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p:sldMasterIdLst>
    <p:sldMasterId id="2147483660" r:id="rId1"/>
  </p:sldMasterIdLst>
  <p:notesMasterIdLst>
    <p:notesMasterId r:id="rId38"/>
  </p:notesMasterIdLst>
  <p:sldIdLst>
    <p:sldId id="256" r:id="rId2"/>
    <p:sldId id="295" r:id="rId3"/>
    <p:sldId id="268" r:id="rId4"/>
    <p:sldId id="267" r:id="rId5"/>
    <p:sldId id="296" r:id="rId6"/>
    <p:sldId id="297" r:id="rId7"/>
    <p:sldId id="283" r:id="rId8"/>
    <p:sldId id="284" r:id="rId9"/>
    <p:sldId id="281" r:id="rId10"/>
    <p:sldId id="298" r:id="rId11"/>
    <p:sldId id="299" r:id="rId12"/>
    <p:sldId id="300" r:id="rId13"/>
    <p:sldId id="282" r:id="rId14"/>
    <p:sldId id="301" r:id="rId15"/>
    <p:sldId id="269" r:id="rId16"/>
    <p:sldId id="270" r:id="rId17"/>
    <p:sldId id="271" r:id="rId18"/>
    <p:sldId id="272" r:id="rId19"/>
    <p:sldId id="273" r:id="rId20"/>
    <p:sldId id="274" r:id="rId21"/>
    <p:sldId id="288" r:id="rId22"/>
    <p:sldId id="276" r:id="rId23"/>
    <p:sldId id="303" r:id="rId24"/>
    <p:sldId id="304" r:id="rId25"/>
    <p:sldId id="277" r:id="rId26"/>
    <p:sldId id="285" r:id="rId27"/>
    <p:sldId id="278" r:id="rId28"/>
    <p:sldId id="280" r:id="rId29"/>
    <p:sldId id="286" r:id="rId30"/>
    <p:sldId id="291" r:id="rId31"/>
    <p:sldId id="289" r:id="rId32"/>
    <p:sldId id="292" r:id="rId33"/>
    <p:sldId id="294" r:id="rId34"/>
    <p:sldId id="293" r:id="rId35"/>
    <p:sldId id="287" r:id="rId36"/>
    <p:sldId id="302" r:id="rId37"/>
  </p:sldIdLst>
  <p:sldSz cx="9144000" cy="6858000" type="screen4x3"/>
  <p:notesSz cx="6858000" cy="9144000"/>
  <p:embeddedFontLst>
    <p:embeddedFont>
      <p:font typeface="Wingdings 2" panose="05020102010507070707" pitchFamily="18" charset="2"/>
      <p:regular r:id="rId39"/>
    </p:embeddedFont>
    <p:embeddedFont>
      <p:font typeface="B Nazanin" panose="00000400000000000000" pitchFamily="2" charset="-78"/>
      <p:regular r:id="rId40"/>
      <p:bold r:id="rId41"/>
    </p:embeddedFont>
    <p:embeddedFont>
      <p:font typeface="Trebuchet MS" panose="020B0603020202020204" pitchFamily="34" charset="0"/>
      <p:regular r:id="rId42"/>
      <p:bold r:id="rId43"/>
      <p:italic r:id="rId44"/>
      <p:boldItalic r:id="rId45"/>
    </p:embeddedFont>
    <p:embeddedFont>
      <p:font typeface="B Mitra" panose="00000400000000000000" pitchFamily="2" charset="-78"/>
      <p:regular r:id="rId46"/>
      <p:bold r:id="rId47"/>
    </p:embeddedFont>
    <p:embeddedFont>
      <p:font typeface="Calibri" panose="020F0502020204030204" pitchFamily="34" charset="0"/>
      <p:regular r:id="rId48"/>
      <p:bold r:id="rId49"/>
      <p:italic r:id="rId50"/>
      <p:boldItalic r:id="rId51"/>
    </p:embeddedFont>
    <p:embeddedFont>
      <p:font typeface="B Zar" panose="00000400000000000000" pitchFamily="2" charset="-78"/>
      <p:regular r:id="rId52"/>
      <p:bold r:id="rId53"/>
    </p:embeddedFont>
    <p:embeddedFont>
      <p:font typeface="B Titr" panose="00000700000000000000" pitchFamily="2" charset="-78"/>
      <p:bold r:id="rId54"/>
    </p:embeddedFont>
    <p:embeddedFont>
      <p:font typeface="Georgia" panose="02040502050405020303" pitchFamily="18" charset="0"/>
      <p:regular r:id="rId55"/>
      <p:bold r:id="rId56"/>
      <p:italic r:id="rId57"/>
      <p:boldItalic r:id="rId58"/>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022" autoAdjust="0"/>
    <p:restoredTop sz="83923" autoAdjust="0"/>
  </p:normalViewPr>
  <p:slideViewPr>
    <p:cSldViewPr>
      <p:cViewPr varScale="1">
        <p:scale>
          <a:sx n="73" d="100"/>
          <a:sy n="73" d="100"/>
        </p:scale>
        <p:origin x="11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5BCA4-DE4C-44E8-828C-CA94E8570CF7}" type="datetimeFigureOut">
              <a:rPr lang="en-US" smtClean="0"/>
              <a:pPr/>
              <a:t>7/23/2019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EEFD9-C7A7-4CAA-9381-92B8A62358C3}" type="slidenum">
              <a:rPr lang="en-US" smtClean="0"/>
              <a:pPr/>
              <a:t>‹#›</a:t>
            </a:fld>
            <a:endParaRPr lang="en-US"/>
          </a:p>
        </p:txBody>
      </p:sp>
    </p:spTree>
    <p:extLst>
      <p:ext uri="{BB962C8B-B14F-4D97-AF65-F5344CB8AC3E}">
        <p14:creationId xmlns:p14="http://schemas.microsoft.com/office/powerpoint/2010/main" val="236361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EEFD9-C7A7-4CAA-9381-92B8A62358C3}" type="slidenum">
              <a:rPr lang="en-US" smtClean="0"/>
              <a:pPr/>
              <a:t>7</a:t>
            </a:fld>
            <a:endParaRPr lang="en-US"/>
          </a:p>
        </p:txBody>
      </p:sp>
    </p:spTree>
    <p:extLst>
      <p:ext uri="{BB962C8B-B14F-4D97-AF65-F5344CB8AC3E}">
        <p14:creationId xmlns:p14="http://schemas.microsoft.com/office/powerpoint/2010/main" val="61316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EEFD9-C7A7-4CAA-9381-92B8A62358C3}" type="slidenum">
              <a:rPr lang="en-US" smtClean="0"/>
              <a:pPr/>
              <a:t>21</a:t>
            </a:fld>
            <a:endParaRPr lang="en-US"/>
          </a:p>
        </p:txBody>
      </p:sp>
    </p:spTree>
    <p:extLst>
      <p:ext uri="{BB962C8B-B14F-4D97-AF65-F5344CB8AC3E}">
        <p14:creationId xmlns:p14="http://schemas.microsoft.com/office/powerpoint/2010/main" val="123664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EEFD9-C7A7-4CAA-9381-92B8A62358C3}" type="slidenum">
              <a:rPr lang="en-US" smtClean="0"/>
              <a:pPr/>
              <a:t>35</a:t>
            </a:fld>
            <a:endParaRPr lang="en-US"/>
          </a:p>
        </p:txBody>
      </p:sp>
    </p:spTree>
    <p:extLst>
      <p:ext uri="{BB962C8B-B14F-4D97-AF65-F5344CB8AC3E}">
        <p14:creationId xmlns:p14="http://schemas.microsoft.com/office/powerpoint/2010/main" val="213448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5360FD1-730F-4C18-B25B-3934FD1E239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BFF50547-D47C-4AD7-99F9-1E9FB7402E42}" type="datetime8">
              <a:rPr lang="fa-IR" smtClean="0"/>
              <a:t>23 ژوئيه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B2D8712B-6673-4395-8282-4AFCEE47D9B8}" type="datetime8">
              <a:rPr lang="fa-IR" smtClean="0"/>
              <a:t>23 ژوئيه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AEE4ACD5-466A-4AA5-B984-CEF70085393D}" type="datetime8">
              <a:rPr lang="fa-IR" smtClean="0"/>
              <a:t>23 ژوئيه 19</a:t>
            </a:fld>
            <a:endParaRPr lang="fa-IR"/>
          </a:p>
        </p:txBody>
      </p:sp>
      <p:sp>
        <p:nvSpPr>
          <p:cNvPr id="5" name="Footer Placeholder 4"/>
          <p:cNvSpPr>
            <a:spLocks noGrp="1"/>
          </p:cNvSpPr>
          <p:nvPr>
            <p:ph type="ftr" sz="quarter" idx="11"/>
          </p:nvPr>
        </p:nvSpPr>
        <p:spPr>
          <a:xfrm>
            <a:off x="-426288" y="6500547"/>
            <a:ext cx="1325880" cy="457200"/>
          </a:xfrm>
          <a:prstGeom prst="rect">
            <a:avLst/>
          </a:prstGeom>
        </p:spPr>
        <p:txBody>
          <a:bodyPr/>
          <a:lstStyle>
            <a:lvl1pPr>
              <a:defRPr>
                <a:cs typeface="B Nazanin" panose="00000400000000000000" pitchFamily="2" charset="-78"/>
              </a:defRPr>
            </a:lvl1pPr>
          </a:lstStyle>
          <a:p>
            <a:r>
              <a:rPr lang="fa-IR" dirty="0" smtClean="0"/>
              <a:t>از 36</a:t>
            </a:r>
            <a:endParaRPr lang="fa-IR" dirty="0"/>
          </a:p>
        </p:txBody>
      </p:sp>
      <p:sp>
        <p:nvSpPr>
          <p:cNvPr id="6" name="Slide Number Placeholder 5"/>
          <p:cNvSpPr>
            <a:spLocks noGrp="1"/>
          </p:cNvSpPr>
          <p:nvPr>
            <p:ph type="sldNum" sz="quarter" idx="12"/>
          </p:nvPr>
        </p:nvSpPr>
        <p:spPr>
          <a:xfrm>
            <a:off x="459346" y="6492240"/>
            <a:ext cx="762000" cy="365760"/>
          </a:xfrm>
        </p:spPr>
        <p:txBody>
          <a:bodyPr/>
          <a:lstStyle>
            <a:lvl1pPr>
              <a:defRPr>
                <a:cs typeface="B Nazanin" panose="00000400000000000000" pitchFamily="2" charset="-78"/>
              </a:defRPr>
            </a:lvl1pPr>
          </a:lstStyle>
          <a:p>
            <a:fld id="{85360FD1-730F-4C18-B25B-3934FD1E2396}"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4C162AE4-ECDC-40FE-80DD-A4887AA25089}" type="datetime8">
              <a:rPr lang="fa-IR" smtClean="0"/>
              <a:t>23 ژوئيه 19</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9531AB23-2462-4017-B3A3-53E915A3CA60}" type="datetime8">
              <a:rPr lang="fa-IR" smtClean="0"/>
              <a:t>23 ژوئيه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A9F0ECEE-591C-4A94-A62C-1CA34A0B99C0}" type="datetime8">
              <a:rPr lang="fa-IR" smtClean="0"/>
              <a:t>23 ژوئيه 19</a:t>
            </a:fld>
            <a:endParaRPr lang="fa-IR"/>
          </a:p>
        </p:txBody>
      </p:sp>
      <p:sp>
        <p:nvSpPr>
          <p:cNvPr id="27" name="Slide Number Placeholder 26"/>
          <p:cNvSpPr>
            <a:spLocks noGrp="1"/>
          </p:cNvSpPr>
          <p:nvPr>
            <p:ph type="sldNum" sz="quarter" idx="11"/>
          </p:nvPr>
        </p:nvSpPr>
        <p:spPr/>
        <p:txBody>
          <a:bodyPr rtlCol="0"/>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r>
              <a:rPr lang="fa-IR" smtClean="0"/>
              <a:t>از 36</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C6985E61-B687-46F1-9E16-100C8F46F0A8}" type="datetime8">
              <a:rPr lang="fa-IR" smtClean="0"/>
              <a:t>23 ژوئيه 19</a:t>
            </a:fld>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D7FE86EA-24D0-4DEF-AFDB-14340288046F}" type="datetime8">
              <a:rPr lang="fa-IR" smtClean="0"/>
              <a:t>23 ژوئيه 19</a:t>
            </a:fld>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0DE33862-AA01-4E6D-A4DD-32E93E033A2D}" type="datetime8">
              <a:rPr lang="fa-IR" smtClean="0"/>
              <a:t>23 ژوئيه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2FC28980-18FA-4BE5-B983-0650D978C862}" type="datetime8">
              <a:rPr lang="fa-IR" smtClean="0"/>
              <a:t>23 ژوئيه 19</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36</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762000" cy="365760"/>
          </a:xfrm>
          <a:prstGeom prst="rect">
            <a:avLst/>
          </a:prstGeom>
        </p:spPr>
        <p:txBody>
          <a:bodyPr vert="horz" anchor="b"/>
          <a:lstStyle>
            <a:lvl1pPr algn="r" eaLnBrk="1" latinLnBrk="0" hangingPunct="1">
              <a:defRPr kumimoji="0" sz="1800">
                <a:solidFill>
                  <a:schemeClr val="tx1"/>
                </a:solidFill>
              </a:defRPr>
            </a:lvl1pPr>
          </a:lstStyle>
          <a:p>
            <a:fld id="{85360FD1-730F-4C18-B25B-3934FD1E239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84784"/>
            <a:ext cx="8458200" cy="1470025"/>
          </a:xfrm>
        </p:spPr>
        <p:txBody>
          <a:bodyPr>
            <a:normAutofit fontScale="90000"/>
          </a:bodyPr>
          <a:lstStyle/>
          <a:p>
            <a:pPr>
              <a:lnSpc>
                <a:spcPct val="150000"/>
              </a:lnSpc>
            </a:pPr>
            <a:r>
              <a:rPr lang="fa-IR" sz="3600" b="1" dirty="0"/>
              <a:t>مبانی و نظریه­های سیاستگذاری </a:t>
            </a:r>
            <a:r>
              <a:rPr lang="fa-IR" sz="3600" b="1" dirty="0" smtClean="0"/>
              <a:t/>
            </a:r>
            <a:br>
              <a:rPr lang="fa-IR" sz="3600" b="1" dirty="0" smtClean="0"/>
            </a:br>
            <a:r>
              <a:rPr lang="fa-IR" sz="3600" b="1" dirty="0" smtClean="0"/>
              <a:t>برای </a:t>
            </a:r>
            <a:r>
              <a:rPr lang="fa-IR" sz="3600" b="1" dirty="0"/>
              <a:t>مدیریت گذارهای </a:t>
            </a:r>
            <a:r>
              <a:rPr lang="fa-IR" sz="3600" b="1" dirty="0" smtClean="0"/>
              <a:t>فناورانه</a:t>
            </a:r>
            <a:endParaRPr lang="fa-IR" sz="3200" dirty="0">
              <a:cs typeface="B Titr" pitchFamily="2" charset="-78"/>
            </a:endParaRPr>
          </a:p>
        </p:txBody>
      </p:sp>
      <p:sp>
        <p:nvSpPr>
          <p:cNvPr id="3" name="Subtitle 2"/>
          <p:cNvSpPr>
            <a:spLocks noGrp="1"/>
          </p:cNvSpPr>
          <p:nvPr>
            <p:ph type="subTitle" idx="1"/>
          </p:nvPr>
        </p:nvSpPr>
        <p:spPr>
          <a:xfrm>
            <a:off x="1979712" y="4149080"/>
            <a:ext cx="5436096" cy="1944216"/>
          </a:xfrm>
        </p:spPr>
        <p:txBody>
          <a:bodyPr>
            <a:normAutofit/>
          </a:bodyPr>
          <a:lstStyle/>
          <a:p>
            <a:pPr algn="ctr"/>
            <a:endParaRPr lang="fa-IR" sz="2800" b="1" dirty="0" smtClean="0"/>
          </a:p>
          <a:p>
            <a:pPr algn="ctr"/>
            <a:r>
              <a:rPr lang="fa-IR" sz="2800" b="1" dirty="0" smtClean="0"/>
              <a:t>فاطمه ثقفی</a:t>
            </a:r>
          </a:p>
          <a:p>
            <a:pPr algn="ctr"/>
            <a:r>
              <a:rPr lang="fa-IR" sz="2800" b="1" dirty="0" smtClean="0"/>
              <a:t>ماندانا آزادگان مهر</a:t>
            </a:r>
            <a:endParaRPr lang="fa-IR" b="1" dirty="0" smtClean="0">
              <a:cs typeface="B Nazanin" pitchFamily="2" charset="-78"/>
            </a:endParaRPr>
          </a:p>
          <a:p>
            <a:pPr algn="ctr"/>
            <a:endParaRPr lang="fa-IR" b="1" dirty="0"/>
          </a:p>
          <a:p>
            <a:pPr algn="ctr"/>
            <a:endParaRPr lang="fa-IR" b="1" dirty="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66800"/>
          </a:xfrm>
        </p:spPr>
        <p:txBody>
          <a:bodyPr>
            <a:normAutofit/>
          </a:bodyPr>
          <a:lstStyle/>
          <a:p>
            <a:r>
              <a:rPr lang="fa-IR" sz="2800" b="1" dirty="0"/>
              <a:t>2- مفهوم و تشریح خصوصیات گذار </a:t>
            </a:r>
            <a:r>
              <a:rPr lang="fa-IR" sz="2800" b="1" dirty="0" smtClean="0"/>
              <a:t>فناورانه</a:t>
            </a:r>
            <a:r>
              <a:rPr lang="fa-IR" sz="2800" dirty="0" smtClean="0"/>
              <a:t>(ادامه</a:t>
            </a:r>
            <a:r>
              <a:rPr lang="fa-IR" sz="2800" dirty="0" smtClean="0"/>
              <a:t>)</a:t>
            </a:r>
            <a:endParaRPr lang="en-US" sz="2800" dirty="0"/>
          </a:p>
        </p:txBody>
      </p:sp>
      <p:sp>
        <p:nvSpPr>
          <p:cNvPr id="3" name="Content Placeholder 2"/>
          <p:cNvSpPr>
            <a:spLocks noGrp="1"/>
          </p:cNvSpPr>
          <p:nvPr>
            <p:ph idx="1"/>
          </p:nvPr>
        </p:nvSpPr>
        <p:spPr/>
        <p:txBody>
          <a:bodyPr>
            <a:normAutofit/>
          </a:bodyPr>
          <a:lstStyle/>
          <a:p>
            <a:pPr algn="just"/>
            <a:r>
              <a:rPr lang="ar-SA" dirty="0"/>
              <a:t>گذارهای فناورانه به عنوان تحولات فناورانه ی بزرگی تعریف می شوند که در شیوه ای که کارکردهای اجتماعی مثل حمل و نقل، ارتباطات، تامین مسکن و ...به انجام می رسند رخ می </a:t>
            </a:r>
            <a:r>
              <a:rPr lang="ar-SA" dirty="0" smtClean="0"/>
              <a:t>دهند</a:t>
            </a:r>
            <a:endParaRPr lang="fa-IR" dirty="0" smtClean="0"/>
          </a:p>
          <a:p>
            <a:pPr algn="just"/>
            <a:endParaRPr lang="fa-IR" dirty="0" smtClean="0"/>
          </a:p>
          <a:p>
            <a:pPr algn="just"/>
            <a:r>
              <a:rPr lang="fa-IR" dirty="0" smtClean="0"/>
              <a:t>گذار </a:t>
            </a:r>
            <a:r>
              <a:rPr lang="ar-SA" dirty="0" smtClean="0"/>
              <a:t>فرایند </a:t>
            </a:r>
            <a:r>
              <a:rPr lang="ar-SA" dirty="0"/>
              <a:t>تغییر پیوسته و </a:t>
            </a:r>
            <a:r>
              <a:rPr lang="ar-SA" dirty="0" smtClean="0"/>
              <a:t>تدریجی</a:t>
            </a:r>
            <a:r>
              <a:rPr lang="fa-IR" dirty="0" smtClean="0"/>
              <a:t> است</a:t>
            </a:r>
            <a:r>
              <a:rPr lang="ar-SA" dirty="0" smtClean="0"/>
              <a:t> </a:t>
            </a:r>
            <a:r>
              <a:rPr lang="ar-SA" dirty="0"/>
              <a:t>که در آن ساختار جامعه یا ترکیبی از </a:t>
            </a:r>
            <a:r>
              <a:rPr lang="fa-IR" dirty="0"/>
              <a:t>نظام</a:t>
            </a:r>
            <a:r>
              <a:rPr lang="ar-SA" dirty="0"/>
              <a:t>های فرعی جامعه متحول </a:t>
            </a:r>
            <a:r>
              <a:rPr lang="ar-SA" dirty="0" smtClean="0"/>
              <a:t>می­شود</a:t>
            </a:r>
            <a:endParaRPr lang="fa-IR" dirty="0"/>
          </a:p>
          <a:p>
            <a:pPr algn="just"/>
            <a:endParaRPr lang="fa-IR" dirty="0" smtClean="0"/>
          </a:p>
          <a:p>
            <a:pPr algn="just"/>
            <a:r>
              <a:rPr lang="ar-SA" dirty="0" smtClean="0"/>
              <a:t>بعضی </a:t>
            </a:r>
            <a:r>
              <a:rPr lang="ar-SA" dirty="0"/>
              <a:t>صاحبنظران گذار فناورانه و تغییر سیستمهای فنی­اجتماعی را معادل ظهور سیستمهای نوآوری جدید در نظر می­گیرند</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10</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2348193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096"/>
            <a:ext cx="8229600" cy="1066800"/>
          </a:xfrm>
        </p:spPr>
        <p:txBody>
          <a:bodyPr>
            <a:normAutofit/>
          </a:bodyPr>
          <a:lstStyle/>
          <a:p>
            <a:r>
              <a:rPr lang="fa-IR" sz="2800" b="1" dirty="0" smtClean="0">
                <a:solidFill>
                  <a:srgbClr val="FF0000"/>
                </a:solidFill>
                <a:cs typeface="B Nazanin" panose="00000400000000000000" pitchFamily="2" charset="-78"/>
              </a:rPr>
              <a:t>گذارها فرایندهایی زمان­بر و بسیار پیچیده</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lvl="0" algn="just"/>
            <a:r>
              <a:rPr lang="fa-IR" dirty="0"/>
              <a:t>اولا ساختارهای نهادی (چه نهادهای رسمی مثل قوانین و مقررات و طرح­های تامین مالی عمومی و چه نهادهای غیر رسمی مانند ارزشهای فرهنگی) بسیار سخت تغییر می­کنند. </a:t>
            </a:r>
            <a:endParaRPr lang="en-US" dirty="0"/>
          </a:p>
          <a:p>
            <a:pPr lvl="0" algn="just"/>
            <a:r>
              <a:rPr lang="fa-IR" dirty="0"/>
              <a:t>ثانیا بازیگران و شبکه­های اجتماعی، سرمایه سازمانی و قدرت نهادینه را نمایندگی می­کنند که باعث می­شود نسبت به جایگزین­ها بی­تفاوت برخورد کنند و از نظام موجود حمایت کنند حتی زمانی که جایگزین­ها خصوصیات بهتر اقتصادی اجتماعی و زیست­محیطی از خود نشان دهند.</a:t>
            </a:r>
            <a:endParaRPr lang="en-US" dirty="0"/>
          </a:p>
          <a:p>
            <a:pPr algn="just"/>
            <a:r>
              <a:rPr lang="fa-IR" dirty="0"/>
              <a:t> ثالثا، مصنوعات فناورانه فناوري­های تولید و زیرساخت­ها نسبت تغییر رژیم سرسختی نشان می­دهند</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11</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8" name="Title 1"/>
          <p:cNvSpPr txBox="1">
            <a:spLocks/>
          </p:cNvSpPr>
          <p:nvPr/>
        </p:nvSpPr>
        <p:spPr>
          <a:xfrm>
            <a:off x="609600" y="836712"/>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b="1" dirty="0" smtClean="0"/>
              <a:t>2- مفهوم و تشریح خصوصیات گذار فناورانه</a:t>
            </a:r>
            <a:r>
              <a:rPr lang="fa-IR" sz="2800" dirty="0" smtClean="0"/>
              <a:t>(ادامه)</a:t>
            </a:r>
            <a:endParaRPr lang="en-US" sz="2800" dirty="0"/>
          </a:p>
        </p:txBody>
      </p:sp>
    </p:spTree>
    <p:extLst>
      <p:ext uri="{BB962C8B-B14F-4D97-AF65-F5344CB8AC3E}">
        <p14:creationId xmlns:p14="http://schemas.microsoft.com/office/powerpoint/2010/main" val="69143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dirty="0"/>
              <a:t>میزان و شدت قفل شدگی در هر بخش و صنعت به عوامل مختلفی بستگی </a:t>
            </a:r>
            <a:r>
              <a:rPr lang="fa-IR" dirty="0" smtClean="0"/>
              <a:t>دارد:</a:t>
            </a:r>
          </a:p>
          <a:p>
            <a:pPr lvl="1" algn="just"/>
            <a:r>
              <a:rPr lang="fa-IR" dirty="0" smtClean="0">
                <a:solidFill>
                  <a:schemeClr val="tx1"/>
                </a:solidFill>
              </a:rPr>
              <a:t>میزان تاثیر اقتصاد </a:t>
            </a:r>
            <a:r>
              <a:rPr lang="fa-IR" dirty="0">
                <a:solidFill>
                  <a:schemeClr val="tx1"/>
                </a:solidFill>
              </a:rPr>
              <a:t>مقیاس بر صنعت </a:t>
            </a:r>
            <a:endParaRPr lang="fa-IR" dirty="0" smtClean="0">
              <a:solidFill>
                <a:schemeClr val="tx1"/>
              </a:solidFill>
            </a:endParaRPr>
          </a:p>
          <a:p>
            <a:pPr lvl="1" algn="just"/>
            <a:r>
              <a:rPr lang="fa-IR" dirty="0" smtClean="0">
                <a:solidFill>
                  <a:schemeClr val="tx1"/>
                </a:solidFill>
              </a:rPr>
              <a:t>وضعیت </a:t>
            </a:r>
            <a:r>
              <a:rPr lang="fa-IR" dirty="0">
                <a:solidFill>
                  <a:schemeClr val="tx1"/>
                </a:solidFill>
              </a:rPr>
              <a:t>سرمایه­گذاری­های قبلی </a:t>
            </a:r>
            <a:endParaRPr lang="fa-IR" dirty="0" smtClean="0">
              <a:solidFill>
                <a:schemeClr val="tx1"/>
              </a:solidFill>
            </a:endParaRPr>
          </a:p>
          <a:p>
            <a:pPr lvl="1" algn="just"/>
            <a:r>
              <a:rPr lang="fa-IR" dirty="0" smtClean="0">
                <a:solidFill>
                  <a:schemeClr val="tx1"/>
                </a:solidFill>
              </a:rPr>
              <a:t>زیرساخت­ها و میزان تاثیرشان و نیاز به تغییر و ایجاد زیرساختهای جدید</a:t>
            </a:r>
          </a:p>
          <a:p>
            <a:pPr lvl="1" algn="just"/>
            <a:r>
              <a:rPr lang="fa-IR" dirty="0" smtClean="0">
                <a:solidFill>
                  <a:schemeClr val="tx1"/>
                </a:solidFill>
              </a:rPr>
              <a:t>شایستگی­های </a:t>
            </a:r>
            <a:r>
              <a:rPr lang="fa-IR" dirty="0">
                <a:solidFill>
                  <a:schemeClr val="tx1"/>
                </a:solidFill>
              </a:rPr>
              <a:t>موثر </a:t>
            </a:r>
            <a:endParaRPr lang="fa-IR" dirty="0" smtClean="0">
              <a:solidFill>
                <a:schemeClr val="tx1"/>
              </a:solidFill>
            </a:endParaRPr>
          </a:p>
          <a:p>
            <a:pPr lvl="1" algn="just"/>
            <a:r>
              <a:rPr lang="fa-IR" dirty="0" smtClean="0">
                <a:solidFill>
                  <a:schemeClr val="tx1"/>
                </a:solidFill>
              </a:rPr>
              <a:t>میزان تغییر لازم در سبک </a:t>
            </a:r>
            <a:r>
              <a:rPr lang="fa-IR" dirty="0">
                <a:solidFill>
                  <a:schemeClr val="tx1"/>
                </a:solidFill>
              </a:rPr>
              <a:t>زندگی مصرف کنندگان و ترجیحات </a:t>
            </a:r>
            <a:r>
              <a:rPr lang="fa-IR" dirty="0" smtClean="0">
                <a:solidFill>
                  <a:schemeClr val="tx1"/>
                </a:solidFill>
              </a:rPr>
              <a:t>آن­ها</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5360FD1-730F-4C18-B25B-3934FD1E2396}" type="slidenum">
              <a:rPr lang="fa-IR" smtClean="0"/>
              <a:pPr/>
              <a:t>12</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9" name="Title 1"/>
          <p:cNvSpPr>
            <a:spLocks noGrp="1"/>
          </p:cNvSpPr>
          <p:nvPr>
            <p:ph type="title"/>
          </p:nvPr>
        </p:nvSpPr>
        <p:spPr>
          <a:xfrm>
            <a:off x="457200" y="1426096"/>
            <a:ext cx="8229600" cy="1066800"/>
          </a:xfrm>
        </p:spPr>
        <p:txBody>
          <a:bodyPr>
            <a:normAutofit/>
          </a:bodyPr>
          <a:lstStyle/>
          <a:p>
            <a:r>
              <a:rPr lang="fa-IR" sz="2800" b="1" dirty="0" smtClean="0">
                <a:solidFill>
                  <a:srgbClr val="FF0000"/>
                </a:solidFill>
                <a:cs typeface="B Nazanin" panose="00000400000000000000" pitchFamily="2" charset="-78"/>
              </a:rPr>
              <a:t>گذارها فرایندهایی زمان­بر و بسیار </a:t>
            </a:r>
            <a:r>
              <a:rPr lang="fa-IR" sz="2800" b="1" dirty="0" smtClean="0">
                <a:solidFill>
                  <a:srgbClr val="FF0000"/>
                </a:solidFill>
                <a:cs typeface="B Nazanin" panose="00000400000000000000" pitchFamily="2" charset="-78"/>
              </a:rPr>
              <a:t>پیچیده (ادامه)</a:t>
            </a:r>
            <a:endParaRPr lang="en-US" sz="2800" b="1" dirty="0">
              <a:solidFill>
                <a:srgbClr val="FF0000"/>
              </a:solidFill>
              <a:cs typeface="B Nazanin" panose="00000400000000000000" pitchFamily="2" charset="-78"/>
            </a:endParaRPr>
          </a:p>
        </p:txBody>
      </p:sp>
      <p:sp>
        <p:nvSpPr>
          <p:cNvPr id="10" name="Title 1"/>
          <p:cNvSpPr txBox="1">
            <a:spLocks/>
          </p:cNvSpPr>
          <p:nvPr/>
        </p:nvSpPr>
        <p:spPr>
          <a:xfrm>
            <a:off x="609600" y="836712"/>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b="1" dirty="0" smtClean="0"/>
              <a:t>2- مفهوم و تشریح خصوصیات گذار فناورانه</a:t>
            </a:r>
            <a:r>
              <a:rPr lang="fa-IR" sz="2800" dirty="0" smtClean="0"/>
              <a:t>(ادامه)</a:t>
            </a:r>
            <a:endParaRPr lang="en-US" sz="2800" dirty="0"/>
          </a:p>
        </p:txBody>
      </p:sp>
    </p:spTree>
    <p:extLst>
      <p:ext uri="{BB962C8B-B14F-4D97-AF65-F5344CB8AC3E}">
        <p14:creationId xmlns:p14="http://schemas.microsoft.com/office/powerpoint/2010/main" val="86830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t>3- منطق مداخلات سیاستی برای </a:t>
            </a:r>
            <a:r>
              <a:rPr lang="fa-IR" sz="3000" dirty="0" smtClean="0"/>
              <a:t>حکمرانی گذارها</a:t>
            </a:r>
            <a:endParaRPr lang="en-US" sz="3000" dirty="0"/>
          </a:p>
        </p:txBody>
      </p:sp>
      <p:sp>
        <p:nvSpPr>
          <p:cNvPr id="3" name="Content Placeholder 2"/>
          <p:cNvSpPr>
            <a:spLocks noGrp="1"/>
          </p:cNvSpPr>
          <p:nvPr>
            <p:ph idx="1"/>
          </p:nvPr>
        </p:nvSpPr>
        <p:spPr/>
        <p:txBody>
          <a:bodyPr/>
          <a:lstStyle/>
          <a:p>
            <a:pPr algn="just"/>
            <a:r>
              <a:rPr lang="fa-IR" dirty="0" smtClean="0"/>
              <a:t>بسته به میزان </a:t>
            </a:r>
            <a:r>
              <a:rPr lang="fa-IR" dirty="0"/>
              <a:t>انتفاع شخصی بنگاه­ها از تن دادن به </a:t>
            </a:r>
            <a:r>
              <a:rPr lang="fa-IR" dirty="0" smtClean="0"/>
              <a:t>تغییر و پذیرش فناوری جدید گذارها می توانند جایی در طیف نوآیندی یا عامدانه داشته باشند. در گذار نوآیند </a:t>
            </a:r>
            <a:r>
              <a:rPr lang="fa-IR" dirty="0"/>
              <a:t>فرصتهای فناورانه بنگاه­ها را ترغیب میکند که رژیم جدید </a:t>
            </a:r>
            <a:r>
              <a:rPr lang="fa-IR" dirty="0" smtClean="0"/>
              <a:t>فناورانه را بپذیرند </a:t>
            </a:r>
          </a:p>
          <a:p>
            <a:pPr algn="just"/>
            <a:r>
              <a:rPr lang="fa-IR" dirty="0" smtClean="0"/>
              <a:t>در بسیاری موارد هدف گذار بیشتر یک کالای عمومی است و بدون دخالت سیاستی به وقوع نمی پیوندد </a:t>
            </a:r>
          </a:p>
          <a:p>
            <a:pPr algn="just"/>
            <a:r>
              <a:rPr lang="fa-IR" dirty="0"/>
              <a:t>مسائل حوزه </a:t>
            </a:r>
            <a:r>
              <a:rPr lang="fa-IR" u="sng" dirty="0"/>
              <a:t>توسعه </a:t>
            </a:r>
            <a:r>
              <a:rPr lang="fa-IR" u="sng" dirty="0" smtClean="0"/>
              <a:t>پایدار</a:t>
            </a:r>
            <a:r>
              <a:rPr lang="fa-IR" dirty="0" smtClean="0"/>
              <a:t>، مثل </a:t>
            </a:r>
            <a:r>
              <a:rPr lang="fa-IR" dirty="0"/>
              <a:t>تغییرات آب و هوایی، آلودگی هوا، کمبود آب سالم، پایان­پذیری و یا </a:t>
            </a:r>
            <a:r>
              <a:rPr lang="fa-IR" dirty="0" smtClean="0"/>
              <a:t>پاک نبودن </a:t>
            </a:r>
            <a:r>
              <a:rPr lang="fa-IR" dirty="0"/>
              <a:t>منابع و از این </a:t>
            </a:r>
            <a:r>
              <a:rPr lang="fa-IR" dirty="0" smtClean="0"/>
              <a:t>دست</a:t>
            </a:r>
            <a:r>
              <a:rPr lang="fa-IR" dirty="0"/>
              <a:t>،</a:t>
            </a:r>
            <a:r>
              <a:rPr lang="fa-IR" dirty="0" smtClean="0"/>
              <a:t> مهمترین موضوع و چالش امروز سیاستگذاری برای گذارها هستند.</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13</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1781513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8104"/>
            <a:ext cx="8229600" cy="1066800"/>
          </a:xfrm>
        </p:spPr>
        <p:txBody>
          <a:bodyPr>
            <a:normAutofit/>
          </a:bodyPr>
          <a:lstStyle/>
          <a:p>
            <a:r>
              <a:rPr lang="fa-IR" sz="2800" b="1" dirty="0">
                <a:solidFill>
                  <a:srgbClr val="FF0000"/>
                </a:solidFill>
                <a:cs typeface="B Nazanin" panose="00000400000000000000" pitchFamily="2" charset="-78"/>
              </a:rPr>
              <a:t> خصوصیات گذارها در حوزه پایداری و </a:t>
            </a:r>
            <a:r>
              <a:rPr lang="fa-IR" sz="2800" b="1" dirty="0" smtClean="0">
                <a:solidFill>
                  <a:srgbClr val="FF0000"/>
                </a:solidFill>
                <a:cs typeface="B Nazanin" panose="00000400000000000000" pitchFamily="2" charset="-78"/>
              </a:rPr>
              <a:t>چالش  سیاستگذاری</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2704288"/>
            <a:ext cx="8229600" cy="4325112"/>
          </a:xfrm>
        </p:spPr>
        <p:txBody>
          <a:bodyPr/>
          <a:lstStyle/>
          <a:p>
            <a:r>
              <a:rPr lang="fa-IR" dirty="0"/>
              <a:t>چند بعدی بودن و خاصیت </a:t>
            </a:r>
            <a:r>
              <a:rPr lang="fa-IR" dirty="0" smtClean="0"/>
              <a:t>هم­تکاملی</a:t>
            </a:r>
          </a:p>
          <a:p>
            <a:r>
              <a:rPr lang="fa-IR" dirty="0"/>
              <a:t>فرایندهای چند </a:t>
            </a:r>
            <a:r>
              <a:rPr lang="fa-IR" dirty="0" smtClean="0"/>
              <a:t>بازیگری</a:t>
            </a:r>
          </a:p>
          <a:p>
            <a:r>
              <a:rPr lang="fa-IR" dirty="0"/>
              <a:t>رابطه میان پایداری و تغییر </a:t>
            </a:r>
            <a:endParaRPr lang="fa-IR" dirty="0" smtClean="0"/>
          </a:p>
          <a:p>
            <a:r>
              <a:rPr lang="fa-IR" dirty="0"/>
              <a:t>فرایندهای بسیار </a:t>
            </a:r>
            <a:r>
              <a:rPr lang="fa-IR" dirty="0" smtClean="0"/>
              <a:t>بلندمدت</a:t>
            </a:r>
          </a:p>
          <a:p>
            <a:r>
              <a:rPr lang="fa-IR" dirty="0"/>
              <a:t>بی­پایان بودن و عدم </a:t>
            </a:r>
            <a:r>
              <a:rPr lang="fa-IR" dirty="0" smtClean="0"/>
              <a:t>اطمینان</a:t>
            </a:r>
          </a:p>
          <a:p>
            <a:r>
              <a:rPr lang="fa-IR" dirty="0"/>
              <a:t>ارزش­ها، مناقشات و اختلاف </a:t>
            </a:r>
            <a:r>
              <a:rPr lang="fa-IR" dirty="0" smtClean="0"/>
              <a:t>نظرها</a:t>
            </a:r>
          </a:p>
          <a:p>
            <a:r>
              <a:rPr lang="fa-IR" dirty="0"/>
              <a:t>جهت­گیری هنجاری</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14</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609600" y="908720"/>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3000" dirty="0" smtClean="0"/>
              <a:t>3- منطق مداخلات سیاستی برای حکمرانی گذارها (ادامه)</a:t>
            </a:r>
            <a:endParaRPr lang="en-US" sz="3000" dirty="0"/>
          </a:p>
        </p:txBody>
      </p:sp>
    </p:spTree>
    <p:extLst>
      <p:ext uri="{BB962C8B-B14F-4D97-AF65-F5344CB8AC3E}">
        <p14:creationId xmlns:p14="http://schemas.microsoft.com/office/powerpoint/2010/main" val="288447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041"/>
            <a:ext cx="8229600" cy="1066800"/>
          </a:xfrm>
        </p:spPr>
        <p:txBody>
          <a:bodyPr>
            <a:normAutofit/>
          </a:bodyPr>
          <a:lstStyle/>
          <a:p>
            <a:pPr lvl="0"/>
            <a:r>
              <a:rPr lang="fa-IR" sz="2800" b="1" dirty="0" smtClean="0">
                <a:solidFill>
                  <a:srgbClr val="FF0000"/>
                </a:solidFill>
                <a:cs typeface="B Nazanin" panose="00000400000000000000" pitchFamily="2" charset="-78"/>
              </a:rPr>
              <a:t>ملاحظات </a:t>
            </a:r>
            <a:r>
              <a:rPr lang="ar-SA" sz="2800" b="1" dirty="0" smtClean="0">
                <a:solidFill>
                  <a:srgbClr val="FF0000"/>
                </a:solidFill>
                <a:cs typeface="B Nazanin" panose="00000400000000000000" pitchFamily="2" charset="-78"/>
              </a:rPr>
              <a:t>سیاست­گذاری </a:t>
            </a:r>
            <a:r>
              <a:rPr lang="ar-SA" sz="2800" b="1" dirty="0">
                <a:solidFill>
                  <a:srgbClr val="FF0000"/>
                </a:solidFill>
                <a:cs typeface="B Nazanin" panose="00000400000000000000" pitchFamily="2" charset="-78"/>
              </a:rPr>
              <a:t>برای حکمرانی گذارهای فناورانه</a:t>
            </a:r>
            <a:endParaRPr lang="en-US" sz="28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2488264"/>
            <a:ext cx="8229600" cy="4325112"/>
          </a:xfrm>
        </p:spPr>
        <p:txBody>
          <a:bodyPr/>
          <a:lstStyle/>
          <a:p>
            <a:pPr algn="just"/>
            <a:r>
              <a:rPr lang="fa-IR" u="sng" dirty="0"/>
              <a:t>هدف</a:t>
            </a:r>
            <a:r>
              <a:rPr lang="fa-IR" dirty="0"/>
              <a:t> رویکردهای سیاستی، خارج کردن نظام­های فنی­اجتماعی از قفل­شدگی و هدایت آنها در جهت مطلوب </a:t>
            </a:r>
            <a:r>
              <a:rPr lang="fa-IR" dirty="0" smtClean="0"/>
              <a:t>است.</a:t>
            </a:r>
          </a:p>
          <a:p>
            <a:pPr marL="109728" indent="0" algn="just">
              <a:buNone/>
            </a:pPr>
            <a:r>
              <a:rPr lang="fa-IR" dirty="0" smtClean="0"/>
              <a:t> </a:t>
            </a:r>
          </a:p>
          <a:p>
            <a:pPr algn="just"/>
            <a:r>
              <a:rPr lang="fa-IR" dirty="0" smtClean="0"/>
              <a:t> </a:t>
            </a:r>
            <a:r>
              <a:rPr lang="fa-IR" dirty="0"/>
              <a:t>میزان و شدت قفل­شدگی در هر بخش و صنعت به عوامل مختلفی بستگی دارد</a:t>
            </a:r>
            <a:r>
              <a:rPr lang="fa-IR" dirty="0" smtClean="0"/>
              <a:t>.</a:t>
            </a:r>
          </a:p>
          <a:p>
            <a:pPr marL="109728" indent="0" algn="just">
              <a:buNone/>
            </a:pPr>
            <a:endParaRPr lang="fa-IR" dirty="0" smtClean="0"/>
          </a:p>
          <a:p>
            <a:pPr algn="just"/>
            <a:r>
              <a:rPr lang="fa-IR" dirty="0" smtClean="0"/>
              <a:t> </a:t>
            </a:r>
            <a:r>
              <a:rPr lang="fa-IR" dirty="0"/>
              <a:t>سیاست­گذاری برای شکل­گیری گذار در اولین گام، مستلزم به دست آوردن درک درستی </a:t>
            </a:r>
            <a:r>
              <a:rPr lang="fa-IR" dirty="0" smtClean="0"/>
              <a:t>از </a:t>
            </a:r>
            <a:r>
              <a:rPr lang="fa-IR" dirty="0"/>
              <a:t>فرایندهای تحول و گذار فناورانه است.</a:t>
            </a:r>
            <a:endParaRPr lang="en-US" dirty="0"/>
          </a:p>
          <a:p>
            <a:pPr algn="just"/>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15</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609600" y="908720"/>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3000" dirty="0" smtClean="0"/>
              <a:t>3- منطق مداخلات سیاستی برای حکمرانی گذارها (ادامه)</a:t>
            </a:r>
            <a:endParaRPr lang="en-US" sz="3000" dirty="0"/>
          </a:p>
        </p:txBody>
      </p:sp>
    </p:spTree>
    <p:extLst>
      <p:ext uri="{BB962C8B-B14F-4D97-AF65-F5344CB8AC3E}">
        <p14:creationId xmlns:p14="http://schemas.microsoft.com/office/powerpoint/2010/main" val="314171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66800"/>
          </a:xfrm>
        </p:spPr>
        <p:txBody>
          <a:bodyPr>
            <a:normAutofit/>
          </a:bodyPr>
          <a:lstStyle/>
          <a:p>
            <a:r>
              <a:rPr lang="fa-IR" sz="2800" b="1" dirty="0" smtClean="0"/>
              <a:t>4- رویکردهای </a:t>
            </a:r>
            <a:r>
              <a:rPr lang="ar-SA" sz="2800" b="1" dirty="0" smtClean="0"/>
              <a:t>سیاست­گذاری </a:t>
            </a:r>
            <a:r>
              <a:rPr lang="ar-SA" sz="2800" b="1" dirty="0"/>
              <a:t>برای حکمرانی گذارهای </a:t>
            </a:r>
            <a:r>
              <a:rPr lang="ar-SA" sz="2800" b="1" dirty="0" smtClean="0"/>
              <a:t>فناورانه</a:t>
            </a:r>
            <a:endParaRPr lang="en-US" sz="2800" dirty="0"/>
          </a:p>
        </p:txBody>
      </p:sp>
      <p:sp>
        <p:nvSpPr>
          <p:cNvPr id="3" name="Content Placeholder 2"/>
          <p:cNvSpPr>
            <a:spLocks noGrp="1"/>
          </p:cNvSpPr>
          <p:nvPr>
            <p:ph idx="1"/>
          </p:nvPr>
        </p:nvSpPr>
        <p:spPr/>
        <p:txBody>
          <a:bodyPr/>
          <a:lstStyle/>
          <a:p>
            <a:r>
              <a:rPr lang="fa-IR" dirty="0" smtClean="0"/>
              <a:t>رویکردهای اصلی که در توصیف و مدل سازی کاربرد بیشتری دارند:</a:t>
            </a:r>
          </a:p>
          <a:p>
            <a:pPr lvl="1"/>
            <a:r>
              <a:rPr lang="fa-IR" dirty="0">
                <a:solidFill>
                  <a:schemeClr val="tx1"/>
                </a:solidFill>
              </a:rPr>
              <a:t>رویکرد چند سطحی</a:t>
            </a:r>
          </a:p>
          <a:p>
            <a:pPr lvl="1"/>
            <a:r>
              <a:rPr lang="fa-IR" sz="2400" dirty="0">
                <a:solidFill>
                  <a:schemeClr val="tx1"/>
                </a:solidFill>
              </a:rPr>
              <a:t>رویکرد سیستمهای نوآوری </a:t>
            </a:r>
            <a:r>
              <a:rPr lang="fa-IR" sz="2400" dirty="0" smtClean="0">
                <a:solidFill>
                  <a:schemeClr val="tx1"/>
                </a:solidFill>
              </a:rPr>
              <a:t>فناورانه</a:t>
            </a:r>
          </a:p>
          <a:p>
            <a:pPr marL="411480" lvl="1" indent="0">
              <a:buNone/>
            </a:pPr>
            <a:endParaRPr lang="fa-IR" dirty="0"/>
          </a:p>
          <a:p>
            <a:r>
              <a:rPr lang="fa-IR" dirty="0" smtClean="0"/>
              <a:t>رویکردهایی </a:t>
            </a:r>
            <a:r>
              <a:rPr lang="fa-IR" dirty="0"/>
              <a:t>که ماهیت تجویزی بیشتری </a:t>
            </a:r>
            <a:r>
              <a:rPr lang="fa-IR" dirty="0" smtClean="0"/>
              <a:t>دارند:</a:t>
            </a:r>
            <a:endParaRPr lang="en-US" dirty="0"/>
          </a:p>
          <a:p>
            <a:pPr lvl="1"/>
            <a:r>
              <a:rPr lang="fa-IR" dirty="0" smtClean="0"/>
              <a:t> </a:t>
            </a:r>
            <a:r>
              <a:rPr lang="fa-IR" dirty="0" smtClean="0">
                <a:solidFill>
                  <a:schemeClr val="tx1"/>
                </a:solidFill>
              </a:rPr>
              <a:t>رویکرد مدیریت استراتژیک کنام های فناورانه</a:t>
            </a:r>
          </a:p>
          <a:p>
            <a:pPr lvl="1"/>
            <a:r>
              <a:rPr lang="fa-IR" dirty="0" smtClean="0">
                <a:solidFill>
                  <a:schemeClr val="tx1"/>
                </a:solidFill>
              </a:rPr>
              <a:t>رویکرد مدیریت گذار</a:t>
            </a:r>
          </a:p>
        </p:txBody>
      </p:sp>
      <p:sp>
        <p:nvSpPr>
          <p:cNvPr id="4" name="Slide Number Placeholder 3"/>
          <p:cNvSpPr>
            <a:spLocks noGrp="1"/>
          </p:cNvSpPr>
          <p:nvPr>
            <p:ph type="sldNum" sz="quarter" idx="12"/>
          </p:nvPr>
        </p:nvSpPr>
        <p:spPr/>
        <p:txBody>
          <a:bodyPr/>
          <a:lstStyle/>
          <a:p>
            <a:fld id="{85360FD1-730F-4C18-B25B-3934FD1E2396}" type="slidenum">
              <a:rPr lang="fa-IR" smtClean="0"/>
              <a:pPr/>
              <a:t>16</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88113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128"/>
            <a:ext cx="8229600" cy="1066800"/>
          </a:xfrm>
        </p:spPr>
        <p:txBody>
          <a:bodyPr>
            <a:normAutofit/>
          </a:bodyPr>
          <a:lstStyle/>
          <a:p>
            <a:r>
              <a:rPr lang="fa-IR" sz="2800" b="1" dirty="0" smtClean="0">
                <a:solidFill>
                  <a:srgbClr val="FF0000"/>
                </a:solidFill>
                <a:cs typeface="B Nazanin" panose="00000400000000000000" pitchFamily="2" charset="-78"/>
              </a:rPr>
              <a:t>رویکرد چند سطحی</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457200" y="2681472"/>
            <a:ext cx="8229600" cy="2691744"/>
          </a:xfrm>
        </p:spPr>
        <p:txBody>
          <a:bodyPr/>
          <a:lstStyle/>
          <a:p>
            <a:r>
              <a:rPr lang="fa-IR" dirty="0" smtClean="0"/>
              <a:t>سلسله </a:t>
            </a:r>
            <a:r>
              <a:rPr lang="fa-IR" dirty="0"/>
              <a:t>مراتبی در هم تنیده </a:t>
            </a:r>
            <a:r>
              <a:rPr lang="fa-IR" dirty="0" smtClean="0"/>
              <a:t>از سه سطح که تعاملات آنها تشریح کننده گذار است:</a:t>
            </a:r>
          </a:p>
          <a:p>
            <a:pPr lvl="1"/>
            <a:r>
              <a:rPr lang="fa-IR" dirty="0" smtClean="0">
                <a:solidFill>
                  <a:schemeClr val="tx1"/>
                </a:solidFill>
              </a:rPr>
              <a:t>کنامهای فناورانه(سطح خرد)</a:t>
            </a:r>
          </a:p>
          <a:p>
            <a:pPr lvl="1"/>
            <a:r>
              <a:rPr lang="fa-IR" dirty="0" smtClean="0">
                <a:solidFill>
                  <a:schemeClr val="tx1"/>
                </a:solidFill>
              </a:rPr>
              <a:t>سطح رژیم های فنی اجتماعی(سطح میانی)</a:t>
            </a:r>
          </a:p>
          <a:p>
            <a:pPr lvl="1"/>
            <a:r>
              <a:rPr lang="fa-IR" dirty="0" smtClean="0">
                <a:solidFill>
                  <a:schemeClr val="tx1"/>
                </a:solidFill>
              </a:rPr>
              <a:t>سطح منظر(سطح</a:t>
            </a:r>
            <a:r>
              <a:rPr lang="fa-IR" dirty="0">
                <a:solidFill>
                  <a:schemeClr val="tx1"/>
                </a:solidFill>
              </a:rPr>
              <a:t> </a:t>
            </a:r>
            <a:r>
              <a:rPr lang="fa-IR" dirty="0" smtClean="0">
                <a:solidFill>
                  <a:schemeClr val="tx1"/>
                </a:solidFill>
              </a:rPr>
              <a:t>کلان)</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5360FD1-730F-4C18-B25B-3934FD1E2396}" type="slidenum">
              <a:rPr lang="fa-IR" smtClean="0"/>
              <a:pPr/>
              <a:t>17</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323528" y="836712"/>
            <a:ext cx="8507288"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600" b="1" dirty="0" smtClean="0"/>
              <a:t>4- رویکردهای </a:t>
            </a:r>
            <a:r>
              <a:rPr lang="ar-SA" sz="2600" b="1" dirty="0" smtClean="0"/>
              <a:t>سیاست­گذاری برای حکمرانی گذارهای فناورانه</a:t>
            </a:r>
            <a:r>
              <a:rPr lang="fa-IR" sz="2600" b="1" dirty="0" smtClean="0"/>
              <a:t> (ادامه)</a:t>
            </a:r>
            <a:endParaRPr lang="en-US" sz="2600" dirty="0"/>
          </a:p>
        </p:txBody>
      </p:sp>
    </p:spTree>
    <p:extLst>
      <p:ext uri="{BB962C8B-B14F-4D97-AF65-F5344CB8AC3E}">
        <p14:creationId xmlns:p14="http://schemas.microsoft.com/office/powerpoint/2010/main" val="2962966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11661"/>
            <a:ext cx="8229600" cy="1066800"/>
          </a:xfrm>
        </p:spPr>
        <p:txBody>
          <a:bodyPr>
            <a:normAutofit/>
          </a:bodyPr>
          <a:lstStyle/>
          <a:p>
            <a:pPr algn="ctr"/>
            <a:r>
              <a:rPr lang="fa-IR" sz="2000" b="1" dirty="0" smtClean="0">
                <a:solidFill>
                  <a:schemeClr val="tx1"/>
                </a:solidFill>
                <a:cs typeface="B Nazanin" panose="00000400000000000000" pitchFamily="2" charset="-78"/>
              </a:rPr>
              <a:t>سلسله </a:t>
            </a:r>
            <a:r>
              <a:rPr lang="fa-IR" sz="2000" b="1" dirty="0">
                <a:solidFill>
                  <a:schemeClr val="tx1"/>
                </a:solidFill>
                <a:cs typeface="B Nazanin" panose="00000400000000000000" pitchFamily="2" charset="-78"/>
              </a:rPr>
              <a:t>مراتب در هم تنیده </a:t>
            </a:r>
            <a:r>
              <a:rPr lang="fa-IR" sz="2000" b="1" dirty="0" smtClean="0">
                <a:solidFill>
                  <a:schemeClr val="tx1"/>
                </a:solidFill>
                <a:cs typeface="B Nazanin" panose="00000400000000000000" pitchFamily="2" charset="-78"/>
              </a:rPr>
              <a:t>سطوح سه گانه</a:t>
            </a:r>
            <a:endParaRPr lang="en-US" sz="2000" b="1" dirty="0">
              <a:solidFill>
                <a:schemeClr val="tx1"/>
              </a:solidFill>
              <a:cs typeface="B Nazanin" panose="00000400000000000000" pitchFamily="2" charset="-78"/>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052736"/>
            <a:ext cx="8064896" cy="4392488"/>
          </a:xfrm>
          <a:prstGeom prst="rect">
            <a:avLst/>
          </a:prstGeom>
        </p:spPr>
      </p:pic>
      <p:sp>
        <p:nvSpPr>
          <p:cNvPr id="3" name="Slide Number Placeholder 2"/>
          <p:cNvSpPr>
            <a:spLocks noGrp="1"/>
          </p:cNvSpPr>
          <p:nvPr>
            <p:ph type="sldNum" sz="quarter" idx="12"/>
          </p:nvPr>
        </p:nvSpPr>
        <p:spPr/>
        <p:txBody>
          <a:bodyPr/>
          <a:lstStyle/>
          <a:p>
            <a:fld id="{85360FD1-730F-4C18-B25B-3934FD1E2396}" type="slidenum">
              <a:rPr lang="fa-IR" smtClean="0"/>
              <a:pPr/>
              <a:t>18</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242502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021288"/>
            <a:ext cx="8229600" cy="864096"/>
          </a:xfrm>
        </p:spPr>
        <p:txBody>
          <a:bodyPr>
            <a:normAutofit/>
          </a:bodyPr>
          <a:lstStyle/>
          <a:p>
            <a:pPr algn="ctr"/>
            <a:r>
              <a:rPr lang="fa-IR" sz="2000" b="1" dirty="0" smtClean="0">
                <a:solidFill>
                  <a:schemeClr val="tx1"/>
                </a:solidFill>
                <a:cs typeface="B Nazanin" panose="00000400000000000000" pitchFamily="2" charset="-78"/>
              </a:rPr>
              <a:t>پویایی­ها </a:t>
            </a:r>
            <a:r>
              <a:rPr lang="fa-IR" sz="2000" b="1" dirty="0">
                <a:solidFill>
                  <a:schemeClr val="tx1"/>
                </a:solidFill>
                <a:cs typeface="B Nazanin" panose="00000400000000000000" pitchFamily="2" charset="-78"/>
              </a:rPr>
              <a:t>و تعاملات سطوح سه­گانه رویکرد چندسطحی در فرایند وقوع گذار</a:t>
            </a:r>
            <a:endParaRPr lang="en-US" sz="2000" b="1" dirty="0">
              <a:solidFill>
                <a:schemeClr val="tx1"/>
              </a:solidFill>
              <a:cs typeface="B Nazanin" panose="00000400000000000000" pitchFamily="2" charset="-78"/>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52736"/>
            <a:ext cx="8208912" cy="4941168"/>
          </a:xfrm>
          <a:prstGeom prst="rect">
            <a:avLst/>
          </a:prstGeom>
          <a:noFill/>
          <a:ln>
            <a:noFill/>
          </a:ln>
        </p:spPr>
      </p:pic>
      <p:sp>
        <p:nvSpPr>
          <p:cNvPr id="3" name="Slide Number Placeholder 2"/>
          <p:cNvSpPr>
            <a:spLocks noGrp="1"/>
          </p:cNvSpPr>
          <p:nvPr>
            <p:ph type="sldNum" sz="quarter" idx="12"/>
          </p:nvPr>
        </p:nvSpPr>
        <p:spPr/>
        <p:txBody>
          <a:bodyPr/>
          <a:lstStyle/>
          <a:p>
            <a:fld id="{85360FD1-730F-4C18-B25B-3934FD1E2396}" type="slidenum">
              <a:rPr lang="fa-IR" smtClean="0"/>
              <a:pPr/>
              <a:t>19</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226800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t>فهرست مطالب</a:t>
            </a:r>
            <a:endParaRPr lang="en-US" sz="3000" dirty="0"/>
          </a:p>
        </p:txBody>
      </p:sp>
      <p:sp>
        <p:nvSpPr>
          <p:cNvPr id="3" name="Content Placeholder 2"/>
          <p:cNvSpPr>
            <a:spLocks noGrp="1"/>
          </p:cNvSpPr>
          <p:nvPr>
            <p:ph idx="1"/>
          </p:nvPr>
        </p:nvSpPr>
        <p:spPr/>
        <p:txBody>
          <a:bodyPr>
            <a:normAutofit/>
          </a:bodyPr>
          <a:lstStyle/>
          <a:p>
            <a:pPr marL="109728" indent="0" algn="just">
              <a:buNone/>
            </a:pPr>
            <a:r>
              <a:rPr lang="fa-IR" sz="2600" b="1" dirty="0" smtClean="0"/>
              <a:t>1- مفهوم </a:t>
            </a:r>
            <a:r>
              <a:rPr lang="fa-IR" sz="2600" b="1" dirty="0" smtClean="0"/>
              <a:t>نظام و رژیم فنی اجتماعی و رابطه آنها</a:t>
            </a:r>
            <a:endParaRPr lang="fa-IR" sz="2600" b="1" dirty="0"/>
          </a:p>
          <a:p>
            <a:pPr marL="109728" indent="0" algn="just">
              <a:buNone/>
            </a:pPr>
            <a:r>
              <a:rPr lang="fa-IR" sz="2600" b="1" dirty="0" smtClean="0"/>
              <a:t>2- مفهوم </a:t>
            </a:r>
            <a:r>
              <a:rPr lang="fa-IR" sz="2600" b="1" dirty="0" smtClean="0"/>
              <a:t>و تشریح خصوصیات </a:t>
            </a:r>
            <a:r>
              <a:rPr lang="fa-IR" sz="2600" b="1" dirty="0" smtClean="0"/>
              <a:t>گذار فناورانه</a:t>
            </a:r>
            <a:endParaRPr lang="fa-IR" sz="2600" b="1" dirty="0" smtClean="0"/>
          </a:p>
          <a:p>
            <a:pPr marL="109728" indent="0" algn="just">
              <a:buNone/>
            </a:pPr>
            <a:r>
              <a:rPr lang="fa-IR" sz="2600" b="1" dirty="0" smtClean="0"/>
              <a:t>3- </a:t>
            </a:r>
            <a:r>
              <a:rPr lang="fa-IR" sz="2600" b="1" dirty="0" smtClean="0"/>
              <a:t>منطق مداخلات </a:t>
            </a:r>
            <a:r>
              <a:rPr lang="fa-IR" sz="2600" b="1" dirty="0"/>
              <a:t>سیاستی برای حکمرانی گذارها</a:t>
            </a:r>
            <a:endParaRPr lang="fa-IR" sz="2600" b="1" dirty="0"/>
          </a:p>
          <a:p>
            <a:pPr marL="109728" indent="0" algn="just">
              <a:buNone/>
            </a:pPr>
            <a:r>
              <a:rPr lang="fa-IR" sz="2600" b="1" dirty="0" smtClean="0"/>
              <a:t>4- معرفی </a:t>
            </a:r>
            <a:r>
              <a:rPr lang="fa-IR" sz="2600" b="1" dirty="0" smtClean="0"/>
              <a:t>رویکردهای سیاستگذاری برای حکمرانی گذارها</a:t>
            </a:r>
          </a:p>
          <a:p>
            <a:pPr marL="109728" indent="0" algn="just">
              <a:buNone/>
            </a:pPr>
            <a:r>
              <a:rPr lang="fa-IR" sz="2600" b="1" dirty="0" smtClean="0"/>
              <a:t>5- مطالعه موردی: بکارگیری رویکرد مدیریت </a:t>
            </a:r>
            <a:r>
              <a:rPr lang="fa-IR" sz="2600" b="1" dirty="0" smtClean="0"/>
              <a:t>استراتژیک کنامهای </a:t>
            </a:r>
            <a:r>
              <a:rPr lang="fa-IR" sz="2600" b="1" dirty="0" smtClean="0"/>
              <a:t>فناورانه </a:t>
            </a:r>
            <a:r>
              <a:rPr lang="fa-IR" sz="2600" b="1" dirty="0" smtClean="0"/>
              <a:t>در صنعت پرداخت بانکی</a:t>
            </a:r>
            <a:endParaRPr lang="en-US" sz="2600" b="1"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179733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066800"/>
          </a:xfrm>
        </p:spPr>
        <p:txBody>
          <a:bodyPr>
            <a:normAutofit/>
          </a:bodyPr>
          <a:lstStyle/>
          <a:p>
            <a:r>
              <a:rPr lang="fa-IR" sz="2600" b="1" dirty="0" smtClean="0">
                <a:solidFill>
                  <a:srgbClr val="FF0000"/>
                </a:solidFill>
                <a:cs typeface="B Nazanin" panose="00000400000000000000" pitchFamily="2" charset="-78"/>
              </a:rPr>
              <a:t>چالش های بکارگیری رویکرد چندسطحی در سیاستگذاری</a:t>
            </a:r>
            <a:endParaRPr lang="en-US" sz="26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lvl="0">
              <a:lnSpc>
                <a:spcPct val="150000"/>
              </a:lnSpc>
            </a:pPr>
            <a:r>
              <a:rPr lang="fa-IR" dirty="0"/>
              <a:t>تشریح روابط میان سطوح مفهومی كنام، رژیم و منظر مشکل است.</a:t>
            </a:r>
            <a:endParaRPr lang="en-US" dirty="0"/>
          </a:p>
          <a:p>
            <a:pPr lvl="0">
              <a:lnSpc>
                <a:spcPct val="150000"/>
              </a:lnSpc>
            </a:pPr>
            <a:r>
              <a:rPr lang="fa-IR" dirty="0"/>
              <a:t>همزمان رژیمها و كنامهای چندگانه در حال تعامل هستند.</a:t>
            </a:r>
            <a:endParaRPr lang="en-US" dirty="0"/>
          </a:p>
          <a:p>
            <a:pPr lvl="0">
              <a:lnSpc>
                <a:spcPct val="150000"/>
              </a:lnSpc>
            </a:pPr>
            <a:r>
              <a:rPr lang="fa-IR" dirty="0"/>
              <a:t>پياده سازي عملی مفاهیم مطرح شده آسان نیست.</a:t>
            </a:r>
            <a:endParaRPr lang="en-US" dirty="0"/>
          </a:p>
          <a:p>
            <a:pPr lvl="0">
              <a:lnSpc>
                <a:spcPct val="150000"/>
              </a:lnSpc>
            </a:pPr>
            <a:r>
              <a:rPr lang="fa-IR" dirty="0"/>
              <a:t>چون رژیم بیشتر در سطح ملی در نظر گرفته شده نقش مقیاس فضایی و مکان خيلي مورد توجه قرار نگرفته است.( جغرافیای گذار)</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20</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323528" y="836712"/>
            <a:ext cx="8507288"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600" b="1" dirty="0" smtClean="0"/>
              <a:t>4- رویکردهای </a:t>
            </a:r>
            <a:r>
              <a:rPr lang="ar-SA" sz="2600" b="1" dirty="0" smtClean="0"/>
              <a:t>سیاست­گذاری برای حکمرانی گذارهای فناورانه</a:t>
            </a:r>
            <a:r>
              <a:rPr lang="fa-IR" sz="2600" b="1" dirty="0" smtClean="0"/>
              <a:t> (ادامه)</a:t>
            </a:r>
            <a:endParaRPr lang="en-US" sz="2600" dirty="0"/>
          </a:p>
        </p:txBody>
      </p:sp>
    </p:spTree>
    <p:extLst>
      <p:ext uri="{BB962C8B-B14F-4D97-AF65-F5344CB8AC3E}">
        <p14:creationId xmlns:p14="http://schemas.microsoft.com/office/powerpoint/2010/main" val="117465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04" y="5322497"/>
            <a:ext cx="8229600" cy="1066800"/>
          </a:xfrm>
        </p:spPr>
        <p:txBody>
          <a:bodyPr>
            <a:normAutofit/>
          </a:bodyPr>
          <a:lstStyle/>
          <a:p>
            <a:pPr algn="ctr"/>
            <a:r>
              <a:rPr lang="fa-IR" sz="2000" b="1" dirty="0" smtClean="0">
                <a:solidFill>
                  <a:schemeClr val="tx1"/>
                </a:solidFill>
                <a:cs typeface="B Nazanin" panose="00000400000000000000" pitchFamily="2" charset="-78"/>
              </a:rPr>
              <a:t>گونه </a:t>
            </a:r>
            <a:r>
              <a:rPr lang="fa-IR" sz="2000" b="1" dirty="0">
                <a:solidFill>
                  <a:schemeClr val="tx1"/>
                </a:solidFill>
                <a:cs typeface="B Nazanin" panose="00000400000000000000" pitchFamily="2" charset="-78"/>
              </a:rPr>
              <a:t>شناسی انواع گذاربر مبناي تغييرات دو روند1)فشار از سوي منابع داخلي و خارجي 2) هماهنگي بين منابع در دسترس </a:t>
            </a:r>
            <a:endParaRPr lang="en-US" sz="2000" b="1" dirty="0">
              <a:solidFill>
                <a:schemeClr val="tx1"/>
              </a:solidFill>
              <a:cs typeface="B Nazanin" panose="00000400000000000000" pitchFamily="2" charset="-78"/>
            </a:endParaRPr>
          </a:p>
        </p:txBody>
      </p:sp>
      <p:grpSp>
        <p:nvGrpSpPr>
          <p:cNvPr id="26" name="Group 25"/>
          <p:cNvGrpSpPr>
            <a:grpSpLocks/>
          </p:cNvGrpSpPr>
          <p:nvPr/>
        </p:nvGrpSpPr>
        <p:grpSpPr bwMode="auto">
          <a:xfrm rot="10800000">
            <a:off x="1259632" y="1340768"/>
            <a:ext cx="6696744" cy="4104456"/>
            <a:chOff x="3306" y="6785"/>
            <a:chExt cx="6002" cy="3387"/>
          </a:xfrm>
        </p:grpSpPr>
        <p:cxnSp>
          <p:nvCxnSpPr>
            <p:cNvPr id="27" name="AutoShape 105"/>
            <p:cNvCxnSpPr>
              <a:cxnSpLocks noChangeShapeType="1"/>
            </p:cNvCxnSpPr>
            <p:nvPr/>
          </p:nvCxnSpPr>
          <p:spPr bwMode="auto">
            <a:xfrm>
              <a:off x="4815" y="8697"/>
              <a:ext cx="322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AutoShape 106"/>
            <p:cNvCxnSpPr>
              <a:cxnSpLocks noChangeShapeType="1"/>
            </p:cNvCxnSpPr>
            <p:nvPr/>
          </p:nvCxnSpPr>
          <p:spPr bwMode="auto">
            <a:xfrm flipV="1">
              <a:off x="6429" y="7258"/>
              <a:ext cx="0" cy="251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 name="Text Box 107"/>
            <p:cNvSpPr txBox="1">
              <a:spLocks noChangeArrowheads="1"/>
            </p:cNvSpPr>
            <p:nvPr/>
          </p:nvSpPr>
          <p:spPr bwMode="auto">
            <a:xfrm>
              <a:off x="4815" y="7718"/>
              <a:ext cx="1498" cy="887"/>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dirty="0">
                  <a:effectLst/>
                  <a:latin typeface="Calibri" panose="020F0502020204030204" pitchFamily="34" charset="0"/>
                  <a:ea typeface="Calibri" panose="020F0502020204030204" pitchFamily="34" charset="0"/>
                  <a:cs typeface="B Mitra" panose="00000400000000000000" pitchFamily="2" charset="-78"/>
                </a:rPr>
                <a:t>تغییر جهت خط سیرهای فناورانه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 Box 108"/>
            <p:cNvSpPr txBox="1">
              <a:spLocks noChangeArrowheads="1"/>
            </p:cNvSpPr>
            <p:nvPr/>
          </p:nvSpPr>
          <p:spPr bwMode="auto">
            <a:xfrm>
              <a:off x="6589" y="7903"/>
              <a:ext cx="1256" cy="422"/>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تجدید درونزا</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xt Box 109"/>
            <p:cNvSpPr txBox="1">
              <a:spLocks noChangeArrowheads="1"/>
            </p:cNvSpPr>
            <p:nvPr/>
          </p:nvSpPr>
          <p:spPr bwMode="auto">
            <a:xfrm>
              <a:off x="6589" y="8859"/>
              <a:ext cx="1314" cy="56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گذار هدفمند</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sp>
          <p:nvSpPr>
            <p:cNvPr id="32" name="Text Box 110"/>
            <p:cNvSpPr txBox="1">
              <a:spLocks noChangeArrowheads="1"/>
            </p:cNvSpPr>
            <p:nvPr/>
          </p:nvSpPr>
          <p:spPr bwMode="auto">
            <a:xfrm>
              <a:off x="4815" y="8859"/>
              <a:ext cx="1498" cy="56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تحولات نوآیند</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 Box 111"/>
            <p:cNvSpPr txBox="1">
              <a:spLocks noChangeArrowheads="1"/>
            </p:cNvSpPr>
            <p:nvPr/>
          </p:nvSpPr>
          <p:spPr bwMode="auto">
            <a:xfrm>
              <a:off x="5573" y="6785"/>
              <a:ext cx="1647" cy="47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منابع داخلي</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sp>
          <p:nvSpPr>
            <p:cNvPr id="34" name="Text Box 112"/>
            <p:cNvSpPr txBox="1">
              <a:spLocks noChangeArrowheads="1"/>
            </p:cNvSpPr>
            <p:nvPr/>
          </p:nvSpPr>
          <p:spPr bwMode="auto">
            <a:xfrm>
              <a:off x="3306" y="8398"/>
              <a:ext cx="1509" cy="53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هماهنگی کم</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sp>
          <p:nvSpPr>
            <p:cNvPr id="35" name="Text Box 113"/>
            <p:cNvSpPr txBox="1">
              <a:spLocks noChangeArrowheads="1"/>
            </p:cNvSpPr>
            <p:nvPr/>
          </p:nvSpPr>
          <p:spPr bwMode="auto">
            <a:xfrm>
              <a:off x="8041" y="8398"/>
              <a:ext cx="1267" cy="461"/>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هماهنگی زیاد</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sp>
          <p:nvSpPr>
            <p:cNvPr id="36" name="Text Box 114"/>
            <p:cNvSpPr txBox="1">
              <a:spLocks noChangeArrowheads="1"/>
            </p:cNvSpPr>
            <p:nvPr/>
          </p:nvSpPr>
          <p:spPr bwMode="auto">
            <a:xfrm>
              <a:off x="5636" y="9769"/>
              <a:ext cx="1587" cy="40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منابع خارجي</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85360FD1-730F-4C18-B25B-3934FD1E2396}" type="slidenum">
              <a:rPr lang="fa-IR" smtClean="0"/>
              <a:pPr/>
              <a:t>21</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4087440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normAutofit/>
          </a:bodyPr>
          <a:lstStyle/>
          <a:p>
            <a:pPr algn="ctr"/>
            <a:r>
              <a:rPr lang="fa-IR" sz="2000" b="1" dirty="0" smtClean="0">
                <a:solidFill>
                  <a:schemeClr val="tx1"/>
                </a:solidFill>
                <a:cs typeface="B Nazanin" panose="00000400000000000000" pitchFamily="2" charset="-78"/>
              </a:rPr>
              <a:t>گونه </a:t>
            </a:r>
            <a:r>
              <a:rPr lang="fa-IR" sz="2000" b="1" dirty="0">
                <a:solidFill>
                  <a:schemeClr val="tx1"/>
                </a:solidFill>
                <a:cs typeface="B Nazanin" panose="00000400000000000000" pitchFamily="2" charset="-78"/>
              </a:rPr>
              <a:t>شناسی مسیرهای گذار</a:t>
            </a:r>
            <a:endParaRPr lang="en-US" sz="2000" b="1" dirty="0">
              <a:solidFill>
                <a:schemeClr val="tx1"/>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305878"/>
              </p:ext>
            </p:extLst>
          </p:nvPr>
        </p:nvGraphicFramePr>
        <p:xfrm>
          <a:off x="323528" y="1052736"/>
          <a:ext cx="8363272" cy="5520652"/>
        </p:xfrm>
        <a:graphic>
          <a:graphicData uri="http://schemas.openxmlformats.org/drawingml/2006/table">
            <a:tbl>
              <a:tblPr rtl="1" firstRow="1" firstCol="1" bandRow="1">
                <a:tableStyleId>{5C22544A-7EE6-4342-B048-85BDC9FD1C3A}</a:tableStyleId>
              </a:tblPr>
              <a:tblGrid>
                <a:gridCol w="993224">
                  <a:extLst>
                    <a:ext uri="{9D8B030D-6E8A-4147-A177-3AD203B41FA5}">
                      <a16:colId xmlns:a16="http://schemas.microsoft.com/office/drawing/2014/main" val="310479146"/>
                    </a:ext>
                  </a:extLst>
                </a:gridCol>
                <a:gridCol w="1225312">
                  <a:extLst>
                    <a:ext uri="{9D8B030D-6E8A-4147-A177-3AD203B41FA5}">
                      <a16:colId xmlns:a16="http://schemas.microsoft.com/office/drawing/2014/main" val="1110197174"/>
                    </a:ext>
                  </a:extLst>
                </a:gridCol>
                <a:gridCol w="2552354">
                  <a:extLst>
                    <a:ext uri="{9D8B030D-6E8A-4147-A177-3AD203B41FA5}">
                      <a16:colId xmlns:a16="http://schemas.microsoft.com/office/drawing/2014/main" val="557232451"/>
                    </a:ext>
                  </a:extLst>
                </a:gridCol>
                <a:gridCol w="3592382">
                  <a:extLst>
                    <a:ext uri="{9D8B030D-6E8A-4147-A177-3AD203B41FA5}">
                      <a16:colId xmlns:a16="http://schemas.microsoft.com/office/drawing/2014/main" val="3745742227"/>
                    </a:ext>
                  </a:extLst>
                </a:gridCol>
              </a:tblGrid>
              <a:tr h="477203">
                <a:tc>
                  <a:txBody>
                    <a:bodyPr/>
                    <a:lstStyle/>
                    <a:p>
                      <a:pPr marL="0" marR="0" algn="ctr" rtl="1">
                        <a:lnSpc>
                          <a:spcPct val="115000"/>
                        </a:lnSpc>
                        <a:spcBef>
                          <a:spcPts val="0"/>
                        </a:spcBef>
                        <a:spcAft>
                          <a:spcPts val="0"/>
                        </a:spcAft>
                      </a:pPr>
                      <a:r>
                        <a:rPr lang="fa-IR" sz="1400" dirty="0">
                          <a:effectLst/>
                          <a:cs typeface="B Nazanin" panose="00000400000000000000" pitchFamily="2" charset="-78"/>
                        </a:rPr>
                        <a:t>مسیر تغيير فناوري</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400">
                          <a:effectLst/>
                          <a:cs typeface="B Nazanin" panose="00000400000000000000" pitchFamily="2" charset="-78"/>
                        </a:rPr>
                        <a:t>بازیگران اصلی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400" dirty="0">
                          <a:effectLst/>
                          <a:cs typeface="B Nazanin" panose="00000400000000000000" pitchFamily="2" charset="-78"/>
                        </a:rPr>
                        <a:t>نوع فعالیت­ها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400">
                          <a:effectLst/>
                          <a:cs typeface="B Nazanin" panose="00000400000000000000" pitchFamily="2" charset="-78"/>
                        </a:rPr>
                        <a:t>تعاملات و رويدادها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479692079"/>
                  </a:ext>
                </a:extLst>
              </a:tr>
              <a:tr h="1431269">
                <a:tc>
                  <a:txBody>
                    <a:bodyPr/>
                    <a:lstStyle/>
                    <a:p>
                      <a:pPr marL="0" marR="0" algn="ctr" rtl="1">
                        <a:lnSpc>
                          <a:spcPct val="115000"/>
                        </a:lnSpc>
                        <a:spcBef>
                          <a:spcPts val="0"/>
                        </a:spcBef>
                        <a:spcAft>
                          <a:spcPts val="0"/>
                        </a:spcAft>
                      </a:pPr>
                      <a:r>
                        <a:rPr lang="fa-IR" sz="1400">
                          <a:effectLst/>
                          <a:cs typeface="B Nazanin" panose="00000400000000000000" pitchFamily="2" charset="-78"/>
                        </a:rPr>
                        <a:t>مسیر تحول</a:t>
                      </a:r>
                      <a:endParaRPr lang="en-US" sz="1400">
                        <a:effectLst/>
                        <a:cs typeface="B Nazanin" panose="00000400000000000000" pitchFamily="2" charset="-78"/>
                      </a:endParaRPr>
                    </a:p>
                    <a:p>
                      <a:pPr marL="0" marR="0" algn="ctr" rtl="1">
                        <a:lnSpc>
                          <a:spcPct val="115000"/>
                        </a:lnSpc>
                        <a:spcBef>
                          <a:spcPts val="0"/>
                        </a:spcBef>
                        <a:spcAft>
                          <a:spcPts val="0"/>
                        </a:spcAft>
                      </a:pPr>
                      <a:r>
                        <a:rPr lang="fa-IR"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400" dirty="0">
                          <a:effectLst/>
                          <a:cs typeface="B Nazanin" panose="00000400000000000000" pitchFamily="2" charset="-78"/>
                        </a:rPr>
                        <a:t>بازیگران رژیم و بازیگران بیرونی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dirty="0">
                          <a:effectLst/>
                          <a:cs typeface="B Nazanin" panose="00000400000000000000" pitchFamily="2" charset="-78"/>
                        </a:rPr>
                        <a:t>فشار بیرونی در قالب انتقادات صورت می­گیرد و درگیری قدرت در سطح نهادی ایجاد می­شود. قواعد رژیم باید از نو تنظیم شود.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dirty="0">
                          <a:effectLst/>
                          <a:cs typeface="B Nazanin" panose="00000400000000000000" pitchFamily="2" charset="-78"/>
                        </a:rPr>
                        <a:t>زمانی که اساسا </a:t>
                      </a:r>
                      <a:r>
                        <a:rPr lang="en-US" sz="1400" dirty="0">
                          <a:effectLst/>
                          <a:cs typeface="B Nazanin" panose="00000400000000000000" pitchFamily="2" charset="-78"/>
                        </a:rPr>
                        <a:t>TIS</a:t>
                      </a:r>
                      <a:r>
                        <a:rPr lang="fa-IR" sz="1400" dirty="0">
                          <a:effectLst/>
                          <a:cs typeface="B Nazanin" panose="00000400000000000000" pitchFamily="2" charset="-78"/>
                        </a:rPr>
                        <a:t> جدید شکل نگرفته و فشار از سطح منظر رخ می­دهد، مقاومت رژیم در این حالت خیلی زیاد است چون بازیگران تلاشهای نوآورانه خود را روی طرح غالب در رژیم فنی اجتماعی مستقر متمرکز می­کنند و به نوآوری فراتر از مرزهای رژیم،  به کندی و با بدبینی نگاه می­شود.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4063924211"/>
                  </a:ext>
                </a:extLst>
              </a:tr>
              <a:tr h="1193008">
                <a:tc>
                  <a:txBody>
                    <a:bodyPr/>
                    <a:lstStyle/>
                    <a:p>
                      <a:pPr marL="0" marR="0" algn="ctr" rtl="1">
                        <a:lnSpc>
                          <a:spcPct val="115000"/>
                        </a:lnSpc>
                        <a:spcBef>
                          <a:spcPts val="0"/>
                        </a:spcBef>
                        <a:spcAft>
                          <a:spcPts val="0"/>
                        </a:spcAft>
                      </a:pPr>
                      <a:r>
                        <a:rPr lang="fa-IR" sz="1400">
                          <a:effectLst/>
                          <a:cs typeface="B Nazanin" panose="00000400000000000000" pitchFamily="2" charset="-78"/>
                        </a:rPr>
                        <a:t> </a:t>
                      </a:r>
                      <a:endParaRPr lang="en-US" sz="1400">
                        <a:effectLst/>
                        <a:cs typeface="B Nazanin" panose="00000400000000000000" pitchFamily="2" charset="-78"/>
                      </a:endParaRPr>
                    </a:p>
                    <a:p>
                      <a:pPr marL="0" marR="0" algn="ctr" rtl="1">
                        <a:lnSpc>
                          <a:spcPct val="115000"/>
                        </a:lnSpc>
                        <a:spcBef>
                          <a:spcPts val="0"/>
                        </a:spcBef>
                        <a:spcAft>
                          <a:spcPts val="0"/>
                        </a:spcAft>
                      </a:pPr>
                      <a:r>
                        <a:rPr lang="fa-IR" sz="1400">
                          <a:effectLst/>
                          <a:cs typeface="B Nazanin" panose="00000400000000000000" pitchFamily="2" charset="-78"/>
                        </a:rPr>
                        <a:t>تغییر راستا و </a:t>
                      </a:r>
                      <a:r>
                        <a:rPr lang="ar-SA" sz="1400">
                          <a:effectLst/>
                          <a:cs typeface="B Nazanin" panose="00000400000000000000" pitchFamily="2" charset="-78"/>
                        </a:rPr>
                        <a:t>همراستایی</a:t>
                      </a:r>
                      <a:r>
                        <a:rPr lang="fa-IR" sz="1400">
                          <a:effectLst/>
                          <a:cs typeface="B Nazanin" panose="00000400000000000000" pitchFamily="2" charset="-78"/>
                        </a:rPr>
                        <a:t> مجدد</a:t>
                      </a:r>
                      <a:endParaRPr lang="en-US" sz="1400">
                        <a:effectLst/>
                        <a:cs typeface="B Nazanin" panose="00000400000000000000" pitchFamily="2" charset="-78"/>
                      </a:endParaRPr>
                    </a:p>
                    <a:p>
                      <a:pPr marL="0" marR="0" algn="ctr" rtl="1">
                        <a:lnSpc>
                          <a:spcPct val="115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a:effectLst/>
                          <a:cs typeface="B Nazanin" panose="00000400000000000000" pitchFamily="2" charset="-78"/>
                        </a:rPr>
                        <a:t>بازیگران کنام­های جدید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dirty="0">
                          <a:effectLst/>
                          <a:cs typeface="B Nazanin" panose="00000400000000000000" pitchFamily="2" charset="-78"/>
                        </a:rPr>
                        <a:t>فشار زیادی بر رژیم به دلیل تغییرات ساختاری عمیق وارد می­شود و نوآوری های چندگانه ای مطرح میشوند که تازه واردین بر سر آن رقابت می­کنند.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dirty="0">
                          <a:effectLst/>
                          <a:cs typeface="B Nazanin" panose="00000400000000000000" pitchFamily="2" charset="-78"/>
                        </a:rPr>
                        <a:t>زمانی رخ می­دهد که </a:t>
                      </a:r>
                      <a:r>
                        <a:rPr lang="en-US" sz="1400" dirty="0">
                          <a:effectLst/>
                          <a:cs typeface="B Nazanin" panose="00000400000000000000" pitchFamily="2" charset="-78"/>
                        </a:rPr>
                        <a:t>TIS</a:t>
                      </a:r>
                      <a:r>
                        <a:rPr lang="fa-IR" sz="1400" dirty="0">
                          <a:effectLst/>
                          <a:cs typeface="B Nazanin" panose="00000400000000000000" pitchFamily="2" charset="-78"/>
                        </a:rPr>
                        <a:t> جدید هنوز شکل نگرفته است اما بازیگران رژیم اعتقاد خود را به رژیم فنی اجتماعی غالب از دست داده­اند و فعالانه در جستجوی جایگزین­های مناسب هستند در این حالت مقاومت رژیم مستقر خیلی زیاد نیست.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964727229"/>
                  </a:ext>
                </a:extLst>
              </a:tr>
              <a:tr h="1193008">
                <a:tc>
                  <a:txBody>
                    <a:bodyPr/>
                    <a:lstStyle/>
                    <a:p>
                      <a:pPr marL="0" marR="0" algn="ctr" rtl="1">
                        <a:lnSpc>
                          <a:spcPct val="115000"/>
                        </a:lnSpc>
                        <a:spcBef>
                          <a:spcPts val="0"/>
                        </a:spcBef>
                        <a:spcAft>
                          <a:spcPts val="0"/>
                        </a:spcAft>
                      </a:pPr>
                      <a:r>
                        <a:rPr lang="fa-IR" sz="1400">
                          <a:effectLst/>
                          <a:cs typeface="B Nazanin" panose="00000400000000000000" pitchFamily="2" charset="-78"/>
                        </a:rPr>
                        <a:t>جانشینی فناورانه</a:t>
                      </a:r>
                      <a:endParaRPr lang="en-US" sz="1400">
                        <a:effectLst/>
                        <a:cs typeface="B Nazanin" panose="00000400000000000000" pitchFamily="2" charset="-78"/>
                      </a:endParaRPr>
                    </a:p>
                    <a:p>
                      <a:pPr marL="0" marR="0" algn="ctr" rtl="1">
                        <a:lnSpc>
                          <a:spcPct val="115000"/>
                        </a:lnSpc>
                        <a:spcBef>
                          <a:spcPts val="0"/>
                        </a:spcBef>
                        <a:spcAft>
                          <a:spcPts val="0"/>
                        </a:spcAft>
                      </a:pPr>
                      <a:r>
                        <a:rPr lang="fa-IR"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400">
                          <a:effectLst/>
                          <a:cs typeface="B Nazanin" panose="00000400000000000000" pitchFamily="2" charset="-78"/>
                        </a:rPr>
                        <a:t>بنگاه­های مستقر در مقابل </a:t>
                      </a:r>
                      <a:r>
                        <a:rPr lang="ar-SA" sz="1400">
                          <a:effectLst/>
                          <a:cs typeface="B Nazanin" panose="00000400000000000000" pitchFamily="2" charset="-78"/>
                        </a:rPr>
                        <a:t>بنگاه­های</a:t>
                      </a:r>
                      <a:r>
                        <a:rPr lang="fa-IR" sz="1400">
                          <a:effectLst/>
                          <a:cs typeface="B Nazanin" panose="00000400000000000000" pitchFamily="2" charset="-78"/>
                        </a:rPr>
                        <a:t> جدید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dirty="0">
                          <a:effectLst/>
                          <a:cs typeface="B Nazanin" panose="00000400000000000000" pitchFamily="2" charset="-78"/>
                        </a:rPr>
                        <a:t>تازه واردین نوآوری هایی را توسعه می­دهند که با رژیم جدید رقابت می­کند.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dirty="0">
                          <a:effectLst/>
                          <a:cs typeface="B Nazanin" panose="00000400000000000000" pitchFamily="2" charset="-78"/>
                        </a:rPr>
                        <a:t>در این حالت فشار از سطح منظر زمانی رخ می­دهد که</a:t>
                      </a:r>
                      <a:r>
                        <a:rPr lang="en-US" sz="1400" dirty="0">
                          <a:effectLst/>
                          <a:cs typeface="B Nazanin" panose="00000400000000000000" pitchFamily="2" charset="-78"/>
                        </a:rPr>
                        <a:t>TIS</a:t>
                      </a:r>
                      <a:r>
                        <a:rPr lang="fa-IR" sz="1400" dirty="0">
                          <a:effectLst/>
                          <a:cs typeface="B Nazanin" panose="00000400000000000000" pitchFamily="2" charset="-78"/>
                        </a:rPr>
                        <a:t> در حال شکل­گیری از وجود تلاشهایی در گذشته بهره­مند است یعنی وضعیت فناوری جدید تا حد زیادی مطلوب است و بازیگران رژیم از طریق تلاش های نوآورانه به حمایت از پیکربندی فنی اجتماعی مستقر می­پردازند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2194212456"/>
                  </a:ext>
                </a:extLst>
              </a:tr>
              <a:tr h="1145015">
                <a:tc>
                  <a:txBody>
                    <a:bodyPr/>
                    <a:lstStyle/>
                    <a:p>
                      <a:pPr marL="0" marR="0" algn="ctr" rtl="1">
                        <a:lnSpc>
                          <a:spcPct val="115000"/>
                        </a:lnSpc>
                        <a:spcBef>
                          <a:spcPts val="0"/>
                        </a:spcBef>
                        <a:spcAft>
                          <a:spcPts val="0"/>
                        </a:spcAft>
                      </a:pPr>
                      <a:r>
                        <a:rPr lang="fa-IR" sz="1400">
                          <a:effectLst/>
                          <a:cs typeface="B Nazanin" panose="00000400000000000000" pitchFamily="2" charset="-78"/>
                        </a:rPr>
                        <a:t>بازپیکربندی</a:t>
                      </a:r>
                      <a:endParaRPr lang="en-US" sz="1400">
                        <a:effectLst/>
                        <a:cs typeface="B Nazanin" panose="00000400000000000000" pitchFamily="2" charset="-78"/>
                      </a:endParaRPr>
                    </a:p>
                    <a:p>
                      <a:pPr marL="0" marR="0" rtl="0">
                        <a:lnSpc>
                          <a:spcPct val="115000"/>
                        </a:lnSpc>
                        <a:spcBef>
                          <a:spcPts val="0"/>
                        </a:spcBef>
                        <a:spcAft>
                          <a:spcPts val="0"/>
                        </a:spcAft>
                      </a:pPr>
                      <a:r>
                        <a:rPr lang="fa-IR"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a:effectLst/>
                          <a:cs typeface="B Nazanin" panose="00000400000000000000" pitchFamily="2" charset="-78"/>
                        </a:rPr>
                        <a:t>بازیگران رژیم و عرضه­کنندگان</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a:effectLst/>
                          <a:cs typeface="B Nazanin" panose="00000400000000000000" pitchFamily="2" charset="-78"/>
                        </a:rPr>
                        <a:t>بازیگران رژیم نوآوری­هایی در اجزا که توسط تامین کنندگان مختلف ارائه می­شود می­پذیرند و به این صورت میان تامین کنندگان قدیم و جدید رقابت ایجاد می­شود.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15000"/>
                        </a:lnSpc>
                        <a:spcBef>
                          <a:spcPts val="0"/>
                        </a:spcBef>
                        <a:spcAft>
                          <a:spcPts val="0"/>
                        </a:spcAft>
                      </a:pPr>
                      <a:r>
                        <a:rPr lang="fa-IR" sz="1400" dirty="0">
                          <a:effectLst/>
                          <a:cs typeface="B Nazanin" panose="00000400000000000000" pitchFamily="2" charset="-78"/>
                        </a:rPr>
                        <a:t>در این حالت فشار سطح منظر زمانی رخ می­دهد که</a:t>
                      </a:r>
                      <a:r>
                        <a:rPr lang="en-US" sz="1400" dirty="0">
                          <a:effectLst/>
                          <a:cs typeface="B Nazanin" panose="00000400000000000000" pitchFamily="2" charset="-78"/>
                        </a:rPr>
                        <a:t>TIS </a:t>
                      </a:r>
                      <a:r>
                        <a:rPr lang="fa-IR" sz="1400" dirty="0">
                          <a:effectLst/>
                          <a:cs typeface="B Nazanin" panose="00000400000000000000" pitchFamily="2" charset="-78"/>
                        </a:rPr>
                        <a:t> جدید اساسا توسعه یافته و بازیگران رژیم در حال پذیرش عناصر این نظام نوآوری جدید در پیکربندی فنی­اجتماعی هستند. این وضع دلالت بر مقاومت نسبتا کمتر در مقابل رژیم جدید دارد.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3229176827"/>
                  </a:ext>
                </a:extLst>
              </a:tr>
            </a:tbl>
          </a:graphicData>
        </a:graphic>
      </p:graphicFrame>
      <p:sp>
        <p:nvSpPr>
          <p:cNvPr id="5" name="Rectangle 1"/>
          <p:cNvSpPr>
            <a:spLocks noChangeArrowheads="1"/>
          </p:cNvSpPr>
          <p:nvPr/>
        </p:nvSpPr>
        <p:spPr bwMode="auto">
          <a:xfrm>
            <a:off x="457200"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85360FD1-730F-4C18-B25B-3934FD1E2396}" type="slidenum">
              <a:rPr lang="fa-IR" smtClean="0"/>
              <a:pPr/>
              <a:t>22</a:t>
            </a:fld>
            <a:endParaRPr lang="fa-IR" dirty="0"/>
          </a:p>
        </p:txBody>
      </p:sp>
      <p:sp>
        <p:nvSpPr>
          <p:cNvPr id="6" name="Footer Placeholder 5"/>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142514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088"/>
            <a:ext cx="8229600" cy="1066800"/>
          </a:xfrm>
        </p:spPr>
        <p:txBody>
          <a:bodyPr>
            <a:normAutofit/>
          </a:bodyPr>
          <a:lstStyle/>
          <a:p>
            <a:r>
              <a:rPr lang="fa-IR" sz="2600" b="1" dirty="0" smtClean="0">
                <a:solidFill>
                  <a:srgbClr val="FF0000"/>
                </a:solidFill>
                <a:cs typeface="B Nazanin" panose="00000400000000000000" pitchFamily="2" charset="-78"/>
              </a:rPr>
              <a:t>رویکرد نظام نوآوری فناورانه</a:t>
            </a:r>
            <a:endParaRPr lang="en-US" sz="26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dirty="0" smtClean="0"/>
              <a:t>رویکرد نظامهای نوآوری مخصوصا در سطح فناورانه نیز مانند رویکرد چند سطحی از دیدگاه تکاملی سرچشمه گرفته است و پدیده های تجربی مشابهی را مطالعه میکند</a:t>
            </a:r>
          </a:p>
          <a:p>
            <a:pPr algn="just"/>
            <a:r>
              <a:rPr lang="fa-IR" dirty="0"/>
              <a:t>این رویکرد </a:t>
            </a:r>
            <a:r>
              <a:rPr lang="fa-IR" dirty="0" smtClean="0"/>
              <a:t>ایجاد </a:t>
            </a:r>
            <a:r>
              <a:rPr lang="fa-IR" dirty="0"/>
              <a:t>نظام­های فناوری نوظهور، مبتنی بر فناوری­های پاک و گذارهای حوزه پایداری بسیار کارا عمل نموده است </a:t>
            </a:r>
            <a:endParaRPr lang="fa-IR" dirty="0" smtClean="0"/>
          </a:p>
          <a:p>
            <a:pPr algn="just"/>
            <a:r>
              <a:rPr lang="fa-IR" dirty="0" smtClean="0"/>
              <a:t>رویکرد نظامهای نوآوری بر </a:t>
            </a:r>
            <a:r>
              <a:rPr lang="fa-IR" dirty="0"/>
              <a:t>اهمیت قابلیت نوآوری بنگاه­ها و تنظیمات نهادی که از آنها حمایت کند متمرکز هستند و به ابعاد اجتماعی تحول کمتر از رویکرد چند سطحی توجه </a:t>
            </a:r>
            <a:r>
              <a:rPr lang="fa-IR" dirty="0" smtClean="0"/>
              <a:t>دارد</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23</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323528" y="692696"/>
            <a:ext cx="8507288"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600" b="1" dirty="0" smtClean="0"/>
              <a:t>4- رویکردهای </a:t>
            </a:r>
            <a:r>
              <a:rPr lang="ar-SA" sz="2600" b="1" dirty="0" smtClean="0"/>
              <a:t>سیاست­گذاری برای حکمرانی گذارهای فناورانه</a:t>
            </a:r>
            <a:r>
              <a:rPr lang="fa-IR" sz="2600" b="1" dirty="0" smtClean="0"/>
              <a:t> (ادامه)</a:t>
            </a:r>
            <a:endParaRPr lang="en-US" sz="2600" dirty="0"/>
          </a:p>
        </p:txBody>
      </p:sp>
    </p:spTree>
    <p:extLst>
      <p:ext uri="{BB962C8B-B14F-4D97-AF65-F5344CB8AC3E}">
        <p14:creationId xmlns:p14="http://schemas.microsoft.com/office/powerpoint/2010/main" val="591247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096"/>
            <a:ext cx="8229600" cy="1066800"/>
          </a:xfrm>
        </p:spPr>
        <p:txBody>
          <a:bodyPr>
            <a:normAutofit/>
          </a:bodyPr>
          <a:lstStyle/>
          <a:p>
            <a:r>
              <a:rPr lang="fa-IR" sz="2600" b="1" dirty="0">
                <a:solidFill>
                  <a:srgbClr val="FF0000"/>
                </a:solidFill>
                <a:cs typeface="B Nazanin" panose="00000400000000000000" pitchFamily="2" charset="-78"/>
              </a:rPr>
              <a:t>رویکرد نظام نوآوری </a:t>
            </a:r>
            <a:r>
              <a:rPr lang="fa-IR" sz="2600" b="1" dirty="0" smtClean="0">
                <a:solidFill>
                  <a:srgbClr val="FF0000"/>
                </a:solidFill>
                <a:cs typeface="B Nazanin" panose="00000400000000000000" pitchFamily="2" charset="-78"/>
              </a:rPr>
              <a:t>فناورانه (</a:t>
            </a:r>
            <a:r>
              <a:rPr lang="fa-IR" sz="2600" b="1" dirty="0" smtClean="0">
                <a:solidFill>
                  <a:srgbClr val="FF0000"/>
                </a:solidFill>
                <a:cs typeface="B Nazanin" panose="00000400000000000000" pitchFamily="2" charset="-78"/>
              </a:rPr>
              <a:t>ادامه)</a:t>
            </a:r>
            <a:endParaRPr lang="en-US" sz="26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lnSpc>
                <a:spcPct val="150000"/>
              </a:lnSpc>
            </a:pPr>
            <a:r>
              <a:rPr lang="fa-IR" dirty="0" smtClean="0"/>
              <a:t>تمرکز این رویکرد در مقایسه با رویکرد چندسطحی بیشتر معطوف به طرف عرضه نوآوری است</a:t>
            </a:r>
          </a:p>
          <a:p>
            <a:pPr algn="just">
              <a:lnSpc>
                <a:spcPct val="150000"/>
              </a:lnSpc>
            </a:pPr>
            <a:r>
              <a:rPr lang="fa-IR" dirty="0" smtClean="0"/>
              <a:t>تلاشهای زیادی برای بکارگیری تلفیقی از بینشهای این رویکرد با رویکرد چندسطحی در سیاستگذاری برای گذارها صورت گرفته است</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24</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323528" y="836712"/>
            <a:ext cx="8507288"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600" b="1" dirty="0" smtClean="0"/>
              <a:t>4- رویکردهای </a:t>
            </a:r>
            <a:r>
              <a:rPr lang="ar-SA" sz="2600" b="1" dirty="0" smtClean="0"/>
              <a:t>سیاست­گذاری برای حکمرانی گذارهای فناورانه</a:t>
            </a:r>
            <a:r>
              <a:rPr lang="fa-IR" sz="2600" b="1" dirty="0" smtClean="0"/>
              <a:t> (ادامه)</a:t>
            </a:r>
            <a:endParaRPr lang="en-US" sz="2600" dirty="0"/>
          </a:p>
        </p:txBody>
      </p:sp>
    </p:spTree>
    <p:extLst>
      <p:ext uri="{BB962C8B-B14F-4D97-AF65-F5344CB8AC3E}">
        <p14:creationId xmlns:p14="http://schemas.microsoft.com/office/powerpoint/2010/main" val="3080041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032"/>
            <a:ext cx="8229600" cy="917848"/>
          </a:xfrm>
        </p:spPr>
        <p:txBody>
          <a:bodyPr>
            <a:normAutofit/>
          </a:bodyPr>
          <a:lstStyle/>
          <a:p>
            <a:r>
              <a:rPr lang="fa-IR" sz="2600" b="1" dirty="0" smtClean="0">
                <a:solidFill>
                  <a:srgbClr val="FF0000"/>
                </a:solidFill>
                <a:cs typeface="B Nazanin" panose="00000400000000000000" pitchFamily="2" charset="-78"/>
              </a:rPr>
              <a:t>رویکرد سیاستی مدیریت استراتژیک </a:t>
            </a:r>
            <a:r>
              <a:rPr lang="ar-SA" sz="2600" b="1" dirty="0" smtClean="0">
                <a:solidFill>
                  <a:srgbClr val="FF0000"/>
                </a:solidFill>
                <a:cs typeface="B Nazanin" panose="00000400000000000000" pitchFamily="2" charset="-78"/>
              </a:rPr>
              <a:t>کنام­ها </a:t>
            </a:r>
            <a:endParaRPr lang="en-US" sz="2600"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dirty="0" smtClean="0"/>
              <a:t>این رویکرد </a:t>
            </a:r>
            <a:r>
              <a:rPr lang="ar-SA" dirty="0" smtClean="0"/>
              <a:t>تسهیل </a:t>
            </a:r>
            <a:r>
              <a:rPr lang="ar-SA" dirty="0"/>
              <a:t>توسعه</a:t>
            </a:r>
            <a:r>
              <a:rPr lang="en-US" dirty="0"/>
              <a:t>­</a:t>
            </a:r>
            <a:r>
              <a:rPr lang="fa-IR" dirty="0"/>
              <a:t>ی</a:t>
            </a:r>
            <a:r>
              <a:rPr lang="ar-SA" dirty="0"/>
              <a:t> کنام­های فناورانه، از طریق ابزارهای سیاستی تجربه محور </a:t>
            </a:r>
            <a:r>
              <a:rPr lang="ar-SA" dirty="0" smtClean="0"/>
              <a:t>می­پردازد </a:t>
            </a:r>
            <a:endParaRPr lang="fa-IR" dirty="0" smtClean="0"/>
          </a:p>
          <a:p>
            <a:pPr algn="just"/>
            <a:r>
              <a:rPr lang="ar-SA" dirty="0" smtClean="0"/>
              <a:t>این </a:t>
            </a:r>
            <a:r>
              <a:rPr lang="ar-SA" dirty="0"/>
              <a:t>مطالعات به این امر می­پردازند که کنام­ها چگونه بزرگ می­شوند و چگونه در پویایی­های رژیم غالب باقی می­مانند و ثبات </a:t>
            </a:r>
            <a:r>
              <a:rPr lang="ar-SA" dirty="0" smtClean="0"/>
              <a:t>می­یابند</a:t>
            </a:r>
            <a:r>
              <a:rPr lang="fa-IR" dirty="0" smtClean="0"/>
              <a:t>.</a:t>
            </a:r>
          </a:p>
          <a:p>
            <a:pPr algn="just"/>
            <a:r>
              <a:rPr lang="fa-IR" dirty="0" smtClean="0"/>
              <a:t>فرایند مهم </a:t>
            </a:r>
            <a:r>
              <a:rPr lang="fa-IR" dirty="0"/>
              <a:t>در توسعه موفق </a:t>
            </a:r>
            <a:r>
              <a:rPr lang="fa-IR" dirty="0" smtClean="0"/>
              <a:t>کنام: </a:t>
            </a:r>
          </a:p>
          <a:p>
            <a:pPr lvl="1" algn="just"/>
            <a:r>
              <a:rPr lang="fa-IR" dirty="0">
                <a:solidFill>
                  <a:schemeClr val="tx1"/>
                </a:solidFill>
              </a:rPr>
              <a:t>تصریح و بیان انتظارات و دیدگاه­ها</a:t>
            </a:r>
            <a:endParaRPr lang="en-US" dirty="0">
              <a:solidFill>
                <a:schemeClr val="tx1"/>
              </a:solidFill>
            </a:endParaRPr>
          </a:p>
          <a:p>
            <a:pPr lvl="1" algn="just"/>
            <a:r>
              <a:rPr lang="fa-IR" dirty="0">
                <a:solidFill>
                  <a:schemeClr val="tx1"/>
                </a:solidFill>
              </a:rPr>
              <a:t>ایجاد شبکه­ها به منظور بهبود تعاملات میان ذی­نفعان و فراهم آوردن منابع لازم</a:t>
            </a:r>
            <a:endParaRPr lang="en-US" dirty="0">
              <a:solidFill>
                <a:schemeClr val="tx1"/>
              </a:solidFill>
            </a:endParaRPr>
          </a:p>
          <a:p>
            <a:pPr lvl="1" algn="just"/>
            <a:r>
              <a:rPr lang="fa-IR" dirty="0">
                <a:solidFill>
                  <a:schemeClr val="tx1"/>
                </a:solidFill>
              </a:rPr>
              <a:t>فرایندهای یادگیری در ابعاد مختلف( که می­تواند جنبه های فنی، ترجیحات بازار، زیرساختها، مقررات و ..را شامل شود)</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25</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323528" y="692696"/>
            <a:ext cx="8507288"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600" b="1" dirty="0" smtClean="0"/>
              <a:t>4- رویکردهای </a:t>
            </a:r>
            <a:r>
              <a:rPr lang="ar-SA" sz="2600" b="1" dirty="0" smtClean="0"/>
              <a:t>سیاست­گذاری برای حکمرانی گذارهای فناورانه</a:t>
            </a:r>
            <a:r>
              <a:rPr lang="fa-IR" sz="2600" b="1" dirty="0" smtClean="0"/>
              <a:t> (ادامه)</a:t>
            </a:r>
            <a:endParaRPr lang="en-US" sz="2600" dirty="0"/>
          </a:p>
        </p:txBody>
      </p:sp>
    </p:spTree>
    <p:extLst>
      <p:ext uri="{BB962C8B-B14F-4D97-AF65-F5344CB8AC3E}">
        <p14:creationId xmlns:p14="http://schemas.microsoft.com/office/powerpoint/2010/main" val="194713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096"/>
            <a:ext cx="8229600" cy="1066800"/>
          </a:xfrm>
        </p:spPr>
        <p:txBody>
          <a:bodyPr>
            <a:normAutofit/>
          </a:bodyPr>
          <a:lstStyle/>
          <a:p>
            <a:r>
              <a:rPr lang="fa-IR" sz="2600" b="1" dirty="0" smtClean="0">
                <a:solidFill>
                  <a:srgbClr val="FF0000"/>
                </a:solidFill>
                <a:cs typeface="B Nazanin" panose="00000400000000000000" pitchFamily="2" charset="-78"/>
              </a:rPr>
              <a:t>چالش های بکارگیری رویکرد مدیریت استراتژیک کنام ها</a:t>
            </a:r>
            <a:endParaRPr lang="en-US" sz="26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ar-SA" dirty="0"/>
              <a:t>ایجاد تعادل میان فشار حمایت و انتخاب </a:t>
            </a:r>
            <a:endParaRPr lang="fa-IR" dirty="0"/>
          </a:p>
          <a:p>
            <a:r>
              <a:rPr lang="ar-SA" dirty="0"/>
              <a:t>گذشت زمان و تغییر شرایط ممکن است باعث کم شدن جذابیت فناوری و کمرنگ شدن امیدهای فناورانه </a:t>
            </a:r>
            <a:r>
              <a:rPr lang="ar-SA" dirty="0" smtClean="0"/>
              <a:t>شود</a:t>
            </a:r>
            <a:r>
              <a:rPr lang="fa-IR" dirty="0" smtClean="0"/>
              <a:t> بنابراین باید </a:t>
            </a:r>
            <a:r>
              <a:rPr lang="ar-SA" dirty="0" smtClean="0"/>
              <a:t>فرصتهای </a:t>
            </a:r>
            <a:r>
              <a:rPr lang="ar-SA" dirty="0"/>
              <a:t>فراروی فناوری و کاربردهای محتمل آن در نظر گرفته </a:t>
            </a:r>
            <a:r>
              <a:rPr lang="ar-SA" dirty="0" smtClean="0"/>
              <a:t>شود</a:t>
            </a:r>
            <a:endParaRPr lang="fa-IR" dirty="0" smtClean="0"/>
          </a:p>
          <a:p>
            <a:r>
              <a:rPr lang="fa-IR" dirty="0" smtClean="0"/>
              <a:t>چالش </a:t>
            </a:r>
            <a:r>
              <a:rPr lang="ar-SA" dirty="0"/>
              <a:t>پایان دادن به </a:t>
            </a:r>
            <a:r>
              <a:rPr lang="ar-SA" dirty="0" smtClean="0"/>
              <a:t>حمایت</a:t>
            </a:r>
            <a:r>
              <a:rPr lang="fa-IR" dirty="0"/>
              <a:t> </a:t>
            </a:r>
            <a:endParaRPr lang="fa-IR" dirty="0" smtClean="0"/>
          </a:p>
          <a:p>
            <a:r>
              <a:rPr lang="ar-SA" dirty="0"/>
              <a:t>چهارم تشخيص حجم </a:t>
            </a:r>
            <a:r>
              <a:rPr lang="ar-SA" dirty="0" smtClean="0"/>
              <a:t>بحرانی</a:t>
            </a:r>
            <a:r>
              <a:rPr lang="fa-IR" dirty="0" smtClean="0"/>
              <a:t> و ایجاد آن</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26</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323528" y="692696"/>
            <a:ext cx="8507288"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600" b="1" dirty="0" smtClean="0"/>
              <a:t>4- رویکردهای </a:t>
            </a:r>
            <a:r>
              <a:rPr lang="ar-SA" sz="2600" b="1" dirty="0" smtClean="0"/>
              <a:t>سیاست­گذاری برای حکمرانی گذارهای فناورانه</a:t>
            </a:r>
            <a:r>
              <a:rPr lang="fa-IR" sz="2600" b="1" dirty="0" smtClean="0"/>
              <a:t> (ادامه)</a:t>
            </a:r>
            <a:endParaRPr lang="en-US" sz="2600" dirty="0"/>
          </a:p>
        </p:txBody>
      </p:sp>
    </p:spTree>
    <p:extLst>
      <p:ext uri="{BB962C8B-B14F-4D97-AF65-F5344CB8AC3E}">
        <p14:creationId xmlns:p14="http://schemas.microsoft.com/office/powerpoint/2010/main" val="2126346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096"/>
            <a:ext cx="8229600" cy="1066800"/>
          </a:xfrm>
        </p:spPr>
        <p:txBody>
          <a:bodyPr>
            <a:normAutofit/>
          </a:bodyPr>
          <a:lstStyle/>
          <a:p>
            <a:r>
              <a:rPr lang="ar-SA" sz="2600" b="1" dirty="0">
                <a:solidFill>
                  <a:srgbClr val="FF0000"/>
                </a:solidFill>
                <a:cs typeface="B Nazanin" panose="00000400000000000000" pitchFamily="2" charset="-78"/>
              </a:rPr>
              <a:t>رویکرد </a:t>
            </a:r>
            <a:r>
              <a:rPr lang="fa-IR" sz="2600" b="1" dirty="0" smtClean="0">
                <a:solidFill>
                  <a:srgbClr val="FF0000"/>
                </a:solidFill>
                <a:cs typeface="B Nazanin" panose="00000400000000000000" pitchFamily="2" charset="-78"/>
              </a:rPr>
              <a:t>سیاستی</a:t>
            </a:r>
            <a:r>
              <a:rPr lang="ar-SA" sz="2600" b="1" dirty="0" smtClean="0">
                <a:solidFill>
                  <a:srgbClr val="FF0000"/>
                </a:solidFill>
                <a:cs typeface="B Nazanin" panose="00000400000000000000" pitchFamily="2" charset="-78"/>
              </a:rPr>
              <a:t>"مدیریت </a:t>
            </a:r>
            <a:r>
              <a:rPr lang="ar-SA" sz="2600" b="1" dirty="0">
                <a:solidFill>
                  <a:srgbClr val="FF0000"/>
                </a:solidFill>
                <a:cs typeface="B Nazanin" panose="00000400000000000000" pitchFamily="2" charset="-78"/>
              </a:rPr>
              <a:t>گذار</a:t>
            </a:r>
            <a:r>
              <a:rPr lang="ar-SA" sz="2600" b="1" dirty="0" smtClean="0">
                <a:solidFill>
                  <a:srgbClr val="FF0000"/>
                </a:solidFill>
                <a:cs typeface="B Nazanin" panose="00000400000000000000" pitchFamily="2" charset="-78"/>
              </a:rPr>
              <a:t>"</a:t>
            </a:r>
            <a:endParaRPr lang="en-US" sz="2600"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dirty="0" smtClean="0"/>
              <a:t>این رویکرد </a:t>
            </a:r>
            <a:r>
              <a:rPr lang="ar-SA" dirty="0" smtClean="0"/>
              <a:t>بلندمدت </a:t>
            </a:r>
            <a:r>
              <a:rPr lang="ar-SA" dirty="0"/>
              <a:t>و همه جانبه </a:t>
            </a:r>
            <a:r>
              <a:rPr lang="fa-IR" dirty="0" smtClean="0"/>
              <a:t>می اندیشد و </a:t>
            </a:r>
            <a:r>
              <a:rPr lang="ar-SA" dirty="0"/>
              <a:t>چون برنامه­ریزی جامع؛ حکمرانی تعاملی و حکمرانی </a:t>
            </a:r>
            <a:r>
              <a:rPr lang="fa-IR" dirty="0"/>
              <a:t>چندسطحی </a:t>
            </a:r>
            <a:r>
              <a:rPr lang="ar-SA" dirty="0"/>
              <a:t>را در کنار خود </a:t>
            </a:r>
            <a:r>
              <a:rPr lang="ar-SA" dirty="0" smtClean="0"/>
              <a:t>دار</a:t>
            </a:r>
            <a:r>
              <a:rPr lang="fa-IR" dirty="0" smtClean="0"/>
              <a:t>د و عناصر کلیدی تفکر سیاستی در آن به این شرح است:</a:t>
            </a:r>
          </a:p>
          <a:p>
            <a:pPr lvl="1" algn="just"/>
            <a:r>
              <a:rPr lang="ar-SA" dirty="0">
                <a:solidFill>
                  <a:schemeClr val="tx1"/>
                </a:solidFill>
              </a:rPr>
              <a:t>تفکر بلندمدت(حداقل 25 سال ) به عنوان چارچوب فعالیت کوتاه مدت</a:t>
            </a:r>
            <a:endParaRPr lang="en-US" dirty="0">
              <a:solidFill>
                <a:schemeClr val="tx1"/>
              </a:solidFill>
            </a:endParaRPr>
          </a:p>
          <a:p>
            <a:pPr lvl="1" algn="just"/>
            <a:r>
              <a:rPr lang="ar-SA" dirty="0">
                <a:solidFill>
                  <a:schemeClr val="tx1"/>
                </a:solidFill>
              </a:rPr>
              <a:t>فکر کردن به دامنه های مختلف به صورت همزمان(برای مثال حوزه­های انرژی، حمل و نقل و ضایعات به صورت همزمان)</a:t>
            </a:r>
            <a:endParaRPr lang="en-US" dirty="0">
              <a:solidFill>
                <a:schemeClr val="tx1"/>
              </a:solidFill>
            </a:endParaRPr>
          </a:p>
          <a:p>
            <a:pPr lvl="1" algn="just"/>
            <a:r>
              <a:rPr lang="ar-SA" dirty="0">
                <a:solidFill>
                  <a:schemeClr val="tx1"/>
                </a:solidFill>
              </a:rPr>
              <a:t>تمرکز بر یادگیری و فلسفه یادگیری آموختن (از طریق انجام دادن و انجام دادن از طریق یادگیری</a:t>
            </a:r>
            <a:r>
              <a:rPr lang="ar-SA" dirty="0" smtClean="0">
                <a:solidFill>
                  <a:schemeClr val="tx1"/>
                </a:solidFill>
              </a:rPr>
              <a:t>)</a:t>
            </a:r>
            <a:endParaRPr lang="fa-IR" dirty="0" smtClean="0">
              <a:solidFill>
                <a:schemeClr val="tx1"/>
              </a:solidFill>
            </a:endParaRPr>
          </a:p>
          <a:p>
            <a:pPr lvl="1" algn="just"/>
            <a:r>
              <a:rPr lang="ar-SA" dirty="0">
                <a:solidFill>
                  <a:schemeClr val="tx1"/>
                </a:solidFill>
              </a:rPr>
              <a:t>یادگیری همزمان درباره­ی انتخاب­های متنوع(که نیازمند زمینه بازی گسترده است</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27</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323528" y="692696"/>
            <a:ext cx="8507288"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600" b="1" dirty="0" smtClean="0"/>
              <a:t>4- رویکردهای </a:t>
            </a:r>
            <a:r>
              <a:rPr lang="ar-SA" sz="2600" b="1" dirty="0" smtClean="0"/>
              <a:t>سیاست­گذاری برای حکمرانی گذارهای فناورانه</a:t>
            </a:r>
            <a:r>
              <a:rPr lang="fa-IR" sz="2600" b="1" dirty="0" smtClean="0"/>
              <a:t> (ادامه)</a:t>
            </a:r>
            <a:endParaRPr lang="en-US" sz="2600" dirty="0"/>
          </a:p>
        </p:txBody>
      </p:sp>
    </p:spTree>
    <p:extLst>
      <p:ext uri="{BB962C8B-B14F-4D97-AF65-F5344CB8AC3E}">
        <p14:creationId xmlns:p14="http://schemas.microsoft.com/office/powerpoint/2010/main" val="3443241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14" y="5517232"/>
            <a:ext cx="8229600" cy="1080120"/>
          </a:xfrm>
        </p:spPr>
        <p:txBody>
          <a:bodyPr>
            <a:normAutofit/>
          </a:bodyPr>
          <a:lstStyle/>
          <a:p>
            <a:pPr algn="ctr"/>
            <a:r>
              <a:rPr lang="fa-IR" sz="2000" b="1" dirty="0" smtClean="0">
                <a:solidFill>
                  <a:schemeClr val="tx1"/>
                </a:solidFill>
                <a:cs typeface="B Nazanin" panose="00000400000000000000" pitchFamily="2" charset="-78"/>
              </a:rPr>
              <a:t>چرخه مدیریت گذار</a:t>
            </a:r>
            <a:endParaRPr lang="en-US" sz="2000" b="1" dirty="0">
              <a:solidFill>
                <a:schemeClr val="tx1"/>
              </a:solidFill>
              <a:cs typeface="B Nazanin" panose="00000400000000000000"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0" y="764704"/>
            <a:ext cx="9039069" cy="4824536"/>
          </a:xfrm>
          <a:prstGeom prst="rect">
            <a:avLst/>
          </a:prstGeom>
        </p:spPr>
      </p:pic>
      <p:sp>
        <p:nvSpPr>
          <p:cNvPr id="3" name="Slide Number Placeholder 2"/>
          <p:cNvSpPr>
            <a:spLocks noGrp="1"/>
          </p:cNvSpPr>
          <p:nvPr>
            <p:ph type="sldNum" sz="quarter" idx="12"/>
          </p:nvPr>
        </p:nvSpPr>
        <p:spPr/>
        <p:txBody>
          <a:bodyPr/>
          <a:lstStyle/>
          <a:p>
            <a:fld id="{85360FD1-730F-4C18-B25B-3934FD1E2396}" type="slidenum">
              <a:rPr lang="fa-IR" smtClean="0"/>
              <a:pPr/>
              <a:t>28</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2192550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5- مطالعه موردی: رویکرد </a:t>
            </a:r>
            <a:r>
              <a:rPr lang="fa-IR" sz="2800" dirty="0" smtClean="0"/>
              <a:t>مدیریت استراتژیک کنام ها در نظام بانکی کشور</a:t>
            </a:r>
            <a:endParaRPr lang="en-US" sz="2800" dirty="0"/>
          </a:p>
        </p:txBody>
      </p:sp>
      <p:sp>
        <p:nvSpPr>
          <p:cNvPr id="5" name="Content Placeholder 4"/>
          <p:cNvSpPr>
            <a:spLocks noGrp="1"/>
          </p:cNvSpPr>
          <p:nvPr>
            <p:ph idx="1"/>
          </p:nvPr>
        </p:nvSpPr>
        <p:spPr/>
        <p:txBody>
          <a:bodyPr>
            <a:normAutofit/>
          </a:bodyPr>
          <a:lstStyle/>
          <a:p>
            <a:pPr algn="just"/>
            <a:r>
              <a:rPr lang="fa-IR" dirty="0"/>
              <a:t>برداشت مستقیم از حساب مشتری یک راهکار فناورانه، بر مبنای بکارگیری فناوری اطلاعات در صنعت مالی و بانکی </a:t>
            </a:r>
            <a:r>
              <a:rPr lang="fa-IR" dirty="0" smtClean="0"/>
              <a:t>است که می تواند در رژیم حاکم تغییر ایجاد کند.</a:t>
            </a:r>
          </a:p>
          <a:p>
            <a:pPr marL="109728" indent="0" algn="just">
              <a:buNone/>
            </a:pPr>
            <a:endParaRPr lang="fa-IR" dirty="0" smtClean="0"/>
          </a:p>
          <a:p>
            <a:pPr algn="just"/>
            <a:r>
              <a:rPr lang="fa-IR" dirty="0"/>
              <a:t>مطلوبیت اجتماعی استفاده از این فناوری در نظام پرداخت بانکی به دلیل حذف قبوض کاغذی و تراکنش های تکراری است. علاوه بر این که در کل فناوری های نوین </a:t>
            </a:r>
            <a:r>
              <a:rPr lang="fa-IR" dirty="0" smtClean="0"/>
              <a:t>مالی</a:t>
            </a:r>
            <a:r>
              <a:rPr lang="fa-IR" dirty="0"/>
              <a:t>،</a:t>
            </a:r>
            <a:r>
              <a:rPr lang="fa-IR" dirty="0" smtClean="0"/>
              <a:t> </a:t>
            </a:r>
            <a:r>
              <a:rPr lang="fa-IR" dirty="0"/>
              <a:t>جنبه ای از توسعه پایدار کشورها به شمار می روند.</a:t>
            </a:r>
          </a:p>
          <a:p>
            <a:endParaRPr lang="en-US" dirty="0"/>
          </a:p>
          <a:p>
            <a:endParaRPr lang="fa-IR" dirty="0" smtClean="0"/>
          </a:p>
          <a:p>
            <a:endParaRPr lang="fa-IR" dirty="0" smtClean="0"/>
          </a:p>
        </p:txBody>
      </p:sp>
      <p:sp>
        <p:nvSpPr>
          <p:cNvPr id="3" name="Slide Number Placeholder 2"/>
          <p:cNvSpPr>
            <a:spLocks noGrp="1"/>
          </p:cNvSpPr>
          <p:nvPr>
            <p:ph type="sldNum" sz="quarter" idx="12"/>
          </p:nvPr>
        </p:nvSpPr>
        <p:spPr/>
        <p:txBody>
          <a:bodyPr/>
          <a:lstStyle/>
          <a:p>
            <a:fld id="{85360FD1-730F-4C18-B25B-3934FD1E2396}" type="slidenum">
              <a:rPr lang="fa-IR" smtClean="0"/>
              <a:pPr/>
              <a:t>29</a:t>
            </a:fld>
            <a:endParaRPr lang="fa-IR" dirty="0"/>
          </a:p>
        </p:txBody>
      </p:sp>
      <p:sp>
        <p:nvSpPr>
          <p:cNvPr id="4" name="Footer Placeholder 3"/>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168220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a:t>1- مفهوم نظام و رژیم فنی اجتماعی و رابطه </a:t>
            </a:r>
            <a:r>
              <a:rPr lang="fa-IR" sz="3000" dirty="0" smtClean="0"/>
              <a:t>آنها</a:t>
            </a:r>
            <a:endParaRPr lang="en-US" sz="3000" dirty="0"/>
          </a:p>
        </p:txBody>
      </p:sp>
      <p:sp>
        <p:nvSpPr>
          <p:cNvPr id="3" name="Content Placeholder 2"/>
          <p:cNvSpPr>
            <a:spLocks noGrp="1"/>
          </p:cNvSpPr>
          <p:nvPr>
            <p:ph idx="1"/>
          </p:nvPr>
        </p:nvSpPr>
        <p:spPr/>
        <p:txBody>
          <a:bodyPr>
            <a:normAutofit/>
          </a:bodyPr>
          <a:lstStyle/>
          <a:p>
            <a:pPr marL="109728" indent="0" algn="just">
              <a:buNone/>
            </a:pPr>
            <a:r>
              <a:rPr lang="fa-IR" b="1" dirty="0">
                <a:solidFill>
                  <a:srgbClr val="FF0000"/>
                </a:solidFill>
              </a:rPr>
              <a:t>مفهوم نظام فنی </a:t>
            </a:r>
            <a:r>
              <a:rPr lang="fa-IR" b="1" dirty="0" smtClean="0">
                <a:solidFill>
                  <a:srgbClr val="FF0000"/>
                </a:solidFill>
              </a:rPr>
              <a:t>اجتماعی</a:t>
            </a:r>
          </a:p>
          <a:p>
            <a:pPr algn="just"/>
            <a:r>
              <a:rPr lang="fa-IR" dirty="0" smtClean="0"/>
              <a:t>نظام </a:t>
            </a:r>
            <a:r>
              <a:rPr lang="fa-IR" dirty="0"/>
              <a:t>فنی­اجتماعی، پیکربندی هماهنگی میان عناصر ناهمگون برای به انجام رساندن یک کارکرد </a:t>
            </a:r>
            <a:r>
              <a:rPr lang="fa-IR" dirty="0" smtClean="0"/>
              <a:t>است.</a:t>
            </a:r>
          </a:p>
          <a:p>
            <a:pPr algn="just"/>
            <a:r>
              <a:rPr lang="fa-IR" dirty="0" smtClean="0"/>
              <a:t>کارکردهای اجتماعی مثلا حمل و نقل، تامین مسکن، انرژی و ... توسط نظام های فنی اجتماعی مختلف به انجام میرسند.</a:t>
            </a:r>
          </a:p>
          <a:p>
            <a:pPr algn="just"/>
            <a:r>
              <a:rPr lang="fa-IR" dirty="0"/>
              <a:t>واحد تحلیل در مطالعات گذار، یک </a:t>
            </a:r>
            <a:r>
              <a:rPr lang="fa-IR" b="1" dirty="0" smtClean="0">
                <a:solidFill>
                  <a:srgbClr val="FF0000"/>
                </a:solidFill>
              </a:rPr>
              <a:t>نظام فنی­اجتماعی</a:t>
            </a:r>
            <a:r>
              <a:rPr lang="fa-IR" dirty="0" smtClean="0"/>
              <a:t> </a:t>
            </a:r>
            <a:r>
              <a:rPr lang="fa-IR" dirty="0"/>
              <a:t>است و قواعد حاکم بر رفتار بازیگران و عناصر نظام را </a:t>
            </a:r>
            <a:r>
              <a:rPr lang="fa-IR" b="1" dirty="0" smtClean="0">
                <a:solidFill>
                  <a:srgbClr val="FF0000"/>
                </a:solidFill>
              </a:rPr>
              <a:t>رژیم فنی­اجتماعی </a:t>
            </a:r>
            <a:r>
              <a:rPr lang="fa-IR" dirty="0"/>
              <a:t>تعیین می­کند</a:t>
            </a:r>
            <a:r>
              <a:rPr lang="fa-IR" dirty="0" smtClean="0"/>
              <a:t>.</a:t>
            </a:r>
          </a:p>
          <a:p>
            <a:pPr algn="just"/>
            <a:r>
              <a:rPr lang="fa-IR" dirty="0" smtClean="0"/>
              <a:t>این نظامها قابل جداسازی از اجتماع و مرزبندی واضح از هم نیستند.</a:t>
            </a: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3</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1688139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fa-IR" dirty="0"/>
              <a:t>این خدمت فناورانه به این معنی است که با کمک فناوری اطلاعات و با توافق مشتری، شخص سومی که معمولا یک کسب و کار است می تواند به جای دارنده حساب از بانک تقاضا می کند که برداشتی را از حساب مشتری بانک انجام شود، یعنی گرچه شکل روابط میان عناصر نظام فنی اجتماعی با کمک این فناوری تغییر میکند ولی همان کارکرد اجتماعی قرار است به نحو جدیدی محقق شود</a:t>
            </a:r>
          </a:p>
        </p:txBody>
      </p:sp>
      <p:sp>
        <p:nvSpPr>
          <p:cNvPr id="4" name="Slide Number Placeholder 3"/>
          <p:cNvSpPr>
            <a:spLocks noGrp="1"/>
          </p:cNvSpPr>
          <p:nvPr>
            <p:ph type="sldNum" sz="quarter" idx="12"/>
          </p:nvPr>
        </p:nvSpPr>
        <p:spPr/>
        <p:txBody>
          <a:bodyPr/>
          <a:lstStyle/>
          <a:p>
            <a:fld id="{85360FD1-730F-4C18-B25B-3934FD1E2396}" type="slidenum">
              <a:rPr lang="fa-IR" smtClean="0"/>
              <a:pPr/>
              <a:t>30</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467544" y="1124744"/>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dirty="0" smtClean="0"/>
              <a:t>5- مطالعه موردی: رویکرد مدیریت استراتژیک کنام ها در نظام بانکی کشور (ادامه)</a:t>
            </a:r>
            <a:endParaRPr lang="en-US" sz="2800" dirty="0"/>
          </a:p>
        </p:txBody>
      </p:sp>
    </p:spTree>
    <p:extLst>
      <p:ext uri="{BB962C8B-B14F-4D97-AF65-F5344CB8AC3E}">
        <p14:creationId xmlns:p14="http://schemas.microsoft.com/office/powerpoint/2010/main" val="4154659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dirty="0"/>
              <a:t>نظام</a:t>
            </a:r>
            <a:r>
              <a:rPr lang="ar-SA" dirty="0"/>
              <a:t> فنی­اجتماعی در اینجا بازیگران مختلفی دارد: </a:t>
            </a:r>
            <a:endParaRPr lang="fa-IR" dirty="0" smtClean="0"/>
          </a:p>
          <a:p>
            <a:pPr lvl="1" algn="just"/>
            <a:r>
              <a:rPr lang="ar-SA" dirty="0" smtClean="0">
                <a:solidFill>
                  <a:schemeClr val="tx1"/>
                </a:solidFill>
              </a:rPr>
              <a:t>مردمی </a:t>
            </a:r>
            <a:r>
              <a:rPr lang="ar-SA" dirty="0">
                <a:solidFill>
                  <a:schemeClr val="tx1"/>
                </a:solidFill>
              </a:rPr>
              <a:t>که دارنده حساب بانکی هستند و در واقع پذیرنده خدمت فناورانه جدید هستند و رفتار، باورها و عادات آنها در امکان استقرار رژیم جدید موثر </a:t>
            </a:r>
            <a:r>
              <a:rPr lang="ar-SA" dirty="0" smtClean="0">
                <a:solidFill>
                  <a:schemeClr val="tx1"/>
                </a:solidFill>
              </a:rPr>
              <a:t>است</a:t>
            </a:r>
            <a:endParaRPr lang="fa-IR" dirty="0" smtClean="0">
              <a:solidFill>
                <a:schemeClr val="tx1"/>
              </a:solidFill>
            </a:endParaRPr>
          </a:p>
          <a:p>
            <a:pPr lvl="1" algn="just"/>
            <a:r>
              <a:rPr lang="ar-SA" dirty="0" smtClean="0">
                <a:solidFill>
                  <a:schemeClr val="accent6">
                    <a:lumMod val="75000"/>
                  </a:schemeClr>
                </a:solidFill>
              </a:rPr>
              <a:t> </a:t>
            </a:r>
            <a:r>
              <a:rPr lang="ar-SA" dirty="0">
                <a:solidFill>
                  <a:schemeClr val="accent6">
                    <a:lumMod val="75000"/>
                  </a:schemeClr>
                </a:solidFill>
              </a:rPr>
              <a:t>کسب و کارهایی که فناوری را بکار می­گیرند و از آن منتفع می­شوند و با استفاده از این خدمت جدید نحوه ارتباط مالی خود را با مشتریان تغییر خواهند </a:t>
            </a:r>
            <a:r>
              <a:rPr lang="ar-SA" dirty="0" smtClean="0">
                <a:solidFill>
                  <a:schemeClr val="accent6">
                    <a:lumMod val="75000"/>
                  </a:schemeClr>
                </a:solidFill>
              </a:rPr>
              <a:t>داد</a:t>
            </a:r>
            <a:endParaRPr lang="fa-IR" dirty="0" smtClean="0">
              <a:solidFill>
                <a:schemeClr val="accent6">
                  <a:lumMod val="75000"/>
                </a:schemeClr>
              </a:solidFill>
            </a:endParaRPr>
          </a:p>
          <a:p>
            <a:pPr lvl="1" algn="just"/>
            <a:r>
              <a:rPr lang="ar-SA" dirty="0" smtClean="0">
                <a:solidFill>
                  <a:schemeClr val="tx1"/>
                </a:solidFill>
              </a:rPr>
              <a:t> </a:t>
            </a:r>
            <a:r>
              <a:rPr lang="ar-SA" dirty="0">
                <a:solidFill>
                  <a:schemeClr val="tx1"/>
                </a:solidFill>
              </a:rPr>
              <a:t>بانک مرکزی در لایه قوانین و مقررات و بانکها به عنوان فراهم آورنده زیرساخت فناورانه </a:t>
            </a:r>
            <a:endParaRPr lang="fa-IR" dirty="0" smtClean="0">
              <a:solidFill>
                <a:schemeClr val="tx1"/>
              </a:solidFill>
            </a:endParaRPr>
          </a:p>
          <a:p>
            <a:pPr lvl="1" algn="just"/>
            <a:r>
              <a:rPr lang="ar-SA" dirty="0" smtClean="0">
                <a:solidFill>
                  <a:schemeClr val="accent6">
                    <a:lumMod val="75000"/>
                  </a:schemeClr>
                </a:solidFill>
              </a:rPr>
              <a:t>و </a:t>
            </a:r>
            <a:r>
              <a:rPr lang="ar-SA" dirty="0">
                <a:solidFill>
                  <a:schemeClr val="accent6">
                    <a:lumMod val="75000"/>
                  </a:schemeClr>
                </a:solidFill>
              </a:rPr>
              <a:t>در نهایت قوانین، مقررات و نرم­های مربوط.  </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85360FD1-730F-4C18-B25B-3934FD1E2396}" type="slidenum">
              <a:rPr lang="fa-IR" smtClean="0"/>
              <a:pPr/>
              <a:t>31</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7" name="Title 1"/>
          <p:cNvSpPr>
            <a:spLocks noGrp="1"/>
          </p:cNvSpPr>
          <p:nvPr>
            <p:ph type="title"/>
          </p:nvPr>
        </p:nvSpPr>
        <p:spPr>
          <a:xfrm>
            <a:off x="457200" y="1143000"/>
            <a:ext cx="8229600" cy="1066800"/>
          </a:xfrm>
        </p:spPr>
        <p:txBody>
          <a:bodyPr>
            <a:normAutofit/>
          </a:bodyPr>
          <a:lstStyle/>
          <a:p>
            <a:r>
              <a:rPr lang="fa-IR" sz="2800" dirty="0" smtClean="0"/>
              <a:t>5- مطالعه موردی: رویکرد </a:t>
            </a:r>
            <a:r>
              <a:rPr lang="fa-IR" sz="2800" dirty="0" smtClean="0"/>
              <a:t>مدیریت استراتژیک کنام ها در نظام بانکی کشور</a:t>
            </a:r>
            <a:endParaRPr lang="en-US" sz="2800" dirty="0"/>
          </a:p>
        </p:txBody>
      </p:sp>
    </p:spTree>
    <p:extLst>
      <p:ext uri="{BB962C8B-B14F-4D97-AF65-F5344CB8AC3E}">
        <p14:creationId xmlns:p14="http://schemas.microsoft.com/office/powerpoint/2010/main" val="2289236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ar-SA" dirty="0"/>
              <a:t>در حال حاضر رژیم فنی اجتماعی خاصی روابط این بازیگران را تنظیم می­کند. به عنوان مثال اکنون فقط دارنده حساب است که به بانک می­گوید که برداشتی از حساب وی انجام دهد. در رژیم جدید و به واسطه فناوری جدید، شخص سومی(مثلا در قالب کسب و کار) می­تواند از بانک تقاضای برداشت از حساب مشتری­کند و باز به واسطه فناوری، بانک تایید دارنده حساب را برای این عمل می­گیرد که شکل فنی و نُرم اجرایی آن باید در رژیم جدید شکل بگیرد، یعنی در پیکربندی جدید، روابط بازیگران نظام فنی­اجتماعی متحول خواهد­شد</a:t>
            </a: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32</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7" name="Title 1"/>
          <p:cNvSpPr>
            <a:spLocks noGrp="1"/>
          </p:cNvSpPr>
          <p:nvPr>
            <p:ph type="title"/>
          </p:nvPr>
        </p:nvSpPr>
        <p:spPr>
          <a:xfrm>
            <a:off x="457200" y="1143000"/>
            <a:ext cx="8229600" cy="1066800"/>
          </a:xfrm>
        </p:spPr>
        <p:txBody>
          <a:bodyPr>
            <a:normAutofit/>
          </a:bodyPr>
          <a:lstStyle/>
          <a:p>
            <a:r>
              <a:rPr lang="fa-IR" sz="2800" dirty="0" smtClean="0"/>
              <a:t>5- مطالعه موردی: رویکرد </a:t>
            </a:r>
            <a:r>
              <a:rPr lang="fa-IR" sz="2800" dirty="0" smtClean="0"/>
              <a:t>مدیریت استراتژیک کنام ها در نظام بانکی کشور</a:t>
            </a:r>
            <a:endParaRPr lang="en-US" sz="2800" dirty="0"/>
          </a:p>
        </p:txBody>
      </p:sp>
    </p:spTree>
    <p:extLst>
      <p:ext uri="{BB962C8B-B14F-4D97-AF65-F5344CB8AC3E}">
        <p14:creationId xmlns:p14="http://schemas.microsoft.com/office/powerpoint/2010/main" val="303485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dirty="0"/>
              <a:t>مهمترین بعد قفل شدگی رژیم حاکم بر تعاملات عناصر نظام، رفتار کاربران و اعتماد </a:t>
            </a:r>
            <a:r>
              <a:rPr lang="fa-IR" dirty="0" smtClean="0"/>
              <a:t>آنهاست</a:t>
            </a:r>
          </a:p>
          <a:p>
            <a:pPr algn="just"/>
            <a:r>
              <a:rPr lang="fa-IR" dirty="0" smtClean="0">
                <a:solidFill>
                  <a:schemeClr val="accent6">
                    <a:lumMod val="75000"/>
                  </a:schemeClr>
                </a:solidFill>
              </a:rPr>
              <a:t>تجربه </a:t>
            </a:r>
            <a:r>
              <a:rPr lang="fa-IR" dirty="0">
                <a:solidFill>
                  <a:schemeClr val="accent6">
                    <a:lumMod val="75000"/>
                  </a:schemeClr>
                </a:solidFill>
              </a:rPr>
              <a:t>اجتماعی از این فناوری، در پذیرش فناوری و بقای کنام­های فناورانه در مقابل رژیم غالب مهمترین نقش را ایفا </a:t>
            </a:r>
            <a:r>
              <a:rPr lang="fa-IR" dirty="0" smtClean="0">
                <a:solidFill>
                  <a:schemeClr val="accent6">
                    <a:lumMod val="75000"/>
                  </a:schemeClr>
                </a:solidFill>
              </a:rPr>
              <a:t>می­کند</a:t>
            </a:r>
          </a:p>
          <a:p>
            <a:pPr algn="just"/>
            <a:r>
              <a:rPr lang="fa-IR" dirty="0"/>
              <a:t>حضور فعال بازیگران کنام در فرایند ( در این مثال کسب و کارهایی مثل اسنپ، تپسی، دیجی­کالا، کافه بازار، شرکت آب و فاضلاب و ...) </a:t>
            </a:r>
            <a:r>
              <a:rPr lang="fa-IR" dirty="0" smtClean="0"/>
              <a:t>به فرایند تجربه محور کمک می کند</a:t>
            </a:r>
          </a:p>
          <a:p>
            <a:pPr algn="just"/>
            <a:r>
              <a:rPr lang="fa-IR" dirty="0" smtClean="0">
                <a:solidFill>
                  <a:schemeClr val="accent6">
                    <a:lumMod val="75000"/>
                  </a:schemeClr>
                </a:solidFill>
              </a:rPr>
              <a:t>کنامهایی انتخاب میشوند که می توانند در پذیرش خدمت فناورانه نقش ایفا کنند</a:t>
            </a:r>
            <a:endParaRPr lang="fa-IR" dirty="0">
              <a:solidFill>
                <a:schemeClr val="accent6">
                  <a:lumMod val="75000"/>
                </a:schemeClr>
              </a:solidFill>
            </a:endParaRPr>
          </a:p>
          <a:p>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33</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7" name="Title 1"/>
          <p:cNvSpPr>
            <a:spLocks noGrp="1"/>
          </p:cNvSpPr>
          <p:nvPr>
            <p:ph type="title"/>
          </p:nvPr>
        </p:nvSpPr>
        <p:spPr>
          <a:xfrm>
            <a:off x="457200" y="1143000"/>
            <a:ext cx="8229600" cy="1066800"/>
          </a:xfrm>
        </p:spPr>
        <p:txBody>
          <a:bodyPr>
            <a:normAutofit/>
          </a:bodyPr>
          <a:lstStyle/>
          <a:p>
            <a:r>
              <a:rPr lang="fa-IR" sz="2800" dirty="0" smtClean="0"/>
              <a:t>5- مطالعه موردی: رویکرد </a:t>
            </a:r>
            <a:r>
              <a:rPr lang="fa-IR" sz="2800" dirty="0" smtClean="0"/>
              <a:t>مدیریت استراتژیک کنام ها در نظام بانکی کشور</a:t>
            </a:r>
            <a:endParaRPr lang="en-US" sz="2800" dirty="0"/>
          </a:p>
        </p:txBody>
      </p:sp>
    </p:spTree>
    <p:extLst>
      <p:ext uri="{BB962C8B-B14F-4D97-AF65-F5344CB8AC3E}">
        <p14:creationId xmlns:p14="http://schemas.microsoft.com/office/powerpoint/2010/main" val="2173589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dirty="0" smtClean="0"/>
              <a:t>آزمایشات </a:t>
            </a:r>
            <a:r>
              <a:rPr lang="fa-IR" dirty="0"/>
              <a:t>و تجربیات در رویکرد مدیریت استراتژیک کنام­های فناورانه </a:t>
            </a:r>
            <a:r>
              <a:rPr lang="fa-IR" dirty="0" smtClean="0"/>
              <a:t>اهمیت زیادی دارند وگزینه­های </a:t>
            </a:r>
            <a:r>
              <a:rPr lang="fa-IR" dirty="0"/>
              <a:t>ممکن فناوری را در جهت مطلوب جامعه هدایت </a:t>
            </a:r>
            <a:r>
              <a:rPr lang="fa-IR" dirty="0" smtClean="0"/>
              <a:t>می­کنند</a:t>
            </a:r>
            <a:endParaRPr lang="en-US" dirty="0"/>
          </a:p>
          <a:p>
            <a:pPr lvl="1" algn="just"/>
            <a:r>
              <a:rPr lang="fa-IR" dirty="0" smtClean="0">
                <a:solidFill>
                  <a:srgbClr val="00B050"/>
                </a:solidFill>
              </a:rPr>
              <a:t>مثلا تجربه </a:t>
            </a:r>
            <a:r>
              <a:rPr lang="fa-IR" dirty="0">
                <a:solidFill>
                  <a:srgbClr val="00B050"/>
                </a:solidFill>
              </a:rPr>
              <a:t>بازیگران نشان می­دهد که استفاده از شماره شبا برای مصرف­کنندگان این خدمت مشکل است و این بازخورد باعث بازطراحی فنی به شیوه جدید و مشتری­مدار می­شود. در واقع با وجود پیاده­سازی زیرساختهای خدمت فناورانه جدید در نظام بانکی کشور نیاز است که ارتباطات و شبکه­هایی میان بازیگران برقرار شود و انتظارات و دیدگاه­های طرفین درگیر بیان </a:t>
            </a:r>
            <a:r>
              <a:rPr lang="fa-IR" dirty="0" smtClean="0">
                <a:solidFill>
                  <a:srgbClr val="00B050"/>
                </a:solidFill>
              </a:rPr>
              <a:t>شود</a:t>
            </a:r>
          </a:p>
        </p:txBody>
      </p:sp>
      <p:sp>
        <p:nvSpPr>
          <p:cNvPr id="4" name="Slide Number Placeholder 3"/>
          <p:cNvSpPr>
            <a:spLocks noGrp="1"/>
          </p:cNvSpPr>
          <p:nvPr>
            <p:ph type="sldNum" sz="quarter" idx="12"/>
          </p:nvPr>
        </p:nvSpPr>
        <p:spPr/>
        <p:txBody>
          <a:bodyPr/>
          <a:lstStyle/>
          <a:p>
            <a:fld id="{85360FD1-730F-4C18-B25B-3934FD1E2396}" type="slidenum">
              <a:rPr lang="fa-IR" smtClean="0">
                <a:cs typeface="B Nazanin" panose="00000400000000000000" pitchFamily="2" charset="-78"/>
              </a:rPr>
              <a:pPr/>
              <a:t>34</a:t>
            </a:fld>
            <a:endParaRPr lang="fa-IR" dirty="0">
              <a:cs typeface="B Nazanin" panose="00000400000000000000" pitchFamily="2" charset="-78"/>
            </a:endParaRPr>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7" name="Title 1"/>
          <p:cNvSpPr>
            <a:spLocks noGrp="1"/>
          </p:cNvSpPr>
          <p:nvPr>
            <p:ph type="title"/>
          </p:nvPr>
        </p:nvSpPr>
        <p:spPr>
          <a:xfrm>
            <a:off x="457200" y="1143000"/>
            <a:ext cx="8229600" cy="1066800"/>
          </a:xfrm>
        </p:spPr>
        <p:txBody>
          <a:bodyPr>
            <a:normAutofit/>
          </a:bodyPr>
          <a:lstStyle/>
          <a:p>
            <a:r>
              <a:rPr lang="fa-IR" sz="2800" dirty="0" smtClean="0"/>
              <a:t>5- مطالعه موردی: رویکرد </a:t>
            </a:r>
            <a:r>
              <a:rPr lang="fa-IR" sz="2800" dirty="0" smtClean="0"/>
              <a:t>مدیریت استراتژیک کنام ها در نظام بانکی کشور</a:t>
            </a:r>
            <a:endParaRPr lang="en-US" sz="2800" dirty="0"/>
          </a:p>
        </p:txBody>
      </p:sp>
    </p:spTree>
    <p:extLst>
      <p:ext uri="{BB962C8B-B14F-4D97-AF65-F5344CB8AC3E}">
        <p14:creationId xmlns:p14="http://schemas.microsoft.com/office/powerpoint/2010/main" val="1197621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45224"/>
            <a:ext cx="8229600" cy="1066800"/>
          </a:xfrm>
        </p:spPr>
        <p:txBody>
          <a:bodyPr>
            <a:normAutofit/>
          </a:bodyPr>
          <a:lstStyle/>
          <a:p>
            <a:pPr algn="ctr"/>
            <a:r>
              <a:rPr lang="fa-IR" sz="2000" b="1" dirty="0" smtClean="0">
                <a:solidFill>
                  <a:schemeClr val="tx1"/>
                </a:solidFill>
                <a:cs typeface="B Nazanin" panose="00000400000000000000" pitchFamily="2" charset="-78"/>
              </a:rPr>
              <a:t>ظهور </a:t>
            </a:r>
            <a:r>
              <a:rPr lang="fa-IR" sz="2000" b="1" dirty="0">
                <a:solidFill>
                  <a:schemeClr val="tx1"/>
                </a:solidFill>
                <a:cs typeface="B Nazanin" panose="00000400000000000000" pitchFamily="2" charset="-78"/>
              </a:rPr>
              <a:t>یک مسیر فناورانه جایگزین از طریق اجرای پروژه­های محلی (در محدوده کوچک) </a:t>
            </a:r>
            <a:endParaRPr lang="en-US" sz="2000" b="1" dirty="0">
              <a:solidFill>
                <a:schemeClr val="tx1"/>
              </a:solidFill>
              <a:cs typeface="B Nazanin" panose="00000400000000000000" pitchFamily="2" charset="-78"/>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18191"/>
            <a:ext cx="8373616" cy="4427033"/>
          </a:xfrm>
          <a:prstGeom prst="rect">
            <a:avLst/>
          </a:prstGeom>
          <a:noFill/>
          <a:ln>
            <a:noFill/>
          </a:ln>
        </p:spPr>
      </p:pic>
      <p:sp>
        <p:nvSpPr>
          <p:cNvPr id="3" name="Slide Number Placeholder 2"/>
          <p:cNvSpPr>
            <a:spLocks noGrp="1"/>
          </p:cNvSpPr>
          <p:nvPr>
            <p:ph type="sldNum" sz="quarter" idx="12"/>
          </p:nvPr>
        </p:nvSpPr>
        <p:spPr/>
        <p:txBody>
          <a:bodyPr/>
          <a:lstStyle/>
          <a:p>
            <a:fld id="{85360FD1-730F-4C18-B25B-3934FD1E2396}" type="slidenum">
              <a:rPr lang="fa-IR" smtClean="0"/>
              <a:pPr/>
              <a:t>35</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641966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fa-IR" dirty="0">
                <a:solidFill>
                  <a:schemeClr val="accent2">
                    <a:lumMod val="75000"/>
                  </a:schemeClr>
                </a:solidFill>
              </a:rPr>
              <a:t>فرایند پیوسته­ای از هماهنگی و چارچوب­دهی به مساله </a:t>
            </a:r>
            <a:r>
              <a:rPr lang="fa-IR" dirty="0" smtClean="0">
                <a:solidFill>
                  <a:schemeClr val="accent2">
                    <a:lumMod val="75000"/>
                  </a:schemeClr>
                </a:solidFill>
              </a:rPr>
              <a:t>در غالب تعامل سیاستگذار و بازیگران کنام</a:t>
            </a:r>
          </a:p>
          <a:p>
            <a:pPr algn="just">
              <a:lnSpc>
                <a:spcPct val="150000"/>
              </a:lnSpc>
            </a:pPr>
            <a:r>
              <a:rPr lang="fa-IR" dirty="0" smtClean="0">
                <a:solidFill>
                  <a:srgbClr val="00B050"/>
                </a:solidFill>
              </a:rPr>
              <a:t> </a:t>
            </a:r>
            <a:r>
              <a:rPr lang="fa-IR" dirty="0">
                <a:solidFill>
                  <a:srgbClr val="00B050"/>
                </a:solidFill>
              </a:rPr>
              <a:t>بازخورد شامل یادگیری و تجمیع (شامل اموری چون تصریح تقاضا، استانداردسازی، فرموله سازی نمونه­های موفق و ..) </a:t>
            </a:r>
            <a:endParaRPr lang="fa-IR" dirty="0" smtClean="0">
              <a:solidFill>
                <a:srgbClr val="00B050"/>
              </a:solidFill>
            </a:endParaRPr>
          </a:p>
          <a:p>
            <a:pPr algn="just">
              <a:lnSpc>
                <a:spcPct val="150000"/>
              </a:lnSpc>
            </a:pPr>
            <a:r>
              <a:rPr lang="fa-IR" dirty="0" smtClean="0">
                <a:solidFill>
                  <a:schemeClr val="accent6">
                    <a:lumMod val="75000"/>
                  </a:schemeClr>
                </a:solidFill>
              </a:rPr>
              <a:t>نگاه </a:t>
            </a:r>
            <a:r>
              <a:rPr lang="fa-IR" dirty="0">
                <a:solidFill>
                  <a:schemeClr val="accent6">
                    <a:lumMod val="75000"/>
                  </a:schemeClr>
                </a:solidFill>
              </a:rPr>
              <a:t>بلندمدت و چرخه تعامل کسب و </a:t>
            </a:r>
            <a:r>
              <a:rPr lang="fa-IR" dirty="0" smtClean="0">
                <a:solidFill>
                  <a:schemeClr val="accent6">
                    <a:lumMod val="75000"/>
                  </a:schemeClr>
                </a:solidFill>
              </a:rPr>
              <a:t>کارها (کنامها) </a:t>
            </a:r>
            <a:r>
              <a:rPr lang="fa-IR" dirty="0">
                <a:solidFill>
                  <a:schemeClr val="accent6">
                    <a:lumMod val="75000"/>
                  </a:schemeClr>
                </a:solidFill>
              </a:rPr>
              <a:t>با سایر بازیگران و به اشتراک­گذاری تجربیات عملی در مورد فناوری و مشابه­های </a:t>
            </a:r>
            <a:r>
              <a:rPr lang="fa-IR" dirty="0" smtClean="0">
                <a:solidFill>
                  <a:schemeClr val="accent6">
                    <a:lumMod val="75000"/>
                  </a:schemeClr>
                </a:solidFill>
              </a:rPr>
              <a:t>آن</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85360FD1-730F-4C18-B25B-3934FD1E2396}" type="slidenum">
              <a:rPr lang="fa-IR" smtClean="0"/>
              <a:pPr/>
              <a:t>36</a:t>
            </a:fld>
            <a:endParaRPr lang="fa-IR" dirty="0"/>
          </a:p>
        </p:txBody>
      </p:sp>
      <p:sp>
        <p:nvSpPr>
          <p:cNvPr id="5" name="Footer Placeholder 4"/>
          <p:cNvSpPr>
            <a:spLocks noGrp="1"/>
          </p:cNvSpPr>
          <p:nvPr>
            <p:ph type="ftr" sz="quarter" idx="11"/>
          </p:nvPr>
        </p:nvSpPr>
        <p:spPr/>
        <p:txBody>
          <a:bodyPr/>
          <a:lstStyle/>
          <a:p>
            <a:r>
              <a:rPr lang="fa-IR" dirty="0" smtClean="0"/>
              <a:t>از 36</a:t>
            </a:r>
            <a:endParaRPr lang="fa-IR" dirty="0"/>
          </a:p>
        </p:txBody>
      </p:sp>
      <p:sp>
        <p:nvSpPr>
          <p:cNvPr id="7" name="Title 1"/>
          <p:cNvSpPr>
            <a:spLocks noGrp="1"/>
          </p:cNvSpPr>
          <p:nvPr>
            <p:ph type="title"/>
          </p:nvPr>
        </p:nvSpPr>
        <p:spPr>
          <a:xfrm>
            <a:off x="457200" y="1143000"/>
            <a:ext cx="8229600" cy="1066800"/>
          </a:xfrm>
        </p:spPr>
        <p:txBody>
          <a:bodyPr>
            <a:normAutofit/>
          </a:bodyPr>
          <a:lstStyle/>
          <a:p>
            <a:r>
              <a:rPr lang="fa-IR" sz="2800" dirty="0" smtClean="0"/>
              <a:t>5- مطالعه موردی: رویکرد </a:t>
            </a:r>
            <a:r>
              <a:rPr lang="fa-IR" sz="2800" dirty="0" smtClean="0"/>
              <a:t>مدیریت استراتژیک کنام ها در نظام بانکی کشور</a:t>
            </a:r>
            <a:endParaRPr lang="en-US" sz="2800" dirty="0"/>
          </a:p>
        </p:txBody>
      </p:sp>
    </p:spTree>
    <p:extLst>
      <p:ext uri="{BB962C8B-B14F-4D97-AF65-F5344CB8AC3E}">
        <p14:creationId xmlns:p14="http://schemas.microsoft.com/office/powerpoint/2010/main" val="113018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32" y="5594475"/>
            <a:ext cx="8229600" cy="1066800"/>
          </a:xfrm>
        </p:spPr>
        <p:txBody>
          <a:bodyPr>
            <a:normAutofit/>
          </a:bodyPr>
          <a:lstStyle/>
          <a:p>
            <a:pPr algn="ctr"/>
            <a:r>
              <a:rPr lang="fa-IR" sz="2000" b="1" dirty="0" smtClean="0">
                <a:solidFill>
                  <a:srgbClr val="FF0000"/>
                </a:solidFill>
                <a:cs typeface="B Nazanin" panose="00000400000000000000" pitchFamily="2" charset="-78"/>
              </a:rPr>
              <a:t>عناصر </a:t>
            </a:r>
            <a:r>
              <a:rPr lang="fa-IR" sz="2000" b="1" dirty="0">
                <a:solidFill>
                  <a:srgbClr val="FF0000"/>
                </a:solidFill>
                <a:cs typeface="B Nazanin" panose="00000400000000000000" pitchFamily="2" charset="-78"/>
              </a:rPr>
              <a:t>و منابع اصلی در یک نظام فنی­اجتماعی</a:t>
            </a:r>
            <a:endParaRPr lang="en-US" sz="2000" b="1" dirty="0">
              <a:solidFill>
                <a:srgbClr val="FF0000"/>
              </a:solidFill>
              <a:cs typeface="B Nazanin" panose="00000400000000000000" pitchFamily="2" charset="-78"/>
            </a:endParaRPr>
          </a:p>
        </p:txBody>
      </p:sp>
      <p:grpSp>
        <p:nvGrpSpPr>
          <p:cNvPr id="4" name="Group 3"/>
          <p:cNvGrpSpPr>
            <a:grpSpLocks/>
          </p:cNvGrpSpPr>
          <p:nvPr/>
        </p:nvGrpSpPr>
        <p:grpSpPr bwMode="auto">
          <a:xfrm>
            <a:off x="539552" y="1412776"/>
            <a:ext cx="8201712" cy="4464496"/>
            <a:chOff x="1521" y="5460"/>
            <a:chExt cx="8824" cy="4502"/>
          </a:xfrm>
        </p:grpSpPr>
        <p:sp>
          <p:nvSpPr>
            <p:cNvPr id="5" name="Oval 4"/>
            <p:cNvSpPr>
              <a:spLocks noChangeArrowheads="1"/>
            </p:cNvSpPr>
            <p:nvPr/>
          </p:nvSpPr>
          <p:spPr bwMode="auto">
            <a:xfrm>
              <a:off x="1521" y="6230"/>
              <a:ext cx="4043" cy="3732"/>
            </a:xfrm>
            <a:prstGeom prst="ellipse">
              <a:avLst/>
            </a:prstGeom>
            <a:solidFill>
              <a:srgbClr val="FFFFFF"/>
            </a:solidFill>
            <a:ln w="9525">
              <a:solidFill>
                <a:srgbClr val="000000"/>
              </a:solidFill>
              <a:prstDash val="dashDot"/>
              <a:round/>
              <a:headEnd/>
              <a:tailEnd/>
            </a:ln>
          </p:spPr>
          <p:txBody>
            <a:bodyPr rot="0" vert="horz" wrap="square" lIns="91440" tIns="45720" rIns="91440" bIns="45720" anchor="t" anchorCtr="0" upright="1">
              <a:noAutofit/>
            </a:bodyPr>
            <a:lstStyle/>
            <a:p>
              <a:endParaRPr lang="en-US" sz="3600"/>
            </a:p>
          </p:txBody>
        </p:sp>
        <p:sp>
          <p:nvSpPr>
            <p:cNvPr id="6" name="Oval 5"/>
            <p:cNvSpPr>
              <a:spLocks noChangeArrowheads="1"/>
            </p:cNvSpPr>
            <p:nvPr/>
          </p:nvSpPr>
          <p:spPr bwMode="auto">
            <a:xfrm>
              <a:off x="6633" y="6308"/>
              <a:ext cx="3712" cy="3654"/>
            </a:xfrm>
            <a:prstGeom prst="ellipse">
              <a:avLst/>
            </a:prstGeom>
            <a:solidFill>
              <a:srgbClr val="FFFFFF"/>
            </a:solidFill>
            <a:ln w="9525">
              <a:solidFill>
                <a:srgbClr val="000000"/>
              </a:solidFill>
              <a:prstDash val="dashDot"/>
              <a:round/>
              <a:headEnd/>
              <a:tailEnd/>
            </a:ln>
          </p:spPr>
          <p:txBody>
            <a:bodyPr rot="0" vert="horz" wrap="square" lIns="91440" tIns="45720" rIns="91440" bIns="45720" anchor="t" anchorCtr="0" upright="1">
              <a:noAutofit/>
            </a:bodyPr>
            <a:lstStyle/>
            <a:p>
              <a:endParaRPr lang="en-US" sz="3600"/>
            </a:p>
          </p:txBody>
        </p:sp>
        <p:sp>
          <p:nvSpPr>
            <p:cNvPr id="7" name="Text Box 78"/>
            <p:cNvSpPr txBox="1">
              <a:spLocks noChangeArrowheads="1"/>
            </p:cNvSpPr>
            <p:nvPr/>
          </p:nvSpPr>
          <p:spPr bwMode="auto">
            <a:xfrm>
              <a:off x="2733" y="7964"/>
              <a:ext cx="1498" cy="628"/>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تولید محصول فناورانه</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 Box 79"/>
            <p:cNvSpPr txBox="1">
              <a:spLocks noChangeArrowheads="1"/>
            </p:cNvSpPr>
            <p:nvPr/>
          </p:nvSpPr>
          <p:spPr bwMode="auto">
            <a:xfrm>
              <a:off x="7719" y="7817"/>
              <a:ext cx="1498" cy="726"/>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dirty="0">
                  <a:effectLst/>
                  <a:latin typeface="Calibri" panose="020F0502020204030204" pitchFamily="34" charset="0"/>
                  <a:ea typeface="Calibri" panose="020F0502020204030204" pitchFamily="34" charset="0"/>
                  <a:cs typeface="B Mitra" panose="00000400000000000000" pitchFamily="2" charset="-78"/>
                </a:rPr>
                <a:t>مصرف محصول فناورانه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Box 80"/>
            <p:cNvSpPr txBox="1">
              <a:spLocks noChangeArrowheads="1"/>
            </p:cNvSpPr>
            <p:nvPr/>
          </p:nvSpPr>
          <p:spPr bwMode="auto">
            <a:xfrm>
              <a:off x="3446" y="6797"/>
              <a:ext cx="1498" cy="441"/>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dirty="0">
                  <a:effectLst/>
                  <a:latin typeface="Calibri" panose="020F0502020204030204" pitchFamily="34" charset="0"/>
                  <a:ea typeface="Calibri" panose="020F0502020204030204" pitchFamily="34" charset="0"/>
                  <a:cs typeface="B Mitra" panose="00000400000000000000" pitchFamily="2" charset="-78"/>
                </a:rPr>
                <a:t>انتقال دانش</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Box 115"/>
            <p:cNvSpPr txBox="1">
              <a:spLocks noChangeArrowheads="1"/>
            </p:cNvSpPr>
            <p:nvPr/>
          </p:nvSpPr>
          <p:spPr bwMode="auto">
            <a:xfrm>
              <a:off x="5484" y="7633"/>
              <a:ext cx="1463" cy="132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dirty="0">
                  <a:effectLst/>
                  <a:latin typeface="Calibri" panose="020F0502020204030204" pitchFamily="34" charset="0"/>
                  <a:ea typeface="Calibri" panose="020F0502020204030204" pitchFamily="34" charset="0"/>
                  <a:cs typeface="B Mitra" panose="00000400000000000000" pitchFamily="2" charset="-78"/>
                </a:rPr>
                <a:t>شبکه­های توزیع/ زیرساختهای بازار</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Box 116"/>
            <p:cNvSpPr txBox="1">
              <a:spLocks noChangeArrowheads="1"/>
            </p:cNvSpPr>
            <p:nvPr/>
          </p:nvSpPr>
          <p:spPr bwMode="auto">
            <a:xfrm>
              <a:off x="4231" y="7238"/>
              <a:ext cx="1091" cy="78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نیروی کار و منابع انسانی</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Box 117"/>
            <p:cNvSpPr txBox="1">
              <a:spLocks noChangeArrowheads="1"/>
            </p:cNvSpPr>
            <p:nvPr/>
          </p:nvSpPr>
          <p:spPr bwMode="auto">
            <a:xfrm>
              <a:off x="2235" y="6527"/>
              <a:ext cx="1025" cy="712"/>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دانش علمی</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 Box 118"/>
            <p:cNvSpPr txBox="1">
              <a:spLocks noChangeArrowheads="1"/>
            </p:cNvSpPr>
            <p:nvPr/>
          </p:nvSpPr>
          <p:spPr bwMode="auto">
            <a:xfrm>
              <a:off x="1650" y="7633"/>
              <a:ext cx="1083" cy="838"/>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دانش طراحی فناورانه</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130"/>
            <p:cNvSpPr txBox="1">
              <a:spLocks noChangeArrowheads="1"/>
            </p:cNvSpPr>
            <p:nvPr/>
          </p:nvSpPr>
          <p:spPr bwMode="auto">
            <a:xfrm>
              <a:off x="4067" y="8693"/>
              <a:ext cx="1048" cy="86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منابع طبیعی</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131"/>
            <p:cNvSpPr txBox="1">
              <a:spLocks noChangeArrowheads="1"/>
            </p:cNvSpPr>
            <p:nvPr/>
          </p:nvSpPr>
          <p:spPr bwMode="auto">
            <a:xfrm>
              <a:off x="2845" y="8831"/>
              <a:ext cx="1222" cy="94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ابزارها و ماشین آلات</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 Box 132"/>
            <p:cNvSpPr txBox="1">
              <a:spLocks noChangeArrowheads="1"/>
            </p:cNvSpPr>
            <p:nvPr/>
          </p:nvSpPr>
          <p:spPr bwMode="auto">
            <a:xfrm>
              <a:off x="1763" y="8543"/>
              <a:ext cx="794" cy="71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سرمایه</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 Box 133"/>
            <p:cNvSpPr txBox="1">
              <a:spLocks noChangeArrowheads="1"/>
            </p:cNvSpPr>
            <p:nvPr/>
          </p:nvSpPr>
          <p:spPr bwMode="auto">
            <a:xfrm>
              <a:off x="7373" y="6676"/>
              <a:ext cx="1405" cy="78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تسهیلات تعمیر و نگهداری</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 Box 134"/>
            <p:cNvSpPr txBox="1">
              <a:spLocks noChangeArrowheads="1"/>
            </p:cNvSpPr>
            <p:nvPr/>
          </p:nvSpPr>
          <p:spPr bwMode="auto">
            <a:xfrm>
              <a:off x="7868" y="8693"/>
              <a:ext cx="1912" cy="1082"/>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dirty="0">
                  <a:effectLst/>
                  <a:latin typeface="Calibri" panose="020F0502020204030204" pitchFamily="34" charset="0"/>
                  <a:ea typeface="Calibri" panose="020F0502020204030204" pitchFamily="34" charset="0"/>
                  <a:cs typeface="B Mitra" panose="00000400000000000000" pitchFamily="2" charset="-78"/>
                </a:rPr>
                <a:t>محصولات مکمل که ممکن است با نظام فنی هم در ارتباط باشند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 Box 135"/>
            <p:cNvSpPr txBox="1">
              <a:spLocks noChangeArrowheads="1"/>
            </p:cNvSpPr>
            <p:nvPr/>
          </p:nvSpPr>
          <p:spPr bwMode="auto">
            <a:xfrm>
              <a:off x="9217" y="7044"/>
              <a:ext cx="898" cy="97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معانی فرهنگی</a:t>
              </a:r>
              <a:r>
                <a:rPr lang="fa-IR" sz="2000">
                  <a:effectLst/>
                  <a:latin typeface="Calibri" panose="020F0502020204030204" pitchFamily="34" charset="0"/>
                  <a:ea typeface="Calibri" panose="020F0502020204030204" pitchFamily="34" charset="0"/>
                  <a:cs typeface="Arial" panose="020B060402020202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136"/>
            <p:cNvSpPr txBox="1">
              <a:spLocks noChangeArrowheads="1"/>
            </p:cNvSpPr>
            <p:nvPr/>
          </p:nvSpPr>
          <p:spPr bwMode="auto">
            <a:xfrm>
              <a:off x="5245" y="6172"/>
              <a:ext cx="2027" cy="1067"/>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1600">
                  <a:effectLst/>
                  <a:latin typeface="Calibri" panose="020F0502020204030204" pitchFamily="34" charset="0"/>
                  <a:ea typeface="Calibri" panose="020F0502020204030204" pitchFamily="34" charset="0"/>
                  <a:cs typeface="B Mitra" panose="00000400000000000000" pitchFamily="2" charset="-78"/>
                </a:rPr>
                <a:t>مقرراتی که اعتماد ایجاد می­کنند(هنجارهای کیفیت، حقوق مالکیت فکری، قوانین) </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21" name="Text Box 137"/>
            <p:cNvSpPr txBox="1">
              <a:spLocks noChangeArrowheads="1"/>
            </p:cNvSpPr>
            <p:nvPr/>
          </p:nvSpPr>
          <p:spPr bwMode="auto">
            <a:xfrm>
              <a:off x="2342" y="5460"/>
              <a:ext cx="2108" cy="55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a:effectLst/>
                  <a:latin typeface="Calibri" panose="020F0502020204030204" pitchFamily="34" charset="0"/>
                  <a:ea typeface="Calibri" panose="020F0502020204030204" pitchFamily="34" charset="0"/>
                  <a:cs typeface="B Mitra" panose="00000400000000000000" pitchFamily="2" charset="-78"/>
                </a:rPr>
                <a:t>تولید</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 Box 138"/>
            <p:cNvSpPr txBox="1">
              <a:spLocks noChangeArrowheads="1"/>
            </p:cNvSpPr>
            <p:nvPr/>
          </p:nvSpPr>
          <p:spPr bwMode="auto">
            <a:xfrm>
              <a:off x="7373" y="5539"/>
              <a:ext cx="2407" cy="56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fa-IR" sz="2000" dirty="0">
                  <a:effectLst/>
                  <a:latin typeface="Calibri" panose="020F0502020204030204" pitchFamily="34" charset="0"/>
                  <a:ea typeface="Calibri" panose="020F0502020204030204" pitchFamily="34" charset="0"/>
                  <a:cs typeface="B Mitra" panose="00000400000000000000" pitchFamily="2" charset="-78"/>
                </a:rPr>
                <a:t>دامنه کاربرد فناوری در عمل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AutoShape 139"/>
            <p:cNvCxnSpPr>
              <a:cxnSpLocks noChangeShapeType="1"/>
            </p:cNvCxnSpPr>
            <p:nvPr/>
          </p:nvCxnSpPr>
          <p:spPr bwMode="auto">
            <a:xfrm>
              <a:off x="3446" y="8543"/>
              <a:ext cx="0" cy="4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140"/>
            <p:cNvCxnSpPr>
              <a:cxnSpLocks noChangeShapeType="1"/>
            </p:cNvCxnSpPr>
            <p:nvPr/>
          </p:nvCxnSpPr>
          <p:spPr bwMode="auto">
            <a:xfrm flipV="1">
              <a:off x="2431" y="8246"/>
              <a:ext cx="564" cy="3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AutoShape 141"/>
            <p:cNvCxnSpPr>
              <a:cxnSpLocks noChangeShapeType="1"/>
            </p:cNvCxnSpPr>
            <p:nvPr/>
          </p:nvCxnSpPr>
          <p:spPr bwMode="auto">
            <a:xfrm>
              <a:off x="2557" y="8024"/>
              <a:ext cx="4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142"/>
            <p:cNvCxnSpPr>
              <a:cxnSpLocks noChangeShapeType="1"/>
            </p:cNvCxnSpPr>
            <p:nvPr/>
          </p:nvCxnSpPr>
          <p:spPr bwMode="auto">
            <a:xfrm flipH="1" flipV="1">
              <a:off x="3859" y="8338"/>
              <a:ext cx="668" cy="3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143"/>
            <p:cNvCxnSpPr>
              <a:cxnSpLocks noChangeShapeType="1"/>
            </p:cNvCxnSpPr>
            <p:nvPr/>
          </p:nvCxnSpPr>
          <p:spPr bwMode="auto">
            <a:xfrm flipH="1">
              <a:off x="2235" y="7044"/>
              <a:ext cx="392" cy="5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AutoShape 144"/>
            <p:cNvCxnSpPr>
              <a:cxnSpLocks noChangeShapeType="1"/>
            </p:cNvCxnSpPr>
            <p:nvPr/>
          </p:nvCxnSpPr>
          <p:spPr bwMode="auto">
            <a:xfrm>
              <a:off x="3260" y="6797"/>
              <a:ext cx="484" cy="14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AutoShape 145"/>
            <p:cNvCxnSpPr>
              <a:cxnSpLocks noChangeShapeType="1"/>
            </p:cNvCxnSpPr>
            <p:nvPr/>
          </p:nvCxnSpPr>
          <p:spPr bwMode="auto">
            <a:xfrm flipH="1">
              <a:off x="3859" y="7633"/>
              <a:ext cx="591" cy="1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146"/>
            <p:cNvCxnSpPr>
              <a:cxnSpLocks noChangeShapeType="1"/>
            </p:cNvCxnSpPr>
            <p:nvPr/>
          </p:nvCxnSpPr>
          <p:spPr bwMode="auto">
            <a:xfrm>
              <a:off x="8168" y="7359"/>
              <a:ext cx="172" cy="3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AutoShape 147"/>
            <p:cNvCxnSpPr>
              <a:cxnSpLocks noChangeShapeType="1"/>
            </p:cNvCxnSpPr>
            <p:nvPr/>
          </p:nvCxnSpPr>
          <p:spPr bwMode="auto">
            <a:xfrm flipV="1">
              <a:off x="8916" y="7460"/>
              <a:ext cx="461" cy="23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AutoShape 148"/>
            <p:cNvCxnSpPr>
              <a:cxnSpLocks noChangeShapeType="1"/>
            </p:cNvCxnSpPr>
            <p:nvPr/>
          </p:nvCxnSpPr>
          <p:spPr bwMode="auto">
            <a:xfrm>
              <a:off x="8571" y="8471"/>
              <a:ext cx="207" cy="22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AutoShape 149"/>
            <p:cNvCxnSpPr>
              <a:cxnSpLocks noChangeShapeType="1"/>
            </p:cNvCxnSpPr>
            <p:nvPr/>
          </p:nvCxnSpPr>
          <p:spPr bwMode="auto">
            <a:xfrm flipV="1">
              <a:off x="4067" y="8142"/>
              <a:ext cx="1497" cy="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150"/>
            <p:cNvCxnSpPr>
              <a:cxnSpLocks noChangeShapeType="1"/>
            </p:cNvCxnSpPr>
            <p:nvPr/>
          </p:nvCxnSpPr>
          <p:spPr bwMode="auto">
            <a:xfrm>
              <a:off x="6831" y="8142"/>
              <a:ext cx="103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AutoShape 151"/>
            <p:cNvCxnSpPr>
              <a:cxnSpLocks noChangeShapeType="1"/>
            </p:cNvCxnSpPr>
            <p:nvPr/>
          </p:nvCxnSpPr>
          <p:spPr bwMode="auto">
            <a:xfrm flipH="1">
              <a:off x="5115" y="7238"/>
              <a:ext cx="530" cy="39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152"/>
            <p:cNvCxnSpPr>
              <a:cxnSpLocks noChangeShapeType="1"/>
            </p:cNvCxnSpPr>
            <p:nvPr/>
          </p:nvCxnSpPr>
          <p:spPr bwMode="auto">
            <a:xfrm>
              <a:off x="6163" y="7238"/>
              <a:ext cx="0" cy="4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AutoShape 153"/>
            <p:cNvCxnSpPr>
              <a:cxnSpLocks noChangeShapeType="1"/>
            </p:cNvCxnSpPr>
            <p:nvPr/>
          </p:nvCxnSpPr>
          <p:spPr bwMode="auto">
            <a:xfrm>
              <a:off x="6947" y="7044"/>
              <a:ext cx="921" cy="7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AutoShape 154"/>
            <p:cNvCxnSpPr>
              <a:cxnSpLocks noChangeShapeType="1"/>
            </p:cNvCxnSpPr>
            <p:nvPr/>
          </p:nvCxnSpPr>
          <p:spPr bwMode="auto">
            <a:xfrm flipH="1">
              <a:off x="3606" y="7238"/>
              <a:ext cx="253" cy="56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9" name="Slide Number Placeholder 38"/>
          <p:cNvSpPr>
            <a:spLocks noGrp="1"/>
          </p:cNvSpPr>
          <p:nvPr>
            <p:ph type="sldNum" sz="quarter" idx="12"/>
          </p:nvPr>
        </p:nvSpPr>
        <p:spPr/>
        <p:txBody>
          <a:bodyPr/>
          <a:lstStyle/>
          <a:p>
            <a:fld id="{85360FD1-730F-4C18-B25B-3934FD1E2396}" type="slidenum">
              <a:rPr lang="fa-IR" smtClean="0"/>
              <a:pPr/>
              <a:t>4</a:t>
            </a:fld>
            <a:endParaRPr lang="fa-IR" dirty="0"/>
          </a:p>
        </p:txBody>
      </p:sp>
      <p:sp>
        <p:nvSpPr>
          <p:cNvPr id="40" name="Footer Placeholder 39"/>
          <p:cNvSpPr>
            <a:spLocks noGrp="1"/>
          </p:cNvSpPr>
          <p:nvPr>
            <p:ph type="ftr" sz="quarter" idx="11"/>
          </p:nvPr>
        </p:nvSpPr>
        <p:spPr/>
        <p:txBody>
          <a:bodyPr/>
          <a:lstStyle/>
          <a:p>
            <a:r>
              <a:rPr lang="fa-IR" smtClean="0"/>
              <a:t>از 36</a:t>
            </a:r>
            <a:endParaRPr lang="fa-IR"/>
          </a:p>
        </p:txBody>
      </p:sp>
      <p:sp>
        <p:nvSpPr>
          <p:cNvPr id="41" name="Title 1"/>
          <p:cNvSpPr txBox="1">
            <a:spLocks/>
          </p:cNvSpPr>
          <p:nvPr/>
        </p:nvSpPr>
        <p:spPr>
          <a:xfrm>
            <a:off x="457200" y="692696"/>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dirty="0" smtClean="0"/>
              <a:t>1- مفهوم نظام و رژیم فنی اجتماعی و رابطه آنها (ادامه)</a:t>
            </a:r>
            <a:endParaRPr lang="en-US" sz="2800" dirty="0"/>
          </a:p>
        </p:txBody>
      </p:sp>
    </p:spTree>
    <p:extLst>
      <p:ext uri="{BB962C8B-B14F-4D97-AF65-F5344CB8AC3E}">
        <p14:creationId xmlns:p14="http://schemas.microsoft.com/office/powerpoint/2010/main" val="724825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096"/>
            <a:ext cx="8229600" cy="1066800"/>
          </a:xfrm>
        </p:spPr>
        <p:txBody>
          <a:bodyPr>
            <a:normAutofit/>
          </a:bodyPr>
          <a:lstStyle/>
          <a:p>
            <a:r>
              <a:rPr lang="fa-IR" sz="2800" b="1" dirty="0" smtClean="0">
                <a:solidFill>
                  <a:srgbClr val="FF0000"/>
                </a:solidFill>
                <a:cs typeface="B Nazanin" panose="00000400000000000000" pitchFamily="2" charset="-78"/>
              </a:rPr>
              <a:t>مفهوم رژیم فنی اجتماعی</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dirty="0"/>
              <a:t>رژیم "</a:t>
            </a:r>
            <a:r>
              <a:rPr lang="fa-IR" b="1" dirty="0">
                <a:solidFill>
                  <a:schemeClr val="tx2">
                    <a:lumMod val="60000"/>
                    <a:lumOff val="40000"/>
                  </a:schemeClr>
                </a:solidFill>
              </a:rPr>
              <a:t>مجموعه نسبتا پایدار و </a:t>
            </a:r>
            <a:r>
              <a:rPr lang="fa-IR" b="1" dirty="0" smtClean="0">
                <a:solidFill>
                  <a:schemeClr val="tx2">
                    <a:lumMod val="60000"/>
                    <a:lumOff val="40000"/>
                  </a:schemeClr>
                </a:solidFill>
              </a:rPr>
              <a:t>همراستا از </a:t>
            </a:r>
            <a:r>
              <a:rPr lang="fa-IR" b="1" dirty="0">
                <a:solidFill>
                  <a:schemeClr val="tx2">
                    <a:lumMod val="60000"/>
                    <a:lumOff val="40000"/>
                  </a:schemeClr>
                </a:solidFill>
              </a:rPr>
              <a:t>قواعدی است</a:t>
            </a:r>
            <a:r>
              <a:rPr lang="fa-IR" b="1" dirty="0" smtClean="0">
                <a:solidFill>
                  <a:schemeClr val="tx2">
                    <a:lumMod val="60000"/>
                    <a:lumOff val="40000"/>
                  </a:schemeClr>
                </a:solidFill>
              </a:rPr>
              <a:t>که </a:t>
            </a:r>
            <a:r>
              <a:rPr lang="fa-IR" b="1" dirty="0">
                <a:solidFill>
                  <a:schemeClr val="tx2">
                    <a:lumMod val="60000"/>
                    <a:lumOff val="40000"/>
                  </a:schemeClr>
                </a:solidFill>
              </a:rPr>
              <a:t>رفتار بازیگران را در راستای خط سیر نوآوری تدریجی در یک نظام فنی اجتماعی هدایت می­کند</a:t>
            </a:r>
            <a:r>
              <a:rPr lang="fa-IR" dirty="0" smtClean="0"/>
              <a:t>"</a:t>
            </a:r>
          </a:p>
          <a:p>
            <a:pPr algn="just"/>
            <a:r>
              <a:rPr lang="fa-IR" dirty="0" smtClean="0"/>
              <a:t> رژیم </a:t>
            </a:r>
            <a:r>
              <a:rPr lang="fa-IR" dirty="0"/>
              <a:t>خصوصیات خود را در هفت بعد به نمایش می­گذارد</a:t>
            </a:r>
            <a:r>
              <a:rPr lang="fa-IR" dirty="0" smtClean="0"/>
              <a:t>:</a:t>
            </a:r>
          </a:p>
          <a:p>
            <a:pPr lvl="1" algn="just"/>
            <a:r>
              <a:rPr lang="fa-IR" dirty="0" smtClean="0"/>
              <a:t> </a:t>
            </a:r>
            <a:r>
              <a:rPr lang="fa-IR" dirty="0" smtClean="0">
                <a:solidFill>
                  <a:schemeClr val="tx1"/>
                </a:solidFill>
              </a:rPr>
              <a:t>فناوری</a:t>
            </a:r>
          </a:p>
          <a:p>
            <a:pPr lvl="1"/>
            <a:r>
              <a:rPr lang="fa-IR" dirty="0" smtClean="0">
                <a:solidFill>
                  <a:schemeClr val="tx1"/>
                </a:solidFill>
              </a:rPr>
              <a:t> </a:t>
            </a:r>
            <a:r>
              <a:rPr lang="fa-IR" dirty="0">
                <a:solidFill>
                  <a:schemeClr val="tx1"/>
                </a:solidFill>
              </a:rPr>
              <a:t>اعمال کاربران و حوزه­های </a:t>
            </a:r>
            <a:r>
              <a:rPr lang="fa-IR" dirty="0" smtClean="0">
                <a:solidFill>
                  <a:schemeClr val="tx1"/>
                </a:solidFill>
              </a:rPr>
              <a:t>بکارگیری</a:t>
            </a:r>
          </a:p>
          <a:p>
            <a:pPr lvl="1"/>
            <a:r>
              <a:rPr lang="fa-IR" dirty="0" smtClean="0">
                <a:solidFill>
                  <a:schemeClr val="tx1"/>
                </a:solidFill>
              </a:rPr>
              <a:t> </a:t>
            </a:r>
            <a:r>
              <a:rPr lang="fa-IR" dirty="0">
                <a:solidFill>
                  <a:schemeClr val="tx1"/>
                </a:solidFill>
              </a:rPr>
              <a:t>معانی نمادین </a:t>
            </a:r>
            <a:r>
              <a:rPr lang="fa-IR" dirty="0" smtClean="0">
                <a:solidFill>
                  <a:schemeClr val="tx1"/>
                </a:solidFill>
              </a:rPr>
              <a:t>فناوری</a:t>
            </a:r>
          </a:p>
          <a:p>
            <a:pPr lvl="1"/>
            <a:r>
              <a:rPr lang="fa-IR" dirty="0" smtClean="0">
                <a:solidFill>
                  <a:schemeClr val="tx1"/>
                </a:solidFill>
              </a:rPr>
              <a:t> زیرساخت­ها</a:t>
            </a:r>
          </a:p>
          <a:p>
            <a:pPr lvl="1"/>
            <a:r>
              <a:rPr lang="fa-IR" dirty="0" smtClean="0">
                <a:solidFill>
                  <a:schemeClr val="tx1"/>
                </a:solidFill>
              </a:rPr>
              <a:t> </a:t>
            </a:r>
            <a:r>
              <a:rPr lang="fa-IR" dirty="0">
                <a:solidFill>
                  <a:schemeClr val="tx1"/>
                </a:solidFill>
              </a:rPr>
              <a:t>ساختار </a:t>
            </a:r>
            <a:r>
              <a:rPr lang="fa-IR" dirty="0" smtClean="0">
                <a:solidFill>
                  <a:schemeClr val="tx1"/>
                </a:solidFill>
              </a:rPr>
              <a:t>صنعت</a:t>
            </a:r>
          </a:p>
          <a:p>
            <a:pPr lvl="1"/>
            <a:r>
              <a:rPr lang="fa-IR" dirty="0" smtClean="0">
                <a:solidFill>
                  <a:schemeClr val="tx1"/>
                </a:solidFill>
              </a:rPr>
              <a:t> سیاست</a:t>
            </a:r>
          </a:p>
          <a:p>
            <a:pPr lvl="1"/>
            <a:r>
              <a:rPr lang="fa-IR" dirty="0" smtClean="0">
                <a:solidFill>
                  <a:schemeClr val="tx1"/>
                </a:solidFill>
              </a:rPr>
              <a:t>  </a:t>
            </a:r>
            <a:r>
              <a:rPr lang="fa-IR" dirty="0">
                <a:solidFill>
                  <a:schemeClr val="tx1"/>
                </a:solidFill>
              </a:rPr>
              <a:t>دانش</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5360FD1-730F-4C18-B25B-3934FD1E2396}" type="slidenum">
              <a:rPr lang="fa-IR" smtClean="0"/>
              <a:pPr/>
              <a:t>5</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457200" y="692696"/>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dirty="0" smtClean="0"/>
              <a:t>1- مفهوم نظام و رژیم فنی اجتماعی و رابطه آنها (ادامه)</a:t>
            </a:r>
            <a:endParaRPr lang="en-US" sz="2800" dirty="0"/>
          </a:p>
        </p:txBody>
      </p:sp>
    </p:spTree>
    <p:extLst>
      <p:ext uri="{BB962C8B-B14F-4D97-AF65-F5344CB8AC3E}">
        <p14:creationId xmlns:p14="http://schemas.microsoft.com/office/powerpoint/2010/main" val="63134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096"/>
            <a:ext cx="8229600" cy="1066800"/>
          </a:xfrm>
        </p:spPr>
        <p:txBody>
          <a:bodyPr>
            <a:normAutofit/>
          </a:bodyPr>
          <a:lstStyle/>
          <a:p>
            <a:r>
              <a:rPr lang="fa-IR" sz="2800" b="1" dirty="0" smtClean="0">
                <a:solidFill>
                  <a:srgbClr val="FF0000"/>
                </a:solidFill>
                <a:cs typeface="B Nazanin" panose="00000400000000000000" pitchFamily="2" charset="-78"/>
              </a:rPr>
              <a:t>مفهوم رژیم فنی اجتماعی(ادامه)</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lnSpc>
                <a:spcPct val="150000"/>
              </a:lnSpc>
            </a:pPr>
            <a:r>
              <a:rPr lang="fa-IR" b="1" dirty="0" smtClean="0">
                <a:solidFill>
                  <a:srgbClr val="FF0000"/>
                </a:solidFill>
              </a:rPr>
              <a:t>رژیم فناورانه </a:t>
            </a:r>
            <a:r>
              <a:rPr lang="fa-IR" dirty="0" smtClean="0"/>
              <a:t>مفهومی بود که بیشتر به روالهای شناختی داخل بنگاه توجه داشت و شبیه به مفهوم خط سیر فناورانه جهتگیری ذهنی مهندسان را در مورد گزینه های فناورانه نشان می داد</a:t>
            </a:r>
          </a:p>
          <a:p>
            <a:pPr algn="just">
              <a:lnSpc>
                <a:spcPct val="150000"/>
              </a:lnSpc>
            </a:pPr>
            <a:r>
              <a:rPr lang="fa-IR" dirty="0" smtClean="0"/>
              <a:t>نظریه پردازان گذار، با استفاده از مفهوم فوق </a:t>
            </a:r>
            <a:r>
              <a:rPr lang="fa-IR" b="1" dirty="0" smtClean="0">
                <a:solidFill>
                  <a:srgbClr val="FF0000"/>
                </a:solidFill>
              </a:rPr>
              <a:t>رژیم </a:t>
            </a:r>
            <a:r>
              <a:rPr lang="fa-IR" b="1" dirty="0">
                <a:solidFill>
                  <a:srgbClr val="FF0000"/>
                </a:solidFill>
              </a:rPr>
              <a:t>فنی </a:t>
            </a:r>
            <a:r>
              <a:rPr lang="fa-IR" b="1" dirty="0" smtClean="0">
                <a:solidFill>
                  <a:srgbClr val="FF0000"/>
                </a:solidFill>
              </a:rPr>
              <a:t>اجتماعی</a:t>
            </a:r>
            <a:r>
              <a:rPr lang="fa-IR" dirty="0" smtClean="0"/>
              <a:t> را تعریف کردند که نقش </a:t>
            </a:r>
            <a:r>
              <a:rPr lang="fa-IR" dirty="0"/>
              <a:t>عوامل اجتماعی و نهادينه شدن فناوری در </a:t>
            </a:r>
            <a:r>
              <a:rPr lang="fa-IR" dirty="0" smtClean="0"/>
              <a:t>جامعه را نیز مدنظر قرار می دهد.</a:t>
            </a:r>
          </a:p>
        </p:txBody>
      </p:sp>
      <p:sp>
        <p:nvSpPr>
          <p:cNvPr id="4" name="Slide Number Placeholder 3"/>
          <p:cNvSpPr>
            <a:spLocks noGrp="1"/>
          </p:cNvSpPr>
          <p:nvPr>
            <p:ph type="sldNum" sz="quarter" idx="12"/>
          </p:nvPr>
        </p:nvSpPr>
        <p:spPr/>
        <p:txBody>
          <a:bodyPr/>
          <a:lstStyle/>
          <a:p>
            <a:fld id="{85360FD1-730F-4C18-B25B-3934FD1E2396}" type="slidenum">
              <a:rPr lang="fa-IR" smtClean="0"/>
              <a:pPr/>
              <a:t>6</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457200" y="692696"/>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dirty="0" smtClean="0"/>
              <a:t>1- مفهوم نظام و رژیم فنی اجتماعی و رابطه آنها (ادامه)</a:t>
            </a:r>
            <a:endParaRPr lang="en-US" sz="2800" dirty="0"/>
          </a:p>
        </p:txBody>
      </p:sp>
    </p:spTree>
    <p:extLst>
      <p:ext uri="{BB962C8B-B14F-4D97-AF65-F5344CB8AC3E}">
        <p14:creationId xmlns:p14="http://schemas.microsoft.com/office/powerpoint/2010/main" val="3664476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8104"/>
            <a:ext cx="8229600" cy="1066800"/>
          </a:xfrm>
        </p:spPr>
        <p:txBody>
          <a:bodyPr>
            <a:normAutofit/>
          </a:bodyPr>
          <a:lstStyle/>
          <a:p>
            <a:r>
              <a:rPr lang="fa-IR" sz="2800" b="1" dirty="0">
                <a:solidFill>
                  <a:srgbClr val="FF0000"/>
                </a:solidFill>
                <a:latin typeface="+mn-lt"/>
                <a:ea typeface="+mn-ea"/>
                <a:cs typeface="B Nazanin" pitchFamily="2" charset="-78"/>
              </a:rPr>
              <a:t>رابطه مفاهیم نظام و رژیم فنی اجتماعی </a:t>
            </a:r>
            <a:endParaRPr lang="en-US" sz="2800" b="1" dirty="0">
              <a:solidFill>
                <a:srgbClr val="FF0000"/>
              </a:solidFill>
              <a:latin typeface="+mn-lt"/>
              <a:ea typeface="+mn-ea"/>
              <a:cs typeface="B Nazanin" pitchFamily="2" charset="-78"/>
            </a:endParaRPr>
          </a:p>
        </p:txBody>
      </p:sp>
      <p:sp>
        <p:nvSpPr>
          <p:cNvPr id="3" name="Content Placeholder 2"/>
          <p:cNvSpPr>
            <a:spLocks noGrp="1"/>
          </p:cNvSpPr>
          <p:nvPr>
            <p:ph idx="1"/>
          </p:nvPr>
        </p:nvSpPr>
        <p:spPr/>
        <p:txBody>
          <a:bodyPr/>
          <a:lstStyle/>
          <a:p>
            <a:pPr algn="just">
              <a:lnSpc>
                <a:spcPct val="150000"/>
              </a:lnSpc>
            </a:pPr>
            <a:r>
              <a:rPr lang="fa-IR" dirty="0" smtClean="0"/>
              <a:t>"</a:t>
            </a:r>
            <a:r>
              <a:rPr lang="fa-IR" b="1" dirty="0" smtClean="0">
                <a:solidFill>
                  <a:srgbClr val="FF0000"/>
                </a:solidFill>
              </a:rPr>
              <a:t>رژیم </a:t>
            </a:r>
            <a:r>
              <a:rPr lang="fa-IR" b="1" dirty="0">
                <a:solidFill>
                  <a:srgbClr val="FF0000"/>
                </a:solidFill>
              </a:rPr>
              <a:t>فنی </a:t>
            </a:r>
            <a:r>
              <a:rPr lang="fa-IR" b="1" dirty="0" smtClean="0">
                <a:solidFill>
                  <a:srgbClr val="FF0000"/>
                </a:solidFill>
              </a:rPr>
              <a:t>اجتماعی</a:t>
            </a:r>
            <a:r>
              <a:rPr lang="fa-IR" dirty="0" smtClean="0"/>
              <a:t>" قواعد حاکم بر تعامل  و رفتار عناصر" </a:t>
            </a:r>
            <a:r>
              <a:rPr lang="fa-IR" b="1" dirty="0">
                <a:solidFill>
                  <a:srgbClr val="FF0000"/>
                </a:solidFill>
              </a:rPr>
              <a:t>نظام فنی اجتماعی</a:t>
            </a:r>
            <a:r>
              <a:rPr lang="fa-IR" dirty="0"/>
              <a:t>"</a:t>
            </a:r>
            <a:r>
              <a:rPr lang="fa-IR" dirty="0" smtClean="0"/>
              <a:t> است.</a:t>
            </a:r>
          </a:p>
          <a:p>
            <a:pPr marL="109728" indent="0" algn="just">
              <a:lnSpc>
                <a:spcPct val="150000"/>
              </a:lnSpc>
              <a:buNone/>
            </a:pPr>
            <a:endParaRPr lang="fa-IR" dirty="0" smtClean="0"/>
          </a:p>
          <a:p>
            <a:pPr algn="just">
              <a:lnSpc>
                <a:spcPct val="150000"/>
              </a:lnSpc>
            </a:pPr>
            <a:r>
              <a:rPr lang="fa-IR" dirty="0" smtClean="0"/>
              <a:t>کارکرد </a:t>
            </a:r>
            <a:r>
              <a:rPr lang="fa-IR" dirty="0"/>
              <a:t>نظام فنی­اجتماعی برآمده از فعالیت گروه­های انسانی است که در نظام فنی­اجتماعی تحت قواعدی در تعاملند. بنابراین رژیم فنی اجتماعی برآیندی از همراستایی رژیم­های حاکم بر این </a:t>
            </a:r>
            <a:r>
              <a:rPr lang="fa-IR" dirty="0" smtClean="0"/>
              <a:t>گروه­هاست.</a:t>
            </a:r>
          </a:p>
          <a:p>
            <a:pPr>
              <a:lnSpc>
                <a:spcPct val="150000"/>
              </a:lnSpc>
            </a:pPr>
            <a:endParaRPr lang="en-US"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7</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
        <p:nvSpPr>
          <p:cNvPr id="6" name="Title 1"/>
          <p:cNvSpPr txBox="1">
            <a:spLocks/>
          </p:cNvSpPr>
          <p:nvPr/>
        </p:nvSpPr>
        <p:spPr>
          <a:xfrm>
            <a:off x="457200" y="692696"/>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dirty="0" smtClean="0"/>
              <a:t>1- مفهوم نظام و رژیم فنی اجتماعی و رابطه آنها (ادامه)</a:t>
            </a:r>
            <a:endParaRPr lang="en-US" sz="2800" dirty="0"/>
          </a:p>
        </p:txBody>
      </p:sp>
    </p:spTree>
    <p:extLst>
      <p:ext uri="{BB962C8B-B14F-4D97-AF65-F5344CB8AC3E}">
        <p14:creationId xmlns:p14="http://schemas.microsoft.com/office/powerpoint/2010/main" val="168002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907069"/>
            <a:ext cx="8229600" cy="1066800"/>
          </a:xfrm>
        </p:spPr>
        <p:txBody>
          <a:bodyPr>
            <a:normAutofit/>
          </a:bodyPr>
          <a:lstStyle/>
          <a:p>
            <a:pPr algn="ctr"/>
            <a:r>
              <a:rPr lang="fa-IR" sz="2800" b="1" dirty="0" smtClean="0">
                <a:solidFill>
                  <a:schemeClr val="tx2">
                    <a:lumMod val="75000"/>
                  </a:schemeClr>
                </a:solidFill>
                <a:cs typeface="B Nazanin" panose="00000400000000000000" pitchFamily="2" charset="-78"/>
              </a:rPr>
              <a:t>فراهماهنگی </a:t>
            </a:r>
            <a:r>
              <a:rPr lang="fa-IR" sz="2800" b="1" dirty="0">
                <a:solidFill>
                  <a:schemeClr val="tx2">
                    <a:lumMod val="75000"/>
                  </a:schemeClr>
                </a:solidFill>
                <a:cs typeface="B Nazanin" panose="00000400000000000000" pitchFamily="2" charset="-78"/>
              </a:rPr>
              <a:t>میان رژیم­ها</a:t>
            </a:r>
            <a:endParaRPr lang="en-US" sz="2800" b="1" dirty="0">
              <a:solidFill>
                <a:schemeClr val="tx2">
                  <a:lumMod val="75000"/>
                </a:schemeClr>
              </a:solidFill>
              <a:cs typeface="B Nazanin" panose="00000400000000000000" pitchFamily="2" charset="-78"/>
            </a:endParaRPr>
          </a:p>
        </p:txBody>
      </p:sp>
      <p:grpSp>
        <p:nvGrpSpPr>
          <p:cNvPr id="4" name="Group 3"/>
          <p:cNvGrpSpPr/>
          <p:nvPr/>
        </p:nvGrpSpPr>
        <p:grpSpPr>
          <a:xfrm>
            <a:off x="1187624" y="1843641"/>
            <a:ext cx="6768752" cy="3313551"/>
            <a:chOff x="0" y="30398"/>
            <a:chExt cx="3822061" cy="1422179"/>
          </a:xfrm>
        </p:grpSpPr>
        <p:sp>
          <p:nvSpPr>
            <p:cNvPr id="5" name="Oval 4"/>
            <p:cNvSpPr>
              <a:spLocks noChangeArrowheads="1"/>
            </p:cNvSpPr>
            <p:nvPr/>
          </p:nvSpPr>
          <p:spPr bwMode="auto">
            <a:xfrm>
              <a:off x="1080135" y="445770"/>
              <a:ext cx="1804840" cy="65384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000" b="1" dirty="0">
                  <a:effectLst/>
                  <a:latin typeface="Calibri" panose="020F0502020204030204" pitchFamily="34" charset="0"/>
                  <a:ea typeface="Calibri" panose="020F0502020204030204" pitchFamily="34" charset="0"/>
                  <a:cs typeface="B Zar" panose="00000400000000000000" pitchFamily="2" charset="-78"/>
                </a:rPr>
                <a:t>رژیم فنی اجتماعی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Oval 5"/>
            <p:cNvSpPr>
              <a:spLocks noChangeArrowheads="1"/>
            </p:cNvSpPr>
            <p:nvPr/>
          </p:nvSpPr>
          <p:spPr bwMode="auto">
            <a:xfrm>
              <a:off x="1343025" y="994410"/>
              <a:ext cx="1082134" cy="45816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000" b="1" dirty="0">
                  <a:effectLst/>
                  <a:latin typeface="Calibri" panose="020F0502020204030204" pitchFamily="34" charset="0"/>
                  <a:ea typeface="Calibri" panose="020F0502020204030204" pitchFamily="34" charset="0"/>
                  <a:cs typeface="B Zar" panose="00000400000000000000" pitchFamily="2" charset="-78"/>
                </a:rPr>
                <a:t>رژیم سیاستی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Oval 6"/>
            <p:cNvSpPr>
              <a:spLocks noChangeArrowheads="1"/>
            </p:cNvSpPr>
            <p:nvPr/>
          </p:nvSpPr>
          <p:spPr bwMode="auto">
            <a:xfrm>
              <a:off x="491490" y="171450"/>
              <a:ext cx="1221180" cy="41945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b="1">
                  <a:effectLst/>
                  <a:latin typeface="Calibri" panose="020F0502020204030204" pitchFamily="34" charset="0"/>
                  <a:ea typeface="Calibri" panose="020F0502020204030204" pitchFamily="34" charset="0"/>
                  <a:cs typeface="B Zar" panose="00000400000000000000" pitchFamily="2" charset="-78"/>
                </a:rPr>
                <a:t>رژیم فناورانه</a:t>
              </a:r>
              <a:endParaRPr lang="en-US" b="1">
                <a:effectLst/>
                <a:latin typeface="Calibri" panose="020F0502020204030204" pitchFamily="34" charset="0"/>
                <a:ea typeface="Calibri" panose="020F0502020204030204" pitchFamily="34" charset="0"/>
                <a:cs typeface="Arial" panose="020B0604020202020204" pitchFamily="34" charset="0"/>
              </a:endParaRPr>
            </a:p>
          </p:txBody>
        </p:sp>
        <p:sp>
          <p:nvSpPr>
            <p:cNvPr id="8" name="Oval 7"/>
            <p:cNvSpPr>
              <a:spLocks noChangeArrowheads="1"/>
            </p:cNvSpPr>
            <p:nvPr/>
          </p:nvSpPr>
          <p:spPr bwMode="auto">
            <a:xfrm>
              <a:off x="2087880" y="30398"/>
              <a:ext cx="1551481" cy="59233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000" b="1" dirty="0">
                  <a:latin typeface="Calibri" panose="020F0502020204030204" pitchFamily="34" charset="0"/>
                  <a:ea typeface="Calibri" panose="020F0502020204030204" pitchFamily="34" charset="0"/>
                  <a:cs typeface="B Zar" panose="00000400000000000000" pitchFamily="2" charset="-78"/>
                </a:rPr>
                <a:t>رژیم مصرف کننده و بازار</a:t>
              </a:r>
              <a:endParaRPr lang="en-US" sz="2000" b="1" dirty="0">
                <a:latin typeface="Calibri" panose="020F0502020204030204" pitchFamily="34" charset="0"/>
                <a:ea typeface="Calibri" panose="020F0502020204030204" pitchFamily="34" charset="0"/>
                <a:cs typeface="B Zar" panose="00000400000000000000" pitchFamily="2" charset="-78"/>
              </a:endParaRPr>
            </a:p>
          </p:txBody>
        </p:sp>
        <p:sp>
          <p:nvSpPr>
            <p:cNvPr id="9" name="Oval 8"/>
            <p:cNvSpPr>
              <a:spLocks noChangeArrowheads="1"/>
            </p:cNvSpPr>
            <p:nvPr/>
          </p:nvSpPr>
          <p:spPr bwMode="auto">
            <a:xfrm>
              <a:off x="2543175" y="720090"/>
              <a:ext cx="1278886" cy="64164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000" b="1" dirty="0">
                  <a:effectLst/>
                  <a:latin typeface="Calibri" panose="020F0502020204030204" pitchFamily="34" charset="0"/>
                  <a:ea typeface="Calibri" panose="020F0502020204030204" pitchFamily="34" charset="0"/>
                  <a:cs typeface="B Zar" panose="00000400000000000000" pitchFamily="2" charset="-78"/>
                </a:rPr>
                <a:t>رژیم فرهنگی اجتماعی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Oval 9"/>
            <p:cNvSpPr>
              <a:spLocks noChangeArrowheads="1"/>
            </p:cNvSpPr>
            <p:nvPr/>
          </p:nvSpPr>
          <p:spPr bwMode="auto">
            <a:xfrm>
              <a:off x="0" y="611505"/>
              <a:ext cx="1499235" cy="58547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fa-IR" sz="2400" b="1">
                  <a:effectLst/>
                  <a:latin typeface="Calibri" panose="020F0502020204030204" pitchFamily="34" charset="0"/>
                  <a:ea typeface="Calibri" panose="020F0502020204030204" pitchFamily="34" charset="0"/>
                  <a:cs typeface="B Zar" panose="00000400000000000000" pitchFamily="2" charset="-78"/>
                </a:rPr>
                <a:t>رژیم علمی</a:t>
              </a:r>
              <a:endParaRPr lang="en-US" sz="2400" b="1">
                <a:effectLst/>
                <a:latin typeface="Calibri" panose="020F0502020204030204" pitchFamily="34" charset="0"/>
                <a:ea typeface="Calibri" panose="020F0502020204030204" pitchFamily="34" charset="0"/>
                <a:cs typeface="Arial" panose="020B0604020202020204" pitchFamily="34" charset="0"/>
              </a:endParaRPr>
            </a:p>
          </p:txBody>
        </p:sp>
      </p:grpSp>
      <p:sp>
        <p:nvSpPr>
          <p:cNvPr id="11" name="Slide Number Placeholder 10"/>
          <p:cNvSpPr>
            <a:spLocks noGrp="1"/>
          </p:cNvSpPr>
          <p:nvPr>
            <p:ph type="sldNum" sz="quarter" idx="12"/>
          </p:nvPr>
        </p:nvSpPr>
        <p:spPr/>
        <p:txBody>
          <a:bodyPr/>
          <a:lstStyle/>
          <a:p>
            <a:fld id="{85360FD1-730F-4C18-B25B-3934FD1E2396}" type="slidenum">
              <a:rPr lang="fa-IR" smtClean="0"/>
              <a:pPr/>
              <a:t>8</a:t>
            </a:fld>
            <a:endParaRPr lang="fa-IR" dirty="0"/>
          </a:p>
        </p:txBody>
      </p:sp>
      <p:sp>
        <p:nvSpPr>
          <p:cNvPr id="12" name="Footer Placeholder 11"/>
          <p:cNvSpPr>
            <a:spLocks noGrp="1"/>
          </p:cNvSpPr>
          <p:nvPr>
            <p:ph type="ftr" sz="quarter" idx="11"/>
          </p:nvPr>
        </p:nvSpPr>
        <p:spPr/>
        <p:txBody>
          <a:bodyPr/>
          <a:lstStyle/>
          <a:p>
            <a:r>
              <a:rPr lang="fa-IR" smtClean="0"/>
              <a:t>از 36</a:t>
            </a:r>
            <a:endParaRPr lang="fa-IR"/>
          </a:p>
        </p:txBody>
      </p:sp>
      <p:sp>
        <p:nvSpPr>
          <p:cNvPr id="13" name="Title 1"/>
          <p:cNvSpPr txBox="1">
            <a:spLocks/>
          </p:cNvSpPr>
          <p:nvPr/>
        </p:nvSpPr>
        <p:spPr>
          <a:xfrm>
            <a:off x="457200" y="692696"/>
            <a:ext cx="8229600" cy="1066800"/>
          </a:xfrm>
          <a:prstGeom prst="rect">
            <a:avLst/>
          </a:prstGeom>
        </p:spPr>
        <p:txBody>
          <a:bodyPr vert="horz" anchor="ctr">
            <a:normAutofit/>
          </a:bodyPr>
          <a:lstStyle>
            <a:lvl1pPr algn="r" rtl="1" eaLnBrk="1" latinLnBrk="0" hangingPunct="1">
              <a:spcBef>
                <a:spcPct val="0"/>
              </a:spcBef>
              <a:buNone/>
              <a:defRPr kumimoji="0" sz="3600" kern="1200">
                <a:solidFill>
                  <a:schemeClr val="tx2"/>
                </a:solidFill>
                <a:latin typeface="+mj-lt"/>
                <a:ea typeface="+mj-ea"/>
                <a:cs typeface="B Titr" pitchFamily="2" charset="-78"/>
              </a:defRPr>
            </a:lvl1pPr>
          </a:lstStyle>
          <a:p>
            <a:r>
              <a:rPr lang="fa-IR" sz="2800" dirty="0" smtClean="0"/>
              <a:t>1- مفهوم نظام و رژیم فنی اجتماعی و رابطه آنها (ادامه)</a:t>
            </a:r>
            <a:endParaRPr lang="en-US" sz="2800" dirty="0"/>
          </a:p>
        </p:txBody>
      </p:sp>
    </p:spTree>
    <p:extLst>
      <p:ext uri="{BB962C8B-B14F-4D97-AF65-F5344CB8AC3E}">
        <p14:creationId xmlns:p14="http://schemas.microsoft.com/office/powerpoint/2010/main" val="949483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08112"/>
          </a:xfrm>
        </p:spPr>
        <p:txBody>
          <a:bodyPr>
            <a:normAutofit/>
          </a:bodyPr>
          <a:lstStyle/>
          <a:p>
            <a:r>
              <a:rPr lang="fa-IR" sz="3200" b="1" dirty="0"/>
              <a:t>2- مفهوم و تشریح خصوصیات گذار </a:t>
            </a:r>
            <a:r>
              <a:rPr lang="fa-IR" sz="3200" b="1" dirty="0" smtClean="0"/>
              <a:t>فناورانه</a:t>
            </a:r>
            <a:endParaRPr lang="en-US" sz="3000" dirty="0"/>
          </a:p>
        </p:txBody>
      </p:sp>
      <p:sp>
        <p:nvSpPr>
          <p:cNvPr id="3" name="Content Placeholder 2"/>
          <p:cNvSpPr>
            <a:spLocks noGrp="1"/>
          </p:cNvSpPr>
          <p:nvPr>
            <p:ph idx="1"/>
          </p:nvPr>
        </p:nvSpPr>
        <p:spPr>
          <a:xfrm>
            <a:off x="457200" y="2060848"/>
            <a:ext cx="8229600" cy="4513688"/>
          </a:xfrm>
        </p:spPr>
        <p:txBody>
          <a:bodyPr>
            <a:normAutofit/>
          </a:bodyPr>
          <a:lstStyle/>
          <a:p>
            <a:pPr algn="just"/>
            <a:r>
              <a:rPr lang="fa-IR" dirty="0" smtClean="0"/>
              <a:t>گذار هنگامی به وقوع می پیوندد که رژیم حاکم بر سیستم فنی اجتماعی تغییر کند و مقاومت سیستمهای فنی اجتماعی در مقابل تغییر ناشی از ثبات رژیمها و خاصیت وابستگی به مسیر آنهاست.</a:t>
            </a:r>
          </a:p>
          <a:p>
            <a:pPr marL="109728" indent="0" algn="just">
              <a:buNone/>
            </a:pPr>
            <a:endParaRPr lang="fa-IR" dirty="0" smtClean="0"/>
          </a:p>
          <a:p>
            <a:pPr algn="just"/>
            <a:r>
              <a:rPr lang="ar-SA" dirty="0"/>
              <a:t>باید توجه داشت که چنین تغییر رژیمی فقط دربرگیرنده ی تغییرات فناورانه نیست بلکه تغییر در عناصری چون اعمال کاربران، مقررات، شبکه های صنعتی زیرساخت ها و معانی سمبلیک را در پی دارد</a:t>
            </a:r>
            <a:endParaRPr lang="en-US" dirty="0"/>
          </a:p>
          <a:p>
            <a:pPr marL="109728" indent="0">
              <a:buNone/>
            </a:pPr>
            <a:endParaRPr lang="fa-IR" dirty="0"/>
          </a:p>
        </p:txBody>
      </p:sp>
      <p:sp>
        <p:nvSpPr>
          <p:cNvPr id="4" name="Slide Number Placeholder 3"/>
          <p:cNvSpPr>
            <a:spLocks noGrp="1"/>
          </p:cNvSpPr>
          <p:nvPr>
            <p:ph type="sldNum" sz="quarter" idx="12"/>
          </p:nvPr>
        </p:nvSpPr>
        <p:spPr/>
        <p:txBody>
          <a:bodyPr/>
          <a:lstStyle/>
          <a:p>
            <a:fld id="{85360FD1-730F-4C18-B25B-3934FD1E2396}" type="slidenum">
              <a:rPr lang="fa-IR" smtClean="0"/>
              <a:pPr/>
              <a:t>9</a:t>
            </a:fld>
            <a:endParaRPr lang="fa-IR" dirty="0"/>
          </a:p>
        </p:txBody>
      </p:sp>
      <p:sp>
        <p:nvSpPr>
          <p:cNvPr id="5" name="Footer Placeholder 4"/>
          <p:cNvSpPr>
            <a:spLocks noGrp="1"/>
          </p:cNvSpPr>
          <p:nvPr>
            <p:ph type="ftr" sz="quarter" idx="11"/>
          </p:nvPr>
        </p:nvSpPr>
        <p:spPr/>
        <p:txBody>
          <a:bodyPr/>
          <a:lstStyle/>
          <a:p>
            <a:r>
              <a:rPr lang="fa-IR" smtClean="0"/>
              <a:t>از 36</a:t>
            </a:r>
            <a:endParaRPr lang="fa-IR"/>
          </a:p>
        </p:txBody>
      </p:sp>
    </p:spTree>
    <p:extLst>
      <p:ext uri="{BB962C8B-B14F-4D97-AF65-F5344CB8AC3E}">
        <p14:creationId xmlns:p14="http://schemas.microsoft.com/office/powerpoint/2010/main" val="2328928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10387</TotalTime>
  <Words>2804</Words>
  <Application>Microsoft Office PowerPoint</Application>
  <PresentationFormat>On-screen Show (4:3)</PresentationFormat>
  <Paragraphs>295</Paragraphs>
  <Slides>36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Wingdings 2</vt:lpstr>
      <vt:lpstr>B Nazanin</vt:lpstr>
      <vt:lpstr>Trebuchet MS</vt:lpstr>
      <vt:lpstr>B Mitra</vt:lpstr>
      <vt:lpstr>Calibri</vt:lpstr>
      <vt:lpstr>B Zar</vt:lpstr>
      <vt:lpstr>B Titr</vt:lpstr>
      <vt:lpstr>Georgia</vt:lpstr>
      <vt:lpstr>Urban</vt:lpstr>
      <vt:lpstr>مبانی و نظریه­های سیاستگذاری  برای مدیریت گذارهای فناورانه</vt:lpstr>
      <vt:lpstr>فهرست مطالب</vt:lpstr>
      <vt:lpstr>1- مفهوم نظام و رژیم فنی اجتماعی و رابطه آنها</vt:lpstr>
      <vt:lpstr>عناصر و منابع اصلی در یک نظام فنی­اجتماعی</vt:lpstr>
      <vt:lpstr>مفهوم رژیم فنی اجتماعی</vt:lpstr>
      <vt:lpstr>مفهوم رژیم فنی اجتماعی(ادامه)</vt:lpstr>
      <vt:lpstr>رابطه مفاهیم نظام و رژیم فنی اجتماعی </vt:lpstr>
      <vt:lpstr>فراهماهنگی میان رژیم­ها</vt:lpstr>
      <vt:lpstr>2- مفهوم و تشریح خصوصیات گذار فناورانه</vt:lpstr>
      <vt:lpstr>2- مفهوم و تشریح خصوصیات گذار فناورانه(ادامه)</vt:lpstr>
      <vt:lpstr>گذارها فرایندهایی زمان­بر و بسیار پیچیده</vt:lpstr>
      <vt:lpstr>گذارها فرایندهایی زمان­بر و بسیار پیچیده (ادامه)</vt:lpstr>
      <vt:lpstr>3- منطق مداخلات سیاستی برای حکمرانی گذارها</vt:lpstr>
      <vt:lpstr> خصوصیات گذارها در حوزه پایداری و چالش  سیاستگذاری</vt:lpstr>
      <vt:lpstr>ملاحظات سیاست­گذاری برای حکمرانی گذارهای فناورانه</vt:lpstr>
      <vt:lpstr>4- رویکردهای سیاست­گذاری برای حکمرانی گذارهای فناورانه</vt:lpstr>
      <vt:lpstr>رویکرد چند سطحی</vt:lpstr>
      <vt:lpstr>سلسله مراتب در هم تنیده سطوح سه گانه</vt:lpstr>
      <vt:lpstr>پویایی­ها و تعاملات سطوح سه­گانه رویکرد چندسطحی در فرایند وقوع گذار</vt:lpstr>
      <vt:lpstr>چالش های بکارگیری رویکرد چندسطحی در سیاستگذاری</vt:lpstr>
      <vt:lpstr>گونه شناسی انواع گذاربر مبناي تغييرات دو روند1)فشار از سوي منابع داخلي و خارجي 2) هماهنگي بين منابع در دسترس </vt:lpstr>
      <vt:lpstr>گونه شناسی مسیرهای گذار</vt:lpstr>
      <vt:lpstr>رویکرد نظام نوآوری فناورانه</vt:lpstr>
      <vt:lpstr>رویکرد نظام نوآوری فناورانه (ادامه)</vt:lpstr>
      <vt:lpstr>رویکرد سیاستی مدیریت استراتژیک کنام­ها </vt:lpstr>
      <vt:lpstr>چالش های بکارگیری رویکرد مدیریت استراتژیک کنام ها</vt:lpstr>
      <vt:lpstr>رویکرد سیاستی"مدیریت گذار"</vt:lpstr>
      <vt:lpstr>چرخه مدیریت گذار</vt:lpstr>
      <vt:lpstr>5- مطالعه موردی: رویکرد مدیریت استراتژیک کنام ها در نظام بانکی کشور</vt:lpstr>
      <vt:lpstr>PowerPoint Presentation</vt:lpstr>
      <vt:lpstr>5- مطالعه موردی: رویکرد مدیریت استراتژیک کنام ها در نظام بانکی کشور</vt:lpstr>
      <vt:lpstr>5- مطالعه موردی: رویکرد مدیریت استراتژیک کنام ها در نظام بانکی کشور</vt:lpstr>
      <vt:lpstr>5- مطالعه موردی: رویکرد مدیریت استراتژیک کنام ها در نظام بانکی کشور</vt:lpstr>
      <vt:lpstr>5- مطالعه موردی: رویکرد مدیریت استراتژیک کنام ها در نظام بانکی کشور</vt:lpstr>
      <vt:lpstr>ظهور یک مسیر فناورانه جایگزین از طریق اجرای پروژه­های محلی (در محدوده کوچک) </vt:lpstr>
      <vt:lpstr>5- مطالعه موردی: رویکرد مدیریت استراتژیک کنام ها در نظام بانکی کشور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Mandana</dc:creator>
  <cp:lastModifiedBy>Windows User</cp:lastModifiedBy>
  <cp:revision>73</cp:revision>
  <dcterms:created xsi:type="dcterms:W3CDTF">2019-05-01T06:29:46Z</dcterms:created>
  <dcterms:modified xsi:type="dcterms:W3CDTF">2019-07-23T12:05:50Z</dcterms:modified>
</cp:coreProperties>
</file>