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5" r:id="rId3"/>
    <p:sldId id="261" r:id="rId4"/>
    <p:sldId id="290" r:id="rId5"/>
    <p:sldId id="270" r:id="rId6"/>
    <p:sldId id="291" r:id="rId7"/>
    <p:sldId id="271" r:id="rId8"/>
    <p:sldId id="292" r:id="rId9"/>
    <p:sldId id="293" r:id="rId10"/>
    <p:sldId id="272" r:id="rId11"/>
    <p:sldId id="294" r:id="rId12"/>
    <p:sldId id="273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275" r:id="rId22"/>
    <p:sldId id="276" r:id="rId23"/>
    <p:sldId id="277" r:id="rId24"/>
    <p:sldId id="278" r:id="rId25"/>
    <p:sldId id="279" r:id="rId26"/>
    <p:sldId id="280" r:id="rId27"/>
    <p:sldId id="304" r:id="rId28"/>
    <p:sldId id="305" r:id="rId29"/>
    <p:sldId id="281" r:id="rId30"/>
    <p:sldId id="282" r:id="rId31"/>
    <p:sldId id="306" r:id="rId32"/>
    <p:sldId id="283" r:id="rId33"/>
    <p:sldId id="307" r:id="rId34"/>
    <p:sldId id="284" r:id="rId35"/>
    <p:sldId id="266" r:id="rId36"/>
    <p:sldId id="309" r:id="rId37"/>
    <p:sldId id="310" r:id="rId38"/>
    <p:sldId id="267" r:id="rId39"/>
    <p:sldId id="268" r:id="rId40"/>
    <p:sldId id="269" r:id="rId41"/>
    <p:sldId id="311" r:id="rId42"/>
    <p:sldId id="312" r:id="rId43"/>
    <p:sldId id="313" r:id="rId44"/>
    <p:sldId id="314" r:id="rId45"/>
    <p:sldId id="315" r:id="rId46"/>
    <p:sldId id="316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Georgia" panose="02040502050405020303" pitchFamily="18" charset="0"/>
      <p:regular r:id="rId54"/>
      <p:bold r:id="rId55"/>
      <p:italic r:id="rId56"/>
      <p:boldItalic r:id="rId57"/>
    </p:embeddedFont>
    <p:embeddedFont>
      <p:font typeface="B Lotus" panose="00000400000000000000" pitchFamily="2" charset="-78"/>
      <p:regular r:id="rId58"/>
      <p:bold r:id="rId59"/>
    </p:embeddedFont>
    <p:embeddedFont>
      <p:font typeface="B Titr" panose="00000700000000000000" pitchFamily="2" charset="-78"/>
      <p:bold r:id="rId60"/>
    </p:embeddedFont>
    <p:embeddedFont>
      <p:font typeface="Wingdings 2" panose="05020102010507070707" pitchFamily="18" charset="2"/>
      <p:regular r:id="rId61"/>
    </p:embeddedFont>
    <p:embeddedFont>
      <p:font typeface="B Nazanin" panose="00000400000000000000" pitchFamily="2" charset="-78"/>
      <p:regular r:id="rId62"/>
      <p:bold r:id="rId63"/>
    </p:embeddedFont>
    <p:embeddedFont>
      <p:font typeface="Trebuchet MS" panose="020B0603020202020204" pitchFamily="34" charset="0"/>
      <p:regular r:id="rId64"/>
      <p:bold r:id="rId65"/>
      <p:italic r:id="rId66"/>
      <p:boldItalic r:id="rId67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F70BD-1BBF-4FCC-9BFC-E32CADCDA8D4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D5FE14-8B37-46FD-A291-505477BFB2EB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مقدمه</a:t>
          </a:r>
          <a:r>
            <a:rPr lang="en-US" sz="2600" b="1" dirty="0" smtClean="0">
              <a:cs typeface="B Nazanin" panose="00000400000000000000" pitchFamily="2" charset="-78"/>
            </a:rPr>
            <a:t> 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6D2C031D-8700-45E2-8281-2C593BCE72CE}" type="parTrans" cxnId="{B8BA3826-F240-4DAD-9948-F84935C4E658}">
      <dgm:prSet/>
      <dgm:spPr/>
      <dgm:t>
        <a:bodyPr/>
        <a:lstStyle/>
        <a:p>
          <a:endParaRPr lang="en-US"/>
        </a:p>
      </dgm:t>
    </dgm:pt>
    <dgm:pt modelId="{D2C34A54-88E1-4004-9C7C-3917D280892B}" type="sibTrans" cxnId="{B8BA3826-F240-4DAD-9948-F84935C4E658}">
      <dgm:prSet/>
      <dgm:spPr/>
      <dgm:t>
        <a:bodyPr/>
        <a:lstStyle/>
        <a:p>
          <a:endParaRPr lang="en-US"/>
        </a:p>
      </dgm:t>
    </dgm:pt>
    <dgm:pt modelId="{61F06D6E-9925-40D2-9E03-4F0F956A7370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بسترها يا زمينه هاي انتقال فناوري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EEE34C4A-8FC6-445F-81C6-6B0884D4052C}" type="parTrans" cxnId="{05C73301-5A37-4842-9E36-1523D7E93257}">
      <dgm:prSet/>
      <dgm:spPr/>
      <dgm:t>
        <a:bodyPr/>
        <a:lstStyle/>
        <a:p>
          <a:endParaRPr lang="en-US"/>
        </a:p>
      </dgm:t>
    </dgm:pt>
    <dgm:pt modelId="{C1BA506E-23D7-440A-9DB3-AB647B31F62E}" type="sibTrans" cxnId="{05C73301-5A37-4842-9E36-1523D7E93257}">
      <dgm:prSet/>
      <dgm:spPr/>
      <dgm:t>
        <a:bodyPr/>
        <a:lstStyle/>
        <a:p>
          <a:endParaRPr lang="en-US"/>
        </a:p>
      </dgm:t>
    </dgm:pt>
    <dgm:pt modelId="{5446DEB4-B34E-4954-AD63-B0066438B664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مدل سنتي انتقال فناوري 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87559211-02B5-4363-A507-2C20C0DC3183}" type="parTrans" cxnId="{3B795C2C-B528-4DFB-8C06-F34D023C1E25}">
      <dgm:prSet/>
      <dgm:spPr/>
      <dgm:t>
        <a:bodyPr/>
        <a:lstStyle/>
        <a:p>
          <a:endParaRPr lang="en-US"/>
        </a:p>
      </dgm:t>
    </dgm:pt>
    <dgm:pt modelId="{F6876934-52B3-4B99-B547-D499D233D86F}" type="sibTrans" cxnId="{3B795C2C-B528-4DFB-8C06-F34D023C1E25}">
      <dgm:prSet/>
      <dgm:spPr/>
      <dgm:t>
        <a:bodyPr/>
        <a:lstStyle/>
        <a:p>
          <a:endParaRPr lang="en-US"/>
        </a:p>
      </dgm:t>
    </dgm:pt>
    <dgm:pt modelId="{64A15168-4F52-4AFF-BA5F-566F39639F2D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انتقال فناوري از منظر اقتصاد دانش بنيان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E30F0648-4D38-4A76-9DD5-12DFFABD7D38}" type="parTrans" cxnId="{DF62D7F7-5DD5-4C6F-861D-06E4A53ABBBB}">
      <dgm:prSet/>
      <dgm:spPr/>
      <dgm:t>
        <a:bodyPr/>
        <a:lstStyle/>
        <a:p>
          <a:endParaRPr lang="en-US"/>
        </a:p>
      </dgm:t>
    </dgm:pt>
    <dgm:pt modelId="{A2D56F02-671A-4F4F-B08B-E07B10C3DED0}" type="sibTrans" cxnId="{DF62D7F7-5DD5-4C6F-861D-06E4A53ABBBB}">
      <dgm:prSet/>
      <dgm:spPr/>
      <dgm:t>
        <a:bodyPr/>
        <a:lstStyle/>
        <a:p>
          <a:endParaRPr lang="en-US"/>
        </a:p>
      </dgm:t>
    </dgm:pt>
    <dgm:pt modelId="{2AE28D58-6C95-41DB-A472-7E630938D2D3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پيشرانه هاي تغيير در رويكرد سنتي</a:t>
          </a:r>
          <a:endParaRPr lang="en-US" sz="2600" b="1" dirty="0">
            <a:cs typeface="B Nazanin" panose="00000400000000000000" pitchFamily="2" charset="-78"/>
          </a:endParaRPr>
        </a:p>
      </dgm:t>
    </dgm:pt>
    <dgm:pt modelId="{0E38AADF-2049-4294-B06E-AE4B419DAE3C}" type="parTrans" cxnId="{A57F2B10-0184-4C66-B1C2-A448129D5817}">
      <dgm:prSet/>
      <dgm:spPr/>
      <dgm:t>
        <a:bodyPr/>
        <a:lstStyle/>
        <a:p>
          <a:endParaRPr lang="en-US"/>
        </a:p>
      </dgm:t>
    </dgm:pt>
    <dgm:pt modelId="{9020D233-3C80-40B6-9779-956CA69B1685}" type="sibTrans" cxnId="{A57F2B10-0184-4C66-B1C2-A448129D5817}">
      <dgm:prSet/>
      <dgm:spPr/>
      <dgm:t>
        <a:bodyPr/>
        <a:lstStyle/>
        <a:p>
          <a:endParaRPr lang="en-US"/>
        </a:p>
      </dgm:t>
    </dgm:pt>
    <dgm:pt modelId="{1D66965F-AAC8-4814-B32A-F58A6841A181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 سياست هاي دولتي در انتقال فناوري</a:t>
          </a:r>
        </a:p>
      </dgm:t>
    </dgm:pt>
    <dgm:pt modelId="{872B9543-2D21-47F1-B090-62EB8B1623B4}" type="parTrans" cxnId="{DD456F0E-D373-44D5-B22D-AD76847E34CF}">
      <dgm:prSet/>
      <dgm:spPr/>
      <dgm:t>
        <a:bodyPr/>
        <a:lstStyle/>
        <a:p>
          <a:endParaRPr lang="en-US"/>
        </a:p>
      </dgm:t>
    </dgm:pt>
    <dgm:pt modelId="{307BC046-0D6A-4383-891C-541C9A233022}" type="sibTrans" cxnId="{DD456F0E-D373-44D5-B22D-AD76847E34CF}">
      <dgm:prSet/>
      <dgm:spPr/>
      <dgm:t>
        <a:bodyPr/>
        <a:lstStyle/>
        <a:p>
          <a:endParaRPr lang="en-US"/>
        </a:p>
      </dgm:t>
    </dgm:pt>
    <dgm:pt modelId="{44E5ABA9-A156-411D-BAF0-4122C43D2DD0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مقايسه انتقال فناوري در دو ديدگاه سنتي و مدرن</a:t>
          </a:r>
        </a:p>
      </dgm:t>
    </dgm:pt>
    <dgm:pt modelId="{4BD31E8A-7D1A-487E-8FE7-51728A5F09AD}" type="parTrans" cxnId="{F567CF40-96A7-43E3-A034-32A7A5800373}">
      <dgm:prSet/>
      <dgm:spPr/>
      <dgm:t>
        <a:bodyPr/>
        <a:lstStyle/>
        <a:p>
          <a:endParaRPr lang="en-US"/>
        </a:p>
      </dgm:t>
    </dgm:pt>
    <dgm:pt modelId="{5EE21466-9A9E-4568-A9E2-8CA5B1604C62}" type="sibTrans" cxnId="{F567CF40-96A7-43E3-A034-32A7A5800373}">
      <dgm:prSet/>
      <dgm:spPr/>
      <dgm:t>
        <a:bodyPr/>
        <a:lstStyle/>
        <a:p>
          <a:endParaRPr lang="en-US"/>
        </a:p>
      </dgm:t>
    </dgm:pt>
    <dgm:pt modelId="{0DD5FA54-9C3C-4C9F-B039-89989CCB021E}">
      <dgm:prSet phldrT="[Text]" custT="1"/>
      <dgm:spPr/>
      <dgm:t>
        <a:bodyPr/>
        <a:lstStyle/>
        <a:p>
          <a:r>
            <a:rPr lang="fa-IR" sz="2600" b="1" dirty="0" smtClean="0">
              <a:cs typeface="B Nazanin" panose="00000400000000000000" pitchFamily="2" charset="-78"/>
            </a:rPr>
            <a:t>سياست هاي انتقال فناوري در ايران</a:t>
          </a:r>
        </a:p>
      </dgm:t>
    </dgm:pt>
    <dgm:pt modelId="{D161ACCB-E749-4794-9638-21F9A32326A5}" type="parTrans" cxnId="{EDEE8E66-C1B0-42AF-BFA1-A6CC3D382082}">
      <dgm:prSet/>
      <dgm:spPr/>
      <dgm:t>
        <a:bodyPr/>
        <a:lstStyle/>
        <a:p>
          <a:endParaRPr lang="en-US"/>
        </a:p>
      </dgm:t>
    </dgm:pt>
    <dgm:pt modelId="{9B7E6121-1301-4B03-A378-E2AFBBB519A0}" type="sibTrans" cxnId="{EDEE8E66-C1B0-42AF-BFA1-A6CC3D382082}">
      <dgm:prSet/>
      <dgm:spPr/>
      <dgm:t>
        <a:bodyPr/>
        <a:lstStyle/>
        <a:p>
          <a:endParaRPr lang="en-US"/>
        </a:p>
      </dgm:t>
    </dgm:pt>
    <dgm:pt modelId="{BD4E022B-5521-4D88-9132-729A0ACC11A1}" type="pres">
      <dgm:prSet presAssocID="{4A6F70BD-1BBF-4FCC-9BFC-E32CADCDA8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4116CE-55DA-4EB6-BE95-E9670A1A5951}" type="pres">
      <dgm:prSet presAssocID="{0DD5FA54-9C3C-4C9F-B039-89989CCB021E}" presName="boxAndChildren" presStyleCnt="0"/>
      <dgm:spPr/>
      <dgm:t>
        <a:bodyPr/>
        <a:lstStyle/>
        <a:p>
          <a:endParaRPr lang="en-US"/>
        </a:p>
      </dgm:t>
    </dgm:pt>
    <dgm:pt modelId="{7AA2792C-4394-4A84-9F91-FAE67B0E3389}" type="pres">
      <dgm:prSet presAssocID="{0DD5FA54-9C3C-4C9F-B039-89989CCB021E}" presName="parentTextBox" presStyleLbl="node1" presStyleIdx="0" presStyleCnt="8"/>
      <dgm:spPr/>
      <dgm:t>
        <a:bodyPr/>
        <a:lstStyle/>
        <a:p>
          <a:endParaRPr lang="en-US"/>
        </a:p>
      </dgm:t>
    </dgm:pt>
    <dgm:pt modelId="{81BA9986-BC6B-40E9-BEB7-131D01A80DD5}" type="pres">
      <dgm:prSet presAssocID="{5EE21466-9A9E-4568-A9E2-8CA5B1604C62}" presName="sp" presStyleCnt="0"/>
      <dgm:spPr/>
      <dgm:t>
        <a:bodyPr/>
        <a:lstStyle/>
        <a:p>
          <a:endParaRPr lang="en-US"/>
        </a:p>
      </dgm:t>
    </dgm:pt>
    <dgm:pt modelId="{E365D355-E5E5-48A5-B03D-12A57D6A5772}" type="pres">
      <dgm:prSet presAssocID="{44E5ABA9-A156-411D-BAF0-4122C43D2DD0}" presName="arrowAndChildren" presStyleCnt="0"/>
      <dgm:spPr/>
      <dgm:t>
        <a:bodyPr/>
        <a:lstStyle/>
        <a:p>
          <a:endParaRPr lang="en-US"/>
        </a:p>
      </dgm:t>
    </dgm:pt>
    <dgm:pt modelId="{7A2272B9-48F9-48E2-B197-639E4E3F12B3}" type="pres">
      <dgm:prSet presAssocID="{44E5ABA9-A156-411D-BAF0-4122C43D2DD0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9642902F-1567-4596-9013-AFED5B51A82B}" type="pres">
      <dgm:prSet presAssocID="{307BC046-0D6A-4383-891C-541C9A233022}" presName="sp" presStyleCnt="0"/>
      <dgm:spPr/>
      <dgm:t>
        <a:bodyPr/>
        <a:lstStyle/>
        <a:p>
          <a:endParaRPr lang="en-US"/>
        </a:p>
      </dgm:t>
    </dgm:pt>
    <dgm:pt modelId="{EA93602A-5E60-4689-B703-0A66FC990123}" type="pres">
      <dgm:prSet presAssocID="{1D66965F-AAC8-4814-B32A-F58A6841A181}" presName="arrowAndChildren" presStyleCnt="0"/>
      <dgm:spPr/>
      <dgm:t>
        <a:bodyPr/>
        <a:lstStyle/>
        <a:p>
          <a:endParaRPr lang="en-US"/>
        </a:p>
      </dgm:t>
    </dgm:pt>
    <dgm:pt modelId="{A7520CDB-0BB1-4F8B-B12B-F3F0726DE9EF}" type="pres">
      <dgm:prSet presAssocID="{1D66965F-AAC8-4814-B32A-F58A6841A181}" presName="parentTextArrow" presStyleLbl="node1" presStyleIdx="2" presStyleCnt="8"/>
      <dgm:spPr/>
      <dgm:t>
        <a:bodyPr/>
        <a:lstStyle/>
        <a:p>
          <a:endParaRPr lang="en-US"/>
        </a:p>
      </dgm:t>
    </dgm:pt>
    <dgm:pt modelId="{046769D9-1D61-422D-B897-B4D44B8412EC}" type="pres">
      <dgm:prSet presAssocID="{A2D56F02-671A-4F4F-B08B-E07B10C3DED0}" presName="sp" presStyleCnt="0"/>
      <dgm:spPr/>
      <dgm:t>
        <a:bodyPr/>
        <a:lstStyle/>
        <a:p>
          <a:endParaRPr lang="en-US"/>
        </a:p>
      </dgm:t>
    </dgm:pt>
    <dgm:pt modelId="{BEFC3875-012F-4CD5-BE73-E6016838C19B}" type="pres">
      <dgm:prSet presAssocID="{64A15168-4F52-4AFF-BA5F-566F39639F2D}" presName="arrowAndChildren" presStyleCnt="0"/>
      <dgm:spPr/>
      <dgm:t>
        <a:bodyPr/>
        <a:lstStyle/>
        <a:p>
          <a:endParaRPr lang="en-US"/>
        </a:p>
      </dgm:t>
    </dgm:pt>
    <dgm:pt modelId="{D71D18C1-4ED2-4AD9-B5C8-10150430224D}" type="pres">
      <dgm:prSet presAssocID="{64A15168-4F52-4AFF-BA5F-566F39639F2D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C3C11546-053B-46DB-A576-93F1EF8F94B3}" type="pres">
      <dgm:prSet presAssocID="{9020D233-3C80-40B6-9779-956CA69B1685}" presName="sp" presStyleCnt="0"/>
      <dgm:spPr/>
      <dgm:t>
        <a:bodyPr/>
        <a:lstStyle/>
        <a:p>
          <a:endParaRPr lang="en-US"/>
        </a:p>
      </dgm:t>
    </dgm:pt>
    <dgm:pt modelId="{0DE82F77-4A83-4229-8AC8-7D8374ECB783}" type="pres">
      <dgm:prSet presAssocID="{2AE28D58-6C95-41DB-A472-7E630938D2D3}" presName="arrowAndChildren" presStyleCnt="0"/>
      <dgm:spPr/>
      <dgm:t>
        <a:bodyPr/>
        <a:lstStyle/>
        <a:p>
          <a:endParaRPr lang="en-US"/>
        </a:p>
      </dgm:t>
    </dgm:pt>
    <dgm:pt modelId="{C516A801-E690-48F4-AB9D-BF73AD1DBF9E}" type="pres">
      <dgm:prSet presAssocID="{2AE28D58-6C95-41DB-A472-7E630938D2D3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AD1591DD-D2AC-4D9F-BE6C-2B09B5C990AF}" type="pres">
      <dgm:prSet presAssocID="{F6876934-52B3-4B99-B547-D499D233D86F}" presName="sp" presStyleCnt="0"/>
      <dgm:spPr/>
      <dgm:t>
        <a:bodyPr/>
        <a:lstStyle/>
        <a:p>
          <a:endParaRPr lang="en-US"/>
        </a:p>
      </dgm:t>
    </dgm:pt>
    <dgm:pt modelId="{73AB047A-26EC-4DA1-997D-332B82F464B7}" type="pres">
      <dgm:prSet presAssocID="{5446DEB4-B34E-4954-AD63-B0066438B664}" presName="arrowAndChildren" presStyleCnt="0"/>
      <dgm:spPr/>
      <dgm:t>
        <a:bodyPr/>
        <a:lstStyle/>
        <a:p>
          <a:endParaRPr lang="en-US"/>
        </a:p>
      </dgm:t>
    </dgm:pt>
    <dgm:pt modelId="{79ADDD1E-7D8C-44CE-AB42-C3FA3E532E55}" type="pres">
      <dgm:prSet presAssocID="{5446DEB4-B34E-4954-AD63-B0066438B664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859FF127-1801-4A97-89F2-E650437B94F7}" type="pres">
      <dgm:prSet presAssocID="{C1BA506E-23D7-440A-9DB3-AB647B31F62E}" presName="sp" presStyleCnt="0"/>
      <dgm:spPr/>
      <dgm:t>
        <a:bodyPr/>
        <a:lstStyle/>
        <a:p>
          <a:endParaRPr lang="en-US"/>
        </a:p>
      </dgm:t>
    </dgm:pt>
    <dgm:pt modelId="{454CC42D-55CF-4FB2-AD6A-FDF3C5473DC7}" type="pres">
      <dgm:prSet presAssocID="{61F06D6E-9925-40D2-9E03-4F0F956A7370}" presName="arrowAndChildren" presStyleCnt="0"/>
      <dgm:spPr/>
      <dgm:t>
        <a:bodyPr/>
        <a:lstStyle/>
        <a:p>
          <a:endParaRPr lang="en-US"/>
        </a:p>
      </dgm:t>
    </dgm:pt>
    <dgm:pt modelId="{7E677097-FC8A-4CB5-846F-B6C3F72901C5}" type="pres">
      <dgm:prSet presAssocID="{61F06D6E-9925-40D2-9E03-4F0F956A7370}" presName="parentTextArrow" presStyleLbl="node1" presStyleIdx="6" presStyleCnt="8"/>
      <dgm:spPr/>
      <dgm:t>
        <a:bodyPr/>
        <a:lstStyle/>
        <a:p>
          <a:endParaRPr lang="en-US"/>
        </a:p>
      </dgm:t>
    </dgm:pt>
    <dgm:pt modelId="{AD036A08-1B1A-49E6-A385-4826EEB00BD9}" type="pres">
      <dgm:prSet presAssocID="{D2C34A54-88E1-4004-9C7C-3917D280892B}" presName="sp" presStyleCnt="0"/>
      <dgm:spPr/>
      <dgm:t>
        <a:bodyPr/>
        <a:lstStyle/>
        <a:p>
          <a:endParaRPr lang="en-US"/>
        </a:p>
      </dgm:t>
    </dgm:pt>
    <dgm:pt modelId="{2AF216D4-8C13-4E97-B66F-078228083C31}" type="pres">
      <dgm:prSet presAssocID="{56D5FE14-8B37-46FD-A291-505477BFB2EB}" presName="arrowAndChildren" presStyleCnt="0"/>
      <dgm:spPr/>
      <dgm:t>
        <a:bodyPr/>
        <a:lstStyle/>
        <a:p>
          <a:endParaRPr lang="en-US"/>
        </a:p>
      </dgm:t>
    </dgm:pt>
    <dgm:pt modelId="{C836E263-E087-4AED-BCDE-128F2DF83FEE}" type="pres">
      <dgm:prSet presAssocID="{56D5FE14-8B37-46FD-A291-505477BFB2EB}" presName="parentTextArrow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3B795C2C-B528-4DFB-8C06-F34D023C1E25}" srcId="{4A6F70BD-1BBF-4FCC-9BFC-E32CADCDA8D4}" destId="{5446DEB4-B34E-4954-AD63-B0066438B664}" srcOrd="2" destOrd="0" parTransId="{87559211-02B5-4363-A507-2C20C0DC3183}" sibTransId="{F6876934-52B3-4B99-B547-D499D233D86F}"/>
    <dgm:cxn modelId="{A496A943-63A9-488A-BD56-69A83EDB3513}" type="presOf" srcId="{4A6F70BD-1BBF-4FCC-9BFC-E32CADCDA8D4}" destId="{BD4E022B-5521-4D88-9132-729A0ACC11A1}" srcOrd="0" destOrd="0" presId="urn:microsoft.com/office/officeart/2005/8/layout/process4"/>
    <dgm:cxn modelId="{08AFBEB4-7D23-4AC0-B0E9-ED8BF4F86E13}" type="presOf" srcId="{44E5ABA9-A156-411D-BAF0-4122C43D2DD0}" destId="{7A2272B9-48F9-48E2-B197-639E4E3F12B3}" srcOrd="0" destOrd="0" presId="urn:microsoft.com/office/officeart/2005/8/layout/process4"/>
    <dgm:cxn modelId="{05C73301-5A37-4842-9E36-1523D7E93257}" srcId="{4A6F70BD-1BBF-4FCC-9BFC-E32CADCDA8D4}" destId="{61F06D6E-9925-40D2-9E03-4F0F956A7370}" srcOrd="1" destOrd="0" parTransId="{EEE34C4A-8FC6-445F-81C6-6B0884D4052C}" sibTransId="{C1BA506E-23D7-440A-9DB3-AB647B31F62E}"/>
    <dgm:cxn modelId="{B507CD78-D6F4-4A46-A9A3-3ADDDA565621}" type="presOf" srcId="{5446DEB4-B34E-4954-AD63-B0066438B664}" destId="{79ADDD1E-7D8C-44CE-AB42-C3FA3E532E55}" srcOrd="0" destOrd="0" presId="urn:microsoft.com/office/officeart/2005/8/layout/process4"/>
    <dgm:cxn modelId="{B8BA3826-F240-4DAD-9948-F84935C4E658}" srcId="{4A6F70BD-1BBF-4FCC-9BFC-E32CADCDA8D4}" destId="{56D5FE14-8B37-46FD-A291-505477BFB2EB}" srcOrd="0" destOrd="0" parTransId="{6D2C031D-8700-45E2-8281-2C593BCE72CE}" sibTransId="{D2C34A54-88E1-4004-9C7C-3917D280892B}"/>
    <dgm:cxn modelId="{DF62D7F7-5DD5-4C6F-861D-06E4A53ABBBB}" srcId="{4A6F70BD-1BBF-4FCC-9BFC-E32CADCDA8D4}" destId="{64A15168-4F52-4AFF-BA5F-566F39639F2D}" srcOrd="4" destOrd="0" parTransId="{E30F0648-4D38-4A76-9DD5-12DFFABD7D38}" sibTransId="{A2D56F02-671A-4F4F-B08B-E07B10C3DED0}"/>
    <dgm:cxn modelId="{94E9A804-3504-4441-BB25-408D35D511EE}" type="presOf" srcId="{2AE28D58-6C95-41DB-A472-7E630938D2D3}" destId="{C516A801-E690-48F4-AB9D-BF73AD1DBF9E}" srcOrd="0" destOrd="0" presId="urn:microsoft.com/office/officeart/2005/8/layout/process4"/>
    <dgm:cxn modelId="{DD456F0E-D373-44D5-B22D-AD76847E34CF}" srcId="{4A6F70BD-1BBF-4FCC-9BFC-E32CADCDA8D4}" destId="{1D66965F-AAC8-4814-B32A-F58A6841A181}" srcOrd="5" destOrd="0" parTransId="{872B9543-2D21-47F1-B090-62EB8B1623B4}" sibTransId="{307BC046-0D6A-4383-891C-541C9A233022}"/>
    <dgm:cxn modelId="{4E0EF585-9DCD-493F-9234-8D040F1DA010}" type="presOf" srcId="{1D66965F-AAC8-4814-B32A-F58A6841A181}" destId="{A7520CDB-0BB1-4F8B-B12B-F3F0726DE9EF}" srcOrd="0" destOrd="0" presId="urn:microsoft.com/office/officeart/2005/8/layout/process4"/>
    <dgm:cxn modelId="{015C41B2-CEB9-48B2-B561-54D51133E8F4}" type="presOf" srcId="{64A15168-4F52-4AFF-BA5F-566F39639F2D}" destId="{D71D18C1-4ED2-4AD9-B5C8-10150430224D}" srcOrd="0" destOrd="0" presId="urn:microsoft.com/office/officeart/2005/8/layout/process4"/>
    <dgm:cxn modelId="{A57F2B10-0184-4C66-B1C2-A448129D5817}" srcId="{4A6F70BD-1BBF-4FCC-9BFC-E32CADCDA8D4}" destId="{2AE28D58-6C95-41DB-A472-7E630938D2D3}" srcOrd="3" destOrd="0" parTransId="{0E38AADF-2049-4294-B06E-AE4B419DAE3C}" sibTransId="{9020D233-3C80-40B6-9779-956CA69B1685}"/>
    <dgm:cxn modelId="{306087A5-E841-4D54-BE2D-9B14617CE6AC}" type="presOf" srcId="{61F06D6E-9925-40D2-9E03-4F0F956A7370}" destId="{7E677097-FC8A-4CB5-846F-B6C3F72901C5}" srcOrd="0" destOrd="0" presId="urn:microsoft.com/office/officeart/2005/8/layout/process4"/>
    <dgm:cxn modelId="{1120600B-BBBC-476F-A070-910495E6D9AA}" type="presOf" srcId="{0DD5FA54-9C3C-4C9F-B039-89989CCB021E}" destId="{7AA2792C-4394-4A84-9F91-FAE67B0E3389}" srcOrd="0" destOrd="0" presId="urn:microsoft.com/office/officeart/2005/8/layout/process4"/>
    <dgm:cxn modelId="{EDEE8E66-C1B0-42AF-BFA1-A6CC3D382082}" srcId="{4A6F70BD-1BBF-4FCC-9BFC-E32CADCDA8D4}" destId="{0DD5FA54-9C3C-4C9F-B039-89989CCB021E}" srcOrd="7" destOrd="0" parTransId="{D161ACCB-E749-4794-9638-21F9A32326A5}" sibTransId="{9B7E6121-1301-4B03-A378-E2AFBBB519A0}"/>
    <dgm:cxn modelId="{F567CF40-96A7-43E3-A034-32A7A5800373}" srcId="{4A6F70BD-1BBF-4FCC-9BFC-E32CADCDA8D4}" destId="{44E5ABA9-A156-411D-BAF0-4122C43D2DD0}" srcOrd="6" destOrd="0" parTransId="{4BD31E8A-7D1A-487E-8FE7-51728A5F09AD}" sibTransId="{5EE21466-9A9E-4568-A9E2-8CA5B1604C62}"/>
    <dgm:cxn modelId="{F351F9B2-F1B4-4F16-AE41-8BD5DF6D35DA}" type="presOf" srcId="{56D5FE14-8B37-46FD-A291-505477BFB2EB}" destId="{C836E263-E087-4AED-BCDE-128F2DF83FEE}" srcOrd="0" destOrd="0" presId="urn:microsoft.com/office/officeart/2005/8/layout/process4"/>
    <dgm:cxn modelId="{ECBD9F2A-F882-4CFF-A14A-4B531C90D396}" type="presParOf" srcId="{BD4E022B-5521-4D88-9132-729A0ACC11A1}" destId="{CF4116CE-55DA-4EB6-BE95-E9670A1A5951}" srcOrd="0" destOrd="0" presId="urn:microsoft.com/office/officeart/2005/8/layout/process4"/>
    <dgm:cxn modelId="{88B20702-1CE2-49F0-852F-BA7AE222ADBC}" type="presParOf" srcId="{CF4116CE-55DA-4EB6-BE95-E9670A1A5951}" destId="{7AA2792C-4394-4A84-9F91-FAE67B0E3389}" srcOrd="0" destOrd="0" presId="urn:microsoft.com/office/officeart/2005/8/layout/process4"/>
    <dgm:cxn modelId="{A49EBB7F-E8F1-4304-B8E4-FDF02C3DD468}" type="presParOf" srcId="{BD4E022B-5521-4D88-9132-729A0ACC11A1}" destId="{81BA9986-BC6B-40E9-BEB7-131D01A80DD5}" srcOrd="1" destOrd="0" presId="urn:microsoft.com/office/officeart/2005/8/layout/process4"/>
    <dgm:cxn modelId="{C1A07726-D21B-42E9-AB48-F2B879681C9A}" type="presParOf" srcId="{BD4E022B-5521-4D88-9132-729A0ACC11A1}" destId="{E365D355-E5E5-48A5-B03D-12A57D6A5772}" srcOrd="2" destOrd="0" presId="urn:microsoft.com/office/officeart/2005/8/layout/process4"/>
    <dgm:cxn modelId="{878C0E03-BA35-473F-BAA6-4A3994C3D883}" type="presParOf" srcId="{E365D355-E5E5-48A5-B03D-12A57D6A5772}" destId="{7A2272B9-48F9-48E2-B197-639E4E3F12B3}" srcOrd="0" destOrd="0" presId="urn:microsoft.com/office/officeart/2005/8/layout/process4"/>
    <dgm:cxn modelId="{85953899-3BCC-4B92-A6B3-2356345724AD}" type="presParOf" srcId="{BD4E022B-5521-4D88-9132-729A0ACC11A1}" destId="{9642902F-1567-4596-9013-AFED5B51A82B}" srcOrd="3" destOrd="0" presId="urn:microsoft.com/office/officeart/2005/8/layout/process4"/>
    <dgm:cxn modelId="{4A381541-6A96-42BC-ABC9-7812F17C4743}" type="presParOf" srcId="{BD4E022B-5521-4D88-9132-729A0ACC11A1}" destId="{EA93602A-5E60-4689-B703-0A66FC990123}" srcOrd="4" destOrd="0" presId="urn:microsoft.com/office/officeart/2005/8/layout/process4"/>
    <dgm:cxn modelId="{CE2CD5F1-8BD0-45EF-AD14-F1DD25C6170E}" type="presParOf" srcId="{EA93602A-5E60-4689-B703-0A66FC990123}" destId="{A7520CDB-0BB1-4F8B-B12B-F3F0726DE9EF}" srcOrd="0" destOrd="0" presId="urn:microsoft.com/office/officeart/2005/8/layout/process4"/>
    <dgm:cxn modelId="{F6041AC2-98E7-42CA-8D28-322340B5A374}" type="presParOf" srcId="{BD4E022B-5521-4D88-9132-729A0ACC11A1}" destId="{046769D9-1D61-422D-B897-B4D44B8412EC}" srcOrd="5" destOrd="0" presId="urn:microsoft.com/office/officeart/2005/8/layout/process4"/>
    <dgm:cxn modelId="{C949A384-7956-4CBD-BA53-F76FF6ABA3F9}" type="presParOf" srcId="{BD4E022B-5521-4D88-9132-729A0ACC11A1}" destId="{BEFC3875-012F-4CD5-BE73-E6016838C19B}" srcOrd="6" destOrd="0" presId="urn:microsoft.com/office/officeart/2005/8/layout/process4"/>
    <dgm:cxn modelId="{6AE815BE-09DC-4015-BE49-30526C8FEA7C}" type="presParOf" srcId="{BEFC3875-012F-4CD5-BE73-E6016838C19B}" destId="{D71D18C1-4ED2-4AD9-B5C8-10150430224D}" srcOrd="0" destOrd="0" presId="urn:microsoft.com/office/officeart/2005/8/layout/process4"/>
    <dgm:cxn modelId="{B74B7788-F201-475A-96B1-1D9FF0690445}" type="presParOf" srcId="{BD4E022B-5521-4D88-9132-729A0ACC11A1}" destId="{C3C11546-053B-46DB-A576-93F1EF8F94B3}" srcOrd="7" destOrd="0" presId="urn:microsoft.com/office/officeart/2005/8/layout/process4"/>
    <dgm:cxn modelId="{197A45C5-8DB8-453E-B19F-95AB6545092E}" type="presParOf" srcId="{BD4E022B-5521-4D88-9132-729A0ACC11A1}" destId="{0DE82F77-4A83-4229-8AC8-7D8374ECB783}" srcOrd="8" destOrd="0" presId="urn:microsoft.com/office/officeart/2005/8/layout/process4"/>
    <dgm:cxn modelId="{912BF521-A548-4A13-9B08-FFBB93224137}" type="presParOf" srcId="{0DE82F77-4A83-4229-8AC8-7D8374ECB783}" destId="{C516A801-E690-48F4-AB9D-BF73AD1DBF9E}" srcOrd="0" destOrd="0" presId="urn:microsoft.com/office/officeart/2005/8/layout/process4"/>
    <dgm:cxn modelId="{4D995D23-3364-46C1-8FF3-852CD1EB6D55}" type="presParOf" srcId="{BD4E022B-5521-4D88-9132-729A0ACC11A1}" destId="{AD1591DD-D2AC-4D9F-BE6C-2B09B5C990AF}" srcOrd="9" destOrd="0" presId="urn:microsoft.com/office/officeart/2005/8/layout/process4"/>
    <dgm:cxn modelId="{C9825B00-6814-465E-9DC8-7AF3DD6B70ED}" type="presParOf" srcId="{BD4E022B-5521-4D88-9132-729A0ACC11A1}" destId="{73AB047A-26EC-4DA1-997D-332B82F464B7}" srcOrd="10" destOrd="0" presId="urn:microsoft.com/office/officeart/2005/8/layout/process4"/>
    <dgm:cxn modelId="{52767540-477A-4101-BE97-7F9AF2B121BF}" type="presParOf" srcId="{73AB047A-26EC-4DA1-997D-332B82F464B7}" destId="{79ADDD1E-7D8C-44CE-AB42-C3FA3E532E55}" srcOrd="0" destOrd="0" presId="urn:microsoft.com/office/officeart/2005/8/layout/process4"/>
    <dgm:cxn modelId="{58F9A15A-8B33-4945-B5BB-B53AE051F6D1}" type="presParOf" srcId="{BD4E022B-5521-4D88-9132-729A0ACC11A1}" destId="{859FF127-1801-4A97-89F2-E650437B94F7}" srcOrd="11" destOrd="0" presId="urn:microsoft.com/office/officeart/2005/8/layout/process4"/>
    <dgm:cxn modelId="{A28BB3A3-98A4-4E02-9ED5-9014EDADE579}" type="presParOf" srcId="{BD4E022B-5521-4D88-9132-729A0ACC11A1}" destId="{454CC42D-55CF-4FB2-AD6A-FDF3C5473DC7}" srcOrd="12" destOrd="0" presId="urn:microsoft.com/office/officeart/2005/8/layout/process4"/>
    <dgm:cxn modelId="{F32A91B5-E4B3-48C2-9FE1-05193FF2C07F}" type="presParOf" srcId="{454CC42D-55CF-4FB2-AD6A-FDF3C5473DC7}" destId="{7E677097-FC8A-4CB5-846F-B6C3F72901C5}" srcOrd="0" destOrd="0" presId="urn:microsoft.com/office/officeart/2005/8/layout/process4"/>
    <dgm:cxn modelId="{BF086948-1D34-4884-B9EA-328C6F047FF6}" type="presParOf" srcId="{BD4E022B-5521-4D88-9132-729A0ACC11A1}" destId="{AD036A08-1B1A-49E6-A385-4826EEB00BD9}" srcOrd="13" destOrd="0" presId="urn:microsoft.com/office/officeart/2005/8/layout/process4"/>
    <dgm:cxn modelId="{A2A10BBA-622D-405E-9CFD-5FC85C5FD8DB}" type="presParOf" srcId="{BD4E022B-5521-4D88-9132-729A0ACC11A1}" destId="{2AF216D4-8C13-4E97-B66F-078228083C31}" srcOrd="14" destOrd="0" presId="urn:microsoft.com/office/officeart/2005/8/layout/process4"/>
    <dgm:cxn modelId="{6C6C0AC4-0699-47AC-8360-5748483EE481}" type="presParOf" srcId="{2AF216D4-8C13-4E97-B66F-078228083C31}" destId="{C836E263-E087-4AED-BCDE-128F2DF83F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2792C-4394-4A84-9F91-FAE67B0E3389}">
      <dsp:nvSpPr>
        <dsp:cNvPr id="0" name=""/>
        <dsp:cNvSpPr/>
      </dsp:nvSpPr>
      <dsp:spPr>
        <a:xfrm>
          <a:off x="0" y="4910806"/>
          <a:ext cx="7392144" cy="460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سياست هاي انتقال فناوري در ايران</a:t>
          </a:r>
        </a:p>
      </dsp:txBody>
      <dsp:txXfrm>
        <a:off x="0" y="4910806"/>
        <a:ext cx="7392144" cy="460448"/>
      </dsp:txXfrm>
    </dsp:sp>
    <dsp:sp modelId="{7A2272B9-48F9-48E2-B197-639E4E3F12B3}">
      <dsp:nvSpPr>
        <dsp:cNvPr id="0" name=""/>
        <dsp:cNvSpPr/>
      </dsp:nvSpPr>
      <dsp:spPr>
        <a:xfrm rot="10800000">
          <a:off x="0" y="4209542"/>
          <a:ext cx="7392144" cy="70817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مقايسه انتقال فناوري در دو ديدگاه سنتي و مدرن</a:t>
          </a:r>
        </a:p>
      </dsp:txBody>
      <dsp:txXfrm rot="10800000">
        <a:off x="0" y="4209542"/>
        <a:ext cx="7392144" cy="460148"/>
      </dsp:txXfrm>
    </dsp:sp>
    <dsp:sp modelId="{A7520CDB-0BB1-4F8B-B12B-F3F0726DE9EF}">
      <dsp:nvSpPr>
        <dsp:cNvPr id="0" name=""/>
        <dsp:cNvSpPr/>
      </dsp:nvSpPr>
      <dsp:spPr>
        <a:xfrm rot="10800000">
          <a:off x="0" y="3508279"/>
          <a:ext cx="7392144" cy="70817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 سياست هاي دولتي در انتقال فناوري</a:t>
          </a:r>
        </a:p>
      </dsp:txBody>
      <dsp:txXfrm rot="10800000">
        <a:off x="0" y="3508279"/>
        <a:ext cx="7392144" cy="460148"/>
      </dsp:txXfrm>
    </dsp:sp>
    <dsp:sp modelId="{D71D18C1-4ED2-4AD9-B5C8-10150430224D}">
      <dsp:nvSpPr>
        <dsp:cNvPr id="0" name=""/>
        <dsp:cNvSpPr/>
      </dsp:nvSpPr>
      <dsp:spPr>
        <a:xfrm rot="10800000">
          <a:off x="0" y="2807015"/>
          <a:ext cx="7392144" cy="70817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انتقال فناوري از منظر اقتصاد دانش بنيان</a:t>
          </a:r>
          <a:endParaRPr lang="en-US" sz="2600" b="1" kern="1200" dirty="0">
            <a:cs typeface="B Nazanin" panose="00000400000000000000" pitchFamily="2" charset="-78"/>
          </a:endParaRPr>
        </a:p>
      </dsp:txBody>
      <dsp:txXfrm rot="10800000">
        <a:off x="0" y="2807015"/>
        <a:ext cx="7392144" cy="460148"/>
      </dsp:txXfrm>
    </dsp:sp>
    <dsp:sp modelId="{C516A801-E690-48F4-AB9D-BF73AD1DBF9E}">
      <dsp:nvSpPr>
        <dsp:cNvPr id="0" name=""/>
        <dsp:cNvSpPr/>
      </dsp:nvSpPr>
      <dsp:spPr>
        <a:xfrm rot="10800000">
          <a:off x="0" y="2105751"/>
          <a:ext cx="7392144" cy="70817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پيشرانه هاي تغيير در رويكرد سنتي</a:t>
          </a:r>
          <a:endParaRPr lang="en-US" sz="2600" b="1" kern="1200" dirty="0">
            <a:cs typeface="B Nazanin" panose="00000400000000000000" pitchFamily="2" charset="-78"/>
          </a:endParaRPr>
        </a:p>
      </dsp:txBody>
      <dsp:txXfrm rot="10800000">
        <a:off x="0" y="2105751"/>
        <a:ext cx="7392144" cy="460148"/>
      </dsp:txXfrm>
    </dsp:sp>
    <dsp:sp modelId="{79ADDD1E-7D8C-44CE-AB42-C3FA3E532E55}">
      <dsp:nvSpPr>
        <dsp:cNvPr id="0" name=""/>
        <dsp:cNvSpPr/>
      </dsp:nvSpPr>
      <dsp:spPr>
        <a:xfrm rot="10800000">
          <a:off x="0" y="1404487"/>
          <a:ext cx="7392144" cy="70817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مدل سنتي انتقال فناوري </a:t>
          </a:r>
          <a:endParaRPr lang="en-US" sz="2600" b="1" kern="1200" dirty="0">
            <a:cs typeface="B Nazanin" panose="00000400000000000000" pitchFamily="2" charset="-78"/>
          </a:endParaRPr>
        </a:p>
      </dsp:txBody>
      <dsp:txXfrm rot="10800000">
        <a:off x="0" y="1404487"/>
        <a:ext cx="7392144" cy="460148"/>
      </dsp:txXfrm>
    </dsp:sp>
    <dsp:sp modelId="{7E677097-FC8A-4CB5-846F-B6C3F72901C5}">
      <dsp:nvSpPr>
        <dsp:cNvPr id="0" name=""/>
        <dsp:cNvSpPr/>
      </dsp:nvSpPr>
      <dsp:spPr>
        <a:xfrm rot="10800000">
          <a:off x="0" y="703224"/>
          <a:ext cx="7392144" cy="70817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بسترها يا زمينه هاي انتقال فناوري</a:t>
          </a:r>
          <a:endParaRPr lang="en-US" sz="2600" b="1" kern="1200" dirty="0">
            <a:cs typeface="B Nazanin" panose="00000400000000000000" pitchFamily="2" charset="-78"/>
          </a:endParaRPr>
        </a:p>
      </dsp:txBody>
      <dsp:txXfrm rot="10800000">
        <a:off x="0" y="703224"/>
        <a:ext cx="7392144" cy="460148"/>
      </dsp:txXfrm>
    </dsp:sp>
    <dsp:sp modelId="{C836E263-E087-4AED-BCDE-128F2DF83FEE}">
      <dsp:nvSpPr>
        <dsp:cNvPr id="0" name=""/>
        <dsp:cNvSpPr/>
      </dsp:nvSpPr>
      <dsp:spPr>
        <a:xfrm rot="10800000">
          <a:off x="0" y="1960"/>
          <a:ext cx="7392144" cy="70817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anose="00000400000000000000" pitchFamily="2" charset="-78"/>
            </a:rPr>
            <a:t>مقدمه</a:t>
          </a:r>
          <a:r>
            <a:rPr lang="en-US" sz="2600" b="1" kern="1200" dirty="0" smtClean="0">
              <a:cs typeface="B Nazanin" panose="00000400000000000000" pitchFamily="2" charset="-78"/>
            </a:rPr>
            <a:t> </a:t>
          </a:r>
          <a:endParaRPr lang="en-US" sz="2600" b="1" kern="1200" dirty="0">
            <a:cs typeface="B Nazanin" panose="00000400000000000000" pitchFamily="2" charset="-78"/>
          </a:endParaRPr>
        </a:p>
      </dsp:txBody>
      <dsp:txXfrm rot="10800000">
        <a:off x="0" y="1960"/>
        <a:ext cx="7392144" cy="460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47AB2-5E44-403F-8975-04B10CBD1142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378FD-5E7E-4E1E-ADBF-F009446C8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0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6D2C-CE30-42DD-A64B-9BBA6E70B51E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B1B96-AA35-4FB7-899E-27F20B3B2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219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0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62940" y="6510915"/>
            <a:ext cx="132588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0092" y="6505119"/>
            <a:ext cx="762000" cy="365760"/>
          </a:xfr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46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Titr" pitchFamily="2" charset="-78"/>
              </a:rPr>
              <a:t>سير تحول مفاهيم و سياستهاي انتقال فناوري بين المللي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sz="2600" b="1" dirty="0" smtClean="0">
                <a:cs typeface="B Nazanin" pitchFamily="2" charset="-78"/>
              </a:rPr>
              <a:t>مهدي مجيدپور</a:t>
            </a:r>
          </a:p>
          <a:p>
            <a:pPr algn="ctr"/>
            <a:r>
              <a:rPr lang="fa-IR" b="1" dirty="0" smtClean="0"/>
              <a:t>فاطمه مجيري</a:t>
            </a: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74" y="1727770"/>
            <a:ext cx="8229600" cy="4725566"/>
          </a:xfrm>
        </p:spPr>
        <p:txBody>
          <a:bodyPr>
            <a:normAutofit lnSpcReduction="10000"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سرعت </a:t>
            </a:r>
            <a:r>
              <a:rPr lang="fa-IR" dirty="0"/>
              <a:t>بیشتر در فرایند توسعه­ی محصول و معرفی آن به </a:t>
            </a:r>
            <a:r>
              <a:rPr lang="fa-IR" dirty="0" smtClean="0"/>
              <a:t>بازار:</a:t>
            </a:r>
            <a:endParaRPr lang="fa-IR" sz="2200" dirty="0" smtClean="0"/>
          </a:p>
          <a:p>
            <a:pPr marL="109728" indent="0" algn="just">
              <a:buNone/>
            </a:pPr>
            <a:endParaRPr lang="fa-IR" dirty="0" smtClean="0"/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کاهش زمان توسعه­ي </a:t>
            </a:r>
            <a:r>
              <a:rPr lang="fa-IR" dirty="0" smtClean="0">
                <a:solidFill>
                  <a:schemeClr val="tx1"/>
                </a:solidFill>
              </a:rPr>
              <a:t>محصول به­واسطه </a:t>
            </a:r>
            <a:r>
              <a:rPr lang="fa-IR" dirty="0">
                <a:solidFill>
                  <a:schemeClr val="tx1"/>
                </a:solidFill>
              </a:rPr>
              <a:t>افزایش </a:t>
            </a: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«فضای رقابتي» </a:t>
            </a:r>
            <a:r>
              <a:rPr lang="fa-IR" dirty="0">
                <a:solidFill>
                  <a:schemeClr val="tx1"/>
                </a:solidFill>
              </a:rPr>
              <a:t>و كسب مزيت­­ </a:t>
            </a: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«توليد براي اولين­بار»</a:t>
            </a: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کوتاه شدن چرخه­ی عمر محصولات </a:t>
            </a: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عدم توانایی شرکت ها در برجستگی در کلیه </a:t>
            </a:r>
            <a:r>
              <a:rPr lang="ar-SA" dirty="0">
                <a:solidFill>
                  <a:schemeClr val="tx1"/>
                </a:solidFill>
              </a:rPr>
              <a:t>بخش­هاي زنجيره ارزش­افزوده</a:t>
            </a:r>
            <a:endParaRPr lang="fa-IR" dirty="0">
              <a:solidFill>
                <a:schemeClr val="tx1"/>
              </a:solidFill>
            </a:endParaRP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نیاز سریع به توليد فناوري و محصولات جديد و توزیع آن در مقياس جهاني به واسطه گسترش جهانی سازی </a:t>
            </a: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عدم امکان تکیه بر روش انتشار ترتيبي محصولات </a:t>
            </a:r>
            <a:endParaRPr lang="fa-IR" dirty="0" smtClean="0">
              <a:solidFill>
                <a:schemeClr val="tx1"/>
              </a:solidFill>
            </a:endParaRP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endParaRPr lang="fa-IR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</a:rPr>
              <a:t>لزوم انجام نوآوری فراتر </a:t>
            </a:r>
            <a:r>
              <a:rPr lang="fa-IR" dirty="0">
                <a:solidFill>
                  <a:schemeClr val="tx1"/>
                </a:solidFill>
              </a:rPr>
              <a:t>از مرزهاي </a:t>
            </a:r>
            <a:r>
              <a:rPr lang="fa-IR" dirty="0" smtClean="0">
                <a:solidFill>
                  <a:schemeClr val="tx1"/>
                </a:solidFill>
              </a:rPr>
              <a:t>یک سازمان و </a:t>
            </a:r>
            <a:r>
              <a:rPr lang="fa-IR" dirty="0">
                <a:solidFill>
                  <a:schemeClr val="tx1"/>
                </a:solidFill>
              </a:rPr>
              <a:t>از طریق ایجاد </a:t>
            </a: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تعامل» </a:t>
            </a:r>
            <a:r>
              <a:rPr lang="fa-IR" dirty="0">
                <a:solidFill>
                  <a:schemeClr val="tx1"/>
                </a:solidFill>
              </a:rPr>
              <a:t>میان­ سازمان­های </a:t>
            </a:r>
            <a:r>
              <a:rPr lang="fa-IR" dirty="0" smtClean="0">
                <a:solidFill>
                  <a:schemeClr val="tx1"/>
                </a:solidFill>
              </a:rPr>
              <a:t>مختلف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پیشرانه های تغییر در مدل سنتی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949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74" y="1784898"/>
            <a:ext cx="8229600" cy="4536504"/>
          </a:xfrm>
        </p:spPr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 startAt="2"/>
            </a:pPr>
            <a:r>
              <a:rPr lang="fa-IR" dirty="0" smtClean="0"/>
              <a:t>كاهش تعداد مستندات و کدبندی­ها براي حمايت از فرايند </a:t>
            </a:r>
            <a:r>
              <a:rPr lang="fa-IR" dirty="0" smtClean="0"/>
              <a:t>انتقال</a:t>
            </a:r>
            <a:r>
              <a:rPr lang="en-US" sz="2000" dirty="0" smtClean="0"/>
              <a:t> </a:t>
            </a:r>
            <a:r>
              <a:rPr lang="fa-IR" sz="2000" dirty="0" smtClean="0"/>
              <a:t>­:</a:t>
            </a:r>
          </a:p>
          <a:p>
            <a:pPr marL="109728" indent="0" algn="just">
              <a:buNone/>
            </a:pPr>
            <a:endParaRPr lang="fa-IR" dirty="0" smtClean="0"/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تغییر فرایند يادگيري که در مدل سنتی طی فرایند تدریجی خلق تا بهره برداری از فناوری اتفاق می افتاد :</a:t>
            </a:r>
            <a:endParaRPr lang="fa-IR" sz="2400" dirty="0" smtClean="0"/>
          </a:p>
          <a:p>
            <a:pPr marL="109728" indent="0" algn="just">
              <a:buNone/>
            </a:pPr>
            <a:r>
              <a:rPr lang="fa-IR" sz="2400" dirty="0" smtClean="0"/>
              <a:t>	تحقيق      نمونه­سازي      اشكال­زدايي      استفاده      تعمير و...</a:t>
            </a:r>
          </a:p>
          <a:p>
            <a:pPr lvl="1" algn="just">
              <a:buFont typeface="Georgia" panose="02040502050405020303" pitchFamily="18" charset="0"/>
              <a:buChar char="▫"/>
            </a:pPr>
            <a:endParaRPr lang="fa-IR" sz="2400" dirty="0" smtClean="0">
              <a:solidFill>
                <a:schemeClr val="tx1"/>
              </a:solidFill>
            </a:endParaRP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</a:rPr>
              <a:t>کاهش زمان توسعه و معرفي محصولات به بازار در سال های اخیر</a:t>
            </a:r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محدودتر شدن اطلاعات دردسترس از فرایند خلق تا بهره­برداری فناوری </a:t>
            </a:r>
          </a:p>
          <a:p>
            <a:pPr marL="411480" lvl="1" indent="0" algn="just">
              <a:buNone/>
            </a:pPr>
            <a:endParaRPr lang="fa-IR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dirty="0" smtClean="0"/>
              <a:t>لزوم مدیریت انتقال­فناوري در يك فضاي کوچکتر ضمن حفظ کارایی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پیشرانه های تغییر در مدل سنتی(ادامه)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6843257" y="3669803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339954" y="3669803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851920" y="3669804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2771799" y="3669803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464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73728"/>
          </a:xfrm>
        </p:spPr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 startAt="3"/>
            </a:pPr>
            <a:r>
              <a:rPr lang="fa-IR" dirty="0"/>
              <a:t>كمرنگ­شدن مرز ميان توليد دانش و بهره­برداری از </a:t>
            </a:r>
            <a:r>
              <a:rPr lang="fa-IR" dirty="0" smtClean="0"/>
              <a:t>آن</a:t>
            </a:r>
            <a:r>
              <a:rPr lang="fa-IR" sz="2000" dirty="0" smtClean="0"/>
              <a:t>:</a:t>
            </a:r>
            <a:endParaRPr lang="fa-IR" sz="2000" dirty="0" smtClean="0"/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تکامل فرایند </a:t>
            </a:r>
            <a:r>
              <a:rPr lang="fa-IR" dirty="0">
                <a:solidFill>
                  <a:schemeClr val="tx1"/>
                </a:solidFill>
              </a:rPr>
              <a:t>«تولید دانش» </a:t>
            </a:r>
            <a:r>
              <a:rPr lang="fa-IR" dirty="0" smtClean="0">
                <a:solidFill>
                  <a:schemeClr val="tx1"/>
                </a:solidFill>
              </a:rPr>
              <a:t>به واسطه رشد </a:t>
            </a:r>
            <a:r>
              <a:rPr lang="fa-IR" dirty="0">
                <a:solidFill>
                  <a:schemeClr val="tx1"/>
                </a:solidFill>
              </a:rPr>
              <a:t>سریع فناوری اطلاعات و اثرگذاری آن در این </a:t>
            </a:r>
            <a:r>
              <a:rPr lang="fa-IR" dirty="0" smtClean="0">
                <a:solidFill>
                  <a:schemeClr val="tx1"/>
                </a:solidFill>
              </a:rPr>
              <a:t>فرایند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تغییر جدی روش­هاي </a:t>
            </a:r>
            <a:r>
              <a:rPr lang="fa-IR" dirty="0">
                <a:solidFill>
                  <a:schemeClr val="tx1"/>
                </a:solidFill>
              </a:rPr>
              <a:t>دسترسي، ذخيره­سازي، بازيابي، تبادل و انتقال دانش براي </a:t>
            </a:r>
            <a:r>
              <a:rPr lang="fa-IR" dirty="0" smtClean="0">
                <a:solidFill>
                  <a:schemeClr val="tx1"/>
                </a:solidFill>
              </a:rPr>
              <a:t>محققين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کاهش همپوشاني</a:t>
            </a:r>
            <a:r>
              <a:rPr lang="fa-IR" dirty="0">
                <a:solidFill>
                  <a:schemeClr val="tx1"/>
                </a:solidFill>
              </a:rPr>
              <a:t>، تأخير و هزينه­های تحقیقات </a:t>
            </a:r>
            <a:r>
              <a:rPr lang="fa-IR" dirty="0" smtClean="0">
                <a:solidFill>
                  <a:schemeClr val="tx1"/>
                </a:solidFill>
              </a:rPr>
              <a:t>و افزایش </a:t>
            </a:r>
            <a:r>
              <a:rPr lang="fa-IR" dirty="0">
                <a:solidFill>
                  <a:schemeClr val="tx1"/>
                </a:solidFill>
              </a:rPr>
              <a:t>كيفيت </a:t>
            </a:r>
            <a:r>
              <a:rPr lang="fa-IR" dirty="0" smtClean="0">
                <a:solidFill>
                  <a:schemeClr val="tx1"/>
                </a:solidFill>
              </a:rPr>
              <a:t>آنها 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tx1"/>
                </a:solidFill>
              </a:rPr>
              <a:t>مثال: وجود امکان نمونه سازی در صنعت خودرو به وسیله شبیه سازی </a:t>
            </a:r>
            <a:r>
              <a:rPr lang="fa-IR" dirty="0" smtClean="0">
                <a:solidFill>
                  <a:schemeClr val="tx1"/>
                </a:solidFill>
              </a:rPr>
              <a:t>کامپیوتری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تغییر تلقی </a:t>
            </a:r>
            <a:r>
              <a:rPr lang="fa-IR" dirty="0">
                <a:solidFill>
                  <a:schemeClr val="tx1"/>
                </a:solidFill>
              </a:rPr>
              <a:t>از مدل­های خطی نوآوری </a:t>
            </a:r>
            <a:endParaRPr lang="fa-IR" dirty="0" smtClean="0">
              <a:solidFill>
                <a:schemeClr val="tx1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افزایش کارایی فرایند نوآوری ازطریق </a:t>
            </a:r>
            <a:r>
              <a:rPr lang="fa-IR" dirty="0">
                <a:solidFill>
                  <a:schemeClr val="tx1"/>
                </a:solidFill>
              </a:rPr>
              <a:t>ارتباط تنگاتنگ، متقابل و بازگشتی میان تحقيقات پايه و </a:t>
            </a:r>
            <a:r>
              <a:rPr lang="fa-IR" dirty="0" smtClean="0">
                <a:solidFill>
                  <a:schemeClr val="tx1"/>
                </a:solidFill>
              </a:rPr>
              <a:t>كاربردي در خلق فناوری </a:t>
            </a:r>
            <a:r>
              <a:rPr lang="fa-IR" b="1" dirty="0"/>
              <a:t>	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پیشرانه های تغییر در مدل سنتی(ادامه)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868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73728"/>
          </a:xfrm>
        </p:spPr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 startAt="4"/>
            </a:pPr>
            <a:r>
              <a:rPr lang="fa-IR" dirty="0"/>
              <a:t>كمرنگ­ شدن تفكيك ميان انتقال­فناوري درون و </a:t>
            </a:r>
            <a:r>
              <a:rPr lang="fa-IR" dirty="0" smtClean="0"/>
              <a:t>بين­سازماني</a:t>
            </a:r>
            <a:r>
              <a:rPr lang="en-US" sz="2000" dirty="0" smtClean="0"/>
              <a:t> </a:t>
            </a:r>
            <a:r>
              <a:rPr lang="fa-IR" sz="2000" dirty="0" smtClean="0"/>
              <a:t>:</a:t>
            </a: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</a:rPr>
              <a:t>عدم وجود مرزهاي مشخص براي سازمان­ها با دنياي خارج از آن­ها به دليل گستردگي ارتباطات </a:t>
            </a: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</a:rPr>
              <a:t>وابستگی </a:t>
            </a:r>
            <a:r>
              <a:rPr lang="fa-IR" sz="2400" dirty="0">
                <a:solidFill>
                  <a:schemeClr val="tx1"/>
                </a:solidFill>
              </a:rPr>
              <a:t>شدیدكيفيت فرايند انتقال­فناوري به ميزان ارتباط و تعامل افراد درون بنگاه با منابع خارج از آن </a:t>
            </a: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sz="2400" dirty="0">
                <a:solidFill>
                  <a:schemeClr val="tx1"/>
                </a:solidFill>
              </a:rPr>
              <a:t>تغییر جدی نحوه­ي نگرش به ارتباط ميان تحقيقات درون و برون سازماني </a:t>
            </a:r>
            <a:endParaRPr lang="fa-IR" sz="2400" dirty="0" smtClean="0">
              <a:solidFill>
                <a:schemeClr val="tx1"/>
              </a:solidFill>
            </a:endParaRPr>
          </a:p>
          <a:p>
            <a:pPr lvl="1" algn="just">
              <a:buFont typeface="Georgia" panose="02040502050405020303" pitchFamily="18" charset="0"/>
              <a:buChar char="▫"/>
            </a:pPr>
            <a:endParaRPr lang="fa-IR" dirty="0">
              <a:solidFill>
                <a:schemeClr val="tx1"/>
              </a:solidFill>
            </a:endParaRPr>
          </a:p>
          <a:p>
            <a:pPr marL="624078" lvl="1" indent="-514350"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</a:rPr>
              <a:t>اهمیت </a:t>
            </a:r>
            <a:r>
              <a:rPr lang="fa-IR" dirty="0">
                <a:solidFill>
                  <a:schemeClr val="tx1"/>
                </a:solidFill>
              </a:rPr>
              <a:t>مسئله­ي نوع ارتباط ميان «تحقيقات و تلاش­هاي </a:t>
            </a:r>
            <a:r>
              <a:rPr lang="fa-IR" dirty="0" smtClean="0">
                <a:solidFill>
                  <a:schemeClr val="tx1"/>
                </a:solidFill>
              </a:rPr>
              <a:t>داخلي» </a:t>
            </a:r>
            <a:r>
              <a:rPr lang="fa-IR" dirty="0">
                <a:solidFill>
                  <a:schemeClr val="tx1"/>
                </a:solidFill>
              </a:rPr>
              <a:t>براي توسعه </a:t>
            </a:r>
            <a:r>
              <a:rPr lang="fa-IR" dirty="0" smtClean="0">
                <a:solidFill>
                  <a:schemeClr val="tx1"/>
                </a:solidFill>
              </a:rPr>
              <a:t>فناوري </a:t>
            </a:r>
            <a:r>
              <a:rPr lang="fa-IR" dirty="0">
                <a:solidFill>
                  <a:schemeClr val="tx1"/>
                </a:solidFill>
              </a:rPr>
              <a:t>و «انتقال­فناوري از منابع خارجي» و تأثیرات زیاد آن بر سياست­هاي حوزه­ي علم­وفناوري</a:t>
            </a:r>
            <a:endParaRPr lang="en-US" dirty="0">
              <a:solidFill>
                <a:schemeClr val="tx1"/>
              </a:solidFill>
            </a:endParaRPr>
          </a:p>
          <a:p>
            <a:pPr marL="624078" indent="-514350" algn="just">
              <a:buFont typeface="+mj-lt"/>
              <a:buAutoNum type="arabicPeriod" startAt="4"/>
            </a:pPr>
            <a:endParaRPr lang="fa-IR" dirty="0" smtClean="0"/>
          </a:p>
          <a:p>
            <a:pPr marL="109728" indent="0" algn="just">
              <a:buNone/>
            </a:pPr>
            <a:endParaRPr lang="fa-IR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پیشرانه های تغییر در مدل سنتی(ادامه)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554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7372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نوع ارتباط </a:t>
            </a:r>
            <a:r>
              <a:rPr lang="fa-IR" dirty="0" smtClean="0">
                <a:solidFill>
                  <a:schemeClr val="tx1"/>
                </a:solidFill>
              </a:rPr>
              <a:t>ميان تحقيقات و دانش </a:t>
            </a:r>
            <a:r>
              <a:rPr lang="fa-IR" dirty="0">
                <a:solidFill>
                  <a:schemeClr val="tx1"/>
                </a:solidFill>
              </a:rPr>
              <a:t>درون و برون </a:t>
            </a:r>
            <a:r>
              <a:rPr lang="fa-IR" dirty="0" smtClean="0">
                <a:solidFill>
                  <a:schemeClr val="tx1"/>
                </a:solidFill>
              </a:rPr>
              <a:t>سازماني: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رابطه </a:t>
            </a:r>
            <a:r>
              <a:rPr lang="fa-IR" dirty="0" smtClean="0">
                <a:solidFill>
                  <a:schemeClr val="tx1"/>
                </a:solidFill>
              </a:rPr>
              <a:t>مکمل </a:t>
            </a:r>
            <a:r>
              <a:rPr lang="fa-IR" dirty="0" smtClean="0">
                <a:solidFill>
                  <a:schemeClr val="tx1"/>
                </a:solidFill>
              </a:rPr>
              <a:t>: </a:t>
            </a:r>
            <a:endParaRPr lang="fa-IR" dirty="0">
              <a:solidFill>
                <a:schemeClr val="tx1"/>
              </a:solidFill>
            </a:endParaRPr>
          </a:p>
          <a:p>
            <a:pPr lvl="2" algn="just"/>
            <a:r>
              <a:rPr lang="fa-IR" dirty="0">
                <a:solidFill>
                  <a:schemeClr val="tx1"/>
                </a:solidFill>
              </a:rPr>
              <a:t>زمانی که افزایش یک متغیر نتیجه­ی نهایی متغیر دیگر را نیز افزایش دهد.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رابطه جایگزینی:</a:t>
            </a:r>
          </a:p>
          <a:p>
            <a:pPr lvl="2" algn="just"/>
            <a:r>
              <a:rPr lang="fa-IR" dirty="0">
                <a:solidFill>
                  <a:schemeClr val="tx1"/>
                </a:solidFill>
              </a:rPr>
              <a:t>با افزایش یک متغیر دیگری کاهش یابد.</a:t>
            </a:r>
          </a:p>
          <a:p>
            <a:pPr algn="just"/>
            <a:endParaRPr lang="fa-IR" dirty="0" smtClean="0">
              <a:solidFill>
                <a:schemeClr val="tx1"/>
              </a:solidFill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دیدگاه اول: جایگزینی دو منبع دانش:</a:t>
            </a:r>
          </a:p>
          <a:p>
            <a:pPr marL="859536" lvl="1" indent="-457200" algn="just"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نشأت گرفته از </a:t>
            </a:r>
            <a:r>
              <a:rPr lang="ar-SA" dirty="0" smtClean="0">
                <a:solidFill>
                  <a:schemeClr val="tx1"/>
                </a:solidFill>
              </a:rPr>
              <a:t>سیاست­های </a:t>
            </a:r>
            <a:r>
              <a:rPr lang="ar-SA" dirty="0">
                <a:solidFill>
                  <a:schemeClr val="tx1"/>
                </a:solidFill>
              </a:rPr>
              <a:t>جایگزینی واردات </a:t>
            </a:r>
            <a:r>
              <a:rPr lang="ar-SA" dirty="0" smtClean="0">
                <a:solidFill>
                  <a:schemeClr val="tx1"/>
                </a:solidFill>
              </a:rPr>
              <a:t>دهه­های </a:t>
            </a:r>
            <a:r>
              <a:rPr lang="ar-SA" dirty="0">
                <a:solidFill>
                  <a:schemeClr val="tx1"/>
                </a:solidFill>
              </a:rPr>
              <a:t>1960 و 1970 که </a:t>
            </a:r>
            <a:r>
              <a:rPr lang="fa-IR" dirty="0" smtClean="0">
                <a:solidFill>
                  <a:schemeClr val="tx1"/>
                </a:solidFill>
              </a:rPr>
              <a:t>توسط کشورهای درحال توسعه ای </a:t>
            </a:r>
            <a:r>
              <a:rPr lang="ar-SA" dirty="0" smtClean="0">
                <a:solidFill>
                  <a:schemeClr val="tx1"/>
                </a:solidFill>
              </a:rPr>
              <a:t>همچون هندوستان و </a:t>
            </a:r>
            <a:r>
              <a:rPr lang="ar-SA" dirty="0">
                <a:solidFill>
                  <a:schemeClr val="tx1"/>
                </a:solidFill>
              </a:rPr>
              <a:t>کشورهای آمریکای لاتین مورد استفاده قرار گرفته­ </a:t>
            </a:r>
            <a:r>
              <a:rPr lang="ar-SA" dirty="0" smtClean="0">
                <a:solidFill>
                  <a:schemeClr val="tx1"/>
                </a:solidFill>
              </a:rPr>
              <a:t>بود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پیشرانه های تغییر در مدل سنتی(ادامه)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7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73728"/>
          </a:xfrm>
        </p:spPr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دیدگاه اول: جایگزینی دو منبع دانش(ادامه):</a:t>
            </a:r>
          </a:p>
          <a:p>
            <a:pPr marL="109728" indent="0" algn="just">
              <a:buNone/>
            </a:pPr>
            <a:endParaRPr lang="fa-IR" dirty="0" smtClean="0"/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ar-SA" dirty="0">
                <a:solidFill>
                  <a:schemeClr val="tx1"/>
                </a:solidFill>
              </a:rPr>
              <a:t>کشورهای درحال­توسعه نباید فناوری­های پیشرفته توسعه­­یافته در کشورهای صنعتی را کپی </a:t>
            </a:r>
            <a:r>
              <a:rPr lang="ar-SA" dirty="0" smtClean="0">
                <a:solidFill>
                  <a:schemeClr val="tx1"/>
                </a:solidFill>
              </a:rPr>
              <a:t>کنند</a:t>
            </a:r>
            <a:r>
              <a:rPr lang="fa-IR" dirty="0" smtClean="0">
                <a:solidFill>
                  <a:schemeClr val="tx1"/>
                </a:solidFill>
              </a:rPr>
              <a:t>،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بلکه باید با </a:t>
            </a:r>
            <a:r>
              <a:rPr lang="ar-SA" dirty="0" smtClean="0">
                <a:solidFill>
                  <a:schemeClr val="tx1"/>
                </a:solidFill>
              </a:rPr>
              <a:t>همکاری </a:t>
            </a:r>
            <a:r>
              <a:rPr lang="fa-IR" dirty="0" smtClean="0">
                <a:solidFill>
                  <a:schemeClr val="tx1"/>
                </a:solidFill>
              </a:rPr>
              <a:t>هم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فناوری</a:t>
            </a:r>
            <a:r>
              <a:rPr lang="ar-SA" baseline="-25000" dirty="0">
                <a:solidFill>
                  <a:schemeClr val="tx1"/>
                </a:solidFill>
              </a:rPr>
              <a:t>­</a:t>
            </a:r>
            <a:r>
              <a:rPr lang="ar-SA" dirty="0">
                <a:solidFill>
                  <a:schemeClr val="tx1"/>
                </a:solidFill>
              </a:rPr>
              <a:t>­های مناسبی را </a:t>
            </a:r>
            <a:r>
              <a:rPr lang="ar-SA" dirty="0" smtClean="0">
                <a:solidFill>
                  <a:schemeClr val="tx1"/>
                </a:solidFill>
              </a:rPr>
              <a:t>توسعه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دهند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ar-SA" dirty="0">
                <a:solidFill>
                  <a:schemeClr val="tx1"/>
                </a:solidFill>
              </a:rPr>
              <a:t>واردات فناوری نیاز و انگیزه­ کشورهای درحال­توسعه را برای تلاش­های فناورانه </a:t>
            </a:r>
            <a:r>
              <a:rPr lang="ar-SA" dirty="0" smtClean="0">
                <a:solidFill>
                  <a:schemeClr val="tx1"/>
                </a:solidFill>
              </a:rPr>
              <a:t>کاهش­می­دهد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افزایش </a:t>
            </a:r>
            <a:r>
              <a:rPr lang="fa-IR" dirty="0">
                <a:solidFill>
                  <a:schemeClr val="tx1"/>
                </a:solidFill>
              </a:rPr>
              <a:t>واردات فناوری موجب کاهش تحقیق­وتوسعه­ی بومی خواهد </a:t>
            </a:r>
            <a:r>
              <a:rPr lang="fa-IR" dirty="0" smtClean="0">
                <a:solidFill>
                  <a:schemeClr val="tx1"/>
                </a:solidFill>
              </a:rPr>
              <a:t>شد</a:t>
            </a:r>
            <a:r>
              <a:rPr lang="fa-IR" sz="2200" dirty="0" smtClean="0">
                <a:solidFill>
                  <a:schemeClr val="tx1"/>
                </a:solidFill>
              </a:rPr>
              <a:t>.</a:t>
            </a:r>
            <a:endParaRPr lang="fa-IR" sz="2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پیشرانه های تغییر در مدل سنتی(ادامه)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441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7372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انتقاد وارده به دیدگاه اول: </a:t>
            </a: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این دیدگاه نشأت گرفته از </a:t>
            </a:r>
            <a:r>
              <a:rPr lang="ar-SA" dirty="0" smtClean="0">
                <a:solidFill>
                  <a:schemeClr val="tx1"/>
                </a:solidFill>
              </a:rPr>
              <a:t>موارد ناموفق</a:t>
            </a:r>
            <a:r>
              <a:rPr lang="fa-IR" dirty="0" smtClean="0">
                <a:solidFill>
                  <a:schemeClr val="tx1"/>
                </a:solidFill>
              </a:rPr>
              <a:t> و منفعلانه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انتقال­</a:t>
            </a:r>
            <a:r>
              <a:rPr lang="fa-IR" dirty="0">
                <a:solidFill>
                  <a:schemeClr val="tx1"/>
                </a:solidFill>
              </a:rPr>
              <a:t>فناوري</a:t>
            </a:r>
            <a:r>
              <a:rPr lang="ar-SA" dirty="0">
                <a:solidFill>
                  <a:schemeClr val="tx1"/>
                </a:solidFill>
              </a:rPr>
              <a:t> در کشورهای </a:t>
            </a:r>
            <a:r>
              <a:rPr lang="fa-IR" dirty="0" smtClean="0">
                <a:solidFill>
                  <a:schemeClr val="tx1"/>
                </a:solidFill>
              </a:rPr>
              <a:t>آمریکای لاتین بوده </a:t>
            </a:r>
            <a:r>
              <a:rPr lang="ar-SA" dirty="0" smtClean="0">
                <a:solidFill>
                  <a:schemeClr val="tx1"/>
                </a:solidFill>
              </a:rPr>
              <a:t>که </a:t>
            </a:r>
            <a:r>
              <a:rPr lang="ar-SA" dirty="0">
                <a:solidFill>
                  <a:schemeClr val="tx1"/>
                </a:solidFill>
              </a:rPr>
              <a:t>در سیاست­گذاری­های خود </a:t>
            </a:r>
            <a:r>
              <a:rPr lang="ar-SA" dirty="0" smtClean="0">
                <a:solidFill>
                  <a:schemeClr val="tx1"/>
                </a:solidFill>
              </a:rPr>
              <a:t>مبتنی </a:t>
            </a:r>
            <a:r>
              <a:rPr lang="ar-SA" dirty="0">
                <a:solidFill>
                  <a:schemeClr val="tx1"/>
                </a:solidFill>
              </a:rPr>
              <a:t>بر رويکرد </a:t>
            </a:r>
            <a:r>
              <a:rPr lang="ar-SA" dirty="0" smtClean="0">
                <a:solidFill>
                  <a:schemeClr val="tx1"/>
                </a:solidFill>
              </a:rPr>
              <a:t>سنتی </a:t>
            </a:r>
            <a:r>
              <a:rPr lang="ar-SA" dirty="0" smtClean="0">
                <a:solidFill>
                  <a:schemeClr val="tx1"/>
                </a:solidFill>
              </a:rPr>
              <a:t>عمل­کرده­اند</a:t>
            </a:r>
            <a:r>
              <a:rPr lang="fa-IR" sz="2200" dirty="0" smtClean="0">
                <a:solidFill>
                  <a:schemeClr val="tx1"/>
                </a:solidFill>
              </a:rPr>
              <a:t>.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1" algn="just">
              <a:buFont typeface="Georgia" panose="02040502050405020303" pitchFamily="18" charset="0"/>
              <a:buChar char="▫"/>
            </a:pPr>
            <a:endParaRPr lang="fa-IR" sz="2200" dirty="0"/>
          </a:p>
          <a:p>
            <a:pPr marL="925830" lvl="1" indent="-514350" algn="just">
              <a:buFont typeface="+mj-lt"/>
              <a:buAutoNum type="arabicPeriod" startAt="2"/>
            </a:pPr>
            <a:r>
              <a:rPr lang="fa-IR" sz="2800" dirty="0" smtClean="0">
                <a:solidFill>
                  <a:schemeClr val="tx1"/>
                </a:solidFill>
              </a:rPr>
              <a:t>دیدگاه دوم: مکملیت دو منبع دانش</a:t>
            </a:r>
          </a:p>
          <a:p>
            <a:pPr marL="1019556" lvl="2" indent="-342900" algn="just"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متغیر بودن ارتباط </a:t>
            </a:r>
            <a:r>
              <a:rPr lang="fa-IR" dirty="0">
                <a:solidFill>
                  <a:schemeClr val="tx1"/>
                </a:solidFill>
              </a:rPr>
              <a:t>میان </a:t>
            </a:r>
            <a:r>
              <a:rPr lang="fa-IR" dirty="0" smtClean="0">
                <a:solidFill>
                  <a:schemeClr val="tx1"/>
                </a:solidFill>
              </a:rPr>
              <a:t>منبع داخلي و خارجي دانش، نقش </a:t>
            </a:r>
            <a:r>
              <a:rPr lang="fa-IR" dirty="0">
                <a:solidFill>
                  <a:schemeClr val="tx1"/>
                </a:solidFill>
              </a:rPr>
              <a:t>حیاتی دانش خارجی و تعامل آن با منابع داخلی فناوری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1019556" lvl="2" indent="-342900" algn="just"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لزوم مكمل سازي انتقال فناوري خارجي با تحقيق و توسعه داخلي در سازمان </a:t>
            </a:r>
            <a:r>
              <a:rPr lang="fa-IR" dirty="0" smtClean="0">
                <a:solidFill>
                  <a:schemeClr val="tx1"/>
                </a:solidFill>
              </a:rPr>
              <a:t>ها</a:t>
            </a:r>
            <a:r>
              <a:rPr lang="fa-IR" sz="2200" dirty="0" smtClean="0">
                <a:solidFill>
                  <a:schemeClr val="tx1"/>
                </a:solidFill>
              </a:rPr>
              <a:t>.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1019556" lvl="2" indent="-342900" algn="just">
              <a:buFont typeface="Georgia" panose="02040502050405020303" pitchFamily="18" charset="0"/>
              <a:buChar char="▫"/>
            </a:pPr>
            <a:endParaRPr lang="fa-IR" dirty="0" smtClean="0">
              <a:solidFill>
                <a:schemeClr val="tx1"/>
              </a:solidFill>
            </a:endParaRPr>
          </a:p>
          <a:p>
            <a:pPr marL="925830" lvl="1" indent="-514350" algn="just">
              <a:buFont typeface="+mj-lt"/>
              <a:buAutoNum type="arabicPeriod" startAt="2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پیشرانه های تغییر در مدل سنتی(ادامه)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95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73728"/>
          </a:xfrm>
        </p:spPr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 startAt="2"/>
            </a:pPr>
            <a:r>
              <a:rPr lang="fa-IR" dirty="0" smtClean="0"/>
              <a:t>دیدگاه دوم: مكمليت دو منبع دانش(ادامه):</a:t>
            </a:r>
          </a:p>
          <a:p>
            <a:pPr marL="109728" indent="0" algn="just">
              <a:buNone/>
            </a:pPr>
            <a:endParaRPr lang="fa-IR" dirty="0" smtClean="0"/>
          </a:p>
          <a:p>
            <a:pPr marL="708660" lvl="3" indent="-342900">
              <a:buClr>
                <a:schemeClr val="accent3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وجود ارتباط مکمل میان منابع داخلی و خارجی </a:t>
            </a:r>
            <a:r>
              <a:rPr lang="fa-IR" dirty="0" smtClean="0">
                <a:solidFill>
                  <a:schemeClr val="tx1"/>
                </a:solidFill>
              </a:rPr>
              <a:t>دانش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فارغ از نوع صنعت،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در مطالعات موردي كشورهاي </a:t>
            </a:r>
            <a:r>
              <a:rPr lang="fa-IR" dirty="0" smtClean="0">
                <a:solidFill>
                  <a:schemeClr val="tx1"/>
                </a:solidFill>
              </a:rPr>
              <a:t>برزيل </a:t>
            </a:r>
            <a:r>
              <a:rPr lang="fa-IR" dirty="0" smtClean="0">
                <a:solidFill>
                  <a:schemeClr val="tx1"/>
                </a:solidFill>
              </a:rPr>
              <a:t>، هندوستان </a:t>
            </a:r>
            <a:r>
              <a:rPr lang="fa-IR" dirty="0">
                <a:solidFill>
                  <a:schemeClr val="tx1"/>
                </a:solidFill>
              </a:rPr>
              <a:t>و كره </a:t>
            </a:r>
            <a:r>
              <a:rPr lang="fa-IR" dirty="0" smtClean="0">
                <a:solidFill>
                  <a:schemeClr val="tx1"/>
                </a:solidFill>
              </a:rPr>
              <a:t>جنوبي 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 smtClean="0">
              <a:solidFill>
                <a:schemeClr val="tx1"/>
              </a:solidFill>
            </a:endParaRPr>
          </a:p>
          <a:p>
            <a:pPr marL="708660" lvl="3" indent="-342900">
              <a:buClr>
                <a:schemeClr val="accent3"/>
              </a:buClr>
              <a:buFont typeface="Georgia" panose="02040502050405020303" pitchFamily="18" charset="0"/>
              <a:buChar char="▫"/>
            </a:pPr>
            <a:endParaRPr lang="fa-IR" dirty="0" smtClean="0">
              <a:solidFill>
                <a:schemeClr val="tx1"/>
              </a:solidFill>
            </a:endParaRPr>
          </a:p>
          <a:p>
            <a:pPr marL="708660" lvl="3" indent="-342900">
              <a:buClr>
                <a:schemeClr val="accent3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بنا شدن رابطه­ی مکمل بر مبنای مفهوم «ظرفیت جذب». </a:t>
            </a:r>
          </a:p>
          <a:p>
            <a:pPr marL="708660" lvl="3" indent="-342900">
              <a:buClr>
                <a:schemeClr val="accent3"/>
              </a:buClr>
              <a:buFont typeface="Georgia" panose="02040502050405020303" pitchFamily="18" charset="0"/>
              <a:buChar char="▫"/>
            </a:pPr>
            <a:r>
              <a:rPr lang="ar-SA" dirty="0" smtClean="0">
                <a:solidFill>
                  <a:schemeClr val="tx1"/>
                </a:solidFill>
              </a:rPr>
              <a:t>نقش </a:t>
            </a:r>
            <a:r>
              <a:rPr lang="ar-SA" dirty="0">
                <a:solidFill>
                  <a:schemeClr val="tx1"/>
                </a:solidFill>
              </a:rPr>
              <a:t>اساسي مفهوم ظرفيت جذب در كيفيت­بخشي به فرايند انتقال­فناوري 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 smtClean="0">
              <a:solidFill>
                <a:schemeClr val="tx1"/>
              </a:solidFill>
            </a:endParaRPr>
          </a:p>
          <a:p>
            <a:pPr marL="708660" lvl="3" indent="-342900">
              <a:buClr>
                <a:schemeClr val="accent3"/>
              </a:buClr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طرح </a:t>
            </a:r>
            <a:r>
              <a:rPr lang="ar-SA" dirty="0" smtClean="0">
                <a:solidFill>
                  <a:schemeClr val="tx1"/>
                </a:solidFill>
              </a:rPr>
              <a:t>ظرفیت جذب </a:t>
            </a:r>
            <a:r>
              <a:rPr lang="ar-SA" dirty="0">
                <a:solidFill>
                  <a:schemeClr val="tx1"/>
                </a:solidFill>
              </a:rPr>
              <a:t>بنگاه گیرنده، </a:t>
            </a:r>
            <a:r>
              <a:rPr lang="fa-IR" dirty="0" smtClean="0">
                <a:solidFill>
                  <a:schemeClr val="tx1"/>
                </a:solidFill>
              </a:rPr>
              <a:t>به عنوان </a:t>
            </a:r>
            <a:r>
              <a:rPr lang="ar-SA" dirty="0" smtClean="0">
                <a:solidFill>
                  <a:schemeClr val="tx1"/>
                </a:solidFill>
              </a:rPr>
              <a:t>یکی </a:t>
            </a:r>
            <a:r>
              <a:rPr lang="ar-SA" dirty="0">
                <a:solidFill>
                  <a:schemeClr val="tx1"/>
                </a:solidFill>
              </a:rPr>
              <a:t>از عوامل کلیدی در انتقال مؤثر دانش طی </a:t>
            </a:r>
            <a:r>
              <a:rPr lang="ar-SA" dirty="0" smtClean="0">
                <a:solidFill>
                  <a:schemeClr val="tx1"/>
                </a:solidFill>
              </a:rPr>
              <a:t>فرآیند </a:t>
            </a:r>
            <a:r>
              <a:rPr lang="ar-SA" dirty="0" smtClean="0">
                <a:solidFill>
                  <a:schemeClr val="tx1"/>
                </a:solidFill>
              </a:rPr>
              <a:t>انتقال­فناوری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پیشرانه های تغییر در مدل سنتی(ادامه)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126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73728"/>
          </a:xfrm>
        </p:spPr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 startAt="2"/>
            </a:pPr>
            <a:r>
              <a:rPr lang="fa-IR" dirty="0" smtClean="0"/>
              <a:t>دیدگاه دوم: مكمليت دو منبع دانش(ادامه):</a:t>
            </a:r>
          </a:p>
          <a:p>
            <a:pPr marL="109728" indent="0" algn="just">
              <a:buNone/>
            </a:pPr>
            <a:endParaRPr lang="fa-IR" dirty="0" smtClean="0"/>
          </a:p>
          <a:p>
            <a:pPr marL="708660" lvl="3" indent="-342900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sz="2600" dirty="0" smtClean="0">
                <a:solidFill>
                  <a:schemeClr val="tx1"/>
                </a:solidFill>
              </a:rPr>
              <a:t>ظرفيت جذب: </a:t>
            </a:r>
          </a:p>
          <a:p>
            <a:pPr marL="918972" lvl="4" indent="-342900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ar-SA" dirty="0" smtClean="0">
                <a:solidFill>
                  <a:schemeClr val="tx1"/>
                </a:solidFill>
              </a:rPr>
              <a:t>توانایی </a:t>
            </a:r>
            <a:r>
              <a:rPr lang="ar-SA" dirty="0">
                <a:solidFill>
                  <a:schemeClr val="tx1"/>
                </a:solidFill>
              </a:rPr>
              <a:t>یك بنگاه در فرايند درك ارزش اطلاعات جدید خارج از بنگاه، هضم و تحلیل ارزش اطلاعات و سپس کاربست آن در اهداف </a:t>
            </a:r>
            <a:r>
              <a:rPr lang="ar-SA" dirty="0" smtClean="0">
                <a:solidFill>
                  <a:schemeClr val="tx1"/>
                </a:solidFill>
              </a:rPr>
              <a:t>تجاري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fa-IR" dirty="0" smtClean="0">
              <a:solidFill>
                <a:schemeClr val="tx1"/>
              </a:solidFill>
            </a:endParaRPr>
          </a:p>
          <a:p>
            <a:pPr marL="918972" lvl="4" indent="-342900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endParaRPr lang="fa-IR" dirty="0" smtClean="0">
              <a:solidFill>
                <a:schemeClr val="tx1"/>
              </a:solidFill>
            </a:endParaRPr>
          </a:p>
          <a:p>
            <a:pPr marL="708660" lvl="3" indent="-342900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لزوم سرمايه گذاري شركت­ها در </a:t>
            </a:r>
            <a:r>
              <a:rPr lang="fa-IR" dirty="0">
                <a:solidFill>
                  <a:schemeClr val="tx1"/>
                </a:solidFill>
              </a:rPr>
              <a:t>تحقيقات پايه </a:t>
            </a:r>
            <a:r>
              <a:rPr lang="fa-IR" dirty="0" smtClean="0">
                <a:solidFill>
                  <a:schemeClr val="tx1"/>
                </a:solidFill>
              </a:rPr>
              <a:t>به منظور توسعه توانايي </a:t>
            </a:r>
            <a:r>
              <a:rPr lang="fa-IR" dirty="0">
                <a:solidFill>
                  <a:schemeClr val="tx1"/>
                </a:solidFill>
              </a:rPr>
              <a:t>خود در تشخيص، بهره­گيري و دروني­سازي دانشي كه در محل ديگري توليد­ شده </a:t>
            </a:r>
            <a:r>
              <a:rPr lang="fa-IR" dirty="0" smtClean="0">
                <a:solidFill>
                  <a:schemeClr val="tx1"/>
                </a:solidFill>
              </a:rPr>
              <a:t>است</a:t>
            </a:r>
          </a:p>
          <a:p>
            <a:pPr marL="708660" lvl="3" indent="-342900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لزوم همگام سازي </a:t>
            </a:r>
            <a:r>
              <a:rPr lang="ar-SA" dirty="0" smtClean="0">
                <a:solidFill>
                  <a:schemeClr val="tx1"/>
                </a:solidFill>
              </a:rPr>
              <a:t>تلاش </a:t>
            </a:r>
            <a:r>
              <a:rPr lang="fa-IR" dirty="0" smtClean="0">
                <a:solidFill>
                  <a:schemeClr val="tx1"/>
                </a:solidFill>
              </a:rPr>
              <a:t>براي جذب </a:t>
            </a:r>
            <a:r>
              <a:rPr lang="ar-SA" dirty="0" smtClean="0">
                <a:solidFill>
                  <a:schemeClr val="tx1"/>
                </a:solidFill>
              </a:rPr>
              <a:t>دانش </a:t>
            </a:r>
            <a:r>
              <a:rPr lang="ar-SA" dirty="0">
                <a:solidFill>
                  <a:schemeClr val="tx1"/>
                </a:solidFill>
              </a:rPr>
              <a:t>مورد نیاز </a:t>
            </a:r>
            <a:r>
              <a:rPr lang="ar-SA" dirty="0" smtClean="0">
                <a:solidFill>
                  <a:schemeClr val="tx1"/>
                </a:solidFill>
              </a:rPr>
              <a:t>از </a:t>
            </a:r>
            <a:r>
              <a:rPr lang="ar-SA" dirty="0">
                <a:solidFill>
                  <a:schemeClr val="tx1"/>
                </a:solidFill>
              </a:rPr>
              <a:t>شرکت </a:t>
            </a:r>
            <a:r>
              <a:rPr lang="ar-SA" dirty="0" smtClean="0">
                <a:solidFill>
                  <a:schemeClr val="tx1"/>
                </a:solidFill>
              </a:rPr>
              <a:t>پیشگام</a:t>
            </a:r>
            <a:r>
              <a:rPr lang="fa-IR" dirty="0">
                <a:solidFill>
                  <a:schemeClr val="tx1"/>
                </a:solidFill>
              </a:rPr>
              <a:t>،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با </a:t>
            </a:r>
            <a:r>
              <a:rPr lang="ar-SA" dirty="0" smtClean="0">
                <a:solidFill>
                  <a:schemeClr val="tx1"/>
                </a:solidFill>
              </a:rPr>
              <a:t>ارتقاء </a:t>
            </a:r>
            <a:r>
              <a:rPr lang="ar-SA" dirty="0">
                <a:solidFill>
                  <a:schemeClr val="tx1"/>
                </a:solidFill>
              </a:rPr>
              <a:t>توانمندی­های داخلی خود </a:t>
            </a:r>
            <a:r>
              <a:rPr lang="fa-IR" dirty="0" smtClean="0">
                <a:solidFill>
                  <a:schemeClr val="tx1"/>
                </a:solidFill>
              </a:rPr>
              <a:t>از طريق تحقيق و توسعه</a:t>
            </a:r>
            <a:endParaRPr lang="en-US" dirty="0">
              <a:solidFill>
                <a:schemeClr val="tx1"/>
              </a:solidFill>
            </a:endParaRPr>
          </a:p>
          <a:p>
            <a:pPr marL="708660" lvl="3" indent="-342900">
              <a:buClr>
                <a:schemeClr val="accent3"/>
              </a:buClr>
              <a:buFont typeface="Georgia" panose="02040502050405020303" pitchFamily="18" charset="0"/>
              <a:buChar char="▫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پیشرانه های تغییر در مدل سنتی(ادامه)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32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73728"/>
          </a:xfrm>
        </p:spPr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 startAt="2"/>
            </a:pPr>
            <a:r>
              <a:rPr lang="fa-IR" dirty="0" smtClean="0"/>
              <a:t>دیدگاه دوم: مكمليت دو منبع دانش(ادامه):</a:t>
            </a:r>
          </a:p>
          <a:p>
            <a:pPr marL="109728" indent="0" algn="just">
              <a:buNone/>
            </a:pPr>
            <a:endParaRPr lang="fa-IR" dirty="0" smtClean="0"/>
          </a:p>
          <a:p>
            <a:pPr marL="708660" lvl="3" indent="-342900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sz="2600" dirty="0" smtClean="0">
                <a:solidFill>
                  <a:schemeClr val="tx1"/>
                </a:solidFill>
              </a:rPr>
              <a:t>وابستگي روش هاي همكاري با طرف هاي خارجي به پويايي هاي فرايند انتقال فناوري و فاكتورهاي مؤثر بر آن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365760" lvl="3" indent="0" algn="just">
              <a:buClr>
                <a:schemeClr val="accent2"/>
              </a:buClr>
              <a:buNone/>
            </a:pPr>
            <a:endParaRPr lang="fa-IR" sz="2600" dirty="0" smtClean="0">
              <a:solidFill>
                <a:schemeClr val="tx1"/>
              </a:solidFill>
            </a:endParaRPr>
          </a:p>
          <a:p>
            <a:pPr marL="918972" lvl="4" indent="-34290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</a:rPr>
              <a:t>يكي از اين فاكتورها سطح ظرفيت جذب بنگاه گيرنده فناوري است.</a:t>
            </a:r>
          </a:p>
          <a:p>
            <a:pPr marL="1138428" lvl="5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a-IR" sz="2200" dirty="0" smtClean="0">
                <a:solidFill>
                  <a:schemeClr val="tx1"/>
                </a:solidFill>
              </a:rPr>
              <a:t>ا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تكاي بيشتر بر منابع خارجي زماني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كه سطح ظرفيت جذب شركت­ها پايين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باشد.</a:t>
            </a:r>
          </a:p>
          <a:p>
            <a:pPr marL="1138428" lvl="5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اتكا به منابع درون گرا در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مواردي كه ظرفيت جذب بالا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باشد.</a:t>
            </a:r>
            <a:endParaRPr lang="en-US" sz="2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708660" lvl="3" indent="-342900">
              <a:buClr>
                <a:schemeClr val="accent3"/>
              </a:buClr>
              <a:buFont typeface="Georgia" panose="02040502050405020303" pitchFamily="18" charset="0"/>
              <a:buChar char="▫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پیشرانه های تغییر در مدل سنتی(ادامه)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79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2726837"/>
              </p:ext>
            </p:extLst>
          </p:nvPr>
        </p:nvGraphicFramePr>
        <p:xfrm>
          <a:off x="899592" y="1268760"/>
          <a:ext cx="739214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03427" y="958053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342900" lvl="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fa-I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كانالهاي</a:t>
            </a:r>
            <a:r>
              <a:rPr kumimoji="0" lang="fa-I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سنتي انتقال فناوري كه </a:t>
            </a:r>
            <a:r>
              <a:rPr lang="fa-IR" sz="2400" dirty="0" smtClean="0">
                <a:cs typeface="B Nazanin" panose="00000400000000000000" pitchFamily="2" charset="-78"/>
              </a:rPr>
              <a:t>بر </a:t>
            </a:r>
            <a:r>
              <a:rPr lang="fa-IR" sz="2400" dirty="0">
                <a:cs typeface="B Nazanin" panose="00000400000000000000" pitchFamily="2" charset="-78"/>
              </a:rPr>
              <a:t>مبنای منابع داخلی(ساخت) و خارجی(خرید) دانش </a:t>
            </a:r>
            <a:r>
              <a:rPr lang="fa-IR" sz="2400" dirty="0" smtClean="0">
                <a:cs typeface="B Nazanin" panose="00000400000000000000" pitchFamily="2" charset="-78"/>
              </a:rPr>
              <a:t>مرتب شده اند.</a:t>
            </a:r>
            <a:endParaRPr kumimoji="0" lang="fa-I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grpSp>
        <p:nvGrpSpPr>
          <p:cNvPr id="43" name="Canvas 18"/>
          <p:cNvGrpSpPr/>
          <p:nvPr/>
        </p:nvGrpSpPr>
        <p:grpSpPr>
          <a:xfrm>
            <a:off x="-36512" y="1"/>
            <a:ext cx="9036495" cy="6407882"/>
            <a:chOff x="0" y="0"/>
            <a:chExt cx="6562290" cy="2794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6559550" cy="2794000"/>
            </a:xfrm>
            <a:prstGeom prst="rect">
              <a:avLst/>
            </a:prstGeom>
            <a:noFill/>
          </p:spPr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53652" y="2068065"/>
              <a:ext cx="1105017" cy="3416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B Lotus"/>
                </a:rPr>
                <a:t>منبع داخلي (ساخت)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42029" y="2074865"/>
              <a:ext cx="1105017" cy="3416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B Lotus"/>
                </a:rPr>
                <a:t>منبع خارجي (خريد)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>
              <a:off x="394862" y="2372065"/>
              <a:ext cx="5715605" cy="0"/>
            </a:xfrm>
            <a:prstGeom prst="straightConnector1">
              <a:avLst/>
            </a:prstGeom>
            <a:no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5999" y="906947"/>
              <a:ext cx="1105017" cy="3419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Calibri"/>
                  <a:ea typeface="Calibri"/>
                  <a:cs typeface="B Lotus"/>
                </a:rPr>
                <a:t>تحقيق و توسعه داخلي</a:t>
              </a:r>
              <a:endParaRPr lang="en-US" sz="1400" b="1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41853" y="1205951"/>
              <a:ext cx="1773909" cy="316441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Times New Roman"/>
                  <a:ea typeface="Calibri"/>
                  <a:cs typeface="B Lotus"/>
                </a:rPr>
                <a:t>تحقيق و توسعه داخلي با شبكه­سازي</a:t>
              </a:r>
              <a:endParaRPr lang="en-US" sz="1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026704" y="1694259"/>
              <a:ext cx="1544264" cy="3048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Times New Roman"/>
                  <a:ea typeface="Calibri"/>
                  <a:cs typeface="B Lotus"/>
                </a:rPr>
                <a:t>اكتساب پنهاني و تحقيق­وتوسعه</a:t>
              </a:r>
              <a:endParaRPr lang="en-US" sz="1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636163" y="1458455"/>
              <a:ext cx="1305738" cy="3048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Times New Roman"/>
                  <a:ea typeface="Calibri"/>
                  <a:cs typeface="B Lotus"/>
                </a:rPr>
                <a:t>مهندسي معكوس</a:t>
              </a:r>
              <a:endParaRPr lang="en-US" sz="1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599712" y="1937262"/>
              <a:ext cx="1189126" cy="3048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Times New Roman"/>
                  <a:ea typeface="Calibri"/>
                  <a:cs typeface="B Lotus"/>
                </a:rPr>
                <a:t>جذب و كاربست فناوري</a:t>
              </a:r>
              <a:endParaRPr lang="en-US" sz="1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437065" y="1763260"/>
              <a:ext cx="724577" cy="3048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Times New Roman"/>
                  <a:ea typeface="Calibri"/>
                  <a:cs typeface="B Lotus"/>
                </a:rPr>
                <a:t>ارائه ليسانس</a:t>
              </a:r>
              <a:endParaRPr lang="en-US" sz="1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666289" y="1524156"/>
              <a:ext cx="1048511" cy="3048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Times New Roman"/>
                  <a:ea typeface="Calibri"/>
                  <a:cs typeface="B Lotus"/>
                </a:rPr>
                <a:t>سرمايه­گذاري مشترك</a:t>
              </a:r>
              <a:endParaRPr lang="en-US" sz="1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5275654" y="1207851"/>
              <a:ext cx="753180" cy="3048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Times New Roman"/>
                  <a:ea typeface="Calibri"/>
                  <a:cs typeface="B Lotus"/>
                </a:rPr>
                <a:t>خريد فناوري</a:t>
              </a:r>
              <a:endParaRPr lang="en-US" sz="1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380465" y="906947"/>
              <a:ext cx="1181825" cy="3048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Times New Roman"/>
                  <a:ea typeface="Calibri"/>
                  <a:cs typeface="B Lotus"/>
                </a:rPr>
                <a:t>خريد و ادغام شركت</a:t>
              </a:r>
              <a:endParaRPr lang="en-US" sz="1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541853" y="2416470"/>
              <a:ext cx="5486981" cy="3417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2400" b="1" dirty="0" smtClean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B Nazanin" panose="00000400000000000000" pitchFamily="2" charset="-78"/>
                </a:rPr>
                <a:t>كانال­هاي </a:t>
              </a:r>
              <a:r>
                <a:rPr lang="fa-IR" sz="2400" b="1" dirty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B Nazanin" panose="00000400000000000000" pitchFamily="2" charset="-78"/>
                </a:rPr>
                <a:t>سنتي </a:t>
              </a:r>
              <a:r>
                <a:rPr lang="fa-IR" sz="2400" b="1" dirty="0" smtClean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B Nazanin" panose="00000400000000000000" pitchFamily="2" charset="-78"/>
                </a:rPr>
                <a:t>انتقال­فناوري</a:t>
              </a:r>
              <a:r>
                <a:rPr lang="en-US" sz="2400" b="1" dirty="0" smtClean="0">
                  <a:solidFill>
                    <a:srgbClr val="FF0000"/>
                  </a:solidFill>
                  <a:effectLst/>
                  <a:latin typeface="B Lotus"/>
                  <a:ea typeface="Calibri"/>
                  <a:cs typeface="B Nazanin" panose="00000400000000000000" pitchFamily="2" charset="-78"/>
                </a:rPr>
                <a:t> </a:t>
              </a:r>
              <a:endParaRPr lang="en-US" sz="2400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B Nazanin" panose="00000400000000000000" pitchFamily="2" charset="-78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2783432" y="2022364"/>
              <a:ext cx="915297" cy="3048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Times New Roman"/>
                  <a:ea typeface="Calibri"/>
                  <a:cs typeface="B Lotus"/>
                </a:rPr>
                <a:t>اتحاد استراتژيك</a:t>
              </a:r>
              <a:endParaRPr lang="en-US" sz="1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1750681" y="1951263"/>
              <a:ext cx="1115518" cy="30480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400" b="1" dirty="0">
                  <a:effectLst/>
                  <a:latin typeface="Times New Roman"/>
                  <a:ea typeface="Calibri"/>
                  <a:cs typeface="B Lotus"/>
                </a:rPr>
                <a:t>قرارداد تحقيق­وتوسعه</a:t>
              </a:r>
              <a:endParaRPr lang="en-US" sz="1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1" name="Arc 16"/>
            <p:cNvSpPr>
              <a:spLocks/>
            </p:cNvSpPr>
            <p:nvPr/>
          </p:nvSpPr>
          <p:spPr bwMode="auto">
            <a:xfrm flipV="1">
              <a:off x="497881" y="0"/>
              <a:ext cx="5486400" cy="2380615"/>
            </a:xfrm>
            <a:custGeom>
              <a:avLst/>
              <a:gdLst>
                <a:gd name="T0" fmla="*/ 591 w 5486400"/>
                <a:gd name="T1" fmla="*/ 1165917 h 2381250"/>
                <a:gd name="T2" fmla="*/ 2748563 w 5486400"/>
                <a:gd name="T3" fmla="*/ 3 h 2381250"/>
                <a:gd name="T4" fmla="*/ 5486400 w 5486400"/>
                <a:gd name="T5" fmla="*/ 1190626 h 2381250"/>
                <a:gd name="T6" fmla="*/ 0 60000 65536"/>
                <a:gd name="T7" fmla="*/ 0 60000 65536"/>
                <a:gd name="T8" fmla="*/ 0 60000 65536"/>
                <a:gd name="T9" fmla="*/ 0 w 5486400"/>
                <a:gd name="T10" fmla="*/ 0 h 2381250"/>
                <a:gd name="T11" fmla="*/ 5486400 w 5486400"/>
                <a:gd name="T12" fmla="*/ 2381250 h 238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86400" h="2381250" stroke="0">
                  <a:moveTo>
                    <a:pt x="591" y="1165917"/>
                  </a:moveTo>
                  <a:cubicBezTo>
                    <a:pt x="31614" y="517217"/>
                    <a:pt x="1253639" y="-1266"/>
                    <a:pt x="2748563" y="3"/>
                  </a:cubicBezTo>
                  <a:cubicBezTo>
                    <a:pt x="4261494" y="1287"/>
                    <a:pt x="5486400" y="533971"/>
                    <a:pt x="5486400" y="1190626"/>
                  </a:cubicBezTo>
                  <a:lnTo>
                    <a:pt x="2743200" y="1190625"/>
                  </a:lnTo>
                  <a:lnTo>
                    <a:pt x="591" y="1165917"/>
                  </a:lnTo>
                  <a:close/>
                </a:path>
                <a:path w="5486400" h="2381250" fill="none">
                  <a:moveTo>
                    <a:pt x="591" y="1165917"/>
                  </a:moveTo>
                  <a:cubicBezTo>
                    <a:pt x="31614" y="517217"/>
                    <a:pt x="1253639" y="-1266"/>
                    <a:pt x="2748563" y="3"/>
                  </a:cubicBezTo>
                  <a:cubicBezTo>
                    <a:pt x="4261494" y="1287"/>
                    <a:pt x="5486400" y="533971"/>
                    <a:pt x="5486400" y="1190626"/>
                  </a:cubicBezTo>
                </a:path>
              </a:pathLst>
            </a:custGeom>
            <a:noFill/>
            <a:ln w="9525">
              <a:solidFill>
                <a:schemeClr val="dk1">
                  <a:lumMod val="95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>
                  <a:effectLst/>
                  <a:latin typeface="Calibri"/>
                  <a:ea typeface="Times New Roman"/>
                  <a:cs typeface="Arial"/>
                </a:rPr>
                <a:t> </a:t>
              </a:r>
              <a:endParaRPr lang="en-US" sz="1400" b="1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264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92500"/>
          </a:bodyPr>
          <a:lstStyle/>
          <a:p>
            <a:r>
              <a:rPr lang="fa-IR" dirty="0" smtClean="0"/>
              <a:t>مفروضات </a:t>
            </a:r>
            <a:r>
              <a:rPr lang="fa-IR" sz="2600" dirty="0" smtClean="0"/>
              <a:t>: </a:t>
            </a:r>
            <a:endParaRPr lang="fa-IR" sz="2600" dirty="0" smtClean="0"/>
          </a:p>
          <a:p>
            <a:pPr marL="916686" lvl="1" indent="-51435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</a:rPr>
              <a:t>مرتبط بودن ماهيت </a:t>
            </a:r>
            <a:r>
              <a:rPr lang="fa-IR" dirty="0">
                <a:solidFill>
                  <a:schemeClr val="tx1"/>
                </a:solidFill>
              </a:rPr>
              <a:t>و قوت انتقال­فناوري </a:t>
            </a:r>
            <a:r>
              <a:rPr lang="fa-IR" dirty="0" smtClean="0">
                <a:solidFill>
                  <a:schemeClr val="tx1"/>
                </a:solidFill>
              </a:rPr>
              <a:t>با ميزان توجه و تمركز سازمان بر آن.</a:t>
            </a:r>
          </a:p>
          <a:p>
            <a:pPr marL="1010412" lvl="2" indent="-342900" algn="just"/>
            <a:r>
              <a:rPr lang="fa-IR" dirty="0" smtClean="0">
                <a:solidFill>
                  <a:schemeClr val="tx1"/>
                </a:solidFill>
              </a:rPr>
              <a:t>منظور فاصله آن از هسته سازمان است كه تا </a:t>
            </a:r>
            <a:r>
              <a:rPr lang="fa-IR" dirty="0">
                <a:solidFill>
                  <a:schemeClr val="tx1"/>
                </a:solidFill>
              </a:rPr>
              <a:t>حد زيادي نوع کانال­ها و روش­های مورد </a:t>
            </a:r>
            <a:r>
              <a:rPr lang="fa-IR" dirty="0" smtClean="0">
                <a:solidFill>
                  <a:schemeClr val="tx1"/>
                </a:solidFill>
              </a:rPr>
              <a:t>استفاده را </a:t>
            </a:r>
            <a:r>
              <a:rPr lang="fa-IR" dirty="0">
                <a:solidFill>
                  <a:schemeClr val="tx1"/>
                </a:solidFill>
              </a:rPr>
              <a:t>تعيين مي­كند. </a:t>
            </a:r>
            <a:endParaRPr lang="en-US" dirty="0">
              <a:solidFill>
                <a:schemeClr val="tx1"/>
              </a:solidFill>
            </a:endParaRPr>
          </a:p>
          <a:p>
            <a:pPr marL="916686" lvl="1" indent="-51435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</a:rPr>
              <a:t>وابستگي كيفيت </a:t>
            </a:r>
            <a:r>
              <a:rPr lang="fa-IR" dirty="0">
                <a:solidFill>
                  <a:schemeClr val="tx1"/>
                </a:solidFill>
              </a:rPr>
              <a:t>فرايند انتقال­فناوري </a:t>
            </a:r>
            <a:r>
              <a:rPr lang="fa-IR" dirty="0" smtClean="0">
                <a:solidFill>
                  <a:schemeClr val="tx1"/>
                </a:solidFill>
              </a:rPr>
              <a:t>به </a:t>
            </a:r>
            <a:r>
              <a:rPr lang="fa-IR" dirty="0">
                <a:solidFill>
                  <a:schemeClr val="tx1"/>
                </a:solidFill>
              </a:rPr>
              <a:t>«ظرفيت­جذب» و «ظرفيت انتشار»  </a:t>
            </a:r>
            <a:r>
              <a:rPr lang="fa-IR" dirty="0" smtClean="0">
                <a:solidFill>
                  <a:schemeClr val="tx1"/>
                </a:solidFill>
              </a:rPr>
              <a:t>سازمان.</a:t>
            </a:r>
            <a:endParaRPr lang="en-US" dirty="0">
              <a:solidFill>
                <a:schemeClr val="tx1"/>
              </a:solidFill>
            </a:endParaRPr>
          </a:p>
          <a:p>
            <a:pPr marL="916686" lvl="1" indent="-51435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</a:rPr>
              <a:t>طرح ظرفيت </a:t>
            </a:r>
            <a:r>
              <a:rPr lang="fa-IR" dirty="0">
                <a:solidFill>
                  <a:schemeClr val="tx1"/>
                </a:solidFill>
              </a:rPr>
              <a:t>جذب به­عنوان مفهومي فعال </a:t>
            </a:r>
            <a:r>
              <a:rPr lang="fa-IR" dirty="0" smtClean="0">
                <a:solidFill>
                  <a:schemeClr val="tx1"/>
                </a:solidFill>
              </a:rPr>
              <a:t>كه </a:t>
            </a:r>
            <a:r>
              <a:rPr lang="fa-IR" dirty="0">
                <a:solidFill>
                  <a:schemeClr val="tx1"/>
                </a:solidFill>
              </a:rPr>
              <a:t>ديگر محدود به يك واحد خاص در درون سازمان، همچون تحقيق­وتوسعه، نيست. </a:t>
            </a:r>
            <a:endParaRPr lang="fa-IR" dirty="0" smtClean="0">
              <a:solidFill>
                <a:schemeClr val="tx1"/>
              </a:solidFill>
            </a:endParaRPr>
          </a:p>
          <a:p>
            <a:pPr marL="916686" lvl="1" indent="-514350" algn="just"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</a:rPr>
              <a:t>طرح ظرفيت</a:t>
            </a:r>
            <a:r>
              <a:rPr lang="fa-IR" dirty="0">
                <a:solidFill>
                  <a:schemeClr val="tx1"/>
                </a:solidFill>
              </a:rPr>
              <a:t>­ انتشار </a:t>
            </a:r>
            <a:r>
              <a:rPr lang="fa-IR" dirty="0" smtClean="0">
                <a:solidFill>
                  <a:schemeClr val="tx1"/>
                </a:solidFill>
              </a:rPr>
              <a:t>به عنوان يك </a:t>
            </a:r>
            <a:r>
              <a:rPr lang="fa-IR" dirty="0">
                <a:solidFill>
                  <a:schemeClr val="tx1"/>
                </a:solidFill>
              </a:rPr>
              <a:t>مسئله­ي كليدي در استراتژي انتقال­فناوري </a:t>
            </a:r>
            <a:r>
              <a:rPr lang="fa-IR" dirty="0" smtClean="0">
                <a:solidFill>
                  <a:schemeClr val="tx1"/>
                </a:solidFill>
              </a:rPr>
              <a:t>شركت­ها.</a:t>
            </a:r>
          </a:p>
          <a:p>
            <a:pPr marL="1010412" lvl="2" indent="-342900" algn="just"/>
            <a:r>
              <a:rPr lang="fa-IR" dirty="0" smtClean="0">
                <a:solidFill>
                  <a:schemeClr val="tx1"/>
                </a:solidFill>
              </a:rPr>
              <a:t>نوع </a:t>
            </a:r>
            <a:r>
              <a:rPr lang="fa-IR" dirty="0">
                <a:solidFill>
                  <a:schemeClr val="tx1"/>
                </a:solidFill>
              </a:rPr>
              <a:t>و ماهيت دانشي كه در دسترس يك مؤسسه خارج از سازمان قرار مي­گيرد نيازمند دقت بسيار است.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529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انتقال فناوري از منظر اقتصاد دانش بنيان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490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r>
              <a:rPr lang="fa-IR" dirty="0" smtClean="0"/>
              <a:t>ويژگي ها: </a:t>
            </a:r>
          </a:p>
          <a:p>
            <a:endParaRPr lang="fa-IR" dirty="0" smtClean="0"/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تمركز </a:t>
            </a:r>
            <a:r>
              <a:rPr lang="fa-IR" sz="2400" dirty="0">
                <a:solidFill>
                  <a:schemeClr val="tx1"/>
                </a:solidFill>
              </a:rPr>
              <a:t>بر شایستگی­های اصلی سازمان­ها به­عنوان عوامل تعیین­کننده­ی نوع تعاملات آن­ها با دنیای </a:t>
            </a:r>
            <a:r>
              <a:rPr lang="fa-IR" sz="2400" dirty="0" smtClean="0">
                <a:solidFill>
                  <a:schemeClr val="tx1"/>
                </a:solidFill>
              </a:rPr>
              <a:t>خارج</a:t>
            </a:r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تعيين ميزان </a:t>
            </a:r>
            <a:r>
              <a:rPr lang="fa-IR" sz="2400" dirty="0">
                <a:solidFill>
                  <a:schemeClr val="tx1"/>
                </a:solidFill>
              </a:rPr>
              <a:t>اهميت </a:t>
            </a:r>
            <a:r>
              <a:rPr lang="fa-IR" sz="2400" dirty="0" smtClean="0">
                <a:solidFill>
                  <a:schemeClr val="tx1"/>
                </a:solidFill>
              </a:rPr>
              <a:t>فعاليت ها براساس </a:t>
            </a:r>
            <a:r>
              <a:rPr lang="fa-IR" sz="2400" dirty="0">
                <a:solidFill>
                  <a:schemeClr val="tx1"/>
                </a:solidFill>
              </a:rPr>
              <a:t>فاصله­ي آن­ها از فعاليت­هاي اصلي </a:t>
            </a:r>
            <a:r>
              <a:rPr lang="fa-IR" sz="2400" dirty="0" smtClean="0">
                <a:solidFill>
                  <a:schemeClr val="tx1"/>
                </a:solidFill>
              </a:rPr>
              <a:t>سازمان. </a:t>
            </a:r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غيرقابل مبادله بودن فعاليت­هاي </a:t>
            </a:r>
            <a:r>
              <a:rPr lang="fa-IR" sz="2400" dirty="0">
                <a:solidFill>
                  <a:schemeClr val="tx1"/>
                </a:solidFill>
              </a:rPr>
              <a:t>اصلي </a:t>
            </a:r>
            <a:r>
              <a:rPr lang="fa-IR" sz="2400" dirty="0" smtClean="0">
                <a:solidFill>
                  <a:schemeClr val="tx1"/>
                </a:solidFill>
              </a:rPr>
              <a:t>شركت­ها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3730" y="73486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انتقال فناوري از منظر اقتصاد دانش بنيان(ادامه)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708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30" y="1823847"/>
            <a:ext cx="8229600" cy="4325112"/>
          </a:xfrm>
        </p:spPr>
        <p:txBody>
          <a:bodyPr/>
          <a:lstStyle/>
          <a:p>
            <a:pPr algn="just"/>
            <a:r>
              <a:rPr lang="fa-IR" dirty="0" smtClean="0"/>
              <a:t>الزامات</a:t>
            </a:r>
            <a:r>
              <a:rPr lang="fa-IR" sz="2400" dirty="0" smtClean="0"/>
              <a:t>: </a:t>
            </a:r>
            <a:endParaRPr lang="fa-IR" sz="2400" dirty="0" smtClean="0"/>
          </a:p>
          <a:p>
            <a:pPr algn="just"/>
            <a:endParaRPr lang="fa-IR" dirty="0" smtClean="0"/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طرح مديريت دانش به عنوان يك الزام راهبردی براي بنگاه­ها در مدل جديد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تلاش بنگاه ها براي بالابردن سطح دانش و توانمندي خود به كمك اتخاذ استراتژي يادگيري و تکنيک­هاي مديريت دانش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تسهيل روابط و مکالمات و به اشتراک گذاشتن دانش بومي در سراسر سازمان و حتي فراتر از مرزهاي جغرافيايي آن به منظور توليد و جذب دانش</a:t>
            </a:r>
          </a:p>
          <a:p>
            <a:pPr algn="just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3730" y="73486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انتقال فناوري از منظر اقتصاد دانش بنيان(ادامه)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808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pPr algn="just"/>
            <a:endParaRPr lang="fa-IR" sz="2600" dirty="0" smtClean="0"/>
          </a:p>
          <a:p>
            <a:pPr algn="just"/>
            <a:r>
              <a:rPr lang="fa-IR" sz="2600" dirty="0" smtClean="0"/>
              <a:t>تأكيد بر </a:t>
            </a:r>
            <a:r>
              <a:rPr lang="ar-SA" sz="2600" dirty="0" smtClean="0"/>
              <a:t>نقش </a:t>
            </a:r>
            <a:r>
              <a:rPr lang="ar-SA" sz="2600" dirty="0"/>
              <a:t>سياست­هاي </a:t>
            </a:r>
            <a:r>
              <a:rPr lang="ar-SA" sz="2600" dirty="0" smtClean="0"/>
              <a:t>دولتي</a:t>
            </a:r>
            <a:r>
              <a:rPr lang="fa-IR" sz="2600" dirty="0" smtClean="0"/>
              <a:t> </a:t>
            </a:r>
            <a:r>
              <a:rPr lang="ar-SA" sz="2600" dirty="0" smtClean="0"/>
              <a:t>به </a:t>
            </a:r>
            <a:r>
              <a:rPr lang="ar-SA" sz="2600" dirty="0"/>
              <a:t>عنوان فاكتوري اثرگذار در فرايند توسعه­ي شركت­هاي </a:t>
            </a:r>
            <a:r>
              <a:rPr lang="fa-IR" sz="2600" dirty="0" smtClean="0"/>
              <a:t>متأخر</a:t>
            </a:r>
            <a:r>
              <a:rPr lang="fa-IR" sz="2200" dirty="0" smtClean="0"/>
              <a:t>.</a:t>
            </a:r>
            <a:endParaRPr lang="fa-IR" sz="2200" dirty="0" smtClean="0"/>
          </a:p>
          <a:p>
            <a:pPr algn="just"/>
            <a:r>
              <a:rPr lang="fa-IR" sz="2600" dirty="0" smtClean="0"/>
              <a:t>تأكيد بر </a:t>
            </a:r>
            <a:r>
              <a:rPr lang="ar-SA" sz="2600" dirty="0" smtClean="0"/>
              <a:t>اهميت </a:t>
            </a:r>
            <a:r>
              <a:rPr lang="ar-SA" sz="2600" dirty="0"/>
              <a:t>اين نقش در مراحل اوليه توسعه </a:t>
            </a:r>
            <a:r>
              <a:rPr lang="ar-SA" sz="2600" dirty="0" smtClean="0"/>
              <a:t>شركت­ها</a:t>
            </a:r>
            <a:r>
              <a:rPr lang="fa-IR" sz="2200" dirty="0" smtClean="0"/>
              <a:t>.</a:t>
            </a:r>
            <a:endParaRPr lang="fa-IR" sz="2200" dirty="0" smtClean="0"/>
          </a:p>
          <a:p>
            <a:pPr algn="just"/>
            <a:r>
              <a:rPr lang="fa-IR" sz="2400" dirty="0" smtClean="0"/>
              <a:t>متفاوت بودن سا</a:t>
            </a:r>
            <a:r>
              <a:rPr lang="ar-SA" sz="2400" dirty="0" smtClean="0"/>
              <a:t>ختار </a:t>
            </a:r>
            <a:r>
              <a:rPr lang="ar-SA" sz="2400" dirty="0"/>
              <a:t>و سازوکارهای سياست­هاي دولتي و روش­هاي مداخله دولت­ها </a:t>
            </a:r>
            <a:r>
              <a:rPr lang="ar-SA" sz="2400" dirty="0" smtClean="0"/>
              <a:t>در </a:t>
            </a:r>
            <a:r>
              <a:rPr lang="ar-SA" sz="2400" dirty="0"/>
              <a:t>كشورها و صنايع مختلف </a:t>
            </a:r>
            <a:r>
              <a:rPr lang="fa-IR" sz="2400" dirty="0" smtClean="0"/>
              <a:t> </a:t>
            </a:r>
            <a:endParaRPr lang="fa-IR" sz="2400" dirty="0" smtClean="0"/>
          </a:p>
          <a:p>
            <a:pPr algn="just"/>
            <a:endParaRPr lang="fa-IR" sz="2200" dirty="0" smtClean="0"/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1. ديدگاه هاي سنتي: جايگزيني واردات	</a:t>
            </a:r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2. ديدگاه مدرن: رشد مبتني بر صادرات</a:t>
            </a:r>
          </a:p>
          <a:p>
            <a:pPr lvl="1" algn="just"/>
            <a:endParaRPr lang="fa-IR" sz="2000" dirty="0" smtClean="0"/>
          </a:p>
          <a:p>
            <a:pPr algn="just"/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نقش سياست هاي دولتي در انتقال فناوري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843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1. ديدگاه سنتي: جايگزيني واردات </a:t>
            </a: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تعيين نقش </a:t>
            </a:r>
            <a:r>
              <a:rPr lang="fa-IR" dirty="0">
                <a:solidFill>
                  <a:schemeClr val="tx1"/>
                </a:solidFill>
              </a:rPr>
              <a:t>بنگاه­ها به­وسیله­ی </a:t>
            </a:r>
            <a:r>
              <a:rPr lang="fa-IR" dirty="0" smtClean="0">
                <a:solidFill>
                  <a:schemeClr val="tx1"/>
                </a:solidFill>
              </a:rPr>
              <a:t>دولت­</a:t>
            </a: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اكتساب فناوري توسط بنگاه ها در </a:t>
            </a:r>
            <a:r>
              <a:rPr lang="fa-IR" dirty="0">
                <a:solidFill>
                  <a:schemeClr val="tx1"/>
                </a:solidFill>
              </a:rPr>
              <a:t>چارچوب­های تعيين­شده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انفعال </a:t>
            </a:r>
            <a:r>
              <a:rPr lang="fa-IR" dirty="0">
                <a:solidFill>
                  <a:schemeClr val="tx1"/>
                </a:solidFill>
              </a:rPr>
              <a:t>بنگاه­ها در فرآيند اکتساب دانش و فناوري </a:t>
            </a:r>
            <a:endParaRPr lang="fa-IR" sz="3000" dirty="0">
              <a:solidFill>
                <a:schemeClr val="tx1"/>
              </a:solidFill>
            </a:endParaRPr>
          </a:p>
          <a:p>
            <a:pPr algn="just"/>
            <a:endParaRPr lang="fa-IR" dirty="0" smtClean="0"/>
          </a:p>
          <a:p>
            <a:pPr algn="just"/>
            <a:r>
              <a:rPr lang="fa-IR" dirty="0" smtClean="0"/>
              <a:t>2. ديدگاه </a:t>
            </a:r>
            <a:r>
              <a:rPr lang="fa-IR" dirty="0"/>
              <a:t>مدرن: رشد مبتني بر صادرات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هدف يادگيري از بازارهاي خارجي </a:t>
            </a:r>
            <a:r>
              <a:rPr lang="fa-IR" dirty="0" smtClean="0">
                <a:solidFill>
                  <a:schemeClr val="tx1"/>
                </a:solidFill>
              </a:rPr>
              <a:t>است </a:t>
            </a:r>
            <a:endParaRPr lang="fa-IR" dirty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تلاش دولت­ها جهت تسهيل شرايط براي </a:t>
            </a:r>
            <a:r>
              <a:rPr lang="fa-IR" dirty="0">
                <a:solidFill>
                  <a:schemeClr val="tx1"/>
                </a:solidFill>
              </a:rPr>
              <a:t>بازي هرچه بهتر بنگاه­ها 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endParaRPr lang="fa-IR" dirty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سرعت بخشي به رشد بنگاه ها با وضع </a:t>
            </a:r>
            <a:r>
              <a:rPr lang="fa-IR" dirty="0">
                <a:solidFill>
                  <a:schemeClr val="tx1"/>
                </a:solidFill>
              </a:rPr>
              <a:t>قوانين کارآمدتر و بسترسازي </a:t>
            </a:r>
            <a:r>
              <a:rPr lang="fa-IR" dirty="0" smtClean="0">
                <a:solidFill>
                  <a:schemeClr val="tx1"/>
                </a:solidFill>
              </a:rPr>
              <a:t>صحیح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نقش سياست هاي دولتي در انتقال فناوري(ادامه)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497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pPr algn="just"/>
            <a:r>
              <a:rPr lang="fa-IR" dirty="0" smtClean="0"/>
              <a:t>سياست هاي دولتي اشاره شده در پژوهش ها: </a:t>
            </a:r>
          </a:p>
          <a:p>
            <a:pPr algn="just"/>
            <a:endParaRPr lang="fa-IR" dirty="0" smtClean="0"/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سياست­هاي </a:t>
            </a:r>
            <a:r>
              <a:rPr lang="fa-IR" dirty="0" smtClean="0">
                <a:solidFill>
                  <a:schemeClr val="tx1"/>
                </a:solidFill>
              </a:rPr>
              <a:t>جايگزيني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fa-IR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سرمايه­گذاري در يادگيري و آموزش و حمايت از  گسترش تحقيق­وتوسعه داخلي 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ايجاد شرايطي براي بازگشت معكوس نخبگان و گردش سرمايه انساني </a:t>
            </a:r>
            <a:r>
              <a:rPr lang="fa-IR" dirty="0" smtClean="0">
                <a:solidFill>
                  <a:schemeClr val="tx1"/>
                </a:solidFill>
              </a:rPr>
              <a:t>استراتژيك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fa-IR" sz="2200" dirty="0" smtClean="0">
                <a:solidFill>
                  <a:schemeClr val="tx1"/>
                </a:solidFill>
              </a:rPr>
              <a:t>. 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تأمين </a:t>
            </a:r>
            <a:r>
              <a:rPr lang="fa-IR" dirty="0">
                <a:solidFill>
                  <a:schemeClr val="tx1"/>
                </a:solidFill>
              </a:rPr>
              <a:t>مالي، كاهش ماليات، حفاظت از بازار </a:t>
            </a:r>
            <a:r>
              <a:rPr lang="fa-IR" dirty="0" smtClean="0">
                <a:solidFill>
                  <a:schemeClr val="tx1"/>
                </a:solidFill>
              </a:rPr>
              <a:t>داخلي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fa-IR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ايجاد امتيازهاي مالياتي و كاهش تعرفه­ها و خريد هوشمندانه دولتي و وضع استانداردهاي </a:t>
            </a:r>
            <a:r>
              <a:rPr lang="fa-IR" dirty="0" smtClean="0">
                <a:solidFill>
                  <a:schemeClr val="tx1"/>
                </a:solidFill>
              </a:rPr>
              <a:t>ملي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fa-IR" sz="2200" dirty="0" smtClean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نقش سياست هاي دولتي در انتقال فناوري(ادامه)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683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نقش سياست هاي دولتي در انتقال فناوري(ادامه)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51616"/>
            <a:ext cx="8229600" cy="4745736"/>
          </a:xfrm>
        </p:spPr>
        <p:txBody>
          <a:bodyPr/>
          <a:lstStyle/>
          <a:p>
            <a:pPr lvl="1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tx1"/>
                </a:solidFill>
              </a:rPr>
              <a:t>سرمايه­گذاري در يادگيري و آموزش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fa-IR" sz="2800" dirty="0" smtClean="0">
                <a:solidFill>
                  <a:schemeClr val="tx1"/>
                </a:solidFill>
              </a:rPr>
              <a:t>:</a:t>
            </a:r>
            <a:endParaRPr lang="fa-IR" sz="2800" dirty="0">
              <a:solidFill>
                <a:schemeClr val="tx1"/>
              </a:solidFill>
            </a:endParaRPr>
          </a:p>
          <a:p>
            <a:pPr marL="411480" lvl="1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تحريك يادگيري در شركت­هاي داخلي و پرورش آن­ها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fa-IR" dirty="0">
                <a:solidFill>
                  <a:schemeClr val="tx1"/>
                </a:solidFill>
              </a:rPr>
              <a:t> به كمك سياست هاي آموزشي دولتي</a:t>
            </a:r>
            <a:r>
              <a:rPr lang="fa-IR" sz="2000" dirty="0">
                <a:solidFill>
                  <a:schemeClr val="tx1"/>
                </a:solidFill>
              </a:rPr>
              <a:t>.</a:t>
            </a: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sz="2200" dirty="0">
                <a:solidFill>
                  <a:schemeClr val="tx1"/>
                </a:solidFill>
              </a:rPr>
              <a:t>تأكيد بر نقش اين سياست­ها در تأمين مالي براي آموزش و تحقيق </a:t>
            </a: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sz="2200" dirty="0">
                <a:solidFill>
                  <a:schemeClr val="tx1"/>
                </a:solidFill>
              </a:rPr>
              <a:t>شكل­گيري و توسعه­ي سرمايه انساني و تعامل نزديك ميان دانشگاه­ها و صنعت و مراكز تحقيقاتي به عنوان خروجي سياست ها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767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نقش سياست هاي دولتي در انتقال فناوري(ادامه)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816274"/>
            <a:ext cx="8229600" cy="4745736"/>
          </a:xfrm>
        </p:spPr>
        <p:txBody>
          <a:bodyPr/>
          <a:lstStyle/>
          <a:p>
            <a:pPr lvl="1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</a:rPr>
              <a:t>حمايت از گسترش تحقيق و توسعه </a:t>
            </a:r>
            <a:r>
              <a:rPr lang="fa-IR" sz="2800" dirty="0" smtClean="0">
                <a:solidFill>
                  <a:schemeClr val="tx1"/>
                </a:solidFill>
              </a:rPr>
              <a:t>داخلي:</a:t>
            </a:r>
            <a:endParaRPr lang="fa-IR" sz="2800" dirty="0" smtClean="0">
              <a:solidFill>
                <a:schemeClr val="tx1"/>
              </a:solidFill>
            </a:endParaRPr>
          </a:p>
          <a:p>
            <a:pPr lvl="1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a-IR" sz="2800" dirty="0" smtClean="0">
              <a:solidFill>
                <a:schemeClr val="tx1"/>
              </a:solidFill>
            </a:endParaRP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تأسيس مراكز تحقيقات ملي و حمايت از تشكيل كنسرسيوم­هاي تحقيق­وتوسعه </a:t>
            </a:r>
            <a:r>
              <a:rPr lang="fa-IR" sz="2200" dirty="0" smtClean="0">
                <a:solidFill>
                  <a:schemeClr val="tx1"/>
                </a:solidFill>
              </a:rPr>
              <a:t>.</a:t>
            </a:r>
            <a:endParaRPr lang="fa-IR" sz="2200" dirty="0">
              <a:solidFill>
                <a:schemeClr val="tx1"/>
              </a:solidFill>
            </a:endParaRP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كنسرسيوم</a:t>
            </a:r>
            <a:r>
              <a:rPr lang="fa-IR" dirty="0">
                <a:solidFill>
                  <a:schemeClr val="tx1"/>
                </a:solidFill>
              </a:rPr>
              <a:t>­­ها به­عنوان بستري براي تجميع منابع داخلي از بازیگران مختلف همچون دانشگاه­ها </a:t>
            </a:r>
            <a:r>
              <a:rPr lang="fa-IR" sz="2200" dirty="0" smtClean="0">
                <a:solidFill>
                  <a:schemeClr val="tx1"/>
                </a:solidFill>
              </a:rPr>
              <a:t>.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نقش مراكز تحقيقات ملي به­عنوان «ناظر فناوري» در تفسير و نظارت بر روند فعالیت­های تحقیق­وتوسعه </a:t>
            </a:r>
            <a:r>
              <a:rPr lang="fa-IR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903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496"/>
            <a:ext cx="8229600" cy="4815040"/>
          </a:xfrm>
        </p:spPr>
        <p:txBody>
          <a:bodyPr/>
          <a:lstStyle/>
          <a:p>
            <a:pPr algn="just"/>
            <a:r>
              <a:rPr lang="fa-IR" dirty="0"/>
              <a:t>سياست خريد هوشمندانه­ي </a:t>
            </a:r>
            <a:r>
              <a:rPr lang="fa-IR" dirty="0" smtClean="0"/>
              <a:t>دولتي</a:t>
            </a:r>
            <a:r>
              <a:rPr lang="fa-IR" sz="2400" dirty="0" smtClean="0"/>
              <a:t>:</a:t>
            </a:r>
            <a:endParaRPr lang="fa-IR" sz="2400" dirty="0" smtClean="0"/>
          </a:p>
          <a:p>
            <a:pPr algn="just"/>
            <a:endParaRPr lang="fa-IR" sz="2400" dirty="0" smtClean="0"/>
          </a:p>
          <a:p>
            <a:pPr lvl="1" algn="just"/>
            <a:r>
              <a:rPr lang="fa-IR" sz="2200" dirty="0" smtClean="0">
                <a:solidFill>
                  <a:schemeClr val="tx1"/>
                </a:solidFill>
              </a:rPr>
              <a:t>روش مورد استفاده در </a:t>
            </a:r>
            <a:r>
              <a:rPr lang="fa-IR" sz="2200" dirty="0">
                <a:solidFill>
                  <a:schemeClr val="tx1"/>
                </a:solidFill>
              </a:rPr>
              <a:t>شركت­هاي ژاپني و بسياري از شركت­هاي اروپايي </a:t>
            </a:r>
            <a:r>
              <a:rPr lang="fa-IR" sz="2200" dirty="0" smtClean="0">
                <a:solidFill>
                  <a:schemeClr val="tx1"/>
                </a:solidFill>
              </a:rPr>
              <a:t>جهت ارتقاء توانايي </a:t>
            </a:r>
            <a:r>
              <a:rPr lang="fa-IR" sz="2200" dirty="0">
                <a:solidFill>
                  <a:schemeClr val="tx1"/>
                </a:solidFill>
              </a:rPr>
              <a:t>ملي ­</a:t>
            </a:r>
            <a:r>
              <a:rPr lang="fa-IR" sz="2200" dirty="0" smtClean="0">
                <a:solidFill>
                  <a:schemeClr val="tx1"/>
                </a:solidFill>
              </a:rPr>
              <a:t>فناورانه خود </a:t>
            </a:r>
            <a:r>
              <a:rPr lang="fa-IR" sz="2000" dirty="0" smtClean="0">
                <a:solidFill>
                  <a:schemeClr val="tx1"/>
                </a:solidFill>
              </a:rPr>
              <a:t>.</a:t>
            </a:r>
            <a:endParaRPr lang="fa-IR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fa-IR" sz="2200" dirty="0" smtClean="0">
                <a:solidFill>
                  <a:schemeClr val="tx1"/>
                </a:solidFill>
              </a:rPr>
              <a:t>عمدتاً شامل محدوديت </a:t>
            </a:r>
            <a:r>
              <a:rPr lang="fa-IR" sz="2200" dirty="0">
                <a:solidFill>
                  <a:schemeClr val="tx1"/>
                </a:solidFill>
              </a:rPr>
              <a:t>براي شركت­هاي خارجي براي دستيابي به بازار داخلي و پرداخت­هاي فوق­العاده توسط شركت­هاي دولتي براي تجهيزات </a:t>
            </a:r>
            <a:r>
              <a:rPr lang="fa-IR" sz="2200" dirty="0" smtClean="0">
                <a:solidFill>
                  <a:schemeClr val="tx1"/>
                </a:solidFill>
              </a:rPr>
              <a:t>جديد مي </a:t>
            </a:r>
            <a:r>
              <a:rPr lang="fa-IR" sz="2200" dirty="0" smtClean="0">
                <a:solidFill>
                  <a:schemeClr val="tx1"/>
                </a:solidFill>
              </a:rPr>
              <a:t>شود</a:t>
            </a:r>
            <a:r>
              <a:rPr lang="fa-IR" sz="2000" dirty="0" smtClean="0">
                <a:solidFill>
                  <a:schemeClr val="tx1"/>
                </a:solidFill>
              </a:rPr>
              <a:t>.</a:t>
            </a:r>
            <a:endParaRPr lang="fa-IR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fa-IR" sz="2200" dirty="0" smtClean="0">
                <a:solidFill>
                  <a:schemeClr val="tx1"/>
                </a:solidFill>
              </a:rPr>
              <a:t>حمايت كننده تقاضا براي فناوري هاي پيشرفته، سرعت بخشي و گسترش </a:t>
            </a:r>
            <a:r>
              <a:rPr lang="fa-IR" sz="2200" dirty="0" smtClean="0">
                <a:solidFill>
                  <a:schemeClr val="tx1"/>
                </a:solidFill>
              </a:rPr>
              <a:t>آن.</a:t>
            </a:r>
            <a:endParaRPr lang="fa-IR" sz="2200" dirty="0">
              <a:solidFill>
                <a:schemeClr val="tx1"/>
              </a:solidFill>
            </a:endParaRPr>
          </a:p>
          <a:p>
            <a:pPr lvl="1" algn="just"/>
            <a:r>
              <a:rPr lang="fa-IR" sz="2200" dirty="0">
                <a:solidFill>
                  <a:schemeClr val="tx1"/>
                </a:solidFill>
              </a:rPr>
              <a:t>يكي از روش­هاي غلبه بر ريسك ناشي از ايجاد بازار اوليه در فرايند </a:t>
            </a:r>
            <a:r>
              <a:rPr lang="fa-IR" sz="2200" dirty="0" smtClean="0">
                <a:solidFill>
                  <a:schemeClr val="tx1"/>
                </a:solidFill>
              </a:rPr>
              <a:t>همپايي</a:t>
            </a:r>
            <a:r>
              <a:rPr lang="fa-IR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نقش سياست هاي دولتي در انتقال فناوري(ادامه)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833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9300" y="1772816"/>
            <a:ext cx="8229600" cy="1728192"/>
          </a:xfrm>
        </p:spPr>
        <p:txBody>
          <a:bodyPr>
            <a:normAutofit/>
          </a:bodyPr>
          <a:lstStyle/>
          <a:p>
            <a:pPr algn="just"/>
            <a:r>
              <a:rPr lang="fa-IR" b="1" dirty="0" smtClean="0">
                <a:solidFill>
                  <a:srgbClr val="FF0000"/>
                </a:solidFill>
              </a:rPr>
              <a:t>تعريف انتقال فناوري: </a:t>
            </a: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تعاملات </a:t>
            </a:r>
            <a:r>
              <a:rPr lang="fa-IR" dirty="0">
                <a:solidFill>
                  <a:schemeClr val="tx1"/>
                </a:solidFill>
              </a:rPr>
              <a:t>تعمّدي و </a:t>
            </a:r>
            <a:r>
              <a:rPr lang="fa-IR" dirty="0" smtClean="0">
                <a:solidFill>
                  <a:schemeClr val="tx1"/>
                </a:solidFill>
              </a:rPr>
              <a:t>هدفمند، ميان دو </a:t>
            </a:r>
            <a:r>
              <a:rPr lang="fa-IR" dirty="0">
                <a:solidFill>
                  <a:schemeClr val="tx1"/>
                </a:solidFill>
              </a:rPr>
              <a:t>یا چند فرد يا بنگاه، به­منظور مبادله­ی دانش، حقوق و محصولات­ </a:t>
            </a:r>
            <a:r>
              <a:rPr lang="fa-IR" dirty="0" smtClean="0">
                <a:solidFill>
                  <a:schemeClr val="tx1"/>
                </a:solidFill>
              </a:rPr>
              <a:t>فناورانه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60515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Content Placeholder 7"/>
          <p:cNvSpPr txBox="1">
            <a:spLocks/>
          </p:cNvSpPr>
          <p:nvPr/>
        </p:nvSpPr>
        <p:spPr>
          <a:xfrm>
            <a:off x="429300" y="3284984"/>
            <a:ext cx="8229600" cy="14676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sz="2800" b="1" dirty="0" smtClean="0">
                <a:solidFill>
                  <a:srgbClr val="FF0000"/>
                </a:solidFill>
              </a:rPr>
              <a:t>هدف از انتقال فناوري: </a:t>
            </a: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بهره­گيري از منابع بيروني، جهت يافتن راه­ ميانبري براي رشد و توسعه­ی فناورانه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29300" y="4653136"/>
            <a:ext cx="8229600" cy="1728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b="1" dirty="0" smtClean="0">
                <a:solidFill>
                  <a:srgbClr val="FF0000"/>
                </a:solidFill>
              </a:rPr>
              <a:t>لازمه اثربخشی انتقال فناوری: </a:t>
            </a: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اتخاذ سياست­هاي صحيح از جانب دولت</a:t>
            </a:r>
            <a:r>
              <a:rPr lang="fa-IR" dirty="0" smtClean="0">
                <a:solidFill>
                  <a:schemeClr val="tx1"/>
                </a:solidFill>
              </a:rPr>
              <a:t>، همزمان اتخاذ </a:t>
            </a:r>
            <a:r>
              <a:rPr lang="ar-SA" dirty="0" smtClean="0">
                <a:solidFill>
                  <a:schemeClr val="tx1"/>
                </a:solidFill>
              </a:rPr>
              <a:t>راهبردهاي مناسب از جانب بنگاه­­­ها</a:t>
            </a:r>
            <a:r>
              <a:rPr lang="fa-IR" dirty="0" smtClean="0"/>
              <a:t>						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496"/>
            <a:ext cx="8229600" cy="4815040"/>
          </a:xfrm>
        </p:spPr>
        <p:txBody>
          <a:bodyPr/>
          <a:lstStyle/>
          <a:p>
            <a:r>
              <a:rPr lang="fa-IR" dirty="0"/>
              <a:t>ايجاد بحران­هاي ساختگي براي خلق اهداف چالش­برانگيز در صنايع خاص </a:t>
            </a:r>
            <a:r>
              <a:rPr lang="fa-IR" sz="2400" dirty="0" smtClean="0"/>
              <a:t>: </a:t>
            </a:r>
            <a:endParaRPr lang="fa-IR" sz="2400" dirty="0" smtClean="0"/>
          </a:p>
          <a:p>
            <a:endParaRPr lang="fa-IR" sz="2400" dirty="0" smtClean="0"/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رويكرد دولت كره جنوبي </a:t>
            </a:r>
            <a:r>
              <a:rPr lang="fa-IR" dirty="0">
                <a:solidFill>
                  <a:schemeClr val="tx1"/>
                </a:solidFill>
              </a:rPr>
              <a:t>در اواسط دهه 1970 </a:t>
            </a:r>
            <a:r>
              <a:rPr lang="fa-IR" dirty="0" smtClean="0">
                <a:solidFill>
                  <a:schemeClr val="tx1"/>
                </a:solidFill>
              </a:rPr>
              <a:t>به منظور توسعه­ي </a:t>
            </a:r>
            <a:r>
              <a:rPr lang="fa-IR" dirty="0">
                <a:solidFill>
                  <a:schemeClr val="tx1"/>
                </a:solidFill>
              </a:rPr>
              <a:t>صنعت اتومبيل­سازي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موارد استفاده: </a:t>
            </a:r>
          </a:p>
          <a:p>
            <a:pPr lvl="2"/>
            <a:r>
              <a:rPr lang="fa-IR" dirty="0" smtClean="0">
                <a:solidFill>
                  <a:schemeClr val="tx1"/>
                </a:solidFill>
              </a:rPr>
              <a:t>كشورهاي </a:t>
            </a:r>
            <a:r>
              <a:rPr lang="fa-IR" dirty="0">
                <a:solidFill>
                  <a:schemeClr val="tx1"/>
                </a:solidFill>
              </a:rPr>
              <a:t>درحال­توسعه كه عمدتاً دولت سازماندهي صنايع را برعهده دارد 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fa-IR" dirty="0">
                <a:solidFill>
                  <a:schemeClr val="tx1"/>
                </a:solidFill>
              </a:rPr>
              <a:t>صنايع در ابتداي توسعه­ي فناورانه قرار </a:t>
            </a:r>
            <a:r>
              <a:rPr lang="fa-IR" dirty="0" smtClean="0">
                <a:solidFill>
                  <a:schemeClr val="tx1"/>
                </a:solidFill>
              </a:rPr>
              <a:t>دارند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نقش سياست هاي دولتي در انتقال فناوري(ادامه)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044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fa-IR" dirty="0"/>
              <a:t>ايجاد بحران­هاي ساختگي براي خلق اهداف چالش­برانگيز در صنايع </a:t>
            </a:r>
            <a:r>
              <a:rPr lang="fa-IR" dirty="0" smtClean="0"/>
              <a:t>استراتژيك</a:t>
            </a:r>
            <a:r>
              <a:rPr lang="fa-IR" sz="2400" dirty="0" smtClean="0"/>
              <a:t>(ادامه</a:t>
            </a:r>
            <a:r>
              <a:rPr lang="fa-IR" sz="2400" dirty="0" smtClean="0"/>
              <a:t>):</a:t>
            </a:r>
          </a:p>
          <a:p>
            <a:endParaRPr lang="fa-IR" sz="2400" dirty="0" smtClean="0"/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اتخاذ هفت اصل حمايتي توسط دولت كره براي توسعه صنعت خودرو: </a:t>
            </a:r>
          </a:p>
          <a:p>
            <a:pPr lvl="2"/>
            <a:r>
              <a:rPr lang="fa-IR" dirty="0">
                <a:solidFill>
                  <a:schemeClr val="tx1"/>
                </a:solidFill>
              </a:rPr>
              <a:t>حفاظت از بازار داخلي با كاهش واردات خودرو، </a:t>
            </a:r>
            <a:endParaRPr lang="fa-IR" dirty="0" smtClean="0">
              <a:solidFill>
                <a:schemeClr val="tx1"/>
              </a:solidFill>
            </a:endParaRPr>
          </a:p>
          <a:p>
            <a:pPr lvl="2"/>
            <a:r>
              <a:rPr lang="fa-IR" dirty="0" smtClean="0">
                <a:solidFill>
                  <a:schemeClr val="tx1"/>
                </a:solidFill>
              </a:rPr>
              <a:t>جلوگيري </a:t>
            </a:r>
            <a:r>
              <a:rPr lang="fa-IR" dirty="0">
                <a:solidFill>
                  <a:schemeClr val="tx1"/>
                </a:solidFill>
              </a:rPr>
              <a:t>از ورورد بازيگران جديد به </a:t>
            </a:r>
            <a:r>
              <a:rPr lang="fa-IR" dirty="0" smtClean="0">
                <a:solidFill>
                  <a:schemeClr val="tx1"/>
                </a:solidFill>
              </a:rPr>
              <a:t>اين صنعت</a:t>
            </a:r>
            <a:r>
              <a:rPr lang="fa-IR" dirty="0">
                <a:solidFill>
                  <a:schemeClr val="tx1"/>
                </a:solidFill>
              </a:rPr>
              <a:t>، </a:t>
            </a:r>
            <a:endParaRPr lang="fa-IR" dirty="0" smtClean="0">
              <a:solidFill>
                <a:schemeClr val="tx1"/>
              </a:solidFill>
            </a:endParaRPr>
          </a:p>
          <a:p>
            <a:pPr lvl="2"/>
            <a:r>
              <a:rPr lang="fa-IR" dirty="0" smtClean="0">
                <a:solidFill>
                  <a:schemeClr val="tx1"/>
                </a:solidFill>
              </a:rPr>
              <a:t>كاهش </a:t>
            </a:r>
            <a:r>
              <a:rPr lang="fa-IR" dirty="0">
                <a:solidFill>
                  <a:schemeClr val="tx1"/>
                </a:solidFill>
              </a:rPr>
              <a:t>چشمگير ماليات، </a:t>
            </a:r>
            <a:endParaRPr lang="fa-IR" dirty="0" smtClean="0">
              <a:solidFill>
                <a:schemeClr val="tx1"/>
              </a:solidFill>
            </a:endParaRPr>
          </a:p>
          <a:p>
            <a:pPr lvl="2"/>
            <a:r>
              <a:rPr lang="fa-IR" dirty="0" smtClean="0">
                <a:solidFill>
                  <a:schemeClr val="tx1"/>
                </a:solidFill>
              </a:rPr>
              <a:t>ترويج </a:t>
            </a:r>
            <a:r>
              <a:rPr lang="fa-IR" dirty="0">
                <a:solidFill>
                  <a:schemeClr val="tx1"/>
                </a:solidFill>
              </a:rPr>
              <a:t>ادغام </a:t>
            </a:r>
            <a:r>
              <a:rPr lang="fa-IR" dirty="0" smtClean="0">
                <a:solidFill>
                  <a:schemeClr val="tx1"/>
                </a:solidFill>
              </a:rPr>
              <a:t>عمودي، </a:t>
            </a:r>
          </a:p>
          <a:p>
            <a:pPr lvl="2"/>
            <a:r>
              <a:rPr lang="fa-IR" dirty="0" smtClean="0">
                <a:solidFill>
                  <a:schemeClr val="tx1"/>
                </a:solidFill>
              </a:rPr>
              <a:t>تأمين </a:t>
            </a:r>
            <a:r>
              <a:rPr lang="fa-IR" dirty="0">
                <a:solidFill>
                  <a:schemeClr val="tx1"/>
                </a:solidFill>
              </a:rPr>
              <a:t>مالي اولویت­گذاری شده و امتيازات مالياتي، </a:t>
            </a:r>
            <a:endParaRPr lang="fa-IR" dirty="0" smtClean="0">
              <a:solidFill>
                <a:schemeClr val="tx1"/>
              </a:solidFill>
            </a:endParaRPr>
          </a:p>
          <a:p>
            <a:pPr lvl="2"/>
            <a:r>
              <a:rPr lang="fa-IR" dirty="0" smtClean="0">
                <a:solidFill>
                  <a:schemeClr val="tx1"/>
                </a:solidFill>
              </a:rPr>
              <a:t>تضمين </a:t>
            </a:r>
            <a:r>
              <a:rPr lang="fa-IR" dirty="0">
                <a:solidFill>
                  <a:schemeClr val="tx1"/>
                </a:solidFill>
              </a:rPr>
              <a:t>سهم بزرگي از بازار داخلي براي مدل توليد شده بومي.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نقش سياست هاي دولتي در انتقال فناوري(ادامه)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529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496"/>
            <a:ext cx="8229600" cy="4815040"/>
          </a:xfrm>
        </p:spPr>
        <p:txBody>
          <a:bodyPr>
            <a:normAutofit/>
          </a:bodyPr>
          <a:lstStyle/>
          <a:p>
            <a:r>
              <a:rPr lang="fa-IR" dirty="0"/>
              <a:t>حفاظت و اعطاي مشوق براي استفاده و به كارگيري از محصولات </a:t>
            </a:r>
            <a:r>
              <a:rPr lang="fa-IR" dirty="0" smtClean="0"/>
              <a:t>داخلي</a:t>
            </a:r>
            <a:r>
              <a:rPr lang="en-US" dirty="0"/>
              <a:t> </a:t>
            </a:r>
            <a:r>
              <a:rPr lang="fa-IR" dirty="0" smtClean="0"/>
              <a:t>:</a:t>
            </a:r>
            <a:endParaRPr lang="en-US" dirty="0" smtClean="0"/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سياست­هاي </a:t>
            </a:r>
            <a:r>
              <a:rPr lang="fa-IR" dirty="0">
                <a:solidFill>
                  <a:schemeClr val="tx1"/>
                </a:solidFill>
              </a:rPr>
              <a:t>مورد استفاده </a:t>
            </a:r>
            <a:r>
              <a:rPr lang="fa-IR" dirty="0" smtClean="0">
                <a:solidFill>
                  <a:schemeClr val="tx1"/>
                </a:solidFill>
              </a:rPr>
              <a:t>در كشور چين: </a:t>
            </a:r>
          </a:p>
          <a:p>
            <a:pPr marL="1124712" lvl="2" indent="-457200"/>
            <a:r>
              <a:rPr lang="fa-IR" dirty="0" smtClean="0">
                <a:solidFill>
                  <a:schemeClr val="tx1"/>
                </a:solidFill>
              </a:rPr>
              <a:t>حفاظت </a:t>
            </a:r>
            <a:r>
              <a:rPr lang="fa-IR" dirty="0">
                <a:solidFill>
                  <a:schemeClr val="tx1"/>
                </a:solidFill>
              </a:rPr>
              <a:t>از بازاهاي داخلي به </a:t>
            </a:r>
            <a:r>
              <a:rPr lang="fa-IR" dirty="0" smtClean="0">
                <a:solidFill>
                  <a:schemeClr val="tx1"/>
                </a:solidFill>
              </a:rPr>
              <a:t>وسيله </a:t>
            </a:r>
            <a:r>
              <a:rPr lang="fa-IR" dirty="0">
                <a:solidFill>
                  <a:schemeClr val="tx1"/>
                </a:solidFill>
              </a:rPr>
              <a:t>قوانين دولتي (همچون محدوديت واردات، تعرفه­ها و اعطاي يارانه) </a:t>
            </a:r>
            <a:endParaRPr lang="fa-IR" dirty="0" smtClean="0">
              <a:solidFill>
                <a:schemeClr val="tx1"/>
              </a:solidFill>
            </a:endParaRPr>
          </a:p>
          <a:p>
            <a:pPr marL="1124712" lvl="2" indent="-457200"/>
            <a:r>
              <a:rPr lang="fa-IR" dirty="0" smtClean="0">
                <a:solidFill>
                  <a:schemeClr val="tx1"/>
                </a:solidFill>
              </a:rPr>
              <a:t>خريد </a:t>
            </a:r>
            <a:r>
              <a:rPr lang="fa-IR" dirty="0">
                <a:solidFill>
                  <a:schemeClr val="tx1"/>
                </a:solidFill>
              </a:rPr>
              <a:t>هوشمندانه­ي محصولات ملي، </a:t>
            </a:r>
            <a:endParaRPr lang="fa-IR" dirty="0" smtClean="0">
              <a:solidFill>
                <a:schemeClr val="tx1"/>
              </a:solidFill>
            </a:endParaRPr>
          </a:p>
          <a:p>
            <a:pPr marL="1124712" lvl="2" indent="-457200"/>
            <a:r>
              <a:rPr lang="fa-IR" dirty="0" smtClean="0">
                <a:solidFill>
                  <a:schemeClr val="tx1"/>
                </a:solidFill>
              </a:rPr>
              <a:t>اعطاي </a:t>
            </a:r>
            <a:r>
              <a:rPr lang="fa-IR" dirty="0">
                <a:solidFill>
                  <a:schemeClr val="tx1"/>
                </a:solidFill>
              </a:rPr>
              <a:t>كمك­هاي مالي براي صادرات و بازاريابي بين­المللي، </a:t>
            </a:r>
            <a:endParaRPr lang="fa-IR" dirty="0" smtClean="0">
              <a:solidFill>
                <a:schemeClr val="tx1"/>
              </a:solidFill>
            </a:endParaRPr>
          </a:p>
          <a:p>
            <a:pPr marL="1124712" lvl="2" indent="-457200"/>
            <a:r>
              <a:rPr lang="fa-IR" dirty="0" smtClean="0">
                <a:solidFill>
                  <a:schemeClr val="tx1"/>
                </a:solidFill>
              </a:rPr>
              <a:t>اعلام </a:t>
            </a:r>
            <a:r>
              <a:rPr lang="fa-IR" dirty="0">
                <a:solidFill>
                  <a:schemeClr val="tx1"/>
                </a:solidFill>
              </a:rPr>
              <a:t>برخي محصولات فناورانه به عنوان استانداردهاي </a:t>
            </a:r>
            <a:r>
              <a:rPr lang="fa-IR" dirty="0" smtClean="0">
                <a:solidFill>
                  <a:schemeClr val="tx1"/>
                </a:solidFill>
              </a:rPr>
              <a:t>ملي، </a:t>
            </a:r>
          </a:p>
          <a:p>
            <a:pPr marL="1124712" lvl="2" indent="-457200"/>
            <a:r>
              <a:rPr lang="fa-IR" dirty="0" smtClean="0">
                <a:solidFill>
                  <a:schemeClr val="tx1"/>
                </a:solidFill>
              </a:rPr>
              <a:t>استفاده </a:t>
            </a:r>
            <a:r>
              <a:rPr lang="fa-IR" dirty="0">
                <a:solidFill>
                  <a:schemeClr val="tx1"/>
                </a:solidFill>
              </a:rPr>
              <a:t>از ماهيت بخش­بندي شده بازارهاي </a:t>
            </a:r>
            <a:r>
              <a:rPr lang="fa-IR" dirty="0" smtClean="0">
                <a:solidFill>
                  <a:schemeClr val="tx1"/>
                </a:solidFill>
              </a:rPr>
              <a:t>محلي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نقش سياست هاي دولتي در انتقال فناوري(ادامه)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221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9496"/>
            <a:ext cx="8363272" cy="4815040"/>
          </a:xfrm>
        </p:spPr>
        <p:txBody>
          <a:bodyPr>
            <a:normAutofit/>
          </a:bodyPr>
          <a:lstStyle/>
          <a:p>
            <a:pPr algn="just"/>
            <a:r>
              <a:rPr lang="fa-IR" dirty="0"/>
              <a:t>سياست وضع استانداردهاي ملي براي محصولات فناورانه </a:t>
            </a:r>
            <a:r>
              <a:rPr lang="en-US" dirty="0" smtClean="0"/>
              <a:t> </a:t>
            </a:r>
            <a:r>
              <a:rPr lang="fa-IR" dirty="0" smtClean="0"/>
              <a:t>:</a:t>
            </a:r>
            <a:endParaRPr lang="fa-IR" dirty="0" smtClean="0"/>
          </a:p>
          <a:p>
            <a:pPr algn="just"/>
            <a:endParaRPr lang="en-US" dirty="0" smtClean="0"/>
          </a:p>
          <a:p>
            <a:pPr marL="859536" lvl="1" indent="-457200" algn="just"/>
            <a:r>
              <a:rPr lang="fa-IR" dirty="0" smtClean="0">
                <a:solidFill>
                  <a:schemeClr val="tx1"/>
                </a:solidFill>
              </a:rPr>
              <a:t>مورد استفاده در صنعت </a:t>
            </a:r>
            <a:r>
              <a:rPr lang="fa-IR" dirty="0">
                <a:solidFill>
                  <a:schemeClr val="tx1"/>
                </a:solidFill>
              </a:rPr>
              <a:t>ارتباطات كره­ي جنوبي </a:t>
            </a:r>
            <a:endParaRPr lang="fa-IR" dirty="0" smtClean="0">
              <a:solidFill>
                <a:schemeClr val="tx1"/>
              </a:solidFill>
            </a:endParaRPr>
          </a:p>
          <a:p>
            <a:pPr lvl="2" algn="just"/>
            <a:r>
              <a:rPr lang="fa-IR" dirty="0" smtClean="0">
                <a:solidFill>
                  <a:schemeClr val="tx1"/>
                </a:solidFill>
              </a:rPr>
              <a:t>به منظور توسعه </a:t>
            </a:r>
            <a:r>
              <a:rPr lang="fa-IR" dirty="0">
                <a:solidFill>
                  <a:schemeClr val="tx1"/>
                </a:solidFill>
              </a:rPr>
              <a:t>فناوري ارتباط وايرلس </a:t>
            </a:r>
            <a:r>
              <a:rPr lang="en-US" sz="2200" dirty="0">
                <a:solidFill>
                  <a:schemeClr val="tx1"/>
                </a:solidFill>
              </a:rPr>
              <a:t>CDMA 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2" algn="just"/>
            <a:r>
              <a:rPr lang="fa-IR" dirty="0" smtClean="0">
                <a:solidFill>
                  <a:schemeClr val="tx1"/>
                </a:solidFill>
              </a:rPr>
              <a:t>ترجيح شركت­هاي </a:t>
            </a:r>
            <a:r>
              <a:rPr lang="fa-IR" dirty="0">
                <a:solidFill>
                  <a:schemeClr val="tx1"/>
                </a:solidFill>
              </a:rPr>
              <a:t>خصوصي كره </a:t>
            </a:r>
            <a:r>
              <a:rPr lang="fa-IR" dirty="0" smtClean="0">
                <a:solidFill>
                  <a:schemeClr val="tx1"/>
                </a:solidFill>
              </a:rPr>
              <a:t>براي كار كردن مطابق </a:t>
            </a:r>
            <a:r>
              <a:rPr lang="fa-IR" dirty="0">
                <a:solidFill>
                  <a:schemeClr val="tx1"/>
                </a:solidFill>
              </a:rPr>
              <a:t>با فناوري </a:t>
            </a:r>
            <a:r>
              <a:rPr lang="en-US" sz="2200" dirty="0">
                <a:solidFill>
                  <a:schemeClr val="tx1"/>
                </a:solidFill>
              </a:rPr>
              <a:t>GSM</a:t>
            </a:r>
            <a:r>
              <a:rPr lang="fa-IR" dirty="0">
                <a:solidFill>
                  <a:schemeClr val="tx1"/>
                </a:solidFill>
              </a:rPr>
              <a:t> كه استاندارد اتحاديه اروپا </a:t>
            </a:r>
            <a:r>
              <a:rPr lang="fa-IR" dirty="0" smtClean="0">
                <a:solidFill>
                  <a:schemeClr val="tx1"/>
                </a:solidFill>
              </a:rPr>
              <a:t>بود، بجاي درگيرشدن </a:t>
            </a:r>
            <a:r>
              <a:rPr lang="fa-IR" dirty="0">
                <a:solidFill>
                  <a:schemeClr val="tx1"/>
                </a:solidFill>
              </a:rPr>
              <a:t>با ريسك </a:t>
            </a:r>
            <a:r>
              <a:rPr lang="fa-IR" dirty="0" smtClean="0">
                <a:solidFill>
                  <a:schemeClr val="tx1"/>
                </a:solidFill>
              </a:rPr>
              <a:t>فناوري </a:t>
            </a:r>
            <a:r>
              <a:rPr lang="en-US" sz="2200" dirty="0" smtClean="0">
                <a:solidFill>
                  <a:schemeClr val="tx1"/>
                </a:solidFill>
              </a:rPr>
              <a:t>CDMA</a:t>
            </a:r>
            <a:r>
              <a:rPr lang="fa-IR" dirty="0" smtClean="0">
                <a:solidFill>
                  <a:schemeClr val="tx1"/>
                </a:solidFill>
              </a:rPr>
              <a:t>، </a:t>
            </a:r>
            <a:endParaRPr lang="en-US" dirty="0" smtClean="0">
              <a:solidFill>
                <a:schemeClr val="tx1"/>
              </a:solidFill>
            </a:endParaRPr>
          </a:p>
          <a:p>
            <a:pPr lvl="2" algn="just"/>
            <a:r>
              <a:rPr lang="fa-IR" dirty="0" smtClean="0">
                <a:solidFill>
                  <a:schemeClr val="tx1"/>
                </a:solidFill>
              </a:rPr>
              <a:t>مداخله دولت و تضمين بازار </a:t>
            </a:r>
            <a:r>
              <a:rPr lang="fa-IR" dirty="0">
                <a:solidFill>
                  <a:schemeClr val="tx1"/>
                </a:solidFill>
              </a:rPr>
              <a:t>براي محصولات مبتني بر </a:t>
            </a:r>
            <a:r>
              <a:rPr lang="fa-IR" dirty="0" smtClean="0">
                <a:solidFill>
                  <a:schemeClr val="tx1"/>
                </a:solidFill>
              </a:rPr>
              <a:t>فناوري </a:t>
            </a:r>
            <a:r>
              <a:rPr lang="en-US" sz="2200" dirty="0" smtClean="0">
                <a:solidFill>
                  <a:schemeClr val="tx1"/>
                </a:solidFill>
              </a:rPr>
              <a:t>CDMA</a:t>
            </a:r>
            <a:r>
              <a:rPr lang="fa-IR" dirty="0" smtClean="0">
                <a:solidFill>
                  <a:schemeClr val="tx1"/>
                </a:solidFill>
              </a:rPr>
              <a:t> با </a:t>
            </a:r>
            <a:r>
              <a:rPr lang="fa-IR" dirty="0">
                <a:solidFill>
                  <a:schemeClr val="tx1"/>
                </a:solidFill>
              </a:rPr>
              <a:t>اعلام </a:t>
            </a:r>
            <a:r>
              <a:rPr lang="fa-IR" dirty="0" smtClean="0">
                <a:solidFill>
                  <a:schemeClr val="tx1"/>
                </a:solidFill>
              </a:rPr>
              <a:t>اين فناوري به عنوان </a:t>
            </a:r>
            <a:r>
              <a:rPr lang="fa-IR" dirty="0">
                <a:solidFill>
                  <a:schemeClr val="tx1"/>
                </a:solidFill>
              </a:rPr>
              <a:t>استاندارد ملي </a:t>
            </a:r>
            <a:r>
              <a:rPr lang="fa-IR" dirty="0" smtClean="0">
                <a:solidFill>
                  <a:schemeClr val="tx1"/>
                </a:solidFill>
              </a:rPr>
              <a:t>بازار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نقش سياست هاي دولتي در انتقال فناوري(ادامه)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900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3166" y="424925"/>
            <a:ext cx="8443664" cy="123745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/>
              <a:t>مقايسه </a:t>
            </a:r>
            <a:r>
              <a:rPr lang="fa-IR" sz="3000" dirty="0" smtClean="0"/>
              <a:t>انتقال </a:t>
            </a:r>
            <a:r>
              <a:rPr lang="fa-IR" sz="3000" dirty="0"/>
              <a:t>فناوري در ديدگاه سنتي و مدرن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710674"/>
              </p:ext>
            </p:extLst>
          </p:nvPr>
        </p:nvGraphicFramePr>
        <p:xfrm>
          <a:off x="723764" y="1988840"/>
          <a:ext cx="7787208" cy="457873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84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3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دهه 1980 به بعد</a:t>
                      </a:r>
                      <a:endParaRPr lang="en-US" sz="1400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دهه 1960 و 1970</a:t>
                      </a:r>
                      <a:endParaRPr lang="en-US" sz="1400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نقش بنگاه­ها (بازيگران اصلي) در اولويت است.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(علي رغم اينکه نوع روش هم موثر است)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روش­هاي انتقال فناوری در اولويت بود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(نقش بنگاه­­ها ناديده گرفته مي­شد)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اولويت</a:t>
                      </a:r>
                      <a:endParaRPr lang="en-US" sz="14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توانمندي بنگاه­هاي داخلي در ميزان يادگيري از فناوری وارداتي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بندهاي قراردادها</a:t>
                      </a:r>
                      <a:endParaRPr lang="en-US" sz="1400" b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موارد کليدي انتقال فناوری</a:t>
                      </a:r>
                      <a:endParaRPr lang="en-US" sz="14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بنگاه­ها مهم اند و دولت تسهيل­کننده است (زيرساخت­ها و قوانين کشور ميزبان در ميزان جذب بسيار مهم است)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نقش بنگاه­ها به وسيله دولت تعيين مي­شد</a:t>
                      </a:r>
                      <a:endParaRPr lang="en-US" sz="1400" b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نقش بنگاه­ها و دولت</a:t>
                      </a:r>
                      <a:endParaRPr lang="en-US" sz="1400" b="1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انتقال فناوری و تحقيقات بومي مکمل هم هستند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انتقال فناوری و تحقيقات بومي جايگزين هم بودند</a:t>
                      </a:r>
                      <a:endParaRPr lang="en-US" sz="1400" b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رابطه تحقيقات بومي و انتقال فناوری</a:t>
                      </a:r>
                      <a:endParaRPr lang="en-US" sz="1400" b="1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کانال­هاي غيررسمي هم اهميت پيدا کرده­اند: اخذ دانش­هاي ضمني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(Alliance, Subcontracting)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کانال­هاي رسمي مهم بود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(FDI, JV, Licensing)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کانال­هاي انتقال فناوری</a:t>
                      </a:r>
                      <a:endParaRPr lang="en-US" sz="14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ترکيب کانال­ها مد نظر است نه يک روش خاص (بر اساس نياز دانش فني)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سعي در انتخاب بهترين و ارزانترين راه­حل بود (يادگيري بيشتر با هزينه کمتر)</a:t>
                      </a:r>
                      <a:endParaRPr lang="en-US" sz="1400" b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انتخاب کانال انتقال فناوری</a:t>
                      </a:r>
                      <a:endParaRPr lang="en-US" sz="1400" b="1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تقويت صادرات و دستيابي به بازارهاي جهاني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fld id="{A3E3A2E8-4240-4645-8723-EA514DD0CCA2}" type="slidenum">
                        <a:rPr lang="fa-IR" sz="1400" smtClean="0">
                          <a:effectLst/>
                          <a:cs typeface="B Nazanin" panose="00000400000000000000" pitchFamily="2" charset="-78"/>
                        </a:rPr>
                        <a:pPr marL="0" marR="0" algn="ctr" rtl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34</a:t>
                      </a:fld>
                      <a:fld id="{EE6E678A-96DC-4339-A4DD-0E060B77AEBA}" type="slidenum">
                        <a:rPr lang="fa-IR" sz="1400" smtClean="0">
                          <a:effectLst/>
                          <a:cs typeface="B Nazanin" panose="00000400000000000000" pitchFamily="2" charset="-78"/>
                        </a:rPr>
                        <a:pPr marL="0" marR="0" algn="ctr" rtl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34</a:t>
                      </a:fld>
                      <a:fld id="{1D410AFB-946E-40AC-ABF3-54BCEF980B16}" type="slidenum">
                        <a:rPr lang="fa-IR" sz="1400" smtClean="0">
                          <a:effectLst/>
                          <a:cs typeface="B Nazanin" panose="00000400000000000000" pitchFamily="2" charset="-78"/>
                        </a:rPr>
                        <a:pPr marL="0" marR="0" algn="ctr" rtl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t>34</a:t>
                      </a:fld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رويکرد سياستگذاري </a:t>
                      </a:r>
                      <a:endParaRPr lang="en-US" sz="1400" b="1" dirty="0"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92932" y="1496323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2000" b="1" dirty="0" smtClean="0">
                <a:cs typeface="B Nazanin" panose="00000400000000000000" pitchFamily="2" charset="-78"/>
              </a:rPr>
              <a:t>مقايسه </a:t>
            </a:r>
            <a:r>
              <a:rPr lang="ar-SA" sz="2000" b="1" dirty="0">
                <a:cs typeface="B Nazanin" panose="00000400000000000000" pitchFamily="2" charset="-78"/>
              </a:rPr>
              <a:t>اولويت</a:t>
            </a:r>
            <a:r>
              <a:rPr lang="en-US" sz="2000" b="1" dirty="0">
                <a:cs typeface="B Nazanin" panose="00000400000000000000" pitchFamily="2" charset="-78"/>
              </a:rPr>
              <a:t>­</a:t>
            </a:r>
            <a:r>
              <a:rPr lang="ar-SA" sz="2000" b="1" dirty="0">
                <a:cs typeface="B Nazanin" panose="00000400000000000000" pitchFamily="2" charset="-78"/>
              </a:rPr>
              <a:t>ها و مباحث كليدي انتقال فناوری در ديدگاه سنتي و مدرن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177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/>
              <a:t>نگاهي به سياست­هاي انتقال­ فناوري در ایران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pPr algn="just"/>
            <a:endParaRPr lang="fa-IR" sz="2600" dirty="0" smtClean="0"/>
          </a:p>
          <a:p>
            <a:pPr algn="just"/>
            <a:r>
              <a:rPr lang="fa-IR" sz="2600" dirty="0" smtClean="0"/>
              <a:t>اهميت نقش </a:t>
            </a:r>
            <a:r>
              <a:rPr lang="ar-SA" sz="2600" dirty="0" smtClean="0"/>
              <a:t>هوشمندی </a:t>
            </a:r>
            <a:r>
              <a:rPr lang="ar-SA" sz="2600" dirty="0"/>
              <a:t>راهبردی و آمادگی فناورانه در مذاکرات بین­المللی </a:t>
            </a:r>
            <a:r>
              <a:rPr lang="fa-IR" sz="2600" dirty="0" smtClean="0"/>
              <a:t>بمنظور </a:t>
            </a:r>
            <a:r>
              <a:rPr lang="ar-SA" sz="2600" dirty="0" smtClean="0"/>
              <a:t>انتقال فناوري </a:t>
            </a:r>
            <a:r>
              <a:rPr lang="ar-SA" sz="2600" dirty="0"/>
              <a:t>از بنگاه­های خارجی به شرکت­های </a:t>
            </a:r>
            <a:r>
              <a:rPr lang="ar-SA" sz="2600" dirty="0" smtClean="0"/>
              <a:t>داخلی</a:t>
            </a:r>
            <a:r>
              <a:rPr lang="fa-IR" sz="2600" dirty="0" smtClean="0"/>
              <a:t>.</a:t>
            </a:r>
          </a:p>
          <a:p>
            <a:pPr algn="just"/>
            <a:r>
              <a:rPr lang="fa-IR" sz="2600" dirty="0" smtClean="0"/>
              <a:t>در ايران در سال هاي گذشته وجود </a:t>
            </a:r>
            <a:r>
              <a:rPr lang="ar-SA" sz="2600" dirty="0" smtClean="0"/>
              <a:t>نوعي </a:t>
            </a:r>
            <a:r>
              <a:rPr lang="ar-SA" sz="2600" dirty="0"/>
              <a:t>شتاب­زدگي در برخي پروژه­ها، عدم هماهنگي­های لازم و همچنین عدم توجه كافي به نكات فني و </a:t>
            </a:r>
            <a:r>
              <a:rPr lang="ar-SA" sz="2600" dirty="0" smtClean="0"/>
              <a:t>كارشناسي</a:t>
            </a:r>
            <a:r>
              <a:rPr lang="fa-IR" sz="2600" dirty="0" smtClean="0"/>
              <a:t> در پروژه هاي انتقال فناوري به چشم مي خورد.</a:t>
            </a:r>
          </a:p>
          <a:p>
            <a:pPr algn="just"/>
            <a:r>
              <a:rPr lang="ar-SA" sz="2600" dirty="0" smtClean="0"/>
              <a:t>علی­رغم </a:t>
            </a:r>
            <a:r>
              <a:rPr lang="ar-SA" sz="2600" dirty="0"/>
              <a:t>آن­که </a:t>
            </a:r>
            <a:r>
              <a:rPr lang="ar-SA" sz="2600" dirty="0" smtClean="0"/>
              <a:t>ده‌ها </a:t>
            </a:r>
            <a:r>
              <a:rPr lang="ar-SA" sz="2600" dirty="0"/>
              <a:t>میلیارد دلار صرف خریداری تجهیزات و ماشین­آلات نوین شده، </a:t>
            </a:r>
            <a:r>
              <a:rPr lang="ar-SA" sz="2600" dirty="0" smtClean="0"/>
              <a:t>درعمل </a:t>
            </a:r>
            <a:r>
              <a:rPr lang="ar-SA" sz="2600" dirty="0"/>
              <a:t>پیشرفت کمی در ارتقاء سطح فناوری ملی صورت­ </a:t>
            </a:r>
            <a:r>
              <a:rPr lang="fa-IR" sz="2600" dirty="0" smtClean="0"/>
              <a:t>پذيرفته و </a:t>
            </a:r>
            <a:r>
              <a:rPr lang="ar-SA" sz="2600" dirty="0" smtClean="0"/>
              <a:t>این </a:t>
            </a:r>
            <a:r>
              <a:rPr lang="ar-SA" sz="2600" dirty="0"/>
              <a:t>تجهیزات نیز به تدریج فرسوده و قدیمی </a:t>
            </a:r>
            <a:r>
              <a:rPr lang="ar-SA" sz="2600" dirty="0" smtClean="0"/>
              <a:t>شده­است</a:t>
            </a:r>
            <a:r>
              <a:rPr lang="fa-IR" sz="2600" dirty="0" smtClean="0"/>
              <a:t>.</a:t>
            </a:r>
            <a:endParaRPr lang="en-US" sz="2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741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ar-SA" dirty="0" smtClean="0"/>
              <a:t>وقت </a:t>
            </a:r>
            <a:r>
              <a:rPr lang="fa-IR" dirty="0" smtClean="0"/>
              <a:t>تغيير در </a:t>
            </a:r>
            <a:r>
              <a:rPr lang="ar-SA" dirty="0" smtClean="0"/>
              <a:t>نگرش </a:t>
            </a:r>
            <a:r>
              <a:rPr lang="ar-SA" dirty="0"/>
              <a:t>و اقدام درحوزه­ي انتقال فناوري در كشور </a:t>
            </a:r>
            <a:r>
              <a:rPr lang="fa-IR" dirty="0" smtClean="0"/>
              <a:t>فرارسيده است: </a:t>
            </a: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یکی </a:t>
            </a:r>
            <a:r>
              <a:rPr lang="ar-SA" dirty="0">
                <a:solidFill>
                  <a:schemeClr val="tx1"/>
                </a:solidFill>
              </a:rPr>
              <a:t>از راهکارها در اين </a:t>
            </a:r>
            <a:r>
              <a:rPr lang="fa-IR" dirty="0" smtClean="0">
                <a:solidFill>
                  <a:schemeClr val="tx1"/>
                </a:solidFill>
              </a:rPr>
              <a:t>خصوص </a:t>
            </a:r>
            <a:r>
              <a:rPr lang="ar-SA" dirty="0" smtClean="0">
                <a:solidFill>
                  <a:schemeClr val="tx1"/>
                </a:solidFill>
              </a:rPr>
              <a:t>تدوین </a:t>
            </a:r>
            <a:r>
              <a:rPr lang="ar-SA" dirty="0">
                <a:solidFill>
                  <a:schemeClr val="tx1"/>
                </a:solidFill>
              </a:rPr>
              <a:t>«پیوست فناوری» و اجرای آن در همکاری با شرکت­های بین­المللی </a:t>
            </a:r>
            <a:r>
              <a:rPr lang="ar-SA" dirty="0" smtClean="0">
                <a:solidFill>
                  <a:schemeClr val="tx1"/>
                </a:solidFill>
              </a:rPr>
              <a:t>است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a-IR" sz="2400" dirty="0" smtClean="0">
                <a:solidFill>
                  <a:schemeClr val="tx1"/>
                </a:solidFill>
              </a:rPr>
              <a:t>: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endParaRPr lang="fa-IR" dirty="0" smtClean="0">
              <a:solidFill>
                <a:schemeClr val="tx1"/>
              </a:solidFill>
            </a:endParaRPr>
          </a:p>
          <a:p>
            <a:pPr marL="411480" lvl="1" indent="0" algn="just">
              <a:buNone/>
            </a:pPr>
            <a:endParaRPr lang="fa-IR" dirty="0" smtClean="0">
              <a:solidFill>
                <a:schemeClr val="tx1"/>
              </a:solidFill>
            </a:endParaRPr>
          </a:p>
          <a:p>
            <a:pPr lvl="2" algn="just"/>
            <a:r>
              <a:rPr lang="ar-SA" dirty="0" smtClean="0">
                <a:solidFill>
                  <a:schemeClr val="tx1"/>
                </a:solidFill>
              </a:rPr>
              <a:t>«پيوست فناوري به مجموعه­ای از مستندات، آیین­نامه‌ها و یا قراردادهای فرعی اطلاق مي­شود، که موضوعات مرتبط با دانش‌ها و مهارت‌ها را در توافق‌نامه‌ها و قراردادهای تجاری، صنعتی و خدماتی میان طرف گیرنده و طرف دهنده فناوری اعم از بنگاه یا کشور مورد توجه قرار ‌دهد.»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/>
              <a:t>نگاهي به سياست­هاي انتقال­ فناوري در </a:t>
            </a:r>
            <a:r>
              <a:rPr lang="fa-IR" sz="3000" b="1" dirty="0" smtClean="0"/>
              <a:t>ایران(ادامه)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380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 lvl="1" algn="just"/>
            <a:r>
              <a:rPr lang="fa-IR" dirty="0">
                <a:solidFill>
                  <a:schemeClr val="tx1"/>
                </a:solidFill>
              </a:rPr>
              <a:t>اهميت پيوست </a:t>
            </a:r>
            <a:r>
              <a:rPr lang="fa-IR" dirty="0" smtClean="0">
                <a:solidFill>
                  <a:schemeClr val="tx1"/>
                </a:solidFill>
              </a:rPr>
              <a:t>فناوري</a:t>
            </a:r>
            <a:r>
              <a:rPr lang="fa-IR" sz="2400" dirty="0" smtClean="0">
                <a:solidFill>
                  <a:schemeClr val="tx1"/>
                </a:solidFill>
              </a:rPr>
              <a:t>: </a:t>
            </a:r>
            <a:endParaRPr lang="fa-IR" sz="2400" dirty="0" smtClean="0">
              <a:solidFill>
                <a:schemeClr val="tx1"/>
              </a:solidFill>
            </a:endParaRPr>
          </a:p>
          <a:p>
            <a:pPr lvl="2" algn="just"/>
            <a:r>
              <a:rPr lang="fa-IR" dirty="0">
                <a:solidFill>
                  <a:schemeClr val="tx1"/>
                </a:solidFill>
              </a:rPr>
              <a:t>ايجاد </a:t>
            </a:r>
            <a:r>
              <a:rPr lang="ar-SA" dirty="0">
                <a:solidFill>
                  <a:schemeClr val="tx1"/>
                </a:solidFill>
              </a:rPr>
              <a:t>فرصت توانمندسازی فناورانه </a:t>
            </a:r>
            <a:r>
              <a:rPr lang="fa-IR" dirty="0">
                <a:solidFill>
                  <a:schemeClr val="tx1"/>
                </a:solidFill>
              </a:rPr>
              <a:t>براي </a:t>
            </a:r>
            <a:r>
              <a:rPr lang="ar-SA" dirty="0">
                <a:solidFill>
                  <a:schemeClr val="tx1"/>
                </a:solidFill>
              </a:rPr>
              <a:t>طرف دریافت‌کننده فناوری </a:t>
            </a:r>
            <a:endParaRPr lang="fa-IR" dirty="0">
              <a:solidFill>
                <a:schemeClr val="tx1"/>
              </a:solidFill>
            </a:endParaRPr>
          </a:p>
          <a:p>
            <a:pPr lvl="2" algn="just"/>
            <a:r>
              <a:rPr lang="fa-IR" dirty="0">
                <a:solidFill>
                  <a:schemeClr val="tx1"/>
                </a:solidFill>
              </a:rPr>
              <a:t>قادر ساختن </a:t>
            </a:r>
            <a:r>
              <a:rPr lang="ar-SA" dirty="0">
                <a:solidFill>
                  <a:schemeClr val="tx1"/>
                </a:solidFill>
              </a:rPr>
              <a:t>طرف داخلی به شناخت و ارزیابی فناوری‌ها و نیز یادگیری و انتقال دانش‌ها و مهارت‌ها </a:t>
            </a:r>
            <a:endParaRPr lang="fa-IR" dirty="0">
              <a:solidFill>
                <a:schemeClr val="tx1"/>
              </a:solidFill>
            </a:endParaRPr>
          </a:p>
          <a:p>
            <a:pPr lvl="2" algn="just"/>
            <a:r>
              <a:rPr lang="fa-IR" dirty="0">
                <a:solidFill>
                  <a:schemeClr val="tx1"/>
                </a:solidFill>
              </a:rPr>
              <a:t>ترغيب اي ملزم ساختن </a:t>
            </a:r>
            <a:r>
              <a:rPr lang="ar-SA" dirty="0">
                <a:solidFill>
                  <a:schemeClr val="tx1"/>
                </a:solidFill>
              </a:rPr>
              <a:t>طرف خارجی به فرایند انتقال</a:t>
            </a:r>
            <a:r>
              <a:rPr lang="fa-IR" dirty="0">
                <a:solidFill>
                  <a:schemeClr val="tx1"/>
                </a:solidFill>
              </a:rPr>
              <a:t> مذكور</a:t>
            </a:r>
          </a:p>
          <a:p>
            <a:pPr lvl="1" algn="just"/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آيا هيچ تجربه موفقي در اين حوزه در كشور وجود ندارد؟ </a:t>
            </a:r>
          </a:p>
          <a:p>
            <a:pPr lvl="2" algn="just"/>
            <a:r>
              <a:rPr lang="fa-IR" dirty="0" smtClean="0">
                <a:solidFill>
                  <a:schemeClr val="tx1"/>
                </a:solidFill>
              </a:rPr>
              <a:t>موارد متعددي را مي توان يافت، ازجمله: توربين­هاي </a:t>
            </a:r>
            <a:r>
              <a:rPr lang="fa-IR" dirty="0" smtClean="0">
                <a:solidFill>
                  <a:schemeClr val="tx1"/>
                </a:solidFill>
              </a:rPr>
              <a:t>گازي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و </a:t>
            </a:r>
            <a:r>
              <a:rPr lang="fa-IR" dirty="0" smtClean="0">
                <a:solidFill>
                  <a:schemeClr val="tx1"/>
                </a:solidFill>
              </a:rPr>
              <a:t>زيست­فناوري 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 smtClean="0">
              <a:solidFill>
                <a:schemeClr val="tx1"/>
              </a:solidFill>
            </a:endParaRPr>
          </a:p>
          <a:p>
            <a:pPr marL="704088" lvl="2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/>
              <a:t>نگاهي به سياست­هاي انتقال­ فناوري در </a:t>
            </a:r>
            <a:r>
              <a:rPr lang="fa-IR" sz="3000" b="1" dirty="0" smtClean="0"/>
              <a:t>ایران(ادامه)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962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/>
              <a:t>نگاهي به سياست­هاي انتقال­ فناوري در ایران(ادامه)</a:t>
            </a:r>
            <a:endParaRPr lang="en-US" sz="3000" dirty="0"/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457200" y="1758950"/>
            <a:ext cx="8229600" cy="481488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مطالعه موردي: </a:t>
            </a:r>
            <a:r>
              <a:rPr lang="fa-IR" dirty="0" smtClean="0"/>
              <a:t>صنعت خودروسازي</a:t>
            </a:r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يكي </a:t>
            </a:r>
            <a:r>
              <a:rPr lang="fa-IR" sz="2400" dirty="0">
                <a:solidFill>
                  <a:schemeClr val="tx1"/>
                </a:solidFill>
              </a:rPr>
              <a:t>از بارزترين </a:t>
            </a:r>
            <a:r>
              <a:rPr lang="fa-IR" sz="2400" dirty="0" smtClean="0">
                <a:solidFill>
                  <a:schemeClr val="tx1"/>
                </a:solidFill>
              </a:rPr>
              <a:t>صنايع منعكس­كننده­ي </a:t>
            </a:r>
            <a:r>
              <a:rPr lang="fa-IR" sz="2400" dirty="0">
                <a:solidFill>
                  <a:schemeClr val="tx1"/>
                </a:solidFill>
              </a:rPr>
              <a:t>رويكرد غلط موجود در كشور در قبال انتقال </a:t>
            </a:r>
            <a:r>
              <a:rPr lang="fa-IR" sz="2400" dirty="0" smtClean="0">
                <a:solidFill>
                  <a:schemeClr val="tx1"/>
                </a:solidFill>
              </a:rPr>
              <a:t>فناوري</a:t>
            </a:r>
          </a:p>
          <a:p>
            <a:pPr lvl="1" algn="just"/>
            <a:endParaRPr lang="fa-IR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ar-SA" sz="2400" dirty="0" smtClean="0">
                <a:solidFill>
                  <a:schemeClr val="tx1"/>
                </a:solidFill>
              </a:rPr>
              <a:t>موانع اصلي اثربخشي انتقال فناوري</a:t>
            </a:r>
            <a:r>
              <a:rPr lang="fa-IR" sz="2400" dirty="0" smtClean="0">
                <a:solidFill>
                  <a:schemeClr val="tx1"/>
                </a:solidFill>
              </a:rPr>
              <a:t> در اين صنعت: </a:t>
            </a:r>
          </a:p>
          <a:p>
            <a:pPr lvl="2" algn="just"/>
            <a:r>
              <a:rPr lang="ar-SA" sz="2200" dirty="0" smtClean="0">
                <a:solidFill>
                  <a:schemeClr val="tx1"/>
                </a:solidFill>
              </a:rPr>
              <a:t>فقدان سياست­هاي منسجم و بلندمدت</a:t>
            </a:r>
            <a:r>
              <a:rPr lang="fa-IR" sz="2200" dirty="0" smtClean="0">
                <a:solidFill>
                  <a:schemeClr val="tx1"/>
                </a:solidFill>
              </a:rPr>
              <a:t> و همراه با نظارت از سوي دولتها</a:t>
            </a:r>
          </a:p>
          <a:p>
            <a:pPr lvl="2" algn="just"/>
            <a:r>
              <a:rPr lang="ar-SA" sz="2200" dirty="0" smtClean="0">
                <a:solidFill>
                  <a:schemeClr val="tx1"/>
                </a:solidFill>
              </a:rPr>
              <a:t>دخالت­هاي سياسي دولت در سازمان­دهي و حكم</a:t>
            </a:r>
            <a:r>
              <a:rPr lang="fa-IR" sz="2200" dirty="0" smtClean="0">
                <a:solidFill>
                  <a:schemeClr val="tx1"/>
                </a:solidFill>
              </a:rPr>
              <a:t>ر</a:t>
            </a:r>
            <a:r>
              <a:rPr lang="ar-SA" sz="2200" dirty="0" smtClean="0">
                <a:solidFill>
                  <a:schemeClr val="tx1"/>
                </a:solidFill>
              </a:rPr>
              <a:t>اني شركت­هاي خودروسازي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2" algn="just"/>
            <a:r>
              <a:rPr lang="fa-IR" sz="2200" dirty="0" smtClean="0">
                <a:solidFill>
                  <a:schemeClr val="tx1"/>
                </a:solidFill>
              </a:rPr>
              <a:t>جهت گيري </a:t>
            </a:r>
            <a:r>
              <a:rPr lang="ar-SA" sz="2200" dirty="0" smtClean="0">
                <a:solidFill>
                  <a:schemeClr val="tx1"/>
                </a:solidFill>
              </a:rPr>
              <a:t>بنگاه­هاي خودروسازي به سوي نگاه­هاي سودجويانه­</a:t>
            </a:r>
            <a:r>
              <a:rPr lang="fa-IR" sz="2200" dirty="0" smtClean="0">
                <a:solidFill>
                  <a:schemeClr val="tx1"/>
                </a:solidFill>
              </a:rPr>
              <a:t> و</a:t>
            </a:r>
            <a:r>
              <a:rPr lang="ar-SA" sz="2200" dirty="0" smtClean="0">
                <a:solidFill>
                  <a:schemeClr val="tx1"/>
                </a:solidFill>
              </a:rPr>
              <a:t> كوتاه­مدت </a:t>
            </a:r>
            <a:r>
              <a:rPr lang="fa-IR" sz="2200" dirty="0" smtClean="0">
                <a:solidFill>
                  <a:schemeClr val="tx1"/>
                </a:solidFill>
              </a:rPr>
              <a:t>به واسطه سياستهاي مشوش و ناكارآمد</a:t>
            </a:r>
          </a:p>
          <a:p>
            <a:pPr lvl="1" algn="just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556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algn="just"/>
            <a:r>
              <a:rPr lang="fa-IR" dirty="0"/>
              <a:t>پروژه هاي ناموفق انتقال فناوري در صنعت خودروسازي: </a:t>
            </a: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sz="2600" dirty="0">
                <a:solidFill>
                  <a:schemeClr val="tx1"/>
                </a:solidFill>
              </a:rPr>
              <a:t>به­روزرساني خودروي پيكان، خريد ماشين­آلات توليد خودروي پرايد و پژو 405، و طراحي و توليد پژو </a:t>
            </a:r>
            <a:r>
              <a:rPr lang="en-US" sz="2600" dirty="0">
                <a:solidFill>
                  <a:schemeClr val="tx1"/>
                </a:solidFill>
              </a:rPr>
              <a:t>206-SD </a:t>
            </a:r>
            <a:r>
              <a:rPr lang="fa-IR" sz="2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fa-IR" dirty="0" smtClean="0"/>
          </a:p>
          <a:p>
            <a:pPr algn="just"/>
            <a:r>
              <a:rPr lang="ar-SA" dirty="0" smtClean="0"/>
              <a:t>يكي از پروژه­هايی که برخی دستاوردهای دانشی و فناوری را تا حدودی در صنعت خودروي كشور در نظر گرفته بود</a:t>
            </a:r>
            <a:r>
              <a:rPr lang="fa-IR" dirty="0" smtClean="0"/>
              <a:t>: </a:t>
            </a: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پروژه </a:t>
            </a:r>
            <a:r>
              <a:rPr lang="ar-SA" dirty="0">
                <a:solidFill>
                  <a:schemeClr val="tx1"/>
                </a:solidFill>
              </a:rPr>
              <a:t>انتقال فناوري</a:t>
            </a:r>
            <a:r>
              <a:rPr lang="fa-IR" dirty="0">
                <a:solidFill>
                  <a:schemeClr val="tx1"/>
                </a:solidFill>
              </a:rPr>
              <a:t> در </a:t>
            </a:r>
            <a:r>
              <a:rPr lang="ar-SA" dirty="0">
                <a:solidFill>
                  <a:schemeClr val="tx1"/>
                </a:solidFill>
              </a:rPr>
              <a:t>پروژه­ي انتقال دانش طراحي و ساخت موتور خودرو </a:t>
            </a:r>
            <a:r>
              <a:rPr lang="en-US" dirty="0">
                <a:solidFill>
                  <a:schemeClr val="tx1"/>
                </a:solidFill>
              </a:rPr>
              <a:t>EF7 </a:t>
            </a:r>
            <a:r>
              <a:rPr lang="fa-IR" dirty="0">
                <a:solidFill>
                  <a:schemeClr val="tx1"/>
                </a:solidFill>
              </a:rPr>
              <a:t>.</a:t>
            </a:r>
          </a:p>
          <a:p>
            <a:pPr lvl="2" algn="just"/>
            <a:r>
              <a:rPr lang="ar-SA" dirty="0">
                <a:solidFill>
                  <a:schemeClr val="tx1"/>
                </a:solidFill>
              </a:rPr>
              <a:t>مجيدپور و همكاران</a:t>
            </a:r>
            <a:r>
              <a:rPr lang="fa-IR" dirty="0">
                <a:solidFill>
                  <a:schemeClr val="tx1"/>
                </a:solidFill>
              </a:rPr>
              <a:t>(2017)</a:t>
            </a:r>
            <a:r>
              <a:rPr lang="ar-SA" dirty="0">
                <a:solidFill>
                  <a:schemeClr val="tx1"/>
                </a:solidFill>
              </a:rPr>
              <a:t> در پژوهشي به بررسي تأثير ظرفيت جذب بر اثربخشي انتقال فناوري در اين پروژه پرداخته­اند</a:t>
            </a:r>
            <a:r>
              <a:rPr lang="fa-IR" dirty="0">
                <a:solidFill>
                  <a:schemeClr val="tx1"/>
                </a:solidFill>
              </a:rPr>
              <a:t>.</a:t>
            </a: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endParaRPr lang="fa-IR" dirty="0" smtClean="0">
              <a:solidFill>
                <a:schemeClr val="tx1"/>
              </a:solidFill>
            </a:endParaRPr>
          </a:p>
          <a:p>
            <a:pPr lvl="2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endParaRPr lang="en-US" dirty="0" smtClean="0">
              <a:solidFill>
                <a:schemeClr val="tx1"/>
              </a:solidFill>
            </a:endParaRPr>
          </a:p>
          <a:p>
            <a:pPr lvl="1" algn="just"/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/>
              <a:t>نگاهي به سياست­هاي انتقال­ فناوري در ایران(ادامه)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283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728192"/>
          </a:xfrm>
        </p:spPr>
        <p:txBody>
          <a:bodyPr>
            <a:normAutofit/>
          </a:bodyPr>
          <a:lstStyle/>
          <a:p>
            <a:pPr algn="just"/>
            <a:r>
              <a:rPr lang="fa-IR" b="1" dirty="0" smtClean="0">
                <a:solidFill>
                  <a:srgbClr val="FF0000"/>
                </a:solidFill>
              </a:rPr>
              <a:t>انتقال فناوري بين المللي: </a:t>
            </a:r>
          </a:p>
          <a:p>
            <a:pPr lvl="1" algn="just"/>
            <a:r>
              <a:rPr lang="ar-SA" dirty="0">
                <a:solidFill>
                  <a:schemeClr val="tx1"/>
                </a:solidFill>
              </a:rPr>
              <a:t>همكاري­هاي فناورانه ميان </a:t>
            </a:r>
            <a:r>
              <a:rPr lang="ar-SA" dirty="0" smtClean="0">
                <a:solidFill>
                  <a:schemeClr val="tx1"/>
                </a:solidFill>
              </a:rPr>
              <a:t>بنگاه­ها</a:t>
            </a:r>
            <a:r>
              <a:rPr lang="fa-IR" dirty="0" smtClean="0">
                <a:solidFill>
                  <a:schemeClr val="tx1"/>
                </a:solidFill>
              </a:rPr>
              <a:t> در كشورهاي توسعه يافته و درحال توسعه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در فضاي بين­المللي 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32648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Content Placeholder 7"/>
          <p:cNvSpPr txBox="1">
            <a:spLocks/>
          </p:cNvSpPr>
          <p:nvPr/>
        </p:nvSpPr>
        <p:spPr>
          <a:xfrm>
            <a:off x="432648" y="3717032"/>
            <a:ext cx="8229600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sz="2800" b="1" dirty="0" smtClean="0">
                <a:solidFill>
                  <a:srgbClr val="FF0000"/>
                </a:solidFill>
              </a:rPr>
              <a:t>ضرورت و اهميت: 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وجود شكاف عميق ميان كشورهاي فقير و غني </a:t>
            </a:r>
            <a:r>
              <a:rPr lang="fa-IR" dirty="0" smtClean="0">
                <a:solidFill>
                  <a:schemeClr val="tx1"/>
                </a:solidFill>
              </a:rPr>
              <a:t>در </a:t>
            </a:r>
            <a:r>
              <a:rPr lang="fa-IR" dirty="0">
                <a:solidFill>
                  <a:schemeClr val="tx1"/>
                </a:solidFill>
              </a:rPr>
              <a:t>توليد </a:t>
            </a:r>
            <a:r>
              <a:rPr lang="fa-IR" dirty="0" smtClean="0">
                <a:solidFill>
                  <a:schemeClr val="tx1"/>
                </a:solidFill>
              </a:rPr>
              <a:t>ثروت در جهان کنونی	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رخداد سريع تغييرات در فضاي رقابتي </a:t>
            </a:r>
            <a:r>
              <a:rPr lang="fa-IR" dirty="0" smtClean="0">
                <a:solidFill>
                  <a:schemeClr val="tx1"/>
                </a:solidFill>
              </a:rPr>
              <a:t>امروز، ارائه همزمان فرصتهای جدید و تهدیدات مستمر برای شرکتها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59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496"/>
            <a:ext cx="8229600" cy="4815040"/>
          </a:xfrm>
        </p:spPr>
        <p:txBody>
          <a:bodyPr>
            <a:normAutofit/>
          </a:bodyPr>
          <a:lstStyle/>
          <a:p>
            <a:pPr algn="just"/>
            <a:r>
              <a:rPr lang="ar-SA" sz="2600" dirty="0" smtClean="0"/>
              <a:t>ارزیابی </a:t>
            </a:r>
            <a:r>
              <a:rPr lang="ar-SA" sz="2600" dirty="0"/>
              <a:t>اثربخشي پروژه­های انتقال فناوری</a:t>
            </a:r>
            <a:r>
              <a:rPr lang="fa-IR" sz="2600" dirty="0"/>
              <a:t>، نشان </a:t>
            </a:r>
            <a:r>
              <a:rPr lang="fa-IR" sz="2600" dirty="0" smtClean="0"/>
              <a:t>دهنده </a:t>
            </a:r>
            <a:r>
              <a:rPr lang="ar-SA" sz="2600" dirty="0"/>
              <a:t>ميزان موفقیت اين پروژه­ها است. </a:t>
            </a:r>
            <a:endParaRPr lang="fa-IR" sz="2600" dirty="0" smtClean="0"/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تعريف </a:t>
            </a:r>
            <a:r>
              <a:rPr lang="ar-SA" dirty="0">
                <a:solidFill>
                  <a:schemeClr val="tx1"/>
                </a:solidFill>
              </a:rPr>
              <a:t>اثربخشی انتقال فناوری</a:t>
            </a:r>
            <a:r>
              <a:rPr lang="fa-IR" dirty="0">
                <a:solidFill>
                  <a:schemeClr val="tx1"/>
                </a:solidFill>
              </a:rPr>
              <a:t>: </a:t>
            </a:r>
          </a:p>
          <a:p>
            <a:pPr lvl="2" algn="just"/>
            <a:r>
              <a:rPr lang="ar-SA" dirty="0">
                <a:solidFill>
                  <a:schemeClr val="tx1"/>
                </a:solidFill>
              </a:rPr>
              <a:t>به میزانِ انتقال موفقيت­آميز اطلاعات حاصل از تحقيقات، از يك فرد یا سازمان به فرد يا سازمان ديگر اطلاق </a:t>
            </a:r>
            <a:r>
              <a:rPr lang="ar-SA" dirty="0" smtClean="0">
                <a:solidFill>
                  <a:schemeClr val="tx1"/>
                </a:solidFill>
              </a:rPr>
              <a:t>مي­شود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>
              <a:solidFill>
                <a:schemeClr val="tx1"/>
              </a:solidFill>
            </a:endParaRPr>
          </a:p>
          <a:p>
            <a:pPr algn="just"/>
            <a:endParaRPr lang="fa-IR" sz="2600" dirty="0" smtClean="0"/>
          </a:p>
          <a:p>
            <a:pPr marL="365760" lvl="2" indent="-256032" algn="just">
              <a:buClr>
                <a:schemeClr val="accent3"/>
              </a:buClr>
              <a:buFont typeface="Georgia"/>
              <a:buChar char="•"/>
            </a:pPr>
            <a:r>
              <a:rPr lang="fa-IR" sz="2600" dirty="0">
                <a:solidFill>
                  <a:schemeClr val="tx1"/>
                </a:solidFill>
              </a:rPr>
              <a:t>ويژگي هاي پروژه: </a:t>
            </a:r>
            <a:endParaRPr lang="fa-IR" sz="2600" dirty="0" smtClean="0">
              <a:solidFill>
                <a:schemeClr val="tx1"/>
              </a:solidFill>
            </a:endParaRPr>
          </a:p>
          <a:p>
            <a:pPr marL="708660" lvl="3" indent="-342900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شروع </a:t>
            </a: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پروژه: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سال 1382 </a:t>
            </a:r>
            <a:endParaRPr lang="fa-IR" sz="2400" dirty="0" smtClean="0">
              <a:solidFill>
                <a:schemeClr val="tx1"/>
              </a:solidFill>
            </a:endParaRPr>
          </a:p>
          <a:p>
            <a:pPr marL="708660" lvl="3" indent="-342900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هدف: </a:t>
            </a:r>
            <a:r>
              <a:rPr lang="ar-S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انتقال دانش طراحی و ساخت </a:t>
            </a:r>
            <a:r>
              <a:rPr lang="ar-SA" sz="2400" dirty="0" smtClean="0">
                <a:solidFill>
                  <a:schemeClr val="tx1"/>
                </a:solidFill>
              </a:rPr>
              <a:t>موتور </a:t>
            </a:r>
            <a:r>
              <a:rPr lang="en-US" sz="2400" dirty="0" smtClean="0">
                <a:solidFill>
                  <a:schemeClr val="tx1"/>
                </a:solidFill>
              </a:rPr>
              <a:t>EF7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smtClean="0">
                <a:solidFill>
                  <a:schemeClr val="tx1"/>
                </a:solidFill>
              </a:rPr>
              <a:t>از </a:t>
            </a:r>
            <a:r>
              <a:rPr lang="ar-SA" sz="2400" dirty="0">
                <a:solidFill>
                  <a:schemeClr val="tx1"/>
                </a:solidFill>
              </a:rPr>
              <a:t>شرکت آلماني</a:t>
            </a:r>
            <a:r>
              <a:rPr lang="en-US" sz="2400" dirty="0" smtClean="0">
                <a:solidFill>
                  <a:schemeClr val="tx1"/>
                </a:solidFill>
              </a:rPr>
              <a:t>FEV</a:t>
            </a:r>
            <a:endParaRPr lang="fa-IR" sz="2400" dirty="0">
              <a:solidFill>
                <a:schemeClr val="tx1"/>
              </a:solidFill>
            </a:endParaRPr>
          </a:p>
          <a:p>
            <a:pPr marL="708660" lvl="3" indent="-342900" algn="just">
              <a:buClr>
                <a:schemeClr val="accent2"/>
              </a:buClr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نوع قرارداد: </a:t>
            </a:r>
            <a:r>
              <a:rPr lang="ar-SA" sz="2400" dirty="0">
                <a:solidFill>
                  <a:schemeClr val="tx1"/>
                </a:solidFill>
              </a:rPr>
              <a:t>تحقيق­وتوسعه­ي مشترك به­صورت </a:t>
            </a:r>
            <a:r>
              <a:rPr lang="ar-SA" sz="2400" dirty="0" smtClean="0">
                <a:solidFill>
                  <a:schemeClr val="tx1"/>
                </a:solidFill>
              </a:rPr>
              <a:t>عمودي</a:t>
            </a:r>
            <a:endParaRPr lang="fa-IR" sz="2400" dirty="0" smtClean="0">
              <a:solidFill>
                <a:schemeClr val="tx1"/>
              </a:solidFill>
            </a:endParaRPr>
          </a:p>
          <a:p>
            <a:pPr algn="just"/>
            <a:endParaRPr lang="fa-IR" sz="2600" dirty="0"/>
          </a:p>
          <a:p>
            <a:pPr lvl="1" algn="just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/>
              <a:t>نگاهي به سياست­هاي انتقال­ فناوري در ایران(ادامه)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683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496"/>
            <a:ext cx="8229600" cy="4815040"/>
          </a:xfrm>
        </p:spPr>
        <p:txBody>
          <a:bodyPr>
            <a:normAutofit/>
          </a:bodyPr>
          <a:lstStyle/>
          <a:p>
            <a:pPr lvl="1" algn="just"/>
            <a:r>
              <a:rPr lang="fa-I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مفاد قرارداد: </a:t>
            </a:r>
          </a:p>
          <a:p>
            <a:pPr lvl="2" algn="just"/>
            <a:r>
              <a:rPr lang="fa-IR" sz="2000" dirty="0" smtClean="0">
                <a:solidFill>
                  <a:schemeClr val="tx1"/>
                </a:solidFill>
              </a:rPr>
              <a:t>طراحي </a:t>
            </a:r>
            <a:r>
              <a:rPr lang="ar-SA" sz="2000" dirty="0" smtClean="0">
                <a:solidFill>
                  <a:schemeClr val="tx1"/>
                </a:solidFill>
              </a:rPr>
              <a:t>موتور</a:t>
            </a:r>
            <a:r>
              <a:rPr lang="en-US" sz="2000" dirty="0" smtClean="0">
                <a:solidFill>
                  <a:schemeClr val="tx1"/>
                </a:solidFill>
              </a:rPr>
              <a:t>EF7 </a:t>
            </a:r>
            <a:r>
              <a:rPr lang="ar-SA" sz="2000" dirty="0" smtClean="0">
                <a:solidFill>
                  <a:schemeClr val="tx1"/>
                </a:solidFill>
              </a:rPr>
              <a:t> به­وسيله­ي شرکت آلمانی</a:t>
            </a:r>
            <a:r>
              <a:rPr lang="fa-IR" sz="2000" dirty="0" smtClean="0">
                <a:solidFill>
                  <a:schemeClr val="tx1"/>
                </a:solidFill>
              </a:rPr>
              <a:t>،</a:t>
            </a:r>
            <a:r>
              <a:rPr lang="ar-SA" sz="2000" dirty="0" smtClean="0">
                <a:solidFill>
                  <a:schemeClr val="tx1"/>
                </a:solidFill>
              </a:rPr>
              <a:t> با حضور طراحان و كارشناسان ايران­خودرو</a:t>
            </a:r>
            <a:r>
              <a:rPr lang="fa-IR" sz="2000" dirty="0" smtClean="0">
                <a:solidFill>
                  <a:schemeClr val="tx1"/>
                </a:solidFill>
              </a:rPr>
              <a:t>، انتقال </a:t>
            </a:r>
            <a:r>
              <a:rPr lang="ar-SA" sz="2000" dirty="0" smtClean="0">
                <a:solidFill>
                  <a:schemeClr val="tx1"/>
                </a:solidFill>
              </a:rPr>
              <a:t>دانش طراحي موتور مذكور به كارشناسان طراحي موتور در ايران­خودرو و سپس شركت­هاي قطعه­ساز در زنجيره تأمين اين شركت</a:t>
            </a:r>
            <a:r>
              <a:rPr lang="fa-IR" sz="2000" dirty="0" smtClean="0">
                <a:solidFill>
                  <a:schemeClr val="tx1"/>
                </a:solidFill>
              </a:rPr>
              <a:t>.</a:t>
            </a:r>
          </a:p>
          <a:p>
            <a:pPr lvl="2" algn="just"/>
            <a:endParaRPr lang="fa-IR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fa-I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موارد</a:t>
            </a:r>
            <a:r>
              <a:rPr lang="fa-I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مورد </a:t>
            </a:r>
            <a:r>
              <a:rPr lang="fa-I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بررسي: </a:t>
            </a:r>
            <a:endParaRPr lang="fa-I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just"/>
            <a:r>
              <a:rPr lang="fa-IR" sz="2000" dirty="0" smtClean="0">
                <a:solidFill>
                  <a:schemeClr val="tx1"/>
                </a:solidFill>
              </a:rPr>
              <a:t>تأثير </a:t>
            </a:r>
            <a:r>
              <a:rPr lang="fa-IR" sz="2000" dirty="0">
                <a:solidFill>
                  <a:schemeClr val="tx1"/>
                </a:solidFill>
              </a:rPr>
              <a:t>ظرفيت جذب بر اثربخشي انتقال فناوري در سه حوزه­ي توانمندي «طراحي محصول»، توان «ساخت و توليد»، و توان «مديريت پروژه</a:t>
            </a:r>
            <a:r>
              <a:rPr lang="fa-IR" sz="2000" dirty="0" smtClean="0">
                <a:solidFill>
                  <a:schemeClr val="tx1"/>
                </a:solidFill>
              </a:rPr>
              <a:t>»</a:t>
            </a:r>
          </a:p>
          <a:p>
            <a:pPr lvl="1" algn="just"/>
            <a:r>
              <a:rPr lang="fa-I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نتايج: </a:t>
            </a:r>
          </a:p>
          <a:p>
            <a:pPr lvl="2" algn="just"/>
            <a:r>
              <a:rPr lang="ar-SA" sz="2000" dirty="0">
                <a:solidFill>
                  <a:schemeClr val="tx1"/>
                </a:solidFill>
              </a:rPr>
              <a:t>تأثير بالاي ظرفيت جذب بر ايجاد توانمندي طراحي محصول و توانمندي مديريت پروژه و عدم تأثيرگذاري بر توان ساخت و توليد</a:t>
            </a:r>
            <a:r>
              <a:rPr lang="fa-IR" sz="1800" dirty="0">
                <a:solidFill>
                  <a:schemeClr val="tx1"/>
                </a:solidFill>
              </a:rPr>
              <a:t>.</a:t>
            </a:r>
            <a:endParaRPr lang="fa-I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just"/>
            <a:endParaRPr lang="fa-IR" sz="2000" dirty="0" smtClean="0">
              <a:solidFill>
                <a:schemeClr val="tx1"/>
              </a:solidFill>
            </a:endParaRPr>
          </a:p>
          <a:p>
            <a:pPr marL="704088" lvl="2" indent="0" algn="just">
              <a:buNone/>
            </a:pPr>
            <a:endParaRPr lang="fa-IR" sz="2000" dirty="0">
              <a:solidFill>
                <a:schemeClr val="tx1"/>
              </a:solidFill>
            </a:endParaRPr>
          </a:p>
          <a:p>
            <a:pPr algn="just"/>
            <a:endParaRPr lang="fa-IR" sz="2600" dirty="0"/>
          </a:p>
          <a:p>
            <a:pPr lvl="1" algn="just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/>
              <a:t>نگاهي به سياست­هاي انتقال­ فناوري در ایران(ادامه)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709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540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اثرگذاري </a:t>
            </a:r>
            <a:r>
              <a:rPr lang="ar-SA" dirty="0" smtClean="0"/>
              <a:t>ظرفيت </a:t>
            </a:r>
            <a:r>
              <a:rPr lang="ar-SA" dirty="0"/>
              <a:t>جذب بر توانمندي طراحي </a:t>
            </a:r>
            <a:r>
              <a:rPr lang="ar-SA" dirty="0" smtClean="0"/>
              <a:t>محصول</a:t>
            </a:r>
            <a:r>
              <a:rPr lang="fa-IR" dirty="0" smtClean="0"/>
              <a:t>: </a:t>
            </a:r>
          </a:p>
          <a:p>
            <a:pPr algn="just"/>
            <a:endParaRPr lang="fa-IR" sz="3000" dirty="0" smtClean="0"/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عدم فعاليت </a:t>
            </a:r>
            <a:r>
              <a:rPr lang="ar-SA" dirty="0" smtClean="0">
                <a:solidFill>
                  <a:schemeClr val="tx1"/>
                </a:solidFill>
              </a:rPr>
              <a:t>شركت­هاي </a:t>
            </a:r>
            <a:r>
              <a:rPr lang="ar-SA" dirty="0">
                <a:solidFill>
                  <a:schemeClr val="tx1"/>
                </a:solidFill>
              </a:rPr>
              <a:t>داخلي در زمينه­ي طراحي </a:t>
            </a:r>
            <a:r>
              <a:rPr lang="fa-IR" dirty="0" smtClean="0">
                <a:solidFill>
                  <a:schemeClr val="tx1"/>
                </a:solidFill>
              </a:rPr>
              <a:t>پيش از اين پروژه</a:t>
            </a: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وجود شكاف جدي </a:t>
            </a:r>
            <a:r>
              <a:rPr lang="ar-SA" dirty="0" smtClean="0">
                <a:solidFill>
                  <a:schemeClr val="tx1"/>
                </a:solidFill>
              </a:rPr>
              <a:t>ميان </a:t>
            </a:r>
            <a:r>
              <a:rPr lang="ar-SA" dirty="0">
                <a:solidFill>
                  <a:schemeClr val="tx1"/>
                </a:solidFill>
              </a:rPr>
              <a:t>اين شركت­ها و شركت </a:t>
            </a:r>
            <a:r>
              <a:rPr lang="ar-SA" dirty="0" smtClean="0">
                <a:solidFill>
                  <a:schemeClr val="tx1"/>
                </a:solidFill>
              </a:rPr>
              <a:t>آلماني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وجود توانمندي جذب فناوي طراحي قطعات در </a:t>
            </a:r>
            <a:r>
              <a:rPr lang="ar-SA" dirty="0" smtClean="0">
                <a:solidFill>
                  <a:schemeClr val="tx1"/>
                </a:solidFill>
              </a:rPr>
              <a:t>قطعه­سازان داخلي</a:t>
            </a:r>
            <a:r>
              <a:rPr lang="fa-IR" dirty="0" smtClean="0">
                <a:solidFill>
                  <a:schemeClr val="tx1"/>
                </a:solidFill>
              </a:rPr>
              <a:t> به واسطه</a:t>
            </a:r>
            <a:r>
              <a:rPr lang="ar-SA" dirty="0" smtClean="0">
                <a:solidFill>
                  <a:schemeClr val="tx1"/>
                </a:solidFill>
              </a:rPr>
              <a:t> فعاليت</a:t>
            </a:r>
            <a:r>
              <a:rPr lang="fa-IR" dirty="0" smtClean="0">
                <a:solidFill>
                  <a:schemeClr val="tx1"/>
                </a:solidFill>
              </a:rPr>
              <a:t> پيشين </a:t>
            </a:r>
            <a:r>
              <a:rPr lang="ar-SA" dirty="0" smtClean="0">
                <a:solidFill>
                  <a:schemeClr val="tx1"/>
                </a:solidFill>
              </a:rPr>
              <a:t>در </a:t>
            </a:r>
            <a:r>
              <a:rPr lang="ar-SA" dirty="0">
                <a:solidFill>
                  <a:schemeClr val="tx1"/>
                </a:solidFill>
              </a:rPr>
              <a:t>زمینه مونتاژکاري و تغییرات جزئي قطعات خودرو و تجهیزات </a:t>
            </a:r>
            <a:r>
              <a:rPr lang="ar-SA" dirty="0" smtClean="0">
                <a:solidFill>
                  <a:schemeClr val="tx1"/>
                </a:solidFill>
              </a:rPr>
              <a:t>تولیدي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افزايش يادگيري و ارتقاء سطح توانمندي </a:t>
            </a:r>
            <a:r>
              <a:rPr lang="ar-SA" dirty="0">
                <a:solidFill>
                  <a:schemeClr val="tx1"/>
                </a:solidFill>
              </a:rPr>
              <a:t>اين شركت­ها به­كمك ظرفیت </a:t>
            </a:r>
            <a:r>
              <a:rPr lang="ar-SA" dirty="0" smtClean="0">
                <a:solidFill>
                  <a:schemeClr val="tx1"/>
                </a:solidFill>
              </a:rPr>
              <a:t>جذب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/>
              <a:t>نگاهي به سياست­هاي انتقال­ فناوري در ایران(ادامه)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492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هرچه </a:t>
            </a:r>
            <a:r>
              <a:rPr lang="fa-IR" dirty="0">
                <a:solidFill>
                  <a:schemeClr val="tx1"/>
                </a:solidFill>
              </a:rPr>
              <a:t>ظرفيت جذب شركتها بالاتر بود </a:t>
            </a:r>
            <a:r>
              <a:rPr lang="ar-SA" dirty="0">
                <a:solidFill>
                  <a:schemeClr val="tx1"/>
                </a:solidFill>
              </a:rPr>
              <a:t>سطح توانمندی طراحی </a:t>
            </a:r>
            <a:r>
              <a:rPr lang="fa-IR" dirty="0">
                <a:solidFill>
                  <a:schemeClr val="tx1"/>
                </a:solidFill>
              </a:rPr>
              <a:t>آنها بيشتر ارتقاء يافته بود. 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بهترين عملكرد براي</a:t>
            </a:r>
            <a:r>
              <a:rPr lang="ar-SA" dirty="0">
                <a:solidFill>
                  <a:schemeClr val="tx1"/>
                </a:solidFill>
              </a:rPr>
              <a:t> شرکت </a:t>
            </a:r>
            <a:r>
              <a:rPr lang="en-US" dirty="0">
                <a:solidFill>
                  <a:schemeClr val="tx1"/>
                </a:solidFill>
              </a:rPr>
              <a:t>»</a:t>
            </a:r>
            <a:r>
              <a:rPr lang="ar-SA" dirty="0">
                <a:solidFill>
                  <a:schemeClr val="tx1"/>
                </a:solidFill>
              </a:rPr>
              <a:t>پیستون سازی تبریز»</a:t>
            </a:r>
            <a:r>
              <a:rPr lang="fa-IR" dirty="0">
                <a:solidFill>
                  <a:schemeClr val="tx1"/>
                </a:solidFill>
              </a:rPr>
              <a:t>:</a:t>
            </a:r>
          </a:p>
          <a:p>
            <a:pPr lvl="2" algn="just"/>
            <a:r>
              <a:rPr lang="fa-IR" dirty="0">
                <a:solidFill>
                  <a:schemeClr val="tx1"/>
                </a:solidFill>
              </a:rPr>
              <a:t>دلايل موفقيت: </a:t>
            </a:r>
            <a:r>
              <a:rPr lang="ar-SA" dirty="0">
                <a:solidFill>
                  <a:schemeClr val="tx1"/>
                </a:solidFill>
              </a:rPr>
              <a:t>استفاده از پرسنل ماهر، مديريت اثربخش منابع انساني و انجام تحقيق­وتوسعه </a:t>
            </a:r>
            <a:r>
              <a:rPr lang="ar-SA" dirty="0" smtClean="0">
                <a:solidFill>
                  <a:schemeClr val="tx1"/>
                </a:solidFill>
              </a:rPr>
              <a:t>داخلي</a:t>
            </a:r>
            <a:endParaRPr lang="fa-IR" dirty="0" smtClean="0">
              <a:solidFill>
                <a:schemeClr val="tx1"/>
              </a:solidFill>
            </a:endParaRPr>
          </a:p>
          <a:p>
            <a:pPr lvl="2"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fa-IR" dirty="0" smtClean="0"/>
              <a:t>نتايج مشابه درمورد اثرگذاري </a:t>
            </a:r>
            <a:r>
              <a:rPr lang="ar-SA" dirty="0"/>
              <a:t>ظرفيت جذب بر توانمندي </a:t>
            </a:r>
            <a:r>
              <a:rPr lang="fa-IR" dirty="0" smtClean="0"/>
              <a:t>مديريت پروژه</a:t>
            </a:r>
            <a:endParaRPr lang="fa-IR" dirty="0"/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/>
              <a:t>نگاهي به سياست­هاي انتقال­ فناوري در ایران(ادامه)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571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دلايل عدم تأثير </a:t>
            </a:r>
            <a:r>
              <a:rPr lang="ar-SA" dirty="0" smtClean="0"/>
              <a:t>ظرفيت </a:t>
            </a:r>
            <a:r>
              <a:rPr lang="ar-SA" dirty="0"/>
              <a:t>جذب </a:t>
            </a:r>
            <a:r>
              <a:rPr lang="fa-IR" dirty="0" smtClean="0"/>
              <a:t>بر</a:t>
            </a:r>
            <a:r>
              <a:rPr lang="ar-SA" dirty="0" smtClean="0"/>
              <a:t> </a:t>
            </a:r>
            <a:r>
              <a:rPr lang="ar-SA" dirty="0"/>
              <a:t>توانمندي ساخت و </a:t>
            </a:r>
            <a:r>
              <a:rPr lang="ar-SA" dirty="0" smtClean="0"/>
              <a:t>توليد</a:t>
            </a:r>
            <a:r>
              <a:rPr lang="fa-IR" dirty="0" smtClean="0"/>
              <a:t>: </a:t>
            </a:r>
          </a:p>
          <a:p>
            <a:pPr algn="just"/>
            <a:endParaRPr lang="fa-IR" dirty="0" smtClean="0"/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عدم انتقال دانش فني جديد در زمينه ساخت و توليد در اين پروژه به طرف هاي ايراني </a:t>
            </a:r>
          </a:p>
          <a:p>
            <a:pPr lvl="1" algn="just"/>
            <a:r>
              <a:rPr lang="ar-SA" sz="2400" dirty="0" smtClean="0">
                <a:solidFill>
                  <a:schemeClr val="tx1"/>
                </a:solidFill>
              </a:rPr>
              <a:t>وجود </a:t>
            </a:r>
            <a:r>
              <a:rPr lang="ar-SA" sz="2400" dirty="0">
                <a:solidFill>
                  <a:schemeClr val="tx1"/>
                </a:solidFill>
              </a:rPr>
              <a:t>بازار غيررقابتي، همچنين </a:t>
            </a:r>
            <a:r>
              <a:rPr lang="fa-IR" sz="2400" dirty="0" smtClean="0">
                <a:solidFill>
                  <a:schemeClr val="tx1"/>
                </a:solidFill>
              </a:rPr>
              <a:t>بروز </a:t>
            </a:r>
            <a:r>
              <a:rPr lang="ar-SA" sz="2400" dirty="0" smtClean="0">
                <a:solidFill>
                  <a:schemeClr val="tx1"/>
                </a:solidFill>
              </a:rPr>
              <a:t>پديده­ي </a:t>
            </a:r>
            <a:r>
              <a:rPr lang="ar-SA" sz="2400" dirty="0">
                <a:solidFill>
                  <a:schemeClr val="tx1"/>
                </a:solidFill>
              </a:rPr>
              <a:t>قفل­شدگي و خوگرفتن به شيوه­هاي قديمي </a:t>
            </a:r>
            <a:r>
              <a:rPr lang="ar-SA" sz="2400" dirty="0" smtClean="0">
                <a:solidFill>
                  <a:schemeClr val="tx1"/>
                </a:solidFill>
              </a:rPr>
              <a:t>توليد</a:t>
            </a:r>
            <a:endParaRPr lang="fa-IR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نهايتاً عدم وجود فشار براي تغيير در ساختارها و به­روزرساني تجهيزات و </a:t>
            </a:r>
            <a:r>
              <a:rPr lang="ar-SA" sz="2400" dirty="0" smtClean="0">
                <a:solidFill>
                  <a:schemeClr val="tx1"/>
                </a:solidFill>
              </a:rPr>
              <a:t>فناوري</a:t>
            </a:r>
            <a:endParaRPr lang="fa-IR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درنتيجه عدم احساس نياز در </a:t>
            </a:r>
            <a:r>
              <a:rPr lang="ar-SA" sz="2400" dirty="0" smtClean="0">
                <a:solidFill>
                  <a:schemeClr val="tx1"/>
                </a:solidFill>
              </a:rPr>
              <a:t>قطعه</a:t>
            </a:r>
            <a:r>
              <a:rPr lang="ar-SA" sz="2400" dirty="0">
                <a:solidFill>
                  <a:schemeClr val="tx1"/>
                </a:solidFill>
              </a:rPr>
              <a:t>­­سازان </a:t>
            </a:r>
            <a:r>
              <a:rPr lang="fa-IR" sz="2400" dirty="0" smtClean="0">
                <a:solidFill>
                  <a:schemeClr val="tx1"/>
                </a:solidFill>
              </a:rPr>
              <a:t>براي </a:t>
            </a:r>
            <a:r>
              <a:rPr lang="ar-SA" sz="2400" dirty="0" smtClean="0">
                <a:solidFill>
                  <a:schemeClr val="tx1"/>
                </a:solidFill>
              </a:rPr>
              <a:t>ارتقاء </a:t>
            </a:r>
            <a:r>
              <a:rPr lang="ar-SA" sz="2400" dirty="0">
                <a:solidFill>
                  <a:schemeClr val="tx1"/>
                </a:solidFill>
              </a:rPr>
              <a:t>تجهيزات و توانمندي­هاي توليدي </a:t>
            </a:r>
            <a:r>
              <a:rPr lang="ar-SA" sz="2400" dirty="0" smtClean="0">
                <a:solidFill>
                  <a:schemeClr val="tx1"/>
                </a:solidFill>
              </a:rPr>
              <a:t>خود</a:t>
            </a:r>
            <a:r>
              <a:rPr lang="fa-IR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/>
              <a:t>نگاهي به سياست­هاي انتقال­ فناوري در ایران(ادامه)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16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r>
              <a:rPr lang="fa-IR" dirty="0" smtClean="0"/>
              <a:t>مزاياي اين پروژه: </a:t>
            </a:r>
          </a:p>
          <a:p>
            <a:endParaRPr lang="fa-IR" sz="2600" dirty="0" smtClean="0"/>
          </a:p>
          <a:p>
            <a:pPr lvl="1"/>
            <a:r>
              <a:rPr lang="fa-IR" sz="2400" dirty="0" smtClean="0">
                <a:solidFill>
                  <a:schemeClr val="tx1"/>
                </a:solidFill>
              </a:rPr>
              <a:t>نوع قرارداد</a:t>
            </a:r>
          </a:p>
          <a:p>
            <a:pPr lvl="1"/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fa-IR" sz="2400" dirty="0">
                <a:solidFill>
                  <a:schemeClr val="tx1"/>
                </a:solidFill>
              </a:rPr>
              <a:t>همراهی شرکت آلمانی در انتقال </a:t>
            </a:r>
            <a:r>
              <a:rPr lang="fa-IR" sz="2400" dirty="0" smtClean="0">
                <a:solidFill>
                  <a:schemeClr val="tx1"/>
                </a:solidFill>
              </a:rPr>
              <a:t>فناوری</a:t>
            </a:r>
          </a:p>
          <a:p>
            <a:pPr lvl="1"/>
            <a:r>
              <a:rPr lang="fa-IR" sz="2400" dirty="0">
                <a:solidFill>
                  <a:schemeClr val="tx1"/>
                </a:solidFill>
              </a:rPr>
              <a:t>تعریف پروژه مذکور در راستای سیاست­های کلان انرژی کشور در حرکت به سوی گاز</a:t>
            </a:r>
            <a:endParaRPr lang="fa-IR" sz="2400" dirty="0" smtClean="0">
              <a:solidFill>
                <a:schemeClr val="tx1"/>
              </a:solidFill>
            </a:endParaRPr>
          </a:p>
          <a:p>
            <a:pPr lvl="1"/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fa-IR" sz="2400" dirty="0">
                <a:solidFill>
                  <a:schemeClr val="tx1"/>
                </a:solidFill>
              </a:rPr>
              <a:t>بکارگیری نیروهای </a:t>
            </a:r>
            <a:r>
              <a:rPr lang="fa-IR" sz="2400" dirty="0" smtClean="0">
                <a:solidFill>
                  <a:schemeClr val="tx1"/>
                </a:solidFill>
              </a:rPr>
              <a:t>جوان و تمهيداتي براي يادگيري طرفهاي داخلي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/>
              <a:t>نگاهي به سياست­هاي انتقال­ فناوري در ایران(ادامه)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702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/>
          <a:lstStyle/>
          <a:p>
            <a:r>
              <a:rPr lang="fa-IR" dirty="0"/>
              <a:t>معايب اين پروژه: </a:t>
            </a:r>
            <a:endParaRPr lang="fa-IR" dirty="0" smtClean="0"/>
          </a:p>
          <a:p>
            <a:pPr lvl="1" algn="just"/>
            <a:endParaRPr lang="fa-IR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تضاد </a:t>
            </a:r>
            <a:r>
              <a:rPr lang="fa-IR" sz="2400" dirty="0">
                <a:solidFill>
                  <a:schemeClr val="tx1"/>
                </a:solidFill>
              </a:rPr>
              <a:t>دیدگاه­ها از سوی سیاستگذاران صنعت </a:t>
            </a:r>
            <a:r>
              <a:rPr lang="fa-IR" sz="2400" dirty="0" smtClean="0">
                <a:solidFill>
                  <a:schemeClr val="tx1"/>
                </a:solidFill>
              </a:rPr>
              <a:t>خودرو </a:t>
            </a:r>
          </a:p>
          <a:p>
            <a:pPr lvl="1" algn="just"/>
            <a:r>
              <a:rPr lang="fa-IR" sz="2400" dirty="0">
                <a:solidFill>
                  <a:schemeClr val="tx1"/>
                </a:solidFill>
              </a:rPr>
              <a:t>عدم درگيري دانشگاه هاي داخلي در اين پروژه</a:t>
            </a:r>
            <a:endParaRPr lang="en-US" sz="2400" dirty="0">
              <a:solidFill>
                <a:schemeClr val="tx1"/>
              </a:solidFill>
            </a:endParaRPr>
          </a:p>
          <a:p>
            <a:pPr lvl="1" algn="just"/>
            <a:r>
              <a:rPr lang="fa-IR" sz="2400" dirty="0" smtClean="0">
                <a:solidFill>
                  <a:schemeClr val="tx1"/>
                </a:solidFill>
              </a:rPr>
              <a:t>كاهش </a:t>
            </a:r>
            <a:r>
              <a:rPr lang="fa-IR" sz="2400" dirty="0">
                <a:solidFill>
                  <a:schemeClr val="tx1"/>
                </a:solidFill>
              </a:rPr>
              <a:t>اثربخشي پروژه به واسطه بدبینی برخی از سیاستگذاران صنعت خودرو نسبت به توانایی جذب دانش فنی لازم از سوی نیروهای داخلی </a:t>
            </a:r>
          </a:p>
          <a:p>
            <a:pPr lvl="1" algn="just"/>
            <a:r>
              <a:rPr lang="fa-IR" sz="2400" dirty="0">
                <a:solidFill>
                  <a:schemeClr val="tx1"/>
                </a:solidFill>
              </a:rPr>
              <a:t>عدم وجود سیاست ارزیابی و نهاد نظارتی توسط دولت به منظور رصد میزان جذب دانش فنی و پیشرفت توانمندسازی </a:t>
            </a:r>
            <a:r>
              <a:rPr lang="fa-IR" sz="2400" dirty="0" smtClean="0">
                <a:solidFill>
                  <a:schemeClr val="tx1"/>
                </a:solidFill>
              </a:rPr>
              <a:t>پروژه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/>
              <a:t>نگاهي به سياست­هاي انتقال­ فناوري در ایران(ادامه)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70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85923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بسترها یا زمینه های انتقال فناوری در رویکرد سنتی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944" y="2132856"/>
            <a:ext cx="8229600" cy="4176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چهار بستر انتقال فناوري در پيشينه­ سنتي </a:t>
            </a: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پژوهش­ها</a:t>
            </a:r>
            <a:r>
              <a:rPr lang="fa-I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fa-IR" sz="2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09728" indent="0" algn="just">
              <a:buNone/>
            </a:pPr>
            <a:endParaRPr lang="en-US" dirty="0" smtClean="0"/>
          </a:p>
          <a:p>
            <a:pPr marL="916686" lvl="1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</a:rPr>
              <a:t>چگونگی انتقال </a:t>
            </a:r>
            <a:r>
              <a:rPr lang="fa-IR" dirty="0">
                <a:solidFill>
                  <a:schemeClr val="tx1"/>
                </a:solidFill>
              </a:rPr>
              <a:t>فناوري به­شكل مؤثر از </a:t>
            </a:r>
            <a:r>
              <a:rPr lang="fa-IR" dirty="0" smtClean="0">
                <a:solidFill>
                  <a:schemeClr val="tx1"/>
                </a:solidFill>
              </a:rPr>
              <a:t>آزمايشگاه (فازتحقيق</a:t>
            </a:r>
            <a:r>
              <a:rPr lang="fa-IR" dirty="0">
                <a:solidFill>
                  <a:schemeClr val="tx1"/>
                </a:solidFill>
              </a:rPr>
              <a:t>) به </a:t>
            </a:r>
            <a:r>
              <a:rPr lang="fa-IR" dirty="0" smtClean="0">
                <a:solidFill>
                  <a:schemeClr val="tx1"/>
                </a:solidFill>
              </a:rPr>
              <a:t>صنعت (</a:t>
            </a:r>
            <a:r>
              <a:rPr lang="fa-IR" dirty="0">
                <a:solidFill>
                  <a:schemeClr val="tx1"/>
                </a:solidFill>
              </a:rPr>
              <a:t>فاز توليد) </a:t>
            </a:r>
            <a:r>
              <a:rPr lang="fa-IR" dirty="0" smtClean="0">
                <a:solidFill>
                  <a:schemeClr val="tx1"/>
                </a:solidFill>
              </a:rPr>
              <a:t>				</a:t>
            </a:r>
          </a:p>
          <a:p>
            <a:pPr marL="916686" lvl="1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</a:rPr>
              <a:t>­ </a:t>
            </a:r>
            <a:r>
              <a:rPr lang="fa-IR" dirty="0">
                <a:solidFill>
                  <a:schemeClr val="tx1"/>
                </a:solidFill>
              </a:rPr>
              <a:t>مديريت مؤثر تأمين­كنندگان تخصصي سازمان­ها، همچون دانشگاه­ها و مؤسسات </a:t>
            </a:r>
            <a:r>
              <a:rPr lang="fa-IR" dirty="0" smtClean="0">
                <a:solidFill>
                  <a:schemeClr val="tx1"/>
                </a:solidFill>
              </a:rPr>
              <a:t>تحقيقاتي (</a:t>
            </a:r>
            <a:r>
              <a:rPr lang="fa-IR" dirty="0" smtClean="0">
                <a:solidFill>
                  <a:schemeClr val="tx1"/>
                </a:solidFill>
              </a:rPr>
              <a:t>انتقال فناوری از دانشگاه به صنعت</a:t>
            </a:r>
            <a:r>
              <a:rPr lang="fa-IR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916686" lvl="1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</a:rPr>
              <a:t>انتقال </a:t>
            </a:r>
            <a:r>
              <a:rPr lang="fa-IR" dirty="0" smtClean="0">
                <a:solidFill>
                  <a:schemeClr val="tx1"/>
                </a:solidFill>
              </a:rPr>
              <a:t>درون سازمانی: انتقال­فناوري </a:t>
            </a:r>
            <a:r>
              <a:rPr lang="fa-IR" dirty="0">
                <a:solidFill>
                  <a:schemeClr val="tx1"/>
                </a:solidFill>
              </a:rPr>
              <a:t>به شركت­هاي زيرمجموعه­ و واحدها در درون يك </a:t>
            </a:r>
            <a:r>
              <a:rPr lang="fa-IR" dirty="0" smtClean="0">
                <a:solidFill>
                  <a:schemeClr val="tx1"/>
                </a:solidFill>
              </a:rPr>
              <a:t>سازمان</a:t>
            </a:r>
          </a:p>
          <a:p>
            <a:pPr marL="916686" lvl="1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</a:rPr>
              <a:t>انتقال </a:t>
            </a:r>
            <a:r>
              <a:rPr lang="fa-IR" dirty="0">
                <a:solidFill>
                  <a:schemeClr val="tx1"/>
                </a:solidFill>
              </a:rPr>
              <a:t>برون سازمانی فناوری های اثبات </a:t>
            </a:r>
            <a:r>
              <a:rPr lang="fa-IR" dirty="0" smtClean="0">
                <a:solidFill>
                  <a:schemeClr val="tx1"/>
                </a:solidFill>
              </a:rPr>
              <a:t>شده</a:t>
            </a:r>
            <a:endParaRPr lang="fa-IR" dirty="0">
              <a:solidFill>
                <a:schemeClr val="tx1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963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85923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بسترها یا زمینه های انتقال فناوری در رویکرد سنتی(ادامه)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944" y="2132856"/>
            <a:ext cx="8229600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686" lvl="1" indent="-514350" algn="just">
              <a:buClr>
                <a:schemeClr val="tx1"/>
              </a:buClr>
              <a:buFont typeface="+mj-lt"/>
              <a:buAutoNum type="arabicPeriod" startAt="4"/>
            </a:pPr>
            <a:r>
              <a:rPr lang="fa-IR" dirty="0" smtClean="0">
                <a:solidFill>
                  <a:schemeClr val="tx1"/>
                </a:solidFill>
              </a:rPr>
              <a:t>انتقال </a:t>
            </a:r>
            <a:r>
              <a:rPr lang="fa-IR" dirty="0">
                <a:solidFill>
                  <a:schemeClr val="tx1"/>
                </a:solidFill>
              </a:rPr>
              <a:t>برون سازمانی فناوری های اثبات </a:t>
            </a:r>
            <a:r>
              <a:rPr lang="fa-IR" dirty="0" smtClean="0">
                <a:solidFill>
                  <a:schemeClr val="tx1"/>
                </a:solidFill>
              </a:rPr>
              <a:t>شده:	</a:t>
            </a:r>
          </a:p>
          <a:p>
            <a:pPr marL="402336" lvl="1" indent="0" algn="just">
              <a:buClr>
                <a:schemeClr val="tx1"/>
              </a:buClr>
              <a:buNone/>
            </a:pPr>
            <a:r>
              <a:rPr lang="fa-IR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  <a:r>
              <a:rPr lang="fa-IR" sz="2400" dirty="0" smtClean="0">
                <a:solidFill>
                  <a:schemeClr val="tx1"/>
                </a:solidFill>
              </a:rPr>
              <a:t>- </a:t>
            </a:r>
            <a:r>
              <a:rPr lang="fa-IR" sz="2400" dirty="0">
                <a:solidFill>
                  <a:schemeClr val="tx1"/>
                </a:solidFill>
              </a:rPr>
              <a:t>ميان بنگاه­های درون يك </a:t>
            </a:r>
            <a:r>
              <a:rPr lang="fa-IR" sz="2400" dirty="0" smtClean="0">
                <a:solidFill>
                  <a:schemeClr val="tx1"/>
                </a:solidFill>
              </a:rPr>
              <a:t>كشور(عمدتاً در فضاي </a:t>
            </a:r>
            <a:r>
              <a:rPr lang="fa-IR" sz="2400" dirty="0">
                <a:solidFill>
                  <a:schemeClr val="tx1"/>
                </a:solidFill>
              </a:rPr>
              <a:t>كشورهاي </a:t>
            </a:r>
            <a:r>
              <a:rPr lang="fa-IR" sz="2400" dirty="0" smtClean="0">
                <a:solidFill>
                  <a:schemeClr val="tx1"/>
                </a:solidFill>
              </a:rPr>
              <a:t>توسعه­يافته)</a:t>
            </a:r>
            <a:endParaRPr lang="fa-IR" sz="2400" dirty="0">
              <a:solidFill>
                <a:schemeClr val="tx1"/>
              </a:solidFill>
            </a:endParaRPr>
          </a:p>
          <a:p>
            <a:pPr marL="402336" lvl="1" indent="0" algn="just">
              <a:buClr>
                <a:schemeClr val="tx1"/>
              </a:buClr>
              <a:buNone/>
            </a:pPr>
            <a:r>
              <a:rPr lang="fa-IR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-2</a:t>
            </a:r>
            <a:r>
              <a:rPr lang="fa-IR" sz="2400" dirty="0" smtClean="0">
                <a:solidFill>
                  <a:schemeClr val="tx1"/>
                </a:solidFill>
              </a:rPr>
              <a:t> در </a:t>
            </a:r>
            <a:r>
              <a:rPr lang="fa-IR" sz="2400" dirty="0">
                <a:solidFill>
                  <a:schemeClr val="tx1"/>
                </a:solidFill>
              </a:rPr>
              <a:t>فضاي بين­المللي و ميان بنگاه­ها در كشورهاي توسعه­يافته و </a:t>
            </a:r>
            <a:r>
              <a:rPr lang="fa-IR" sz="2400" dirty="0" smtClean="0">
                <a:solidFill>
                  <a:schemeClr val="tx1"/>
                </a:solidFill>
              </a:rPr>
              <a:t>درحال­توسعه </a:t>
            </a:r>
          </a:p>
          <a:p>
            <a:pPr marL="402336" lvl="1" indent="0" algn="just">
              <a:buClr>
                <a:schemeClr val="tx1"/>
              </a:buClr>
              <a:buNone/>
            </a:pPr>
            <a:r>
              <a:rPr lang="fa-IR" dirty="0" smtClean="0">
                <a:solidFill>
                  <a:schemeClr val="tx1"/>
                </a:solidFill>
              </a:rPr>
              <a:t>	</a:t>
            </a:r>
            <a:endParaRPr lang="fa-IR" dirty="0">
              <a:solidFill>
                <a:schemeClr val="tx1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2837" y="4293096"/>
            <a:ext cx="8229600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fa-IR" dirty="0" smtClean="0"/>
              <a:t>موارد 1-3 بیشتر مرتبط با حوزه مدیریت نوآوری بوده و در این </a:t>
            </a:r>
            <a:r>
              <a:rPr lang="fa-IR" dirty="0" smtClean="0"/>
              <a:t>فصل </a:t>
            </a:r>
            <a:r>
              <a:rPr lang="fa-IR" dirty="0" smtClean="0"/>
              <a:t>منظور از انتقال </a:t>
            </a:r>
            <a:r>
              <a:rPr lang="fa-IR" dirty="0"/>
              <a:t>فناوري </a:t>
            </a:r>
            <a:r>
              <a:rPr lang="ar-SA" dirty="0" smtClean="0"/>
              <a:t>همان </a:t>
            </a:r>
            <a:r>
              <a:rPr lang="ar-SA" dirty="0"/>
              <a:t>همکاری­های فناورانه </a:t>
            </a:r>
            <a:r>
              <a:rPr lang="ar-SA" dirty="0" smtClean="0"/>
              <a:t>بین </a:t>
            </a:r>
            <a:r>
              <a:rPr lang="ar-SA" dirty="0"/>
              <a:t>بنگاه­ها در فضای بین­المللی </a:t>
            </a:r>
            <a:r>
              <a:rPr lang="fa-IR" dirty="0" smtClean="0"/>
              <a:t>است.</a:t>
            </a:r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315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707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مدل سنتی انتقال فناوری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944" y="2132856"/>
            <a:ext cx="8229600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2691" y="1625606"/>
            <a:ext cx="8606408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fa-IR" dirty="0" smtClean="0"/>
              <a:t>تعریف</a:t>
            </a:r>
            <a:r>
              <a:rPr lang="en-US" sz="2400" dirty="0" smtClean="0"/>
              <a:t> </a:t>
            </a:r>
            <a:r>
              <a:rPr lang="fa-IR" dirty="0" smtClean="0"/>
              <a:t>: </a:t>
            </a:r>
            <a:r>
              <a:rPr lang="fa-IR" sz="2600" dirty="0" smtClean="0"/>
              <a:t>	</a:t>
            </a:r>
          </a:p>
          <a:p>
            <a:pPr lvl="1" algn="just">
              <a:buClr>
                <a:srgbClr val="FF0000"/>
              </a:buClr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</a:rPr>
              <a:t>انتقال فناوری به جابه­جايي </a:t>
            </a:r>
            <a:r>
              <a:rPr lang="fa-IR" sz="2400" dirty="0">
                <a:solidFill>
                  <a:schemeClr val="tx1"/>
                </a:solidFill>
              </a:rPr>
              <a:t>یک فناوری کاملاً مشخص از يک واحد اقتصادي مشخص به واحد اقتصادي مشخص ديگر اطلاق مي­شود، که اين واحد اقتصادي مي­تواند بخشي از يک بنگاه یا خود بنگاه، آزمايشگاه و يا يک کشور </a:t>
            </a:r>
            <a:r>
              <a:rPr lang="fa-IR" sz="2400" dirty="0" smtClean="0">
                <a:solidFill>
                  <a:schemeClr val="tx1"/>
                </a:solidFill>
              </a:rPr>
              <a:t>باشد.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2691" y="3573016"/>
            <a:ext cx="8606408" cy="29930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fa-IR" dirty="0" smtClean="0"/>
              <a:t>فرضیات </a:t>
            </a:r>
            <a:r>
              <a:rPr lang="fa-IR" dirty="0" smtClean="0"/>
              <a:t>تعریف فوق:</a:t>
            </a:r>
            <a:r>
              <a:rPr lang="fa-IR" sz="2600" dirty="0" smtClean="0"/>
              <a:t>			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</a:rPr>
              <a:t>وجود تعريف </a:t>
            </a:r>
            <a:r>
              <a:rPr lang="fa-IR" sz="2400" dirty="0">
                <a:solidFill>
                  <a:schemeClr val="tx1"/>
                </a:solidFill>
              </a:rPr>
              <a:t>روشني از مرزهاي </a:t>
            </a:r>
            <a:r>
              <a:rPr lang="fa-IR" sz="2400" dirty="0" smtClean="0">
                <a:solidFill>
                  <a:schemeClr val="tx1"/>
                </a:solidFill>
              </a:rPr>
              <a:t>سازمان كه </a:t>
            </a:r>
            <a:r>
              <a:rPr lang="fa-IR" sz="2400" dirty="0">
                <a:solidFill>
                  <a:schemeClr val="tx1"/>
                </a:solidFill>
              </a:rPr>
              <a:t>داخل سازمان را از دنياي خارج جدا مي­كند. </a:t>
            </a:r>
            <a:endParaRPr lang="en-US" sz="2400" dirty="0">
              <a:solidFill>
                <a:schemeClr val="tx1"/>
              </a:solidFill>
            </a:endParaRPr>
          </a:p>
          <a:p>
            <a:pPr marL="868680" lvl="1" indent="-457200" algn="just">
              <a:buFont typeface="+mj-lt"/>
              <a:buAutoNum type="arabicPeriod"/>
            </a:pPr>
            <a:r>
              <a:rPr lang="fa-IR" sz="2400" dirty="0">
                <a:solidFill>
                  <a:schemeClr val="tx1"/>
                </a:solidFill>
              </a:rPr>
              <a:t>تأكيد بر بومي­سازي كامل فرايند نوآوري در درون سازمان و يا حتي در درون بخش تحقيق­و­توسعه </a:t>
            </a:r>
            <a:endParaRPr lang="fa-IR" sz="2400" dirty="0" smtClean="0">
              <a:solidFill>
                <a:schemeClr val="tx1"/>
              </a:solidFill>
            </a:endParaRPr>
          </a:p>
          <a:p>
            <a:pPr marL="868680" lvl="1" indent="-457200" algn="just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</a:rPr>
              <a:t>تأکید بر وجود تمایز و تعریف مشخص  ميان </a:t>
            </a:r>
            <a:r>
              <a:rPr lang="fa-IR" sz="2400" dirty="0">
                <a:solidFill>
                  <a:schemeClr val="tx1"/>
                </a:solidFill>
              </a:rPr>
              <a:t>خلق فناوري و تجاري­سازي </a:t>
            </a:r>
            <a:r>
              <a:rPr lang="fa-IR" sz="2400" dirty="0" smtClean="0">
                <a:solidFill>
                  <a:schemeClr val="tx1"/>
                </a:solidFill>
              </a:rPr>
              <a:t>آن</a:t>
            </a:r>
            <a:endParaRPr lang="en-US" sz="2400" dirty="0">
              <a:solidFill>
                <a:schemeClr val="tx1"/>
              </a:solidFill>
            </a:endParaRPr>
          </a:p>
          <a:p>
            <a:pPr marL="868680" lvl="1" indent="-457200" algn="just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</a:rPr>
              <a:t>وجود تأ</a:t>
            </a:r>
            <a:r>
              <a:rPr lang="ar-SA" sz="2400" dirty="0">
                <a:solidFill>
                  <a:schemeClr val="tx1"/>
                </a:solidFill>
              </a:rPr>
              <a:t>خير زماني </a:t>
            </a:r>
            <a:r>
              <a:rPr lang="ar-SA" sz="2400" dirty="0" smtClean="0">
                <a:solidFill>
                  <a:schemeClr val="tx1"/>
                </a:solidFill>
              </a:rPr>
              <a:t>قابل­توجه </a:t>
            </a:r>
            <a:r>
              <a:rPr lang="ar-SA" sz="2400" dirty="0">
                <a:solidFill>
                  <a:schemeClr val="tx1"/>
                </a:solidFill>
              </a:rPr>
              <a:t>ميان خلق فناوري و بازتوليد</a:t>
            </a:r>
            <a:r>
              <a:rPr lang="fa-IR" sz="2400" dirty="0">
                <a:solidFill>
                  <a:schemeClr val="tx1"/>
                </a:solidFill>
              </a:rPr>
              <a:t> </a:t>
            </a:r>
            <a:r>
              <a:rPr lang="fa-IR" sz="2400" dirty="0" smtClean="0">
                <a:solidFill>
                  <a:schemeClr val="tx1"/>
                </a:solidFill>
              </a:rPr>
              <a:t>آن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670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7074" y="792271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مدل سنتی انتقال فناوری(ادامه)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944" y="2132856"/>
            <a:ext cx="8229600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1540" y="1859071"/>
            <a:ext cx="8606408" cy="4110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fa-IR" dirty="0" smtClean="0"/>
              <a:t>ویژگی ها:	</a:t>
            </a:r>
          </a:p>
          <a:p>
            <a:pPr lvl="1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chemeClr val="tx1"/>
                </a:solidFill>
              </a:rPr>
              <a:t>دیدگاه حاکم در دهه های 60 و 70 میلادی</a:t>
            </a:r>
            <a:endParaRPr lang="fa-IR" sz="2400" dirty="0" smtClean="0"/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ar-SA" sz="2400" dirty="0" smtClean="0">
                <a:solidFill>
                  <a:schemeClr val="tx1"/>
                </a:solidFill>
              </a:rPr>
              <a:t>فناوری</a:t>
            </a:r>
            <a:r>
              <a:rPr lang="fa-IR" sz="2400" dirty="0" smtClean="0">
                <a:solidFill>
                  <a:schemeClr val="tx1"/>
                </a:solidFill>
              </a:rPr>
              <a:t> به عنوان</a:t>
            </a:r>
            <a:r>
              <a:rPr lang="ar-SA" sz="2400" dirty="0" smtClean="0">
                <a:solidFill>
                  <a:schemeClr val="tx1"/>
                </a:solidFill>
              </a:rPr>
              <a:t> بسته­ای </a:t>
            </a:r>
            <a:r>
              <a:rPr lang="fa-IR" sz="2400" dirty="0" smtClean="0">
                <a:solidFill>
                  <a:schemeClr val="tx1"/>
                </a:solidFill>
              </a:rPr>
              <a:t>با قابلیت </a:t>
            </a:r>
            <a:r>
              <a:rPr lang="ar-SA" sz="2400" dirty="0" smtClean="0">
                <a:solidFill>
                  <a:schemeClr val="tx1"/>
                </a:solidFill>
              </a:rPr>
              <a:t>خریداری </a:t>
            </a:r>
            <a:r>
              <a:rPr lang="ar-SA" sz="2400" dirty="0">
                <a:solidFill>
                  <a:schemeClr val="tx1"/>
                </a:solidFill>
              </a:rPr>
              <a:t>و </a:t>
            </a:r>
            <a:r>
              <a:rPr lang="ar-SA" sz="2400" dirty="0" smtClean="0">
                <a:solidFill>
                  <a:schemeClr val="tx1"/>
                </a:solidFill>
              </a:rPr>
              <a:t>انتقال</a:t>
            </a:r>
            <a:r>
              <a:rPr lang="fa-IR" sz="2400" dirty="0" smtClean="0">
                <a:solidFill>
                  <a:schemeClr val="tx1"/>
                </a:solidFill>
              </a:rPr>
              <a:t> آسان</a:t>
            </a: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</a:rPr>
              <a:t>امکانِ گرفتن و  بهره برداری از تجهیزات با فناوری بالا تنها </a:t>
            </a:r>
            <a:r>
              <a:rPr lang="ar-SA" sz="2400" dirty="0" smtClean="0">
                <a:solidFill>
                  <a:schemeClr val="tx1"/>
                </a:solidFill>
              </a:rPr>
              <a:t>با </a:t>
            </a:r>
            <a:r>
              <a:rPr lang="ar-SA" sz="2400" dirty="0">
                <a:solidFill>
                  <a:schemeClr val="tx1"/>
                </a:solidFill>
              </a:rPr>
              <a:t>پرداختن </a:t>
            </a:r>
            <a:r>
              <a:rPr lang="ar-SA" sz="2400" dirty="0" smtClean="0">
                <a:solidFill>
                  <a:schemeClr val="tx1"/>
                </a:solidFill>
              </a:rPr>
              <a:t>هزینه</a:t>
            </a:r>
            <a:r>
              <a:rPr lang="fa-IR" sz="2400" dirty="0" smtClean="0">
                <a:solidFill>
                  <a:schemeClr val="tx1"/>
                </a:solidFill>
              </a:rPr>
              <a:t> آن</a:t>
            </a:r>
            <a:r>
              <a:rPr lang="ar-SA" sz="2400" dirty="0" smtClean="0">
                <a:solidFill>
                  <a:schemeClr val="tx1"/>
                </a:solidFill>
              </a:rPr>
              <a:t>­</a:t>
            </a:r>
            <a:endParaRPr lang="fa-IR" sz="2400" dirty="0" smtClean="0">
              <a:solidFill>
                <a:schemeClr val="tx1"/>
              </a:solidFill>
            </a:endParaRP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</a:rPr>
              <a:t>توجه صرف </a:t>
            </a:r>
            <a:r>
              <a:rPr lang="ar-SA" sz="2400" dirty="0" smtClean="0">
                <a:solidFill>
                  <a:schemeClr val="tx1"/>
                </a:solidFill>
              </a:rPr>
              <a:t>به </a:t>
            </a:r>
            <a:r>
              <a:rPr lang="ar-SA" sz="2400" dirty="0">
                <a:solidFill>
                  <a:schemeClr val="tx1"/>
                </a:solidFill>
              </a:rPr>
              <a:t>واردات ابزار و ماشین­آلات </a:t>
            </a:r>
            <a:endParaRPr lang="fa-IR" sz="2400" dirty="0" smtClean="0">
              <a:solidFill>
                <a:schemeClr val="tx1"/>
              </a:solidFill>
            </a:endParaRP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</a:rPr>
              <a:t>بی توجهی </a:t>
            </a:r>
            <a:r>
              <a:rPr lang="ar-SA" sz="2400" dirty="0" smtClean="0">
                <a:solidFill>
                  <a:schemeClr val="tx1"/>
                </a:solidFill>
              </a:rPr>
              <a:t>به </a:t>
            </a:r>
            <a:r>
              <a:rPr lang="ar-SA" sz="2400" dirty="0">
                <a:solidFill>
                  <a:schemeClr val="tx1"/>
                </a:solidFill>
              </a:rPr>
              <a:t>انتقال عناصر ضمنی </a:t>
            </a:r>
            <a:r>
              <a:rPr lang="ar-SA" sz="2400" dirty="0" smtClean="0">
                <a:solidFill>
                  <a:schemeClr val="tx1"/>
                </a:solidFill>
              </a:rPr>
              <a:t>دانش</a:t>
            </a:r>
            <a:r>
              <a:rPr lang="fa-IR" sz="2400" dirty="0" smtClean="0">
                <a:solidFill>
                  <a:schemeClr val="tx1"/>
                </a:solidFill>
              </a:rPr>
              <a:t> و </a:t>
            </a:r>
            <a:r>
              <a:rPr lang="ar-SA" sz="2400" dirty="0" smtClean="0">
                <a:solidFill>
                  <a:schemeClr val="tx1"/>
                </a:solidFill>
              </a:rPr>
              <a:t>تلاش­های </a:t>
            </a:r>
            <a:r>
              <a:rPr lang="ar-SA" sz="2400" dirty="0">
                <a:solidFill>
                  <a:schemeClr val="tx1"/>
                </a:solidFill>
              </a:rPr>
              <a:t>افراد داخلی در فرایند­ یادگیری در حین انجام کار </a:t>
            </a:r>
            <a:endParaRPr lang="fa-IR" sz="2400" dirty="0" smtClean="0">
              <a:solidFill>
                <a:schemeClr val="tx1"/>
              </a:solidFill>
            </a:endParaRP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</a:rPr>
              <a:t>نگاه به فرايند </a:t>
            </a:r>
            <a:r>
              <a:rPr lang="fa-IR" sz="2400" dirty="0">
                <a:solidFill>
                  <a:schemeClr val="tx1"/>
                </a:solidFill>
              </a:rPr>
              <a:t>نوآوري به صورت يك فرايند </a:t>
            </a:r>
            <a:r>
              <a:rPr lang="fa-IR" sz="2400" dirty="0" smtClean="0">
                <a:solidFill>
                  <a:schemeClr val="tx1"/>
                </a:solidFill>
              </a:rPr>
              <a:t>خطي </a:t>
            </a:r>
          </a:p>
          <a:p>
            <a:pPr lvl="1" algn="just">
              <a:buFont typeface="Georgia" panose="02040502050405020303" pitchFamily="18" charset="0"/>
              <a:buChar char="▫"/>
            </a:pPr>
            <a:r>
              <a:rPr lang="fa-IR" sz="2400" dirty="0" smtClean="0">
                <a:solidFill>
                  <a:schemeClr val="tx1"/>
                </a:solidFill>
              </a:rPr>
              <a:t>تأکید بر انتشار ترتیبی فناوری (ابتدا در داخل و سپس در خارج)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666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251520" y="2276872"/>
            <a:ext cx="8229600" cy="20436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fa-IR" dirty="0" smtClean="0"/>
              <a:t>مشکلات روش ها در این </a:t>
            </a:r>
            <a:r>
              <a:rPr lang="fa-IR" dirty="0" smtClean="0"/>
              <a:t>دیدگاه:</a:t>
            </a:r>
            <a:endParaRPr lang="fa-IR" dirty="0" smtClean="0"/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sz="2600" dirty="0" smtClean="0"/>
              <a:t>	</a:t>
            </a:r>
          </a:p>
          <a:p>
            <a:pPr lvl="1" algn="just">
              <a:buClr>
                <a:srgbClr val="FF0000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مسافت­هاي طولاني بين خريدار و فروشنده فناوری</a:t>
            </a:r>
            <a:r>
              <a:rPr lang="fa-IR" dirty="0" smtClean="0">
                <a:solidFill>
                  <a:schemeClr val="tx1"/>
                </a:solidFill>
              </a:rPr>
              <a:t>.	</a:t>
            </a:r>
          </a:p>
          <a:p>
            <a:pPr lvl="1" algn="just">
              <a:buClr>
                <a:srgbClr val="FF0000"/>
              </a:buClr>
              <a:buFont typeface="Georgia" panose="02040502050405020303" pitchFamily="18" charset="0"/>
              <a:buChar char="▫"/>
            </a:pPr>
            <a:r>
              <a:rPr lang="fa-IR" dirty="0">
                <a:solidFill>
                  <a:schemeClr val="tx1"/>
                </a:solidFill>
              </a:rPr>
              <a:t>زمان اندک تعامل </a:t>
            </a:r>
            <a:r>
              <a:rPr lang="fa-IR" dirty="0" smtClean="0">
                <a:solidFill>
                  <a:schemeClr val="tx1"/>
                </a:solidFill>
              </a:rPr>
              <a:t>طرفين</a:t>
            </a:r>
          </a:p>
          <a:p>
            <a:pPr lvl="1" algn="just">
              <a:buClr>
                <a:srgbClr val="FF0000"/>
              </a:buClr>
              <a:buFont typeface="Georgia" panose="02040502050405020303" pitchFamily="18" charset="0"/>
              <a:buChar char="▫"/>
            </a:pPr>
            <a:r>
              <a:rPr lang="fa-IR" dirty="0" smtClean="0">
                <a:solidFill>
                  <a:schemeClr val="tx1"/>
                </a:solidFill>
              </a:rPr>
              <a:t>توان </a:t>
            </a:r>
            <a:r>
              <a:rPr lang="fa-IR" dirty="0">
                <a:solidFill>
                  <a:schemeClr val="tx1"/>
                </a:solidFill>
              </a:rPr>
              <a:t>محدود انتقال دانش در قالب قراردادهاي منعقد ­شده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074" y="90872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مدل سنتی انتقال فناوری(ادامه)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46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2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1248</TotalTime>
  <Words>3334</Words>
  <Application>Microsoft Office PowerPoint</Application>
  <PresentationFormat>On-screen Show (4:3)</PresentationFormat>
  <Paragraphs>463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Wingdings</vt:lpstr>
      <vt:lpstr>Calibri</vt:lpstr>
      <vt:lpstr>Georgia</vt:lpstr>
      <vt:lpstr>B Lotus</vt:lpstr>
      <vt:lpstr>B Titr</vt:lpstr>
      <vt:lpstr>Times New Roman</vt:lpstr>
      <vt:lpstr>Wingdings 2</vt:lpstr>
      <vt:lpstr>Arial</vt:lpstr>
      <vt:lpstr>B Nazanin</vt:lpstr>
      <vt:lpstr>Trebuchet MS</vt:lpstr>
      <vt:lpstr>Urban</vt:lpstr>
      <vt:lpstr>سير تحول مفاهيم و سياستهاي انتقال فناوري بين المللي</vt:lpstr>
      <vt:lpstr>فهرست مطالب</vt:lpstr>
      <vt:lpstr>مقدمه</vt:lpstr>
      <vt:lpstr>مقدمه (ادامه)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نگاهي به سياست­هاي انتقال­ فناوري در ایران</vt:lpstr>
      <vt:lpstr>نگاهي به سياست­هاي انتقال­ فناوري در ایران(ادامه)</vt:lpstr>
      <vt:lpstr>نگاهي به سياست­هاي انتقال­ فناوري در ایران(ادامه)</vt:lpstr>
      <vt:lpstr>PowerPoint Presentation</vt:lpstr>
      <vt:lpstr>PowerPoint Presentation</vt:lpstr>
      <vt:lpstr>PowerPoint Presentation</vt:lpstr>
      <vt:lpstr>PowerPoint Presentation</vt:lpstr>
      <vt:lpstr>نگاهي به سياست­هاي انتقال­ فناوري در ایران(ادامه)</vt:lpstr>
      <vt:lpstr>نگاهي به سياست­هاي انتقال­ فناوري در ایران(ادامه)</vt:lpstr>
      <vt:lpstr>نگاهي به سياست­هاي انتقال­ فناوري در ایران(ادامه)</vt:lpstr>
      <vt:lpstr>نگاهي به سياست­هاي انتقال­ فناوري در ایران(ادامه)</vt:lpstr>
      <vt:lpstr>نگاهي به سياست­هاي انتقال­ فناوري در ایران(ادامه)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administratori</dc:creator>
  <cp:lastModifiedBy>Windows User</cp:lastModifiedBy>
  <cp:revision>118</cp:revision>
  <dcterms:created xsi:type="dcterms:W3CDTF">2019-05-01T06:29:46Z</dcterms:created>
  <dcterms:modified xsi:type="dcterms:W3CDTF">2019-06-28T13:19:58Z</dcterms:modified>
</cp:coreProperties>
</file>