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>
  <p:sldMasterIdLst>
    <p:sldMasterId id="2147483660" r:id="rId1"/>
  </p:sldMasterIdLst>
  <p:notesMasterIdLst>
    <p:notesMasterId r:id="rId40"/>
  </p:notesMasterIdLst>
  <p:sldIdLst>
    <p:sldId id="256" r:id="rId2"/>
    <p:sldId id="265" r:id="rId3"/>
    <p:sldId id="267" r:id="rId4"/>
    <p:sldId id="270" r:id="rId5"/>
    <p:sldId id="286" r:id="rId6"/>
    <p:sldId id="287" r:id="rId7"/>
    <p:sldId id="271" r:id="rId8"/>
    <p:sldId id="288" r:id="rId9"/>
    <p:sldId id="269" r:id="rId10"/>
    <p:sldId id="268" r:id="rId11"/>
    <p:sldId id="266" r:id="rId12"/>
    <p:sldId id="280" r:id="rId13"/>
    <p:sldId id="279" r:id="rId14"/>
    <p:sldId id="290" r:id="rId15"/>
    <p:sldId id="291" r:id="rId16"/>
    <p:sldId id="292" r:id="rId17"/>
    <p:sldId id="293" r:id="rId18"/>
    <p:sldId id="294" r:id="rId19"/>
    <p:sldId id="289" r:id="rId20"/>
    <p:sldId id="278" r:id="rId21"/>
    <p:sldId id="273" r:id="rId22"/>
    <p:sldId id="281" r:id="rId23"/>
    <p:sldId id="295" r:id="rId24"/>
    <p:sldId id="276" r:id="rId25"/>
    <p:sldId id="282" r:id="rId26"/>
    <p:sldId id="299" r:id="rId27"/>
    <p:sldId id="283" r:id="rId28"/>
    <p:sldId id="297" r:id="rId29"/>
    <p:sldId id="300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</p:sldIdLst>
  <p:sldSz cx="9144000" cy="6858000" type="screen4x3"/>
  <p:notesSz cx="6858000" cy="9144000"/>
  <p:embeddedFontLst>
    <p:embeddedFont>
      <p:font typeface="B Titr" panose="00000700000000000000" pitchFamily="2" charset="-78"/>
      <p:bold r:id="rId41"/>
    </p:embeddedFont>
    <p:embeddedFont>
      <p:font typeface="Wingdings 2" panose="05020102010507070707" pitchFamily="18" charset="2"/>
      <p:regular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  <p:embeddedFont>
      <p:font typeface="B Nazanin" panose="00000400000000000000" pitchFamily="2" charset="-78"/>
      <p:regular r:id="rId47"/>
      <p:bold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Georgia" panose="02040502050405020303" pitchFamily="18" charset="0"/>
      <p:regular r:id="rId53"/>
      <p:bold r:id="rId54"/>
      <p:italic r:id="rId55"/>
      <p:boldItalic r:id="rId56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A664B422-6AD2-4BDF-89F9-A68DC515305D}" type="datetimeFigureOut">
              <a:rPr lang="ar-SA" smtClean="0"/>
              <a:t>20/11/1440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01519576-88F4-408B-B8DD-73273F1FB59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229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0D1DA9E-90C3-4161-8131-7BB65A9BB5FC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14CCEBC0-ABD4-46D7-81D7-5A5629B216FE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6143EA2-6AB8-4DA6-80FD-D5CF4719F8B2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60" y="6508701"/>
            <a:ext cx="1325880" cy="457200"/>
          </a:xfrm>
          <a:prstGeom prst="rect">
            <a:avLst/>
          </a:prstGeo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818" y="6506745"/>
            <a:ext cx="762000" cy="365760"/>
          </a:xfrm>
        </p:spPr>
        <p:txBody>
          <a:bodyPr/>
          <a:lstStyle>
            <a:lvl1pPr algn="ctr">
              <a:defRPr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959769E-1BE1-4D50-83C1-9CBA2826E629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9EDBAB0F-B7B8-4945-BA1B-CB5C7A80E13E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36745711-D0F3-404E-AD75-D7BF9E74D3C8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r>
              <a:rPr lang="fa-IR" smtClean="0"/>
              <a:t>از 38</a:t>
            </a:r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634EEAE9-3EF5-4E8F-AA98-2DB08A638507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A22BC39-B07B-4301-9558-A68B31AA6DF2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F8124E2-5E17-4A6D-A495-418C208BD588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88A4E257-59E0-4661-80B2-4C38B705B159}" type="datetime8">
              <a:rPr lang="fa-IR" smtClean="0"/>
              <a:t>22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a-IR" sz="3200" b="1" dirty="0" smtClean="0"/>
              <a:t>سیاستهای علم و فناوری برای تقویت </a:t>
            </a:r>
            <a:r>
              <a:rPr lang="fa-IR" sz="3200" dirty="0" smtClean="0"/>
              <a:t>نظام های منطقه ای نوآوری </a:t>
            </a: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fa-IR" b="1" dirty="0" smtClean="0">
                <a:cs typeface="B Nazanin" pitchFamily="2" charset="-78"/>
              </a:rPr>
              <a:t>پریسا ریاحی</a:t>
            </a:r>
          </a:p>
          <a:p>
            <a:pPr algn="ctr"/>
            <a:r>
              <a:rPr lang="fa-IR" b="1" dirty="0" smtClean="0"/>
              <a:t>حسن دانایی فرد</a:t>
            </a:r>
          </a:p>
          <a:p>
            <a:pPr algn="ctr"/>
            <a:r>
              <a:rPr lang="en-US" b="1" dirty="0" smtClean="0"/>
              <a:t> </a:t>
            </a:r>
            <a:endParaRPr lang="fa-IR" b="1" dirty="0" smtClean="0">
              <a:cs typeface="B Nazanin" pitchFamily="2" charset="-78"/>
            </a:endParaRP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درک محدود از </a:t>
            </a:r>
            <a:r>
              <a:rPr lang="en-US" dirty="0" smtClean="0"/>
              <a:t>RIS</a:t>
            </a:r>
            <a:r>
              <a:rPr lang="fa-IR" dirty="0" smtClean="0"/>
              <a:t>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زیرنظام اکتشاف و تولید دانش جدید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زیرنظام اشاعه و بهره برداری از دانش و تبدیل آن به نوآوری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درک گسترده از </a:t>
            </a:r>
            <a:r>
              <a:rPr lang="en-US" dirty="0" smtClean="0"/>
              <a:t>RIS</a:t>
            </a:r>
            <a:r>
              <a:rPr lang="fa-IR" dirty="0" smtClean="0"/>
              <a:t>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شامل تمام عوامل اجتماعی-اقتصادی و نهادهای موثر بر نوآوری از جمله نهادهای غیررسمی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وابستگی تمامی اجزاء </a:t>
            </a:r>
            <a:r>
              <a:rPr lang="en-US" dirty="0" smtClean="0">
                <a:solidFill>
                  <a:schemeClr val="tx1"/>
                </a:solidFill>
              </a:rPr>
              <a:t>RIS</a:t>
            </a:r>
            <a:r>
              <a:rPr lang="fa-IR" dirty="0" smtClean="0">
                <a:solidFill>
                  <a:schemeClr val="tx1"/>
                </a:solidFill>
              </a:rPr>
              <a:t> از جمله نهادها به زمینه و زمان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تغییر و گشتار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اینرسی و قفل شدگی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>
                <a:solidFill>
                  <a:schemeClr val="accent1">
                    <a:lumMod val="75000"/>
                  </a:schemeClr>
                </a:solidFill>
              </a:rPr>
              <a:t>3- نظام منطقه ای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Clr>
                <a:schemeClr val="tx1"/>
              </a:buClr>
              <a:buNone/>
            </a:pPr>
            <a:r>
              <a:rPr lang="fa-IR" b="1" dirty="0">
                <a:solidFill>
                  <a:schemeClr val="accent1">
                    <a:lumMod val="75000"/>
                  </a:schemeClr>
                </a:solidFill>
              </a:rPr>
              <a:t>عوامل منطقه ای موثر بر رفتار </a:t>
            </a:r>
            <a:r>
              <a:rPr lang="fa-IR" b="1" dirty="0" smtClean="0">
                <a:solidFill>
                  <a:schemeClr val="accent1">
                    <a:lumMod val="75000"/>
                  </a:schemeClr>
                </a:solidFill>
              </a:rPr>
              <a:t>نوآوری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عوامل زمینه ساز: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های ثابت منطقه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های جمعیتی منطقه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عوامل تسهیل گر: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سیاست ها و فعالیت های مرتبط با سیاست 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ویژگیهای اقتصادی منطقه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تاثیرگذاری متقابل عوامل بر یکدیگر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158" y="1498104"/>
            <a:ext cx="8229600" cy="1066800"/>
          </a:xfrm>
        </p:spPr>
        <p:txBody>
          <a:bodyPr vert="horz" anchor="ctr">
            <a:normAutofit/>
          </a:bodyPr>
          <a:lstStyle/>
          <a:p>
            <a:r>
              <a:rPr lang="fa-IR" sz="2400" dirty="0">
                <a:solidFill>
                  <a:srgbClr val="FF0000"/>
                </a:solidFill>
              </a:rPr>
              <a:t>انواع نظام های منطقه ای نوآوری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62" y="2428868"/>
          <a:ext cx="6643733" cy="35851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2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6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38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5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7110"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a-IR" sz="18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>
                          <a:latin typeface="Calibri"/>
                          <a:ea typeface="Calibri"/>
                          <a:cs typeface="B Nazanin"/>
                        </a:rPr>
                        <a:t>مردمی</a:t>
                      </a:r>
                      <a:endParaRPr lang="en-US" sz="160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/>
                        </a:rPr>
                        <a:t>شبکه ای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Nazanin"/>
                        </a:rPr>
                        <a:t>تمرکزگرا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 rowSpan="4">
                  <a:txBody>
                    <a:bodyPr/>
                    <a:lstStyle/>
                    <a:p>
                      <a:pPr marL="71755" marR="71755"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--  </a:t>
                      </a:r>
                      <a:r>
                        <a:rPr lang="fa-IR" sz="18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سیستم نوآوری کسب و کار </a:t>
                      </a:r>
                      <a:r>
                        <a:rPr lang="fa-IR" sz="18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B Nazanin"/>
                        </a:rPr>
                        <a:t>---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vert="vert27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8281">
                <a:tc>
                  <a:txBody>
                    <a:bodyPr/>
                    <a:lstStyle/>
                    <a:p>
                      <a:pPr marL="0" marR="71755"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/>
                        </a:rPr>
                        <a:t>محلی گرا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توسکانی 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تمپر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دانمارک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اسلوونی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توهوکو (ژاپن)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8281">
                <a:tc>
                  <a:txBody>
                    <a:bodyPr/>
                    <a:lstStyle/>
                    <a:p>
                      <a:pPr marL="0" marR="71755"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Nazanin"/>
                        </a:rPr>
                        <a:t>تعاملی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Nazanin"/>
                        </a:rPr>
                        <a:t>کاتالونیا</a:t>
                      </a:r>
                      <a:endParaRPr lang="en-US" sz="160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بادن-وورتمبرگ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جیونگی(کره)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3036">
                <a:tc>
                  <a:txBody>
                    <a:bodyPr/>
                    <a:lstStyle/>
                    <a:p>
                      <a:pPr marL="0" marR="71755"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 smtClean="0">
                          <a:latin typeface="Calibri"/>
                          <a:ea typeface="Calibri"/>
                          <a:cs typeface="B Nazanin"/>
                        </a:rPr>
                        <a:t>جهانی شده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Nazanin"/>
                        </a:rPr>
                        <a:t>اونتاریو</a:t>
                      </a:r>
                      <a:endParaRPr lang="en-US" sz="1600"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Nazanin"/>
                        </a:rPr>
                        <a:t>برابانت(هلند)</a:t>
                      </a:r>
                      <a:endParaRPr lang="en-US" sz="160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Nazanin"/>
                        </a:rPr>
                        <a:t>نورت راین- وستفالیا</a:t>
                      </a:r>
                      <a:endParaRPr lang="en-US" sz="1600"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>
                          <a:latin typeface="Calibri"/>
                          <a:ea typeface="Calibri"/>
                          <a:cs typeface="B Nazanin"/>
                        </a:rPr>
                        <a:t>ویلز</a:t>
                      </a:r>
                      <a:endParaRPr lang="en-US" sz="160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600" dirty="0">
                          <a:latin typeface="Calibri"/>
                          <a:ea typeface="Calibri"/>
                          <a:cs typeface="B Nazanin"/>
                        </a:rPr>
                        <a:t>سنگاپور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193">
                <a:tc gridSpan="5"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latin typeface="Calibri"/>
                          <a:ea typeface="Calibri"/>
                          <a:cs typeface="B Nazanin"/>
                        </a:rPr>
                        <a:t> </a:t>
                      </a:r>
                      <a:r>
                        <a:rPr lang="fa-IR" sz="1800" b="1" dirty="0" smtClean="0">
                          <a:latin typeface="Calibri"/>
                          <a:ea typeface="Calibri"/>
                          <a:cs typeface="B Nazanin"/>
                        </a:rPr>
                        <a:t>----------------  </a:t>
                      </a:r>
                      <a:r>
                        <a:rPr lang="fa-IR" sz="1800" b="1" dirty="0">
                          <a:latin typeface="Calibri"/>
                          <a:ea typeface="Calibri"/>
                          <a:cs typeface="B Nazanin"/>
                        </a:rPr>
                        <a:t>سیستم حکمرانی بخش عمومی-</a:t>
                      </a:r>
                      <a:r>
                        <a:rPr lang="fa-IR" sz="1800" b="1" dirty="0" smtClean="0">
                          <a:latin typeface="Calibri"/>
                          <a:ea typeface="Calibri"/>
                          <a:cs typeface="B Nazanin"/>
                        </a:rPr>
                        <a:t>------------</a:t>
                      </a:r>
                      <a:endParaRPr lang="en-US" sz="1600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71472" y="5791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شکل1-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گونه شناسی کوک و همکاران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انواع نظام های منطقه ای نوآوری (ادامه)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گونه شناسی آشیم: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نظام منطقه ای انسجام یافته محلی</a:t>
            </a:r>
          </a:p>
          <a:p>
            <a:pPr lvl="2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غلبه فرآیندهای یادگیری تعاملی محلی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نظام منطقه ای شبکه بندی شده</a:t>
            </a:r>
          </a:p>
          <a:p>
            <a:pPr lvl="2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غلبه تعاملات کاربر-تامین کننده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نظام ملی-منطقه ای شده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زیرساخت نهادی یکپارچه شده داخل نظام ملی/بین المللی نوآوری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</a:rPr>
              <a:t>گونه شناسی توتلینگ و تریپل (مناطق غیرنوآور )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14620"/>
            <a:ext cx="4667902" cy="3427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1472" y="57912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2000" b="1" dirty="0" smtClean="0">
                <a:latin typeface="+mj-lt"/>
                <a:ea typeface="+mj-ea"/>
                <a:cs typeface="B Nazanin" pitchFamily="2" charset="-78"/>
              </a:rPr>
              <a:t>شکل 2- </a:t>
            </a: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B Nazanin" pitchFamily="2" charset="-78"/>
              </a:rPr>
              <a:t>کاستی های نظام منطقه ای نوآوری در مناطق غیرنوآور</a:t>
            </a:r>
            <a:endParaRPr kumimoji="0" lang="fa-I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B Nazanin" pitchFamily="2" charset="-7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انواع نظام های منطقه ای نوآوری (ادامه)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</a:rPr>
              <a:t>نواحی بزرگ شهری </a:t>
            </a:r>
            <a:r>
              <a:rPr lang="fa-IR" sz="2400" dirty="0" smtClean="0">
                <a:solidFill>
                  <a:schemeClr val="tx1"/>
                </a:solidFill>
              </a:rPr>
              <a:t>(گونه شناسی توتلینگ و تریپل)</a:t>
            </a:r>
            <a:endParaRPr lang="fa-IR" sz="2800" dirty="0" smtClean="0">
              <a:solidFill>
                <a:schemeClr val="tx1"/>
              </a:solidFill>
            </a:endParaRPr>
          </a:p>
          <a:p>
            <a:pPr marL="630936" lvl="2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شکست گسستگی: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صنایع متعدد، فقدان خوشه های دانشی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پژوهش منحصر به شرکتهای بزرگ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شکل گیری شرکتهای جدید و نوآوری کمتر از حد انتظار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دانشگاهها و موسسات پژوهشی زیاد و باکیفیت بدون پیوند با صنعت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تنوع زیاد موسسات آموزشی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شدت خدمات انتقال دانش و فناوری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شبکه بندی ضعیف نوآوری و خوشه ای / چیرگی پیوندهای بازار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انواع نظام های منطقه ای نوآوری (ادامه)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</a:rPr>
              <a:t>نواحی صنعتی قدیمی (گونه شناسی توتلینگ و تریپل)</a:t>
            </a:r>
          </a:p>
          <a:p>
            <a:pPr marL="630936" lvl="2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شکست قفل شدگی: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چیرگی شرکتهای بزرگ، تخصص در صنایع بالغ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چیرگی نوآوریهای فرآیندی و تدریجی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جهت گیری دانشگاهها و موسسات پژوهشی بر صنایع/فناوریهای سنتی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تاکید موسسات آموزشی بر مهارتهای فنی / عدم توجه به مهارتهای مدیریتی و جدید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وجود سازمانهای زیاد و تخصصی انتقال دانش و فناوری اما فاقد هماهنگی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شبکه های قفل شده در ویژگی های فناوری/سیاسی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انواع نظام های منطقه ای نوآوری (ادامه)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</a:rPr>
              <a:t>نواحی جانبی (گونه شناسی توتلینگ و تریپل)</a:t>
            </a:r>
          </a:p>
          <a:p>
            <a:pPr marL="630936" lvl="2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شکست نازکی سازمانی: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عدم وجود خوشه ها / خوشه های ضعیف و توسعه نیافته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چیرگی شرکتهای کوچک و متوسط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چیرگی نوآورهای فرآیندی و تدریجی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دانشگاهها و موسسات پژوهشی کم یا ضعیف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تاکید آموزشها بر پیش نیازهای سطوح پایین یا میانی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ساختار ضعیف خدمات انتقال دانش/فناوری و عدم وجود خدمات تخصصی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تعداد کم شبکه ها به دلیل خوشه بندی ضعیف و ساختار نازک (نحیف) سازمانی 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انواع نظام های منطقه ای نوآوری (ادامه)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lvl="1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800" dirty="0" smtClean="0">
                <a:solidFill>
                  <a:schemeClr val="tx1"/>
                </a:solidFill>
              </a:rPr>
              <a:t>گونه شناسی دیگری از کوک</a:t>
            </a:r>
          </a:p>
          <a:p>
            <a:pPr marL="630936" lvl="2" indent="-256032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توجه به برونداد و پیکربندی منطقه:</a:t>
            </a: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IRIS</a:t>
            </a:r>
            <a:r>
              <a:rPr lang="fa-IR" dirty="0" smtClean="0">
                <a:solidFill>
                  <a:schemeClr val="tx1"/>
                </a:solidFill>
              </a:rPr>
              <a:t>: نظام نوآوری منطقه ای مبتنی بر نهادها</a:t>
            </a:r>
          </a:p>
          <a:p>
            <a:pPr marL="1097280" lvl="4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مناسب برای پیشبرد نوآوریهای تدریجی</a:t>
            </a:r>
          </a:p>
          <a:p>
            <a:pPr marL="1097280" lvl="4" indent="-256032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تعاملات قوی کاربر-تولیدکننده، چارچوب نهادی پشتیبان، سرمایه گذاری عمومی در پژوهش های کاربردی، رواج سرمایه گذاری صبور و دیدگاه بلندمدت ذینفعان</a:t>
            </a:r>
            <a:endParaRPr lang="en-US" dirty="0" smtClean="0">
              <a:solidFill>
                <a:schemeClr val="tx1"/>
              </a:solidFill>
            </a:endParaRPr>
          </a:p>
          <a:p>
            <a:pPr marL="886968" lvl="3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ERIS</a:t>
            </a:r>
            <a:r>
              <a:rPr lang="fa-IR" dirty="0" smtClean="0">
                <a:solidFill>
                  <a:schemeClr val="tx1"/>
                </a:solidFill>
              </a:rPr>
              <a:t>: نظام نوآوری منطقه ای مبتنی بر کارآفرینی</a:t>
            </a:r>
          </a:p>
          <a:p>
            <a:pPr marL="1097280" lvl="4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مناسب برای نوآری ریشه ای و شکوفا شدن صنایع نوین</a:t>
            </a:r>
          </a:p>
          <a:p>
            <a:pPr marL="1097280" lvl="4" indent="-25603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رواج سرمایه گذاری ریسک پذیر، کارآفرینی، برتری علمی، تقاضای بازار و انتظار سودآوری کوتاه مدت توسط سرمایه گذاران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dirty="0" smtClean="0">
                <a:solidFill>
                  <a:srgbClr val="FF0000"/>
                </a:solidFill>
              </a:rPr>
              <a:t>انواع نظام های منطقه ای نوآوری (ادامه)</a:t>
            </a:r>
            <a:endParaRPr lang="fa-IR" sz="24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71472" y="72986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3-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 نوآوری در رویکرد نظام منطقه ای نوآوری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49424"/>
            <a:ext cx="8401080" cy="432511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انواع استراتژیها: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بازیگر محور (حمایت از ذینفعان)</a:t>
            </a:r>
          </a:p>
          <a:p>
            <a:pPr lvl="2">
              <a:spcAft>
                <a:spcPts val="12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تقویت پتانسیل و عملکرد نوآوری بازیگران </a:t>
            </a:r>
            <a:r>
              <a:rPr lang="fa-IR" sz="2000" dirty="0" smtClean="0">
                <a:solidFill>
                  <a:schemeClr val="tx1"/>
                </a:solidFill>
              </a:rPr>
              <a:t>(بنگاهها، دانشگاهها، موسسات پژوهشی و ...)</a:t>
            </a: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سیستم محور (رفع شکستهای سیستم)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پیشبرد جریان دانش محلی و غیرمحلی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تنظیمات نهادی و سازمانی </a:t>
            </a:r>
            <a:r>
              <a:rPr lang="en-US" dirty="0" smtClean="0">
                <a:solidFill>
                  <a:schemeClr val="tx1"/>
                </a:solidFill>
              </a:rPr>
              <a:t>RIS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19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/>
              <a:t>1- مقدمه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1"/>
                </a:solidFill>
              </a:rPr>
              <a:t>2- مفاهیم زیربنایی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>
                <a:solidFill>
                  <a:schemeClr val="tx1"/>
                </a:solidFill>
              </a:rPr>
              <a:t>3- نظام منطقه ای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/>
              <a:t>4- سیاست </a:t>
            </a:r>
            <a:r>
              <a:rPr lang="fa-IR" b="1" dirty="0"/>
              <a:t>نوآوری در رویکرد نظام منطقه ای نوآوری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b="1" dirty="0" smtClean="0"/>
              <a:t>5- مطالعه </a:t>
            </a:r>
            <a:r>
              <a:rPr lang="fa-IR" b="1" dirty="0"/>
              <a:t>موردی </a:t>
            </a:r>
            <a:r>
              <a:rPr lang="fa-IR" b="1" dirty="0" smtClean="0"/>
              <a:t>ایران</a:t>
            </a:r>
            <a:endParaRPr lang="fa-IR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سیاست های نوآوری در </a:t>
            </a:r>
            <a:r>
              <a:rPr lang="en-US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RIS</a:t>
            </a:r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ضعیف (نواحی جانبی)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3000" dirty="0" smtClean="0">
                <a:solidFill>
                  <a:srgbClr val="C00000"/>
                </a:solidFill>
              </a:rPr>
              <a:t>چالش اصلی: </a:t>
            </a:r>
            <a:r>
              <a:rPr lang="fa-IR" sz="3000" dirty="0" smtClean="0"/>
              <a:t>گسستگی نظام نوآوری، نازکی سازمانی و نهادی، عدم تنوع پایه دانشی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sz="3000" dirty="0" smtClean="0">
                <a:solidFill>
                  <a:srgbClr val="C00000"/>
                </a:solidFill>
              </a:rPr>
              <a:t>استراتژی اصلی</a:t>
            </a:r>
            <a:r>
              <a:rPr lang="fa-IR" sz="3000" dirty="0" smtClean="0"/>
              <a:t>:  استراتژیهای سیستم محور و شبکه سازی در کنار سیاست های نوآوری سطح بنگاه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تاکید کمتر به ظرفیت توسعه درون زا در منطقه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چند بنگاه توانمند می توانند دروازه ورود دانش خارجی به داخل منطقه باشند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پشتیبانی از فرآیندهای نوآوری بنگاههای خاص که توان نوآوری دارند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اشاعه شایستگی ها و فناوری از بنگاههای توانمند به بنگاههای محلی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اهمیت استراتژی انتشار به دلیل سرریز کم در منطقه</a:t>
            </a:r>
          </a:p>
          <a:p>
            <a:pPr lvl="4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 استفاده از ابزارهای پیوندزنی نظیر پارکهای فناوری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جذب بنگاههای نوآور و شعب موسسات پژوهشی ملی یا بین المللی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184" y="595845"/>
            <a:ext cx="857929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 نوآوری در رویکرد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سیاست های نوآوری در </a:t>
            </a:r>
            <a:r>
              <a:rPr lang="en-US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RIS</a:t>
            </a:r>
            <a:r>
              <a:rPr lang="fa-IR" sz="28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مستحکم و تخصصی (نواحی صنعتی)</a:t>
            </a:r>
            <a:endParaRPr lang="fa-IR" sz="28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249424"/>
            <a:ext cx="8229600" cy="4394286"/>
          </a:xfrm>
        </p:spPr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چالش اصلی: </a:t>
            </a:r>
            <a:r>
              <a:rPr lang="fa-IR" dirty="0" smtClean="0"/>
              <a:t>پرهیز از فرسودگی مسیر فعلی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استراتژی اصلی: </a:t>
            </a:r>
            <a:r>
              <a:rPr lang="fa-IR" dirty="0" smtClean="0"/>
              <a:t>ارتقاء ظرفیت نوآوری بنگاهها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دستیابی به دانش مکمل از منابع خارجی و ترکیب آن با دارایی های موجود منطقه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پشتیبانی از پیوند با شبکه های دانشی خارج از منطقه</a:t>
            </a:r>
          </a:p>
          <a:p>
            <a:pPr lvl="2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جذب سرمایه گذاری مستقیم خارجی</a:t>
            </a:r>
          </a:p>
          <a:p>
            <a:pPr lvl="1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سرمایه گذاری در حوزه های جدید علمی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سیاست های بازیگرمحور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تشویق ورود بنگاه های موجود به حوزه های جدید مرتبط </a:t>
            </a:r>
            <a:r>
              <a:rPr lang="fa-IR" sz="2000" dirty="0" smtClean="0">
                <a:solidFill>
                  <a:schemeClr val="tx1"/>
                </a:solidFill>
              </a:rPr>
              <a:t>(شاخه سازی)</a:t>
            </a:r>
            <a:endParaRPr lang="fa-IR" dirty="0" smtClean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پشتیبانی از شکل گیری بنگاه های جدید در صنایع جدید </a:t>
            </a:r>
            <a:r>
              <a:rPr lang="fa-IR" sz="2000" dirty="0" smtClean="0">
                <a:solidFill>
                  <a:schemeClr val="tx1"/>
                </a:solidFill>
              </a:rPr>
              <a:t>(کارآفرینی فناورانه)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184" y="595845"/>
            <a:ext cx="857929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 نوآوری در رویکرد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4088"/>
            <a:ext cx="8229600" cy="1066800"/>
          </a:xfrm>
        </p:spPr>
        <p:txBody>
          <a:bodyPr>
            <a:norm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سیاست های نوآوری در </a:t>
            </a:r>
            <a:r>
              <a:rPr lang="en-US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RIS</a:t>
            </a: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 مستحکم و متنوع (نواحی شهری بزرگ)</a:t>
            </a:r>
            <a:endParaRPr lang="fa-IR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چالش اصلی: </a:t>
            </a:r>
            <a:r>
              <a:rPr lang="fa-IR" dirty="0" smtClean="0"/>
              <a:t>به روز ماندن زیرساخت دانش و زیرساخت پشتیبانی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rgbClr val="C00000"/>
                </a:solidFill>
              </a:rPr>
              <a:t>استراتژی اصلی: </a:t>
            </a:r>
            <a:r>
              <a:rPr lang="fa-IR" dirty="0" smtClean="0"/>
              <a:t>گسترش برنامه های پژوهشی و آموزشی و ایجاد انعطاف در ساختارهای نهادی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توجه بیشتر به سیاست های سیستم محور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پشتیبانی از محیط کسب و کار برای بکارگیری دانش و تجاری سازی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تشویق فعالیت های پژوهشی، برنامه های آموزش عالی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600" dirty="0" smtClean="0">
                <a:solidFill>
                  <a:schemeClr val="tx1"/>
                </a:solidFill>
              </a:rPr>
              <a:t>خدمات مشاوره جهت نوآوری و رشد در مسیرهای جدید </a:t>
            </a:r>
            <a:endParaRPr lang="fa-IR" sz="2600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3184" y="595845"/>
            <a:ext cx="857929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 نوآوری در رویکرد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fa-I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905952"/>
              </p:ext>
            </p:extLst>
          </p:nvPr>
        </p:nvGraphicFramePr>
        <p:xfrm>
          <a:off x="428596" y="2144826"/>
          <a:ext cx="8286808" cy="3948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81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19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476">
                <a:tc>
                  <a:txBody>
                    <a:bodyPr/>
                    <a:lstStyle/>
                    <a:p>
                      <a:pPr indent="4572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a-IR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700" b="1">
                          <a:latin typeface="Calibri"/>
                          <a:ea typeface="Calibri"/>
                          <a:cs typeface="B Nazanin"/>
                        </a:rPr>
                        <a:t>سیاستهای بازیگر محور</a:t>
                      </a:r>
                      <a:endParaRPr lang="en-US" sz="1700" b="1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سیاستهای سیستم محور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8754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B Nazanin"/>
                        </a:rPr>
                        <a:t>RIS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 مستحکم و متنوع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تقویت قابلیت اکتشاف و تولید دانش در </a:t>
                      </a:r>
                      <a:r>
                        <a:rPr lang="fa-IR" sz="1700" b="1" dirty="0" smtClean="0">
                          <a:latin typeface="Calibri"/>
                          <a:ea typeface="Calibri"/>
                          <a:cs typeface="B Nazanin"/>
                        </a:rPr>
                        <a:t>دانشگاهها 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و موسسات پژوهشی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تقویت ظرفیت </a:t>
                      </a:r>
                      <a:r>
                        <a:rPr lang="fa-IR" sz="1700" b="1" dirty="0" smtClean="0">
                          <a:latin typeface="Calibri"/>
                          <a:ea typeface="Calibri"/>
                          <a:cs typeface="B Nazanin"/>
                        </a:rPr>
                        <a:t>بهره برداری 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از دانش جدید و </a:t>
                      </a:r>
                      <a:r>
                        <a:rPr lang="fa-IR" sz="1700" b="1" dirty="0" smtClean="0">
                          <a:latin typeface="Calibri"/>
                          <a:ea typeface="Calibri"/>
                          <a:cs typeface="B Nazanin"/>
                        </a:rPr>
                        <a:t>تجاری سازی 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در </a:t>
                      </a:r>
                      <a:r>
                        <a:rPr lang="fa-IR" sz="1700" b="1" dirty="0" smtClean="0">
                          <a:latin typeface="Calibri"/>
                          <a:ea typeface="Calibri"/>
                          <a:cs typeface="B Nazanin"/>
                        </a:rPr>
                        <a:t>بنگاهها 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بهبود جذابیت </a:t>
                      </a:r>
                      <a:r>
                        <a:rPr lang="fa-IR" sz="1700" b="1" dirty="0" smtClean="0">
                          <a:latin typeface="Calibri"/>
                          <a:ea typeface="Calibri"/>
                          <a:cs typeface="B Nazanin"/>
                        </a:rPr>
                        <a:t>بین المللی </a:t>
                      </a:r>
                      <a:r>
                        <a:rPr lang="en-US" sz="1700" b="1" dirty="0">
                          <a:latin typeface="Calibri"/>
                          <a:ea typeface="Calibri"/>
                          <a:cs typeface="B Nazanin"/>
                        </a:rPr>
                        <a:t>RIS</a:t>
                      </a:r>
                    </a:p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تطبیق نهادی با </a:t>
                      </a:r>
                      <a:r>
                        <a:rPr lang="fa-IR" sz="1700" b="1" dirty="0" smtClean="0">
                          <a:latin typeface="Calibri"/>
                          <a:ea typeface="Calibri"/>
                          <a:cs typeface="B Nazanin"/>
                        </a:rPr>
                        <a:t>نیازمندی های 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جدید صنعتی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543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B Nazanin"/>
                        </a:rPr>
                        <a:t>RIS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 مستحکم و تخصصی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تقویت کارآفرینی و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قابلیتهای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نوآوری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بنگاهها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و بازیگران غیربنگاهی در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حوزه های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جدید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اصلاح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قفل شدگی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و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جهت گیری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مجدد </a:t>
                      </a:r>
                      <a:r>
                        <a:rPr kumimoji="0" lang="en-US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RIS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 در مسیرهای جدید رشد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تقویت پیوندهای خارجی دانشی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7697">
                <a:tc>
                  <a:txBody>
                    <a:bodyPr/>
                    <a:lstStyle/>
                    <a:p>
                      <a:pPr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700" b="1" dirty="0">
                          <a:latin typeface="Calibri"/>
                          <a:ea typeface="Calibri"/>
                          <a:cs typeface="B Nazanin"/>
                        </a:rPr>
                        <a:t>RIS</a:t>
                      </a:r>
                      <a:r>
                        <a:rPr lang="fa-IR" sz="1700" b="1" dirty="0">
                          <a:latin typeface="Calibri"/>
                          <a:ea typeface="Calibri"/>
                          <a:cs typeface="B Nazanin"/>
                        </a:rPr>
                        <a:t> ضعیف</a:t>
                      </a:r>
                      <a:endParaRPr lang="en-US" sz="1700" b="1" dirty="0"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هدف گیری بنگاههای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پُررشد و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بنگاههای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پیشرو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در مسیرهای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جدید رشد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پشتیبانی از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بنگاههای 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پیرو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بهبود ظرفیت نوآوری در </a:t>
                      </a:r>
                      <a:r>
                        <a:rPr kumimoji="0" lang="fa-IR" sz="1700" b="1" kern="1200" dirty="0" smtClean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بنگاهها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ساخت </a:t>
                      </a:r>
                      <a:r>
                        <a:rPr kumimoji="0" lang="en-US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RIS</a:t>
                      </a: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 (ایجاد و تقویت پیوندهای بازیگران و نهادسازی)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  <a:p>
                      <a:pPr marL="36000" lvl="0" indent="0" algn="r" rtl="1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q"/>
                      </a:pPr>
                      <a:r>
                        <a:rPr kumimoji="0" lang="fa-IR" sz="1700" b="1" kern="12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B Nazanin"/>
                        </a:rPr>
                        <a:t>تقویت پیوندهای خارجی دانشی</a:t>
                      </a:r>
                      <a:endParaRPr kumimoji="0" lang="en-US" sz="1700" b="1" kern="1200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B Nazani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55576" y="1516722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جهت گیری های اصلی سیاست نوآوری در انواع </a:t>
            </a:r>
            <a:r>
              <a:rPr lang="en-US" sz="2800" b="1" dirty="0" smtClean="0">
                <a:solidFill>
                  <a:srgbClr val="FF0000"/>
                </a:solidFill>
                <a:cs typeface="B Nazanin" pitchFamily="2" charset="-78"/>
              </a:rPr>
              <a:t>RIS </a:t>
            </a:r>
            <a:endParaRPr lang="fa-IR" sz="2800" b="1" dirty="0">
              <a:solidFill>
                <a:srgbClr val="FF0000"/>
              </a:solidFill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3184" y="595845"/>
            <a:ext cx="8579296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4- سیاست نوآوری در رویکرد نظام منطقه ای نوآوری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مبنای گونه شناسی: رفتار نوآوری (پژوهش، همپایی، یادگیری)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هشت گونه آرمانی 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تشخیص نوع </a:t>
            </a:r>
            <a:r>
              <a:rPr lang="en-US" sz="2000" dirty="0" smtClean="0">
                <a:solidFill>
                  <a:schemeClr val="tx1"/>
                </a:solidFill>
              </a:rPr>
              <a:t>RIS</a:t>
            </a:r>
            <a:r>
              <a:rPr lang="fa-IR" sz="2000" dirty="0" smtClean="0">
                <a:solidFill>
                  <a:schemeClr val="tx1"/>
                </a:solidFill>
              </a:rPr>
              <a:t> </a:t>
            </a:r>
            <a:r>
              <a:rPr lang="fa-IR" sz="2400" dirty="0" smtClean="0">
                <a:solidFill>
                  <a:schemeClr val="tx1"/>
                </a:solidFill>
              </a:rPr>
              <a:t>هر استان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بررسی دلایل عملکرد (مسیر)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تشخیص شکست های سیستمی هر گونه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sz="2400" dirty="0" smtClean="0">
                <a:solidFill>
                  <a:schemeClr val="tx1"/>
                </a:solidFill>
              </a:rPr>
              <a:t>توصیه های سیاستی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3786190"/>
            <a:ext cx="2099310" cy="2189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ریاحی در بررسی علیت رفتار نوآوری هر گونه، به پیکربندی عوامل منطقه ای توجه کرده است: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ابعاد مکانی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باورها و هنجارها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نیروی کار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سازمان دانشی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تناسب فناوری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مسیر گذشته</a:t>
            </a:r>
          </a:p>
          <a:p>
            <a:pPr lvl="1">
              <a:buClr>
                <a:schemeClr val="tx1"/>
              </a:buClr>
              <a:buNone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شش گونه </a:t>
            </a:r>
            <a:r>
              <a:rPr lang="en-US" dirty="0" smtClean="0"/>
              <a:t>RIS</a:t>
            </a:r>
            <a:r>
              <a:rPr lang="fa-IR" dirty="0" smtClean="0"/>
              <a:t> شناسایی شده در ایران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fontAlgn="t"/>
            <a:endParaRPr lang="fa-IR" b="1" dirty="0" smtClean="0"/>
          </a:p>
          <a:p>
            <a:pPr fontAlgn="t"/>
            <a:endParaRPr lang="fa-IR" b="1" dirty="0" smtClean="0"/>
          </a:p>
          <a:p>
            <a:pPr fontAlgn="t"/>
            <a:endParaRPr lang="fa-IR" b="1" dirty="0" smtClean="0"/>
          </a:p>
          <a:p>
            <a:pPr fontAlgn="t"/>
            <a:endParaRPr lang="fa-IR" b="1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fontAlgn="t"/>
            <a:endParaRPr lang="fa-IR" dirty="0" smtClean="0"/>
          </a:p>
          <a:p>
            <a:pPr lvl="1">
              <a:buClr>
                <a:schemeClr val="tx1"/>
              </a:buClr>
              <a:buNone/>
            </a:pPr>
            <a:endParaRPr lang="fa-IR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57222" y="3143248"/>
          <a:ext cx="7715309" cy="1524000"/>
        </p:xfrm>
        <a:graphic>
          <a:graphicData uri="http://schemas.openxmlformats.org/drawingml/2006/table">
            <a:tbl>
              <a:tblPr firstRow="1" lastCol="1" bandRow="1">
                <a:tableStyleId>{5C22544A-7EE6-4342-B048-85BDC9FD1C3A}</a:tableStyleId>
              </a:tblPr>
              <a:tblGrid>
                <a:gridCol w="110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21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cs typeface="B Nazanin" pitchFamily="2" charset="-78"/>
                        </a:rPr>
                        <a:t>نوآور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در حال گذار  تجربه گرا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نزدیک به گذار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پژوهش گرای ناموفق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تجربه گرای ناموفق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a-IR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دورمانده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cs typeface="B Nazanin" pitchFamily="2" charset="-78"/>
                        </a:rPr>
                        <a:t>گونه 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موفق در همپایی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فعال پژوهشی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یادگیرنده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موفق در همپایی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پژوهش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یادگیرنده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همپایی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پژوهش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یادگیرنده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همپایی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فعال پژوهشی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یادگیری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موفق در همپایی (تجربی)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پژوهش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یادگیری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همپایی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pPr rtl="1"/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پژوهش</a:t>
                      </a:r>
                      <a:endParaRPr kumimoji="0" 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  <a:p>
                      <a:r>
                        <a:rPr kumimoji="0" lang="fa-I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B Nazanin" pitchFamily="2" charset="-78"/>
                        </a:rPr>
                        <a:t>کمبود یادگیری</a:t>
                      </a:r>
                      <a:endParaRPr lang="en-US" sz="1200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600" dirty="0" smtClean="0">
                          <a:cs typeface="B Nazanin" pitchFamily="2" charset="-78"/>
                        </a:rPr>
                        <a:t>رفتار نوآوری</a:t>
                      </a:r>
                      <a:endParaRPr lang="en-US" sz="1600" dirty="0"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دورمانده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منطقه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نیروی کار و سازمان دانشی ضعیف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عدم وجود شبکه تجاری متناسب در میان بنگاه­ها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عدم رونق فعالیتهای صنعتی و بالتبع کمبود تنوع و تناسب فناوری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روابط اجتماعی قبیله ای و سنتی (جمع گرایی سنتی و ریسک گریزی)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fa-IR" dirty="0" smtClean="0">
                <a:solidFill>
                  <a:schemeClr val="tx1"/>
                </a:solidFill>
              </a:rPr>
              <a:t>مسیر ناموفق گذشته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شکستها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سرمایه گذاری در زیرساخت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یادگیری (گذار)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همجواری ناشی از گسستگی جغرافیایی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همجواری اجتماعی ناشی از قفل شدگی در روابط قبیله ای و عدم پذیرش تغییر</a:t>
            </a:r>
          </a:p>
          <a:p>
            <a:pPr lvl="1">
              <a:buClr>
                <a:schemeClr val="tx1"/>
              </a:buClr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دورمانده (ادامه)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توصیه های سیاستی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بهبود زیرساخت های فیزیکی، ارتباطی و رفاهی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تشخیص و تقویت خوشه های بالقوه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جذب شرکت های نوآور از بیرون منطقه و لنگر کردن آنها در خوشه ها</a:t>
            </a:r>
            <a:r>
              <a:rPr lang="fa-IR" sz="600" dirty="0" smtClean="0">
                <a:solidFill>
                  <a:schemeClr val="tx1"/>
                </a:solidFill>
              </a:rPr>
              <a:t> 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ایجاد مراکز رشد تجاری (کسب و کار)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توسعه دانشکده های فنّی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توسعه آموزش های مهارتی 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ترویج روابط بنگاه ها با خارج از منطقه با روش های مختلف نظیر شرکت در کنفرانس ها و نمایشگاه ها و حتی آموزشهای کوتاه مدت مهارتی در خارج از منطقه</a:t>
            </a:r>
          </a:p>
          <a:p>
            <a:pPr lvl="1">
              <a:buClr>
                <a:schemeClr val="tx1"/>
              </a:buClr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تجربه گرای ناموفق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منطقه</a:t>
            </a:r>
          </a:p>
          <a:p>
            <a:pPr lvl="1">
              <a:spcAft>
                <a:spcPts val="1200"/>
              </a:spcAft>
            </a:pPr>
            <a:r>
              <a:rPr lang="fa-IR" dirty="0" smtClean="0">
                <a:solidFill>
                  <a:schemeClr val="tx1"/>
                </a:solidFill>
              </a:rPr>
              <a:t>شبیه به دورمانده ها با این تفاوت که در دوره گذشته شاخص همپایی مناسبی از خود نشان داده اند (احتمالاً به دلیل حمایتها و سرمایه گذاری های دولتی یا موقعیت انحصاری در بهره گیری از منابع طبیعی) اما موفق به حفظ موقعیت خود نشده اند</a:t>
            </a:r>
          </a:p>
          <a:p>
            <a:r>
              <a:rPr lang="fa-IR" dirty="0" smtClean="0"/>
              <a:t> شکستها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یادگیری (گذار)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همجواری ناشی از گسستگی جغرافیایی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همجواری اجتماعی ناشی از قفل شدگی در روابط قبیله ای و عدم پذیرش تغییر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29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325112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تاثیر مکان بر توسعه اقتصادی 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دیدگاههای متکی به صرفه های خارجی مکانی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صرفه های ناشی از تخصص (مرکز-ناحیه جانبی)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ظهور فناوری های جدید در مراکز و تمایل تمرکز صنایع در داخل مراکز یا حاشیه آنها</a:t>
            </a:r>
          </a:p>
          <a:p>
            <a:pPr lvl="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نواحی جانبی به عنوان مکان درجه دوم دارای ویژگیهای مانع توسعه صنعتی</a:t>
            </a:r>
            <a:endParaRPr lang="fa-IR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صرفه های ناشی از تنوع (شهری سازی)</a:t>
            </a:r>
          </a:p>
          <a:p>
            <a:pPr lvl="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ارتباط بنگاهها در صنایع مختلف + تنوع اشتغال محلی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مکتب جغرافیای اقتصادی تکاملی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تاثیر ویژگیهای مکانی-زمانی بر ماهیت نظام اقتصادی و مسیر تکامل آن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تجربه گرای ناموفق (ادامه)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توصیه های سیاستی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بهبود زیرساخت های فیزیکی، ارتباطی و رفاهی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تقویت خوشه های صنعتی مرتبط با مزیّت طبیعی منطقه و ترویج انجمن های صنفی و تخصصی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برپایی نمایشگاه های تخصصی و تشویق بنگاه های منطقه به شرکت در نمایشگاه های ملّی و بین المللی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توسعه آموزش های مهارتی و تخصصی به منظور ارتقای ظرفیّت جذب بنگاه ها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30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منطقه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تراکم پایین جمعیت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کمبود نیروی تحصیلکرده</a:t>
            </a:r>
            <a:r>
              <a:rPr lang="fa-IR" sz="3800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و متخصصین فیزیک، ریاضی، مهندسی و مدیران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پتانسیل پایین یادگیری از روابط تجاری برون استانی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ظرفیت بالا در آموزش عالی اما سرمایه گذاری اندک در پژوهش (پژوهشها و نوآوریهای کوچک و کم تاثیر در کاهش فاصله فناوری)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fa-IR" dirty="0" smtClean="0">
                <a:solidFill>
                  <a:schemeClr val="tx1"/>
                </a:solidFill>
              </a:rPr>
              <a:t>عمدتا صنعتی</a:t>
            </a:r>
          </a:p>
          <a:p>
            <a:r>
              <a:rPr lang="fa-IR" dirty="0" smtClean="0"/>
              <a:t> شکستها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قفل شدگی در صنعت محلی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سرمایه گذاری در پژوهش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گسستگی شناختی میان بنگاه های صنعتی و سازمانهای دانشی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یادگیری (گذار) به دلیل عدم کفایت توانمندی و ظرفیت جذب پایین بنگاهها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10072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تجربه گرای ناموفق (ادامه)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توصیه های سیاستی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بازسازی مجدد صنعتی و متنوع سازی</a:t>
            </a:r>
            <a:r>
              <a:rPr lang="fa-IR" sz="600" dirty="0" smtClean="0">
                <a:solidFill>
                  <a:schemeClr val="tx1"/>
                </a:solidFill>
              </a:rPr>
              <a:t> 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بنگاههای صنعتی بزرگ و قدیمی در بازسازی و استفاده از فناوریهای جدید و پیشرفته در حوزه تخصصی خود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پشتیبانی از خوشه ها در حوزه های صنعتی جدید و مکمل حوزه های صنعتی موجود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تأسیس پارکها و مراکز رشد فناوری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متنوع سازی رشته های آموزش عالی بویژه در حوزه های مکمل فناوریهای موجود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آموزشهای کوتاه مدّت تخصصی به منظور آشنایی بنگاهها با فناوریهای نوین و پیشرفته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پیشبرد همکاریهای پژوهشی بین صنعت و دانشگاههای محلّی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بنگاهها به صادرات به کشورهای پیشرفته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260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تجربه گرای ناموفق (ادامه)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نزدیک به گذار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منطقه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گذار در باورها و هنجارها در کنار پیشرفت در تامین زیرساخت های شهری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عدم جمع گرایی (گذار از روابط سنتی-قبیله ای)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افزایش ظرفیت آموزش عالی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وجود تحصیلکردگان عالی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>
              <a:spcAft>
                <a:spcPts val="1200"/>
              </a:spcAft>
            </a:pPr>
            <a:r>
              <a:rPr lang="fa-IR" dirty="0" smtClean="0">
                <a:solidFill>
                  <a:schemeClr val="tx1"/>
                </a:solidFill>
              </a:rPr>
              <a:t>فاقد مسیر گذشته موفق</a:t>
            </a:r>
          </a:p>
          <a:p>
            <a:r>
              <a:rPr lang="fa-IR" dirty="0" smtClean="0"/>
              <a:t> شکستها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احتمال شکست یادگیری (گذار)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احتمال شکست همجواری اجتماعی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توصیه های سیاستی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ترغیب در ایجاد انجمن های تخصصی، برپایی سمینارها، نمایشگاه ها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دوره های آموزشی کوتاه مدّت مهارتی-تخصصی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در ایجاد شبکه های همکاری نظیر کنسرسیوم ها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بهبود روند، تسریع و دقّت در رسیدگی به شکایات و مبارزه با فساد اداری محلّی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تقویت خوشه های موجود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مراکز طراحی، مهندسی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ارتقاء کیفیت آموزش عالی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نزدیک به گذار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در حال گذار تجربه گرا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منطقه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صنعتی کوچک (غیرشهری)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کمبود تنوع فناوری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ریسک پذیری و اعتماد بین شخصی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آموزش عالی در حال پیشرفت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برخوردار از تحصیلکردگان عالی و متخصصین فیزیک، ریاضی،مهندسی 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شبکه های تجاری برون استانی (بیشتر یادگیری از خارج منطقه است)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کمبود شبکه های تجاری محلی</a:t>
            </a:r>
          </a:p>
          <a:p>
            <a:r>
              <a:rPr lang="fa-IR" dirty="0" smtClean="0"/>
              <a:t> شکستها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شکست تکمیل کنندگی نهادی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توصیه های سیاستی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ارتقاء کیفی دانشگاهها بویژه در تناسب (تنوع مرتبط) با ساختار صنعت منطقه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تأسیس پژوهشگاههای مرتبط و یا مکمل فناوریهای منطقه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حمایت از </a:t>
            </a:r>
            <a:r>
              <a:rPr lang="en-US" sz="2400" dirty="0" smtClean="0">
                <a:solidFill>
                  <a:schemeClr val="tx1"/>
                </a:solidFill>
              </a:rPr>
              <a:t>R&amp;D</a:t>
            </a:r>
            <a:r>
              <a:rPr lang="fa-IR" sz="2400" dirty="0" smtClean="0">
                <a:solidFill>
                  <a:schemeClr val="tx1"/>
                </a:solidFill>
              </a:rPr>
              <a:t> </a:t>
            </a:r>
            <a:r>
              <a:rPr lang="fa-IR" dirty="0" smtClean="0">
                <a:solidFill>
                  <a:schemeClr val="tx1"/>
                </a:solidFill>
              </a:rPr>
              <a:t>رسمی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پژوهشهای مشارکتی دانشگاه و صنعت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ایجاد پارکها، شهرکها و مراکز رشد علمی و فناوری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ایجاد شرکتهای زایشی</a:t>
            </a:r>
            <a:r>
              <a:rPr lang="en-US" sz="2400" dirty="0" smtClean="0">
                <a:solidFill>
                  <a:schemeClr val="tx1"/>
                </a:solidFill>
              </a:rPr>
              <a:t>Spin-off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0034" y="1282080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در حال گذار تجربه گرا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210072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گونه نوآور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429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ویژگی منطقه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غلبه شهرنشینی همراه با تراکم بالای جمعیت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نیروی کار غنی از تحصیلکردگان عالی، وجود قابل توجه متخصصین فیزیک، ریاضی، مهندسی و مدیران در نیروی کار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ظرفیت و کیفیت بالای آموزش عالی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سرمایه گذاری بالا در فعالیتهای پژوهشی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صنعتی همراه با تنوع و تناسب فناوری 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وجود شبکه های متناسب تجاری 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ریسک پذیری همراه با جمع گرایی و اعتماد بالا به آشنایان (حمایت و پشتیبانی از روند تغییر- فرهنگ دوستدار کارآفرینی)</a:t>
            </a:r>
          </a:p>
          <a:p>
            <a:r>
              <a:rPr lang="fa-IR" dirty="0" smtClean="0"/>
              <a:t> شکستها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--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توصیه های سیاستی</a:t>
            </a: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پیشبرد شبکه سازی بین المللی بازیگران نظام نوآوری منطقه (بنگاهها، دانشگاهها، پژوهشگاهها، آزمایشگاههای تخصصی و ...)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برنامه های آینده نگاری بویژه با مشارکت انجمنها و گروه های صنعتی و تخصصی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ایجاد مراکز انتقال تکنولوژی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حمایت از پژوهشهای بنیادی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گسترش و ایجاد دانشگاههای کیفی، آزمایشگاهها و پژوهشگاههای کاملاً تخصصی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آموزشهای مهارتی تخصصی در فناوریهای نوین و پیشرفته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تشویق بنگاهها به صادرات به کشورهای پیشرفته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شرکت و حضور موثر در نمایشگاههای بین المللی و حمایت از کنسرسیوم های صادراتی، تخصصی و برندسازی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جذب سرمایه گذاری مستقیم خارجی در حوزه فناوری های مرتبط و پیشرفته</a:t>
            </a:r>
            <a:endParaRPr lang="en-US" sz="3800" dirty="0" smtClean="0">
              <a:solidFill>
                <a:schemeClr val="tx1"/>
              </a:solidFill>
            </a:endParaRPr>
          </a:p>
          <a:p>
            <a:pPr lvl="1"/>
            <a:r>
              <a:rPr lang="fa-IR" dirty="0" smtClean="0">
                <a:solidFill>
                  <a:schemeClr val="tx1"/>
                </a:solidFill>
              </a:rPr>
              <a:t>برنامه های ارتقاء قابلیّت های فنیّ و استراتژیک بویژه در فناوری های پیشرفته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0034" y="121007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b="1" smtClean="0">
                <a:solidFill>
                  <a:srgbClr val="FF0000"/>
                </a:solidFill>
                <a:cs typeface="B Nazanin" panose="00000400000000000000" pitchFamily="2" charset="-78"/>
              </a:rPr>
              <a:t>گونه نوآور</a:t>
            </a:r>
            <a:endParaRPr lang="fa-IR" sz="3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692696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5- مطالعه موردی ایران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38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/>
            <a:r>
              <a:rPr lang="fa-IR" sz="30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مفاهیم زیربنایی</a:t>
            </a:r>
            <a:endParaRPr lang="fa-IR" sz="30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اقتصاد تکاملی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تبیین فرآیندهایی که موجب خود-گشتاری اقتصاد از درون می شوند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اصول بنیادین: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تغییر مداوم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برگشت ناپذیری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زایش و نوآوری به عنوان منبع خودگشتاری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اصل بنیادین جغرافیای اقتصادی تکاملی: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سازوکارهای گشتار اقتصادی مناطق نه سرچشمه یکسانی دارند و نه یکسان عمل می کنند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/>
            <a:r>
              <a:rPr lang="fa-IR" sz="30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مفاهیم زیربنایی: </a:t>
            </a:r>
            <a:r>
              <a:rPr lang="fa-IR" sz="28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وابستگی </a:t>
            </a:r>
            <a:r>
              <a:rPr lang="fa-IR" sz="2800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به مسیر، انتخاب مسیر </a:t>
            </a:r>
            <a:r>
              <a:rPr lang="fa-IR" sz="28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جدید</a:t>
            </a:r>
            <a:endParaRPr lang="fa-IR" sz="30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اهمیت خط سیرتاریخی و ساختار صنعتی منطقه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تصادفی نبودن خلق مسیر توسعه اقتصادی</a:t>
            </a:r>
          </a:p>
          <a:p>
            <a:pPr lvl="2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مسیر جدید حاصل رفتارهای خُرد عوامل اقتصادی منطقه است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وابستگی به مسیر در سطح بنگاه</a:t>
            </a:r>
          </a:p>
          <a:p>
            <a:pPr lvl="4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محدودیت رفتاری ناشی از پایه دانشی بنگاه (قابلیت جذب)</a:t>
            </a:r>
          </a:p>
          <a:p>
            <a:pPr lvl="4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چشم انداز محدود ناشی از فعالیتها و بازارهای موجود</a:t>
            </a:r>
          </a:p>
          <a:p>
            <a:pPr lvl="3"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وابستگی به مسیر در شکل گیری خوشه ها</a:t>
            </a:r>
          </a:p>
          <a:p>
            <a:pPr lvl="4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فرآیندهای محلی یادگیری تعاملی </a:t>
            </a:r>
          </a:p>
          <a:p>
            <a:pPr lvl="4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تاثیرگذاری تصمیمات کارآفرینان بر یکدیگر در انجام فعالیتهای مشابه یا مکمل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r"/>
            <a:r>
              <a:rPr lang="fa-IR" sz="24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2-  </a:t>
            </a:r>
            <a:r>
              <a:rPr lang="fa-IR" sz="2800" kern="12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مفاهیم زیربنایی: </a:t>
            </a:r>
            <a:r>
              <a:rPr lang="fa-IR" sz="2800" kern="1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وابستگی </a:t>
            </a:r>
            <a:r>
              <a:rPr lang="fa-IR" sz="2800" kern="1200" dirty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به مسیر، انتخاب مسیر </a:t>
            </a:r>
            <a:r>
              <a:rPr lang="fa-IR" sz="2800" kern="1200" dirty="0" smtClean="0">
                <a:solidFill>
                  <a:schemeClr val="accent1">
                    <a:lumMod val="75000"/>
                  </a:schemeClr>
                </a:solidFill>
                <a:cs typeface="B Titr" pitchFamily="2" charset="-78"/>
              </a:rPr>
              <a:t>جدید </a:t>
            </a:r>
            <a:r>
              <a:rPr lang="fa-IR" sz="2400" kern="12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B Titr" pitchFamily="2" charset="-78"/>
              </a:rPr>
              <a:t>(ادامه)</a:t>
            </a:r>
            <a:endParaRPr lang="fa-IR" sz="2400" kern="1200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شیوه های تغییر مسیر اقتصادی مناطق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گسترش مسیر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مدرن سازی/ارتقاء مسیر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شاخه سازی مسیر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واردات مسیر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خلق مسیر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43000"/>
            <a:ext cx="8507288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مفاهیم زیربنایی: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همجواری، قفل شدگی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همجواری جغرافیایی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مهمترین عامل سرریز، مبادله دانش و یادگیری، بویژه برای دانش ضمنی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همجواری سازمانی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توان سازمان برای ایجاد تعامل میان اعضای آن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منطق تعلّق و تشابه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همجواری نهادی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میزان تاثیرپذیری تعاملات بین بازیگران از محیط نهادی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فرهنگ و زبان مشترک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7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مفاهیم زیربنایی: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همجواری، قفل شدگی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همجواری شناختی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سطح آستانه دانشی فناوری جدید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افرادی که پایه دانشی و تجربی مشابه دارند بهتر از همدیگر یاد می گیرند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همجواری اجتماعی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اعتماد بر اساس دوستی، خویشاوندی و تجربه</a:t>
            </a:r>
          </a:p>
          <a:p>
            <a:pPr lvl="1" algn="ctr">
              <a:buClr>
                <a:schemeClr val="tx1"/>
              </a:buClr>
              <a:buNone/>
            </a:pPr>
            <a:endParaRPr lang="fa-IR" dirty="0" smtClean="0">
              <a:solidFill>
                <a:schemeClr val="tx1"/>
              </a:solidFill>
            </a:endParaRPr>
          </a:p>
          <a:p>
            <a:pPr lvl="1" algn="ctr">
              <a:buClr>
                <a:schemeClr val="tx1"/>
              </a:buClr>
              <a:buNone/>
            </a:pPr>
            <a:r>
              <a:rPr lang="fa-IR" sz="2400" b="1" dirty="0" smtClean="0">
                <a:solidFill>
                  <a:schemeClr val="tx1"/>
                </a:solidFill>
              </a:rPr>
              <a:t>کمبود همجواری / همجواری بیش از حد = قفل شدگی و شکست سیستم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8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مفاهیم زیربنایی: </a:t>
            </a:r>
            <a:r>
              <a:rPr lang="fa-IR" sz="2800" dirty="0" smtClean="0">
                <a:solidFill>
                  <a:schemeClr val="accent1">
                    <a:lumMod val="75000"/>
                  </a:schemeClr>
                </a:solidFill>
              </a:rPr>
              <a:t>حکمرانی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فرمهای سازمانی و فرآیندهایی که از طریق آنها فعالیتهای اقتصادی در یک حوزه خاص هماهنگ و کنترل میشود</a:t>
            </a:r>
          </a:p>
          <a:p>
            <a:pPr lvl="1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سبک حکمرانی: </a:t>
            </a:r>
            <a:r>
              <a:rPr lang="fa-IR" dirty="0" smtClean="0">
                <a:solidFill>
                  <a:schemeClr val="tx1"/>
                </a:solidFill>
              </a:rPr>
              <a:t>روش های تصمیم گیری منطقه در مورد گشتار و تغییر مسیر رشد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حکمرانی سلسله مراتبی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تعاملات رسمی، عمودی و مبتنی بر قدرت دولت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حکمرانی بازاری</a:t>
            </a:r>
          </a:p>
          <a:p>
            <a:pPr lvl="3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تعاملات بر اساس عرضه و تقاضای بازار، غیررسمی، کمترین دخالت دولت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حکمرانی شبکه ای</a:t>
            </a:r>
          </a:p>
          <a:p>
            <a:pPr lvl="2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تعاملات بر اساس اعتماد و منافع متقابل (دولت به عنوان هماهنگ کننده)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از 38</a:t>
            </a:r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9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2036</TotalTime>
  <Words>2898</Words>
  <Application>Microsoft Office PowerPoint</Application>
  <PresentationFormat>On-screen Show (4:3)</PresentationFormat>
  <Paragraphs>500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B Titr</vt:lpstr>
      <vt:lpstr>Arial</vt:lpstr>
      <vt:lpstr>Wingdings 2</vt:lpstr>
      <vt:lpstr>Trebuchet MS</vt:lpstr>
      <vt:lpstr>B Nazanin</vt:lpstr>
      <vt:lpstr>Wingdings</vt:lpstr>
      <vt:lpstr>Calibri</vt:lpstr>
      <vt:lpstr>Georgia</vt:lpstr>
      <vt:lpstr>Urban</vt:lpstr>
      <vt:lpstr>سیاستهای علم و فناوری برای تقویت نظام های منطقه ای نوآوری </vt:lpstr>
      <vt:lpstr>فهرست مطالب</vt:lpstr>
      <vt:lpstr>1- مقدمه</vt:lpstr>
      <vt:lpstr>2- مفاهیم زیربنایی</vt:lpstr>
      <vt:lpstr>2- مفاهیم زیربنایی: وابستگی به مسیر، انتخاب مسیر جدید</vt:lpstr>
      <vt:lpstr>2-  مفاهیم زیربنایی: وابستگی به مسیر، انتخاب مسیر جدید (ادامه)</vt:lpstr>
      <vt:lpstr>2- مفاهیم زیربنایی: همجواری، قفل شدگی</vt:lpstr>
      <vt:lpstr>2- مفاهیم زیربنایی: همجواری، قفل شدگی (ادامه)</vt:lpstr>
      <vt:lpstr>2- مفاهیم زیربنایی: حکمرانی</vt:lpstr>
      <vt:lpstr>3- نظام منطقه ای نوآوری</vt:lpstr>
      <vt:lpstr>3- نظام منطقه ای نوآوری (ادامه)</vt:lpstr>
      <vt:lpstr>انواع نظام های منطقه ای نوآوری</vt:lpstr>
      <vt:lpstr>انواع نظام های منطقه ای نوآوری (ادامه)</vt:lpstr>
      <vt:lpstr>انواع نظام های منطقه ای نوآوری (ادامه)</vt:lpstr>
      <vt:lpstr>انواع نظام های منطقه ای نوآوری (ادامه)</vt:lpstr>
      <vt:lpstr>انواع نظام های منطقه ای نوآوری (ادامه)</vt:lpstr>
      <vt:lpstr>انواع نظام های منطقه ای نوآوری (ادامه)</vt:lpstr>
      <vt:lpstr>انواع نظام های منطقه ای نوآوری (ادامه)</vt:lpstr>
      <vt:lpstr>4- سیاست نوآوری در رویکرد نظام منطقه ای نوآوری</vt:lpstr>
      <vt:lpstr>سیاست های نوآوری در RIS ضعیف (نواحی جانبی)</vt:lpstr>
      <vt:lpstr>سیاست های نوآوری در RIS مستحکم و تخصصی (نواحی صنعتی)</vt:lpstr>
      <vt:lpstr>سیاست های نوآوری در RIS مستحکم و متنوع (نواحی شهری بزرگ)</vt:lpstr>
      <vt:lpstr>PowerPoint Presentation</vt:lpstr>
      <vt:lpstr>5- مطالعه موردی ایران</vt:lpstr>
      <vt:lpstr>5- مطالعه موردی ایران (ادامه)</vt:lpstr>
      <vt:lpstr>5- مطالعه موردی ایران (ادامه)</vt:lpstr>
      <vt:lpstr>گونه دورمانده</vt:lpstr>
      <vt:lpstr>گونه دورمانده (ادامه)</vt:lpstr>
      <vt:lpstr>گونه تجربه گرای ناموفق</vt:lpstr>
      <vt:lpstr>گونه تجربه گرای ناموفق (ادامه)</vt:lpstr>
      <vt:lpstr>گونه تجربه گرای ناموفق (ادامه)</vt:lpstr>
      <vt:lpstr>گونه تجربه گرای ناموفق (ادامه)</vt:lpstr>
      <vt:lpstr>گونه نزدیک به گذار</vt:lpstr>
      <vt:lpstr>گونه نزدیک به گذار</vt:lpstr>
      <vt:lpstr>گونه در حال گذار تجربه گرا</vt:lpstr>
      <vt:lpstr>گونه در حال گذار تجربه گرا</vt:lpstr>
      <vt:lpstr>گونه نوآور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پريسا رياحي</dc:creator>
  <cp:lastModifiedBy>Windows User</cp:lastModifiedBy>
  <cp:revision>46</cp:revision>
  <dcterms:created xsi:type="dcterms:W3CDTF">2019-05-01T06:29:46Z</dcterms:created>
  <dcterms:modified xsi:type="dcterms:W3CDTF">2019-07-22T14:12:46Z</dcterms:modified>
</cp:coreProperties>
</file>