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bookmarkIdSeed="2">
  <p:sldMasterIdLst>
    <p:sldMasterId id="2147483660" r:id="rId1"/>
  </p:sldMasterIdLst>
  <p:notesMasterIdLst>
    <p:notesMasterId r:id="rId48"/>
  </p:notesMasterIdLst>
  <p:sldIdLst>
    <p:sldId id="256" r:id="rId2"/>
    <p:sldId id="265" r:id="rId3"/>
    <p:sldId id="266" r:id="rId4"/>
    <p:sldId id="267" r:id="rId5"/>
    <p:sldId id="268" r:id="rId6"/>
    <p:sldId id="269" r:id="rId7"/>
    <p:sldId id="270" r:id="rId8"/>
    <p:sldId id="271" r:id="rId9"/>
    <p:sldId id="272" r:id="rId10"/>
    <p:sldId id="273" r:id="rId11"/>
    <p:sldId id="275"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Lst>
  <p:sldSz cx="9144000" cy="6858000" type="screen4x3"/>
  <p:notesSz cx="6858000" cy="9144000"/>
  <p:embeddedFontLst>
    <p:embeddedFont>
      <p:font typeface="B Titr" panose="00000700000000000000" pitchFamily="2" charset="-78"/>
      <p:bold r:id="rId49"/>
    </p:embeddedFont>
    <p:embeddedFont>
      <p:font typeface="B Tir" panose="00000400000000000000" pitchFamily="2" charset="-78"/>
      <p:regular r:id="rId50"/>
    </p:embeddedFont>
    <p:embeddedFont>
      <p:font typeface="Calibri" panose="020F0502020204030204" pitchFamily="34"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Impact" panose="020B0806030902050204" pitchFamily="34" charset="0"/>
      <p:regular r:id="rId59"/>
    </p:embeddedFont>
    <p:embeddedFont>
      <p:font typeface="Wingdings 2" panose="05020102010507070707" pitchFamily="18" charset="2"/>
      <p:regular r:id="rId60"/>
    </p:embeddedFont>
    <p:embeddedFont>
      <p:font typeface="B Nazanin" panose="00000400000000000000" pitchFamily="2" charset="-78"/>
      <p:regular r:id="rId61"/>
      <p:bold r:id="rId6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4453" autoAdjust="0"/>
  </p:normalViewPr>
  <p:slideViewPr>
    <p:cSldViewPr>
      <p:cViewPr varScale="1">
        <p:scale>
          <a:sx n="54" d="100"/>
          <a:sy n="54" d="100"/>
        </p:scale>
        <p:origin x="18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9C474-6716-47CC-AAC1-9720F779B11A}" type="datetimeFigureOut">
              <a:rPr lang="en-US" smtClean="0"/>
              <a:t>8/5/2019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E7F34-EDCB-41D7-ACFC-020908EC7395}" type="slidenum">
              <a:rPr lang="en-US" smtClean="0"/>
              <a:t>‹#›</a:t>
            </a:fld>
            <a:endParaRPr lang="en-US"/>
          </a:p>
        </p:txBody>
      </p:sp>
    </p:spTree>
    <p:extLst>
      <p:ext uri="{BB962C8B-B14F-4D97-AF65-F5344CB8AC3E}">
        <p14:creationId xmlns:p14="http://schemas.microsoft.com/office/powerpoint/2010/main" val="338721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ats.oecd.org/glossary/detail.asp?ID=19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stats.oecd.org/glossary/detail.asp?ID=2206" TargetMode="External"/><Relationship Id="rId4" Type="http://schemas.openxmlformats.org/officeDocument/2006/relationships/hyperlink" Target="https://stats.oecd.org/glossary/detail.asp?ID=192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sf.gov/statistics/randdef/fedgov.cf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i="1" kern="1200" dirty="0" smtClean="0">
                <a:solidFill>
                  <a:schemeClr val="tx1"/>
                </a:solidFill>
                <a:effectLst/>
                <a:latin typeface="+mn-lt"/>
                <a:ea typeface="+mn-ea"/>
                <a:cs typeface="+mn-cs"/>
              </a:rPr>
              <a:t>“Basic research is experimental or theoretical work undertaken primarily to acquire new knowledge of the underlying foundations of phenomena and observable facts, without any particular application or use in view”</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OECD </a:t>
            </a:r>
            <a:r>
              <a:rPr lang="en-US" sz="1200" kern="1200" dirty="0" err="1" smtClean="0">
                <a:solidFill>
                  <a:schemeClr val="tx1"/>
                </a:solidFill>
                <a:effectLst/>
                <a:latin typeface="+mn-lt"/>
                <a:ea typeface="+mn-ea"/>
                <a:cs typeface="+mn-cs"/>
              </a:rPr>
              <a:t>Frascati</a:t>
            </a:r>
            <a:r>
              <a:rPr lang="en-US" sz="1200" kern="1200" dirty="0" smtClean="0">
                <a:solidFill>
                  <a:schemeClr val="tx1"/>
                </a:solidFill>
                <a:effectLst/>
                <a:latin typeface="+mn-lt"/>
                <a:ea typeface="+mn-ea"/>
                <a:cs typeface="+mn-cs"/>
              </a:rPr>
              <a:t> Manual, 6th ed., 2002, para.64, p.30; </a:t>
            </a:r>
            <a:r>
              <a:rPr lang="en-US" sz="1200" u="sng" kern="1200" dirty="0" smtClean="0">
                <a:solidFill>
                  <a:schemeClr val="tx1"/>
                </a:solidFill>
                <a:effectLst/>
                <a:latin typeface="+mn-lt"/>
                <a:ea typeface="+mn-ea"/>
                <a:cs typeface="+mn-cs"/>
                <a:hlinkClick r:id="rId3"/>
              </a:rPr>
              <a:t>https://stats.oecd.org/glossary/detail.asp?ID=192</a:t>
            </a:r>
            <a:endParaRPr lang="en-US" sz="1200" u="sng"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“Oriented basic research is research carried out with the expectation that it will produce a broad base of knowledge likely to form the background to the solution of </a:t>
            </a:r>
            <a:r>
              <a:rPr lang="en-US" sz="1200" i="1" kern="1200" dirty="0" err="1" smtClean="0">
                <a:solidFill>
                  <a:schemeClr val="tx1"/>
                </a:solidFill>
                <a:effectLst/>
                <a:latin typeface="+mn-lt"/>
                <a:ea typeface="+mn-ea"/>
                <a:cs typeface="+mn-cs"/>
              </a:rPr>
              <a:t>recognised</a:t>
            </a:r>
            <a:r>
              <a:rPr lang="en-US" sz="1200" i="1" kern="1200" dirty="0" smtClean="0">
                <a:solidFill>
                  <a:schemeClr val="tx1"/>
                </a:solidFill>
                <a:effectLst/>
                <a:latin typeface="+mn-lt"/>
                <a:ea typeface="+mn-ea"/>
                <a:cs typeface="+mn-cs"/>
              </a:rPr>
              <a:t> or expected current or future problems or possibilities.”</a:t>
            </a:r>
            <a:r>
              <a:rPr lang="en-US" sz="1200" kern="1200" dirty="0" smtClean="0">
                <a:solidFill>
                  <a:schemeClr val="tx1"/>
                </a:solidFill>
                <a:effectLst/>
                <a:latin typeface="+mn-lt"/>
                <a:ea typeface="+mn-ea"/>
                <a:cs typeface="+mn-cs"/>
              </a:rPr>
              <a:t>; OECD </a:t>
            </a:r>
            <a:r>
              <a:rPr lang="en-US" sz="1200" kern="1200" dirty="0" err="1" smtClean="0">
                <a:solidFill>
                  <a:schemeClr val="tx1"/>
                </a:solidFill>
                <a:effectLst/>
                <a:latin typeface="+mn-lt"/>
                <a:ea typeface="+mn-ea"/>
                <a:cs typeface="+mn-cs"/>
              </a:rPr>
              <a:t>Frascati</a:t>
            </a:r>
            <a:r>
              <a:rPr lang="en-US" sz="1200" kern="1200" dirty="0" smtClean="0">
                <a:solidFill>
                  <a:schemeClr val="tx1"/>
                </a:solidFill>
                <a:effectLst/>
                <a:latin typeface="+mn-lt"/>
                <a:ea typeface="+mn-ea"/>
                <a:cs typeface="+mn-cs"/>
              </a:rPr>
              <a:t> Manual, Fifth edition, 1993, para. 227, page 50; </a:t>
            </a:r>
            <a:r>
              <a:rPr lang="en-US" sz="1200" u="sng" kern="1200" dirty="0" smtClean="0">
                <a:solidFill>
                  <a:schemeClr val="tx1"/>
                </a:solidFill>
                <a:effectLst/>
                <a:latin typeface="+mn-lt"/>
                <a:ea typeface="+mn-ea"/>
                <a:cs typeface="+mn-cs"/>
                <a:hlinkClick r:id="rId4"/>
              </a:rPr>
              <a:t>https://stats.oecd.org/glossary/detail.asp?ID=1924</a:t>
            </a:r>
            <a:endParaRPr lang="en-US" sz="1200" u="none" kern="1200" dirty="0" smtClean="0">
              <a:solidFill>
                <a:schemeClr val="tx1"/>
              </a:solidFill>
              <a:effectLst/>
              <a:latin typeface="+mn-lt"/>
              <a:ea typeface="+mn-ea"/>
              <a:cs typeface="+mn-cs"/>
            </a:endParaRPr>
          </a:p>
          <a:p>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“Pure basic research is research carried out for the advancement of knowledge, without working for long-term economic or social benefits and with no positive efforts being made to apply the results to practical problems or to transfer the results to sectors responsible for its application.”; OECD </a:t>
            </a:r>
            <a:r>
              <a:rPr lang="en-US" sz="1200" kern="1200" dirty="0" err="1" smtClean="0">
                <a:solidFill>
                  <a:schemeClr val="tx1"/>
                </a:solidFill>
                <a:effectLst/>
                <a:latin typeface="+mn-lt"/>
                <a:ea typeface="+mn-ea"/>
                <a:cs typeface="+mn-cs"/>
              </a:rPr>
              <a:t>Frascati</a:t>
            </a:r>
            <a:r>
              <a:rPr lang="en-US" sz="1200" kern="1200" dirty="0" smtClean="0">
                <a:solidFill>
                  <a:schemeClr val="tx1"/>
                </a:solidFill>
                <a:effectLst/>
                <a:latin typeface="+mn-lt"/>
                <a:ea typeface="+mn-ea"/>
                <a:cs typeface="+mn-cs"/>
              </a:rPr>
              <a:t> Manual, 5th ed., 1993, para.227, p.50; </a:t>
            </a:r>
            <a:r>
              <a:rPr lang="en-US" sz="1200" u="sng" kern="1200" dirty="0" smtClean="0">
                <a:solidFill>
                  <a:schemeClr val="tx1"/>
                </a:solidFill>
                <a:effectLst/>
                <a:latin typeface="+mn-lt"/>
                <a:ea typeface="+mn-ea"/>
                <a:cs typeface="+mn-cs"/>
                <a:hlinkClick r:id="rId5"/>
              </a:rPr>
              <a:t>https://stats.oecd.org/glossary/detail.asp?ID=2206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7</a:t>
            </a:fld>
            <a:endParaRPr lang="en-US"/>
          </a:p>
        </p:txBody>
      </p:sp>
    </p:spTree>
    <p:extLst>
      <p:ext uri="{BB962C8B-B14F-4D97-AF65-F5344CB8AC3E}">
        <p14:creationId xmlns:p14="http://schemas.microsoft.com/office/powerpoint/2010/main" val="105752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”قرارداد اجتماعی نوین علوم بنیادی“ </a:t>
            </a:r>
            <a:r>
              <a:rPr lang="en-US" sz="1200" kern="1200" dirty="0" smtClean="0">
                <a:solidFill>
                  <a:schemeClr val="tx1"/>
                </a:solidFill>
                <a:effectLst/>
                <a:latin typeface="+mn-lt"/>
                <a:ea typeface="+mn-ea"/>
                <a:cs typeface="+mn-cs"/>
              </a:rPr>
              <a:t>(Social contract)</a:t>
            </a:r>
            <a:r>
              <a:rPr lang="fa-IR" sz="1200" kern="1200" dirty="0" smtClean="0">
                <a:solidFill>
                  <a:schemeClr val="tx1"/>
                </a:solidFill>
                <a:effectLst/>
                <a:latin typeface="+mn-lt"/>
                <a:ea typeface="+mn-ea"/>
                <a:cs typeface="+mn-cs"/>
              </a:rPr>
              <a:t> مفهومی است که برای اشاره به همین فشارهای مستمر بر نهاد علم ایجاد شده است.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24</a:t>
            </a:fld>
            <a:endParaRPr lang="en-US"/>
          </a:p>
        </p:txBody>
      </p:sp>
    </p:spTree>
    <p:extLst>
      <p:ext uri="{BB962C8B-B14F-4D97-AF65-F5344CB8AC3E}">
        <p14:creationId xmlns:p14="http://schemas.microsoft.com/office/powerpoint/2010/main" val="121553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”قرارداد اجتماعی نوین علوم بنیادی“ </a:t>
            </a:r>
            <a:r>
              <a:rPr lang="en-US" sz="1200" kern="1200" dirty="0" smtClean="0">
                <a:solidFill>
                  <a:schemeClr val="tx1"/>
                </a:solidFill>
                <a:effectLst/>
                <a:latin typeface="+mn-lt"/>
                <a:ea typeface="+mn-ea"/>
                <a:cs typeface="+mn-cs"/>
              </a:rPr>
              <a:t>(Social contract)</a:t>
            </a:r>
            <a:r>
              <a:rPr lang="fa-IR" sz="1200" kern="1200" dirty="0" smtClean="0">
                <a:solidFill>
                  <a:schemeClr val="tx1"/>
                </a:solidFill>
                <a:effectLst/>
                <a:latin typeface="+mn-lt"/>
                <a:ea typeface="+mn-ea"/>
                <a:cs typeface="+mn-cs"/>
              </a:rPr>
              <a:t> مفهومی است که برای اشاره به همین فشارهای مستمر بر نهاد علم ایجاد شده است.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25</a:t>
            </a:fld>
            <a:endParaRPr lang="en-US"/>
          </a:p>
        </p:txBody>
      </p:sp>
    </p:spTree>
    <p:extLst>
      <p:ext uri="{BB962C8B-B14F-4D97-AF65-F5344CB8AC3E}">
        <p14:creationId xmlns:p14="http://schemas.microsoft.com/office/powerpoint/2010/main" val="427224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”قرارداد اجتماعی نوین علوم بنیادی“ </a:t>
            </a:r>
            <a:r>
              <a:rPr lang="en-US" sz="1200" kern="1200" dirty="0" smtClean="0">
                <a:solidFill>
                  <a:schemeClr val="tx1"/>
                </a:solidFill>
                <a:effectLst/>
                <a:latin typeface="+mn-lt"/>
                <a:ea typeface="+mn-ea"/>
                <a:cs typeface="+mn-cs"/>
              </a:rPr>
              <a:t>(Social contract)</a:t>
            </a:r>
            <a:r>
              <a:rPr lang="fa-IR" sz="1200" kern="1200" dirty="0" smtClean="0">
                <a:solidFill>
                  <a:schemeClr val="tx1"/>
                </a:solidFill>
                <a:effectLst/>
                <a:latin typeface="+mn-lt"/>
                <a:ea typeface="+mn-ea"/>
                <a:cs typeface="+mn-cs"/>
              </a:rPr>
              <a:t> مفهومی است که برای اشاره به همین فشارهای مستمر بر نهاد علم ایجاد شده است.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26</a:t>
            </a:fld>
            <a:endParaRPr lang="en-US"/>
          </a:p>
        </p:txBody>
      </p:sp>
    </p:spTree>
    <p:extLst>
      <p:ext uri="{BB962C8B-B14F-4D97-AF65-F5344CB8AC3E}">
        <p14:creationId xmlns:p14="http://schemas.microsoft.com/office/powerpoint/2010/main" val="87941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پیش فرض وینبرگ آن است که</a:t>
            </a:r>
            <a:r>
              <a:rPr lang="fa-IR" baseline="0" dirty="0" smtClean="0"/>
              <a:t> بخشی از تحقیقات بنیادی، </a:t>
            </a:r>
            <a:r>
              <a:rPr lang="fa-IR" sz="1200" kern="1200" dirty="0" smtClean="0">
                <a:solidFill>
                  <a:schemeClr val="tx1"/>
                </a:solidFill>
                <a:effectLst/>
                <a:latin typeface="+mn-lt"/>
                <a:ea typeface="+mn-ea"/>
                <a:cs typeface="+mn-cs"/>
              </a:rPr>
              <a:t>در عین ماهیت بنیادی، سهم غیرقابل‌انکاری در تحقق برخی غایات کاربردی دارد. فی‌المثل بخش اعظم تحقیقات بنیادی در زمینه‌ی زیست‌شناسی می‌تواند به عنوان درصدی از بودجه‌ی تحقیقات کاربردی در کشاورزی و پژوهش‌های دارویی و پزشکی دیده شود.</a:t>
            </a:r>
          </a:p>
          <a:p>
            <a:pPr algn="r" rtl="1"/>
            <a:r>
              <a:rPr lang="fa-IR" sz="1200" kern="1200" dirty="0" smtClean="0">
                <a:solidFill>
                  <a:schemeClr val="tx1"/>
                </a:solidFill>
                <a:effectLst/>
                <a:latin typeface="+mn-lt"/>
                <a:ea typeface="+mn-ea"/>
                <a:cs typeface="+mn-cs"/>
              </a:rPr>
              <a:t>در</a:t>
            </a:r>
            <a:r>
              <a:rPr lang="fa-IR" sz="1200" kern="1200" baseline="0" dirty="0" smtClean="0">
                <a:solidFill>
                  <a:schemeClr val="tx1"/>
                </a:solidFill>
                <a:effectLst/>
                <a:latin typeface="+mn-lt"/>
                <a:ea typeface="+mn-ea"/>
                <a:cs typeface="+mn-cs"/>
              </a:rPr>
              <a:t> خصوص پژوهش‌های بنیادی محض نیز </a:t>
            </a:r>
            <a:r>
              <a:rPr lang="fa-IR" sz="1200" kern="1200" dirty="0" smtClean="0">
                <a:solidFill>
                  <a:schemeClr val="tx1"/>
                </a:solidFill>
                <a:effectLst/>
                <a:latin typeface="+mn-lt"/>
                <a:ea typeface="+mn-ea"/>
                <a:cs typeface="+mn-cs"/>
              </a:rPr>
              <a:t>پیشنهاد وینبرگ بر این فرضیه استوار است که ناب‌ترین صورت علم نیز درنهایت به فناوری کمک خواهد نمود؛ گاهی به صورت مستقیم، نظیر کاربرد یک یافته‌ی کیهان‌شناسی در فیزیک ساختار اتم؛ و گاهی غیرمستقیم، نظیر الهام‌‎بخشی یک دانشمند فعال در زمینه‌ای غامض در ریاضیات برای یک مهندس جوان در باب زیبایی‌های حسابان.</a:t>
            </a:r>
            <a:r>
              <a:rPr lang="fa-IR" sz="1200" kern="1200" baseline="0" dirty="0" smtClean="0">
                <a:solidFill>
                  <a:schemeClr val="tx1"/>
                </a:solidFill>
                <a:effectLst/>
                <a:latin typeface="+mn-lt"/>
                <a:ea typeface="+mn-ea"/>
                <a:cs typeface="+mn-cs"/>
              </a:rPr>
              <a:t> </a:t>
            </a:r>
            <a:endParaRPr lang="fa-I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28</a:t>
            </a:fld>
            <a:endParaRPr lang="en-US"/>
          </a:p>
        </p:txBody>
      </p:sp>
    </p:spTree>
    <p:extLst>
      <p:ext uri="{BB962C8B-B14F-4D97-AF65-F5344CB8AC3E}">
        <p14:creationId xmlns:p14="http://schemas.microsoft.com/office/powerpoint/2010/main" val="234778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این اسلاید به معانی و سطوح مختلف ارزیابی</a:t>
            </a:r>
            <a:r>
              <a:rPr lang="fa-IR" baseline="0" dirty="0" smtClean="0"/>
              <a:t> تحقیقات اشاره شده است.</a:t>
            </a:r>
          </a:p>
          <a:p>
            <a:pPr algn="r" rtl="1"/>
            <a:endParaRPr lang="fa-IR" dirty="0" smtClean="0"/>
          </a:p>
          <a:p>
            <a:pPr algn="r" rtl="1"/>
            <a:r>
              <a:rPr lang="fa-IR" sz="1200" kern="1200" dirty="0" smtClean="0">
                <a:solidFill>
                  <a:schemeClr val="tx1"/>
                </a:solidFill>
                <a:effectLst/>
                <a:latin typeface="+mn-lt"/>
                <a:ea typeface="+mn-ea"/>
                <a:cs typeface="+mn-cs"/>
              </a:rPr>
              <a:t>در مقالات این حوزه،</a:t>
            </a:r>
            <a:r>
              <a:rPr lang="fa-IR" sz="1200" kern="1200" baseline="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دو واژه‌ی لاتین </a:t>
            </a:r>
            <a:r>
              <a:rPr lang="en-US" sz="1200" kern="1200" dirty="0" smtClean="0">
                <a:solidFill>
                  <a:schemeClr val="tx1"/>
                </a:solidFill>
                <a:effectLst/>
                <a:latin typeface="+mn-lt"/>
                <a:ea typeface="+mn-ea"/>
                <a:cs typeface="+mn-cs"/>
              </a:rPr>
              <a:t>assessment</a:t>
            </a:r>
            <a:r>
              <a:rPr lang="fa-IR" sz="1200" kern="1200" dirty="0" smtClean="0">
                <a:solidFill>
                  <a:schemeClr val="tx1"/>
                </a:solidFill>
                <a:effectLst/>
                <a:latin typeface="+mn-lt"/>
                <a:ea typeface="+mn-ea"/>
                <a:cs typeface="+mn-cs"/>
              </a:rPr>
              <a:t> و </a:t>
            </a:r>
            <a:r>
              <a:rPr lang="en-US" sz="1200" kern="1200" dirty="0" smtClean="0">
                <a:solidFill>
                  <a:schemeClr val="tx1"/>
                </a:solidFill>
                <a:effectLst/>
                <a:latin typeface="+mn-lt"/>
                <a:ea typeface="+mn-ea"/>
                <a:cs typeface="+mn-cs"/>
              </a:rPr>
              <a:t>evaluation</a:t>
            </a:r>
            <a:r>
              <a:rPr lang="fa-IR" sz="1200" kern="1200" dirty="0" smtClean="0">
                <a:solidFill>
                  <a:schemeClr val="tx1"/>
                </a:solidFill>
                <a:effectLst/>
                <a:latin typeface="+mn-lt"/>
                <a:ea typeface="+mn-ea"/>
                <a:cs typeface="+mn-cs"/>
              </a:rPr>
              <a:t> تقریباً معادل هم به کار می‌روند ولی کلیدواژه‌ی </a:t>
            </a:r>
            <a:r>
              <a:rPr lang="en-US" sz="1200" kern="1200" dirty="0" smtClean="0">
                <a:solidFill>
                  <a:schemeClr val="tx1"/>
                </a:solidFill>
                <a:effectLst/>
                <a:latin typeface="+mn-lt"/>
                <a:ea typeface="+mn-ea"/>
                <a:cs typeface="+mn-cs"/>
              </a:rPr>
              <a:t>research assessment</a:t>
            </a:r>
            <a:r>
              <a:rPr lang="fa-IR" sz="1200" kern="1200" dirty="0" smtClean="0">
                <a:solidFill>
                  <a:schemeClr val="tx1"/>
                </a:solidFill>
                <a:effectLst/>
                <a:latin typeface="+mn-lt"/>
                <a:ea typeface="+mn-ea"/>
                <a:cs typeface="+mn-cs"/>
              </a:rPr>
              <a:t> پرکاربردتر به نظر می‌رسد. می‌توان گفت واژه‌ی </a:t>
            </a:r>
            <a:r>
              <a:rPr lang="en-US" sz="1200" kern="1200" dirty="0" smtClean="0">
                <a:solidFill>
                  <a:schemeClr val="tx1"/>
                </a:solidFill>
                <a:effectLst/>
                <a:latin typeface="+mn-lt"/>
                <a:ea typeface="+mn-ea"/>
                <a:cs typeface="+mn-cs"/>
              </a:rPr>
              <a:t>assessment</a:t>
            </a:r>
            <a:r>
              <a:rPr lang="fa-IR" sz="1200" kern="1200" dirty="0" smtClean="0">
                <a:solidFill>
                  <a:schemeClr val="tx1"/>
                </a:solidFill>
                <a:effectLst/>
                <a:latin typeface="+mn-lt"/>
                <a:ea typeface="+mn-ea"/>
                <a:cs typeface="+mn-cs"/>
              </a:rPr>
              <a:t> بیشتر برای ارزیابی کیفیت پژوهش از منظر معیارهای درونی علم و واژه‌ی </a:t>
            </a:r>
            <a:r>
              <a:rPr lang="en-US" sz="1200" kern="1200" dirty="0" smtClean="0">
                <a:solidFill>
                  <a:schemeClr val="tx1"/>
                </a:solidFill>
                <a:effectLst/>
                <a:latin typeface="+mn-lt"/>
                <a:ea typeface="+mn-ea"/>
                <a:cs typeface="+mn-cs"/>
              </a:rPr>
              <a:t>evaluation</a:t>
            </a:r>
            <a:r>
              <a:rPr lang="fa-IR" sz="1200" kern="1200" dirty="0" smtClean="0">
                <a:solidFill>
                  <a:schemeClr val="tx1"/>
                </a:solidFill>
                <a:effectLst/>
                <a:latin typeface="+mn-lt"/>
                <a:ea typeface="+mn-ea"/>
                <a:cs typeface="+mn-cs"/>
              </a:rPr>
              <a:t> بیشتر برای ارزیابی پژوهش از منظر معیارهای بیرونی علم مناسب است؛ هر چند در مقالات این تفکیک به دقت رعایت نشده است.</a:t>
            </a:r>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31</a:t>
            </a:fld>
            <a:endParaRPr lang="en-US"/>
          </a:p>
        </p:txBody>
      </p:sp>
    </p:spTree>
    <p:extLst>
      <p:ext uri="{BB962C8B-B14F-4D97-AF65-F5344CB8AC3E}">
        <p14:creationId xmlns:p14="http://schemas.microsoft.com/office/powerpoint/2010/main" val="360220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a:t>
            </a:r>
            <a:r>
              <a:rPr lang="fa-IR" baseline="0" dirty="0" smtClean="0"/>
              <a:t> این اسلاید به رویکردهای گوناگون روش‌شناختی به ارزیابی پژوهش و نیز روندهای مهم در این حوزه اشاره شده است.</a:t>
            </a:r>
          </a:p>
          <a:p>
            <a:pPr algn="r" rtl="1"/>
            <a:r>
              <a:rPr lang="fa-IR" baseline="0" dirty="0" smtClean="0"/>
              <a:t>مرور هم‌تایان: </a:t>
            </a:r>
            <a:r>
              <a:rPr lang="en-US" baseline="0" dirty="0" smtClean="0"/>
              <a:t>Peer Review</a:t>
            </a:r>
          </a:p>
          <a:p>
            <a:pPr algn="r" rtl="1"/>
            <a:r>
              <a:rPr lang="fa-IR" dirty="0" smtClean="0"/>
              <a:t>علم</a:t>
            </a:r>
            <a:r>
              <a:rPr lang="fa-IR" baseline="0" dirty="0" smtClean="0"/>
              <a:t> سنجی: </a:t>
            </a:r>
            <a:r>
              <a:rPr lang="en-US" baseline="0" dirty="0" smtClean="0"/>
              <a:t>Scientometrics</a:t>
            </a:r>
          </a:p>
          <a:p>
            <a:pPr algn="r" rtl="1"/>
            <a:r>
              <a:rPr lang="fa-IR" baseline="0" dirty="0" smtClean="0"/>
              <a:t>کتاب‌شناسی: </a:t>
            </a:r>
            <a:r>
              <a:rPr lang="en-US" baseline="0" dirty="0" smtClean="0"/>
              <a:t>Bibliography</a:t>
            </a:r>
            <a:endParaRPr lang="fa-IR" baseline="0" dirty="0" smtClean="0"/>
          </a:p>
          <a:p>
            <a:pPr algn="r" rtl="1"/>
            <a:r>
              <a:rPr lang="fa-IR" baseline="0" dirty="0" smtClean="0"/>
              <a:t>مه‌داده‌ها: </a:t>
            </a:r>
            <a:r>
              <a:rPr lang="en-US" baseline="0" dirty="0" smtClean="0"/>
              <a:t>Big Data</a:t>
            </a:r>
          </a:p>
          <a:p>
            <a:pPr algn="r" rtl="1"/>
            <a:endParaRPr lang="fa-IR" dirty="0" smtClean="0"/>
          </a:p>
          <a:p>
            <a:pPr algn="r" rtl="1"/>
            <a:r>
              <a:rPr lang="fa-IR" dirty="0" smtClean="0"/>
              <a:t>علم تیمی: </a:t>
            </a:r>
            <a:r>
              <a:rPr lang="en-US" dirty="0" smtClean="0"/>
              <a:t> Team Science</a:t>
            </a:r>
          </a:p>
          <a:p>
            <a:pPr algn="r" rtl="1"/>
            <a:r>
              <a:rPr lang="en-US" dirty="0" smtClean="0"/>
              <a:t> (https://www.nsf.gov/awardsearch/showAward?AWD_ID=1735701&amp;HistoricalAwards=false)</a:t>
            </a:r>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32</a:t>
            </a:fld>
            <a:endParaRPr lang="en-US"/>
          </a:p>
        </p:txBody>
      </p:sp>
    </p:spTree>
    <p:extLst>
      <p:ext uri="{BB962C8B-B14F-4D97-AF65-F5344CB8AC3E}">
        <p14:creationId xmlns:p14="http://schemas.microsoft.com/office/powerpoint/2010/main" val="243805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تجمیع نشان‌گرهای</a:t>
            </a:r>
            <a:r>
              <a:rPr lang="fa-IR" baseline="0" dirty="0" smtClean="0"/>
              <a:t> جزئی: </a:t>
            </a:r>
            <a:r>
              <a:rPr lang="en-US" sz="1200" kern="1200" dirty="0" smtClean="0">
                <a:solidFill>
                  <a:schemeClr val="tx1"/>
                </a:solidFill>
                <a:effectLst/>
                <a:latin typeface="+mn-lt"/>
                <a:ea typeface="+mn-ea"/>
                <a:cs typeface="+mn-cs"/>
              </a:rPr>
              <a:t>Converging partial indicators</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نام</a:t>
            </a:r>
            <a:r>
              <a:rPr lang="fa-IR" sz="1200" kern="1200" baseline="0" dirty="0" smtClean="0">
                <a:solidFill>
                  <a:schemeClr val="tx1"/>
                </a:solidFill>
                <a:effectLst/>
                <a:latin typeface="+mn-lt"/>
                <a:ea typeface="+mn-ea"/>
                <a:cs typeface="+mn-cs"/>
              </a:rPr>
              <a:t> مدلی است که مارتین و ایروین در مقاله‌ای به سال ۱۹۸۰ میلادی برای ارزیابی عملکرد پژوهشی مؤسسات و گروه‌های پژوهشی پیشنهاد نمودند.</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33</a:t>
            </a:fld>
            <a:endParaRPr lang="en-US"/>
          </a:p>
        </p:txBody>
      </p:sp>
    </p:spTree>
    <p:extLst>
      <p:ext uri="{BB962C8B-B14F-4D97-AF65-F5344CB8AC3E}">
        <p14:creationId xmlns:p14="http://schemas.microsoft.com/office/powerpoint/2010/main" val="1904280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فعالیت</a:t>
            </a:r>
            <a:r>
              <a:rPr lang="fa-IR" sz="1200" kern="1200" baseline="0" dirty="0" smtClean="0">
                <a:solidFill>
                  <a:schemeClr val="tx1"/>
                </a:solidFill>
                <a:effectLst/>
                <a:latin typeface="+mn-lt"/>
                <a:ea typeface="+mn-ea"/>
                <a:cs typeface="+mn-cs"/>
              </a:rPr>
              <a:t> علمی </a:t>
            </a:r>
            <a:r>
              <a:rPr lang="en-US" sz="1200" kern="1200" baseline="0" dirty="0" smtClean="0">
                <a:solidFill>
                  <a:schemeClr val="tx1"/>
                </a:solidFill>
                <a:effectLst/>
                <a:latin typeface="+mn-lt"/>
                <a:ea typeface="+mn-ea"/>
                <a:cs typeface="+mn-cs"/>
              </a:rPr>
              <a:t> Scientific Activity</a:t>
            </a:r>
            <a:r>
              <a:rPr lang="fa-IR" sz="1200" kern="1200" baseline="0" dirty="0" smtClean="0">
                <a:solidFill>
                  <a:schemeClr val="tx1"/>
                </a:solidFill>
                <a:effectLst/>
                <a:latin typeface="+mn-lt"/>
                <a:ea typeface="+mn-ea"/>
                <a:cs typeface="+mn-cs"/>
              </a:rPr>
              <a:t>: مقوله‌ای است از جنس مصرف کردن منابع. </a:t>
            </a:r>
            <a:endParaRPr lang="en-US" sz="1200" kern="1200" baseline="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تولید</a:t>
            </a:r>
            <a:r>
              <a:rPr lang="fa-IR" sz="1200" kern="1200" baseline="0" dirty="0" smtClean="0">
                <a:solidFill>
                  <a:schemeClr val="tx1"/>
                </a:solidFill>
                <a:effectLst/>
                <a:latin typeface="+mn-lt"/>
                <a:ea typeface="+mn-ea"/>
                <a:cs typeface="+mn-cs"/>
              </a:rPr>
              <a:t> علمی </a:t>
            </a:r>
            <a:r>
              <a:rPr lang="en-US" sz="1200" kern="1200" baseline="0" dirty="0" smtClean="0">
                <a:solidFill>
                  <a:schemeClr val="tx1"/>
                </a:solidFill>
                <a:effectLst/>
                <a:latin typeface="+mn-lt"/>
                <a:ea typeface="+mn-ea"/>
                <a:cs typeface="+mn-cs"/>
              </a:rPr>
              <a:t>Scientific Production</a:t>
            </a:r>
            <a:r>
              <a:rPr lang="fa-IR" sz="1200" kern="1200" baseline="0" dirty="0" smtClean="0">
                <a:solidFill>
                  <a:schemeClr val="tx1"/>
                </a:solidFill>
                <a:effectLst/>
                <a:latin typeface="+mn-lt"/>
                <a:ea typeface="+mn-ea"/>
                <a:cs typeface="+mn-cs"/>
              </a:rPr>
              <a:t>: مقوله‌ای است غیرتجمعی و مشارکت آن در پیشرفت دانش خیلی روشن نیست؛ تجمع آن پیشرفت علمی را ایجاد می‌کند.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پیشرفت علمی </a:t>
            </a:r>
            <a:r>
              <a:rPr lang="en-US" sz="1200" kern="1200" baseline="0" dirty="0" smtClean="0">
                <a:solidFill>
                  <a:schemeClr val="tx1"/>
                </a:solidFill>
                <a:effectLst/>
                <a:latin typeface="+mn-lt"/>
                <a:ea typeface="+mn-ea"/>
                <a:cs typeface="+mn-cs"/>
              </a:rPr>
              <a:t>Scientific Progress</a:t>
            </a:r>
            <a:r>
              <a:rPr lang="fa-IR" sz="1200" kern="1200" baseline="0" dirty="0" smtClean="0">
                <a:solidFill>
                  <a:schemeClr val="tx1"/>
                </a:solidFill>
                <a:effectLst/>
                <a:latin typeface="+mn-lt"/>
                <a:ea typeface="+mn-ea"/>
                <a:cs typeface="+mn-cs"/>
              </a:rPr>
              <a:t>: مقوله‌ای است تجمعی که مارتین و ایروین آن را هدف اصلی تحقیقات بنیادی می‌دانند. لذا ارزیابی نسبی دو گروه پژوهشی باید ناظر به میزان نقش‌آفرینی و مشارکت ایشان در پیشرفت دانش تعریف شود.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fa-IR" sz="1200" kern="1200" baseline="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بررسی شاخص‌های ارزیابی مرسوم (تعداد مقالات، ارجاعات و ....) نشان می‌دهد هر یک از این شاخص‌ها تا حدی متأثر از مشارکت در پیشرفت دانش و تا حدی نیز متأثر از سایر عوامل هستند. پیشنهاد مدل تجیمع نشان‌گرهای جزئی آن است که می‌توان با فراهم کردن شرایطی (اسلاید بعد) تأثیر سایر عوامل را در شکل‌دهی به شاخص‌های ارزیابی به حدی قابل اغماض رسانید. در این صورت اگر این شاخص‌ها در دو گروه پژوهشی، نمرات مختلفی دریافت کنند این بدان معنا خواهد بود که مشارکت این دو گروه پژوهشی در پیشرفت دانش متفاوت بوده است.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34</a:t>
            </a:fld>
            <a:endParaRPr lang="en-US"/>
          </a:p>
        </p:txBody>
      </p:sp>
    </p:spTree>
    <p:extLst>
      <p:ext uri="{BB962C8B-B14F-4D97-AF65-F5344CB8AC3E}">
        <p14:creationId xmlns:p14="http://schemas.microsoft.com/office/powerpoint/2010/main" val="250608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35</a:t>
            </a:fld>
            <a:endParaRPr lang="en-US"/>
          </a:p>
        </p:txBody>
      </p:sp>
    </p:spTree>
    <p:extLst>
      <p:ext uri="{BB962C8B-B14F-4D97-AF65-F5344CB8AC3E}">
        <p14:creationId xmlns:p14="http://schemas.microsoft.com/office/powerpoint/2010/main" val="1327184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کیفیت پژوهش: </a:t>
            </a:r>
            <a:r>
              <a:rPr lang="en-US" sz="1200" kern="1200" dirty="0" smtClean="0">
                <a:solidFill>
                  <a:schemeClr val="tx1"/>
                </a:solidFill>
                <a:effectLst/>
                <a:latin typeface="+mn-lt"/>
                <a:ea typeface="+mn-ea"/>
                <a:cs typeface="+mn-cs"/>
              </a:rPr>
              <a:t>Research Quality</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اهمیت پژوهش: </a:t>
            </a:r>
            <a:r>
              <a:rPr lang="en-US" sz="1200" kern="1200" dirty="0" smtClean="0">
                <a:solidFill>
                  <a:schemeClr val="tx1"/>
                </a:solidFill>
                <a:effectLst/>
                <a:latin typeface="+mn-lt"/>
                <a:ea typeface="+mn-ea"/>
                <a:cs typeface="+mn-cs"/>
              </a:rPr>
              <a:t>Research</a:t>
            </a:r>
            <a:r>
              <a:rPr lang="en-US" sz="1200" kern="1200" baseline="0" dirty="0" smtClean="0">
                <a:solidFill>
                  <a:schemeClr val="tx1"/>
                </a:solidFill>
                <a:effectLst/>
                <a:latin typeface="+mn-lt"/>
                <a:ea typeface="+mn-ea"/>
                <a:cs typeface="+mn-cs"/>
              </a:rPr>
              <a:t> Importance</a:t>
            </a:r>
            <a:r>
              <a:rPr lang="fa-IR" sz="1200" kern="1200" baseline="0" dirty="0" smtClean="0">
                <a:solidFill>
                  <a:schemeClr val="tx1"/>
                </a:solidFill>
                <a:effectLst/>
                <a:latin typeface="+mn-lt"/>
                <a:ea typeface="+mn-ea"/>
                <a:cs typeface="+mn-cs"/>
              </a:rPr>
              <a:t>: ممکن است پژوهشی با رعایت استانداردهای روش‌شناختی علم و در نتیجه با کیفیت بالا انجام شده باشد ولی اهمیت چندانی نداشته باشد. اهمیت پژوهش به تأثیر بالقوه‌ی آن بر پیشرفت علم اشاره دارد. </a:t>
            </a:r>
            <a:endParaRPr lang="en-US" sz="1200" kern="1200" baseline="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تأثیر پژوهش: </a:t>
            </a:r>
            <a:r>
              <a:rPr lang="en-US" sz="1200" kern="1200" baseline="0" dirty="0" smtClean="0">
                <a:solidFill>
                  <a:schemeClr val="tx1"/>
                </a:solidFill>
                <a:effectLst/>
                <a:latin typeface="+mn-lt"/>
                <a:ea typeface="+mn-ea"/>
                <a:cs typeface="+mn-cs"/>
              </a:rPr>
              <a:t>Research Impact</a:t>
            </a:r>
            <a:r>
              <a:rPr lang="fa-IR" sz="1200" kern="1200" baseline="0" dirty="0" smtClean="0">
                <a:solidFill>
                  <a:schemeClr val="tx1"/>
                </a:solidFill>
                <a:effectLst/>
                <a:latin typeface="+mn-lt"/>
                <a:ea typeface="+mn-ea"/>
                <a:cs typeface="+mn-cs"/>
              </a:rPr>
              <a:t>: ممکن است موضوع مهمی،‌ با کیفیت بالا مورد پژوهش واقع شده باشد ولی این پژوهش به دلائل مختلف در جامعه‌ی علمی دیده نشود و یا علی رغم دیده شدن در پیشرفت دانش تأثیر گذار نباشد. مثلاً ممکن است در ژورنال معتبر و معروفی چاپ نشود. تأثیر پژوهش به تأثیر بالفعل آن در پیشرفت علم اشاره دارد.</a:t>
            </a:r>
            <a:endParaRPr lang="en-US" sz="1200" kern="1200" baseline="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در ارزیابی پژوهش باید توجه شود آن چه از منظر پیشرفت دانش مهم است، تأثیر پژوهش است نه کیفیت یا اهمیت آن.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کیفیت پژوهش مقوله‌ای درونی پژوهش است. اهمیت و تأثیر مقولاتی ناظر به ارتباط پژوهش با دنیای خارج هستند. </a:t>
            </a:r>
          </a:p>
          <a:p>
            <a:pPr marL="0" marR="0" lvl="0" indent="0" algn="r" defTabSz="914400" rtl="1" eaLnBrk="1" fontAlgn="auto" latinLnBrk="0" hangingPunct="1">
              <a:lnSpc>
                <a:spcPct val="100000"/>
              </a:lnSpc>
              <a:spcBef>
                <a:spcPts val="0"/>
              </a:spcBef>
              <a:spcAft>
                <a:spcPts val="0"/>
              </a:spcAft>
              <a:buClrTx/>
              <a:buSzTx/>
              <a:buFontTx/>
              <a:buNone/>
              <a:tabLst/>
              <a:defRPr/>
            </a:pPr>
            <a:endParaRPr lang="fa-IR"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مارتین</a:t>
            </a:r>
            <a:r>
              <a:rPr lang="fa-IR" sz="1200" kern="1200" baseline="0" dirty="0" smtClean="0">
                <a:solidFill>
                  <a:schemeClr val="tx1"/>
                </a:solidFill>
                <a:effectLst/>
                <a:latin typeface="+mn-lt"/>
                <a:ea typeface="+mn-ea"/>
                <a:cs typeface="+mn-cs"/>
              </a:rPr>
              <a:t> و ایروین تأکید می‌کنند کیفیت، اهمیت و تأثیر یک کار علمی را نمی‌توان به صورت مطلق سنجید و باید در قیاس با سایر کارها سنجیده شود.</a:t>
            </a:r>
          </a:p>
          <a:p>
            <a:pPr marL="0" marR="0" lvl="0" indent="0" algn="r" defTabSz="914400" rtl="1" eaLnBrk="1" fontAlgn="auto" latinLnBrk="0" hangingPunct="1">
              <a:lnSpc>
                <a:spcPct val="100000"/>
              </a:lnSpc>
              <a:spcBef>
                <a:spcPts val="0"/>
              </a:spcBef>
              <a:spcAft>
                <a:spcPts val="0"/>
              </a:spcAft>
              <a:buClrTx/>
              <a:buSzTx/>
              <a:buFontTx/>
              <a:buNone/>
              <a:tabLst/>
              <a:defRPr/>
            </a:pPr>
            <a:endParaRPr lang="fa-IR" sz="1200" kern="1200" baseline="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effectLst/>
                <a:latin typeface="+mn-lt"/>
                <a:ea typeface="+mn-ea"/>
                <a:cs typeface="+mn-cs"/>
              </a:rPr>
              <a:t>انتخاب گروه‌ها و مؤسسات پژوهشی به عنوان واحد ارزیابی باعث می‌شود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36</a:t>
            </a:fld>
            <a:endParaRPr lang="en-US"/>
          </a:p>
        </p:txBody>
      </p:sp>
    </p:spTree>
    <p:extLst>
      <p:ext uri="{BB962C8B-B14F-4D97-AF65-F5344CB8AC3E}">
        <p14:creationId xmlns:p14="http://schemas.microsoft.com/office/powerpoint/2010/main" val="334208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“Basic research is defined as systematic study directed toward fuller knowledge or understanding of the fundamental aspects of phenomena and of observable facts without specific applications towards processes or products in mind.”; </a:t>
            </a:r>
            <a:r>
              <a:rPr lang="en-US" sz="1200" u="sng" kern="1200" dirty="0" smtClean="0">
                <a:solidFill>
                  <a:schemeClr val="tx1"/>
                </a:solidFill>
                <a:effectLst/>
                <a:latin typeface="+mn-lt"/>
                <a:ea typeface="+mn-ea"/>
                <a:cs typeface="+mn-cs"/>
                <a:hlinkClick r:id="rId3"/>
              </a:rPr>
              <a:t>http://www.nsf.gov/statistics/randdef/fedgov.cfm</a:t>
            </a:r>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8</a:t>
            </a:fld>
            <a:endParaRPr lang="en-US"/>
          </a:p>
        </p:txBody>
      </p:sp>
    </p:spTree>
    <p:extLst>
      <p:ext uri="{BB962C8B-B14F-4D97-AF65-F5344CB8AC3E}">
        <p14:creationId xmlns:p14="http://schemas.microsoft.com/office/powerpoint/2010/main" val="2378638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تعریف اندیشگان:</a:t>
            </a:r>
            <a:r>
              <a:rPr lang="fa-IR" baseline="0" dirty="0" smtClean="0"/>
              <a:t> </a:t>
            </a:r>
            <a:r>
              <a:rPr lang="fa-IR" dirty="0" smtClean="0"/>
              <a:t>”گردهم‌آیی کوتاه‌مدت و فشرده، با شرکت معدودی افراد صاحب‌نظر، برای بررسی جوانب و شنیدن آرای مختلف دربارۀ یک موضوع خاص“</a:t>
            </a:r>
          </a:p>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37</a:t>
            </a:fld>
            <a:endParaRPr lang="en-US"/>
          </a:p>
        </p:txBody>
      </p:sp>
    </p:spTree>
    <p:extLst>
      <p:ext uri="{BB962C8B-B14F-4D97-AF65-F5344CB8AC3E}">
        <p14:creationId xmlns:p14="http://schemas.microsoft.com/office/powerpoint/2010/main" val="205695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تعریف اندیشگان:</a:t>
            </a:r>
            <a:r>
              <a:rPr lang="fa-IR" baseline="0" dirty="0" smtClean="0"/>
              <a:t> </a:t>
            </a:r>
            <a:r>
              <a:rPr lang="fa-IR" dirty="0" smtClean="0"/>
              <a:t>”گردهم‌آیی کوتاه‌مدت و فشرده، با شرکت معدودی افراد صاحب‌نظر، برای بررسی جوانب و شنیدن آرای مختلف دربارۀ یک موضوع خاص“</a:t>
            </a:r>
          </a:p>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38</a:t>
            </a:fld>
            <a:endParaRPr lang="en-US"/>
          </a:p>
        </p:txBody>
      </p:sp>
    </p:spTree>
    <p:extLst>
      <p:ext uri="{BB962C8B-B14F-4D97-AF65-F5344CB8AC3E}">
        <p14:creationId xmlns:p14="http://schemas.microsoft.com/office/powerpoint/2010/main" val="1440637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39</a:t>
            </a:fld>
            <a:endParaRPr lang="en-US"/>
          </a:p>
        </p:txBody>
      </p:sp>
    </p:spTree>
    <p:extLst>
      <p:ext uri="{BB962C8B-B14F-4D97-AF65-F5344CB8AC3E}">
        <p14:creationId xmlns:p14="http://schemas.microsoft.com/office/powerpoint/2010/main" val="1857711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40</a:t>
            </a:fld>
            <a:endParaRPr lang="en-US"/>
          </a:p>
        </p:txBody>
      </p:sp>
    </p:spTree>
    <p:extLst>
      <p:ext uri="{BB962C8B-B14F-4D97-AF65-F5344CB8AC3E}">
        <p14:creationId xmlns:p14="http://schemas.microsoft.com/office/powerpoint/2010/main" val="928887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41</a:t>
            </a:fld>
            <a:endParaRPr lang="en-US"/>
          </a:p>
        </p:txBody>
      </p:sp>
    </p:spTree>
    <p:extLst>
      <p:ext uri="{BB962C8B-B14F-4D97-AF65-F5344CB8AC3E}">
        <p14:creationId xmlns:p14="http://schemas.microsoft.com/office/powerpoint/2010/main" val="363892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42</a:t>
            </a:fld>
            <a:endParaRPr lang="en-US"/>
          </a:p>
        </p:txBody>
      </p:sp>
    </p:spTree>
    <p:extLst>
      <p:ext uri="{BB962C8B-B14F-4D97-AF65-F5344CB8AC3E}">
        <p14:creationId xmlns:p14="http://schemas.microsoft.com/office/powerpoint/2010/main" val="3724358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43</a:t>
            </a:fld>
            <a:endParaRPr lang="en-US"/>
          </a:p>
        </p:txBody>
      </p:sp>
    </p:spTree>
    <p:extLst>
      <p:ext uri="{BB962C8B-B14F-4D97-AF65-F5344CB8AC3E}">
        <p14:creationId xmlns:p14="http://schemas.microsoft.com/office/powerpoint/2010/main" val="53955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44</a:t>
            </a:fld>
            <a:endParaRPr lang="en-US"/>
          </a:p>
        </p:txBody>
      </p:sp>
    </p:spTree>
    <p:extLst>
      <p:ext uri="{BB962C8B-B14F-4D97-AF65-F5344CB8AC3E}">
        <p14:creationId xmlns:p14="http://schemas.microsoft.com/office/powerpoint/2010/main" val="918403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45</a:t>
            </a:fld>
            <a:endParaRPr lang="en-US"/>
          </a:p>
        </p:txBody>
      </p:sp>
    </p:spTree>
    <p:extLst>
      <p:ext uri="{BB962C8B-B14F-4D97-AF65-F5344CB8AC3E}">
        <p14:creationId xmlns:p14="http://schemas.microsoft.com/office/powerpoint/2010/main" val="39908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کی و اسمیث با محاسبه‌ی منافع حاصل از سرمایه‌گذاری در تحقیقات بنیادی در مورد خاص انرژی الکتریکی، با مفروضاتی بسیار محاظفه‌کارانه، نتیجه می‌گیرند منافع مربوطه به قدری زیاد است که از کل هزینه‌کرد انگلستان در تحقیقات بنیادی از زمان نیوتن تا زمان مطالعه‌شان (۱۹۸۵ میلادی) بیشتر خواهد</a:t>
            </a:r>
            <a:r>
              <a:rPr lang="fa-IR" sz="1200" kern="1200" baseline="0" dirty="0" smtClean="0">
                <a:solidFill>
                  <a:schemeClr val="tx1"/>
                </a:solidFill>
                <a:effectLst/>
                <a:latin typeface="+mn-lt"/>
                <a:ea typeface="+mn-ea"/>
                <a:cs typeface="+mn-cs"/>
              </a:rPr>
              <a:t> بود.</a:t>
            </a:r>
          </a:p>
          <a:p>
            <a:pPr algn="r" rtl="1"/>
            <a:r>
              <a:rPr lang="fa-IR" sz="1200" kern="1200" dirty="0" smtClean="0">
                <a:solidFill>
                  <a:schemeClr val="tx1"/>
                </a:solidFill>
                <a:effectLst/>
                <a:latin typeface="+mn-lt"/>
                <a:ea typeface="+mn-ea"/>
                <a:cs typeface="+mn-cs"/>
              </a:rPr>
              <a:t>ایشان می‌گویند اگر الکتریسیته کشف نشده بود، درآمد ملی در انگلستان قطعاً خیلی کمتر از درآمد فعلی بود. اگر نرخ بهره را مساوی نرخ رشد اقتصادی در نظر بگیریم، و اگر به صورتی محاظفه‌کارانه فرض کنیم تحقیقات بنیادی منجر به کشف قوانین حاکم بر الکتریسیته، توانسته باشد فقط 1 سال بهره‌برداری عملی از آن را زودتر محقق کند، منافع اقتصادی حاصله معادل 5% درآمد ملی یعنی به قیمت زمان انجام مطالعه حدود 20 میلیارد پوند خواهد بود. هر چند مفروضات بسیار محافظه‌کارانه است، اما همین عدد 20 میلیارد پوند، بیش از هزینه کل تحقیقات بنیادی علمی در انگلستان از زمان نیوتن تا زمان انجام مطالعه است!</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AE7F34-EDCB-41D7-ACFC-020908EC7395}" type="slidenum">
              <a:rPr lang="en-US" smtClean="0"/>
              <a:t>15</a:t>
            </a:fld>
            <a:endParaRPr lang="en-US"/>
          </a:p>
        </p:txBody>
      </p:sp>
    </p:spTree>
    <p:extLst>
      <p:ext uri="{BB962C8B-B14F-4D97-AF65-F5344CB8AC3E}">
        <p14:creationId xmlns:p14="http://schemas.microsoft.com/office/powerpoint/2010/main" val="48580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برخی صاحبنظران</a:t>
            </a:r>
            <a:r>
              <a:rPr lang="fa-IR" sz="1200" kern="1200" baseline="0" dirty="0" smtClean="0">
                <a:solidFill>
                  <a:schemeClr val="tx1"/>
                </a:solidFill>
                <a:effectLst/>
                <a:latin typeface="+mn-lt"/>
                <a:ea typeface="+mn-ea"/>
                <a:cs typeface="+mn-cs"/>
              </a:rPr>
              <a:t> بر این باورند که حتی اگر تحقیقات بنیادی علمی هیچ منفعت ملموسی به همراه نداشه باشد، همچنان ارزش و اعتباری که برای جامعه ایجاد می‌کند، آن قدری است که حمایت جامعه از آن توجیه داشته باشد. در این زمینه </a:t>
            </a:r>
            <a:r>
              <a:rPr lang="fa-IR" sz="1200" kern="1200" dirty="0" smtClean="0">
                <a:solidFill>
                  <a:schemeClr val="tx1"/>
                </a:solidFill>
                <a:effectLst/>
                <a:latin typeface="+mn-lt"/>
                <a:ea typeface="+mn-ea"/>
                <a:cs typeface="+mn-cs"/>
              </a:rPr>
              <a:t>کی و اسمیث نقل می‌کنند در یکی از جلسات استماع کنگره یکی از مسئولین از مسئول یک آزمایشگاه علمی معروف پرسید نتیجه‌ی کار شما چقدر توان دفاعی آمریکا را ارتقا خواهد داد؟ وی پاسخ داد:</a:t>
            </a:r>
            <a:r>
              <a:rPr lang="en-US" sz="1200" kern="120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هیچ! اما کارٍ ما آمریکا را شایسته‌ی دفاع می‌کند.</a:t>
            </a:r>
            <a:endParaRPr lang="en-US" sz="1200" kern="1200" dirty="0" smtClean="0">
              <a:solidFill>
                <a:schemeClr val="tx1"/>
              </a:solidFill>
              <a:effectLst/>
              <a:latin typeface="+mn-lt"/>
              <a:ea typeface="+mn-ea"/>
              <a:cs typeface="+mn-cs"/>
            </a:endParaRPr>
          </a:p>
          <a:p>
            <a:pPr algn="r" rtl="1"/>
            <a:r>
              <a:rPr lang="en-US" sz="1200" kern="1200" baseline="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dirty="0" smtClean="0"/>
              <a:t>It has nothing to do directly with defending our country except to make it worth defending)</a:t>
            </a:r>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16</a:t>
            </a:fld>
            <a:endParaRPr lang="en-US"/>
          </a:p>
        </p:txBody>
      </p:sp>
    </p:spTree>
    <p:extLst>
      <p:ext uri="{BB962C8B-B14F-4D97-AF65-F5344CB8AC3E}">
        <p14:creationId xmlns:p14="http://schemas.microsoft.com/office/powerpoint/2010/main" val="415515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17</a:t>
            </a:fld>
            <a:endParaRPr lang="en-US"/>
          </a:p>
        </p:txBody>
      </p:sp>
    </p:spTree>
    <p:extLst>
      <p:ext uri="{BB962C8B-B14F-4D97-AF65-F5344CB8AC3E}">
        <p14:creationId xmlns:p14="http://schemas.microsoft.com/office/powerpoint/2010/main" val="404250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18</a:t>
            </a:fld>
            <a:endParaRPr lang="en-US"/>
          </a:p>
        </p:txBody>
      </p:sp>
    </p:spTree>
    <p:extLst>
      <p:ext uri="{BB962C8B-B14F-4D97-AF65-F5344CB8AC3E}">
        <p14:creationId xmlns:p14="http://schemas.microsoft.com/office/powerpoint/2010/main" val="131215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معروف‌ترین نمونه‌های</a:t>
            </a:r>
            <a:r>
              <a:rPr lang="fa-IR" sz="1200" kern="1200" baseline="0" dirty="0" smtClean="0">
                <a:solidFill>
                  <a:schemeClr val="tx1"/>
                </a:solidFill>
                <a:effectLst/>
                <a:latin typeface="+mn-lt"/>
                <a:ea typeface="+mn-ea"/>
                <a:cs typeface="+mn-cs"/>
              </a:rPr>
              <a:t> ایجاد بنگاه‌های جدید در مجاورت دانشگاه‌ها،</a:t>
            </a:r>
            <a:r>
              <a:rPr lang="fa-IR" sz="1200" kern="1200" dirty="0" smtClean="0">
                <a:solidFill>
                  <a:schemeClr val="tx1"/>
                </a:solidFill>
                <a:effectLst/>
                <a:latin typeface="+mn-lt"/>
                <a:ea typeface="+mn-ea"/>
                <a:cs typeface="+mn-cs"/>
              </a:rPr>
              <a:t> جاده ۱۲۸ </a:t>
            </a:r>
            <a:r>
              <a:rPr lang="en-US" sz="1200" kern="1200" dirty="0" smtClean="0">
                <a:solidFill>
                  <a:schemeClr val="tx1"/>
                </a:solidFill>
                <a:effectLst/>
                <a:latin typeface="+mn-lt"/>
                <a:ea typeface="+mn-ea"/>
                <a:cs typeface="+mn-cs"/>
              </a:rPr>
              <a:t>(Route 128)</a:t>
            </a:r>
            <a:r>
              <a:rPr lang="fa-IR" sz="1200" kern="1200" dirty="0" smtClean="0">
                <a:solidFill>
                  <a:schemeClr val="tx1"/>
                </a:solidFill>
                <a:effectLst/>
                <a:latin typeface="+mn-lt"/>
                <a:ea typeface="+mn-ea"/>
                <a:cs typeface="+mn-cs"/>
              </a:rPr>
              <a:t> در بوستون و در مجاورت دانشگاه </a:t>
            </a:r>
            <a:r>
              <a:rPr lang="en-US" sz="1200" kern="1200" dirty="0" smtClean="0">
                <a:solidFill>
                  <a:schemeClr val="tx1"/>
                </a:solidFill>
                <a:effectLst/>
                <a:latin typeface="+mn-lt"/>
                <a:ea typeface="+mn-ea"/>
                <a:cs typeface="+mn-cs"/>
              </a:rPr>
              <a:t>MIT</a:t>
            </a:r>
            <a:r>
              <a:rPr lang="fa-IR" sz="1200" kern="1200" dirty="0" smtClean="0">
                <a:solidFill>
                  <a:schemeClr val="tx1"/>
                </a:solidFill>
                <a:effectLst/>
                <a:latin typeface="+mn-lt"/>
                <a:ea typeface="+mn-ea"/>
                <a:cs typeface="+mn-cs"/>
              </a:rPr>
              <a:t> و دره‌ی سیلیکون </a:t>
            </a:r>
            <a:r>
              <a:rPr lang="en-US" sz="1200" kern="1200" dirty="0" smtClean="0">
                <a:solidFill>
                  <a:schemeClr val="tx1"/>
                </a:solidFill>
                <a:effectLst/>
                <a:latin typeface="+mn-lt"/>
                <a:ea typeface="+mn-ea"/>
                <a:cs typeface="+mn-cs"/>
              </a:rPr>
              <a:t>(Silicon Valley)</a:t>
            </a:r>
            <a:r>
              <a:rPr lang="fa-IR" sz="1200" kern="1200" dirty="0" smtClean="0">
                <a:solidFill>
                  <a:schemeClr val="tx1"/>
                </a:solidFill>
                <a:effectLst/>
                <a:latin typeface="+mn-lt"/>
                <a:ea typeface="+mn-ea"/>
                <a:cs typeface="+mn-cs"/>
              </a:rPr>
              <a:t> در کالیفرنیا در مجاورت دانشگاه استنفورد است. </a:t>
            </a:r>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19</a:t>
            </a:fld>
            <a:endParaRPr lang="en-US"/>
          </a:p>
        </p:txBody>
      </p:sp>
    </p:spTree>
    <p:extLst>
      <p:ext uri="{BB962C8B-B14F-4D97-AF65-F5344CB8AC3E}">
        <p14:creationId xmlns:p14="http://schemas.microsoft.com/office/powerpoint/2010/main" val="42615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kern="1200" dirty="0" smtClean="0">
                <a:solidFill>
                  <a:schemeClr val="tx1"/>
                </a:solidFill>
                <a:effectLst/>
                <a:latin typeface="+mn-lt"/>
                <a:ea typeface="+mn-ea"/>
                <a:cs typeface="+mn-cs"/>
              </a:rPr>
              <a:t>در بحث از</a:t>
            </a:r>
            <a:r>
              <a:rPr lang="fa-IR" sz="1200" kern="1200" baseline="0" dirty="0" smtClean="0">
                <a:solidFill>
                  <a:schemeClr val="tx1"/>
                </a:solidFill>
                <a:effectLst/>
                <a:latin typeface="+mn-lt"/>
                <a:ea typeface="+mn-ea"/>
                <a:cs typeface="+mn-cs"/>
              </a:rPr>
              <a:t> تحقیقات بنیادی از منظر اقتصاد سیاسی دو طرف یا ذی‌نفع اصلی مطرح است:</a:t>
            </a:r>
          </a:p>
          <a:p>
            <a:pPr marL="228600" indent="-228600" algn="r" rtl="1">
              <a:buAutoNum type="arabicParenR"/>
            </a:pPr>
            <a:r>
              <a:rPr lang="fa-IR" sz="1200" kern="1200" baseline="0" dirty="0" smtClean="0">
                <a:solidFill>
                  <a:schemeClr val="tx1"/>
                </a:solidFill>
                <a:effectLst/>
                <a:latin typeface="+mn-lt"/>
                <a:ea typeface="+mn-ea"/>
                <a:cs typeface="+mn-cs"/>
              </a:rPr>
              <a:t>جامعه‌ی علمی یعنی دانشمندان</a:t>
            </a:r>
          </a:p>
          <a:p>
            <a:pPr marL="228600" indent="-228600" algn="r" rtl="1">
              <a:buAutoNum type="arabicParenR"/>
            </a:pPr>
            <a:r>
              <a:rPr lang="fa-IR" sz="1200" kern="1200" baseline="0" dirty="0" smtClean="0">
                <a:solidFill>
                  <a:schemeClr val="tx1"/>
                </a:solidFill>
                <a:effectLst/>
                <a:latin typeface="+mn-lt"/>
                <a:ea typeface="+mn-ea"/>
                <a:cs typeface="+mn-cs"/>
              </a:rPr>
              <a:t>جامعه‌ی سیاست‌گذاری: این جامعه دو بخش دارد: پژوهشگران حوزه‌ی سیاست‌گذاری و سیاست‌گذاران. رفتار این دو دسته با هم یکسان نیست.</a:t>
            </a:r>
          </a:p>
          <a:p>
            <a:pPr marL="0" indent="0" algn="r" rtl="1">
              <a:buNone/>
            </a:pPr>
            <a:r>
              <a:rPr lang="fa-IR" sz="1200" kern="1200" dirty="0" smtClean="0">
                <a:solidFill>
                  <a:schemeClr val="tx1"/>
                </a:solidFill>
                <a:effectLst/>
                <a:latin typeface="+mn-lt"/>
                <a:ea typeface="+mn-ea"/>
                <a:cs typeface="+mn-cs"/>
              </a:rPr>
              <a:t>باید</a:t>
            </a:r>
            <a:r>
              <a:rPr lang="fa-IR" sz="1200" kern="1200" baseline="0" dirty="0" smtClean="0">
                <a:solidFill>
                  <a:schemeClr val="tx1"/>
                </a:solidFill>
                <a:effectLst/>
                <a:latin typeface="+mn-lt"/>
                <a:ea typeface="+mn-ea"/>
                <a:cs typeface="+mn-cs"/>
              </a:rPr>
              <a:t> توجه شود در بسیاری از مواقع دو سمت فوق هم‌پوشانی دارند. </a:t>
            </a:r>
            <a:endParaRPr lang="fa-IR" sz="1200" kern="1200" dirty="0" smtClean="0">
              <a:solidFill>
                <a:schemeClr val="tx1"/>
              </a:solidFill>
              <a:effectLst/>
              <a:latin typeface="+mn-lt"/>
              <a:ea typeface="+mn-ea"/>
              <a:cs typeface="+mn-cs"/>
            </a:endParaRPr>
          </a:p>
          <a:p>
            <a:pPr algn="r" rtl="1"/>
            <a:endParaRPr lang="fa-IR"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چهار</a:t>
            </a:r>
            <a:r>
              <a:rPr lang="fa-IR" sz="1200" kern="1200" baseline="0" dirty="0" smtClean="0">
                <a:solidFill>
                  <a:schemeClr val="tx1"/>
                </a:solidFill>
                <a:effectLst/>
                <a:latin typeface="+mn-lt"/>
                <a:ea typeface="+mn-ea"/>
                <a:cs typeface="+mn-cs"/>
              </a:rPr>
              <a:t> قاعده اصلی در اخلاقیات علم مرتون</a:t>
            </a:r>
            <a:endParaRPr lang="en-US"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عام‌گرایی </a:t>
            </a:r>
            <a:r>
              <a:rPr lang="en-US" sz="1200" kern="1200" dirty="0" smtClean="0">
                <a:solidFill>
                  <a:schemeClr val="tx1"/>
                </a:solidFill>
                <a:effectLst/>
                <a:latin typeface="+mn-lt"/>
                <a:ea typeface="+mn-ea"/>
                <a:cs typeface="+mn-cs"/>
              </a:rPr>
              <a:t>(Universalism)</a:t>
            </a:r>
            <a:r>
              <a:rPr lang="fa-IR" sz="1200" kern="1200" dirty="0" smtClean="0">
                <a:solidFill>
                  <a:schemeClr val="tx1"/>
                </a:solidFill>
                <a:effectLst/>
                <a:latin typeface="+mn-lt"/>
                <a:ea typeface="+mn-ea"/>
                <a:cs typeface="+mn-cs"/>
              </a:rPr>
              <a:t> یعنی</a:t>
            </a:r>
            <a:r>
              <a:rPr lang="fa-IR" sz="1200" kern="1200" baseline="0" dirty="0" smtClean="0">
                <a:solidFill>
                  <a:schemeClr val="tx1"/>
                </a:solidFill>
                <a:effectLst/>
                <a:latin typeface="+mn-lt"/>
                <a:ea typeface="+mn-ea"/>
                <a:cs typeface="+mn-cs"/>
              </a:rPr>
              <a:t> </a:t>
            </a:r>
            <a:r>
              <a:rPr lang="fa-IR" sz="1200" kern="1200" dirty="0" smtClean="0">
                <a:solidFill>
                  <a:schemeClr val="tx1"/>
                </a:solidFill>
                <a:effectLst/>
                <a:latin typeface="+mn-lt"/>
                <a:ea typeface="+mn-ea"/>
                <a:cs typeface="+mn-cs"/>
              </a:rPr>
              <a:t>استقلال از مرزهای قومی، نژادی و اعتقادی و معیارهای غیرشخصی</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سرشت عمومی و اجتماعی دانش </a:t>
            </a:r>
            <a:r>
              <a:rPr lang="en-US" sz="1200" kern="1200" dirty="0" smtClean="0">
                <a:solidFill>
                  <a:schemeClr val="tx1"/>
                </a:solidFill>
                <a:effectLst/>
                <a:latin typeface="+mn-lt"/>
                <a:ea typeface="+mn-ea"/>
                <a:cs typeface="+mn-cs"/>
              </a:rPr>
              <a:t>(Communism/ Communalism)</a:t>
            </a:r>
            <a:r>
              <a:rPr lang="fa-IR" sz="1200" kern="1200" baseline="0" dirty="0" smtClean="0">
                <a:solidFill>
                  <a:schemeClr val="tx1"/>
                </a:solidFill>
                <a:effectLst/>
                <a:latin typeface="+mn-lt"/>
                <a:ea typeface="+mn-ea"/>
                <a:cs typeface="+mn-cs"/>
              </a:rPr>
              <a:t> یعنی</a:t>
            </a:r>
            <a:r>
              <a:rPr lang="fa-IR" sz="1200" kern="1200" dirty="0" smtClean="0">
                <a:solidFill>
                  <a:schemeClr val="tx1"/>
                </a:solidFill>
                <a:effectLst/>
                <a:latin typeface="+mn-lt"/>
                <a:ea typeface="+mn-ea"/>
                <a:cs typeface="+mn-cs"/>
              </a:rPr>
              <a:t> محصول همکاری بین‌المللی و در نتیجه متعلق به همه بودن</a:t>
            </a:r>
          </a:p>
          <a:p>
            <a:pPr algn="r" rtl="1"/>
            <a:r>
              <a:rPr lang="fa-IR" sz="1200" kern="1200" dirty="0" smtClean="0">
                <a:solidFill>
                  <a:schemeClr val="tx1"/>
                </a:solidFill>
                <a:effectLst/>
                <a:latin typeface="+mn-lt"/>
                <a:ea typeface="+mn-ea"/>
                <a:cs typeface="+mn-cs"/>
              </a:rPr>
              <a:t>بی‌غرضی یا بی‌طرفی </a:t>
            </a:r>
            <a:r>
              <a:rPr lang="en-US" sz="1200" kern="1200" dirty="0" smtClean="0">
                <a:solidFill>
                  <a:schemeClr val="tx1"/>
                </a:solidFill>
                <a:effectLst/>
                <a:latin typeface="+mn-lt"/>
                <a:ea typeface="+mn-ea"/>
                <a:cs typeface="+mn-cs"/>
              </a:rPr>
              <a:t>(Disinterestedness)</a:t>
            </a:r>
            <a:endParaRPr lang="fa-IR" sz="1200" kern="1200" dirty="0" smtClean="0">
              <a:solidFill>
                <a:schemeClr val="tx1"/>
              </a:solidFill>
              <a:effectLst/>
              <a:latin typeface="+mn-lt"/>
              <a:ea typeface="+mn-ea"/>
              <a:cs typeface="+mn-cs"/>
            </a:endParaRPr>
          </a:p>
          <a:p>
            <a:pPr algn="r" rtl="1"/>
            <a:r>
              <a:rPr lang="fa-IR" sz="1200" kern="1200" dirty="0" smtClean="0">
                <a:solidFill>
                  <a:schemeClr val="tx1"/>
                </a:solidFill>
                <a:effectLst/>
                <a:latin typeface="+mn-lt"/>
                <a:ea typeface="+mn-ea"/>
                <a:cs typeface="+mn-cs"/>
              </a:rPr>
              <a:t> شک‌سازمان‌یافته</a:t>
            </a:r>
            <a:r>
              <a:rPr lang="en-US" sz="1200" kern="1200" baseline="0" dirty="0" smtClean="0">
                <a:solidFill>
                  <a:schemeClr val="tx1"/>
                </a:solidFill>
                <a:effectLst/>
                <a:latin typeface="+mn-lt"/>
                <a:ea typeface="+mn-ea"/>
                <a:cs typeface="+mn-cs"/>
              </a:rPr>
              <a:t> </a:t>
            </a:r>
            <a:r>
              <a:rPr lang="fa-IR"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Organized skepticism)</a:t>
            </a:r>
          </a:p>
          <a:p>
            <a:pPr algn="r" rtl="1"/>
            <a:endParaRPr lang="en-US" dirty="0"/>
          </a:p>
        </p:txBody>
      </p:sp>
      <p:sp>
        <p:nvSpPr>
          <p:cNvPr id="4" name="Slide Number Placeholder 3"/>
          <p:cNvSpPr>
            <a:spLocks noGrp="1"/>
          </p:cNvSpPr>
          <p:nvPr>
            <p:ph type="sldNum" sz="quarter" idx="10"/>
          </p:nvPr>
        </p:nvSpPr>
        <p:spPr/>
        <p:txBody>
          <a:bodyPr/>
          <a:lstStyle/>
          <a:p>
            <a:fld id="{36AE7F34-EDCB-41D7-ACFC-020908EC7395}" type="slidenum">
              <a:rPr lang="en-US" smtClean="0"/>
              <a:t>20</a:t>
            </a:fld>
            <a:endParaRPr lang="en-US"/>
          </a:p>
        </p:txBody>
      </p:sp>
    </p:spTree>
    <p:extLst>
      <p:ext uri="{BB962C8B-B14F-4D97-AF65-F5344CB8AC3E}">
        <p14:creationId xmlns:p14="http://schemas.microsoft.com/office/powerpoint/2010/main" val="397765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کالون (۱۹۹۴) مقاله‌ی معروفی دارد</a:t>
            </a:r>
            <a:r>
              <a:rPr lang="fa-IR" baseline="0" dirty="0" smtClean="0"/>
              <a:t> که در آن از منظر جامعه‌شناسی و مردم‌شناسی علم در خصوص تحقیقات بنیادی بحث می‌کند. سؤال اصلی که وی بدان می‌پردازد این است که آیا علم کالای عمومی است؟ وی از دیدگاه جامعه‌شناسی علم قاطعانه می‌گوید علم کالای عمومی نیست. </a:t>
            </a:r>
          </a:p>
          <a:p>
            <a:pPr algn="r" rtl="1"/>
            <a:r>
              <a:rPr lang="fa-IR" baseline="0" dirty="0" smtClean="0"/>
              <a:t>اما سازوکار بازار را برای تخصیص منابع اقتصاد به علم (تحقیقات بنیادی) نارسا می‌داند و قائل به نوعی شکست بازار است. شکست بازاری که وی مطرح می‌کند متفاوت از شکست بازاری است که در اقتصاد مطرح می‌شود. شکست بازاری که کالون می‌گوید به این معناست که علم در یکسری مسیرهای مشخص که به صورت تصادفی انتخاب شده و به فناوری و کاربرد انجامیده‌اند قفل خواهد شد و تحلیل جامعه‌شناختی علم نشان می‌دهد این باعث از دست رفتن فرصت ناشی از سایر مسیرهای علمی خواهد شد. </a:t>
            </a:r>
          </a:p>
          <a:p>
            <a:pPr algn="r" rtl="1"/>
            <a:r>
              <a:rPr lang="fa-IR" baseline="0" dirty="0" smtClean="0"/>
              <a:t>وی سپس بر اساس دیدگاه شبکه‌ای به علم، پیشنهاداتی را برای از بین بردن این شکست بازار مطرح می‌نماید. </a:t>
            </a:r>
          </a:p>
        </p:txBody>
      </p:sp>
      <p:sp>
        <p:nvSpPr>
          <p:cNvPr id="4" name="Slide Number Placeholder 3"/>
          <p:cNvSpPr>
            <a:spLocks noGrp="1"/>
          </p:cNvSpPr>
          <p:nvPr>
            <p:ph type="sldNum" sz="quarter" idx="10"/>
          </p:nvPr>
        </p:nvSpPr>
        <p:spPr/>
        <p:txBody>
          <a:bodyPr/>
          <a:lstStyle/>
          <a:p>
            <a:fld id="{36AE7F34-EDCB-41D7-ACFC-020908EC7395}" type="slidenum">
              <a:rPr lang="en-US" smtClean="0"/>
              <a:t>21</a:t>
            </a:fld>
            <a:endParaRPr lang="en-US"/>
          </a:p>
        </p:txBody>
      </p:sp>
    </p:spTree>
    <p:extLst>
      <p:ext uri="{BB962C8B-B14F-4D97-AF65-F5344CB8AC3E}">
        <p14:creationId xmlns:p14="http://schemas.microsoft.com/office/powerpoint/2010/main" val="95953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42900" y="1292407"/>
            <a:ext cx="8458200" cy="1470025"/>
          </a:xfrm>
        </p:spPr>
        <p:txBody>
          <a:bodyPr anchor="b">
            <a:normAutofit/>
          </a:bodyPr>
          <a:lstStyle>
            <a:lvl1pPr algn="ctr">
              <a:defRPr sz="4000" b="1">
                <a:solidFill>
                  <a:schemeClr val="bg1"/>
                </a:solidFill>
                <a:cs typeface="B Tir" panose="00000400000000000000"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095500" y="4286026"/>
            <a:ext cx="4953000" cy="1752600"/>
          </a:xfrm>
        </p:spPr>
        <p:txBody>
          <a:bodyPr/>
          <a:lstStyle>
            <a:lvl1pPr marL="64008" indent="0" algn="ctr" rtl="1">
              <a:buNone/>
              <a:defRPr sz="2400" b="1">
                <a:solidFill>
                  <a:schemeClr val="accent1">
                    <a:lumMod val="75000"/>
                  </a:schemeClr>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205740" y="6499586"/>
            <a:ext cx="1325880" cy="457200"/>
          </a:xfrm>
          <a:prstGeom prst="rect">
            <a:avLst/>
          </a:prstGeom>
        </p:spPr>
        <p:txBody>
          <a:bodyPr/>
          <a:lstStyle>
            <a:lvl1pPr algn="ctr">
              <a:defRPr/>
            </a:lvl1pPr>
          </a:lstStyle>
          <a:p>
            <a:r>
              <a:rPr lang="fa-IR" smtClean="0"/>
              <a:t>از 46</a:t>
            </a:r>
            <a:endParaRPr lang="fa-IR"/>
          </a:p>
        </p:txBody>
      </p:sp>
      <p:sp>
        <p:nvSpPr>
          <p:cNvPr id="6" name="Slide Number Placeholder 5"/>
          <p:cNvSpPr>
            <a:spLocks noGrp="1"/>
          </p:cNvSpPr>
          <p:nvPr>
            <p:ph type="sldNum" sz="quarter" idx="12"/>
          </p:nvPr>
        </p:nvSpPr>
        <p:spPr>
          <a:xfrm>
            <a:off x="467544" y="6497900"/>
            <a:ext cx="762000" cy="365760"/>
          </a:xfrm>
        </p:spPr>
        <p:txBody>
          <a:bodyPr/>
          <a:lstStyle>
            <a:lvl1pPr algn="ctr">
              <a:defRPr/>
            </a:lvl1pPr>
          </a:lstStyle>
          <a:p>
            <a:fld id="{85360FD1-730F-4C18-B25B-3934FD1E239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46</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634008"/>
            <a:ext cx="8784976" cy="10668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79512" y="1792268"/>
            <a:ext cx="8784976" cy="4877092"/>
          </a:xfrm>
        </p:spPr>
        <p:txBody>
          <a:bodyPr/>
          <a:lstStyle>
            <a:lvl1pPr>
              <a:spcBef>
                <a:spcPts val="1200"/>
              </a:spcBef>
              <a:defRPr/>
            </a:lvl1pPr>
            <a:lvl2pPr>
              <a:spcBef>
                <a:spcPts val="800"/>
              </a:spcBef>
              <a:defRPr/>
            </a:lvl2pPr>
            <a:lvl3pPr>
              <a:spcBef>
                <a:spcPts val="600"/>
              </a:spcBef>
              <a:defRPr/>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85360FD1-730F-4C18-B25B-3934FD1E2396}"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15004" y="6500192"/>
            <a:ext cx="830833" cy="457200"/>
          </a:xfrm>
          <a:prstGeom prst="rect">
            <a:avLst/>
          </a:prstGeom>
        </p:spPr>
        <p:txBody>
          <a:bodyPr/>
          <a:lstStyle>
            <a:lvl1pPr algn="ctr">
              <a:defRPr/>
            </a:lvl1pPr>
          </a:lstStyle>
          <a:p>
            <a:r>
              <a:rPr lang="fa-IR" smtClean="0"/>
              <a:t>از 46</a:t>
            </a:r>
            <a:endParaRPr lang="fa-IR"/>
          </a:p>
        </p:txBody>
      </p:sp>
      <p:sp>
        <p:nvSpPr>
          <p:cNvPr id="6" name="Slide Number Placeholder 5"/>
          <p:cNvSpPr>
            <a:spLocks noGrp="1"/>
          </p:cNvSpPr>
          <p:nvPr>
            <p:ph type="sldNum" sz="quarter" idx="12"/>
          </p:nvPr>
        </p:nvSpPr>
        <p:spPr>
          <a:xfrm>
            <a:off x="415416" y="6492240"/>
            <a:ext cx="762000" cy="365760"/>
          </a:xfrm>
        </p:spPr>
        <p:txBody>
          <a:bodyPr/>
          <a:lstStyle>
            <a:lvl1pPr algn="ctr">
              <a:defRPr/>
            </a:lvl1pPr>
          </a:lstStyle>
          <a:p>
            <a:fld id="{85360FD1-730F-4C18-B25B-3934FD1E239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662940" y="6492240"/>
            <a:ext cx="1325880" cy="457200"/>
          </a:xfrm>
          <a:prstGeom prst="rect">
            <a:avLst/>
          </a:prstGeom>
        </p:spPr>
        <p:txBody>
          <a:bodyPr/>
          <a:lstStyle/>
          <a:p>
            <a:r>
              <a:rPr lang="fa-IR" smtClean="0"/>
              <a:t>از 46</a:t>
            </a:r>
            <a:endParaRPr lang="fa-IR"/>
          </a:p>
        </p:txBody>
      </p:sp>
      <p:sp>
        <p:nvSpPr>
          <p:cNvPr id="7" name="Slide Number Placeholder 6"/>
          <p:cNvSpPr>
            <a:spLocks noGrp="1"/>
          </p:cNvSpPr>
          <p:nvPr>
            <p:ph type="sldNum" sz="quarter" idx="12"/>
          </p:nvPr>
        </p:nvSpPr>
        <p:spPr>
          <a:xfrm>
            <a:off x="209600" y="6496654"/>
            <a:ext cx="762000" cy="365760"/>
          </a:xfrm>
        </p:spPr>
        <p:txBody>
          <a:bodyPr/>
          <a:lstStyle/>
          <a:p>
            <a:fld id="{85360FD1-730F-4C18-B25B-3934FD1E2396}"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endParaRPr lang="fa-IR"/>
          </a:p>
        </p:txBody>
      </p:sp>
      <p:sp>
        <p:nvSpPr>
          <p:cNvPr id="27" name="Slide Number Placeholder 26"/>
          <p:cNvSpPr>
            <a:spLocks noGrp="1"/>
          </p:cNvSpPr>
          <p:nvPr>
            <p:ph type="sldNum" sz="quarter" idx="11"/>
          </p:nvPr>
        </p:nvSpPr>
        <p:spPr>
          <a:xfrm>
            <a:off x="281608" y="6492240"/>
            <a:ext cx="762000" cy="365760"/>
          </a:xfrm>
        </p:spPr>
        <p:txBody>
          <a:bodyPr rtlCol="0"/>
          <a:lstStyle>
            <a:lvl1pPr algn="ctr">
              <a:defRPr/>
            </a:lvl1pPr>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354971" y="6492240"/>
            <a:ext cx="1325880" cy="457200"/>
          </a:xfrm>
          <a:prstGeom prst="rect">
            <a:avLst/>
          </a:prstGeom>
        </p:spPr>
        <p:txBody>
          <a:bodyPr rtlCol="0"/>
          <a:lstStyle>
            <a:lvl1pPr algn="ctr">
              <a:defRPr/>
            </a:lvl1pPr>
          </a:lstStyle>
          <a:p>
            <a:r>
              <a:rPr lang="fa-IR" smtClean="0"/>
              <a:t>از 46</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endParaRPr lang="fa-IR"/>
          </a:p>
        </p:txBody>
      </p:sp>
      <p:sp>
        <p:nvSpPr>
          <p:cNvPr id="4" name="Footer Placeholder 3"/>
          <p:cNvSpPr>
            <a:spLocks noGrp="1"/>
          </p:cNvSpPr>
          <p:nvPr>
            <p:ph type="ftr" sz="quarter" idx="11"/>
          </p:nvPr>
        </p:nvSpPr>
        <p:spPr>
          <a:xfrm>
            <a:off x="-324544" y="6400800"/>
            <a:ext cx="1325880" cy="457200"/>
          </a:xfrm>
          <a:prstGeom prst="rect">
            <a:avLst/>
          </a:prstGeom>
        </p:spPr>
        <p:txBody>
          <a:bodyPr/>
          <a:lstStyle>
            <a:lvl1pPr algn="ctr">
              <a:defRPr/>
            </a:lvl1pPr>
          </a:lstStyle>
          <a:p>
            <a:r>
              <a:rPr lang="fa-IR" smtClean="0"/>
              <a:t>از 46</a:t>
            </a:r>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endParaRPr lang="fa-IR"/>
          </a:p>
        </p:txBody>
      </p:sp>
      <p:sp>
        <p:nvSpPr>
          <p:cNvPr id="3" name="Footer Placeholder 2"/>
          <p:cNvSpPr>
            <a:spLocks noGrp="1"/>
          </p:cNvSpPr>
          <p:nvPr>
            <p:ph type="ftr" sz="quarter" idx="11"/>
          </p:nvPr>
        </p:nvSpPr>
        <p:spPr>
          <a:xfrm>
            <a:off x="-14808" y="6494926"/>
            <a:ext cx="1325880" cy="457200"/>
          </a:xfrm>
          <a:prstGeom prst="rect">
            <a:avLst/>
          </a:prstGeom>
        </p:spPr>
        <p:txBody>
          <a:bodyPr/>
          <a:lstStyle/>
          <a:p>
            <a:pPr algn="ctr"/>
            <a:r>
              <a:rPr lang="fa-IR" dirty="0" smtClean="0"/>
              <a:t>از 46</a:t>
            </a:r>
            <a:endParaRPr lang="fa-IR" dirty="0"/>
          </a:p>
        </p:txBody>
      </p:sp>
      <p:sp>
        <p:nvSpPr>
          <p:cNvPr id="4" name="Slide Number Placeholder 3"/>
          <p:cNvSpPr>
            <a:spLocks noGrp="1"/>
          </p:cNvSpPr>
          <p:nvPr>
            <p:ph type="sldNum" sz="quarter" idx="12"/>
          </p:nvPr>
        </p:nvSpPr>
        <p:spPr>
          <a:xfrm>
            <a:off x="662940" y="6480649"/>
            <a:ext cx="762000" cy="365760"/>
          </a:xfrm>
        </p:spPr>
        <p:txBody>
          <a:bodyPr/>
          <a:lstStyle>
            <a:lvl1pPr algn="ctr">
              <a:defRPr/>
            </a:lvl1pPr>
          </a:lstStyle>
          <a:p>
            <a:fld id="{85360FD1-730F-4C18-B25B-3934FD1E239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35224" y="6504852"/>
            <a:ext cx="1325880" cy="457200"/>
          </a:xfrm>
          <a:prstGeom prst="rect">
            <a:avLst/>
          </a:prstGeom>
        </p:spPr>
        <p:txBody>
          <a:bodyPr/>
          <a:lstStyle>
            <a:lvl1pPr algn="ctr">
              <a:defRPr/>
            </a:lvl1pPr>
          </a:lstStyle>
          <a:p>
            <a:r>
              <a:rPr lang="fa-IR" smtClean="0"/>
              <a:t>از 46</a:t>
            </a:r>
            <a:endParaRPr lang="fa-IR"/>
          </a:p>
        </p:txBody>
      </p:sp>
      <p:sp>
        <p:nvSpPr>
          <p:cNvPr id="7" name="Slide Number Placeholder 6"/>
          <p:cNvSpPr>
            <a:spLocks noGrp="1"/>
          </p:cNvSpPr>
          <p:nvPr>
            <p:ph type="sldNum" sz="quarter" idx="12"/>
          </p:nvPr>
        </p:nvSpPr>
        <p:spPr>
          <a:xfrm>
            <a:off x="643032" y="6492240"/>
            <a:ext cx="762000" cy="365760"/>
          </a:xfrm>
        </p:spPr>
        <p:txBody>
          <a:bodyPr/>
          <a:lstStyle>
            <a:lvl1pPr algn="ctr">
              <a:defRPr/>
            </a:lvl1p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46</a:t>
            </a:r>
            <a:endParaRPr lang="fa-IR"/>
          </a:p>
        </p:txBody>
      </p:sp>
      <p:sp>
        <p:nvSpPr>
          <p:cNvPr id="7" name="Slide Number Placeholder 6"/>
          <p:cNvSpPr>
            <a:spLocks noGrp="1"/>
          </p:cNvSpPr>
          <p:nvPr>
            <p:ph type="sldNum" sz="quarter" idx="12"/>
          </p:nvPr>
        </p:nvSpPr>
        <p:spPr>
          <a:xfrm>
            <a:off x="281608" y="6492240"/>
            <a:ext cx="762000" cy="365760"/>
          </a:xfrm>
        </p:spPr>
        <p:txBody>
          <a:bodyPr/>
          <a:lstStyle/>
          <a:p>
            <a:fld id="{85360FD1-730F-4C18-B25B-3934FD1E2396}"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762000" cy="365760"/>
          </a:xfrm>
          <a:prstGeom prst="rect">
            <a:avLst/>
          </a:prstGeom>
        </p:spPr>
        <p:txBody>
          <a:bodyPr vert="horz" anchor="b"/>
          <a:lstStyle>
            <a:lvl1pPr algn="r" eaLnBrk="1" latinLnBrk="0" hangingPunct="1">
              <a:defRPr kumimoji="0" sz="1800">
                <a:solidFill>
                  <a:schemeClr val="tx1"/>
                </a:solidFill>
              </a:defRPr>
            </a:lvl1pPr>
          </a:lstStyle>
          <a:p>
            <a:fld id="{85360FD1-730F-4C18-B25B-3934FD1E239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1" eaLnBrk="1" latinLnBrk="0" hangingPunct="1">
        <a:spcBef>
          <a:spcPct val="0"/>
        </a:spcBef>
        <a:buNone/>
        <a:defRPr kumimoji="0" sz="3600" kern="1200">
          <a:solidFill>
            <a:schemeClr val="accent1">
              <a:lumMod val="75000"/>
            </a:schemeClr>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tx1"/>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tx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tx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tx1"/>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84784"/>
            <a:ext cx="8458200" cy="1470025"/>
          </a:xfrm>
        </p:spPr>
        <p:txBody>
          <a:bodyPr>
            <a:normAutofit/>
          </a:bodyPr>
          <a:lstStyle/>
          <a:p>
            <a:r>
              <a:rPr lang="fa-IR" sz="3200" dirty="0">
                <a:cs typeface="B Titr" pitchFamily="2" charset="-78"/>
              </a:rPr>
              <a:t>چالش‌های سیاست‌گذاری برای تحقیقات بنیادی</a:t>
            </a:r>
          </a:p>
        </p:txBody>
      </p:sp>
      <p:sp>
        <p:nvSpPr>
          <p:cNvPr id="3" name="Subtitle 2"/>
          <p:cNvSpPr>
            <a:spLocks noGrp="1"/>
          </p:cNvSpPr>
          <p:nvPr>
            <p:ph type="subTitle" idx="1"/>
          </p:nvPr>
        </p:nvSpPr>
        <p:spPr>
          <a:xfrm>
            <a:off x="1979712" y="4581128"/>
            <a:ext cx="5436096" cy="1944216"/>
          </a:xfrm>
        </p:spPr>
        <p:txBody>
          <a:bodyPr>
            <a:normAutofit/>
          </a:bodyPr>
          <a:lstStyle/>
          <a:p>
            <a:pPr algn="ctr"/>
            <a:r>
              <a:rPr lang="fa-IR" b="1" dirty="0" smtClean="0">
                <a:cs typeface="B Nazanin" pitchFamily="2" charset="-78"/>
              </a:rPr>
              <a:t>طه شوکتیان</a:t>
            </a:r>
          </a:p>
          <a:p>
            <a:pPr algn="ctr"/>
            <a:r>
              <a:rPr lang="fa-IR" dirty="0" smtClean="0"/>
              <a:t>سید سپهر قاضی‌نوری نائینی</a:t>
            </a:r>
            <a:endParaRPr lang="fa-IR" b="1" dirty="0" smtClean="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66800"/>
          </a:xfrm>
        </p:spPr>
        <p:txBody>
          <a:bodyPr/>
          <a:lstStyle/>
          <a:p>
            <a:r>
              <a:rPr lang="fa-IR" dirty="0"/>
              <a:t>مبانی نظری سیاست علم ناظر به تحقیقات بنیادی</a:t>
            </a:r>
            <a:endParaRPr lang="en-US" dirty="0"/>
          </a:p>
        </p:txBody>
      </p:sp>
      <p:sp>
        <p:nvSpPr>
          <p:cNvPr id="3" name="Content Placeholder 2"/>
          <p:cNvSpPr>
            <a:spLocks noGrp="1"/>
          </p:cNvSpPr>
          <p:nvPr>
            <p:ph idx="1"/>
          </p:nvPr>
        </p:nvSpPr>
        <p:spPr>
          <a:xfrm>
            <a:off x="0" y="1556792"/>
            <a:ext cx="9144000" cy="5301208"/>
          </a:xfrm>
        </p:spPr>
        <p:txBody>
          <a:bodyPr>
            <a:normAutofit/>
          </a:bodyPr>
          <a:lstStyle/>
          <a:p>
            <a:r>
              <a:rPr lang="fa-IR" dirty="0" smtClean="0"/>
              <a:t>ماهیت بین رشته‌ای سیاست‌گذاری و لزوم نگاه از منظرهای تخصصی گوناگون</a:t>
            </a:r>
          </a:p>
          <a:p>
            <a:r>
              <a:rPr lang="fa-IR" dirty="0" smtClean="0"/>
              <a:t>فهرست موضوعات اصلی:</a:t>
            </a:r>
          </a:p>
          <a:p>
            <a:pPr lvl="1"/>
            <a:r>
              <a:rPr lang="fa-IR" dirty="0"/>
              <a:t>نظریات کلاسیک اقتصادی در خصوص تحقیقات </a:t>
            </a:r>
            <a:r>
              <a:rPr lang="fa-IR" dirty="0" smtClean="0"/>
              <a:t>بنیادی</a:t>
            </a:r>
          </a:p>
          <a:p>
            <a:pPr lvl="1"/>
            <a:r>
              <a:rPr lang="fa-IR" dirty="0"/>
              <a:t>نقش تحقیقات بنیادی در رشد و توسعه‌ی </a:t>
            </a:r>
            <a:r>
              <a:rPr lang="fa-IR" dirty="0" smtClean="0"/>
              <a:t>اقتصادی</a:t>
            </a:r>
          </a:p>
          <a:p>
            <a:pPr lvl="2"/>
            <a:r>
              <a:rPr lang="fa-IR" dirty="0" smtClean="0"/>
              <a:t>نظام ملی نوآوری</a:t>
            </a:r>
          </a:p>
          <a:p>
            <a:pPr lvl="2"/>
            <a:r>
              <a:rPr lang="fa-IR" dirty="0" smtClean="0"/>
              <a:t>کانال‌های تحقق منافع حاصل از تحقیقات بنیادی</a:t>
            </a:r>
          </a:p>
          <a:p>
            <a:pPr lvl="1"/>
            <a:r>
              <a:rPr lang="fa-IR" dirty="0"/>
              <a:t>سایر مبانی نظری مرتبط با تحقیقات </a:t>
            </a:r>
            <a:r>
              <a:rPr lang="fa-IR" dirty="0" smtClean="0"/>
              <a:t>بنیادی</a:t>
            </a:r>
          </a:p>
          <a:p>
            <a:pPr lvl="2"/>
            <a:r>
              <a:rPr lang="fa-IR" dirty="0"/>
              <a:t>اقتصاد </a:t>
            </a:r>
            <a:r>
              <a:rPr lang="fa-IR" dirty="0" smtClean="0"/>
              <a:t>سیاسی </a:t>
            </a:r>
            <a:r>
              <a:rPr lang="fa-IR" dirty="0"/>
              <a:t>تحقیقات </a:t>
            </a:r>
            <a:r>
              <a:rPr lang="fa-IR" dirty="0" smtClean="0"/>
              <a:t>بنیادی</a:t>
            </a:r>
          </a:p>
          <a:p>
            <a:pPr lvl="2"/>
            <a:r>
              <a:rPr lang="fa-IR" dirty="0" smtClean="0"/>
              <a:t>جامعه‌شناسی و مردم‌شناسی علم</a:t>
            </a:r>
          </a:p>
          <a:p>
            <a:pPr lvl="2"/>
            <a:r>
              <a:rPr lang="fa-IR" dirty="0" smtClean="0"/>
              <a:t>تاریخ علم</a:t>
            </a:r>
          </a:p>
          <a:p>
            <a:pPr lvl="2"/>
            <a:r>
              <a:rPr lang="fa-IR" dirty="0" smtClean="0"/>
              <a:t>علم ستوده و نکوهیده از نگاه دین اسلام</a:t>
            </a:r>
          </a:p>
        </p:txBody>
      </p:sp>
      <p:sp>
        <p:nvSpPr>
          <p:cNvPr id="4" name="Slide Number Placeholder 3"/>
          <p:cNvSpPr>
            <a:spLocks noGrp="1"/>
          </p:cNvSpPr>
          <p:nvPr>
            <p:ph type="sldNum" sz="quarter" idx="10"/>
          </p:nvPr>
        </p:nvSpPr>
        <p:spPr>
          <a:xfrm>
            <a:off x="0" y="6381328"/>
            <a:ext cx="1043608" cy="476672"/>
          </a:xfrm>
        </p:spPr>
        <p:txBody>
          <a:bodyPr/>
          <a:lstStyle/>
          <a:p>
            <a:fld id="{85360FD1-730F-4C18-B25B-3934FD1E2396}" type="slidenum">
              <a:rPr lang="fa-IR" smtClean="0"/>
              <a:pPr/>
              <a:t>10</a:t>
            </a:fld>
            <a:r>
              <a:rPr lang="fa-IR" dirty="0"/>
              <a:t> از 46</a:t>
            </a:r>
            <a:endParaRPr lang="fa-IR" dirty="0"/>
          </a:p>
        </p:txBody>
      </p:sp>
    </p:spTree>
    <p:extLst>
      <p:ext uri="{BB962C8B-B14F-4D97-AF65-F5344CB8AC3E}">
        <p14:creationId xmlns:p14="http://schemas.microsoft.com/office/powerpoint/2010/main" val="79678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نظریات کلاسیک اقتصادی در خصوص تحقیقات بنیادی</a:t>
            </a:r>
            <a:endParaRPr lang="en-US" dirty="0"/>
          </a:p>
        </p:txBody>
      </p:sp>
      <p:sp>
        <p:nvSpPr>
          <p:cNvPr id="3" name="Content Placeholder 2"/>
          <p:cNvSpPr>
            <a:spLocks noGrp="1"/>
          </p:cNvSpPr>
          <p:nvPr>
            <p:ph idx="1"/>
          </p:nvPr>
        </p:nvSpPr>
        <p:spPr/>
        <p:txBody>
          <a:bodyPr/>
          <a:lstStyle/>
          <a:p>
            <a:r>
              <a:rPr lang="fa-IR" dirty="0" smtClean="0"/>
              <a:t>کلیات:</a:t>
            </a:r>
          </a:p>
          <a:p>
            <a:pPr lvl="1"/>
            <a:r>
              <a:rPr lang="fa-IR" dirty="0" smtClean="0"/>
              <a:t>خروجی تحقیقات بنیادی به مثابه اطلاعات و قابل خریدوفروش</a:t>
            </a:r>
          </a:p>
          <a:p>
            <a:pPr lvl="1"/>
            <a:r>
              <a:rPr lang="fa-IR" dirty="0" smtClean="0"/>
              <a:t>خروجی تحقیقات بنیادی به مثابه کالای عمومی</a:t>
            </a:r>
          </a:p>
          <a:p>
            <a:pPr lvl="1"/>
            <a:r>
              <a:rPr lang="fa-IR" dirty="0" smtClean="0"/>
              <a:t>شکست بازار و لزوم مداخله دولت</a:t>
            </a:r>
          </a:p>
          <a:p>
            <a:pPr lvl="1"/>
            <a:r>
              <a:rPr lang="fa-IR" dirty="0" smtClean="0"/>
              <a:t>بهینه نبودن تخصیص منابع به تحقیقات بنیادی تحت شرایط بازار رقابتی و انگیزه‌های بخش خصوصی</a:t>
            </a:r>
          </a:p>
          <a:p>
            <a:pPr lvl="1"/>
            <a:r>
              <a:rPr lang="fa-IR" dirty="0" smtClean="0"/>
              <a:t>نظریه‌‎پردازی‌های الهام‌بخش: نلسون (1959) و آرو (1962)1</a:t>
            </a:r>
          </a:p>
        </p:txBody>
      </p:sp>
      <p:sp>
        <p:nvSpPr>
          <p:cNvPr id="4" name="Slide Number Placeholder 3"/>
          <p:cNvSpPr>
            <a:spLocks noGrp="1"/>
          </p:cNvSpPr>
          <p:nvPr>
            <p:ph type="sldNum" sz="quarter" idx="10"/>
          </p:nvPr>
        </p:nvSpPr>
        <p:spPr>
          <a:xfrm>
            <a:off x="0" y="6381328"/>
            <a:ext cx="1115616" cy="476672"/>
          </a:xfrm>
        </p:spPr>
        <p:txBody>
          <a:bodyPr/>
          <a:lstStyle/>
          <a:p>
            <a:fld id="{85360FD1-730F-4C18-B25B-3934FD1E2396}" type="slidenum">
              <a:rPr lang="fa-IR" smtClean="0"/>
              <a:pPr/>
              <a:t>11</a:t>
            </a:fld>
            <a:r>
              <a:rPr lang="fa-IR" dirty="0"/>
              <a:t> از 46</a:t>
            </a:r>
            <a:endParaRPr lang="fa-IR" dirty="0"/>
          </a:p>
        </p:txBody>
      </p:sp>
    </p:spTree>
    <p:extLst>
      <p:ext uri="{BB962C8B-B14F-4D97-AF65-F5344CB8AC3E}">
        <p14:creationId xmlns:p14="http://schemas.microsoft.com/office/powerpoint/2010/main" val="383193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850032"/>
            <a:ext cx="8856984" cy="1066800"/>
          </a:xfrm>
        </p:spPr>
        <p:txBody>
          <a:bodyPr>
            <a:normAutofit fontScale="90000"/>
          </a:bodyPr>
          <a:lstStyle/>
          <a:p>
            <a:r>
              <a:rPr lang="fa-IR" dirty="0"/>
              <a:t>نظریات کلاسیک اقتصادی در خصوص تحقیقات </a:t>
            </a:r>
            <a:r>
              <a:rPr lang="fa-IR" dirty="0" smtClean="0"/>
              <a:t>بنیادی (ادامه)</a:t>
            </a:r>
            <a:endParaRPr lang="en-US" dirty="0"/>
          </a:p>
        </p:txBody>
      </p:sp>
      <p:sp>
        <p:nvSpPr>
          <p:cNvPr id="3" name="Content Placeholder 2"/>
          <p:cNvSpPr>
            <a:spLocks noGrp="1"/>
          </p:cNvSpPr>
          <p:nvPr>
            <p:ph idx="1"/>
          </p:nvPr>
        </p:nvSpPr>
        <p:spPr>
          <a:xfrm>
            <a:off x="457200" y="1988840"/>
            <a:ext cx="8229600" cy="4869160"/>
          </a:xfrm>
        </p:spPr>
        <p:txBody>
          <a:bodyPr>
            <a:normAutofit lnSpcReduction="10000"/>
          </a:bodyPr>
          <a:lstStyle/>
          <a:p>
            <a:r>
              <a:rPr lang="fa-IR" dirty="0" smtClean="0"/>
              <a:t>نلسون (1959)</a:t>
            </a:r>
          </a:p>
          <a:p>
            <a:pPr lvl="1"/>
            <a:r>
              <a:rPr lang="fa-IR" dirty="0" smtClean="0"/>
              <a:t>بهینه نبودن تخصیص منابع به تحقیقات بنیادی در سازوکار بازار</a:t>
            </a:r>
          </a:p>
          <a:p>
            <a:pPr lvl="1"/>
            <a:r>
              <a:rPr lang="fa-IR" dirty="0" smtClean="0"/>
              <a:t>بیشتر بودن ارزش حاشیه‌ای تحقیقات بنیادی برای جامعه نسبت به ارزش حاشیه‌ای آن برای فرد</a:t>
            </a:r>
          </a:p>
          <a:p>
            <a:pPr lvl="1"/>
            <a:r>
              <a:rPr lang="fa-IR" dirty="0" smtClean="0"/>
              <a:t>چهار عامل کمتر بودن ارزش تحقیقات بنیادی برای فرد (بخش خصوصی)</a:t>
            </a:r>
          </a:p>
          <a:p>
            <a:pPr lvl="2"/>
            <a:r>
              <a:rPr lang="fa-IR" dirty="0" smtClean="0"/>
              <a:t>منافع اجتماعی حاصله</a:t>
            </a:r>
          </a:p>
          <a:p>
            <a:pPr lvl="2"/>
            <a:r>
              <a:rPr lang="fa-IR" dirty="0" smtClean="0"/>
              <a:t>صرفه‌های اقتصادی بیرونی</a:t>
            </a:r>
          </a:p>
          <a:p>
            <a:pPr lvl="2"/>
            <a:r>
              <a:rPr lang="fa-IR" dirty="0" smtClean="0"/>
              <a:t>فاصله زمانی تحقیقات بنیادی تا نتایج کاربردی</a:t>
            </a:r>
          </a:p>
          <a:p>
            <a:pPr lvl="2"/>
            <a:r>
              <a:rPr lang="fa-IR" dirty="0" smtClean="0"/>
              <a:t>عدم قطعیت بالا</a:t>
            </a:r>
          </a:p>
          <a:p>
            <a:pPr lvl="1"/>
            <a:r>
              <a:rPr lang="fa-IR" dirty="0" smtClean="0"/>
              <a:t>فقدان ظرفیت جذب منافع تحقیقات بنیادی در فرد/ بنگاه (حتی برخی کشورها)</a:t>
            </a:r>
            <a:endParaRPr lang="en-US" dirty="0"/>
          </a:p>
        </p:txBody>
      </p:sp>
      <p:sp>
        <p:nvSpPr>
          <p:cNvPr id="4" name="Slide Number Placeholder 3"/>
          <p:cNvSpPr>
            <a:spLocks noGrp="1"/>
          </p:cNvSpPr>
          <p:nvPr>
            <p:ph type="sldNum" sz="quarter" idx="10"/>
          </p:nvPr>
        </p:nvSpPr>
        <p:spPr>
          <a:xfrm>
            <a:off x="0" y="6381328"/>
            <a:ext cx="1115616" cy="476672"/>
          </a:xfrm>
        </p:spPr>
        <p:txBody>
          <a:bodyPr/>
          <a:lstStyle/>
          <a:p>
            <a:fld id="{85360FD1-730F-4C18-B25B-3934FD1E2396}" type="slidenum">
              <a:rPr lang="fa-IR" smtClean="0"/>
              <a:pPr/>
              <a:t>12</a:t>
            </a:fld>
            <a:r>
              <a:rPr lang="fa-IR" dirty="0"/>
              <a:t> از 46</a:t>
            </a:r>
            <a:endParaRPr lang="fa-IR" dirty="0"/>
          </a:p>
        </p:txBody>
      </p:sp>
    </p:spTree>
    <p:extLst>
      <p:ext uri="{BB962C8B-B14F-4D97-AF65-F5344CB8AC3E}">
        <p14:creationId xmlns:p14="http://schemas.microsoft.com/office/powerpoint/2010/main" val="10268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850032"/>
            <a:ext cx="8856984" cy="1066800"/>
          </a:xfrm>
        </p:spPr>
        <p:txBody>
          <a:bodyPr>
            <a:normAutofit fontScale="90000"/>
          </a:bodyPr>
          <a:lstStyle/>
          <a:p>
            <a:r>
              <a:rPr lang="fa-IR" dirty="0"/>
              <a:t>نظریات کلاسیک اقتصادی در خصوص تحقیقات </a:t>
            </a:r>
            <a:r>
              <a:rPr lang="fa-IR" dirty="0" smtClean="0"/>
              <a:t>بنیادی (ادامه)</a:t>
            </a:r>
            <a:endParaRPr lang="en-US" dirty="0"/>
          </a:p>
        </p:txBody>
      </p:sp>
      <p:sp>
        <p:nvSpPr>
          <p:cNvPr id="3" name="Content Placeholder 2"/>
          <p:cNvSpPr>
            <a:spLocks noGrp="1"/>
          </p:cNvSpPr>
          <p:nvPr>
            <p:ph idx="1"/>
          </p:nvPr>
        </p:nvSpPr>
        <p:spPr>
          <a:xfrm>
            <a:off x="457200" y="1988840"/>
            <a:ext cx="8229600" cy="4869160"/>
          </a:xfrm>
        </p:spPr>
        <p:txBody>
          <a:bodyPr>
            <a:normAutofit lnSpcReduction="10000"/>
          </a:bodyPr>
          <a:lstStyle/>
          <a:p>
            <a:r>
              <a:rPr lang="fa-IR" dirty="0" smtClean="0"/>
              <a:t>آرو (1962)</a:t>
            </a:r>
          </a:p>
          <a:p>
            <a:pPr lvl="1"/>
            <a:r>
              <a:rPr lang="fa-IR" dirty="0" smtClean="0"/>
              <a:t>تساوی دانش و اطلاعات </a:t>
            </a:r>
          </a:p>
          <a:p>
            <a:pPr lvl="1"/>
            <a:r>
              <a:rPr lang="fa-IR" dirty="0" smtClean="0"/>
              <a:t>بهینه نبودن منافع ناشی از بازار اطلاعات</a:t>
            </a:r>
          </a:p>
          <a:p>
            <a:pPr lvl="1"/>
            <a:r>
              <a:rPr lang="fa-IR" dirty="0" smtClean="0"/>
              <a:t>تحلیل سمت عرضه</a:t>
            </a:r>
          </a:p>
          <a:p>
            <a:pPr lvl="2"/>
            <a:r>
              <a:rPr lang="fa-IR" dirty="0" smtClean="0"/>
              <a:t>عدم عرضه &gt;&gt; فقدان </a:t>
            </a:r>
            <a:r>
              <a:rPr lang="fa-IR" dirty="0"/>
              <a:t>ظرفیت استفاده از همه منافع توسط </a:t>
            </a:r>
            <a:r>
              <a:rPr lang="fa-IR" dirty="0" smtClean="0"/>
              <a:t>فرد</a:t>
            </a:r>
          </a:p>
          <a:p>
            <a:pPr lvl="2"/>
            <a:r>
              <a:rPr lang="fa-IR" dirty="0" smtClean="0"/>
              <a:t>عرضه &gt;&gt; از بین رفتن انحصار عرضه‌کننده</a:t>
            </a:r>
          </a:p>
          <a:p>
            <a:pPr lvl="2"/>
            <a:r>
              <a:rPr lang="fa-IR" dirty="0" smtClean="0"/>
              <a:t>عجز قوانین مالکیت معنوی </a:t>
            </a:r>
          </a:p>
          <a:p>
            <a:pPr lvl="1"/>
            <a:r>
              <a:rPr lang="fa-IR" dirty="0" smtClean="0"/>
              <a:t>تحلیل سمت تقاضا</a:t>
            </a:r>
          </a:p>
          <a:p>
            <a:pPr lvl="2"/>
            <a:r>
              <a:rPr lang="fa-IR" dirty="0" smtClean="0"/>
              <a:t>امتناع قیمت‌گذاری (ارزش‌گذاری) پیش از دانستن اطلاعات</a:t>
            </a:r>
          </a:p>
          <a:p>
            <a:pPr lvl="2"/>
            <a:r>
              <a:rPr lang="fa-IR" dirty="0" smtClean="0"/>
              <a:t>عدم تمایل به پرداخت پس از دانستن اطلاعات </a:t>
            </a:r>
          </a:p>
          <a:p>
            <a:pPr lvl="2"/>
            <a:r>
              <a:rPr lang="fa-IR" dirty="0" smtClean="0"/>
              <a:t>عدم قطعیت</a:t>
            </a:r>
          </a:p>
        </p:txBody>
      </p:sp>
      <p:sp>
        <p:nvSpPr>
          <p:cNvPr id="4" name="Slide Number Placeholder 3"/>
          <p:cNvSpPr>
            <a:spLocks noGrp="1"/>
          </p:cNvSpPr>
          <p:nvPr>
            <p:ph type="sldNum" sz="quarter" idx="10"/>
          </p:nvPr>
        </p:nvSpPr>
        <p:spPr>
          <a:xfrm>
            <a:off x="0" y="6381328"/>
            <a:ext cx="1115616" cy="476672"/>
          </a:xfrm>
        </p:spPr>
        <p:txBody>
          <a:bodyPr/>
          <a:lstStyle/>
          <a:p>
            <a:fld id="{85360FD1-730F-4C18-B25B-3934FD1E2396}" type="slidenum">
              <a:rPr lang="fa-IR" smtClean="0"/>
              <a:pPr/>
              <a:t>13</a:t>
            </a:fld>
            <a:r>
              <a:rPr lang="fa-IR" dirty="0"/>
              <a:t> از 46</a:t>
            </a:r>
            <a:endParaRPr lang="fa-IR" dirty="0"/>
          </a:p>
        </p:txBody>
      </p:sp>
    </p:spTree>
    <p:extLst>
      <p:ext uri="{BB962C8B-B14F-4D97-AF65-F5344CB8AC3E}">
        <p14:creationId xmlns:p14="http://schemas.microsoft.com/office/powerpoint/2010/main" val="213095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850032"/>
            <a:ext cx="8856984" cy="1066800"/>
          </a:xfrm>
        </p:spPr>
        <p:txBody>
          <a:bodyPr>
            <a:normAutofit fontScale="90000"/>
          </a:bodyPr>
          <a:lstStyle/>
          <a:p>
            <a:r>
              <a:rPr lang="fa-IR" dirty="0"/>
              <a:t>نظریات کلاسیک اقتصادی در خصوص تحقیقات </a:t>
            </a:r>
            <a:r>
              <a:rPr lang="fa-IR" dirty="0" smtClean="0"/>
              <a:t>بنیادی (ادامه)</a:t>
            </a:r>
            <a:endParaRPr lang="en-US" dirty="0"/>
          </a:p>
        </p:txBody>
      </p:sp>
      <p:sp>
        <p:nvSpPr>
          <p:cNvPr id="3" name="Content Placeholder 2"/>
          <p:cNvSpPr>
            <a:spLocks noGrp="1"/>
          </p:cNvSpPr>
          <p:nvPr>
            <p:ph idx="1"/>
          </p:nvPr>
        </p:nvSpPr>
        <p:spPr>
          <a:xfrm>
            <a:off x="457200" y="1988840"/>
            <a:ext cx="8229600" cy="4869160"/>
          </a:xfrm>
        </p:spPr>
        <p:txBody>
          <a:bodyPr>
            <a:normAutofit/>
          </a:bodyPr>
          <a:lstStyle/>
          <a:p>
            <a:r>
              <a:rPr lang="fa-IR" dirty="0" smtClean="0"/>
              <a:t>ضعف‌های نظریات کلاسیک اقتصادی</a:t>
            </a:r>
          </a:p>
          <a:p>
            <a:pPr lvl="1"/>
            <a:r>
              <a:rPr lang="fa-IR" dirty="0"/>
              <a:t>انحصار منافع حاصل از تحقیقات بنیادی به </a:t>
            </a:r>
            <a:r>
              <a:rPr lang="fa-IR" dirty="0" smtClean="0"/>
              <a:t>دانش </a:t>
            </a:r>
          </a:p>
          <a:p>
            <a:pPr lvl="1"/>
            <a:r>
              <a:rPr lang="fa-IR" dirty="0" smtClean="0"/>
              <a:t>تلقی نادرست خروجی </a:t>
            </a:r>
            <a:r>
              <a:rPr lang="fa-IR" dirty="0"/>
              <a:t>تحقیقات بنیادی به مثابه </a:t>
            </a:r>
            <a:r>
              <a:rPr lang="fa-IR" dirty="0" smtClean="0"/>
              <a:t>اطلاعات</a:t>
            </a:r>
          </a:p>
          <a:p>
            <a:pPr lvl="1"/>
            <a:r>
              <a:rPr lang="fa-IR" dirty="0"/>
              <a:t>فقدان دقت کافی در </a:t>
            </a:r>
            <a:r>
              <a:rPr lang="fa-IR" dirty="0" smtClean="0"/>
              <a:t>تلقی </a:t>
            </a:r>
            <a:r>
              <a:rPr lang="fa-IR" dirty="0"/>
              <a:t>تحقیقات بنیادی </a:t>
            </a:r>
            <a:r>
              <a:rPr lang="fa-IR" dirty="0" smtClean="0"/>
              <a:t>به مثابه کالای عمومی</a:t>
            </a:r>
          </a:p>
          <a:p>
            <a:pPr lvl="1"/>
            <a:r>
              <a:rPr lang="fa-IR" dirty="0"/>
              <a:t>فقدان توجه به اقتضائات بومی و </a:t>
            </a:r>
            <a:r>
              <a:rPr lang="fa-IR" dirty="0" smtClean="0"/>
              <a:t>موضوعی</a:t>
            </a:r>
          </a:p>
          <a:p>
            <a:pPr lvl="1"/>
            <a:r>
              <a:rPr lang="fa-IR" dirty="0"/>
              <a:t>تلقی </a:t>
            </a:r>
            <a:r>
              <a:rPr lang="fa-IR" dirty="0" smtClean="0"/>
              <a:t>نادرست ارتباط خطی و یکطرفه بین </a:t>
            </a:r>
            <a:r>
              <a:rPr lang="fa-IR" dirty="0"/>
              <a:t>علم، فناوری و </a:t>
            </a:r>
            <a:r>
              <a:rPr lang="fa-IR" dirty="0" smtClean="0"/>
              <a:t>نوآوری</a:t>
            </a:r>
          </a:p>
          <a:p>
            <a:pPr lvl="1"/>
            <a:r>
              <a:rPr lang="fa-IR" dirty="0"/>
              <a:t>فقدان توجه به نقش بخش خصوصی</a:t>
            </a:r>
            <a:endParaRPr lang="fa-IR" dirty="0" smtClean="0"/>
          </a:p>
          <a:p>
            <a:pPr lvl="1"/>
            <a:endParaRPr lang="fa-IR" dirty="0" smtClean="0"/>
          </a:p>
        </p:txBody>
      </p:sp>
      <p:sp>
        <p:nvSpPr>
          <p:cNvPr id="4" name="Slide Number Placeholder 3"/>
          <p:cNvSpPr>
            <a:spLocks noGrp="1"/>
          </p:cNvSpPr>
          <p:nvPr>
            <p:ph type="sldNum" sz="quarter" idx="10"/>
          </p:nvPr>
        </p:nvSpPr>
        <p:spPr>
          <a:xfrm>
            <a:off x="0" y="6309320"/>
            <a:ext cx="1187624" cy="548680"/>
          </a:xfrm>
        </p:spPr>
        <p:txBody>
          <a:bodyPr/>
          <a:lstStyle/>
          <a:p>
            <a:fld id="{85360FD1-730F-4C18-B25B-3934FD1E2396}" type="slidenum">
              <a:rPr lang="fa-IR" smtClean="0"/>
              <a:pPr/>
              <a:t>14</a:t>
            </a:fld>
            <a:r>
              <a:rPr lang="fa-IR" dirty="0"/>
              <a:t> از 46</a:t>
            </a:r>
            <a:endParaRPr lang="fa-IR" dirty="0"/>
          </a:p>
        </p:txBody>
      </p:sp>
    </p:spTree>
    <p:extLst>
      <p:ext uri="{BB962C8B-B14F-4D97-AF65-F5344CB8AC3E}">
        <p14:creationId xmlns:p14="http://schemas.microsoft.com/office/powerpoint/2010/main" val="18190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نقش تحقیقات بنیادی در رشد و توسعه‌ی اقتصادی</a:t>
            </a:r>
            <a:endParaRPr lang="en-US" dirty="0"/>
          </a:p>
        </p:txBody>
      </p:sp>
      <p:sp>
        <p:nvSpPr>
          <p:cNvPr id="3" name="Content Placeholder 2"/>
          <p:cNvSpPr>
            <a:spLocks noGrp="1"/>
          </p:cNvSpPr>
          <p:nvPr>
            <p:ph idx="1"/>
          </p:nvPr>
        </p:nvSpPr>
        <p:spPr/>
        <p:txBody>
          <a:bodyPr/>
          <a:lstStyle/>
          <a:p>
            <a:r>
              <a:rPr lang="fa-IR" dirty="0" smtClean="0"/>
              <a:t>کلیات</a:t>
            </a:r>
          </a:p>
          <a:p>
            <a:pPr lvl="1"/>
            <a:r>
              <a:rPr lang="fa-IR" dirty="0" smtClean="0"/>
              <a:t>غیر قابل انکار بودن نقش تحقیقات بنیادی در رشد و توسعه اقتصادی</a:t>
            </a:r>
          </a:p>
          <a:p>
            <a:pPr lvl="1"/>
            <a:r>
              <a:rPr lang="fa-IR" dirty="0" smtClean="0"/>
              <a:t>مطالعات بسیار و متنوع</a:t>
            </a:r>
          </a:p>
          <a:p>
            <a:pPr lvl="1"/>
            <a:r>
              <a:rPr lang="fa-IR" dirty="0" smtClean="0"/>
              <a:t>تحلیل نحوه نقش‌آفرینی از منظر نظام ملی نوآوری</a:t>
            </a:r>
          </a:p>
          <a:p>
            <a:r>
              <a:rPr lang="fa-IR" dirty="0" smtClean="0"/>
              <a:t>نوآوری و یادگیری:</a:t>
            </a:r>
          </a:p>
          <a:p>
            <a:pPr lvl="1"/>
            <a:r>
              <a:rPr lang="fa-IR" dirty="0" smtClean="0"/>
              <a:t>سیر تطور و تکامل مدل‌های نوآوری تا "نظام ملی نوآوری"</a:t>
            </a:r>
          </a:p>
          <a:p>
            <a:pPr lvl="1"/>
            <a:r>
              <a:rPr lang="fa-IR" dirty="0" smtClean="0"/>
              <a:t>لزوم پرهیز از دام مدل فشار علم (مدل خطی نوآوری)</a:t>
            </a:r>
          </a:p>
          <a:p>
            <a:pPr lvl="1"/>
            <a:r>
              <a:rPr lang="fa-IR" dirty="0" smtClean="0"/>
              <a:t>تأکید بر نقش دانش و پژوهش در همه مدل‌های نوآوری</a:t>
            </a:r>
          </a:p>
          <a:p>
            <a:pPr lvl="1"/>
            <a:endParaRPr lang="fa-IR" dirty="0" smtClean="0"/>
          </a:p>
          <a:p>
            <a:pPr lvl="1"/>
            <a:endParaRPr lang="en-US" dirty="0"/>
          </a:p>
        </p:txBody>
      </p:sp>
      <p:sp>
        <p:nvSpPr>
          <p:cNvPr id="4" name="Slide Number Placeholder 3"/>
          <p:cNvSpPr>
            <a:spLocks noGrp="1"/>
          </p:cNvSpPr>
          <p:nvPr>
            <p:ph type="sldNum" sz="quarter" idx="10"/>
          </p:nvPr>
        </p:nvSpPr>
        <p:spPr>
          <a:xfrm>
            <a:off x="0" y="6453336"/>
            <a:ext cx="1043608" cy="404664"/>
          </a:xfrm>
        </p:spPr>
        <p:txBody>
          <a:bodyPr/>
          <a:lstStyle/>
          <a:p>
            <a:fld id="{85360FD1-730F-4C18-B25B-3934FD1E2396}" type="slidenum">
              <a:rPr lang="fa-IR" smtClean="0"/>
              <a:pPr/>
              <a:t>15</a:t>
            </a:fld>
            <a:r>
              <a:rPr lang="fa-IR" dirty="0" smtClean="0"/>
              <a:t> از 46</a:t>
            </a:r>
            <a:endParaRPr lang="fa-IR" dirty="0"/>
          </a:p>
        </p:txBody>
      </p:sp>
    </p:spTree>
    <p:extLst>
      <p:ext uri="{BB962C8B-B14F-4D97-AF65-F5344CB8AC3E}">
        <p14:creationId xmlns:p14="http://schemas.microsoft.com/office/powerpoint/2010/main" val="53343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784976" cy="1066800"/>
          </a:xfrm>
        </p:spPr>
        <p:txBody>
          <a:bodyPr>
            <a:normAutofit fontScale="90000"/>
          </a:bodyPr>
          <a:lstStyle/>
          <a:p>
            <a:r>
              <a:rPr lang="fa-IR" dirty="0"/>
              <a:t>نقش تحقیقات بنیادی در رشد و توسعه‌ی </a:t>
            </a:r>
            <a:r>
              <a:rPr lang="fa-IR" dirty="0" smtClean="0"/>
              <a:t>اقتصادی (ادامه)</a:t>
            </a:r>
            <a:endParaRPr lang="en-US" dirty="0"/>
          </a:p>
        </p:txBody>
      </p:sp>
      <p:sp>
        <p:nvSpPr>
          <p:cNvPr id="3" name="Content Placeholder 2"/>
          <p:cNvSpPr>
            <a:spLocks noGrp="1"/>
          </p:cNvSpPr>
          <p:nvPr>
            <p:ph idx="1"/>
          </p:nvPr>
        </p:nvSpPr>
        <p:spPr>
          <a:xfrm>
            <a:off x="251520" y="1687488"/>
            <a:ext cx="8640960" cy="5170512"/>
          </a:xfrm>
        </p:spPr>
        <p:txBody>
          <a:bodyPr>
            <a:normAutofit lnSpcReduction="10000"/>
          </a:bodyPr>
          <a:lstStyle/>
          <a:p>
            <a:r>
              <a:rPr lang="fa-IR" dirty="0" smtClean="0"/>
              <a:t>تفکیک منافع اجتماعی/ اقتصادی</a:t>
            </a:r>
          </a:p>
          <a:p>
            <a:pPr lvl="1"/>
            <a:r>
              <a:rPr lang="fa-IR" dirty="0" smtClean="0"/>
              <a:t>منافع اجتماعی: رواج روحیه علمی زمینه حل بسیاری از مشکلات اجتماعی </a:t>
            </a:r>
          </a:p>
          <a:p>
            <a:pPr lvl="1"/>
            <a:r>
              <a:rPr lang="fa-IR" dirty="0" smtClean="0"/>
              <a:t>لزوم پژوهش گسترده‌تر در خصوص منافع اجتماعی تحقیقات بنیادی</a:t>
            </a:r>
          </a:p>
          <a:p>
            <a:r>
              <a:rPr lang="fa-IR" dirty="0" smtClean="0"/>
              <a:t>کانال‌های تحقق منافع حاصل از تحقیقات بنیادی:</a:t>
            </a:r>
          </a:p>
          <a:p>
            <a:pPr lvl="1"/>
            <a:r>
              <a:rPr lang="fa-IR" dirty="0"/>
              <a:t>افزایش ذخیره‌ </a:t>
            </a:r>
            <a:r>
              <a:rPr lang="fa-IR" dirty="0" smtClean="0"/>
              <a:t>دانشی</a:t>
            </a:r>
          </a:p>
          <a:p>
            <a:pPr lvl="1"/>
            <a:r>
              <a:rPr lang="fa-IR" dirty="0"/>
              <a:t>ذخیره‌ی پژوهش‌گران و دانش‌آموختگان </a:t>
            </a:r>
            <a:r>
              <a:rPr lang="fa-IR" dirty="0" smtClean="0"/>
              <a:t>ماهر</a:t>
            </a:r>
          </a:p>
          <a:p>
            <a:pPr lvl="1"/>
            <a:r>
              <a:rPr lang="fa-IR" dirty="0"/>
              <a:t>ایجاد </a:t>
            </a:r>
            <a:r>
              <a:rPr lang="fa-IR" dirty="0" smtClean="0"/>
              <a:t>روش‌‌ها </a:t>
            </a:r>
            <a:r>
              <a:rPr lang="fa-IR" dirty="0"/>
              <a:t>و ابزارهای جدید </a:t>
            </a:r>
            <a:r>
              <a:rPr lang="fa-IR" dirty="0" smtClean="0"/>
              <a:t>علمی</a:t>
            </a:r>
          </a:p>
          <a:p>
            <a:pPr lvl="1"/>
            <a:r>
              <a:rPr lang="fa-IR" dirty="0"/>
              <a:t>توسعه‌ </a:t>
            </a:r>
            <a:r>
              <a:rPr lang="fa-IR" dirty="0" smtClean="0"/>
              <a:t>شبکه‌ها </a:t>
            </a:r>
            <a:r>
              <a:rPr lang="fa-IR" dirty="0"/>
              <a:t>و تعاملات </a:t>
            </a:r>
            <a:r>
              <a:rPr lang="fa-IR" dirty="0" smtClean="0"/>
              <a:t>اجتماعی</a:t>
            </a:r>
          </a:p>
          <a:p>
            <a:pPr lvl="1"/>
            <a:r>
              <a:rPr lang="fa-IR" dirty="0"/>
              <a:t>افزایش ظرفیت </a:t>
            </a:r>
            <a:r>
              <a:rPr lang="fa-IR" dirty="0" smtClean="0"/>
              <a:t>حل مسأله</a:t>
            </a:r>
          </a:p>
          <a:p>
            <a:pPr lvl="1"/>
            <a:r>
              <a:rPr lang="fa-IR" dirty="0"/>
              <a:t>ایجاد بنگاه‌های </a:t>
            </a:r>
            <a:r>
              <a:rPr lang="fa-IR" dirty="0" smtClean="0"/>
              <a:t>جدید</a:t>
            </a:r>
          </a:p>
          <a:p>
            <a:pPr lvl="1"/>
            <a:r>
              <a:rPr lang="fa-IR" dirty="0"/>
              <a:t>تأمین دانش اجتماعی</a:t>
            </a:r>
            <a:endParaRPr lang="en-US" dirty="0"/>
          </a:p>
        </p:txBody>
      </p:sp>
      <p:sp>
        <p:nvSpPr>
          <p:cNvPr id="4" name="Slide Number Placeholder 3"/>
          <p:cNvSpPr>
            <a:spLocks noGrp="1"/>
          </p:cNvSpPr>
          <p:nvPr>
            <p:ph type="sldNum" sz="quarter" idx="10"/>
          </p:nvPr>
        </p:nvSpPr>
        <p:spPr>
          <a:xfrm>
            <a:off x="0" y="6381328"/>
            <a:ext cx="971600" cy="476672"/>
          </a:xfrm>
        </p:spPr>
        <p:txBody>
          <a:bodyPr/>
          <a:lstStyle/>
          <a:p>
            <a:fld id="{85360FD1-730F-4C18-B25B-3934FD1E2396}" type="slidenum">
              <a:rPr lang="fa-IR" smtClean="0"/>
              <a:pPr/>
              <a:t>16</a:t>
            </a:fld>
            <a:r>
              <a:rPr lang="fa-IR" dirty="0"/>
              <a:t> از 46</a:t>
            </a:r>
            <a:endParaRPr lang="fa-IR" dirty="0"/>
          </a:p>
        </p:txBody>
      </p:sp>
    </p:spTree>
    <p:extLst>
      <p:ext uri="{BB962C8B-B14F-4D97-AF65-F5344CB8AC3E}">
        <p14:creationId xmlns:p14="http://schemas.microsoft.com/office/powerpoint/2010/main" val="314592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784976" cy="1066800"/>
          </a:xfrm>
        </p:spPr>
        <p:txBody>
          <a:bodyPr>
            <a:normAutofit fontScale="90000"/>
          </a:bodyPr>
          <a:lstStyle/>
          <a:p>
            <a:r>
              <a:rPr lang="fa-IR" dirty="0"/>
              <a:t>نقش تحقیقات بنیادی در رشد و توسعه‌ی </a:t>
            </a:r>
            <a:r>
              <a:rPr lang="fa-IR" dirty="0" smtClean="0"/>
              <a:t>اقتصادی (ادامه)</a:t>
            </a:r>
            <a:endParaRPr lang="en-US" dirty="0"/>
          </a:p>
        </p:txBody>
      </p:sp>
      <p:sp>
        <p:nvSpPr>
          <p:cNvPr id="3" name="Content Placeholder 2"/>
          <p:cNvSpPr>
            <a:spLocks noGrp="1"/>
          </p:cNvSpPr>
          <p:nvPr>
            <p:ph idx="1"/>
          </p:nvPr>
        </p:nvSpPr>
        <p:spPr>
          <a:xfrm>
            <a:off x="251520" y="1687488"/>
            <a:ext cx="8640960" cy="5170512"/>
          </a:xfrm>
        </p:spPr>
        <p:txBody>
          <a:bodyPr>
            <a:normAutofit/>
          </a:bodyPr>
          <a:lstStyle/>
          <a:p>
            <a:r>
              <a:rPr lang="fa-IR" dirty="0" smtClean="0"/>
              <a:t>افزایش ذخیره دانشی</a:t>
            </a:r>
          </a:p>
          <a:p>
            <a:pPr lvl="1"/>
            <a:r>
              <a:rPr lang="fa-IR" dirty="0" smtClean="0"/>
              <a:t>دانش صریح و ضمنی</a:t>
            </a:r>
          </a:p>
          <a:p>
            <a:r>
              <a:rPr lang="fa-IR" dirty="0"/>
              <a:t>ذخیره‌ی پژوهش‌گران و دانش‌آموختگان </a:t>
            </a:r>
            <a:r>
              <a:rPr lang="fa-IR" dirty="0" smtClean="0"/>
              <a:t>ماهر</a:t>
            </a:r>
          </a:p>
          <a:p>
            <a:pPr lvl="1"/>
            <a:r>
              <a:rPr lang="fa-IR" dirty="0"/>
              <a:t>مهمترین سازوکار </a:t>
            </a:r>
            <a:r>
              <a:rPr lang="fa-IR" dirty="0" smtClean="0"/>
              <a:t>بهره‌مندی </a:t>
            </a:r>
            <a:r>
              <a:rPr lang="fa-IR" dirty="0"/>
              <a:t>بنگاه‌ها از منافع تحقیقات </a:t>
            </a:r>
            <a:r>
              <a:rPr lang="fa-IR" dirty="0" smtClean="0"/>
              <a:t>بنیادی</a:t>
            </a:r>
          </a:p>
          <a:p>
            <a:pPr lvl="1"/>
            <a:r>
              <a:rPr lang="fa-IR" dirty="0" smtClean="0"/>
              <a:t>مواردی که دانش‌آموختگان با خود می‌آورند:</a:t>
            </a:r>
          </a:p>
          <a:p>
            <a:pPr lvl="2"/>
            <a:r>
              <a:rPr lang="fa-IR" dirty="0"/>
              <a:t>دانش آخرین تحقیقات </a:t>
            </a:r>
            <a:r>
              <a:rPr lang="fa-IR" dirty="0" smtClean="0"/>
              <a:t>علمی</a:t>
            </a:r>
          </a:p>
          <a:p>
            <a:pPr lvl="2"/>
            <a:r>
              <a:rPr lang="fa-IR" dirty="0" smtClean="0"/>
              <a:t>مهارت‌های </a:t>
            </a:r>
            <a:r>
              <a:rPr lang="fa-IR" dirty="0"/>
              <a:t>موردنیاز برای انجام تحقیقات و توسعه‌ی ایده‌های </a:t>
            </a:r>
            <a:r>
              <a:rPr lang="fa-IR" dirty="0" smtClean="0"/>
              <a:t>جدید</a:t>
            </a:r>
          </a:p>
          <a:p>
            <a:pPr lvl="2"/>
            <a:r>
              <a:rPr lang="fa-IR" dirty="0" smtClean="0"/>
              <a:t>توانایی </a:t>
            </a:r>
            <a:r>
              <a:rPr lang="fa-IR" dirty="0"/>
              <a:t>استفاده از دانش در مسیرهای </a:t>
            </a:r>
            <a:r>
              <a:rPr lang="fa-IR" dirty="0" smtClean="0"/>
              <a:t>نوین</a:t>
            </a:r>
          </a:p>
          <a:p>
            <a:pPr lvl="2"/>
            <a:r>
              <a:rPr lang="fa-IR" dirty="0" smtClean="0"/>
              <a:t>مهارت </a:t>
            </a:r>
            <a:r>
              <a:rPr lang="fa-IR" dirty="0"/>
              <a:t>به‌کارگیری ابزارها و روش‌های </a:t>
            </a:r>
            <a:r>
              <a:rPr lang="fa-IR" dirty="0" smtClean="0"/>
              <a:t>جدید</a:t>
            </a:r>
          </a:p>
          <a:p>
            <a:pPr lvl="2"/>
            <a:r>
              <a:rPr lang="fa-IR" dirty="0" smtClean="0"/>
              <a:t>توانایی </a:t>
            </a:r>
            <a:r>
              <a:rPr lang="fa-IR" dirty="0"/>
              <a:t>حل مسائل پیچیده</a:t>
            </a:r>
            <a:endParaRPr lang="fa-IR" dirty="0" smtClean="0"/>
          </a:p>
        </p:txBody>
      </p:sp>
      <p:sp>
        <p:nvSpPr>
          <p:cNvPr id="4" name="Slide Number Placeholder 3"/>
          <p:cNvSpPr>
            <a:spLocks noGrp="1"/>
          </p:cNvSpPr>
          <p:nvPr>
            <p:ph type="sldNum" sz="quarter" idx="10"/>
          </p:nvPr>
        </p:nvSpPr>
        <p:spPr>
          <a:xfrm>
            <a:off x="0" y="6453336"/>
            <a:ext cx="1259632" cy="404664"/>
          </a:xfrm>
        </p:spPr>
        <p:txBody>
          <a:bodyPr/>
          <a:lstStyle/>
          <a:p>
            <a:fld id="{85360FD1-730F-4C18-B25B-3934FD1E2396}" type="slidenum">
              <a:rPr lang="fa-IR" smtClean="0"/>
              <a:pPr/>
              <a:t>17</a:t>
            </a:fld>
            <a:r>
              <a:rPr lang="fa-IR" dirty="0"/>
              <a:t> از 46</a:t>
            </a:r>
            <a:endParaRPr lang="fa-IR" dirty="0"/>
          </a:p>
        </p:txBody>
      </p:sp>
    </p:spTree>
    <p:extLst>
      <p:ext uri="{BB962C8B-B14F-4D97-AF65-F5344CB8AC3E}">
        <p14:creationId xmlns:p14="http://schemas.microsoft.com/office/powerpoint/2010/main" val="409999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784976" cy="1066800"/>
          </a:xfrm>
        </p:spPr>
        <p:txBody>
          <a:bodyPr>
            <a:normAutofit fontScale="90000"/>
          </a:bodyPr>
          <a:lstStyle/>
          <a:p>
            <a:r>
              <a:rPr lang="fa-IR" dirty="0"/>
              <a:t>نقش تحقیقات بنیادی در رشد و توسعه‌ی </a:t>
            </a:r>
            <a:r>
              <a:rPr lang="fa-IR" dirty="0" smtClean="0"/>
              <a:t>اقتصادی (ادامه)</a:t>
            </a:r>
            <a:endParaRPr lang="en-US" dirty="0"/>
          </a:p>
        </p:txBody>
      </p:sp>
      <p:sp>
        <p:nvSpPr>
          <p:cNvPr id="3" name="Content Placeholder 2"/>
          <p:cNvSpPr>
            <a:spLocks noGrp="1"/>
          </p:cNvSpPr>
          <p:nvPr>
            <p:ph idx="1"/>
          </p:nvPr>
        </p:nvSpPr>
        <p:spPr>
          <a:xfrm>
            <a:off x="251520" y="1687488"/>
            <a:ext cx="8640960" cy="5170512"/>
          </a:xfrm>
        </p:spPr>
        <p:txBody>
          <a:bodyPr>
            <a:normAutofit/>
          </a:bodyPr>
          <a:lstStyle/>
          <a:p>
            <a:r>
              <a:rPr lang="fa-IR" dirty="0"/>
              <a:t>ایجاد روش‌‌ها و ابزارهای جدید </a:t>
            </a:r>
            <a:r>
              <a:rPr lang="fa-IR" dirty="0" smtClean="0"/>
              <a:t>علمی</a:t>
            </a:r>
          </a:p>
          <a:p>
            <a:pPr lvl="1"/>
            <a:r>
              <a:rPr lang="fa-IR" dirty="0" smtClean="0"/>
              <a:t>مسیری </a:t>
            </a:r>
            <a:r>
              <a:rPr lang="fa-IR" dirty="0"/>
              <a:t>دوسویه بین تحقیقات بنیادی و </a:t>
            </a:r>
            <a:r>
              <a:rPr lang="fa-IR" dirty="0" smtClean="0"/>
              <a:t>استفاده‌کنندگان</a:t>
            </a:r>
          </a:p>
          <a:p>
            <a:pPr lvl="1"/>
            <a:r>
              <a:rPr lang="fa-IR" dirty="0" smtClean="0"/>
              <a:t>مستلزم پژوهش‌های بیشتر</a:t>
            </a:r>
          </a:p>
          <a:p>
            <a:r>
              <a:rPr lang="fa-IR" dirty="0"/>
              <a:t>توسعه‌ شبکه‌ها و تعاملات </a:t>
            </a:r>
            <a:r>
              <a:rPr lang="fa-IR" dirty="0" smtClean="0"/>
              <a:t>اجتماعی</a:t>
            </a:r>
          </a:p>
          <a:p>
            <a:pPr lvl="1"/>
            <a:r>
              <a:rPr lang="fa-IR" dirty="0" smtClean="0"/>
              <a:t>عضویت پژوهشگران در </a:t>
            </a:r>
            <a:r>
              <a:rPr lang="fa-IR" dirty="0"/>
              <a:t>شبکه‌ای بین المللی از </a:t>
            </a:r>
            <a:r>
              <a:rPr lang="fa-IR" dirty="0" smtClean="0"/>
              <a:t>دانشمندان</a:t>
            </a:r>
          </a:p>
          <a:p>
            <a:pPr lvl="1"/>
            <a:r>
              <a:rPr lang="fa-IR" dirty="0" smtClean="0"/>
              <a:t>دسترسی به دانشمندان در هر حوزه تخصصی</a:t>
            </a:r>
          </a:p>
          <a:p>
            <a:pPr lvl="1"/>
            <a:r>
              <a:rPr lang="fa-IR" dirty="0" smtClean="0"/>
              <a:t>اتصال صنعت به این شبکه از طریق پژوهشگران</a:t>
            </a:r>
          </a:p>
          <a:p>
            <a:r>
              <a:rPr lang="fa-IR" dirty="0"/>
              <a:t>افزایش ظرفیت حل </a:t>
            </a:r>
            <a:r>
              <a:rPr lang="fa-IR" dirty="0" smtClean="0"/>
              <a:t>مسأله</a:t>
            </a:r>
          </a:p>
          <a:p>
            <a:pPr lvl="1"/>
            <a:r>
              <a:rPr lang="fa-IR" dirty="0" smtClean="0"/>
              <a:t>به خصوص برای بنگاه‌های فعال در صنایع های تک </a:t>
            </a:r>
          </a:p>
        </p:txBody>
      </p:sp>
      <p:sp>
        <p:nvSpPr>
          <p:cNvPr id="4" name="Slide Number Placeholder 3"/>
          <p:cNvSpPr>
            <a:spLocks noGrp="1"/>
          </p:cNvSpPr>
          <p:nvPr>
            <p:ph type="sldNum" sz="quarter" idx="10"/>
          </p:nvPr>
        </p:nvSpPr>
        <p:spPr>
          <a:xfrm>
            <a:off x="0" y="6453336"/>
            <a:ext cx="1115616" cy="404664"/>
          </a:xfrm>
        </p:spPr>
        <p:txBody>
          <a:bodyPr/>
          <a:lstStyle/>
          <a:p>
            <a:fld id="{85360FD1-730F-4C18-B25B-3934FD1E2396}" type="slidenum">
              <a:rPr lang="fa-IR" smtClean="0"/>
              <a:pPr/>
              <a:t>18</a:t>
            </a:fld>
            <a:r>
              <a:rPr lang="fa-IR" dirty="0"/>
              <a:t> از 46</a:t>
            </a:r>
            <a:endParaRPr lang="fa-IR" dirty="0"/>
          </a:p>
        </p:txBody>
      </p:sp>
    </p:spTree>
    <p:extLst>
      <p:ext uri="{BB962C8B-B14F-4D97-AF65-F5344CB8AC3E}">
        <p14:creationId xmlns:p14="http://schemas.microsoft.com/office/powerpoint/2010/main" val="19137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mtClean="0"/>
              <a:t>نقش تحقیقات بنیادی در رشد و توسعه‌ی اقتصادی (ادامه)</a:t>
            </a:r>
            <a:endParaRPr lang="en-US" dirty="0"/>
          </a:p>
        </p:txBody>
      </p:sp>
      <p:sp>
        <p:nvSpPr>
          <p:cNvPr id="3" name="Content Placeholder 2"/>
          <p:cNvSpPr>
            <a:spLocks noGrp="1"/>
          </p:cNvSpPr>
          <p:nvPr>
            <p:ph idx="1"/>
          </p:nvPr>
        </p:nvSpPr>
        <p:spPr>
          <a:xfrm>
            <a:off x="0" y="1700808"/>
            <a:ext cx="9144000" cy="5157192"/>
          </a:xfrm>
        </p:spPr>
        <p:txBody>
          <a:bodyPr>
            <a:normAutofit fontScale="92500"/>
          </a:bodyPr>
          <a:lstStyle/>
          <a:p>
            <a:r>
              <a:rPr lang="fa-IR" dirty="0" smtClean="0"/>
              <a:t>ایجاد بنگاه‌های جدید:</a:t>
            </a:r>
          </a:p>
          <a:p>
            <a:pPr lvl="1"/>
            <a:r>
              <a:rPr lang="fa-IR" dirty="0" smtClean="0"/>
              <a:t>شواهد تجربی از ایجاد بنگاه‌های جدید در نزدیکی دانشگاه‌های دارای تحقیقات پیش‌رو</a:t>
            </a:r>
          </a:p>
          <a:p>
            <a:pPr lvl="1"/>
            <a:r>
              <a:rPr lang="fa-IR" dirty="0" smtClean="0"/>
              <a:t>به خصوص در حوزه زیست فناوری</a:t>
            </a:r>
          </a:p>
          <a:p>
            <a:r>
              <a:rPr lang="fa-IR" dirty="0" smtClean="0"/>
              <a:t>تأمین دانش اجتماعی</a:t>
            </a:r>
          </a:p>
          <a:p>
            <a:pPr lvl="1"/>
            <a:r>
              <a:rPr lang="fa-IR" dirty="0" smtClean="0"/>
              <a:t>مختص رشته‌های علوم اجتماعی و انسانی</a:t>
            </a:r>
          </a:p>
          <a:p>
            <a:pPr lvl="1"/>
            <a:r>
              <a:rPr lang="fa-IR" dirty="0" smtClean="0"/>
              <a:t>تأمین ورودی‌های غیرفنی نوآوری</a:t>
            </a:r>
          </a:p>
          <a:p>
            <a:pPr lvl="2"/>
            <a:r>
              <a:rPr lang="fa-IR" dirty="0" smtClean="0"/>
              <a:t>جنبه‌های حقوقی و قانونی</a:t>
            </a:r>
          </a:p>
          <a:p>
            <a:pPr lvl="2"/>
            <a:r>
              <a:rPr lang="fa-IR" dirty="0" smtClean="0"/>
              <a:t>نقش سیاست‌های دولتی در موفقیت نوآوری‌ها</a:t>
            </a:r>
          </a:p>
          <a:p>
            <a:pPr lvl="2"/>
            <a:r>
              <a:rPr lang="fa-IR" dirty="0" smtClean="0"/>
              <a:t>فشارها و جریانات رسانه‌ای و جهت‌دهی افکار عمومی</a:t>
            </a:r>
          </a:p>
          <a:p>
            <a:pPr lvl="2"/>
            <a:r>
              <a:rPr lang="fa-IR" dirty="0" smtClean="0"/>
              <a:t>دانش مدیریت و رهبری سازمانی </a:t>
            </a:r>
          </a:p>
          <a:p>
            <a:pPr lvl="2"/>
            <a:r>
              <a:rPr lang="fa-IR" dirty="0" smtClean="0"/>
              <a:t>جنبه‌های زیست‌محیطی، نقش هنر، معماری و ...</a:t>
            </a:r>
          </a:p>
        </p:txBody>
      </p:sp>
      <p:sp>
        <p:nvSpPr>
          <p:cNvPr id="4" name="Slide Number Placeholder 3"/>
          <p:cNvSpPr>
            <a:spLocks noGrp="1"/>
          </p:cNvSpPr>
          <p:nvPr>
            <p:ph type="sldNum" sz="quarter" idx="10"/>
          </p:nvPr>
        </p:nvSpPr>
        <p:spPr>
          <a:xfrm>
            <a:off x="0" y="6381328"/>
            <a:ext cx="1043608" cy="476672"/>
          </a:xfrm>
        </p:spPr>
        <p:txBody>
          <a:bodyPr/>
          <a:lstStyle/>
          <a:p>
            <a:fld id="{85360FD1-730F-4C18-B25B-3934FD1E2396}" type="slidenum">
              <a:rPr lang="fa-IR" smtClean="0"/>
              <a:pPr/>
              <a:t>19</a:t>
            </a:fld>
            <a:r>
              <a:rPr lang="fa-IR" dirty="0"/>
              <a:t> از 46</a:t>
            </a:r>
            <a:endParaRPr lang="fa-IR" dirty="0"/>
          </a:p>
        </p:txBody>
      </p:sp>
    </p:spTree>
    <p:extLst>
      <p:ext uri="{BB962C8B-B14F-4D97-AF65-F5344CB8AC3E}">
        <p14:creationId xmlns:p14="http://schemas.microsoft.com/office/powerpoint/2010/main" val="250844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66800"/>
          </a:xfrm>
        </p:spPr>
        <p:txBody>
          <a:bodyPr/>
          <a:lstStyle/>
          <a:p>
            <a:r>
              <a:rPr lang="fa-IR" dirty="0" smtClean="0"/>
              <a:t>فهرست مطالب</a:t>
            </a:r>
            <a:endParaRPr lang="fa-IR" dirty="0"/>
          </a:p>
        </p:txBody>
      </p:sp>
      <p:sp>
        <p:nvSpPr>
          <p:cNvPr id="5" name="Content Placeholder 4"/>
          <p:cNvSpPr>
            <a:spLocks noGrp="1"/>
          </p:cNvSpPr>
          <p:nvPr>
            <p:ph idx="1"/>
          </p:nvPr>
        </p:nvSpPr>
        <p:spPr>
          <a:xfrm>
            <a:off x="457200" y="1556792"/>
            <a:ext cx="8229600" cy="5040560"/>
          </a:xfrm>
        </p:spPr>
        <p:txBody>
          <a:bodyPr>
            <a:normAutofit fontScale="92500" lnSpcReduction="20000"/>
          </a:bodyPr>
          <a:lstStyle/>
          <a:p>
            <a:r>
              <a:rPr lang="fa-IR" smtClean="0"/>
              <a:t>مقدمه</a:t>
            </a:r>
          </a:p>
          <a:p>
            <a:pPr>
              <a:spcBef>
                <a:spcPts val="1200"/>
              </a:spcBef>
            </a:pPr>
            <a:r>
              <a:rPr lang="fa-IR" smtClean="0"/>
              <a:t>تعریف تحقیقات بنیادی</a:t>
            </a:r>
          </a:p>
          <a:p>
            <a:pPr>
              <a:spcBef>
                <a:spcPts val="1200"/>
              </a:spcBef>
            </a:pPr>
            <a:r>
              <a:rPr lang="fa-IR" smtClean="0"/>
              <a:t>مبانی نظری سیاست علم ناظر به تحقیقات بنیادی</a:t>
            </a:r>
          </a:p>
          <a:p>
            <a:pPr lvl="1"/>
            <a:r>
              <a:rPr lang="fa-IR" smtClean="0"/>
              <a:t>نظریات کلاسیک اقتصادی در خصوص تحقیقات بنیادی</a:t>
            </a:r>
          </a:p>
          <a:p>
            <a:pPr lvl="1"/>
            <a:r>
              <a:rPr lang="fa-IR" smtClean="0"/>
              <a:t>نقش تحقیقات بنیادی در رشد و توسعه‌ی اقتصادی</a:t>
            </a:r>
          </a:p>
          <a:p>
            <a:pPr lvl="1"/>
            <a:r>
              <a:rPr lang="fa-IR" smtClean="0"/>
              <a:t>سایر مبانی نظری مرتبط با تحقیقات بنیادی</a:t>
            </a:r>
          </a:p>
          <a:p>
            <a:pPr>
              <a:spcBef>
                <a:spcPts val="1200"/>
              </a:spcBef>
            </a:pPr>
            <a:r>
              <a:rPr lang="fa-IR" smtClean="0"/>
              <a:t>جنبه‌های سیاستی تحقیقات بنیادی</a:t>
            </a:r>
          </a:p>
          <a:p>
            <a:pPr lvl="1"/>
            <a:r>
              <a:rPr lang="fa-IR" smtClean="0"/>
              <a:t>سیاست علم ناظر به تحقیقات بنیادی</a:t>
            </a:r>
          </a:p>
          <a:p>
            <a:pPr lvl="1"/>
            <a:r>
              <a:rPr lang="fa-IR" smtClean="0"/>
              <a:t>اولویت‌گذاری تحقیقات بنیادی</a:t>
            </a:r>
          </a:p>
          <a:p>
            <a:pPr lvl="1"/>
            <a:r>
              <a:rPr lang="fa-IR" smtClean="0"/>
              <a:t>تأمین مالی تحقیقات بنیادی</a:t>
            </a:r>
          </a:p>
          <a:p>
            <a:pPr lvl="1"/>
            <a:r>
              <a:rPr lang="fa-IR" smtClean="0"/>
              <a:t>ارزیابی تحقیقات بنیادی</a:t>
            </a:r>
          </a:p>
          <a:p>
            <a:pPr lvl="1"/>
            <a:r>
              <a:rPr lang="fa-IR" smtClean="0"/>
              <a:t>تحقیقات بنیادی در ایران </a:t>
            </a:r>
            <a:endParaRPr lang="en-US" dirty="0"/>
          </a:p>
        </p:txBody>
      </p:sp>
      <p:sp>
        <p:nvSpPr>
          <p:cNvPr id="8" name="Slide Number Placeholder 7"/>
          <p:cNvSpPr>
            <a:spLocks noGrp="1"/>
          </p:cNvSpPr>
          <p:nvPr>
            <p:ph type="sldNum" sz="quarter" idx="10"/>
          </p:nvPr>
        </p:nvSpPr>
        <p:spPr>
          <a:xfrm>
            <a:off x="0" y="6381328"/>
            <a:ext cx="971600" cy="476672"/>
          </a:xfrm>
        </p:spPr>
        <p:txBody>
          <a:bodyPr/>
          <a:lstStyle/>
          <a:p>
            <a:fld id="{85360FD1-730F-4C18-B25B-3934FD1E2396}" type="slidenum">
              <a:rPr lang="fa-IR" smtClean="0"/>
              <a:pPr/>
              <a:t>2</a:t>
            </a:fld>
            <a:r>
              <a:rPr lang="fa-IR" dirty="0"/>
              <a:t> از 46</a:t>
            </a: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سایر مبانی نظری مرتبط با تحقیقات بنیادی</a:t>
            </a:r>
            <a:endParaRPr lang="en-US" dirty="0"/>
          </a:p>
        </p:txBody>
      </p:sp>
      <p:sp>
        <p:nvSpPr>
          <p:cNvPr id="3" name="Content Placeholder 2"/>
          <p:cNvSpPr>
            <a:spLocks noGrp="1"/>
          </p:cNvSpPr>
          <p:nvPr>
            <p:ph idx="1"/>
          </p:nvPr>
        </p:nvSpPr>
        <p:spPr>
          <a:xfrm>
            <a:off x="179512" y="1792268"/>
            <a:ext cx="8784976" cy="5065732"/>
          </a:xfrm>
        </p:spPr>
        <p:txBody>
          <a:bodyPr>
            <a:normAutofit fontScale="92500" lnSpcReduction="10000"/>
          </a:bodyPr>
          <a:lstStyle/>
          <a:p>
            <a:r>
              <a:rPr lang="fa-IR" dirty="0" smtClean="0"/>
              <a:t>اقتصاد </a:t>
            </a:r>
            <a:r>
              <a:rPr lang="fa-IR" dirty="0"/>
              <a:t>سیاسی تحقیقات </a:t>
            </a:r>
            <a:r>
              <a:rPr lang="fa-IR" dirty="0" smtClean="0"/>
              <a:t>بنیادی</a:t>
            </a:r>
          </a:p>
          <a:p>
            <a:pPr lvl="1"/>
            <a:r>
              <a:rPr lang="fa-IR" dirty="0" smtClean="0"/>
              <a:t>عواملی نظیر </a:t>
            </a:r>
            <a:r>
              <a:rPr lang="fa-IR" dirty="0"/>
              <a:t>ساختار قدرت، تعارض منافع و ملاحظات صنفی </a:t>
            </a:r>
            <a:r>
              <a:rPr lang="fa-IR" dirty="0" smtClean="0"/>
              <a:t>ذی‌نفعان</a:t>
            </a:r>
          </a:p>
          <a:p>
            <a:pPr lvl="1"/>
            <a:r>
              <a:rPr lang="fa-IR" dirty="0" smtClean="0"/>
              <a:t>مباحثات جامعه‌ی علمی (دانشمندان) و جامعه‌ی سیاست‌گذاری</a:t>
            </a:r>
          </a:p>
          <a:p>
            <a:r>
              <a:rPr lang="fa-IR" dirty="0" smtClean="0"/>
              <a:t>جامعه‌شناسی و مردم‌شناسی علم</a:t>
            </a:r>
          </a:p>
          <a:p>
            <a:pPr lvl="1"/>
            <a:r>
              <a:rPr lang="fa-IR" dirty="0" smtClean="0"/>
              <a:t>اندیشه استقلال و تقدس نهاد علم</a:t>
            </a:r>
          </a:p>
          <a:p>
            <a:pPr lvl="2"/>
            <a:r>
              <a:rPr lang="fa-IR" dirty="0" smtClean="0"/>
              <a:t>دلالت سیاستی: حمایت دولت بدون انتظار پاسخگویی</a:t>
            </a:r>
          </a:p>
          <a:p>
            <a:pPr lvl="1"/>
            <a:r>
              <a:rPr lang="fa-IR" dirty="0" smtClean="0"/>
              <a:t>اخلاقیات علم مرتون</a:t>
            </a:r>
          </a:p>
          <a:p>
            <a:pPr lvl="2"/>
            <a:r>
              <a:rPr lang="fa-IR" dirty="0" smtClean="0"/>
              <a:t>چهار قاعده اصلی شکل‌دهنده به رفتار دانشمندان:</a:t>
            </a:r>
          </a:p>
          <a:p>
            <a:pPr lvl="3"/>
            <a:r>
              <a:rPr lang="fa-IR" dirty="0" smtClean="0"/>
              <a:t>عام گرایی </a:t>
            </a:r>
          </a:p>
          <a:p>
            <a:pPr lvl="3"/>
            <a:r>
              <a:rPr lang="fa-IR" dirty="0" smtClean="0"/>
              <a:t>سرشت عمومی و اجتماعی دانش</a:t>
            </a:r>
          </a:p>
          <a:p>
            <a:pPr lvl="3"/>
            <a:r>
              <a:rPr lang="fa-IR" dirty="0" smtClean="0"/>
              <a:t>بی‌غرضی</a:t>
            </a:r>
          </a:p>
          <a:p>
            <a:pPr lvl="3"/>
            <a:r>
              <a:rPr lang="fa-IR" dirty="0" smtClean="0"/>
              <a:t>شک سازمان یافته</a:t>
            </a:r>
          </a:p>
          <a:p>
            <a:pPr lvl="2"/>
            <a:r>
              <a:rPr lang="fa-IR" dirty="0" smtClean="0"/>
              <a:t>منتقدین جدی</a:t>
            </a:r>
          </a:p>
          <a:p>
            <a:pPr lvl="1"/>
            <a:endParaRPr lang="en-US" dirty="0"/>
          </a:p>
        </p:txBody>
      </p:sp>
      <p:sp>
        <p:nvSpPr>
          <p:cNvPr id="4" name="Slide Number Placeholder 3"/>
          <p:cNvSpPr>
            <a:spLocks noGrp="1"/>
          </p:cNvSpPr>
          <p:nvPr>
            <p:ph type="sldNum" sz="quarter" idx="10"/>
          </p:nvPr>
        </p:nvSpPr>
        <p:spPr>
          <a:xfrm>
            <a:off x="0" y="6381328"/>
            <a:ext cx="1187624" cy="476672"/>
          </a:xfrm>
        </p:spPr>
        <p:txBody>
          <a:bodyPr/>
          <a:lstStyle/>
          <a:p>
            <a:fld id="{85360FD1-730F-4C18-B25B-3934FD1E2396}" type="slidenum">
              <a:rPr lang="fa-IR" smtClean="0"/>
              <a:pPr/>
              <a:t>20</a:t>
            </a:fld>
            <a:r>
              <a:rPr lang="fa-IR" dirty="0"/>
              <a:t> از 46</a:t>
            </a:r>
            <a:endParaRPr lang="fa-IR" dirty="0"/>
          </a:p>
        </p:txBody>
      </p:sp>
    </p:spTree>
    <p:extLst>
      <p:ext uri="{BB962C8B-B14F-4D97-AF65-F5344CB8AC3E}">
        <p14:creationId xmlns:p14="http://schemas.microsoft.com/office/powerpoint/2010/main" val="304462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سایر مبانی نظری مرتبط با تحقیقات بنیادی (ادامه)</a:t>
            </a:r>
            <a:endParaRPr lang="en-US" dirty="0"/>
          </a:p>
        </p:txBody>
      </p:sp>
      <p:sp>
        <p:nvSpPr>
          <p:cNvPr id="3" name="Content Placeholder 2"/>
          <p:cNvSpPr>
            <a:spLocks noGrp="1"/>
          </p:cNvSpPr>
          <p:nvPr>
            <p:ph idx="1"/>
          </p:nvPr>
        </p:nvSpPr>
        <p:spPr>
          <a:xfrm>
            <a:off x="0" y="1543472"/>
            <a:ext cx="9144000" cy="5314528"/>
          </a:xfrm>
        </p:spPr>
        <p:txBody>
          <a:bodyPr>
            <a:normAutofit lnSpcReduction="10000"/>
          </a:bodyPr>
          <a:lstStyle/>
          <a:p>
            <a:r>
              <a:rPr lang="fa-IR" dirty="0" smtClean="0"/>
              <a:t>جامعه‌شناسی و مردم‌شناسی علم (ادامه)</a:t>
            </a:r>
          </a:p>
          <a:p>
            <a:pPr lvl="1"/>
            <a:r>
              <a:rPr lang="fa-IR" dirty="0"/>
              <a:t>مود ۱ و ۲ تولید </a:t>
            </a:r>
            <a:r>
              <a:rPr lang="fa-IR" dirty="0" smtClean="0"/>
              <a:t>دانش</a:t>
            </a:r>
          </a:p>
          <a:p>
            <a:pPr lvl="2"/>
            <a:r>
              <a:rPr lang="fa-IR" dirty="0" smtClean="0"/>
              <a:t>ادعای تغییر مود تولید دانش توسط گیبونز</a:t>
            </a:r>
          </a:p>
          <a:p>
            <a:pPr lvl="2"/>
            <a:r>
              <a:rPr lang="fa-IR" dirty="0" smtClean="0"/>
              <a:t>ویژگی‌های مود 1: </a:t>
            </a:r>
            <a:r>
              <a:rPr lang="fa-IR" dirty="0"/>
              <a:t>آکادمیک، سلسله‌مراتبی و همگن </a:t>
            </a:r>
            <a:endParaRPr lang="fa-IR" dirty="0" smtClean="0"/>
          </a:p>
          <a:p>
            <a:pPr lvl="2"/>
            <a:r>
              <a:rPr lang="fa-IR" dirty="0" smtClean="0"/>
              <a:t>ویژگی‌های مود 2: پویایی، به هم خوردن سلسله‌مراتب </a:t>
            </a:r>
            <a:r>
              <a:rPr lang="fa-IR" dirty="0"/>
              <a:t>و </a:t>
            </a:r>
            <a:r>
              <a:rPr lang="fa-IR" dirty="0" smtClean="0"/>
              <a:t>نقش پررنگ ارتباط </a:t>
            </a:r>
            <a:r>
              <a:rPr lang="fa-IR" dirty="0"/>
              <a:t>با </a:t>
            </a:r>
            <a:r>
              <a:rPr lang="fa-IR" dirty="0" smtClean="0"/>
              <a:t>کاربرد</a:t>
            </a:r>
          </a:p>
          <a:p>
            <a:pPr lvl="1"/>
            <a:r>
              <a:rPr lang="fa-IR" dirty="0"/>
              <a:t>نقد تلقی علم به مثابه کالای </a:t>
            </a:r>
            <a:r>
              <a:rPr lang="fa-IR" dirty="0" smtClean="0"/>
              <a:t>عمومی</a:t>
            </a:r>
          </a:p>
          <a:p>
            <a:pPr lvl="1"/>
            <a:r>
              <a:rPr lang="fa-IR" dirty="0"/>
              <a:t>نارسایی سازوکار </a:t>
            </a:r>
            <a:r>
              <a:rPr lang="fa-IR" dirty="0" smtClean="0"/>
              <a:t>بازار </a:t>
            </a:r>
          </a:p>
          <a:p>
            <a:pPr lvl="2"/>
            <a:r>
              <a:rPr lang="fa-IR" dirty="0" smtClean="0"/>
              <a:t>از دست رفتن مسیرهای علمی و فرصت‌های فناورانه متفاوت</a:t>
            </a:r>
          </a:p>
          <a:p>
            <a:pPr lvl="1"/>
            <a:r>
              <a:rPr lang="fa-IR" dirty="0"/>
              <a:t>علم به مثابه منبع انعطاف و </a:t>
            </a:r>
            <a:r>
              <a:rPr lang="fa-IR" dirty="0" smtClean="0"/>
              <a:t>تنوع</a:t>
            </a:r>
          </a:p>
          <a:p>
            <a:pPr lvl="2"/>
            <a:r>
              <a:rPr lang="fa-IR" dirty="0" smtClean="0"/>
              <a:t>علم به مثابه شبکه‌ای متشکل از عناصر گوناگون</a:t>
            </a:r>
          </a:p>
          <a:p>
            <a:pPr lvl="2"/>
            <a:r>
              <a:rPr lang="fa-IR" dirty="0" smtClean="0"/>
              <a:t>اکتشافات خارق العاده علمی به مثابه منبعی برای بازآرایی شبکه‌ها و از بین بردن قفل‌شدگی‌های ناشی از بازار</a:t>
            </a:r>
          </a:p>
          <a:p>
            <a:pPr lvl="1"/>
            <a:endParaRPr lang="en-US" dirty="0"/>
          </a:p>
        </p:txBody>
      </p:sp>
      <p:sp>
        <p:nvSpPr>
          <p:cNvPr id="4" name="Slide Number Placeholder 3"/>
          <p:cNvSpPr>
            <a:spLocks noGrp="1"/>
          </p:cNvSpPr>
          <p:nvPr>
            <p:ph type="sldNum" sz="quarter" idx="10"/>
          </p:nvPr>
        </p:nvSpPr>
        <p:spPr>
          <a:xfrm>
            <a:off x="0" y="6381328"/>
            <a:ext cx="1115616" cy="476672"/>
          </a:xfrm>
        </p:spPr>
        <p:txBody>
          <a:bodyPr/>
          <a:lstStyle/>
          <a:p>
            <a:fld id="{85360FD1-730F-4C18-B25B-3934FD1E2396}" type="slidenum">
              <a:rPr lang="fa-IR" smtClean="0"/>
              <a:pPr/>
              <a:t>21</a:t>
            </a:fld>
            <a:r>
              <a:rPr lang="fa-IR" dirty="0"/>
              <a:t> از 46</a:t>
            </a:r>
            <a:endParaRPr lang="fa-IR" dirty="0"/>
          </a:p>
        </p:txBody>
      </p:sp>
    </p:spTree>
    <p:extLst>
      <p:ext uri="{BB962C8B-B14F-4D97-AF65-F5344CB8AC3E}">
        <p14:creationId xmlns:p14="http://schemas.microsoft.com/office/powerpoint/2010/main" val="211828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سایر مبانی نظری مرتبط با تحقیقات بنیادی (ادامه)</a:t>
            </a:r>
            <a:endParaRPr lang="en-US" dirty="0"/>
          </a:p>
        </p:txBody>
      </p:sp>
      <p:sp>
        <p:nvSpPr>
          <p:cNvPr id="3" name="Content Placeholder 2"/>
          <p:cNvSpPr>
            <a:spLocks noGrp="1"/>
          </p:cNvSpPr>
          <p:nvPr>
            <p:ph idx="1"/>
          </p:nvPr>
        </p:nvSpPr>
        <p:spPr/>
        <p:txBody>
          <a:bodyPr/>
          <a:lstStyle/>
          <a:p>
            <a:r>
              <a:rPr lang="fa-IR" dirty="0" smtClean="0"/>
              <a:t>تاریخ علم</a:t>
            </a:r>
          </a:p>
          <a:p>
            <a:pPr lvl="1"/>
            <a:r>
              <a:rPr lang="fa-IR" dirty="0"/>
              <a:t>تفکیک مقام نظر و عمل و علوم محض و </a:t>
            </a:r>
            <a:r>
              <a:rPr lang="fa-IR" dirty="0" smtClean="0"/>
              <a:t>کاربردی در تاریخ</a:t>
            </a:r>
          </a:p>
          <a:p>
            <a:pPr lvl="1"/>
            <a:r>
              <a:rPr lang="fa-IR" dirty="0" smtClean="0"/>
              <a:t>لزوم پژوهش‌های بیشتر، به خصوص در دوره تمدن اسلامی</a:t>
            </a:r>
          </a:p>
          <a:p>
            <a:r>
              <a:rPr lang="fa-IR" dirty="0" smtClean="0"/>
              <a:t>دین اسلام</a:t>
            </a:r>
          </a:p>
          <a:p>
            <a:pPr lvl="1"/>
            <a:r>
              <a:rPr lang="fa-IR" dirty="0" smtClean="0"/>
              <a:t>معانی گوناگون علم در ادبیات دینی</a:t>
            </a:r>
          </a:p>
          <a:p>
            <a:pPr lvl="1"/>
            <a:r>
              <a:rPr lang="fa-IR" dirty="0" smtClean="0"/>
              <a:t>علم ستوده و علم نکوهیده</a:t>
            </a:r>
          </a:p>
          <a:p>
            <a:pPr lvl="1"/>
            <a:r>
              <a:rPr lang="fa-IR" dirty="0" smtClean="0"/>
              <a:t>نفی ارزش علم فاقد منفعت</a:t>
            </a:r>
          </a:p>
          <a:p>
            <a:pPr lvl="1"/>
            <a:r>
              <a:rPr lang="fa-IR" dirty="0" smtClean="0"/>
              <a:t>لزوم پژوهش بیشتر از منظر سیاست‌گذاری علم</a:t>
            </a:r>
            <a:endParaRPr lang="en-US" dirty="0"/>
          </a:p>
        </p:txBody>
      </p:sp>
      <p:sp>
        <p:nvSpPr>
          <p:cNvPr id="4" name="Slide Number Placeholder 3"/>
          <p:cNvSpPr>
            <a:spLocks noGrp="1"/>
          </p:cNvSpPr>
          <p:nvPr>
            <p:ph type="sldNum" sz="quarter" idx="10"/>
          </p:nvPr>
        </p:nvSpPr>
        <p:spPr>
          <a:xfrm>
            <a:off x="0" y="6453336"/>
            <a:ext cx="1115616" cy="404664"/>
          </a:xfrm>
        </p:spPr>
        <p:txBody>
          <a:bodyPr/>
          <a:lstStyle/>
          <a:p>
            <a:fld id="{85360FD1-730F-4C18-B25B-3934FD1E2396}" type="slidenum">
              <a:rPr lang="fa-IR" smtClean="0"/>
              <a:pPr/>
              <a:t>22</a:t>
            </a:fld>
            <a:r>
              <a:rPr lang="fa-IR" dirty="0"/>
              <a:t> از 46</a:t>
            </a:r>
            <a:endParaRPr lang="fa-IR" dirty="0"/>
          </a:p>
        </p:txBody>
      </p:sp>
    </p:spTree>
    <p:extLst>
      <p:ext uri="{BB962C8B-B14F-4D97-AF65-F5344CB8AC3E}">
        <p14:creationId xmlns:p14="http://schemas.microsoft.com/office/powerpoint/2010/main" val="305410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a:t>
            </a:r>
            <a:endParaRPr lang="en-US" dirty="0"/>
          </a:p>
        </p:txBody>
      </p:sp>
      <p:sp>
        <p:nvSpPr>
          <p:cNvPr id="3" name="Content Placeholder 2"/>
          <p:cNvSpPr>
            <a:spLocks noGrp="1"/>
          </p:cNvSpPr>
          <p:nvPr>
            <p:ph idx="1"/>
          </p:nvPr>
        </p:nvSpPr>
        <p:spPr/>
        <p:txBody>
          <a:bodyPr/>
          <a:lstStyle/>
          <a:p>
            <a:r>
              <a:rPr lang="fa-IR" dirty="0" smtClean="0"/>
              <a:t>مقدمه</a:t>
            </a:r>
          </a:p>
          <a:p>
            <a:pPr lvl="1"/>
            <a:r>
              <a:rPr lang="fa-IR" dirty="0" smtClean="0"/>
              <a:t>رد تلقی گذار به دوران "سیاست نوآوری" و  منسوخ شدن "سیاست علم" و "سیاست فناوری"</a:t>
            </a:r>
          </a:p>
          <a:p>
            <a:pPr lvl="1"/>
            <a:r>
              <a:rPr lang="fa-IR" dirty="0" smtClean="0"/>
              <a:t>لزوم بررسی تحقیقات بنیادی از منظر هر سه حوزه فوق</a:t>
            </a:r>
          </a:p>
          <a:p>
            <a:pPr lvl="1"/>
            <a:r>
              <a:rPr lang="fa-IR" dirty="0" smtClean="0"/>
              <a:t>تمرکز این ارائه بر سیاست علم</a:t>
            </a:r>
          </a:p>
          <a:p>
            <a:r>
              <a:rPr lang="fa-IR" dirty="0" smtClean="0"/>
              <a:t>سیاست علم ناظر به تحقیقات بنیادی</a:t>
            </a:r>
          </a:p>
          <a:p>
            <a:pPr lvl="1"/>
            <a:r>
              <a:rPr lang="fa-IR" dirty="0" smtClean="0"/>
              <a:t>نقطه کانونی سیاست علم: تولید دانش</a:t>
            </a:r>
          </a:p>
          <a:p>
            <a:pPr lvl="1"/>
            <a:r>
              <a:rPr lang="fa-IR" dirty="0" smtClean="0"/>
              <a:t>موضوعات اصلی سیاست علم:</a:t>
            </a:r>
          </a:p>
          <a:p>
            <a:pPr lvl="2"/>
            <a:r>
              <a:rPr lang="fa-IR" dirty="0"/>
              <a:t>تخصیص منابع کافی به علم و توزیع خردمندانه‌ی این </a:t>
            </a:r>
            <a:r>
              <a:rPr lang="fa-IR" dirty="0" smtClean="0"/>
              <a:t>منابع</a:t>
            </a:r>
          </a:p>
          <a:p>
            <a:pPr lvl="2"/>
            <a:r>
              <a:rPr lang="fa-IR" dirty="0"/>
              <a:t>حصول اطمینان از استفاده‌ی کارآ از </a:t>
            </a:r>
            <a:r>
              <a:rPr lang="fa-IR" dirty="0" smtClean="0"/>
              <a:t>منابع تخصیص یافته به علم</a:t>
            </a:r>
          </a:p>
          <a:p>
            <a:pPr lvl="1"/>
            <a:endParaRPr lang="fa-IR" dirty="0" smtClean="0"/>
          </a:p>
          <a:p>
            <a:pPr lvl="1"/>
            <a:endParaRPr lang="en-US" dirty="0"/>
          </a:p>
        </p:txBody>
      </p:sp>
      <p:sp>
        <p:nvSpPr>
          <p:cNvPr id="4" name="Slide Number Placeholder 3"/>
          <p:cNvSpPr>
            <a:spLocks noGrp="1"/>
          </p:cNvSpPr>
          <p:nvPr>
            <p:ph type="sldNum" sz="quarter" idx="10"/>
          </p:nvPr>
        </p:nvSpPr>
        <p:spPr>
          <a:xfrm>
            <a:off x="0" y="6453336"/>
            <a:ext cx="1043608" cy="404664"/>
          </a:xfrm>
        </p:spPr>
        <p:txBody>
          <a:bodyPr/>
          <a:lstStyle/>
          <a:p>
            <a:fld id="{85360FD1-730F-4C18-B25B-3934FD1E2396}" type="slidenum">
              <a:rPr lang="fa-IR" smtClean="0"/>
              <a:pPr/>
              <a:t>23</a:t>
            </a:fld>
            <a:r>
              <a:rPr lang="fa-IR" dirty="0"/>
              <a:t> از 46</a:t>
            </a:r>
            <a:endParaRPr lang="fa-IR" dirty="0"/>
          </a:p>
        </p:txBody>
      </p:sp>
    </p:spTree>
    <p:extLst>
      <p:ext uri="{BB962C8B-B14F-4D97-AF65-F5344CB8AC3E}">
        <p14:creationId xmlns:p14="http://schemas.microsoft.com/office/powerpoint/2010/main" val="155817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a:t>
            </a:r>
            <a:r>
              <a:rPr lang="fa-IR" dirty="0" smtClean="0"/>
              <a:t>بنیادی (ادامه)</a:t>
            </a:r>
            <a:endParaRPr lang="en-US" dirty="0"/>
          </a:p>
        </p:txBody>
      </p:sp>
      <p:sp>
        <p:nvSpPr>
          <p:cNvPr id="3" name="Content Placeholder 2"/>
          <p:cNvSpPr>
            <a:spLocks noGrp="1"/>
          </p:cNvSpPr>
          <p:nvPr>
            <p:ph idx="1"/>
          </p:nvPr>
        </p:nvSpPr>
        <p:spPr>
          <a:xfrm>
            <a:off x="35496" y="1556792"/>
            <a:ext cx="9073008" cy="5301208"/>
          </a:xfrm>
        </p:spPr>
        <p:txBody>
          <a:bodyPr>
            <a:normAutofit lnSpcReduction="10000"/>
          </a:bodyPr>
          <a:lstStyle/>
          <a:p>
            <a:r>
              <a:rPr lang="fa-IR" dirty="0"/>
              <a:t>سیاست علم ناظر به تحقیقات بنیادی (ادامه)</a:t>
            </a:r>
          </a:p>
          <a:p>
            <a:pPr lvl="1"/>
            <a:r>
              <a:rPr lang="fa-IR" dirty="0" smtClean="0"/>
              <a:t>اهداف دولت‌ها در سیاست علم: </a:t>
            </a:r>
          </a:p>
          <a:p>
            <a:pPr lvl="2"/>
            <a:r>
              <a:rPr lang="fa-IR" dirty="0" smtClean="0"/>
              <a:t>از پرستیژ ملی و اهداف فرهنگی اجتماعی</a:t>
            </a:r>
          </a:p>
          <a:p>
            <a:pPr lvl="2"/>
            <a:r>
              <a:rPr lang="fa-IR" dirty="0" smtClean="0"/>
              <a:t>تا اهداف اقتصادی و امنیتی</a:t>
            </a:r>
          </a:p>
          <a:p>
            <a:pPr lvl="1"/>
            <a:r>
              <a:rPr lang="fa-IR" dirty="0" smtClean="0"/>
              <a:t>روند کلی سیاست علم در آمریکا، انگلستان و برخی کشورهای پیش‌رو:</a:t>
            </a:r>
          </a:p>
          <a:p>
            <a:pPr lvl="2"/>
            <a:r>
              <a:rPr lang="fa-IR" dirty="0" smtClean="0"/>
              <a:t>حمایت فراوان دولت تا ابتدای دهه 1970</a:t>
            </a:r>
          </a:p>
          <a:p>
            <a:pPr lvl="2"/>
            <a:r>
              <a:rPr lang="fa-IR" dirty="0" smtClean="0"/>
              <a:t>کاهش حمایت دولت و افزایش مطالبه پاسخ‌گویی از نهاد علم </a:t>
            </a:r>
          </a:p>
          <a:p>
            <a:pPr lvl="3"/>
            <a:r>
              <a:rPr lang="fa-IR" dirty="0" smtClean="0"/>
              <a:t>"</a:t>
            </a:r>
            <a:r>
              <a:rPr lang="fa-IR" dirty="0"/>
              <a:t>قرارداد اجتماعی نوین علوم بنیادی</a:t>
            </a:r>
            <a:r>
              <a:rPr lang="fa-IR" dirty="0" smtClean="0"/>
              <a:t>"</a:t>
            </a:r>
          </a:p>
          <a:p>
            <a:pPr lvl="3"/>
            <a:r>
              <a:rPr lang="fa-IR" dirty="0" smtClean="0"/>
              <a:t>افزایش هزینه‌های تحقیقات</a:t>
            </a:r>
          </a:p>
          <a:p>
            <a:pPr lvl="3"/>
            <a:r>
              <a:rPr lang="fa-IR" dirty="0" smtClean="0"/>
              <a:t>محدودیتهای منابع و بودجه</a:t>
            </a:r>
          </a:p>
          <a:p>
            <a:pPr lvl="3"/>
            <a:r>
              <a:rPr lang="fa-IR" dirty="0" smtClean="0"/>
              <a:t>پارادایم نوین مدیریت دولتی</a:t>
            </a:r>
          </a:p>
          <a:p>
            <a:pPr lvl="3"/>
            <a:r>
              <a:rPr lang="fa-IR" dirty="0" smtClean="0"/>
              <a:t>تأمین مالی مبتنی بر عملکرد</a:t>
            </a:r>
          </a:p>
          <a:p>
            <a:pPr lvl="2"/>
            <a:r>
              <a:rPr lang="fa-IR" dirty="0" smtClean="0"/>
              <a:t>انتقادات دانشمندان و پژوهشگران حوزه سیاست‌گذاری به روند فوق</a:t>
            </a:r>
            <a:endParaRPr lang="en-US" dirty="0"/>
          </a:p>
        </p:txBody>
      </p:sp>
      <p:sp>
        <p:nvSpPr>
          <p:cNvPr id="4" name="Slide Number Placeholder 3"/>
          <p:cNvSpPr>
            <a:spLocks noGrp="1"/>
          </p:cNvSpPr>
          <p:nvPr>
            <p:ph type="sldNum" sz="quarter" idx="10"/>
          </p:nvPr>
        </p:nvSpPr>
        <p:spPr>
          <a:xfrm>
            <a:off x="0" y="6381328"/>
            <a:ext cx="1043608" cy="476672"/>
          </a:xfrm>
        </p:spPr>
        <p:txBody>
          <a:bodyPr/>
          <a:lstStyle/>
          <a:p>
            <a:fld id="{85360FD1-730F-4C18-B25B-3934FD1E2396}" type="slidenum">
              <a:rPr lang="fa-IR" smtClean="0"/>
              <a:pPr/>
              <a:t>24</a:t>
            </a:fld>
            <a:r>
              <a:rPr lang="fa-IR" dirty="0"/>
              <a:t> از 46</a:t>
            </a:r>
            <a:endParaRPr lang="fa-IR" dirty="0"/>
          </a:p>
        </p:txBody>
      </p:sp>
    </p:spTree>
    <p:extLst>
      <p:ext uri="{BB962C8B-B14F-4D97-AF65-F5344CB8AC3E}">
        <p14:creationId xmlns:p14="http://schemas.microsoft.com/office/powerpoint/2010/main" val="31328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a:t>
            </a:r>
            <a:r>
              <a:rPr lang="fa-IR" dirty="0" smtClean="0"/>
              <a:t>بنیادی (ادامه)</a:t>
            </a:r>
            <a:endParaRPr lang="en-US" dirty="0"/>
          </a:p>
        </p:txBody>
      </p:sp>
      <p:sp>
        <p:nvSpPr>
          <p:cNvPr id="3" name="Content Placeholder 2"/>
          <p:cNvSpPr>
            <a:spLocks noGrp="1"/>
          </p:cNvSpPr>
          <p:nvPr>
            <p:ph idx="1"/>
          </p:nvPr>
        </p:nvSpPr>
        <p:spPr>
          <a:xfrm>
            <a:off x="179512" y="1792268"/>
            <a:ext cx="8784976" cy="5065732"/>
          </a:xfrm>
        </p:spPr>
        <p:txBody>
          <a:bodyPr>
            <a:normAutofit/>
          </a:bodyPr>
          <a:lstStyle/>
          <a:p>
            <a:r>
              <a:rPr lang="fa-IR" dirty="0"/>
              <a:t>سیاست علم ناظر به تحقیقات بنیادی (ادامه)</a:t>
            </a:r>
          </a:p>
          <a:p>
            <a:pPr lvl="1"/>
            <a:r>
              <a:rPr lang="fa-IR" dirty="0" smtClean="0"/>
              <a:t>سوء برداشت‌های تصمیم‌گیران دولتی در خصوص تحقیقات بنیادی</a:t>
            </a:r>
          </a:p>
          <a:p>
            <a:pPr lvl="2"/>
            <a:r>
              <a:rPr lang="fa-IR" dirty="0" smtClean="0"/>
              <a:t>عدم درک پیچیدگی‌های </a:t>
            </a:r>
            <a:r>
              <a:rPr lang="fa-IR" dirty="0"/>
              <a:t>شناسایی منافع ناشی از تحقیقات بنیادی </a:t>
            </a:r>
            <a:endParaRPr lang="fa-IR" dirty="0" smtClean="0"/>
          </a:p>
          <a:p>
            <a:pPr lvl="3"/>
            <a:r>
              <a:rPr lang="fa-IR" dirty="0" smtClean="0"/>
              <a:t>خودآگاه یا ناخودآگاه</a:t>
            </a:r>
          </a:p>
          <a:p>
            <a:pPr lvl="2"/>
            <a:r>
              <a:rPr lang="fa-IR" dirty="0" smtClean="0"/>
              <a:t>مود۲ </a:t>
            </a:r>
            <a:r>
              <a:rPr lang="fa-IR" dirty="0"/>
              <a:t>تولید دانش </a:t>
            </a:r>
            <a:endParaRPr lang="fa-IR" dirty="0" smtClean="0"/>
          </a:p>
          <a:p>
            <a:pPr lvl="3"/>
            <a:r>
              <a:rPr lang="fa-IR" dirty="0" smtClean="0"/>
              <a:t>فاقد پشتوانه تجربی کافی </a:t>
            </a:r>
          </a:p>
          <a:p>
            <a:pPr lvl="3"/>
            <a:r>
              <a:rPr lang="fa-IR" dirty="0" smtClean="0"/>
              <a:t>واجد ضعف‌های نظری و منطقی</a:t>
            </a:r>
          </a:p>
          <a:p>
            <a:pPr lvl="2"/>
            <a:r>
              <a:rPr lang="fa-IR" dirty="0" smtClean="0"/>
              <a:t>عدم درک صحیح </a:t>
            </a:r>
            <a:r>
              <a:rPr lang="fa-IR" dirty="0"/>
              <a:t>علل موفقیت فرآیند استفاده‌ی تجاری از نتایج تحقیقات بنیادی در ایالات </a:t>
            </a:r>
            <a:r>
              <a:rPr lang="fa-IR" dirty="0" smtClean="0"/>
              <a:t>متحده</a:t>
            </a:r>
          </a:p>
          <a:p>
            <a:pPr lvl="3"/>
            <a:r>
              <a:rPr lang="fa-IR" dirty="0" smtClean="0"/>
              <a:t>لزوم بازخوانی و تحلیل تجربیات </a:t>
            </a:r>
            <a:r>
              <a:rPr lang="fa-IR" dirty="0"/>
              <a:t>موفق </a:t>
            </a:r>
            <a:r>
              <a:rPr lang="fa-IR" dirty="0" smtClean="0"/>
              <a:t>در </a:t>
            </a:r>
            <a:r>
              <a:rPr lang="fa-IR" dirty="0"/>
              <a:t>بستر شرایط </a:t>
            </a:r>
            <a:r>
              <a:rPr lang="fa-IR" dirty="0" smtClean="0"/>
              <a:t>بومی</a:t>
            </a:r>
          </a:p>
          <a:p>
            <a:pPr lvl="3"/>
            <a:r>
              <a:rPr lang="fa-IR" dirty="0" smtClean="0"/>
              <a:t>خطر برداشت‌های سطحی و کپی‌برداری صرف از تجربیات موفق</a:t>
            </a:r>
          </a:p>
        </p:txBody>
      </p:sp>
      <p:sp>
        <p:nvSpPr>
          <p:cNvPr id="4" name="Slide Number Placeholder 3"/>
          <p:cNvSpPr>
            <a:spLocks noGrp="1"/>
          </p:cNvSpPr>
          <p:nvPr>
            <p:ph type="sldNum" sz="quarter" idx="10"/>
          </p:nvPr>
        </p:nvSpPr>
        <p:spPr>
          <a:xfrm>
            <a:off x="0" y="6381328"/>
            <a:ext cx="1043608" cy="476672"/>
          </a:xfrm>
        </p:spPr>
        <p:txBody>
          <a:bodyPr/>
          <a:lstStyle/>
          <a:p>
            <a:fld id="{85360FD1-730F-4C18-B25B-3934FD1E2396}" type="slidenum">
              <a:rPr lang="fa-IR" smtClean="0"/>
              <a:pPr/>
              <a:t>25</a:t>
            </a:fld>
            <a:r>
              <a:rPr lang="fa-IR" dirty="0"/>
              <a:t> از 46</a:t>
            </a:r>
            <a:endParaRPr lang="fa-IR" dirty="0"/>
          </a:p>
        </p:txBody>
      </p:sp>
    </p:spTree>
    <p:extLst>
      <p:ext uri="{BB962C8B-B14F-4D97-AF65-F5344CB8AC3E}">
        <p14:creationId xmlns:p14="http://schemas.microsoft.com/office/powerpoint/2010/main" val="375032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a:t>
            </a:r>
            <a:r>
              <a:rPr lang="fa-IR" dirty="0" smtClean="0"/>
              <a:t>بنیادی (ادامه)</a:t>
            </a:r>
            <a:endParaRPr lang="en-US" dirty="0"/>
          </a:p>
        </p:txBody>
      </p:sp>
      <p:sp>
        <p:nvSpPr>
          <p:cNvPr id="3" name="Content Placeholder 2"/>
          <p:cNvSpPr>
            <a:spLocks noGrp="1"/>
          </p:cNvSpPr>
          <p:nvPr>
            <p:ph idx="1"/>
          </p:nvPr>
        </p:nvSpPr>
        <p:spPr>
          <a:xfrm>
            <a:off x="179512" y="1792268"/>
            <a:ext cx="8784976" cy="5065732"/>
          </a:xfrm>
        </p:spPr>
        <p:txBody>
          <a:bodyPr>
            <a:normAutofit/>
          </a:bodyPr>
          <a:lstStyle/>
          <a:p>
            <a:r>
              <a:rPr lang="fa-IR" dirty="0"/>
              <a:t>سیاست علم ناظر به تحقیقات بنیادی (ادامه)</a:t>
            </a:r>
          </a:p>
          <a:p>
            <a:pPr lvl="1"/>
            <a:r>
              <a:rPr lang="fa-IR" dirty="0" smtClean="0"/>
              <a:t>حد استقلال نهاد علم؟</a:t>
            </a:r>
          </a:p>
          <a:p>
            <a:pPr lvl="2"/>
            <a:r>
              <a:rPr lang="fa-IR" dirty="0" smtClean="0"/>
              <a:t>سؤالی بنیادی و مناقشه‌برانگیز</a:t>
            </a:r>
          </a:p>
          <a:p>
            <a:pPr lvl="1"/>
            <a:r>
              <a:rPr lang="fa-IR" dirty="0" smtClean="0"/>
              <a:t>بده‌بستان بین استقلال نهاد علم و در خدمت دولت بودن</a:t>
            </a:r>
          </a:p>
          <a:p>
            <a:pPr lvl="2"/>
            <a:r>
              <a:rPr lang="fa-IR" dirty="0" smtClean="0"/>
              <a:t>علم کاملاً آزاد و بدون هرگونه جهت‌دهی: فریب و توهم</a:t>
            </a:r>
          </a:p>
          <a:p>
            <a:pPr lvl="2"/>
            <a:r>
              <a:rPr lang="fa-IR" dirty="0" smtClean="0"/>
              <a:t>تأثیر منفی کنترل کامل علم در منافع حاصل از آن در بلندمدت</a:t>
            </a:r>
          </a:p>
          <a:p>
            <a:pPr lvl="1"/>
            <a:r>
              <a:rPr lang="fa-IR" dirty="0" smtClean="0"/>
              <a:t>تقسیم کار کلان در آمریکا ناظر به تحقیقات بنیادی:</a:t>
            </a:r>
          </a:p>
          <a:p>
            <a:pPr lvl="2"/>
            <a:r>
              <a:rPr lang="fa-IR" dirty="0" smtClean="0"/>
              <a:t>دستگاه‌های دولتی متولی حمایت از تحقیقات بنیادی جهت‌دار در راستای مأموریت محوله</a:t>
            </a:r>
          </a:p>
          <a:p>
            <a:pPr lvl="2"/>
            <a:r>
              <a:rPr lang="fa-IR" dirty="0" smtClean="0"/>
              <a:t>بنیاد ملی علم متولی حمایت از سایر تحقیقات بنیادی </a:t>
            </a:r>
          </a:p>
          <a:p>
            <a:pPr lvl="2"/>
            <a:endParaRPr lang="fa-IR" dirty="0" smtClean="0"/>
          </a:p>
        </p:txBody>
      </p:sp>
      <p:sp>
        <p:nvSpPr>
          <p:cNvPr id="4" name="Slide Number Placeholder 3"/>
          <p:cNvSpPr>
            <a:spLocks noGrp="1"/>
          </p:cNvSpPr>
          <p:nvPr>
            <p:ph type="sldNum" sz="quarter" idx="10"/>
          </p:nvPr>
        </p:nvSpPr>
        <p:spPr>
          <a:xfrm>
            <a:off x="0" y="6381328"/>
            <a:ext cx="1187624" cy="476672"/>
          </a:xfrm>
        </p:spPr>
        <p:txBody>
          <a:bodyPr/>
          <a:lstStyle/>
          <a:p>
            <a:fld id="{85360FD1-730F-4C18-B25B-3934FD1E2396}" type="slidenum">
              <a:rPr lang="fa-IR" smtClean="0"/>
              <a:pPr/>
              <a:t>26</a:t>
            </a:fld>
            <a:r>
              <a:rPr lang="fa-IR" dirty="0"/>
              <a:t> از 46</a:t>
            </a:r>
            <a:endParaRPr lang="fa-IR" dirty="0"/>
          </a:p>
        </p:txBody>
      </p:sp>
    </p:spTree>
    <p:extLst>
      <p:ext uri="{BB962C8B-B14F-4D97-AF65-F5344CB8AC3E}">
        <p14:creationId xmlns:p14="http://schemas.microsoft.com/office/powerpoint/2010/main" val="603310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a:xfrm>
            <a:off x="0" y="1792268"/>
            <a:ext cx="9144000" cy="5065732"/>
          </a:xfrm>
        </p:spPr>
        <p:txBody>
          <a:bodyPr>
            <a:normAutofit fontScale="92500"/>
          </a:bodyPr>
          <a:lstStyle/>
          <a:p>
            <a:r>
              <a:rPr lang="fa-IR" dirty="0"/>
              <a:t>اولویت‌گذاری تحقیقات </a:t>
            </a:r>
            <a:r>
              <a:rPr lang="fa-IR" dirty="0" smtClean="0"/>
              <a:t>بنیادی</a:t>
            </a:r>
          </a:p>
          <a:p>
            <a:pPr lvl="1"/>
            <a:r>
              <a:rPr lang="fa-IR" dirty="0" smtClean="0"/>
              <a:t>ضرورت تعیین اولویت‌ها برای تخصیص بهینه منابع (از موضوعات اصلی سیاست علم)</a:t>
            </a:r>
          </a:p>
          <a:p>
            <a:pPr lvl="1"/>
            <a:r>
              <a:rPr lang="fa-IR" dirty="0" smtClean="0"/>
              <a:t>دو سطح کلی اولویت‌گذاری در علم: </a:t>
            </a:r>
          </a:p>
          <a:p>
            <a:pPr lvl="2"/>
            <a:r>
              <a:rPr lang="fa-IR" dirty="0" smtClean="0"/>
              <a:t>سطح خرد: </a:t>
            </a:r>
          </a:p>
          <a:p>
            <a:pPr lvl="3"/>
            <a:r>
              <a:rPr lang="fa-IR" dirty="0" smtClean="0"/>
              <a:t>انتخاب پروژه‌های تحقیقاتی</a:t>
            </a:r>
          </a:p>
          <a:p>
            <a:pPr lvl="3"/>
            <a:r>
              <a:rPr lang="fa-IR" dirty="0" smtClean="0"/>
              <a:t>مسأله "انتخاب سبدپروژه تحقیق و توسعه" </a:t>
            </a:r>
          </a:p>
          <a:p>
            <a:pPr lvl="2"/>
            <a:r>
              <a:rPr lang="fa-IR" dirty="0" smtClean="0"/>
              <a:t>سطح کلان:</a:t>
            </a:r>
          </a:p>
          <a:p>
            <a:pPr lvl="3"/>
            <a:r>
              <a:rPr lang="fa-IR" dirty="0" smtClean="0"/>
              <a:t>اولویت حوزه‌های موضوعی در علوم بنیادی</a:t>
            </a:r>
          </a:p>
          <a:p>
            <a:pPr lvl="3" algn="r"/>
            <a:r>
              <a:rPr lang="fa-IR" dirty="0" smtClean="0"/>
              <a:t>اولویت تحقیقات بنیادی در میان سایر بخش‌های علمی</a:t>
            </a:r>
          </a:p>
          <a:p>
            <a:pPr lvl="3" algn="r"/>
            <a:r>
              <a:rPr lang="fa-IR" dirty="0" smtClean="0"/>
              <a:t>اولویت علم در میان سایر حوزه‌های سیاست عومی</a:t>
            </a:r>
          </a:p>
          <a:p>
            <a:pPr lvl="1"/>
            <a:r>
              <a:rPr lang="fa-IR" dirty="0" smtClean="0"/>
              <a:t>فقدان روش و الگوی مختص اولویت‌گذاری تحقیقات بنیادی </a:t>
            </a:r>
          </a:p>
          <a:p>
            <a:pPr lvl="1"/>
            <a:r>
              <a:rPr lang="fa-IR" dirty="0" smtClean="0"/>
              <a:t>نظریه: تعیین مسیر علم توسط جامعه علمی و بدون جهت‌دهی بیرونی</a:t>
            </a:r>
          </a:p>
        </p:txBody>
      </p:sp>
      <p:sp>
        <p:nvSpPr>
          <p:cNvPr id="4" name="Slide Number Placeholder 3"/>
          <p:cNvSpPr>
            <a:spLocks noGrp="1"/>
          </p:cNvSpPr>
          <p:nvPr>
            <p:ph type="sldNum" sz="quarter" idx="10"/>
          </p:nvPr>
        </p:nvSpPr>
        <p:spPr>
          <a:xfrm>
            <a:off x="0" y="6381328"/>
            <a:ext cx="1187624" cy="476672"/>
          </a:xfrm>
        </p:spPr>
        <p:txBody>
          <a:bodyPr/>
          <a:lstStyle/>
          <a:p>
            <a:fld id="{85360FD1-730F-4C18-B25B-3934FD1E2396}" type="slidenum">
              <a:rPr lang="fa-IR" smtClean="0"/>
              <a:pPr/>
              <a:t>27</a:t>
            </a:fld>
            <a:r>
              <a:rPr lang="fa-IR" dirty="0"/>
              <a:t> از 46</a:t>
            </a:r>
            <a:endParaRPr lang="fa-IR" dirty="0"/>
          </a:p>
        </p:txBody>
      </p:sp>
    </p:spTree>
    <p:extLst>
      <p:ext uri="{BB962C8B-B14F-4D97-AF65-F5344CB8AC3E}">
        <p14:creationId xmlns:p14="http://schemas.microsoft.com/office/powerpoint/2010/main" val="1362469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a:xfrm>
            <a:off x="0" y="1700808"/>
            <a:ext cx="9144000" cy="5157192"/>
          </a:xfrm>
        </p:spPr>
        <p:txBody>
          <a:bodyPr>
            <a:normAutofit lnSpcReduction="10000"/>
          </a:bodyPr>
          <a:lstStyle/>
          <a:p>
            <a:r>
              <a:rPr lang="fa-IR" dirty="0" smtClean="0"/>
              <a:t>تأمین مالی تحقیقات بنیادی</a:t>
            </a:r>
          </a:p>
          <a:p>
            <a:pPr lvl="1"/>
            <a:r>
              <a:rPr lang="fa-IR" dirty="0" smtClean="0"/>
              <a:t>برای تخصیص بهینه منابع (از موضوعات اصلی سیاست علم)</a:t>
            </a:r>
          </a:p>
          <a:p>
            <a:pPr lvl="1"/>
            <a:r>
              <a:rPr lang="fa-IR" dirty="0" smtClean="0"/>
              <a:t>نقش ناچیز بخش خصوصی در جهان</a:t>
            </a:r>
          </a:p>
          <a:p>
            <a:pPr lvl="2"/>
            <a:r>
              <a:rPr lang="fa-IR" dirty="0" smtClean="0"/>
              <a:t>لزوم پژوهش‌های بیشتر در زمینه سیاست‌های جلب مشارکت بیشتر بخش خصوصی</a:t>
            </a:r>
          </a:p>
          <a:p>
            <a:pPr lvl="1"/>
            <a:r>
              <a:rPr lang="fa-IR" dirty="0" smtClean="0"/>
              <a:t>پیشنهاد وینبرگ:</a:t>
            </a:r>
          </a:p>
          <a:p>
            <a:pPr lvl="2"/>
            <a:r>
              <a:rPr lang="fa-IR" dirty="0" smtClean="0"/>
              <a:t>بی‌معنا بودن بودجه "علم"  </a:t>
            </a:r>
          </a:p>
          <a:p>
            <a:pPr lvl="2"/>
            <a:r>
              <a:rPr lang="fa-IR" dirty="0" smtClean="0"/>
              <a:t>تفکیک تحقیقات کاربردی از بنیادی</a:t>
            </a:r>
          </a:p>
          <a:p>
            <a:pPr lvl="3"/>
            <a:r>
              <a:rPr lang="fa-IR" dirty="0" smtClean="0"/>
              <a:t>بودجه تحقیقات کاربردی: درصدی از بودجه غایات کاربردی و در قالب بودجه دستگاه دولتی مربوطه</a:t>
            </a:r>
          </a:p>
          <a:p>
            <a:pPr lvl="2"/>
            <a:r>
              <a:rPr lang="fa-IR" dirty="0" smtClean="0"/>
              <a:t>تفکیک تحقیقات بنیادی محض و غیرمحض</a:t>
            </a:r>
          </a:p>
          <a:p>
            <a:pPr lvl="3"/>
            <a:r>
              <a:rPr lang="fa-IR" dirty="0" smtClean="0"/>
              <a:t>بودجه تحقیقات بنیادی غیرمحض: درصدی از بودجه غایات کاربردی و خارج از بودجه دستگاه‌ دولتی مربوطه</a:t>
            </a:r>
          </a:p>
          <a:p>
            <a:pPr lvl="3"/>
            <a:r>
              <a:rPr lang="fa-IR" dirty="0" smtClean="0"/>
              <a:t>بودجه تحقیقات بنیادی محض: به عنوان بالاسری در کل نظام علم و فناوری </a:t>
            </a:r>
          </a:p>
          <a:p>
            <a:pPr lvl="2"/>
            <a:endParaRPr lang="fa-IR" dirty="0" smtClean="0"/>
          </a:p>
          <a:p>
            <a:pPr lvl="2"/>
            <a:endParaRPr lang="fa-IR" dirty="0" smtClean="0"/>
          </a:p>
          <a:p>
            <a:pPr lvl="2"/>
            <a:endParaRPr lang="fa-IR" dirty="0" smtClean="0"/>
          </a:p>
          <a:p>
            <a:pPr lvl="1"/>
            <a:endParaRPr lang="fa-IR" dirty="0" smtClean="0"/>
          </a:p>
        </p:txBody>
      </p:sp>
      <p:sp>
        <p:nvSpPr>
          <p:cNvPr id="4" name="Slide Number Placeholder 3"/>
          <p:cNvSpPr>
            <a:spLocks noGrp="1"/>
          </p:cNvSpPr>
          <p:nvPr>
            <p:ph type="sldNum" sz="quarter" idx="10"/>
          </p:nvPr>
        </p:nvSpPr>
        <p:spPr>
          <a:xfrm>
            <a:off x="0" y="6453336"/>
            <a:ext cx="1043608" cy="404664"/>
          </a:xfrm>
        </p:spPr>
        <p:txBody>
          <a:bodyPr/>
          <a:lstStyle/>
          <a:p>
            <a:fld id="{85360FD1-730F-4C18-B25B-3934FD1E2396}" type="slidenum">
              <a:rPr lang="fa-IR" smtClean="0"/>
              <a:pPr/>
              <a:t>28</a:t>
            </a:fld>
            <a:r>
              <a:rPr lang="fa-IR" dirty="0"/>
              <a:t> از 46</a:t>
            </a:r>
            <a:endParaRPr lang="fa-IR" dirty="0"/>
          </a:p>
        </p:txBody>
      </p:sp>
    </p:spTree>
    <p:extLst>
      <p:ext uri="{BB962C8B-B14F-4D97-AF65-F5344CB8AC3E}">
        <p14:creationId xmlns:p14="http://schemas.microsoft.com/office/powerpoint/2010/main" val="34821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p:txBody>
          <a:bodyPr/>
          <a:lstStyle/>
          <a:p>
            <a:r>
              <a:rPr lang="fa-IR" dirty="0"/>
              <a:t>ارزیابی تحقیقات </a:t>
            </a:r>
            <a:r>
              <a:rPr lang="fa-IR" dirty="0" smtClean="0"/>
              <a:t>بنیادی</a:t>
            </a:r>
          </a:p>
          <a:p>
            <a:pPr lvl="1"/>
            <a:r>
              <a:rPr lang="fa-IR" dirty="0" smtClean="0"/>
              <a:t>رواج </a:t>
            </a:r>
            <a:r>
              <a:rPr lang="fa-IR" dirty="0"/>
              <a:t>نظامات ”تأمین مالی مبتنی بر عملکرد“ </a:t>
            </a:r>
            <a:endParaRPr lang="fa-IR" dirty="0" smtClean="0"/>
          </a:p>
          <a:p>
            <a:pPr lvl="2"/>
            <a:r>
              <a:rPr lang="fa-IR" dirty="0" smtClean="0"/>
              <a:t>گره خوردن تأمین مالی با عملکرد فرد، گروه یا مؤسسه پژوهشی</a:t>
            </a:r>
          </a:p>
          <a:p>
            <a:pPr lvl="2"/>
            <a:r>
              <a:rPr lang="fa-IR" dirty="0" smtClean="0"/>
              <a:t>فقدان جمع‌بندی قاطع مطالعات بررسی این نظامات</a:t>
            </a:r>
          </a:p>
          <a:p>
            <a:pPr lvl="2"/>
            <a:r>
              <a:rPr lang="fa-IR" dirty="0" smtClean="0"/>
              <a:t>نقط قوت: </a:t>
            </a:r>
          </a:p>
          <a:p>
            <a:pPr lvl="3"/>
            <a:r>
              <a:rPr lang="fa-IR" dirty="0" smtClean="0"/>
              <a:t>شفافیت و قابلیت پیگیری</a:t>
            </a:r>
          </a:p>
          <a:p>
            <a:pPr lvl="3"/>
            <a:r>
              <a:rPr lang="fa-IR" dirty="0" smtClean="0"/>
              <a:t>ایجاد انگیزه پژوهشی جهت کسب پرستیژ</a:t>
            </a:r>
          </a:p>
          <a:p>
            <a:pPr lvl="3"/>
            <a:r>
              <a:rPr lang="fa-IR" dirty="0" smtClean="0"/>
              <a:t>عدالت در توزیع منابع و ...</a:t>
            </a:r>
          </a:p>
          <a:p>
            <a:pPr lvl="2"/>
            <a:r>
              <a:rPr lang="fa-IR" dirty="0" smtClean="0"/>
              <a:t>نقاط ضعف:</a:t>
            </a:r>
          </a:p>
          <a:p>
            <a:pPr lvl="3"/>
            <a:r>
              <a:rPr lang="fa-IR" dirty="0" smtClean="0"/>
              <a:t>ایرادات ذاتی</a:t>
            </a:r>
          </a:p>
          <a:p>
            <a:pPr lvl="3"/>
            <a:r>
              <a:rPr lang="fa-IR" dirty="0" smtClean="0"/>
              <a:t>ایرادات مربوط به نحوه طراحی و پیاده‌سازی </a:t>
            </a:r>
            <a:endParaRPr lang="en-US" dirty="0"/>
          </a:p>
        </p:txBody>
      </p:sp>
      <p:sp>
        <p:nvSpPr>
          <p:cNvPr id="4" name="Slide Number Placeholder 3"/>
          <p:cNvSpPr>
            <a:spLocks noGrp="1"/>
          </p:cNvSpPr>
          <p:nvPr>
            <p:ph type="sldNum" sz="quarter" idx="10"/>
          </p:nvPr>
        </p:nvSpPr>
        <p:spPr>
          <a:xfrm>
            <a:off x="0" y="6453336"/>
            <a:ext cx="1043608" cy="404664"/>
          </a:xfrm>
        </p:spPr>
        <p:txBody>
          <a:bodyPr/>
          <a:lstStyle/>
          <a:p>
            <a:fld id="{85360FD1-730F-4C18-B25B-3934FD1E2396}" type="slidenum">
              <a:rPr lang="fa-IR" smtClean="0"/>
              <a:pPr/>
              <a:t>29</a:t>
            </a:fld>
            <a:r>
              <a:rPr lang="fa-IR" dirty="0"/>
              <a:t> از 46</a:t>
            </a:r>
            <a:endParaRPr lang="fa-IR" dirty="0"/>
          </a:p>
        </p:txBody>
      </p:sp>
    </p:spTree>
    <p:extLst>
      <p:ext uri="{BB962C8B-B14F-4D97-AF65-F5344CB8AC3E}">
        <p14:creationId xmlns:p14="http://schemas.microsoft.com/office/powerpoint/2010/main" val="119784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a:t>
            </a:r>
            <a:endParaRPr lang="en-US" dirty="0"/>
          </a:p>
        </p:txBody>
      </p:sp>
      <p:sp>
        <p:nvSpPr>
          <p:cNvPr id="3" name="Content Placeholder 2"/>
          <p:cNvSpPr>
            <a:spLocks noGrp="1"/>
          </p:cNvSpPr>
          <p:nvPr>
            <p:ph idx="1"/>
          </p:nvPr>
        </p:nvSpPr>
        <p:spPr/>
        <p:txBody>
          <a:bodyPr/>
          <a:lstStyle/>
          <a:p>
            <a:r>
              <a:rPr lang="fa-IR" dirty="0" smtClean="0"/>
              <a:t>دو نگاه به علوم پایه/بنیادی</a:t>
            </a:r>
          </a:p>
          <a:p>
            <a:pPr lvl="1"/>
            <a:r>
              <a:rPr lang="fa-IR" dirty="0" smtClean="0"/>
              <a:t>رشته‌های دانشگاهی تعریف شده</a:t>
            </a:r>
          </a:p>
          <a:p>
            <a:pPr lvl="1"/>
            <a:r>
              <a:rPr lang="fa-IR" dirty="0" smtClean="0"/>
              <a:t>محصول تحقیقات پایه/ بنیادی</a:t>
            </a:r>
          </a:p>
          <a:p>
            <a:r>
              <a:rPr lang="fa-IR" dirty="0" smtClean="0"/>
              <a:t>تعریف</a:t>
            </a:r>
          </a:p>
          <a:p>
            <a:pPr lvl="1"/>
            <a:r>
              <a:rPr lang="fa-IR" dirty="0" smtClean="0"/>
              <a:t>تحقیقات بنیادی = تحقیقات پایه</a:t>
            </a:r>
          </a:p>
          <a:p>
            <a:pPr lvl="2"/>
            <a:r>
              <a:rPr lang="fa-IR" dirty="0" smtClean="0"/>
              <a:t>تحقیقاتی که منجر به تولید فهمی بنیادی در خصوص پدیده‌ي مورد مطالعه می‌شود.</a:t>
            </a:r>
          </a:p>
          <a:p>
            <a:pPr lvl="1"/>
            <a:r>
              <a:rPr lang="fa-IR" dirty="0" smtClean="0"/>
              <a:t>تحقیقات بنیادی </a:t>
            </a:r>
            <a:r>
              <a:rPr lang="fa-IR" dirty="0" smtClean="0">
                <a:latin typeface="Times New Roman" panose="02020603050405020304" pitchFamily="18" charset="0"/>
                <a:cs typeface="Times New Roman" panose="02020603050405020304" pitchFamily="18" charset="0"/>
              </a:rPr>
              <a:t>≈ </a:t>
            </a:r>
            <a:r>
              <a:rPr lang="fa-IR" dirty="0" smtClean="0">
                <a:latin typeface="Times New Roman" panose="02020603050405020304" pitchFamily="18" charset="0"/>
                <a:cs typeface="+mn-cs"/>
              </a:rPr>
              <a:t>علوم پایه/ بنیادی</a:t>
            </a:r>
            <a:endParaRPr lang="en-US" dirty="0"/>
          </a:p>
        </p:txBody>
      </p:sp>
      <p:sp>
        <p:nvSpPr>
          <p:cNvPr id="4" name="Slide Number Placeholder 3"/>
          <p:cNvSpPr>
            <a:spLocks noGrp="1"/>
          </p:cNvSpPr>
          <p:nvPr>
            <p:ph type="sldNum" sz="quarter" idx="10"/>
          </p:nvPr>
        </p:nvSpPr>
        <p:spPr>
          <a:xfrm>
            <a:off x="0" y="6453336"/>
            <a:ext cx="1043608" cy="404664"/>
          </a:xfrm>
        </p:spPr>
        <p:txBody>
          <a:bodyPr/>
          <a:lstStyle/>
          <a:p>
            <a:fld id="{85360FD1-730F-4C18-B25B-3934FD1E2396}" type="slidenum">
              <a:rPr lang="fa-IR" smtClean="0"/>
              <a:pPr/>
              <a:t>3</a:t>
            </a:fld>
            <a:r>
              <a:rPr lang="fa-IR" dirty="0"/>
              <a:t> از 46</a:t>
            </a:r>
            <a:endParaRPr lang="fa-IR" dirty="0"/>
          </a:p>
        </p:txBody>
      </p:sp>
    </p:spTree>
    <p:extLst>
      <p:ext uri="{BB962C8B-B14F-4D97-AF65-F5344CB8AC3E}">
        <p14:creationId xmlns:p14="http://schemas.microsoft.com/office/powerpoint/2010/main" val="812846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p:txBody>
          <a:bodyPr/>
          <a:lstStyle/>
          <a:p>
            <a:r>
              <a:rPr lang="fa-IR" dirty="0"/>
              <a:t>ارزیابی تحقیقات </a:t>
            </a:r>
            <a:r>
              <a:rPr lang="fa-IR" dirty="0" smtClean="0"/>
              <a:t>بنیادی (ادامه)</a:t>
            </a:r>
          </a:p>
          <a:p>
            <a:pPr lvl="1"/>
            <a:r>
              <a:rPr lang="fa-IR" dirty="0" smtClean="0"/>
              <a:t>نظامات </a:t>
            </a:r>
            <a:r>
              <a:rPr lang="fa-IR" dirty="0"/>
              <a:t>”تأمین مالی مبتنی بر عملکرد“ </a:t>
            </a:r>
            <a:r>
              <a:rPr lang="fa-IR" dirty="0" smtClean="0"/>
              <a:t>(ادامه)</a:t>
            </a:r>
          </a:p>
          <a:p>
            <a:pPr lvl="2"/>
            <a:r>
              <a:rPr lang="fa-IR" dirty="0" smtClean="0"/>
              <a:t>نقاط ضعف</a:t>
            </a:r>
          </a:p>
          <a:p>
            <a:pPr lvl="3"/>
            <a:r>
              <a:rPr lang="fa-IR" dirty="0" smtClean="0"/>
              <a:t>لایه‌بندی‌ </a:t>
            </a:r>
            <a:r>
              <a:rPr lang="fa-IR" dirty="0"/>
              <a:t>و استانداردسازی زمینه‌های </a:t>
            </a:r>
            <a:r>
              <a:rPr lang="fa-IR" dirty="0" smtClean="0"/>
              <a:t>پژوهشی (نوع تبعیض نهادینه)</a:t>
            </a:r>
          </a:p>
          <a:p>
            <a:pPr lvl="4"/>
            <a:r>
              <a:rPr lang="fa-IR" dirty="0" smtClean="0"/>
              <a:t>ایجاد نوعی مرکزیت مقدس رشته‌ای که به خوبی تأمین مالی می‌شود.</a:t>
            </a:r>
          </a:p>
          <a:p>
            <a:pPr lvl="4"/>
            <a:r>
              <a:rPr lang="fa-IR" dirty="0" smtClean="0"/>
              <a:t>تأثیرگذاری افراد آن مرکزیت رشته‌ای در معیارها و ارزیابی‌ها</a:t>
            </a:r>
          </a:p>
          <a:p>
            <a:pPr lvl="4"/>
            <a:r>
              <a:rPr lang="fa-IR" dirty="0"/>
              <a:t>توزیع منابع مبتنی بر مفهومی استانداردسازی‌شده از تعالی </a:t>
            </a:r>
            <a:endParaRPr lang="fa-IR" dirty="0" smtClean="0"/>
          </a:p>
          <a:p>
            <a:pPr lvl="3"/>
            <a:r>
              <a:rPr lang="fa-IR" dirty="0"/>
              <a:t>افزایش کمیت مقالات به بهای افت کیفیت </a:t>
            </a:r>
            <a:endParaRPr lang="fa-IR" dirty="0" smtClean="0"/>
          </a:p>
          <a:p>
            <a:pPr lvl="3"/>
            <a:r>
              <a:rPr lang="fa-IR" dirty="0"/>
              <a:t>بازگشت‌های کاهنده‌ی‌ این سیستم در طول زمان </a:t>
            </a:r>
            <a:endParaRPr lang="fa-IR" dirty="0" smtClean="0"/>
          </a:p>
          <a:p>
            <a:pPr lvl="2"/>
            <a:r>
              <a:rPr lang="fa-IR" dirty="0" smtClean="0"/>
              <a:t>مختل شدن اثربخشی </a:t>
            </a:r>
            <a:r>
              <a:rPr lang="fa-IR" dirty="0"/>
              <a:t>بلندمدت نظام </a:t>
            </a:r>
            <a:r>
              <a:rPr lang="fa-IR" dirty="0" smtClean="0"/>
              <a:t>علمی در صورت سخت‌گیری </a:t>
            </a:r>
            <a:r>
              <a:rPr lang="fa-IR" dirty="0"/>
              <a:t>بیش از حد در ارزیابی عملکرد </a:t>
            </a:r>
            <a:r>
              <a:rPr lang="fa-IR" dirty="0" smtClean="0"/>
              <a:t>پژوهشی</a:t>
            </a:r>
            <a:r>
              <a:rPr lang="fa-IR" dirty="0"/>
              <a:t> </a:t>
            </a:r>
            <a:r>
              <a:rPr lang="fa-IR" dirty="0" smtClean="0"/>
              <a:t>برای تأمین مالی</a:t>
            </a:r>
          </a:p>
        </p:txBody>
      </p:sp>
      <p:sp>
        <p:nvSpPr>
          <p:cNvPr id="4" name="Slide Number Placeholder 3"/>
          <p:cNvSpPr>
            <a:spLocks noGrp="1"/>
          </p:cNvSpPr>
          <p:nvPr>
            <p:ph type="sldNum" sz="quarter" idx="10"/>
          </p:nvPr>
        </p:nvSpPr>
        <p:spPr>
          <a:xfrm>
            <a:off x="0" y="6453336"/>
            <a:ext cx="1115616" cy="404664"/>
          </a:xfrm>
        </p:spPr>
        <p:txBody>
          <a:bodyPr/>
          <a:lstStyle/>
          <a:p>
            <a:fld id="{85360FD1-730F-4C18-B25B-3934FD1E2396}" type="slidenum">
              <a:rPr lang="fa-IR" smtClean="0"/>
              <a:pPr/>
              <a:t>30</a:t>
            </a:fld>
            <a:r>
              <a:rPr lang="fa-IR" dirty="0"/>
              <a:t> از 46</a:t>
            </a:r>
            <a:endParaRPr lang="fa-IR" dirty="0"/>
          </a:p>
        </p:txBody>
      </p:sp>
    </p:spTree>
    <p:extLst>
      <p:ext uri="{BB962C8B-B14F-4D97-AF65-F5344CB8AC3E}">
        <p14:creationId xmlns:p14="http://schemas.microsoft.com/office/powerpoint/2010/main" val="3579366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p:txBody>
          <a:bodyPr/>
          <a:lstStyle/>
          <a:p>
            <a:r>
              <a:rPr lang="fa-IR" dirty="0"/>
              <a:t>ارزیابی تحقیقات </a:t>
            </a:r>
            <a:r>
              <a:rPr lang="fa-IR" dirty="0" smtClean="0"/>
              <a:t>بنیادی (ادامه) – انواع و سطوح</a:t>
            </a:r>
          </a:p>
          <a:p>
            <a:pPr lvl="1"/>
            <a:r>
              <a:rPr lang="fa-IR" dirty="0" smtClean="0"/>
              <a:t>ارزیابی روند پیشرفت یک موضوع پژوهشی</a:t>
            </a:r>
          </a:p>
          <a:p>
            <a:pPr lvl="2"/>
            <a:r>
              <a:rPr lang="fa-IR" dirty="0" smtClean="0"/>
              <a:t>پروژه یا کلان‌پروژه پژوهشی</a:t>
            </a:r>
          </a:p>
          <a:p>
            <a:pPr lvl="2"/>
            <a:r>
              <a:rPr lang="fa-IR" dirty="0" smtClean="0"/>
              <a:t>سبدپروژه</a:t>
            </a:r>
          </a:p>
          <a:p>
            <a:pPr lvl="2"/>
            <a:r>
              <a:rPr lang="fa-IR" dirty="0" smtClean="0"/>
              <a:t>حوزه موضوعی</a:t>
            </a:r>
          </a:p>
          <a:p>
            <a:pPr lvl="1"/>
            <a:r>
              <a:rPr lang="fa-IR" dirty="0" smtClean="0"/>
              <a:t>ارزیابی عملکرد پژوهشی اشخاص</a:t>
            </a:r>
          </a:p>
          <a:p>
            <a:pPr lvl="2"/>
            <a:r>
              <a:rPr lang="fa-IR" dirty="0" smtClean="0"/>
              <a:t>فرد</a:t>
            </a:r>
          </a:p>
          <a:p>
            <a:pPr lvl="2"/>
            <a:r>
              <a:rPr lang="fa-IR" dirty="0" smtClean="0"/>
              <a:t>گروه</a:t>
            </a:r>
          </a:p>
          <a:p>
            <a:pPr lvl="2"/>
            <a:r>
              <a:rPr lang="fa-IR" dirty="0" smtClean="0"/>
              <a:t>مؤسسه پژوهشی</a:t>
            </a:r>
          </a:p>
          <a:p>
            <a:pPr lvl="2"/>
            <a:r>
              <a:rPr lang="fa-IR" dirty="0" smtClean="0"/>
              <a:t>نشریات علمی</a:t>
            </a:r>
            <a:endParaRPr lang="fa-IR" dirty="0"/>
          </a:p>
          <a:p>
            <a:pPr lvl="1"/>
            <a:endParaRPr lang="fa-IR" dirty="0" smtClean="0"/>
          </a:p>
          <a:p>
            <a:pPr lvl="1"/>
            <a:endParaRPr lang="fa-IR" dirty="0" smtClean="0"/>
          </a:p>
        </p:txBody>
      </p:sp>
      <p:sp>
        <p:nvSpPr>
          <p:cNvPr id="4" name="Slide Number Placeholder 3"/>
          <p:cNvSpPr>
            <a:spLocks noGrp="1"/>
          </p:cNvSpPr>
          <p:nvPr>
            <p:ph type="sldNum" sz="quarter" idx="10"/>
          </p:nvPr>
        </p:nvSpPr>
        <p:spPr>
          <a:xfrm>
            <a:off x="0" y="6309320"/>
            <a:ext cx="1187624" cy="548680"/>
          </a:xfrm>
        </p:spPr>
        <p:txBody>
          <a:bodyPr/>
          <a:lstStyle/>
          <a:p>
            <a:fld id="{85360FD1-730F-4C18-B25B-3934FD1E2396}" type="slidenum">
              <a:rPr lang="fa-IR" smtClean="0"/>
              <a:pPr/>
              <a:t>31</a:t>
            </a:fld>
            <a:r>
              <a:rPr lang="fa-IR" dirty="0"/>
              <a:t> از 46</a:t>
            </a:r>
            <a:endParaRPr lang="fa-IR" dirty="0"/>
          </a:p>
        </p:txBody>
      </p:sp>
    </p:spTree>
    <p:extLst>
      <p:ext uri="{BB962C8B-B14F-4D97-AF65-F5344CB8AC3E}">
        <p14:creationId xmlns:p14="http://schemas.microsoft.com/office/powerpoint/2010/main" val="306860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a:xfrm>
            <a:off x="179512" y="1792268"/>
            <a:ext cx="8784976" cy="5065732"/>
          </a:xfrm>
        </p:spPr>
        <p:txBody>
          <a:bodyPr>
            <a:normAutofit/>
          </a:bodyPr>
          <a:lstStyle/>
          <a:p>
            <a:r>
              <a:rPr lang="fa-IR" dirty="0"/>
              <a:t>ارزیابی تحقیقات </a:t>
            </a:r>
            <a:r>
              <a:rPr lang="fa-IR" dirty="0" smtClean="0"/>
              <a:t>بنیادی (ادامه) -رویکردها و روندها</a:t>
            </a:r>
          </a:p>
          <a:p>
            <a:pPr lvl="1"/>
            <a:r>
              <a:rPr lang="fa-IR" dirty="0" smtClean="0"/>
              <a:t>انواع رویکردها:</a:t>
            </a:r>
          </a:p>
          <a:p>
            <a:pPr lvl="2"/>
            <a:r>
              <a:rPr lang="fa-IR" dirty="0" smtClean="0"/>
              <a:t>روش‌های کیفی مبتنی بر ارزیابی هم‌تایان</a:t>
            </a:r>
          </a:p>
          <a:p>
            <a:pPr lvl="2"/>
            <a:r>
              <a:rPr lang="fa-IR" dirty="0" smtClean="0"/>
              <a:t>روش‌های کمی مبتنی بر علم‌سنجی و شاخص‌های کتاب‌شناختی</a:t>
            </a:r>
          </a:p>
          <a:p>
            <a:pPr lvl="2"/>
            <a:r>
              <a:rPr lang="fa-IR" dirty="0" smtClean="0"/>
              <a:t>جمع‌بندی پیشینه‌ی نظری و تجربی: ترکیب رویکردهای کیفی و کمی</a:t>
            </a:r>
          </a:p>
          <a:p>
            <a:pPr lvl="1"/>
            <a:r>
              <a:rPr lang="fa-IR" dirty="0" smtClean="0"/>
              <a:t>روندهای مهم:</a:t>
            </a:r>
          </a:p>
          <a:p>
            <a:pPr lvl="2"/>
            <a:r>
              <a:rPr lang="fa-IR" dirty="0" smtClean="0"/>
              <a:t>استفاده‌ی روزافزون از فناوری</a:t>
            </a:r>
          </a:p>
          <a:p>
            <a:pPr lvl="3"/>
            <a:r>
              <a:rPr lang="fa-IR" dirty="0" smtClean="0"/>
              <a:t>به خصوص فناوری‌های ذیل هوش مصنوعی نظیر یادگیری ماشینی و مه‌داده‌ها</a:t>
            </a:r>
          </a:p>
          <a:p>
            <a:pPr lvl="2"/>
            <a:r>
              <a:rPr lang="fa-IR" dirty="0" smtClean="0"/>
              <a:t>افزایش توان پردازش رایانه‌ها</a:t>
            </a:r>
          </a:p>
          <a:p>
            <a:pPr lvl="2"/>
            <a:r>
              <a:rPr lang="fa-IR" dirty="0" smtClean="0"/>
              <a:t>افزایش همکاری‌های علمی در سطح بین المللی</a:t>
            </a:r>
          </a:p>
          <a:p>
            <a:pPr lvl="3"/>
            <a:r>
              <a:rPr lang="fa-IR" dirty="0" smtClean="0"/>
              <a:t>«علم تیمی»</a:t>
            </a:r>
            <a:endParaRPr lang="en-US" dirty="0" smtClean="0"/>
          </a:p>
          <a:p>
            <a:pPr lvl="2"/>
            <a:endParaRPr lang="fa-IR" dirty="0" smtClean="0"/>
          </a:p>
        </p:txBody>
      </p:sp>
      <p:sp>
        <p:nvSpPr>
          <p:cNvPr id="4" name="Slide Number Placeholder 3"/>
          <p:cNvSpPr>
            <a:spLocks noGrp="1"/>
          </p:cNvSpPr>
          <p:nvPr>
            <p:ph type="sldNum" sz="quarter" idx="10"/>
          </p:nvPr>
        </p:nvSpPr>
        <p:spPr>
          <a:xfrm>
            <a:off x="0" y="6453336"/>
            <a:ext cx="1259632" cy="404664"/>
          </a:xfrm>
        </p:spPr>
        <p:txBody>
          <a:bodyPr/>
          <a:lstStyle/>
          <a:p>
            <a:fld id="{85360FD1-730F-4C18-B25B-3934FD1E2396}" type="slidenum">
              <a:rPr lang="fa-IR" smtClean="0"/>
              <a:pPr/>
              <a:t>32</a:t>
            </a:fld>
            <a:r>
              <a:rPr lang="fa-IR" dirty="0"/>
              <a:t> از 46</a:t>
            </a:r>
            <a:endParaRPr lang="fa-IR" dirty="0"/>
          </a:p>
        </p:txBody>
      </p:sp>
    </p:spTree>
    <p:extLst>
      <p:ext uri="{BB962C8B-B14F-4D97-AF65-F5344CB8AC3E}">
        <p14:creationId xmlns:p14="http://schemas.microsoft.com/office/powerpoint/2010/main" val="4088287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a:xfrm>
            <a:off x="179512" y="1792268"/>
            <a:ext cx="8784976" cy="5065732"/>
          </a:xfrm>
        </p:spPr>
        <p:txBody>
          <a:bodyPr>
            <a:normAutofit/>
          </a:bodyPr>
          <a:lstStyle/>
          <a:p>
            <a:r>
              <a:rPr lang="fa-IR" dirty="0"/>
              <a:t>ارزیابی تحقیقات </a:t>
            </a:r>
            <a:r>
              <a:rPr lang="fa-IR" dirty="0" smtClean="0"/>
              <a:t>بنیادی (ادامه)</a:t>
            </a:r>
          </a:p>
          <a:p>
            <a:pPr lvl="1"/>
            <a:r>
              <a:rPr lang="fa-IR" dirty="0" smtClean="0"/>
              <a:t>مسیر پژوهشی مهم: طراحی مدل‌های ارزیابی معتبر و مقبول</a:t>
            </a:r>
          </a:p>
          <a:p>
            <a:pPr lvl="2"/>
            <a:r>
              <a:rPr lang="fa-IR" dirty="0" smtClean="0"/>
              <a:t>عدم توافق دو طرف جامعه علمی و سیاست‌گذاران در خصوص معیارها و مدل ارزیابی</a:t>
            </a:r>
          </a:p>
          <a:p>
            <a:pPr lvl="2"/>
            <a:r>
              <a:rPr lang="fa-IR" dirty="0" smtClean="0"/>
              <a:t>دشواری مضاعف در ارزیابی تحقیقات بنیادی</a:t>
            </a:r>
          </a:p>
          <a:p>
            <a:pPr lvl="3"/>
            <a:r>
              <a:rPr lang="fa-IR" dirty="0" smtClean="0"/>
              <a:t>ماهیت تحقیقات بنیادی</a:t>
            </a:r>
          </a:p>
          <a:p>
            <a:pPr lvl="3"/>
            <a:r>
              <a:rPr lang="fa-IR" dirty="0" smtClean="0"/>
              <a:t>عدم قطعیت بالا</a:t>
            </a:r>
          </a:p>
          <a:p>
            <a:pPr lvl="1"/>
            <a:r>
              <a:rPr lang="fa-IR" dirty="0" smtClean="0"/>
              <a:t>مدل </a:t>
            </a:r>
            <a:r>
              <a:rPr lang="fa-IR" dirty="0"/>
              <a:t>”تجمیع نشان‌گرهای جزئی</a:t>
            </a:r>
            <a:r>
              <a:rPr lang="fa-IR" dirty="0" smtClean="0"/>
              <a:t>“</a:t>
            </a:r>
          </a:p>
          <a:p>
            <a:pPr lvl="2"/>
            <a:r>
              <a:rPr lang="fa-IR" dirty="0" smtClean="0"/>
              <a:t>امتناع ارزیابی خروجی تحقیقات بنیادی به صورت مطلق</a:t>
            </a:r>
          </a:p>
          <a:p>
            <a:pPr lvl="2"/>
            <a:r>
              <a:rPr lang="fa-IR" dirty="0" smtClean="0"/>
              <a:t>امکان‌پذیری مقایسه‌ی خروجی تحقیقات بنیادی (ارزیابی نسبی)</a:t>
            </a:r>
          </a:p>
          <a:p>
            <a:pPr lvl="2"/>
            <a:r>
              <a:rPr lang="fa-IR" dirty="0" smtClean="0"/>
              <a:t>مشروط بودن امکان‌پذیری ارزیابی نسبی</a:t>
            </a:r>
            <a:endParaRPr lang="fa-IR" dirty="0"/>
          </a:p>
          <a:p>
            <a:pPr lvl="3"/>
            <a:endParaRPr lang="fa-IR" dirty="0" smtClean="0"/>
          </a:p>
        </p:txBody>
      </p:sp>
      <p:sp>
        <p:nvSpPr>
          <p:cNvPr id="4" name="Slide Number Placeholder 3"/>
          <p:cNvSpPr>
            <a:spLocks noGrp="1"/>
          </p:cNvSpPr>
          <p:nvPr>
            <p:ph type="sldNum" sz="quarter" idx="10"/>
          </p:nvPr>
        </p:nvSpPr>
        <p:spPr>
          <a:xfrm>
            <a:off x="0" y="6453336"/>
            <a:ext cx="1043608" cy="404664"/>
          </a:xfrm>
        </p:spPr>
        <p:txBody>
          <a:bodyPr/>
          <a:lstStyle/>
          <a:p>
            <a:fld id="{85360FD1-730F-4C18-B25B-3934FD1E2396}" type="slidenum">
              <a:rPr lang="fa-IR" smtClean="0"/>
              <a:pPr/>
              <a:t>33</a:t>
            </a:fld>
            <a:r>
              <a:rPr lang="fa-IR" dirty="0"/>
              <a:t> از 46</a:t>
            </a:r>
            <a:endParaRPr lang="fa-IR" dirty="0"/>
          </a:p>
        </p:txBody>
      </p:sp>
    </p:spTree>
    <p:extLst>
      <p:ext uri="{BB962C8B-B14F-4D97-AF65-F5344CB8AC3E}">
        <p14:creationId xmlns:p14="http://schemas.microsoft.com/office/powerpoint/2010/main" val="739160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a:xfrm>
            <a:off x="179512" y="1484784"/>
            <a:ext cx="8784976" cy="5314528"/>
          </a:xfrm>
        </p:spPr>
        <p:txBody>
          <a:bodyPr>
            <a:normAutofit/>
          </a:bodyPr>
          <a:lstStyle/>
          <a:p>
            <a:r>
              <a:rPr lang="fa-IR" dirty="0"/>
              <a:t>ارزیابی تحقیقات بنیادی </a:t>
            </a:r>
            <a:r>
              <a:rPr lang="fa-IR" dirty="0" smtClean="0"/>
              <a:t>– روش تجمیع نشان‌گرهای جزئی (ادامه)</a:t>
            </a:r>
          </a:p>
          <a:p>
            <a:pPr lvl="1"/>
            <a:r>
              <a:rPr lang="fa-IR" dirty="0" smtClean="0"/>
              <a:t>تفکیک سه مفهوم فعالیت، تولید و پیشرفت دانش</a:t>
            </a:r>
          </a:p>
          <a:p>
            <a:pPr lvl="2"/>
            <a:r>
              <a:rPr lang="fa-IR" dirty="0" smtClean="0"/>
              <a:t>هدف اصلی تحقیقات علمی پیشرفت دانش است.</a:t>
            </a:r>
          </a:p>
          <a:p>
            <a:pPr lvl="1"/>
            <a:r>
              <a:rPr lang="fa-IR" dirty="0" smtClean="0"/>
              <a:t>یک خروجی مهم تحقیقات بنیادی: نقش‌آفرینی در پیشرفت دانش</a:t>
            </a:r>
          </a:p>
          <a:p>
            <a:pPr lvl="1"/>
            <a:r>
              <a:rPr lang="fa-IR" dirty="0" smtClean="0"/>
              <a:t>هدف: ارزیابی میزان نقش‌آفرینی در پیشرفت دانش</a:t>
            </a:r>
          </a:p>
          <a:p>
            <a:pPr lvl="1"/>
            <a:r>
              <a:rPr lang="fa-IR" dirty="0" smtClean="0"/>
              <a:t>دو دسته عوامل شکل‌دهنده‌ی شاخص‌های ارزیابی</a:t>
            </a:r>
          </a:p>
          <a:p>
            <a:pPr lvl="2"/>
            <a:r>
              <a:rPr lang="fa-IR" dirty="0" smtClean="0"/>
              <a:t>میزان نقش‌آفرینی در پیشرفت دانش</a:t>
            </a:r>
          </a:p>
          <a:p>
            <a:pPr lvl="2"/>
            <a:r>
              <a:rPr lang="fa-IR" dirty="0" smtClean="0"/>
              <a:t>سایر موارد </a:t>
            </a:r>
          </a:p>
          <a:p>
            <a:pPr lvl="1"/>
            <a:r>
              <a:rPr lang="fa-IR" dirty="0" smtClean="0"/>
              <a:t>پیشنهاد: فراهم کردن </a:t>
            </a:r>
            <a:r>
              <a:rPr lang="fa-IR" u="sng" dirty="0" smtClean="0"/>
              <a:t>شرایطی</a:t>
            </a:r>
            <a:r>
              <a:rPr lang="fa-IR" dirty="0" smtClean="0"/>
              <a:t> که تأثیر سایر موارد را در شکل‌دهی به شاخص‌های ارزیابی به حدی قابل اغماض برساند.</a:t>
            </a:r>
          </a:p>
          <a:p>
            <a:pPr lvl="2"/>
            <a:r>
              <a:rPr lang="fa-IR" dirty="0" smtClean="0"/>
              <a:t>در این صورت: شاخص‌ها نشان‌دهنده‌ی مشارکت در پیشرفت دانش خواهند بود.</a:t>
            </a:r>
            <a:endParaRPr lang="fa-IR" dirty="0"/>
          </a:p>
          <a:p>
            <a:endParaRPr lang="fa-IR" dirty="0" smtClean="0"/>
          </a:p>
        </p:txBody>
      </p:sp>
      <p:sp>
        <p:nvSpPr>
          <p:cNvPr id="4" name="Slide Number Placeholder 3"/>
          <p:cNvSpPr>
            <a:spLocks noGrp="1"/>
          </p:cNvSpPr>
          <p:nvPr>
            <p:ph type="sldNum" sz="quarter" idx="10"/>
          </p:nvPr>
        </p:nvSpPr>
        <p:spPr>
          <a:xfrm>
            <a:off x="0" y="6381328"/>
            <a:ext cx="1115616" cy="476672"/>
          </a:xfrm>
        </p:spPr>
        <p:txBody>
          <a:bodyPr/>
          <a:lstStyle/>
          <a:p>
            <a:fld id="{85360FD1-730F-4C18-B25B-3934FD1E2396}" type="slidenum">
              <a:rPr lang="fa-IR" smtClean="0"/>
              <a:pPr/>
              <a:t>34</a:t>
            </a:fld>
            <a:r>
              <a:rPr lang="fa-IR" dirty="0"/>
              <a:t> از 46</a:t>
            </a:r>
            <a:endParaRPr lang="fa-IR" dirty="0"/>
          </a:p>
        </p:txBody>
      </p:sp>
    </p:spTree>
    <p:extLst>
      <p:ext uri="{BB962C8B-B14F-4D97-AF65-F5344CB8AC3E}">
        <p14:creationId xmlns:p14="http://schemas.microsoft.com/office/powerpoint/2010/main" val="2646733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a:xfrm>
            <a:off x="179512" y="1484784"/>
            <a:ext cx="8784976" cy="5314528"/>
          </a:xfrm>
        </p:spPr>
        <p:txBody>
          <a:bodyPr>
            <a:normAutofit/>
          </a:bodyPr>
          <a:lstStyle/>
          <a:p>
            <a:r>
              <a:rPr lang="fa-IR" dirty="0"/>
              <a:t>ارزیابی تحقیقات بنیادی – روش تجمیع نشان‌گرهای جزئی (ادامه)</a:t>
            </a:r>
          </a:p>
          <a:p>
            <a:pPr lvl="1"/>
            <a:r>
              <a:rPr lang="fa-IR" dirty="0" smtClean="0"/>
              <a:t>شاخص‌های ارزیابی</a:t>
            </a:r>
          </a:p>
          <a:p>
            <a:pPr lvl="2"/>
            <a:r>
              <a:rPr lang="fa-IR" dirty="0" smtClean="0"/>
              <a:t>تعداد مقالات</a:t>
            </a:r>
          </a:p>
          <a:p>
            <a:pPr lvl="2"/>
            <a:r>
              <a:rPr lang="fa-IR" dirty="0" smtClean="0"/>
              <a:t>تعداد ارجاعات دریافتی</a:t>
            </a:r>
          </a:p>
          <a:p>
            <a:pPr lvl="2"/>
            <a:r>
              <a:rPr lang="fa-IR" dirty="0" smtClean="0"/>
              <a:t>تعداد جوائز علمی</a:t>
            </a:r>
          </a:p>
          <a:p>
            <a:pPr lvl="2"/>
            <a:r>
              <a:rPr lang="fa-IR" dirty="0" smtClean="0"/>
              <a:t>تعداد اکتشافات </a:t>
            </a:r>
          </a:p>
          <a:p>
            <a:pPr lvl="2"/>
            <a:r>
              <a:rPr lang="fa-IR" dirty="0" smtClean="0"/>
              <a:t>ارزیابی هم‌تایان </a:t>
            </a:r>
          </a:p>
          <a:p>
            <a:pPr lvl="1"/>
            <a:r>
              <a:rPr lang="fa-IR" dirty="0" smtClean="0"/>
              <a:t>شرایط لازم برای استفاده از شاخص‌های فوق</a:t>
            </a:r>
          </a:p>
          <a:p>
            <a:pPr lvl="2"/>
            <a:r>
              <a:rPr lang="fa-IR" dirty="0" smtClean="0"/>
              <a:t>یکسان بودن رشته‌ی اصلی و قرابت موضوعات پژوهشی </a:t>
            </a:r>
          </a:p>
          <a:p>
            <a:pPr lvl="2"/>
            <a:r>
              <a:rPr lang="fa-IR" dirty="0" smtClean="0"/>
              <a:t>واحد ارزیابی فرد نباشد بلکه گروه یا مؤسسه پژوهشی باشد.</a:t>
            </a:r>
          </a:p>
        </p:txBody>
      </p:sp>
      <p:sp>
        <p:nvSpPr>
          <p:cNvPr id="4" name="Slide Number Placeholder 3"/>
          <p:cNvSpPr>
            <a:spLocks noGrp="1"/>
          </p:cNvSpPr>
          <p:nvPr>
            <p:ph type="sldNum" sz="quarter" idx="10"/>
          </p:nvPr>
        </p:nvSpPr>
        <p:spPr>
          <a:xfrm>
            <a:off x="0" y="6453336"/>
            <a:ext cx="1043608" cy="404664"/>
          </a:xfrm>
        </p:spPr>
        <p:txBody>
          <a:bodyPr/>
          <a:lstStyle/>
          <a:p>
            <a:fld id="{85360FD1-730F-4C18-B25B-3934FD1E2396}" type="slidenum">
              <a:rPr lang="fa-IR" smtClean="0"/>
              <a:pPr/>
              <a:t>35</a:t>
            </a:fld>
            <a:r>
              <a:rPr lang="fa-IR" dirty="0"/>
              <a:t> از 46</a:t>
            </a:r>
            <a:endParaRPr lang="fa-IR" dirty="0"/>
          </a:p>
        </p:txBody>
      </p:sp>
    </p:spTree>
    <p:extLst>
      <p:ext uri="{BB962C8B-B14F-4D97-AF65-F5344CB8AC3E}">
        <p14:creationId xmlns:p14="http://schemas.microsoft.com/office/powerpoint/2010/main" val="1944883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a:t>جنبه‌های سیاستی تحقیقات بنیادی (ادامه)</a:t>
            </a:r>
            <a:endParaRPr lang="en-US" dirty="0"/>
          </a:p>
        </p:txBody>
      </p:sp>
      <p:sp>
        <p:nvSpPr>
          <p:cNvPr id="3" name="Content Placeholder 2"/>
          <p:cNvSpPr>
            <a:spLocks noGrp="1"/>
          </p:cNvSpPr>
          <p:nvPr>
            <p:ph idx="1"/>
          </p:nvPr>
        </p:nvSpPr>
        <p:spPr>
          <a:xfrm>
            <a:off x="179512" y="1484784"/>
            <a:ext cx="8784976" cy="5314528"/>
          </a:xfrm>
        </p:spPr>
        <p:txBody>
          <a:bodyPr>
            <a:normAutofit/>
          </a:bodyPr>
          <a:lstStyle/>
          <a:p>
            <a:r>
              <a:rPr lang="fa-IR" dirty="0"/>
              <a:t>ارزیابی تحقیقات بنیادی – روش تجمیع نشان‌گرهای جزئی (ادامه</a:t>
            </a:r>
            <a:r>
              <a:rPr lang="fa-IR" dirty="0" smtClean="0"/>
              <a:t>)</a:t>
            </a:r>
          </a:p>
          <a:p>
            <a:pPr lvl="1"/>
            <a:r>
              <a:rPr lang="fa-IR" dirty="0" smtClean="0"/>
              <a:t>نکات ارزشمند این مدل</a:t>
            </a:r>
          </a:p>
          <a:p>
            <a:pPr lvl="2"/>
            <a:r>
              <a:rPr lang="fa-IR" dirty="0"/>
              <a:t>مفهوم‌سازی تحقیقات بنیادی به صورت فرآیندی دارای ورودی و خروجی </a:t>
            </a:r>
            <a:endParaRPr lang="fa-IR" dirty="0" smtClean="0"/>
          </a:p>
          <a:p>
            <a:pPr lvl="2"/>
            <a:r>
              <a:rPr lang="fa-IR" dirty="0"/>
              <a:t>تفکیک بین سه مفهوم فعالیت، تولید و پیشرفت </a:t>
            </a:r>
            <a:r>
              <a:rPr lang="fa-IR" dirty="0" smtClean="0"/>
              <a:t>علمی</a:t>
            </a:r>
          </a:p>
          <a:p>
            <a:pPr lvl="2"/>
            <a:r>
              <a:rPr lang="fa-IR" dirty="0" smtClean="0"/>
              <a:t>تفکیک </a:t>
            </a:r>
            <a:r>
              <a:rPr lang="fa-IR" dirty="0"/>
              <a:t>سه مفهوم کیفیت،‌ اهمیت و تأثیر </a:t>
            </a:r>
            <a:r>
              <a:rPr lang="fa-IR" dirty="0" smtClean="0"/>
              <a:t>پژوهش</a:t>
            </a:r>
          </a:p>
          <a:p>
            <a:pPr lvl="2"/>
            <a:r>
              <a:rPr lang="fa-IR" dirty="0"/>
              <a:t>تأکید بر نسبی بودن کیفیت، اهمیت و </a:t>
            </a:r>
            <a:r>
              <a:rPr lang="fa-IR" dirty="0" smtClean="0"/>
              <a:t>تأثیر </a:t>
            </a:r>
          </a:p>
          <a:p>
            <a:pPr lvl="2"/>
            <a:r>
              <a:rPr lang="fa-IR" dirty="0"/>
              <a:t>تمرکز بر ارزیابی گروه‌ها و مؤسسات </a:t>
            </a:r>
            <a:r>
              <a:rPr lang="fa-IR" dirty="0" smtClean="0"/>
              <a:t>پژوهشی</a:t>
            </a:r>
          </a:p>
          <a:p>
            <a:pPr lvl="2"/>
            <a:r>
              <a:rPr lang="fa-IR" dirty="0"/>
              <a:t>مرور انتقادی شاخص‌های بنیادی ارزیابی از منظر میزان ارتباط با تأثیر کار </a:t>
            </a:r>
            <a:r>
              <a:rPr lang="fa-IR" dirty="0" smtClean="0"/>
              <a:t>علمی</a:t>
            </a:r>
          </a:p>
          <a:p>
            <a:pPr lvl="2"/>
            <a:r>
              <a:rPr lang="fa-IR" dirty="0" smtClean="0"/>
              <a:t>فرض قابل پیش‌بینی بودن عملکرد </a:t>
            </a:r>
            <a:r>
              <a:rPr lang="fa-IR" dirty="0"/>
              <a:t>آینده‌ی اشخاص بر اساس عملکرد گذشته‌ی </a:t>
            </a:r>
            <a:r>
              <a:rPr lang="fa-IR" dirty="0" smtClean="0"/>
              <a:t>ایشان</a:t>
            </a:r>
          </a:p>
          <a:p>
            <a:pPr lvl="2"/>
            <a:endParaRPr lang="fa-IR" dirty="0"/>
          </a:p>
        </p:txBody>
      </p:sp>
      <p:sp>
        <p:nvSpPr>
          <p:cNvPr id="4" name="Slide Number Placeholder 3"/>
          <p:cNvSpPr>
            <a:spLocks noGrp="1"/>
          </p:cNvSpPr>
          <p:nvPr>
            <p:ph type="sldNum" sz="quarter" idx="10"/>
          </p:nvPr>
        </p:nvSpPr>
        <p:spPr>
          <a:xfrm>
            <a:off x="0" y="6453336"/>
            <a:ext cx="1187624" cy="404664"/>
          </a:xfrm>
        </p:spPr>
        <p:txBody>
          <a:bodyPr/>
          <a:lstStyle/>
          <a:p>
            <a:fld id="{85360FD1-730F-4C18-B25B-3934FD1E2396}" type="slidenum">
              <a:rPr lang="fa-IR" smtClean="0"/>
              <a:pPr/>
              <a:t>36</a:t>
            </a:fld>
            <a:r>
              <a:rPr lang="fa-IR" dirty="0"/>
              <a:t> از 46</a:t>
            </a:r>
            <a:endParaRPr lang="fa-IR" dirty="0"/>
          </a:p>
        </p:txBody>
      </p:sp>
    </p:spTree>
    <p:extLst>
      <p:ext uri="{BB962C8B-B14F-4D97-AF65-F5344CB8AC3E}">
        <p14:creationId xmlns:p14="http://schemas.microsoft.com/office/powerpoint/2010/main" val="2299617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a:t>
            </a:r>
            <a:endParaRPr lang="en-US" dirty="0"/>
          </a:p>
        </p:txBody>
      </p:sp>
      <p:sp>
        <p:nvSpPr>
          <p:cNvPr id="3" name="Content Placeholder 2"/>
          <p:cNvSpPr>
            <a:spLocks noGrp="1"/>
          </p:cNvSpPr>
          <p:nvPr>
            <p:ph idx="1"/>
          </p:nvPr>
        </p:nvSpPr>
        <p:spPr>
          <a:xfrm>
            <a:off x="179512" y="1543472"/>
            <a:ext cx="8784976" cy="5314528"/>
          </a:xfrm>
        </p:spPr>
        <p:txBody>
          <a:bodyPr>
            <a:normAutofit/>
          </a:bodyPr>
          <a:lstStyle/>
          <a:p>
            <a:r>
              <a:rPr lang="fa-IR" dirty="0" smtClean="0"/>
              <a:t>بررسی رویدادی کوچک و آموزنده در ایران</a:t>
            </a:r>
          </a:p>
          <a:p>
            <a:r>
              <a:rPr lang="fa-IR" dirty="0" smtClean="0"/>
              <a:t>”</a:t>
            </a:r>
            <a:r>
              <a:rPr lang="fa-IR" dirty="0"/>
              <a:t>اندیش‌گان سیاست‌گذاری در علوم و پژوهش‌های بنیادی“ </a:t>
            </a:r>
            <a:endParaRPr lang="fa-IR" dirty="0" smtClean="0"/>
          </a:p>
          <a:p>
            <a:pPr lvl="1"/>
            <a:r>
              <a:rPr lang="fa-IR" dirty="0" smtClean="0"/>
              <a:t>زمان: زمستان ۱۳۹۳</a:t>
            </a:r>
          </a:p>
          <a:p>
            <a:pPr lvl="1"/>
            <a:r>
              <a:rPr lang="fa-IR" dirty="0" smtClean="0"/>
              <a:t>مکان: پژوهشگاه دانش‌های بنیادی</a:t>
            </a:r>
          </a:p>
          <a:p>
            <a:pPr lvl="1"/>
            <a:r>
              <a:rPr lang="fa-IR" dirty="0" smtClean="0"/>
              <a:t>متولی: پژوهشگاه سیاست‌گذاری علوم بنیادی (در دست احداث)</a:t>
            </a:r>
          </a:p>
          <a:p>
            <a:pPr lvl="1"/>
            <a:r>
              <a:rPr lang="fa-IR" dirty="0" smtClean="0"/>
              <a:t>مدعوین: </a:t>
            </a:r>
          </a:p>
          <a:p>
            <a:pPr lvl="2"/>
            <a:r>
              <a:rPr lang="fa-IR" dirty="0" smtClean="0"/>
              <a:t>جمعی </a:t>
            </a:r>
            <a:r>
              <a:rPr lang="fa-IR" dirty="0"/>
              <a:t>از برجسته‌ترین پژوهشگران و پیش‌کسوتان حوزه‌ی تحقیقات </a:t>
            </a:r>
            <a:r>
              <a:rPr lang="fa-IR" dirty="0" smtClean="0"/>
              <a:t>بنیادی </a:t>
            </a:r>
          </a:p>
          <a:p>
            <a:pPr lvl="2"/>
            <a:r>
              <a:rPr lang="fa-IR" dirty="0" smtClean="0"/>
              <a:t>برخی </a:t>
            </a:r>
            <a:r>
              <a:rPr lang="fa-IR" dirty="0"/>
              <a:t>مسئولین سیاست‌گذاری </a:t>
            </a:r>
            <a:r>
              <a:rPr lang="fa-IR" dirty="0" smtClean="0"/>
              <a:t>علم در کشور</a:t>
            </a:r>
            <a:endParaRPr lang="en-US" dirty="0"/>
          </a:p>
        </p:txBody>
      </p:sp>
      <p:sp>
        <p:nvSpPr>
          <p:cNvPr id="4" name="Slide Number Placeholder 3"/>
          <p:cNvSpPr>
            <a:spLocks noGrp="1"/>
          </p:cNvSpPr>
          <p:nvPr>
            <p:ph type="sldNum" sz="quarter" idx="10"/>
          </p:nvPr>
        </p:nvSpPr>
        <p:spPr>
          <a:xfrm>
            <a:off x="0" y="6381328"/>
            <a:ext cx="1187624" cy="476672"/>
          </a:xfrm>
        </p:spPr>
        <p:txBody>
          <a:bodyPr/>
          <a:lstStyle/>
          <a:p>
            <a:fld id="{85360FD1-730F-4C18-B25B-3934FD1E2396}" type="slidenum">
              <a:rPr lang="fa-IR" smtClean="0"/>
              <a:pPr/>
              <a:t>37</a:t>
            </a:fld>
            <a:r>
              <a:rPr lang="fa-IR" dirty="0"/>
              <a:t> از 46</a:t>
            </a:r>
            <a:endParaRPr lang="fa-IR" dirty="0"/>
          </a:p>
        </p:txBody>
      </p:sp>
    </p:spTree>
    <p:extLst>
      <p:ext uri="{BB962C8B-B14F-4D97-AF65-F5344CB8AC3E}">
        <p14:creationId xmlns:p14="http://schemas.microsoft.com/office/powerpoint/2010/main" val="238112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sp>
        <p:nvSpPr>
          <p:cNvPr id="3" name="Content Placeholder 2"/>
          <p:cNvSpPr>
            <a:spLocks noGrp="1"/>
          </p:cNvSpPr>
          <p:nvPr>
            <p:ph idx="1"/>
          </p:nvPr>
        </p:nvSpPr>
        <p:spPr>
          <a:xfrm>
            <a:off x="179512" y="1543472"/>
            <a:ext cx="8784976" cy="5314528"/>
          </a:xfrm>
        </p:spPr>
        <p:txBody>
          <a:bodyPr>
            <a:normAutofit lnSpcReduction="10000"/>
          </a:bodyPr>
          <a:lstStyle/>
          <a:p>
            <a:r>
              <a:rPr lang="fa-IR" dirty="0"/>
              <a:t>”اندیش‌گان سیاست‌گذاری در علوم و پژوهش‌های بنیادی“ </a:t>
            </a:r>
            <a:r>
              <a:rPr lang="fa-IR" dirty="0" smtClean="0"/>
              <a:t> (ادامه)</a:t>
            </a:r>
          </a:p>
          <a:p>
            <a:pPr lvl="1"/>
            <a:r>
              <a:rPr lang="fa-IR" dirty="0" smtClean="0"/>
              <a:t>سؤالات اصلی:</a:t>
            </a:r>
          </a:p>
          <a:p>
            <a:pPr lvl="2"/>
            <a:r>
              <a:rPr lang="fa-IR" dirty="0"/>
              <a:t>چرا هزینه کردن در پژوهش‌های بنیادی را به نفع کشور (ن)می‌دانید</a:t>
            </a:r>
            <a:r>
              <a:rPr lang="fa-IR" dirty="0" smtClean="0"/>
              <a:t>؟</a:t>
            </a:r>
          </a:p>
          <a:p>
            <a:pPr lvl="2"/>
            <a:r>
              <a:rPr lang="fa-IR" dirty="0"/>
              <a:t>چگونه می‌توان سیاست‌گذاران را برای هزینه کردن در تحقیقات بنیادی متقاعد کرد</a:t>
            </a:r>
            <a:r>
              <a:rPr lang="fa-IR" dirty="0" smtClean="0"/>
              <a:t>؟</a:t>
            </a:r>
          </a:p>
          <a:p>
            <a:pPr lvl="2"/>
            <a:r>
              <a:rPr lang="fa-IR" dirty="0"/>
              <a:t>آیا عدم توجه به پژوهش‌های بنیادی تولید بحران خواهد کرد</a:t>
            </a:r>
            <a:r>
              <a:rPr lang="fa-IR" dirty="0" smtClean="0"/>
              <a:t>؟</a:t>
            </a:r>
          </a:p>
          <a:p>
            <a:pPr lvl="2"/>
            <a:r>
              <a:rPr lang="fa-IR" dirty="0"/>
              <a:t>چه اشکالی دارد اگر ایران به استفاده از نتایج پژوهش‌های بنیادی کشورهای توسعه‌یافته اکتفا کند</a:t>
            </a:r>
            <a:r>
              <a:rPr lang="fa-IR" dirty="0" smtClean="0"/>
              <a:t>؟</a:t>
            </a:r>
          </a:p>
          <a:p>
            <a:pPr lvl="2"/>
            <a:r>
              <a:rPr lang="fa-IR" dirty="0" smtClean="0"/>
              <a:t>اولویت‌های </a:t>
            </a:r>
            <a:r>
              <a:rPr lang="fa-IR" dirty="0"/>
              <a:t>ایران در علوم/ پژوهش‌های بنیادی چه باشد/ چگونه </a:t>
            </a:r>
            <a:r>
              <a:rPr lang="fa-IR" dirty="0" smtClean="0"/>
              <a:t>باید تعیین </a:t>
            </a:r>
            <a:r>
              <a:rPr lang="fa-IR" dirty="0"/>
              <a:t>شود</a:t>
            </a:r>
            <a:r>
              <a:rPr lang="fa-IR" dirty="0" smtClean="0"/>
              <a:t>؟</a:t>
            </a:r>
          </a:p>
          <a:p>
            <a:pPr lvl="1"/>
            <a:r>
              <a:rPr lang="fa-IR" dirty="0" smtClean="0"/>
              <a:t>فرض: </a:t>
            </a:r>
            <a:r>
              <a:rPr lang="fa-IR" dirty="0"/>
              <a:t>جامعه موافق هزینه‌کرد برای تحقیقات بنیادی نیست </a:t>
            </a:r>
            <a:endParaRPr lang="fa-IR" dirty="0" smtClean="0"/>
          </a:p>
          <a:p>
            <a:pPr lvl="1"/>
            <a:r>
              <a:rPr lang="fa-IR" dirty="0" smtClean="0"/>
              <a:t>تحلیل مضامین مطرح شده: </a:t>
            </a:r>
          </a:p>
          <a:p>
            <a:pPr lvl="2"/>
            <a:r>
              <a:rPr lang="fa-IR" dirty="0" smtClean="0"/>
              <a:t>مضامین له تحقیقات بنیادی: عمدتاً از سوی جامعه‌ی علمی</a:t>
            </a:r>
          </a:p>
          <a:p>
            <a:pPr lvl="2"/>
            <a:r>
              <a:rPr lang="fa-IR" dirty="0" smtClean="0"/>
              <a:t>مضامین علیه تحقیقات بنیادی: عمدتاً از سوی سیاست‌گذاران</a:t>
            </a:r>
            <a:endParaRPr lang="en-US" dirty="0"/>
          </a:p>
        </p:txBody>
      </p:sp>
      <p:sp>
        <p:nvSpPr>
          <p:cNvPr id="4" name="Slide Number Placeholder 3"/>
          <p:cNvSpPr>
            <a:spLocks noGrp="1"/>
          </p:cNvSpPr>
          <p:nvPr>
            <p:ph type="sldNum" sz="quarter" idx="10"/>
          </p:nvPr>
        </p:nvSpPr>
        <p:spPr>
          <a:xfrm>
            <a:off x="0" y="6453336"/>
            <a:ext cx="1115616" cy="404664"/>
          </a:xfrm>
        </p:spPr>
        <p:txBody>
          <a:bodyPr/>
          <a:lstStyle/>
          <a:p>
            <a:fld id="{85360FD1-730F-4C18-B25B-3934FD1E2396}" type="slidenum">
              <a:rPr lang="fa-IR" smtClean="0"/>
              <a:pPr/>
              <a:t>38</a:t>
            </a:fld>
            <a:r>
              <a:rPr lang="fa-IR" dirty="0"/>
              <a:t> از 46</a:t>
            </a:r>
            <a:endParaRPr lang="fa-IR" dirty="0"/>
          </a:p>
        </p:txBody>
      </p:sp>
    </p:spTree>
    <p:extLst>
      <p:ext uri="{BB962C8B-B14F-4D97-AF65-F5344CB8AC3E}">
        <p14:creationId xmlns:p14="http://schemas.microsoft.com/office/powerpoint/2010/main" val="83545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9280816"/>
              </p:ext>
            </p:extLst>
          </p:nvPr>
        </p:nvGraphicFramePr>
        <p:xfrm>
          <a:off x="143508" y="1844824"/>
          <a:ext cx="8856984" cy="4676140"/>
        </p:xfrm>
        <a:graphic>
          <a:graphicData uri="http://schemas.openxmlformats.org/drawingml/2006/table">
            <a:tbl>
              <a:tblPr rtl="1" firstRow="1" bandRow="1">
                <a:tableStyleId>{5C22544A-7EE6-4342-B048-85BDC9FD1C3A}</a:tableStyleId>
              </a:tblPr>
              <a:tblGrid>
                <a:gridCol w="935826">
                  <a:extLst>
                    <a:ext uri="{9D8B030D-6E8A-4147-A177-3AD203B41FA5}">
                      <a16:colId xmlns:a16="http://schemas.microsoft.com/office/drawing/2014/main" val="1596353593"/>
                    </a:ext>
                  </a:extLst>
                </a:gridCol>
                <a:gridCol w="5257075">
                  <a:extLst>
                    <a:ext uri="{9D8B030D-6E8A-4147-A177-3AD203B41FA5}">
                      <a16:colId xmlns:a16="http://schemas.microsoft.com/office/drawing/2014/main" val="1520490586"/>
                    </a:ext>
                  </a:extLst>
                </a:gridCol>
                <a:gridCol w="2664083">
                  <a:extLst>
                    <a:ext uri="{9D8B030D-6E8A-4147-A177-3AD203B41FA5}">
                      <a16:colId xmlns:a16="http://schemas.microsoft.com/office/drawing/2014/main" val="2164047920"/>
                    </a:ext>
                  </a:extLst>
                </a:gridCol>
              </a:tblGrid>
              <a:tr h="370840">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0"/>
                        </a:spcAft>
                      </a:pPr>
                      <a:r>
                        <a:rPr lang="fa-IR" sz="2200" b="1" dirty="0" smtClean="0">
                          <a:effectLst/>
                          <a:latin typeface="Calibri" panose="020F0502020204030204" pitchFamily="34" charset="0"/>
                          <a:ea typeface="Calibri" panose="020F0502020204030204" pitchFamily="34" charset="0"/>
                          <a:cs typeface="B Nazanin" panose="00000400000000000000" pitchFamily="2" charset="-78"/>
                        </a:rPr>
                        <a:t>مضمون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b="1">
                          <a:effectLst/>
                          <a:latin typeface="Calibri" panose="020F0502020204030204" pitchFamily="34" charset="0"/>
                          <a:ea typeface="Calibri" panose="020F0502020204030204" pitchFamily="34" charset="0"/>
                          <a:cs typeface="B Nazanin" panose="00000400000000000000" pitchFamily="2" charset="-78"/>
                        </a:rPr>
                        <a:t>مضامین نظری به کاررفته</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3441067"/>
                  </a:ext>
                </a:extLst>
              </a:tr>
              <a:tr h="370840">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۱</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دولت‌ها نگاه کوتاه‌مدت داشته و می‌خواهند در دوره‌ی کاری خودشان به نتایج ملموس برسند. از طرفی بازگشت سرمایه‌گذاری در علوم بنیادی بلندمدت خواهد بود.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جنبه‌های اقتصاد سیاسی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433855289"/>
                  </a:ext>
                </a:extLst>
              </a:tr>
              <a:tr h="370840">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۲</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نمایندگان مجلس نگاه کوتاه‌مدت و دغدغه‌ی رسیدگی به حوزه‌های انتخابیه‌ی خود را دارند. لذا به تحقیقات بنیادی اولویت نمی‌دهند.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جنبه‌های اقتصادی سیاسی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426362247"/>
                  </a:ext>
                </a:extLst>
              </a:tr>
              <a:tr h="370840">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۳</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دانشگاه‌ها برای کسب بودجه‌ی بیشتر تعداد دانشجویان تحصیلات تکمیلی را بدون تناسب با امکانات و ظرفیت‌هایشان بالا برده‌اند. این به علوم بنیادی ضربه می‌زند.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جنبه‌های اقتصاد سیاسی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80126685"/>
                  </a:ext>
                </a:extLst>
              </a:tr>
              <a:tr h="370840">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۴</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اگر دولت به تحقیقات کاربردی اولویت بالاتری بدهد، عده‌ای زبان‌باز و کاسب با روش‌های خودشان بودجه‌های دولتی را می‌گیرند و معلوم هم نیست مشکلی را حل کنند یا خیر.</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جنبه‌های اقتصاد سیاسی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832971431"/>
                  </a:ext>
                </a:extLst>
              </a:tr>
            </a:tbl>
          </a:graphicData>
        </a:graphic>
      </p:graphicFrame>
      <p:sp>
        <p:nvSpPr>
          <p:cNvPr id="4" name="Slide Number Placeholder 3"/>
          <p:cNvSpPr>
            <a:spLocks noGrp="1"/>
          </p:cNvSpPr>
          <p:nvPr>
            <p:ph type="sldNum" sz="quarter" idx="10"/>
          </p:nvPr>
        </p:nvSpPr>
        <p:spPr>
          <a:xfrm>
            <a:off x="0" y="6520964"/>
            <a:ext cx="1115616" cy="337036"/>
          </a:xfrm>
        </p:spPr>
        <p:txBody>
          <a:bodyPr/>
          <a:lstStyle/>
          <a:p>
            <a:fld id="{85360FD1-730F-4C18-B25B-3934FD1E2396}" type="slidenum">
              <a:rPr lang="fa-IR" smtClean="0"/>
              <a:pPr/>
              <a:t>39</a:t>
            </a:fld>
            <a:r>
              <a:rPr lang="fa-IR" dirty="0"/>
              <a:t> از 46</a:t>
            </a:r>
            <a:endParaRPr lang="fa-IR" dirty="0"/>
          </a:p>
        </p:txBody>
      </p:sp>
      <p:sp>
        <p:nvSpPr>
          <p:cNvPr id="6" name="Rectangle 5"/>
          <p:cNvSpPr/>
          <p:nvPr/>
        </p:nvSpPr>
        <p:spPr>
          <a:xfrm>
            <a:off x="179512" y="1412776"/>
            <a:ext cx="8784976" cy="400110"/>
          </a:xfrm>
          <a:prstGeom prst="rect">
            <a:avLst/>
          </a:prstGeom>
        </p:spPr>
        <p:txBody>
          <a:bodyPr wrap="square">
            <a:spAutoFit/>
          </a:bodyPr>
          <a:lstStyle/>
          <a:p>
            <a:pPr lvl="0" algn="ctr">
              <a:spcBef>
                <a:spcPct val="0"/>
              </a:spcBef>
              <a:defRPr/>
            </a:pPr>
            <a:r>
              <a:rPr lang="fa-IR" sz="2000" b="1" dirty="0" smtClean="0">
                <a:cs typeface="B Nazanin" pitchFamily="2" charset="-78"/>
              </a:rPr>
              <a:t>جدول 1- تحلیل مضامین اندیشگان سیاست‌گذاری در علوم و پژوهش‌های بنیادی – مضامین له</a:t>
            </a:r>
            <a:endParaRPr lang="fa-IR" sz="2000" b="1" dirty="0">
              <a:cs typeface="B Nazanin" pitchFamily="2" charset="-78"/>
            </a:endParaRPr>
          </a:p>
        </p:txBody>
      </p:sp>
    </p:spTree>
    <p:extLst>
      <p:ext uri="{BB962C8B-B14F-4D97-AF65-F5344CB8AC3E}">
        <p14:creationId xmlns:p14="http://schemas.microsoft.com/office/powerpoint/2010/main" val="47127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a:t>
            </a:r>
            <a:r>
              <a:rPr lang="fa-IR" dirty="0" smtClean="0"/>
              <a:t>(ادامه)</a:t>
            </a:r>
            <a:endParaRPr lang="en-US" dirty="0"/>
          </a:p>
        </p:txBody>
      </p:sp>
      <p:sp>
        <p:nvSpPr>
          <p:cNvPr id="3" name="Content Placeholder 2"/>
          <p:cNvSpPr>
            <a:spLocks noGrp="1"/>
          </p:cNvSpPr>
          <p:nvPr>
            <p:ph idx="1"/>
          </p:nvPr>
        </p:nvSpPr>
        <p:spPr>
          <a:xfrm>
            <a:off x="457200" y="2209800"/>
            <a:ext cx="8229600" cy="4459560"/>
          </a:xfrm>
        </p:spPr>
        <p:txBody>
          <a:bodyPr>
            <a:normAutofit lnSpcReduction="10000"/>
          </a:bodyPr>
          <a:lstStyle/>
          <a:p>
            <a:r>
              <a:rPr lang="fa-IR" dirty="0" smtClean="0"/>
              <a:t>ویژگی‌های تحقیقات بنیادی</a:t>
            </a:r>
          </a:p>
          <a:p>
            <a:pPr lvl="1"/>
            <a:r>
              <a:rPr lang="fa-IR" dirty="0" smtClean="0"/>
              <a:t>عدم قطعیت</a:t>
            </a:r>
          </a:p>
          <a:p>
            <a:pPr lvl="1"/>
            <a:r>
              <a:rPr lang="fa-IR" dirty="0" smtClean="0"/>
              <a:t>بروز منافع با تأخیر معمولاً زیاد (شاید چند ده سال)</a:t>
            </a:r>
          </a:p>
          <a:p>
            <a:pPr lvl="1"/>
            <a:r>
              <a:rPr lang="fa-IR" dirty="0" smtClean="0"/>
              <a:t>لزوم انجام تحقیقات تکمیلی تا حصول منافع </a:t>
            </a:r>
          </a:p>
          <a:p>
            <a:pPr lvl="1"/>
            <a:r>
              <a:rPr lang="fa-IR" dirty="0" smtClean="0"/>
              <a:t>امتناع </a:t>
            </a:r>
            <a:r>
              <a:rPr lang="fa-IR" dirty="0"/>
              <a:t>ارزیابی کمّی دقیق </a:t>
            </a:r>
            <a:r>
              <a:rPr lang="fa-IR" dirty="0" smtClean="0"/>
              <a:t>منافع </a:t>
            </a:r>
          </a:p>
          <a:p>
            <a:pPr lvl="1"/>
            <a:r>
              <a:rPr lang="fa-IR" dirty="0" smtClean="0"/>
              <a:t>امتناع به‌کارگیری شاخص‌های اقتصادی برای ارزیابی</a:t>
            </a:r>
          </a:p>
          <a:p>
            <a:pPr lvl="1"/>
            <a:r>
              <a:rPr lang="fa-IR" dirty="0" smtClean="0"/>
              <a:t>امتناع مالکیت معنوی تمام یافته‌های حاصل</a:t>
            </a:r>
          </a:p>
          <a:p>
            <a:pPr lvl="1"/>
            <a:r>
              <a:rPr lang="fa-IR" dirty="0" smtClean="0"/>
              <a:t>هزینه‌بر بودن در بسیاری موارد</a:t>
            </a:r>
          </a:p>
          <a:p>
            <a:pPr marL="411480" lvl="1" indent="0">
              <a:buNone/>
            </a:pPr>
            <a:r>
              <a:rPr lang="fa-IR" dirty="0" smtClean="0"/>
              <a:t>نکته: موارد فوق استثناپذیرند.</a:t>
            </a:r>
          </a:p>
          <a:p>
            <a:pPr lvl="1"/>
            <a:endParaRPr lang="en-US" dirty="0"/>
          </a:p>
        </p:txBody>
      </p:sp>
      <p:sp>
        <p:nvSpPr>
          <p:cNvPr id="4" name="Slide Number Placeholder 3"/>
          <p:cNvSpPr>
            <a:spLocks noGrp="1"/>
          </p:cNvSpPr>
          <p:nvPr>
            <p:ph type="sldNum" sz="quarter" idx="10"/>
          </p:nvPr>
        </p:nvSpPr>
        <p:spPr>
          <a:xfrm>
            <a:off x="0" y="6381328"/>
            <a:ext cx="1115616" cy="476672"/>
          </a:xfrm>
        </p:spPr>
        <p:txBody>
          <a:bodyPr/>
          <a:lstStyle/>
          <a:p>
            <a:r>
              <a:rPr lang="fa-IR" dirty="0" smtClean="0"/>
              <a:t> </a:t>
            </a:r>
            <a:fld id="{85360FD1-730F-4C18-B25B-3934FD1E2396}" type="slidenum">
              <a:rPr lang="fa-IR" smtClean="0"/>
              <a:pPr/>
              <a:t>4</a:t>
            </a:fld>
            <a:r>
              <a:rPr lang="fa-IR" dirty="0"/>
              <a:t> از 46</a:t>
            </a:r>
            <a:endParaRPr lang="fa-IR" dirty="0"/>
          </a:p>
        </p:txBody>
      </p:sp>
    </p:spTree>
    <p:extLst>
      <p:ext uri="{BB962C8B-B14F-4D97-AF65-F5344CB8AC3E}">
        <p14:creationId xmlns:p14="http://schemas.microsoft.com/office/powerpoint/2010/main" val="794120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362123"/>
              </p:ext>
            </p:extLst>
          </p:nvPr>
        </p:nvGraphicFramePr>
        <p:xfrm>
          <a:off x="143508" y="2166172"/>
          <a:ext cx="8856984" cy="4315411"/>
        </p:xfrm>
        <a:graphic>
          <a:graphicData uri="http://schemas.openxmlformats.org/drawingml/2006/table">
            <a:tbl>
              <a:tblPr rtl="1" firstRow="1" bandRow="1">
                <a:tableStyleId>{5C22544A-7EE6-4342-B048-85BDC9FD1C3A}</a:tableStyleId>
              </a:tblPr>
              <a:tblGrid>
                <a:gridCol w="935826">
                  <a:extLst>
                    <a:ext uri="{9D8B030D-6E8A-4147-A177-3AD203B41FA5}">
                      <a16:colId xmlns:a16="http://schemas.microsoft.com/office/drawing/2014/main" val="1596353593"/>
                    </a:ext>
                  </a:extLst>
                </a:gridCol>
                <a:gridCol w="5349776">
                  <a:extLst>
                    <a:ext uri="{9D8B030D-6E8A-4147-A177-3AD203B41FA5}">
                      <a16:colId xmlns:a16="http://schemas.microsoft.com/office/drawing/2014/main" val="1520490586"/>
                    </a:ext>
                  </a:extLst>
                </a:gridCol>
                <a:gridCol w="2571382">
                  <a:extLst>
                    <a:ext uri="{9D8B030D-6E8A-4147-A177-3AD203B41FA5}">
                      <a16:colId xmlns:a16="http://schemas.microsoft.com/office/drawing/2014/main" val="2164047920"/>
                    </a:ext>
                  </a:extLst>
                </a:gridCol>
              </a:tblGrid>
              <a:tr h="368886">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0"/>
                        </a:spcAft>
                      </a:pPr>
                      <a:r>
                        <a:rPr lang="fa-IR" sz="2200" b="1" dirty="0" smtClean="0">
                          <a:effectLst/>
                          <a:latin typeface="Calibri" panose="020F0502020204030204" pitchFamily="34" charset="0"/>
                          <a:ea typeface="Calibri" panose="020F0502020204030204" pitchFamily="34" charset="0"/>
                          <a:cs typeface="B Nazanin" panose="00000400000000000000" pitchFamily="2" charset="-78"/>
                        </a:rPr>
                        <a:t>مضمون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مضامین نظری به کاررفته</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3441067"/>
                  </a:ext>
                </a:extLst>
              </a:tr>
              <a:tr h="677918">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۵</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توضیح خروجی تحقیقات بنیادی دشوارتر از پروژه‌های کاربردی است. چنین پروژه‌هایی اتفاقاً مهم‌ترند.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881313209"/>
                  </a:ext>
                </a:extLst>
              </a:tr>
              <a:tr h="1946504">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۶</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تحقیقات بنیادی نتایج کاربردی مهمی دارد. به عنوان مثال برای تولید دارو، درمان بسیاری از بیماری‌های فراگیر، رسیدگی به معضلات زیست‌محیطی و غیره نیازمند تحقیقات بنیادی هستیم.ضمنا بی‌توجهی به آن می‌تواند بحران‌زا باشد: بحران خشکی سفره‌های آبی زیرزمینی، دریاچه‌ی ارومیه، آلودگی و از بین رفتن محیط‌زیست، وابستگی به واردات دارو و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منافع تحقیقات بنیادی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433855289"/>
                  </a:ext>
                </a:extLst>
              </a:tr>
              <a:tr h="648835">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۷</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علوم بنیادی ذهن را باز می‌کند. من به دانشجویانم توصیه می‌کنم قبل از کلاس من ریاضی و فیزیک محض کار کنند.</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426362247"/>
                  </a:ext>
                </a:extLst>
              </a:tr>
            </a:tbl>
          </a:graphicData>
        </a:graphic>
      </p:graphicFrame>
      <p:sp>
        <p:nvSpPr>
          <p:cNvPr id="4" name="Slide Number Placeholder 3"/>
          <p:cNvSpPr>
            <a:spLocks noGrp="1"/>
          </p:cNvSpPr>
          <p:nvPr>
            <p:ph type="sldNum" sz="quarter" idx="10"/>
          </p:nvPr>
        </p:nvSpPr>
        <p:spPr>
          <a:xfrm>
            <a:off x="0" y="6481583"/>
            <a:ext cx="1331640" cy="376417"/>
          </a:xfrm>
        </p:spPr>
        <p:txBody>
          <a:bodyPr/>
          <a:lstStyle/>
          <a:p>
            <a:fld id="{85360FD1-730F-4C18-B25B-3934FD1E2396}" type="slidenum">
              <a:rPr lang="fa-IR" smtClean="0"/>
              <a:pPr/>
              <a:t>40</a:t>
            </a:fld>
            <a:r>
              <a:rPr lang="fa-IR" dirty="0"/>
              <a:t> از 46</a:t>
            </a:r>
            <a:endParaRPr lang="fa-IR" dirty="0"/>
          </a:p>
        </p:txBody>
      </p:sp>
      <p:sp>
        <p:nvSpPr>
          <p:cNvPr id="6" name="Rectangle 5"/>
          <p:cNvSpPr/>
          <p:nvPr/>
        </p:nvSpPr>
        <p:spPr>
          <a:xfrm>
            <a:off x="179512" y="1660738"/>
            <a:ext cx="8784976" cy="400110"/>
          </a:xfrm>
          <a:prstGeom prst="rect">
            <a:avLst/>
          </a:prstGeom>
        </p:spPr>
        <p:txBody>
          <a:bodyPr wrap="square">
            <a:spAutoFit/>
          </a:bodyPr>
          <a:lstStyle/>
          <a:p>
            <a:pPr lvl="0" algn="ctr">
              <a:spcBef>
                <a:spcPct val="0"/>
              </a:spcBef>
              <a:defRPr/>
            </a:pPr>
            <a:r>
              <a:rPr lang="fa-IR" sz="2000" b="1" dirty="0" smtClean="0">
                <a:cs typeface="B Nazanin" pitchFamily="2" charset="-78"/>
              </a:rPr>
              <a:t>جدول </a:t>
            </a:r>
            <a:r>
              <a:rPr lang="fa-IR" sz="2000" b="1" dirty="0">
                <a:cs typeface="B Nazanin" pitchFamily="2" charset="-78"/>
              </a:rPr>
              <a:t>۱</a:t>
            </a:r>
            <a:r>
              <a:rPr lang="fa-IR" sz="2000" b="1" dirty="0" smtClean="0">
                <a:cs typeface="B Nazanin" pitchFamily="2" charset="-78"/>
              </a:rPr>
              <a:t>- تحلیل مضامین اندیشگان سیاست‌گذاری در علوم و پژوهش‌های بنیادی –مضامین له (ادامه)</a:t>
            </a:r>
            <a:endParaRPr lang="fa-IR" sz="2000" b="1" dirty="0">
              <a:cs typeface="B Nazanin" pitchFamily="2" charset="-78"/>
            </a:endParaRPr>
          </a:p>
        </p:txBody>
      </p:sp>
    </p:spTree>
    <p:extLst>
      <p:ext uri="{BB962C8B-B14F-4D97-AF65-F5344CB8AC3E}">
        <p14:creationId xmlns:p14="http://schemas.microsoft.com/office/powerpoint/2010/main" val="1659103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9768556"/>
              </p:ext>
            </p:extLst>
          </p:nvPr>
        </p:nvGraphicFramePr>
        <p:xfrm>
          <a:off x="143508" y="2340042"/>
          <a:ext cx="8856984" cy="3681245"/>
        </p:xfrm>
        <a:graphic>
          <a:graphicData uri="http://schemas.openxmlformats.org/drawingml/2006/table">
            <a:tbl>
              <a:tblPr rtl="1" firstRow="1" bandRow="1">
                <a:tableStyleId>{5C22544A-7EE6-4342-B048-85BDC9FD1C3A}</a:tableStyleId>
              </a:tblPr>
              <a:tblGrid>
                <a:gridCol w="785410">
                  <a:extLst>
                    <a:ext uri="{9D8B030D-6E8A-4147-A177-3AD203B41FA5}">
                      <a16:colId xmlns:a16="http://schemas.microsoft.com/office/drawing/2014/main" val="1596353593"/>
                    </a:ext>
                  </a:extLst>
                </a:gridCol>
                <a:gridCol w="5571910">
                  <a:extLst>
                    <a:ext uri="{9D8B030D-6E8A-4147-A177-3AD203B41FA5}">
                      <a16:colId xmlns:a16="http://schemas.microsoft.com/office/drawing/2014/main" val="1520490586"/>
                    </a:ext>
                  </a:extLst>
                </a:gridCol>
                <a:gridCol w="2499664">
                  <a:extLst>
                    <a:ext uri="{9D8B030D-6E8A-4147-A177-3AD203B41FA5}">
                      <a16:colId xmlns:a16="http://schemas.microsoft.com/office/drawing/2014/main" val="2164047920"/>
                    </a:ext>
                  </a:extLst>
                </a:gridCol>
              </a:tblGrid>
              <a:tr h="392169">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0"/>
                        </a:spcAft>
                      </a:pPr>
                      <a:r>
                        <a:rPr lang="fa-IR" sz="2200" b="1" dirty="0" smtClean="0">
                          <a:effectLst/>
                          <a:latin typeface="Calibri" panose="020F0502020204030204" pitchFamily="34" charset="0"/>
                          <a:ea typeface="Calibri" panose="020F0502020204030204" pitchFamily="34" charset="0"/>
                          <a:cs typeface="B Nazanin" panose="00000400000000000000" pitchFamily="2" charset="-78"/>
                        </a:rPr>
                        <a:t>مضمون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مضامین نظری به کاررفته</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3441067"/>
                  </a:ext>
                </a:extLst>
              </a:tr>
              <a:tr h="459308">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۸</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از علوم پایه است که ما به فناوری می‌رسیم.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مدل خطی فشار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80126685"/>
                  </a:ext>
                </a:extLst>
              </a:tr>
              <a:tr h="842082">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۹</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مشکل ما این است که تصمیم‌گیری در خصوص تحقیقات بنیادی در دست سیاست‌مداران است نه دانشمندان.</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استقلال و تقدس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809908019"/>
                  </a:ext>
                </a:extLst>
              </a:tr>
              <a:tr h="1224847">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۱۰</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این که شأن دانشمند ما که باید مشغول کار علمی باشد به این حد تنزل کند که بخاطر پول پژوهش دستش پیش  این و آن دراز باشد خیلی بد است.</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استقلال و تقدس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832971431"/>
                  </a:ext>
                </a:extLst>
              </a:tr>
              <a:tr h="762839">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۱۱</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این استدلال که ما چون توسعه یافته نیستیم نباید در تحقیقات بنیادی سرمایه‌گذاری کنیم استدلال غلطی است.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منافع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115562754"/>
                  </a:ext>
                </a:extLst>
              </a:tr>
            </a:tbl>
          </a:graphicData>
        </a:graphic>
      </p:graphicFrame>
      <p:sp>
        <p:nvSpPr>
          <p:cNvPr id="4" name="Slide Number Placeholder 3"/>
          <p:cNvSpPr>
            <a:spLocks noGrp="1"/>
          </p:cNvSpPr>
          <p:nvPr>
            <p:ph type="sldNum" sz="quarter" idx="10"/>
          </p:nvPr>
        </p:nvSpPr>
        <p:spPr>
          <a:xfrm>
            <a:off x="0" y="6453336"/>
            <a:ext cx="1259632" cy="404664"/>
          </a:xfrm>
        </p:spPr>
        <p:txBody>
          <a:bodyPr/>
          <a:lstStyle/>
          <a:p>
            <a:fld id="{85360FD1-730F-4C18-B25B-3934FD1E2396}" type="slidenum">
              <a:rPr lang="fa-IR" smtClean="0"/>
              <a:pPr/>
              <a:t>41</a:t>
            </a:fld>
            <a:r>
              <a:rPr lang="fa-IR" dirty="0"/>
              <a:t> از 46</a:t>
            </a:r>
            <a:endParaRPr lang="fa-IR" dirty="0"/>
          </a:p>
        </p:txBody>
      </p:sp>
      <p:sp>
        <p:nvSpPr>
          <p:cNvPr id="6" name="Rectangle 5"/>
          <p:cNvSpPr/>
          <p:nvPr/>
        </p:nvSpPr>
        <p:spPr>
          <a:xfrm>
            <a:off x="179512" y="1899879"/>
            <a:ext cx="8784976" cy="400110"/>
          </a:xfrm>
          <a:prstGeom prst="rect">
            <a:avLst/>
          </a:prstGeom>
        </p:spPr>
        <p:txBody>
          <a:bodyPr wrap="square">
            <a:spAutoFit/>
          </a:bodyPr>
          <a:lstStyle/>
          <a:p>
            <a:pPr lvl="0" algn="ctr">
              <a:spcBef>
                <a:spcPct val="0"/>
              </a:spcBef>
              <a:defRPr/>
            </a:pPr>
            <a:r>
              <a:rPr lang="fa-IR" sz="2000" b="1" dirty="0" smtClean="0">
                <a:cs typeface="B Nazanin" pitchFamily="2" charset="-78"/>
              </a:rPr>
              <a:t>جدول ۱- تحلیل مضامین اندیشگان سیاست‌گذاری در علوم و پژوهش‌های بنیادی –مضامین له (ادامه)</a:t>
            </a:r>
            <a:endParaRPr lang="fa-IR" sz="2000" b="1" dirty="0">
              <a:cs typeface="B Nazanin" pitchFamily="2" charset="-78"/>
            </a:endParaRPr>
          </a:p>
        </p:txBody>
      </p:sp>
    </p:spTree>
    <p:extLst>
      <p:ext uri="{BB962C8B-B14F-4D97-AF65-F5344CB8AC3E}">
        <p14:creationId xmlns:p14="http://schemas.microsoft.com/office/powerpoint/2010/main" val="4060987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0927623"/>
              </p:ext>
            </p:extLst>
          </p:nvPr>
        </p:nvGraphicFramePr>
        <p:xfrm>
          <a:off x="143508" y="2208668"/>
          <a:ext cx="8856984" cy="3956636"/>
        </p:xfrm>
        <a:graphic>
          <a:graphicData uri="http://schemas.openxmlformats.org/drawingml/2006/table">
            <a:tbl>
              <a:tblPr rtl="1" firstRow="1" bandRow="1">
                <a:tableStyleId>{5C22544A-7EE6-4342-B048-85BDC9FD1C3A}</a:tableStyleId>
              </a:tblPr>
              <a:tblGrid>
                <a:gridCol w="785410">
                  <a:extLst>
                    <a:ext uri="{9D8B030D-6E8A-4147-A177-3AD203B41FA5}">
                      <a16:colId xmlns:a16="http://schemas.microsoft.com/office/drawing/2014/main" val="1596353593"/>
                    </a:ext>
                  </a:extLst>
                </a:gridCol>
                <a:gridCol w="5571910">
                  <a:extLst>
                    <a:ext uri="{9D8B030D-6E8A-4147-A177-3AD203B41FA5}">
                      <a16:colId xmlns:a16="http://schemas.microsoft.com/office/drawing/2014/main" val="1520490586"/>
                    </a:ext>
                  </a:extLst>
                </a:gridCol>
                <a:gridCol w="2499664">
                  <a:extLst>
                    <a:ext uri="{9D8B030D-6E8A-4147-A177-3AD203B41FA5}">
                      <a16:colId xmlns:a16="http://schemas.microsoft.com/office/drawing/2014/main" val="2164047920"/>
                    </a:ext>
                  </a:extLst>
                </a:gridCol>
              </a:tblGrid>
              <a:tr h="368886">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0"/>
                        </a:spcAft>
                      </a:pPr>
                      <a:r>
                        <a:rPr lang="fa-IR" sz="2200" b="1" dirty="0" smtClean="0">
                          <a:effectLst/>
                          <a:latin typeface="Calibri" panose="020F0502020204030204" pitchFamily="34" charset="0"/>
                          <a:ea typeface="Calibri" panose="020F0502020204030204" pitchFamily="34" charset="0"/>
                          <a:cs typeface="B Nazanin" panose="00000400000000000000" pitchFamily="2" charset="-78"/>
                        </a:rPr>
                        <a:t>مضمون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مضامین نظری به کاررفته</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3441067"/>
                  </a:ext>
                </a:extLst>
              </a:tr>
              <a:tr h="368886">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۱۲</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اگر ما به علوم بنیادی بی‌توجه باشیم در آینده نامی از ایران و ایرانی در جهان باقی نخواهد ماند. همه‌ی حوزه‌ها را کشف و در تسلط خودشان می‌گیرند. ما الآن به اتکاء دانشمندان قدیمی‌مان دست پری داریم اما نسل‌های بعد چطور؟</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منافع اجتماعی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80126685"/>
                  </a:ext>
                </a:extLst>
              </a:tr>
              <a:tr h="648835">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۱۳</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سیاست‌گذاری غلط باعث شده دانشجویان مستعدتر به رشته‌های مهندسی یا پزشکی گرایش داشته باشند و این به علوم بنیادی آسیب خواهد زد. </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ابعاد اجتماعی فرهنگی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832971431"/>
                  </a:ext>
                </a:extLst>
              </a:tr>
              <a:tr h="648835">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۱۴</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معاونت علمی مرجع خوبی برای حمایت از تحقیقات بنیادی است چون وزارت علوم مسئولیت سامان‌دهی دانشگاه‌ها را دارد و این تمام توان او را خواهد گرفت.</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جنبه‌های اقتصاد سیاسی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115562754"/>
                  </a:ext>
                </a:extLst>
              </a:tr>
            </a:tbl>
          </a:graphicData>
        </a:graphic>
      </p:graphicFrame>
      <p:sp>
        <p:nvSpPr>
          <p:cNvPr id="4" name="Slide Number Placeholder 3"/>
          <p:cNvSpPr>
            <a:spLocks noGrp="1"/>
          </p:cNvSpPr>
          <p:nvPr>
            <p:ph type="sldNum" sz="quarter" idx="10"/>
          </p:nvPr>
        </p:nvSpPr>
        <p:spPr>
          <a:xfrm>
            <a:off x="0" y="6597352"/>
            <a:ext cx="1115616" cy="260648"/>
          </a:xfrm>
        </p:spPr>
        <p:txBody>
          <a:bodyPr/>
          <a:lstStyle/>
          <a:p>
            <a:fld id="{85360FD1-730F-4C18-B25B-3934FD1E2396}" type="slidenum">
              <a:rPr lang="fa-IR" smtClean="0"/>
              <a:pPr/>
              <a:t>42</a:t>
            </a:fld>
            <a:r>
              <a:rPr lang="fa-IR" dirty="0"/>
              <a:t> از 46</a:t>
            </a:r>
            <a:endParaRPr lang="fa-IR" dirty="0"/>
          </a:p>
        </p:txBody>
      </p:sp>
      <p:sp>
        <p:nvSpPr>
          <p:cNvPr id="6" name="Rectangle 5"/>
          <p:cNvSpPr/>
          <p:nvPr/>
        </p:nvSpPr>
        <p:spPr>
          <a:xfrm>
            <a:off x="179512" y="1766396"/>
            <a:ext cx="8784976" cy="400110"/>
          </a:xfrm>
          <a:prstGeom prst="rect">
            <a:avLst/>
          </a:prstGeom>
        </p:spPr>
        <p:txBody>
          <a:bodyPr wrap="square">
            <a:spAutoFit/>
          </a:bodyPr>
          <a:lstStyle/>
          <a:p>
            <a:pPr lvl="0" algn="ctr">
              <a:spcBef>
                <a:spcPct val="0"/>
              </a:spcBef>
              <a:defRPr/>
            </a:pPr>
            <a:r>
              <a:rPr lang="fa-IR" sz="2000" b="1" dirty="0" smtClean="0">
                <a:cs typeface="B Nazanin" pitchFamily="2" charset="-78"/>
              </a:rPr>
              <a:t>جدول ۱- تحلیل مضامین اندیشگان سیاست‌گذاری در علوم و پژوهش‌های بنیادی –مضامین له (ادامه)</a:t>
            </a:r>
            <a:endParaRPr lang="fa-IR" sz="2000" b="1" dirty="0">
              <a:cs typeface="B Nazanin" pitchFamily="2" charset="-78"/>
            </a:endParaRPr>
          </a:p>
        </p:txBody>
      </p:sp>
    </p:spTree>
    <p:extLst>
      <p:ext uri="{BB962C8B-B14F-4D97-AF65-F5344CB8AC3E}">
        <p14:creationId xmlns:p14="http://schemas.microsoft.com/office/powerpoint/2010/main" val="3966686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5842194"/>
              </p:ext>
            </p:extLst>
          </p:nvPr>
        </p:nvGraphicFramePr>
        <p:xfrm>
          <a:off x="143508" y="2071072"/>
          <a:ext cx="8856984" cy="4315411"/>
        </p:xfrm>
        <a:graphic>
          <a:graphicData uri="http://schemas.openxmlformats.org/drawingml/2006/table">
            <a:tbl>
              <a:tblPr rtl="1" firstRow="1" bandRow="1">
                <a:tableStyleId>{5C22544A-7EE6-4342-B048-85BDC9FD1C3A}</a:tableStyleId>
              </a:tblPr>
              <a:tblGrid>
                <a:gridCol w="785410">
                  <a:extLst>
                    <a:ext uri="{9D8B030D-6E8A-4147-A177-3AD203B41FA5}">
                      <a16:colId xmlns:a16="http://schemas.microsoft.com/office/drawing/2014/main" val="1596353593"/>
                    </a:ext>
                  </a:extLst>
                </a:gridCol>
                <a:gridCol w="5571910">
                  <a:extLst>
                    <a:ext uri="{9D8B030D-6E8A-4147-A177-3AD203B41FA5}">
                      <a16:colId xmlns:a16="http://schemas.microsoft.com/office/drawing/2014/main" val="1520490586"/>
                    </a:ext>
                  </a:extLst>
                </a:gridCol>
                <a:gridCol w="2499664">
                  <a:extLst>
                    <a:ext uri="{9D8B030D-6E8A-4147-A177-3AD203B41FA5}">
                      <a16:colId xmlns:a16="http://schemas.microsoft.com/office/drawing/2014/main" val="2164047920"/>
                    </a:ext>
                  </a:extLst>
                </a:gridCol>
              </a:tblGrid>
              <a:tr h="368886">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0"/>
                        </a:spcAft>
                      </a:pPr>
                      <a:r>
                        <a:rPr lang="fa-IR" sz="2200" b="1" dirty="0" smtClean="0">
                          <a:effectLst/>
                          <a:latin typeface="Calibri" panose="020F0502020204030204" pitchFamily="34" charset="0"/>
                          <a:ea typeface="Calibri" panose="020F0502020204030204" pitchFamily="34" charset="0"/>
                          <a:cs typeface="B Nazanin" panose="00000400000000000000" pitchFamily="2" charset="-78"/>
                        </a:rPr>
                        <a:t>مضمون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مضامین نظری به کاررفته</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3441067"/>
                  </a:ext>
                </a:extLst>
              </a:tr>
              <a:tr h="368886">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۱</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این منطق که دولت چون پول نفت را دارد باید به دانشمندان هم بدهد تا به سلیقه‌ خودشان کار کنند اشتباه است! این منطق رایج نفتی است.</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جنبه‌های اقتصاد سیاسی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80126685"/>
                  </a:ext>
                </a:extLst>
              </a:tr>
              <a:tr h="648835">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۲</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سرمایه‌گذاری در علوم بنیادی این نیست که به افرادی پول بدهیم و بروند در اتاق‌هاشان فکرهای عارفانه کنند! باید نتیجه‌ی آن هر چند در بلندمدت ولی به صورتی عینی و ملموس باشد.</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مطالبه‌ی پاسخ‌گویی از نهاد علم</a:t>
                      </a:r>
                      <a:endParaRPr lang="en-US" sz="220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منافع تحقیقات بنیادی</a:t>
                      </a:r>
                      <a:endParaRPr lang="en-US" sz="220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832971431"/>
                  </a:ext>
                </a:extLst>
              </a:tr>
              <a:tr h="648835">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۳</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دوران استقلال و تقدس علم و آزادی پژوهشگر از هر گونه قید و پاسخ‌گویی گذشته است. باید ابتدا ببینیم بودجه‌هایی که در گذشته صرف تحقیقات بنیادی شده چه منافعی برای ما داشته است.</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استقلال و تقدس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منافع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مطالبه‌ی پاسخ‌گویی از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115562754"/>
                  </a:ext>
                </a:extLst>
              </a:tr>
            </a:tbl>
          </a:graphicData>
        </a:graphic>
      </p:graphicFrame>
      <p:sp>
        <p:nvSpPr>
          <p:cNvPr id="4" name="Slide Number Placeholder 3"/>
          <p:cNvSpPr>
            <a:spLocks noGrp="1"/>
          </p:cNvSpPr>
          <p:nvPr>
            <p:ph type="sldNum" sz="quarter" idx="10"/>
          </p:nvPr>
        </p:nvSpPr>
        <p:spPr>
          <a:xfrm>
            <a:off x="0" y="6428645"/>
            <a:ext cx="1043608" cy="429355"/>
          </a:xfrm>
        </p:spPr>
        <p:txBody>
          <a:bodyPr/>
          <a:lstStyle/>
          <a:p>
            <a:fld id="{85360FD1-730F-4C18-B25B-3934FD1E2396}" type="slidenum">
              <a:rPr lang="fa-IR" smtClean="0"/>
              <a:pPr/>
              <a:t>43</a:t>
            </a:fld>
            <a:r>
              <a:rPr lang="fa-IR" dirty="0"/>
              <a:t> از 46</a:t>
            </a:r>
            <a:endParaRPr lang="fa-IR" dirty="0"/>
          </a:p>
        </p:txBody>
      </p:sp>
      <p:sp>
        <p:nvSpPr>
          <p:cNvPr id="6" name="Rectangle 5"/>
          <p:cNvSpPr/>
          <p:nvPr/>
        </p:nvSpPr>
        <p:spPr>
          <a:xfrm>
            <a:off x="179512" y="1628800"/>
            <a:ext cx="8784976" cy="400110"/>
          </a:xfrm>
          <a:prstGeom prst="rect">
            <a:avLst/>
          </a:prstGeom>
        </p:spPr>
        <p:txBody>
          <a:bodyPr wrap="square">
            <a:spAutoFit/>
          </a:bodyPr>
          <a:lstStyle/>
          <a:p>
            <a:pPr lvl="0" algn="ctr">
              <a:spcBef>
                <a:spcPct val="0"/>
              </a:spcBef>
              <a:defRPr/>
            </a:pPr>
            <a:r>
              <a:rPr lang="fa-IR" sz="2000" b="1" dirty="0" smtClean="0">
                <a:cs typeface="B Nazanin" pitchFamily="2" charset="-78"/>
              </a:rPr>
              <a:t>جدول ۲- تحلیل مضامین اندیشگان سیاست‌گذاری در علوم و پژوهش‌های بنیادی –مضامین علیه</a:t>
            </a:r>
            <a:endParaRPr lang="fa-IR" sz="2000" b="1" dirty="0">
              <a:cs typeface="B Nazanin" pitchFamily="2" charset="-78"/>
            </a:endParaRPr>
          </a:p>
        </p:txBody>
      </p:sp>
    </p:spTree>
    <p:extLst>
      <p:ext uri="{BB962C8B-B14F-4D97-AF65-F5344CB8AC3E}">
        <p14:creationId xmlns:p14="http://schemas.microsoft.com/office/powerpoint/2010/main" val="4275169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0219614"/>
              </p:ext>
            </p:extLst>
          </p:nvPr>
        </p:nvGraphicFramePr>
        <p:xfrm>
          <a:off x="143508" y="2060848"/>
          <a:ext cx="8856984" cy="4315411"/>
        </p:xfrm>
        <a:graphic>
          <a:graphicData uri="http://schemas.openxmlformats.org/drawingml/2006/table">
            <a:tbl>
              <a:tblPr rtl="1" firstRow="1" bandRow="1">
                <a:tableStyleId>{5C22544A-7EE6-4342-B048-85BDC9FD1C3A}</a:tableStyleId>
              </a:tblPr>
              <a:tblGrid>
                <a:gridCol w="785410">
                  <a:extLst>
                    <a:ext uri="{9D8B030D-6E8A-4147-A177-3AD203B41FA5}">
                      <a16:colId xmlns:a16="http://schemas.microsoft.com/office/drawing/2014/main" val="1596353593"/>
                    </a:ext>
                  </a:extLst>
                </a:gridCol>
                <a:gridCol w="5571910">
                  <a:extLst>
                    <a:ext uri="{9D8B030D-6E8A-4147-A177-3AD203B41FA5}">
                      <a16:colId xmlns:a16="http://schemas.microsoft.com/office/drawing/2014/main" val="1520490586"/>
                    </a:ext>
                  </a:extLst>
                </a:gridCol>
                <a:gridCol w="2499664">
                  <a:extLst>
                    <a:ext uri="{9D8B030D-6E8A-4147-A177-3AD203B41FA5}">
                      <a16:colId xmlns:a16="http://schemas.microsoft.com/office/drawing/2014/main" val="2164047920"/>
                    </a:ext>
                  </a:extLst>
                </a:gridCol>
              </a:tblGrid>
              <a:tr h="368886">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0"/>
                        </a:spcAft>
                      </a:pPr>
                      <a:r>
                        <a:rPr lang="fa-IR" sz="2200" b="1" dirty="0" smtClean="0">
                          <a:effectLst/>
                          <a:latin typeface="Calibri" panose="020F0502020204030204" pitchFamily="34" charset="0"/>
                          <a:ea typeface="Calibri" panose="020F0502020204030204" pitchFamily="34" charset="0"/>
                          <a:cs typeface="B Nazanin" panose="00000400000000000000" pitchFamily="2" charset="-78"/>
                        </a:rPr>
                        <a:t>مضمون </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b="1" dirty="0">
                          <a:effectLst/>
                          <a:latin typeface="Calibri" panose="020F0502020204030204" pitchFamily="34" charset="0"/>
                          <a:ea typeface="Calibri" panose="020F0502020204030204" pitchFamily="34" charset="0"/>
                          <a:cs typeface="B Nazanin" panose="00000400000000000000" pitchFamily="2" charset="-78"/>
                        </a:rPr>
                        <a:t>مضامین نظری به کاررفته</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3441067"/>
                  </a:ext>
                </a:extLst>
              </a:tr>
              <a:tr h="368886">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۱</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این منطق که دولت چون پول نفت را دارد باید به دانشمندان هم بدهد تا به سلیقه‌ خودشان کار کنند اشتباه است! این منطق رایج نفتی است.</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جنبه‌های اقتصاد سیاسی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80126685"/>
                  </a:ext>
                </a:extLst>
              </a:tr>
              <a:tr h="648835">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۲</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سرمایه‌گذاری در علوم بنیادی این نیست که به افرادی پول بدهیم و بروند در اتاق‌هاشان فکرهای عارفانه کنند! باید نتیجه‌ی آن هر چند در بلندمدت ولی به صورتی عینی و ملموس باشد.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مطالبه‌ی پاسخ‌گویی از نهاد علم</a:t>
                      </a:r>
                      <a:endParaRPr lang="en-US" sz="220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منافع تحقیقات بنیادی</a:t>
                      </a:r>
                      <a:endParaRPr lang="en-US" sz="220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832971431"/>
                  </a:ext>
                </a:extLst>
              </a:tr>
              <a:tr h="648835">
                <a:tc>
                  <a:txBody>
                    <a:bodyPr/>
                    <a:lstStyle/>
                    <a:p>
                      <a:pPr algn="ctr"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۳</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200">
                          <a:effectLst/>
                          <a:latin typeface="Calibri" panose="020F0502020204030204" pitchFamily="34" charset="0"/>
                          <a:ea typeface="Calibri" panose="020F0502020204030204" pitchFamily="34" charset="0"/>
                          <a:cs typeface="B Nazanin" panose="00000400000000000000" pitchFamily="2" charset="-78"/>
                        </a:rPr>
                        <a:t>دوران استقلال و تقدس علم و آزادی پژوهشگر از هر گونه قید و پاسخ‌گویی گذشته است. باید ابتدا ببینیم بودجه‌هایی که در گذشته صرف تحقیقات بنیادی شده چه منافعی برای ما داشته است.</a:t>
                      </a:r>
                      <a:endParaRPr lang="en-US" sz="2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استقلال و تقدس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منافع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مطالبه‌ی پاسخ‌گویی از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115562754"/>
                  </a:ext>
                </a:extLst>
              </a:tr>
            </a:tbl>
          </a:graphicData>
        </a:graphic>
      </p:graphicFrame>
      <p:sp>
        <p:nvSpPr>
          <p:cNvPr id="4" name="Slide Number Placeholder 3"/>
          <p:cNvSpPr>
            <a:spLocks noGrp="1"/>
          </p:cNvSpPr>
          <p:nvPr>
            <p:ph type="sldNum" sz="quarter" idx="10"/>
          </p:nvPr>
        </p:nvSpPr>
        <p:spPr>
          <a:xfrm>
            <a:off x="0" y="6552212"/>
            <a:ext cx="1403648" cy="305787"/>
          </a:xfrm>
        </p:spPr>
        <p:txBody>
          <a:bodyPr/>
          <a:lstStyle/>
          <a:p>
            <a:fld id="{85360FD1-730F-4C18-B25B-3934FD1E2396}" type="slidenum">
              <a:rPr lang="fa-IR" smtClean="0"/>
              <a:pPr/>
              <a:t>44</a:t>
            </a:fld>
            <a:r>
              <a:rPr lang="fa-IR" dirty="0"/>
              <a:t> از 46</a:t>
            </a:r>
            <a:endParaRPr lang="fa-IR" dirty="0"/>
          </a:p>
        </p:txBody>
      </p:sp>
      <p:sp>
        <p:nvSpPr>
          <p:cNvPr id="6" name="Rectangle 5"/>
          <p:cNvSpPr/>
          <p:nvPr/>
        </p:nvSpPr>
        <p:spPr>
          <a:xfrm>
            <a:off x="179512" y="1484784"/>
            <a:ext cx="8820980" cy="400110"/>
          </a:xfrm>
          <a:prstGeom prst="rect">
            <a:avLst/>
          </a:prstGeom>
        </p:spPr>
        <p:txBody>
          <a:bodyPr wrap="square">
            <a:spAutoFit/>
          </a:bodyPr>
          <a:lstStyle/>
          <a:p>
            <a:pPr lvl="0" algn="ctr">
              <a:spcBef>
                <a:spcPct val="0"/>
              </a:spcBef>
              <a:defRPr/>
            </a:pPr>
            <a:r>
              <a:rPr lang="fa-IR" sz="2000" b="1" dirty="0" smtClean="0">
                <a:cs typeface="B Nazanin" pitchFamily="2" charset="-78"/>
              </a:rPr>
              <a:t>جدول ۲- تحلیل مضامین اندیشگان سیاست‌گذاری در علوم و پژوهش‌های بنیادی –مضامین علیه</a:t>
            </a:r>
            <a:endParaRPr lang="fa-IR" sz="2000" b="1" dirty="0">
              <a:cs typeface="B Nazanin" pitchFamily="2" charset="-78"/>
            </a:endParaRPr>
          </a:p>
        </p:txBody>
      </p:sp>
    </p:spTree>
    <p:extLst>
      <p:ext uri="{BB962C8B-B14F-4D97-AF65-F5344CB8AC3E}">
        <p14:creationId xmlns:p14="http://schemas.microsoft.com/office/powerpoint/2010/main" val="687300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smtClean="0"/>
              <a:t>تحقیقات بنیادی در ایران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8861465"/>
              </p:ext>
            </p:extLst>
          </p:nvPr>
        </p:nvGraphicFramePr>
        <p:xfrm>
          <a:off x="143508" y="1988840"/>
          <a:ext cx="8856984" cy="4503400"/>
        </p:xfrm>
        <a:graphic>
          <a:graphicData uri="http://schemas.openxmlformats.org/drawingml/2006/table">
            <a:tbl>
              <a:tblPr rtl="1" firstRow="1" bandRow="1">
                <a:tableStyleId>{5C22544A-7EE6-4342-B048-85BDC9FD1C3A}</a:tableStyleId>
              </a:tblPr>
              <a:tblGrid>
                <a:gridCol w="785410">
                  <a:extLst>
                    <a:ext uri="{9D8B030D-6E8A-4147-A177-3AD203B41FA5}">
                      <a16:colId xmlns:a16="http://schemas.microsoft.com/office/drawing/2014/main" val="1596353593"/>
                    </a:ext>
                  </a:extLst>
                </a:gridCol>
                <a:gridCol w="5571910">
                  <a:extLst>
                    <a:ext uri="{9D8B030D-6E8A-4147-A177-3AD203B41FA5}">
                      <a16:colId xmlns:a16="http://schemas.microsoft.com/office/drawing/2014/main" val="1520490586"/>
                    </a:ext>
                  </a:extLst>
                </a:gridCol>
                <a:gridCol w="2499664">
                  <a:extLst>
                    <a:ext uri="{9D8B030D-6E8A-4147-A177-3AD203B41FA5}">
                      <a16:colId xmlns:a16="http://schemas.microsoft.com/office/drawing/2014/main" val="2164047920"/>
                    </a:ext>
                  </a:extLst>
                </a:gridCol>
              </a:tblGrid>
              <a:tr h="379241">
                <a:tc>
                  <a:txBody>
                    <a:bodyPr/>
                    <a:lstStyle/>
                    <a:p>
                      <a:pPr algn="ctr" rtl="1">
                        <a:lnSpc>
                          <a:spcPct val="107000"/>
                        </a:lnSpc>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ردیف</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مضمون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مضامین نظری به کاررفته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23441067"/>
                  </a:ext>
                </a:extLst>
              </a:tr>
              <a:tr h="2347038">
                <a:tc>
                  <a:txBody>
                    <a:bodyPr/>
                    <a:lstStyle/>
                    <a:p>
                      <a:pPr algn="ctr" rtl="1">
                        <a:lnSpc>
                          <a:spcPct val="107000"/>
                        </a:lnSpc>
                        <a:spcAft>
                          <a:spcPts val="0"/>
                        </a:spcAft>
                      </a:pPr>
                      <a:r>
                        <a:rPr lang="fa-IR" sz="2000" dirty="0">
                          <a:effectLst/>
                          <a:latin typeface="Calibri" panose="020F0502020204030204" pitchFamily="34" charset="0"/>
                          <a:ea typeface="Calibri" panose="020F0502020204030204" pitchFamily="34" charset="0"/>
                          <a:cs typeface="B Nazanin" panose="00000400000000000000" pitchFamily="2" charset="-78"/>
                        </a:rPr>
                        <a:t>۴</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باید از نگاه‌های علمی در خصوص پیشرفت و توسعه در دنیا استفاده کنیم. دنیا به سمت نگاه‌های سیستمی به نوآوری و پیشرفت رفته است. این تلقی که هر چه در تحقیقات بنیادی سرمایه‌گذاری کنیم،‌ ورودی برای تولید فناوری و ... بیشتر خواهد شد تلقی ناقصی است. اتفاقاً وقتی برای پیشرفت فناوری پول می‌دهیم، علوم پایه هم پیشرفت خواهد کرد. معاونت علمی و فناوری به سرمایه‌گذاری در علوم بنیادی معتقد است مشروط به این که با برنامه و دقیق و مثمر ثمر باشد.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منافع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مطالبه‌ی پاسخ‌گویی از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80126685"/>
                  </a:ext>
                </a:extLst>
              </a:tr>
              <a:tr h="1106539">
                <a:tc>
                  <a:txBody>
                    <a:bodyPr/>
                    <a:lstStyle/>
                    <a:p>
                      <a:pPr algn="ctr" rtl="1">
                        <a:lnSpc>
                          <a:spcPct val="107000"/>
                        </a:lnSpc>
                        <a:spcAft>
                          <a:spcPts val="0"/>
                        </a:spcAft>
                      </a:pPr>
                      <a:r>
                        <a:rPr lang="fa-IR" sz="2000">
                          <a:effectLst/>
                          <a:latin typeface="Calibri" panose="020F0502020204030204" pitchFamily="34" charset="0"/>
                          <a:ea typeface="Calibri" panose="020F0502020204030204" pitchFamily="34" charset="0"/>
                          <a:cs typeface="B Nazanin" panose="00000400000000000000" pitchFamily="2" charset="-78"/>
                        </a:rPr>
                        <a:t>۵</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دوران این که بگوییم ما تحقیقات بنیادی انجام دهیم و تولید دانش کنیم تا کل جهان استفاده کند نیز به سرآمده است. دنیای امروز دنیای جنگ و رقابت است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ویژگی‌های تحقیقات بنیادی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مطالبه‌ی پاسخ‌گویی از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832971431"/>
                  </a:ext>
                </a:extLst>
              </a:tr>
              <a:tr h="670582">
                <a:tc>
                  <a:txBody>
                    <a:bodyPr/>
                    <a:lstStyle/>
                    <a:p>
                      <a:pPr algn="ctr" rtl="1">
                        <a:lnSpc>
                          <a:spcPct val="107000"/>
                        </a:lnSpc>
                        <a:spcAft>
                          <a:spcPts val="0"/>
                        </a:spcAft>
                      </a:pPr>
                      <a:r>
                        <a:rPr lang="fa-IR" sz="2000">
                          <a:effectLst/>
                          <a:latin typeface="Calibri" panose="020F0502020204030204" pitchFamily="34" charset="0"/>
                          <a:ea typeface="Calibri" panose="020F0502020204030204" pitchFamily="34" charset="0"/>
                          <a:cs typeface="B Nazanin" panose="00000400000000000000" pitchFamily="2" charset="-78"/>
                        </a:rPr>
                        <a:t>۶</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justLow" rtl="1">
                        <a:lnSpc>
                          <a:spcPct val="107000"/>
                        </a:lnSpc>
                        <a:spcAft>
                          <a:spcPts val="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دانشمندان و پژوهشگران علوم بنیادی باید برنامه‌ریزی را در کارشان بیاموزند. علم در کشور ما به صورتی آماتور پیش رفته است.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200" dirty="0">
                          <a:effectLst/>
                          <a:latin typeface="Calibri" panose="020F0502020204030204" pitchFamily="34" charset="0"/>
                          <a:ea typeface="Calibri" panose="020F0502020204030204" pitchFamily="34" charset="0"/>
                          <a:cs typeface="B Nazanin" panose="00000400000000000000" pitchFamily="2" charset="-78"/>
                        </a:rPr>
                        <a:t>تنظیمات درونی نهاد علم</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115562754"/>
                  </a:ext>
                </a:extLst>
              </a:tr>
            </a:tbl>
          </a:graphicData>
        </a:graphic>
      </p:graphicFrame>
      <p:sp>
        <p:nvSpPr>
          <p:cNvPr id="4" name="Slide Number Placeholder 3"/>
          <p:cNvSpPr>
            <a:spLocks noGrp="1"/>
          </p:cNvSpPr>
          <p:nvPr>
            <p:ph type="sldNum" sz="quarter" idx="10"/>
          </p:nvPr>
        </p:nvSpPr>
        <p:spPr>
          <a:xfrm>
            <a:off x="0" y="6492240"/>
            <a:ext cx="1115616" cy="365760"/>
          </a:xfrm>
        </p:spPr>
        <p:txBody>
          <a:bodyPr/>
          <a:lstStyle/>
          <a:p>
            <a:fld id="{85360FD1-730F-4C18-B25B-3934FD1E2396}" type="slidenum">
              <a:rPr lang="fa-IR" smtClean="0"/>
              <a:pPr/>
              <a:t>45</a:t>
            </a:fld>
            <a:r>
              <a:rPr lang="fa-IR" dirty="0"/>
              <a:t> از 46</a:t>
            </a:r>
            <a:endParaRPr lang="fa-IR" dirty="0"/>
          </a:p>
        </p:txBody>
      </p:sp>
      <p:sp>
        <p:nvSpPr>
          <p:cNvPr id="6" name="Rectangle 5"/>
          <p:cNvSpPr/>
          <p:nvPr/>
        </p:nvSpPr>
        <p:spPr>
          <a:xfrm>
            <a:off x="0" y="1484784"/>
            <a:ext cx="9144000" cy="400110"/>
          </a:xfrm>
          <a:prstGeom prst="rect">
            <a:avLst/>
          </a:prstGeom>
        </p:spPr>
        <p:txBody>
          <a:bodyPr wrap="square">
            <a:spAutoFit/>
          </a:bodyPr>
          <a:lstStyle/>
          <a:p>
            <a:pPr lvl="0" algn="ctr">
              <a:spcBef>
                <a:spcPct val="0"/>
              </a:spcBef>
              <a:defRPr/>
            </a:pPr>
            <a:r>
              <a:rPr lang="fa-IR" sz="2000" b="1" dirty="0" smtClean="0">
                <a:cs typeface="B Nazanin" pitchFamily="2" charset="-78"/>
              </a:rPr>
              <a:t>جدول ۲-تحلیل مضامین اندیشگان سیاست‌گذاری در علوم و پژوهش‌های بنیادی –مضامین علیه (ادامه)</a:t>
            </a:r>
            <a:endParaRPr lang="fa-IR" sz="2000" b="1" dirty="0">
              <a:cs typeface="B Nazanin" pitchFamily="2" charset="-78"/>
            </a:endParaRPr>
          </a:p>
        </p:txBody>
      </p:sp>
    </p:spTree>
    <p:extLst>
      <p:ext uri="{BB962C8B-B14F-4D97-AF65-F5344CB8AC3E}">
        <p14:creationId xmlns:p14="http://schemas.microsoft.com/office/powerpoint/2010/main" val="3667055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1066800"/>
          </a:xfrm>
        </p:spPr>
        <p:txBody>
          <a:bodyPr/>
          <a:lstStyle/>
          <a:p>
            <a:r>
              <a:rPr lang="fa-IR" dirty="0"/>
              <a:t>تحقیقات بنیادی در ایران (ادامه)</a:t>
            </a:r>
            <a:endParaRPr lang="en-US" dirty="0"/>
          </a:p>
        </p:txBody>
      </p:sp>
      <p:sp>
        <p:nvSpPr>
          <p:cNvPr id="3" name="Content Placeholder 2"/>
          <p:cNvSpPr>
            <a:spLocks noGrp="1"/>
          </p:cNvSpPr>
          <p:nvPr>
            <p:ph idx="1"/>
          </p:nvPr>
        </p:nvSpPr>
        <p:spPr>
          <a:xfrm>
            <a:off x="0" y="1543472"/>
            <a:ext cx="9144000" cy="5125888"/>
          </a:xfrm>
        </p:spPr>
        <p:txBody>
          <a:bodyPr>
            <a:normAutofit/>
          </a:bodyPr>
          <a:lstStyle/>
          <a:p>
            <a:r>
              <a:rPr lang="fa-IR" dirty="0" smtClean="0"/>
              <a:t>نتیجه‌گیری از تحلیل مضامین اندیشگان سیاست‌گذاری در علوم و پژوهش‌های بنیادی</a:t>
            </a:r>
          </a:p>
          <a:p>
            <a:pPr lvl="1"/>
            <a:r>
              <a:rPr lang="fa-IR" dirty="0" smtClean="0"/>
              <a:t>نقطه اتفاق نظر: دولت </a:t>
            </a:r>
            <a:r>
              <a:rPr lang="fa-IR" dirty="0"/>
              <a:t>باید از سرمایه‌گذاری در تحقیقات بنیادی منافعی به دست </a:t>
            </a:r>
            <a:r>
              <a:rPr lang="fa-IR" dirty="0" smtClean="0"/>
              <a:t>آورد</a:t>
            </a:r>
          </a:p>
          <a:p>
            <a:pPr lvl="1"/>
            <a:r>
              <a:rPr lang="fa-IR" dirty="0" smtClean="0"/>
              <a:t>نقطه‌ي اختلاف نظر: منافع تحقیقات بنیادی </a:t>
            </a:r>
            <a:r>
              <a:rPr lang="fa-IR" dirty="0"/>
              <a:t>در حالت پژوهش آزادانه‌ی کسانی که اهلیت لازم را دارند خودبخود حاصل خواهد </a:t>
            </a:r>
            <a:r>
              <a:rPr lang="fa-IR" dirty="0" smtClean="0"/>
              <a:t>شد یا خیر</a:t>
            </a:r>
          </a:p>
          <a:p>
            <a:pPr lvl="1"/>
            <a:r>
              <a:rPr lang="fa-IR" dirty="0" smtClean="0"/>
              <a:t>فاصله‌‌ی </a:t>
            </a:r>
            <a:r>
              <a:rPr lang="fa-IR" dirty="0"/>
              <a:t>ذهنی </a:t>
            </a:r>
            <a:r>
              <a:rPr lang="fa-IR" dirty="0" smtClean="0"/>
              <a:t>زیاد بین </a:t>
            </a:r>
            <a:r>
              <a:rPr lang="fa-IR" dirty="0"/>
              <a:t>دو گروه دانشمندان و سیاست‌گذاران در ایران </a:t>
            </a:r>
            <a:r>
              <a:rPr lang="fa-IR" dirty="0" smtClean="0"/>
              <a:t>دارند</a:t>
            </a:r>
          </a:p>
          <a:p>
            <a:pPr lvl="1"/>
            <a:r>
              <a:rPr lang="fa-IR" dirty="0" smtClean="0"/>
              <a:t>اهمیت بالای جنبه‌های </a:t>
            </a:r>
            <a:r>
              <a:rPr lang="fa-IR" dirty="0"/>
              <a:t>اقتصاد سیاسی </a:t>
            </a:r>
            <a:r>
              <a:rPr lang="fa-IR" dirty="0" smtClean="0"/>
              <a:t>مسأله</a:t>
            </a:r>
          </a:p>
          <a:p>
            <a:pPr lvl="1"/>
            <a:r>
              <a:rPr lang="fa-IR" dirty="0" smtClean="0"/>
              <a:t>جایگاه محکم اندیشه‌ی </a:t>
            </a:r>
            <a:r>
              <a:rPr lang="fa-IR" dirty="0"/>
              <a:t>استقلال و تقدس نهاد علم در میان دانشمندان </a:t>
            </a:r>
            <a:r>
              <a:rPr lang="fa-IR" dirty="0" smtClean="0"/>
              <a:t>ایرانی</a:t>
            </a:r>
          </a:p>
          <a:p>
            <a:pPr lvl="1"/>
            <a:r>
              <a:rPr lang="fa-IR" dirty="0" smtClean="0"/>
              <a:t>لزوم توجه و رسیدگی به مقوله‌ </a:t>
            </a:r>
            <a:r>
              <a:rPr lang="fa-IR" dirty="0"/>
              <a:t>علوم بنیادی </a:t>
            </a:r>
            <a:r>
              <a:rPr lang="fa-IR" dirty="0" smtClean="0"/>
              <a:t>(اعم </a:t>
            </a:r>
            <a:r>
              <a:rPr lang="fa-IR" dirty="0"/>
              <a:t>از تحقیقات </a:t>
            </a:r>
            <a:r>
              <a:rPr lang="fa-IR" dirty="0" smtClean="0"/>
              <a:t>بنیادی)</a:t>
            </a:r>
            <a:endParaRPr lang="en-US" dirty="0"/>
          </a:p>
        </p:txBody>
      </p:sp>
      <p:sp>
        <p:nvSpPr>
          <p:cNvPr id="4" name="Slide Number Placeholder 3"/>
          <p:cNvSpPr>
            <a:spLocks noGrp="1"/>
          </p:cNvSpPr>
          <p:nvPr>
            <p:ph type="sldNum" sz="quarter" idx="10"/>
          </p:nvPr>
        </p:nvSpPr>
        <p:spPr>
          <a:xfrm>
            <a:off x="0" y="6453336"/>
            <a:ext cx="1187624" cy="404664"/>
          </a:xfrm>
        </p:spPr>
        <p:txBody>
          <a:bodyPr/>
          <a:lstStyle/>
          <a:p>
            <a:fld id="{85360FD1-730F-4C18-B25B-3934FD1E2396}" type="slidenum">
              <a:rPr lang="fa-IR" smtClean="0"/>
              <a:pPr/>
              <a:t>46</a:t>
            </a:fld>
            <a:r>
              <a:rPr lang="fa-IR" dirty="0"/>
              <a:t> از 46</a:t>
            </a:r>
            <a:endParaRPr lang="fa-IR" dirty="0"/>
          </a:p>
        </p:txBody>
      </p:sp>
    </p:spTree>
    <p:extLst>
      <p:ext uri="{BB962C8B-B14F-4D97-AF65-F5344CB8AC3E}">
        <p14:creationId xmlns:p14="http://schemas.microsoft.com/office/powerpoint/2010/main" val="423383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66800"/>
          </a:xfrm>
        </p:spPr>
        <p:txBody>
          <a:bodyPr/>
          <a:lstStyle/>
          <a:p>
            <a:r>
              <a:rPr lang="fa-IR" dirty="0" smtClean="0"/>
              <a:t>مقدمه (ادامه)</a:t>
            </a:r>
            <a:endParaRPr lang="en-US" dirty="0"/>
          </a:p>
        </p:txBody>
      </p:sp>
      <p:sp>
        <p:nvSpPr>
          <p:cNvPr id="3" name="Content Placeholder 2"/>
          <p:cNvSpPr>
            <a:spLocks noGrp="1"/>
          </p:cNvSpPr>
          <p:nvPr>
            <p:ph idx="1"/>
          </p:nvPr>
        </p:nvSpPr>
        <p:spPr>
          <a:xfrm>
            <a:off x="457200" y="1975520"/>
            <a:ext cx="8229600" cy="4765848"/>
          </a:xfrm>
        </p:spPr>
        <p:txBody>
          <a:bodyPr>
            <a:normAutofit fontScale="92500" lnSpcReduction="10000"/>
          </a:bodyPr>
          <a:lstStyle/>
          <a:p>
            <a:r>
              <a:rPr lang="fa-IR" dirty="0" smtClean="0"/>
              <a:t>تغییرات الگوی حکمرانی کشورها</a:t>
            </a:r>
          </a:p>
          <a:p>
            <a:pPr lvl="1"/>
            <a:r>
              <a:rPr lang="fa-IR" dirty="0" smtClean="0"/>
              <a:t>محدودیت منابع</a:t>
            </a:r>
          </a:p>
          <a:p>
            <a:pPr lvl="1"/>
            <a:r>
              <a:rPr lang="fa-IR" dirty="0" smtClean="0"/>
              <a:t>تلاش برای تخصیص بهینه‌ی منابع محدود</a:t>
            </a:r>
          </a:p>
          <a:p>
            <a:pPr lvl="1"/>
            <a:r>
              <a:rPr lang="fa-IR" dirty="0" smtClean="0"/>
              <a:t>مطالبه‌ی پاسخ‌گویی بیشتر از نهاد علم و تحقیقات بنیادی</a:t>
            </a:r>
          </a:p>
          <a:p>
            <a:r>
              <a:rPr lang="fa-IR" dirty="0" smtClean="0"/>
              <a:t>جنبه‌های اقتصاد سیاسی تحقیقات بنیادی</a:t>
            </a:r>
          </a:p>
          <a:p>
            <a:r>
              <a:rPr lang="fa-IR" dirty="0" smtClean="0"/>
              <a:t>اندیشه‌ی استقلال و تقدس نهاد علم</a:t>
            </a:r>
          </a:p>
          <a:p>
            <a:r>
              <a:rPr lang="fa-IR" dirty="0" smtClean="0"/>
              <a:t>نتیجه: چالشی شدن تصمیم‌گیری سیاستی در خصوص تحقیقات بنیادی</a:t>
            </a:r>
          </a:p>
          <a:p>
            <a:r>
              <a:rPr lang="fa-IR" dirty="0" smtClean="0"/>
              <a:t>هدف مقاله:</a:t>
            </a:r>
          </a:p>
          <a:p>
            <a:pPr lvl="1"/>
            <a:r>
              <a:rPr lang="fa-IR" dirty="0" smtClean="0"/>
              <a:t>تبیین پیچیدگی‌های سیاست علمی ناظر به تحقیقات بنیادی</a:t>
            </a:r>
          </a:p>
          <a:p>
            <a:pPr lvl="1"/>
            <a:r>
              <a:rPr lang="fa-IR" dirty="0" smtClean="0"/>
              <a:t>احصاء مسیرهای پژوهشی</a:t>
            </a:r>
            <a:endParaRPr lang="en-US" dirty="0"/>
          </a:p>
        </p:txBody>
      </p:sp>
      <p:sp>
        <p:nvSpPr>
          <p:cNvPr id="4" name="Slide Number Placeholder 3"/>
          <p:cNvSpPr>
            <a:spLocks noGrp="1"/>
          </p:cNvSpPr>
          <p:nvPr>
            <p:ph type="sldNum" sz="quarter" idx="10"/>
          </p:nvPr>
        </p:nvSpPr>
        <p:spPr>
          <a:xfrm>
            <a:off x="0" y="6381328"/>
            <a:ext cx="1115616" cy="476672"/>
          </a:xfrm>
        </p:spPr>
        <p:txBody>
          <a:bodyPr/>
          <a:lstStyle/>
          <a:p>
            <a:r>
              <a:rPr lang="fa-IR" dirty="0" smtClean="0"/>
              <a:t> </a:t>
            </a:r>
            <a:fld id="{85360FD1-730F-4C18-B25B-3934FD1E2396}" type="slidenum">
              <a:rPr lang="fa-IR" smtClean="0"/>
              <a:pPr/>
              <a:t>5</a:t>
            </a:fld>
            <a:r>
              <a:rPr lang="fa-IR" dirty="0"/>
              <a:t> از 46</a:t>
            </a:r>
            <a:endParaRPr lang="fa-IR" dirty="0"/>
          </a:p>
        </p:txBody>
      </p:sp>
    </p:spTree>
    <p:extLst>
      <p:ext uri="{BB962C8B-B14F-4D97-AF65-F5344CB8AC3E}">
        <p14:creationId xmlns:p14="http://schemas.microsoft.com/office/powerpoint/2010/main" val="61770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تحقیقات بنیادی</a:t>
            </a:r>
            <a:endParaRPr lang="en-US" dirty="0"/>
          </a:p>
        </p:txBody>
      </p:sp>
      <p:sp>
        <p:nvSpPr>
          <p:cNvPr id="3" name="Content Placeholder 2"/>
          <p:cNvSpPr>
            <a:spLocks noGrp="1"/>
          </p:cNvSpPr>
          <p:nvPr>
            <p:ph idx="1"/>
          </p:nvPr>
        </p:nvSpPr>
        <p:spPr/>
        <p:txBody>
          <a:bodyPr/>
          <a:lstStyle/>
          <a:p>
            <a:r>
              <a:rPr lang="fa-IR" dirty="0" smtClean="0"/>
              <a:t>دو نکته:</a:t>
            </a:r>
          </a:p>
          <a:p>
            <a:pPr marL="925830" lvl="1" indent="-514350">
              <a:buFont typeface="+mj-lt"/>
              <a:buAutoNum type="arabicPeriod"/>
            </a:pPr>
            <a:r>
              <a:rPr lang="fa-IR" dirty="0" smtClean="0"/>
              <a:t>تصویر نادرست: غیر قابل جمع بودن اهداف فهم و کاربرد</a:t>
            </a:r>
          </a:p>
          <a:p>
            <a:pPr marL="411480" lvl="1" indent="0">
              <a:buNone/>
            </a:pPr>
            <a:r>
              <a:rPr lang="fa-IR" dirty="0" smtClean="0"/>
              <a:t>	نتیجه نادرست: تباین تام بین تحقیقات بنیادی و کاربردی</a:t>
            </a:r>
          </a:p>
          <a:p>
            <a:pPr marL="925830" lvl="1" indent="-514350">
              <a:buFont typeface="+mj-lt"/>
              <a:buAutoNum type="arabicPeriod" startAt="2"/>
            </a:pPr>
            <a:r>
              <a:rPr lang="fa-IR" dirty="0" smtClean="0"/>
              <a:t>ابهام در تعریف تحقیقات بنیادی </a:t>
            </a:r>
          </a:p>
          <a:p>
            <a:pPr marL="411480" lvl="1" indent="0">
              <a:buNone/>
            </a:pPr>
            <a:r>
              <a:rPr lang="fa-IR" dirty="0" smtClean="0"/>
              <a:t>	به علاوه ابهام در فهم بازی‌گران متخلف </a:t>
            </a:r>
            <a:endParaRPr lang="fa-IR" dirty="0"/>
          </a:p>
          <a:p>
            <a:r>
              <a:rPr lang="fa-IR" dirty="0" smtClean="0"/>
              <a:t>سه نوع تحقیقات بنیادی از نظر </a:t>
            </a:r>
            <a:r>
              <a:rPr lang="en-US" dirty="0" smtClean="0"/>
              <a:t>OECD</a:t>
            </a:r>
            <a:endParaRPr lang="fa-IR" dirty="0" smtClean="0"/>
          </a:p>
          <a:p>
            <a:pPr lvl="1"/>
            <a:r>
              <a:rPr lang="fa-IR" dirty="0" smtClean="0"/>
              <a:t>تحقیقات بنیادی</a:t>
            </a:r>
          </a:p>
          <a:p>
            <a:pPr lvl="1"/>
            <a:r>
              <a:rPr lang="fa-IR" dirty="0" smtClean="0"/>
              <a:t>تحقیقات بنیادی جهت‌دار </a:t>
            </a:r>
          </a:p>
          <a:p>
            <a:pPr lvl="1"/>
            <a:r>
              <a:rPr lang="fa-IR" dirty="0" smtClean="0"/>
              <a:t>تحقیقات بنیادی محض</a:t>
            </a:r>
          </a:p>
          <a:p>
            <a:pPr marL="925830" lvl="1" indent="-514350">
              <a:buFont typeface="+mj-lt"/>
              <a:buAutoNum type="arabicPeriod"/>
            </a:pPr>
            <a:endParaRPr lang="fa-IR" dirty="0" smtClean="0"/>
          </a:p>
          <a:p>
            <a:pPr lvl="2"/>
            <a:endParaRPr lang="fa-IR" dirty="0"/>
          </a:p>
        </p:txBody>
      </p:sp>
      <p:sp>
        <p:nvSpPr>
          <p:cNvPr id="4" name="Slide Number Placeholder 3"/>
          <p:cNvSpPr>
            <a:spLocks noGrp="1"/>
          </p:cNvSpPr>
          <p:nvPr>
            <p:ph type="sldNum" sz="quarter" idx="10"/>
          </p:nvPr>
        </p:nvSpPr>
        <p:spPr>
          <a:xfrm>
            <a:off x="0" y="6381328"/>
            <a:ext cx="1043608" cy="476672"/>
          </a:xfrm>
        </p:spPr>
        <p:txBody>
          <a:bodyPr/>
          <a:lstStyle/>
          <a:p>
            <a:fld id="{85360FD1-730F-4C18-B25B-3934FD1E2396}" type="slidenum">
              <a:rPr lang="fa-IR" smtClean="0"/>
              <a:pPr/>
              <a:t>6</a:t>
            </a:fld>
            <a:r>
              <a:rPr lang="fa-IR" dirty="0"/>
              <a:t> از 46</a:t>
            </a:r>
            <a:endParaRPr lang="fa-IR" dirty="0"/>
          </a:p>
        </p:txBody>
      </p:sp>
    </p:spTree>
    <p:extLst>
      <p:ext uri="{BB962C8B-B14F-4D97-AF65-F5344CB8AC3E}">
        <p14:creationId xmlns:p14="http://schemas.microsoft.com/office/powerpoint/2010/main" val="372404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تحقیقات </a:t>
            </a:r>
            <a:r>
              <a:rPr lang="fa-IR" dirty="0" smtClean="0"/>
              <a:t>بنیادی (ادامه)</a:t>
            </a:r>
            <a:endParaRPr lang="en-US" dirty="0"/>
          </a:p>
        </p:txBody>
      </p:sp>
      <p:sp>
        <p:nvSpPr>
          <p:cNvPr id="3" name="Content Placeholder 2"/>
          <p:cNvSpPr>
            <a:spLocks noGrp="1"/>
          </p:cNvSpPr>
          <p:nvPr>
            <p:ph idx="1"/>
          </p:nvPr>
        </p:nvSpPr>
        <p:spPr/>
        <p:txBody>
          <a:bodyPr>
            <a:normAutofit/>
          </a:bodyPr>
          <a:lstStyle/>
          <a:p>
            <a:r>
              <a:rPr lang="fa-IR" dirty="0" smtClean="0"/>
              <a:t>تعاریف </a:t>
            </a:r>
            <a:r>
              <a:rPr lang="en-US" dirty="0" smtClean="0"/>
              <a:t>OECD</a:t>
            </a:r>
          </a:p>
          <a:p>
            <a:pPr lvl="1"/>
            <a:r>
              <a:rPr lang="fa-IR" dirty="0" smtClean="0"/>
              <a:t>تحقیقات بنیادی:</a:t>
            </a:r>
          </a:p>
          <a:p>
            <a:pPr lvl="2"/>
            <a:r>
              <a:rPr lang="fa-IR" dirty="0"/>
              <a:t>تلاشی نظری یا </a:t>
            </a:r>
            <a:r>
              <a:rPr lang="fa-IR" dirty="0" smtClean="0"/>
              <a:t>تجربی، </a:t>
            </a:r>
            <a:r>
              <a:rPr lang="fa-IR" dirty="0"/>
              <a:t>با هدف اولیه‌ی کسب دانش جدید از لایه‌های بنیادی پدیده‌ها و واقعیات قابل </a:t>
            </a:r>
            <a:r>
              <a:rPr lang="fa-IR" dirty="0" smtClean="0"/>
              <a:t>مشاهده</a:t>
            </a:r>
          </a:p>
          <a:p>
            <a:pPr lvl="1"/>
            <a:r>
              <a:rPr lang="fa-IR" dirty="0" smtClean="0"/>
              <a:t>تحقیقات بنیادی جهت‌دار:</a:t>
            </a:r>
          </a:p>
          <a:p>
            <a:pPr lvl="2"/>
            <a:r>
              <a:rPr lang="fa-IR" dirty="0" smtClean="0"/>
              <a:t>تحقیقات برای ایجاد پایه گسترده دانشی که </a:t>
            </a:r>
            <a:r>
              <a:rPr lang="fa-IR" dirty="0"/>
              <a:t>احتمالاً زمینه‌ی لازم برای حل مسائل یا احتمالات شناخته‌شده‌ی فعلی یا آینده را فراهم </a:t>
            </a:r>
            <a:r>
              <a:rPr lang="fa-IR" dirty="0" smtClean="0"/>
              <a:t>می‌نماید</a:t>
            </a:r>
          </a:p>
          <a:p>
            <a:pPr lvl="1"/>
            <a:r>
              <a:rPr lang="fa-IR" dirty="0" smtClean="0"/>
              <a:t>تحقیقات بنیادی محض:</a:t>
            </a:r>
          </a:p>
          <a:p>
            <a:pPr lvl="2"/>
            <a:r>
              <a:rPr lang="fa-IR" dirty="0" smtClean="0"/>
              <a:t>تحقیقات برای </a:t>
            </a:r>
            <a:r>
              <a:rPr lang="fa-IR" dirty="0"/>
              <a:t>پیش‌برد </a:t>
            </a:r>
            <a:r>
              <a:rPr lang="fa-IR" dirty="0" smtClean="0"/>
              <a:t>دانش، بدون هرگونه تلاش در راستای </a:t>
            </a:r>
            <a:r>
              <a:rPr lang="fa-IR" dirty="0"/>
              <a:t>منافع اقتصادی یا اجتماعی </a:t>
            </a:r>
            <a:r>
              <a:rPr lang="fa-IR" dirty="0" smtClean="0"/>
              <a:t>بلندمدت و نیز </a:t>
            </a:r>
            <a:r>
              <a:rPr lang="fa-IR" dirty="0"/>
              <a:t>کاربرد نتایج </a:t>
            </a:r>
            <a:r>
              <a:rPr lang="fa-IR" dirty="0" smtClean="0"/>
              <a:t>در </a:t>
            </a:r>
            <a:r>
              <a:rPr lang="fa-IR" dirty="0"/>
              <a:t>مسائل عملی یا انتقال نتایج </a:t>
            </a:r>
            <a:r>
              <a:rPr lang="fa-IR" dirty="0" smtClean="0"/>
              <a:t>به </a:t>
            </a:r>
            <a:r>
              <a:rPr lang="fa-IR" dirty="0"/>
              <a:t>بخش‌هایی که مسؤولیت کاربرد آن‌ها را </a:t>
            </a:r>
            <a:r>
              <a:rPr lang="fa-IR" dirty="0" smtClean="0"/>
              <a:t>دارند</a:t>
            </a:r>
            <a:endParaRPr lang="en-US" dirty="0"/>
          </a:p>
        </p:txBody>
      </p:sp>
      <p:sp>
        <p:nvSpPr>
          <p:cNvPr id="4" name="Slide Number Placeholder 3"/>
          <p:cNvSpPr>
            <a:spLocks noGrp="1"/>
          </p:cNvSpPr>
          <p:nvPr>
            <p:ph type="sldNum" sz="quarter" idx="10"/>
          </p:nvPr>
        </p:nvSpPr>
        <p:spPr>
          <a:xfrm>
            <a:off x="0" y="6453336"/>
            <a:ext cx="899592" cy="404664"/>
          </a:xfrm>
        </p:spPr>
        <p:txBody>
          <a:bodyPr/>
          <a:lstStyle/>
          <a:p>
            <a:fld id="{85360FD1-730F-4C18-B25B-3934FD1E2396}" type="slidenum">
              <a:rPr lang="fa-IR" smtClean="0"/>
              <a:pPr/>
              <a:t>7</a:t>
            </a:fld>
            <a:r>
              <a:rPr lang="fa-IR" dirty="0"/>
              <a:t> از 46</a:t>
            </a:r>
            <a:endParaRPr lang="fa-IR" dirty="0"/>
          </a:p>
        </p:txBody>
      </p:sp>
    </p:spTree>
    <p:extLst>
      <p:ext uri="{BB962C8B-B14F-4D97-AF65-F5344CB8AC3E}">
        <p14:creationId xmlns:p14="http://schemas.microsoft.com/office/powerpoint/2010/main" val="222294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تحقیقات بنیادی (ادامه)</a:t>
            </a:r>
            <a:endParaRPr lang="en-US" dirty="0"/>
          </a:p>
        </p:txBody>
      </p:sp>
      <p:sp>
        <p:nvSpPr>
          <p:cNvPr id="3" name="Content Placeholder 2"/>
          <p:cNvSpPr>
            <a:spLocks noGrp="1"/>
          </p:cNvSpPr>
          <p:nvPr>
            <p:ph idx="1"/>
          </p:nvPr>
        </p:nvSpPr>
        <p:spPr>
          <a:xfrm>
            <a:off x="457200" y="1772816"/>
            <a:ext cx="8229600" cy="4824536"/>
          </a:xfrm>
        </p:spPr>
        <p:txBody>
          <a:bodyPr>
            <a:normAutofit lnSpcReduction="10000"/>
          </a:bodyPr>
          <a:lstStyle/>
          <a:p>
            <a:r>
              <a:rPr lang="fa-IR" dirty="0" smtClean="0"/>
              <a:t>تعریف بنیادی ملی علم آمریکا</a:t>
            </a:r>
          </a:p>
          <a:p>
            <a:pPr lvl="1"/>
            <a:r>
              <a:rPr lang="fa-IR" dirty="0"/>
              <a:t>مطالعه‌ای نظام‌مند که به سمت دانش و فهمی کامل‌تر از ابعاد بنیادی پدیده‌ها و واقعیات قابل مشاهده جهت‌دهی شده، بدون در ذهن داشتن کاربردهایی خاص در قالب فرآیندها یا محصولات</a:t>
            </a:r>
            <a:r>
              <a:rPr lang="fa-IR" dirty="0" smtClean="0"/>
              <a:t>.</a:t>
            </a:r>
          </a:p>
          <a:p>
            <a:r>
              <a:rPr lang="fa-IR" dirty="0" smtClean="0"/>
              <a:t>چهارگانه پاستور</a:t>
            </a:r>
          </a:p>
          <a:p>
            <a:pPr lvl="1"/>
            <a:r>
              <a:rPr lang="fa-IR" dirty="0" smtClean="0"/>
              <a:t>دسته‌بندی تحقیقات علمی بر اساس دو بعد متقاطع "فهم" و "کاربرد"</a:t>
            </a:r>
            <a:endParaRPr lang="fa-IR" dirty="0"/>
          </a:p>
          <a:p>
            <a:pPr lvl="2"/>
            <a:r>
              <a:rPr lang="fa-IR" dirty="0" smtClean="0"/>
              <a:t>تحقیقات بنیادی محض: بوهر</a:t>
            </a:r>
          </a:p>
          <a:p>
            <a:pPr lvl="2"/>
            <a:r>
              <a:rPr lang="fa-IR" dirty="0" smtClean="0"/>
              <a:t>تحقیقات بنیادی ملهم از کابرد: پاستور</a:t>
            </a:r>
          </a:p>
          <a:p>
            <a:pPr lvl="2"/>
            <a:r>
              <a:rPr lang="fa-IR" dirty="0" smtClean="0"/>
              <a:t>تحقیقات کاربردی محض: ادیسون</a:t>
            </a:r>
          </a:p>
          <a:p>
            <a:pPr lvl="2"/>
            <a:r>
              <a:rPr lang="fa-IR" dirty="0" smtClean="0"/>
              <a:t>تحقیقات خاص (نه فهم جدید و نه کاربرد مد نظر است)</a:t>
            </a:r>
          </a:p>
          <a:p>
            <a:pPr lvl="3"/>
            <a:r>
              <a:rPr lang="fa-IR" dirty="0" smtClean="0"/>
              <a:t>مثال: پژوهش آموزشی</a:t>
            </a:r>
          </a:p>
        </p:txBody>
      </p:sp>
      <p:sp>
        <p:nvSpPr>
          <p:cNvPr id="4" name="Slide Number Placeholder 3"/>
          <p:cNvSpPr>
            <a:spLocks noGrp="1"/>
          </p:cNvSpPr>
          <p:nvPr>
            <p:ph type="sldNum" sz="quarter" idx="10"/>
          </p:nvPr>
        </p:nvSpPr>
        <p:spPr>
          <a:xfrm>
            <a:off x="0" y="6453336"/>
            <a:ext cx="971600" cy="404664"/>
          </a:xfrm>
        </p:spPr>
        <p:txBody>
          <a:bodyPr/>
          <a:lstStyle/>
          <a:p>
            <a:fld id="{85360FD1-730F-4C18-B25B-3934FD1E2396}" type="slidenum">
              <a:rPr lang="fa-IR" smtClean="0"/>
              <a:pPr/>
              <a:t>8</a:t>
            </a:fld>
            <a:r>
              <a:rPr lang="fa-IR" dirty="0"/>
              <a:t> از 46</a:t>
            </a:r>
            <a:endParaRPr lang="fa-IR" dirty="0"/>
          </a:p>
        </p:txBody>
      </p:sp>
    </p:spTree>
    <p:extLst>
      <p:ext uri="{BB962C8B-B14F-4D97-AF65-F5344CB8AC3E}">
        <p14:creationId xmlns:p14="http://schemas.microsoft.com/office/powerpoint/2010/main" val="401841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66800"/>
          </a:xfrm>
        </p:spPr>
        <p:txBody>
          <a:bodyPr/>
          <a:lstStyle/>
          <a:p>
            <a:r>
              <a:rPr lang="fa-IR" dirty="0" smtClean="0"/>
              <a:t>تعریف تحقیقات بنیادی (ادامه)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0249759"/>
              </p:ext>
            </p:extLst>
          </p:nvPr>
        </p:nvGraphicFramePr>
        <p:xfrm>
          <a:off x="234000" y="1844824"/>
          <a:ext cx="8676000" cy="4248000"/>
        </p:xfrm>
        <a:graphic>
          <a:graphicData uri="http://schemas.openxmlformats.org/drawingml/2006/table">
            <a:tbl>
              <a:tblPr rtl="1" firstRow="1" bandRow="1">
                <a:tableStyleId>{2D5ABB26-0587-4C30-8999-92F81FD0307C}</a:tableStyleId>
              </a:tblPr>
              <a:tblGrid>
                <a:gridCol w="1620000">
                  <a:extLst>
                    <a:ext uri="{9D8B030D-6E8A-4147-A177-3AD203B41FA5}">
                      <a16:colId xmlns:a16="http://schemas.microsoft.com/office/drawing/2014/main" val="1134032723"/>
                    </a:ext>
                  </a:extLst>
                </a:gridCol>
                <a:gridCol w="792000">
                  <a:extLst>
                    <a:ext uri="{9D8B030D-6E8A-4147-A177-3AD203B41FA5}">
                      <a16:colId xmlns:a16="http://schemas.microsoft.com/office/drawing/2014/main" val="3128275414"/>
                    </a:ext>
                  </a:extLst>
                </a:gridCol>
                <a:gridCol w="3060000">
                  <a:extLst>
                    <a:ext uri="{9D8B030D-6E8A-4147-A177-3AD203B41FA5}">
                      <a16:colId xmlns:a16="http://schemas.microsoft.com/office/drawing/2014/main" val="3824228635"/>
                    </a:ext>
                  </a:extLst>
                </a:gridCol>
                <a:gridCol w="3204000">
                  <a:extLst>
                    <a:ext uri="{9D8B030D-6E8A-4147-A177-3AD203B41FA5}">
                      <a16:colId xmlns:a16="http://schemas.microsoft.com/office/drawing/2014/main" val="808097331"/>
                    </a:ext>
                  </a:extLst>
                </a:gridCol>
              </a:tblGrid>
              <a:tr h="720000">
                <a:tc gridSpan="2">
                  <a:txBody>
                    <a:bodyPr/>
                    <a:lstStyle/>
                    <a:p>
                      <a:pPr algn="ctr" rtl="1">
                        <a:lnSpc>
                          <a:spcPct val="107000"/>
                        </a:lnSpc>
                        <a:spcAft>
                          <a:spcPts val="0"/>
                        </a:spcAft>
                      </a:pPr>
                      <a:r>
                        <a:rPr lang="fa-IR" sz="2400" dirty="0">
                          <a:effectLst/>
                          <a:latin typeface="Calibri" panose="020F0502020204030204" pitchFamily="34" charset="0"/>
                          <a:ea typeface="Calibri" panose="020F0502020204030204" pitchFamily="34" charset="0"/>
                          <a:cs typeface="B Nazanin" panose="00000400000000000000" pitchFamily="2" charset="-78"/>
                        </a:rPr>
                        <a:t>تحقیقات علمی ملهم از</a:t>
                      </a:r>
                      <a:r>
                        <a:rPr lang="fa-IR" sz="2400"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hMerge="1">
                  <a:txBody>
                    <a:bodyPr/>
                    <a:lstStyle/>
                    <a:p>
                      <a:pPr algn="justLow" rtl="1">
                        <a:lnSpc>
                          <a:spcPct val="107000"/>
                        </a:lnSpc>
                        <a:spcAft>
                          <a:spcPts val="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2">
                  <a:txBody>
                    <a:bodyPr/>
                    <a:lstStyle/>
                    <a:p>
                      <a:pPr algn="ctr" rtl="1">
                        <a:lnSpc>
                          <a:spcPct val="115000"/>
                        </a:lnSpc>
                        <a:spcAft>
                          <a:spcPts val="0"/>
                        </a:spcAf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ملاحظه‌ی کاربرد؟</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82661779"/>
                  </a:ext>
                </a:extLst>
              </a:tr>
              <a:tr h="720000">
                <a:tc>
                  <a:txBody>
                    <a:bodyPr/>
                    <a:lstStyle/>
                    <a:p>
                      <a:pPr algn="justLow" rtl="1">
                        <a:lnSpc>
                          <a:spcPct val="107000"/>
                        </a:lnSpc>
                        <a:spcAft>
                          <a:spcPts val="0"/>
                        </a:spcAft>
                      </a:pPr>
                      <a:r>
                        <a:rPr lang="fa-IR" sz="2000" dirty="0">
                          <a:effectLst/>
                          <a:latin typeface="Calibri" panose="020F0502020204030204" pitchFamily="34" charset="0"/>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justLow" rtl="1">
                        <a:lnSpc>
                          <a:spcPct val="107000"/>
                        </a:lnSpc>
                        <a:spcAft>
                          <a:spcPts val="0"/>
                        </a:spcAft>
                      </a:pPr>
                      <a:r>
                        <a:rPr lang="fa-IR" sz="2000" dirty="0">
                          <a:effectLst/>
                          <a:latin typeface="Calibri" panose="020F0502020204030204" pitchFamily="34" charset="0"/>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خیر</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بله</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3180844"/>
                  </a:ext>
                </a:extLst>
              </a:tr>
              <a:tr h="1404000">
                <a:tc rowSpan="2">
                  <a:txBody>
                    <a:bodyPr/>
                    <a:lstStyle/>
                    <a:p>
                      <a:pPr algn="justLow" rtl="1">
                        <a:lnSpc>
                          <a:spcPct val="107000"/>
                        </a:lnSpc>
                        <a:spcAft>
                          <a:spcPts val="0"/>
                        </a:spcAft>
                      </a:pPr>
                      <a:r>
                        <a:rPr lang="fa-IR" sz="2400" dirty="0">
                          <a:effectLst/>
                          <a:latin typeface="Calibri" panose="020F0502020204030204" pitchFamily="34" charset="0"/>
                          <a:ea typeface="Calibri" panose="020F0502020204030204" pitchFamily="34" charset="0"/>
                          <a:cs typeface="B Nazanin" panose="00000400000000000000" pitchFamily="2" charset="-78"/>
                        </a:rPr>
                        <a:t>جستجوی دانش بنیادین؟</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rtl="1">
                        <a:lnSpc>
                          <a:spcPct val="107000"/>
                        </a:lnSpc>
                        <a:spcAft>
                          <a:spcPts val="0"/>
                        </a:spcAft>
                      </a:pPr>
                      <a:r>
                        <a:rPr lang="fa-IR" sz="2400" dirty="0">
                          <a:effectLst/>
                          <a:latin typeface="Calibri" panose="020F0502020204030204" pitchFamily="34" charset="0"/>
                          <a:ea typeface="Calibri" panose="020F0502020204030204" pitchFamily="34" charset="0"/>
                          <a:cs typeface="B Nazanin" panose="00000400000000000000" pitchFamily="2" charset="-78"/>
                        </a:rPr>
                        <a:t>خیر</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۴</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تحقیقات </a:t>
                      </a:r>
                      <a:r>
                        <a:rPr lang="fa-IR" sz="2400" b="1" dirty="0" smtClean="0">
                          <a:effectLst/>
                          <a:latin typeface="Times New Roman" panose="02020603050405020304" pitchFamily="18" charset="0"/>
                          <a:ea typeface="Times New Roman" panose="02020603050405020304" pitchFamily="18" charset="0"/>
                          <a:cs typeface="B Nazanin" panose="00000400000000000000" pitchFamily="2" charset="-78"/>
                        </a:rPr>
                        <a:t>خاص</a:t>
                      </a:r>
                    </a:p>
                    <a:p>
                      <a:pPr algn="ctr" rtl="1">
                        <a:lnSpc>
                          <a:spcPct val="115000"/>
                        </a:lnSpc>
                        <a:spcAft>
                          <a:spcPts val="0"/>
                        </a:spcAft>
                      </a:pPr>
                      <a:r>
                        <a:rPr lang="fa-IR" sz="2400" b="1" dirty="0" smtClean="0">
                          <a:effectLst/>
                          <a:latin typeface="Times New Roman" panose="02020603050405020304" pitchFamily="18" charset="0"/>
                          <a:ea typeface="Times New Roman" panose="02020603050405020304" pitchFamily="18" charset="0"/>
                          <a:cs typeface="B Nazanin" panose="00000400000000000000" pitchFamily="2" charset="-78"/>
                        </a:rPr>
                        <a:t>(آموزشی)</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۳</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تحقیقات کاربردی خالص</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(ادیسون)</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3124633"/>
                  </a:ext>
                </a:extLst>
              </a:tr>
              <a:tr h="1404000">
                <a:tc vMerge="1">
                  <a:txBody>
                    <a:bodyPr/>
                    <a:lstStyle/>
                    <a:p>
                      <a:endParaRPr lang="en-US"/>
                    </a:p>
                  </a:txBody>
                  <a:tcPr/>
                </a:tc>
                <a:tc>
                  <a:txBody>
                    <a:bodyPr/>
                    <a:lstStyle/>
                    <a:p>
                      <a:pPr algn="ctr" rtl="1">
                        <a:lnSpc>
                          <a:spcPct val="107000"/>
                        </a:lnSpc>
                        <a:spcAft>
                          <a:spcPts val="0"/>
                        </a:spcAft>
                      </a:pPr>
                      <a:r>
                        <a:rPr lang="fa-IR" sz="2400" dirty="0">
                          <a:effectLst/>
                          <a:latin typeface="Calibri" panose="020F0502020204030204" pitchFamily="34" charset="0"/>
                          <a:ea typeface="Calibri" panose="020F0502020204030204" pitchFamily="34" charset="0"/>
                          <a:cs typeface="B Nazanin" panose="00000400000000000000" pitchFamily="2" charset="-78"/>
                        </a:rPr>
                        <a:t>بله</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۱</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تحقیقات بنیادی خالص</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(بور)</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۲</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lnSpc>
                          <a:spcPct val="115000"/>
                        </a:lnSpc>
                        <a:spcAft>
                          <a:spcPts val="0"/>
                        </a:spcAft>
                      </a:pPr>
                      <a:r>
                        <a:rPr lang="fa-IR" sz="2300" b="1" dirty="0">
                          <a:effectLst/>
                          <a:latin typeface="Times New Roman" panose="02020603050405020304" pitchFamily="18" charset="0"/>
                          <a:ea typeface="Times New Roman" panose="02020603050405020304" pitchFamily="18" charset="0"/>
                          <a:cs typeface="B Nazanin" panose="00000400000000000000" pitchFamily="2" charset="-78"/>
                        </a:rPr>
                        <a:t>تحقیقات بنیادی ملهم از کاربرد</a:t>
                      </a:r>
                      <a:endParaRPr lang="en-US" sz="23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lnSpc>
                          <a:spcPct val="115000"/>
                        </a:lnSpc>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(پاستور)</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8716773"/>
                  </a:ext>
                </a:extLst>
              </a:tr>
            </a:tbl>
          </a:graphicData>
        </a:graphic>
      </p:graphicFrame>
      <p:sp>
        <p:nvSpPr>
          <p:cNvPr id="4" name="Slide Number Placeholder 3"/>
          <p:cNvSpPr>
            <a:spLocks noGrp="1"/>
          </p:cNvSpPr>
          <p:nvPr>
            <p:ph type="sldNum" sz="quarter" idx="10"/>
          </p:nvPr>
        </p:nvSpPr>
        <p:spPr>
          <a:xfrm>
            <a:off x="0" y="6453336"/>
            <a:ext cx="971600" cy="404664"/>
          </a:xfrm>
        </p:spPr>
        <p:txBody>
          <a:bodyPr/>
          <a:lstStyle/>
          <a:p>
            <a:fld id="{85360FD1-730F-4C18-B25B-3934FD1E2396}" type="slidenum">
              <a:rPr lang="fa-IR" smtClean="0"/>
              <a:pPr/>
              <a:t>9</a:t>
            </a:fld>
            <a:r>
              <a:rPr lang="fa-IR" dirty="0"/>
              <a:t> از 46</a:t>
            </a:r>
            <a:endParaRPr lang="fa-IR" dirty="0"/>
          </a:p>
        </p:txBody>
      </p:sp>
      <p:sp>
        <p:nvSpPr>
          <p:cNvPr id="19" name="Title 1"/>
          <p:cNvSpPr txBox="1">
            <a:spLocks/>
          </p:cNvSpPr>
          <p:nvPr/>
        </p:nvSpPr>
        <p:spPr>
          <a:xfrm>
            <a:off x="467544" y="6048672"/>
            <a:ext cx="8229600" cy="692696"/>
          </a:xfrm>
          <a:prstGeom prst="rect">
            <a:avLst/>
          </a:prstGeom>
        </p:spPr>
        <p:txBody>
          <a:bodyPr vert="horz"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000" b="1" dirty="0" smtClean="0">
                <a:latin typeface="+mj-lt"/>
                <a:ea typeface="+mj-ea"/>
                <a:cs typeface="B Nazanin" pitchFamily="2" charset="-78"/>
              </a:rPr>
              <a:t>شکل 1- چهارگانه پاستور</a:t>
            </a:r>
            <a:endParaRPr kumimoji="0" lang="fa-IR" sz="2000" b="1" i="0" u="none" strike="noStrike" kern="1200" cap="none" spc="0" normalizeH="0" baseline="0" noProof="0" dirty="0">
              <a:ln>
                <a:noFill/>
              </a:ln>
              <a:effectLst/>
              <a:uLnTx/>
              <a:uFillTx/>
              <a:latin typeface="+mj-lt"/>
              <a:ea typeface="+mj-ea"/>
              <a:cs typeface="B Nazanin" pitchFamily="2" charset="-78"/>
            </a:endParaRPr>
          </a:p>
        </p:txBody>
      </p:sp>
    </p:spTree>
    <p:extLst>
      <p:ext uri="{BB962C8B-B14F-4D97-AF65-F5344CB8AC3E}">
        <p14:creationId xmlns:p14="http://schemas.microsoft.com/office/powerpoint/2010/main" val="3946886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Impact"/>
        <a:ea typeface=""/>
        <a:cs typeface="B Titr"/>
      </a:majorFont>
      <a:minorFont>
        <a:latin typeface="Times New Roman"/>
        <a:ea typeface=""/>
        <a:cs typeface="B Nazani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2526</TotalTime>
  <Words>5688</Words>
  <Application>Microsoft Office PowerPoint</Application>
  <PresentationFormat>On-screen Show (4:3)</PresentationFormat>
  <Paragraphs>673</Paragraphs>
  <Slides>46</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B Titr</vt:lpstr>
      <vt:lpstr>B Tir</vt:lpstr>
      <vt:lpstr>Calibri</vt:lpstr>
      <vt:lpstr>Georgia</vt:lpstr>
      <vt:lpstr>Impact</vt:lpstr>
      <vt:lpstr>Times New Roman</vt:lpstr>
      <vt:lpstr>Arial</vt:lpstr>
      <vt:lpstr>Wingdings 2</vt:lpstr>
      <vt:lpstr>B Nazanin</vt:lpstr>
      <vt:lpstr>Urban</vt:lpstr>
      <vt:lpstr>چالش‌های سیاست‌گذاری برای تحقیقات بنیادی</vt:lpstr>
      <vt:lpstr>فهرست مطالب</vt:lpstr>
      <vt:lpstr>مقدمه </vt:lpstr>
      <vt:lpstr>مقدمه (ادامه)</vt:lpstr>
      <vt:lpstr>مقدمه (ادامه)</vt:lpstr>
      <vt:lpstr>تعریف تحقیقات بنیادی</vt:lpstr>
      <vt:lpstr>تعریف تحقیقات بنیادی (ادامه)</vt:lpstr>
      <vt:lpstr>تعریف تحقیقات بنیادی (ادامه)</vt:lpstr>
      <vt:lpstr>تعریف تحقیقات بنیادی (ادامه)</vt:lpstr>
      <vt:lpstr>مبانی نظری سیاست علم ناظر به تحقیقات بنیادی</vt:lpstr>
      <vt:lpstr>نظریات کلاسیک اقتصادی در خصوص تحقیقات بنیادی</vt:lpstr>
      <vt:lpstr>نظریات کلاسیک اقتصادی در خصوص تحقیقات بنیادی (ادامه)</vt:lpstr>
      <vt:lpstr>نظریات کلاسیک اقتصادی در خصوص تحقیقات بنیادی (ادامه)</vt:lpstr>
      <vt:lpstr>نظریات کلاسیک اقتصادی در خصوص تحقیقات بنیادی (ادامه)</vt:lpstr>
      <vt:lpstr>نقش تحقیقات بنیادی در رشد و توسعه‌ی اقتصادی</vt:lpstr>
      <vt:lpstr>نقش تحقیقات بنیادی در رشد و توسعه‌ی اقتصادی (ادامه)</vt:lpstr>
      <vt:lpstr>نقش تحقیقات بنیادی در رشد و توسعه‌ی اقتصادی (ادامه)</vt:lpstr>
      <vt:lpstr>نقش تحقیقات بنیادی در رشد و توسعه‌ی اقتصادی (ادامه)</vt:lpstr>
      <vt:lpstr>نقش تحقیقات بنیادی در رشد و توسعه‌ی اقتصادی (ادامه)</vt:lpstr>
      <vt:lpstr>سایر مبانی نظری مرتبط با تحقیقات بنیادی</vt:lpstr>
      <vt:lpstr>سایر مبانی نظری مرتبط با تحقیقات بنیادی (ادامه)</vt:lpstr>
      <vt:lpstr>سایر مبانی نظری مرتبط با تحقیقات بنیادی (ادامه)</vt:lpstr>
      <vt:lpstr>جنبه‌های سیاستی تحقیقات بنیادی</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جنبه‌های سیاستی تحقیقات بنیادی (ادامه)</vt:lpstr>
      <vt:lpstr>تحقیقات بنیادی در ایران</vt:lpstr>
      <vt:lpstr>تحقیقات بنیادی در ایران (ادامه)</vt:lpstr>
      <vt:lpstr>تحقیقات بنیادی در ایران (ادامه)</vt:lpstr>
      <vt:lpstr>تحقیقات بنیادی در ایران (ادامه)</vt:lpstr>
      <vt:lpstr>تحقیقات بنیادی در ایران (ادامه)</vt:lpstr>
      <vt:lpstr>تحقیقات بنیادی در ایران (ادامه)</vt:lpstr>
      <vt:lpstr>تحقیقات بنیادی در ایران (ادامه)</vt:lpstr>
      <vt:lpstr>تحقیقات بنیادی در ایران (ادامه)</vt:lpstr>
      <vt:lpstr>تحقیقات بنیادی در ایران (ادامه)</vt:lpstr>
      <vt:lpstr>تحقیقات بنیادی در ایران (ادامه)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طه شوکتیان</dc:creator>
  <cp:lastModifiedBy>Windows User</cp:lastModifiedBy>
  <cp:revision>112</cp:revision>
  <dcterms:created xsi:type="dcterms:W3CDTF">2019-05-01T06:29:46Z</dcterms:created>
  <dcterms:modified xsi:type="dcterms:W3CDTF">2019-08-05T18:00:44Z</dcterms:modified>
</cp:coreProperties>
</file>