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embedTrueTypeFonts="1" saveSubsetFonts="1">
  <p:sldMasterIdLst>
    <p:sldMasterId id="2147483660" r:id="rId1"/>
  </p:sldMasterIdLst>
  <p:notesMasterIdLst>
    <p:notesMasterId r:id="rId36"/>
  </p:notesMasterIdLst>
  <p:sldIdLst>
    <p:sldId id="256" r:id="rId2"/>
    <p:sldId id="307" r:id="rId3"/>
    <p:sldId id="277" r:id="rId4"/>
    <p:sldId id="302" r:id="rId5"/>
    <p:sldId id="303" r:id="rId6"/>
    <p:sldId id="308" r:id="rId7"/>
    <p:sldId id="266" r:id="rId8"/>
    <p:sldId id="305" r:id="rId9"/>
    <p:sldId id="272" r:id="rId10"/>
    <p:sldId id="306" r:id="rId11"/>
    <p:sldId id="276" r:id="rId12"/>
    <p:sldId id="275" r:id="rId13"/>
    <p:sldId id="279" r:id="rId14"/>
    <p:sldId id="280" r:id="rId15"/>
    <p:sldId id="281" r:id="rId16"/>
    <p:sldId id="298" r:id="rId17"/>
    <p:sldId id="299" r:id="rId18"/>
    <p:sldId id="300" r:id="rId19"/>
    <p:sldId id="301" r:id="rId20"/>
    <p:sldId id="309" r:id="rId21"/>
    <p:sldId id="289" r:id="rId22"/>
    <p:sldId id="290" r:id="rId23"/>
    <p:sldId id="291" r:id="rId24"/>
    <p:sldId id="294" r:id="rId25"/>
    <p:sldId id="295" r:id="rId26"/>
    <p:sldId id="293" r:id="rId27"/>
    <p:sldId id="296" r:id="rId28"/>
    <p:sldId id="283" r:id="rId29"/>
    <p:sldId id="284" r:id="rId30"/>
    <p:sldId id="285" r:id="rId31"/>
    <p:sldId id="286" r:id="rId32"/>
    <p:sldId id="287" r:id="rId33"/>
    <p:sldId id="288" r:id="rId34"/>
    <p:sldId id="310" r:id="rId3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Wingdings 2" panose="05020102010507070707" pitchFamily="18" charset="2"/>
      <p:regular r:id="rId41"/>
    </p:embeddedFont>
    <p:embeddedFont>
      <p:font typeface="B Titr" panose="00000700000000000000" pitchFamily="2" charset="-78"/>
      <p:bold r:id="rId42"/>
    </p:embeddedFont>
    <p:embeddedFont>
      <p:font typeface="Times" panose="02020603050405020304" pitchFamily="18" charset="0"/>
      <p:regular r:id="rId43"/>
      <p:bold r:id="rId44"/>
      <p:italic r:id="rId45"/>
      <p:boldItalic r:id="rId46"/>
    </p:embeddedFont>
    <p:embeddedFont>
      <p:font typeface="Century Gothic" panose="020B0502020202020204" pitchFamily="34" charset="0"/>
      <p:regular r:id="rId47"/>
      <p:bold r:id="rId48"/>
      <p:italic r:id="rId49"/>
      <p:boldItalic r:id="rId50"/>
    </p:embeddedFont>
    <p:embeddedFont>
      <p:font typeface="B Nazanin" panose="00000400000000000000" pitchFamily="2" charset="-78"/>
      <p:regular r:id="rId51"/>
      <p:bold r:id="rId52"/>
    </p:embeddedFont>
    <p:embeddedFont>
      <p:font typeface="Trebuchet MS" panose="020B0603020202020204" pitchFamily="34" charset="0"/>
      <p:regular r:id="rId53"/>
      <p:bold r:id="rId54"/>
      <p:italic r:id="rId55"/>
      <p:boldItalic r:id="rId56"/>
    </p:embeddedFont>
    <p:embeddedFont>
      <p:font typeface="B Roya" panose="00000400000000000000" pitchFamily="2" charset="-78"/>
      <p:regular r:id="rId57"/>
      <p:bold r:id="rId58"/>
    </p:embeddedFont>
    <p:embeddedFont>
      <p:font typeface="Georgia" panose="02040502050405020303" pitchFamily="18" charset="0"/>
      <p:regular r:id="rId59"/>
      <p:bold r:id="rId60"/>
      <p:italic r:id="rId61"/>
      <p:boldItalic r:id="rId62"/>
    </p:embeddedFont>
    <p:embeddedFont>
      <p:font typeface="B Yekan" panose="00000400000000000000" pitchFamily="2" charset="-78"/>
      <p:regular r:id="rId63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3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33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63" Type="http://schemas.openxmlformats.org/officeDocument/2006/relationships/font" Target="fonts/font2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font" Target="fonts/font22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2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font" Target="fonts/font23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62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font" Target="fonts/font24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F43566-8AAE-4F6F-8440-9F08C55D92BA}" type="doc">
      <dgm:prSet loTypeId="urn:microsoft.com/office/officeart/2005/8/layout/arrow4" loCatId="process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A3F89FD-13F7-40E3-A8DE-75F3D38E7A65}">
      <dgm:prSet phldrT="[Text]"/>
      <dgm:spPr/>
      <dgm:t>
        <a:bodyPr/>
        <a:lstStyle/>
        <a:p>
          <a:pPr algn="ctr" rtl="1"/>
          <a:r>
            <a:rPr lang="fa-IR" b="1" dirty="0" smtClean="0">
              <a:cs typeface="B Nazanin" panose="00000400000000000000" pitchFamily="2" charset="-78"/>
            </a:rPr>
            <a:t>نگاه دوم به </a:t>
          </a:r>
          <a:r>
            <a:rPr lang="en-US" b="1" dirty="0" smtClean="0">
              <a:cs typeface="B Nazanin" panose="00000400000000000000" pitchFamily="2" charset="-78"/>
            </a:rPr>
            <a:t>MNCs</a:t>
          </a:r>
          <a:r>
            <a:rPr lang="fa-IR" b="1" dirty="0" smtClean="0">
              <a:cs typeface="B Nazanin" panose="00000400000000000000" pitchFamily="2" charset="-78"/>
            </a:rPr>
            <a:t>: منبع </a:t>
          </a:r>
          <a:r>
            <a:rPr lang="fa-IR" b="1" dirty="0" err="1" smtClean="0">
              <a:cs typeface="B Nazanin" panose="00000400000000000000" pitchFamily="2" charset="-78"/>
            </a:rPr>
            <a:t>تکنولوژي</a:t>
          </a:r>
          <a:r>
            <a:rPr lang="fa-IR" b="1" dirty="0" smtClean="0">
              <a:cs typeface="B Nazanin" panose="00000400000000000000" pitchFamily="2" charset="-78"/>
            </a:rPr>
            <a:t> و </a:t>
          </a:r>
          <a:r>
            <a:rPr lang="fa-IR" b="1" dirty="0" err="1" smtClean="0">
              <a:cs typeface="B Nazanin" panose="00000400000000000000" pitchFamily="2" charset="-78"/>
            </a:rPr>
            <a:t>نوآوري</a:t>
          </a:r>
          <a:r>
            <a:rPr lang="fa-IR" b="1" dirty="0" smtClean="0">
              <a:cs typeface="B Nazanin" panose="00000400000000000000" pitchFamily="2" charset="-78"/>
            </a:rPr>
            <a:t>، </a:t>
          </a:r>
          <a:r>
            <a:rPr lang="fa-IR" b="1" dirty="0" err="1" smtClean="0">
              <a:cs typeface="B Nazanin" panose="00000400000000000000" pitchFamily="2" charset="-78"/>
            </a:rPr>
            <a:t>بسيار</a:t>
          </a:r>
          <a:r>
            <a:rPr lang="fa-IR" b="1" dirty="0" smtClean="0">
              <a:cs typeface="B Nazanin" panose="00000400000000000000" pitchFamily="2" charset="-78"/>
            </a:rPr>
            <a:t> مثبت</a:t>
          </a:r>
          <a:endParaRPr lang="en-US" b="1" dirty="0">
            <a:cs typeface="B Nazanin" panose="00000400000000000000" pitchFamily="2" charset="-78"/>
          </a:endParaRPr>
        </a:p>
      </dgm:t>
    </dgm:pt>
    <dgm:pt modelId="{43ED181E-102F-4ED9-A1EE-97E43E9F63B4}" type="parTrans" cxnId="{3DCBD812-EF61-41C0-B21C-03F769ADCCA7}">
      <dgm:prSet/>
      <dgm:spPr/>
      <dgm:t>
        <a:bodyPr/>
        <a:lstStyle/>
        <a:p>
          <a:endParaRPr lang="en-US" b="1">
            <a:cs typeface="B Nazanin" panose="00000400000000000000" pitchFamily="2" charset="-78"/>
          </a:endParaRPr>
        </a:p>
      </dgm:t>
    </dgm:pt>
    <dgm:pt modelId="{1599F5AF-F294-47DC-980F-7314FB7D4397}" type="sibTrans" cxnId="{3DCBD812-EF61-41C0-B21C-03F769ADCCA7}">
      <dgm:prSet/>
      <dgm:spPr/>
      <dgm:t>
        <a:bodyPr/>
        <a:lstStyle/>
        <a:p>
          <a:endParaRPr lang="en-US" b="1">
            <a:cs typeface="B Nazanin" panose="00000400000000000000" pitchFamily="2" charset="-78"/>
          </a:endParaRPr>
        </a:p>
      </dgm:t>
    </dgm:pt>
    <dgm:pt modelId="{B19DCF7C-8DB6-4B60-8F53-B0E4E7978BCE}">
      <dgm:prSet phldrT="[Text]"/>
      <dgm:spPr/>
      <dgm:t>
        <a:bodyPr/>
        <a:lstStyle/>
        <a:p>
          <a:pPr algn="ctr" rtl="1">
            <a:lnSpc>
              <a:spcPct val="100000"/>
            </a:lnSpc>
          </a:pPr>
          <a:r>
            <a:rPr lang="fa-IR" b="1" dirty="0" smtClean="0">
              <a:cs typeface="B Nazanin" panose="00000400000000000000" pitchFamily="2" charset="-78"/>
            </a:rPr>
            <a:t>نگاه اول به </a:t>
          </a:r>
          <a:r>
            <a:rPr lang="en-US" b="1" dirty="0" smtClean="0">
              <a:cs typeface="B Nazanin" panose="00000400000000000000" pitchFamily="2" charset="-78"/>
            </a:rPr>
            <a:t>MNC</a:t>
          </a:r>
          <a:r>
            <a:rPr lang="fa-IR" b="1" dirty="0" smtClean="0">
              <a:cs typeface="B Nazanin" panose="00000400000000000000" pitchFamily="2" charset="-78"/>
            </a:rPr>
            <a:t>:استعمارگر، مخرب</a:t>
          </a:r>
          <a:r>
            <a:rPr lang="en-US" b="1" dirty="0" smtClean="0">
              <a:cs typeface="B Nazanin" panose="00000400000000000000" pitchFamily="2" charset="-78"/>
            </a:rPr>
            <a:t> </a:t>
          </a:r>
          <a:r>
            <a:rPr lang="fa-IR" b="1" dirty="0" smtClean="0">
              <a:cs typeface="B Nazanin" panose="00000400000000000000" pitchFamily="2" charset="-78"/>
            </a:rPr>
            <a:t>(</a:t>
          </a:r>
          <a:r>
            <a:rPr lang="fa-IR" b="1" dirty="0" err="1" smtClean="0">
              <a:cs typeface="B Nazanin" panose="00000400000000000000" pitchFamily="2" charset="-78"/>
            </a:rPr>
            <a:t>کمپاني</a:t>
          </a:r>
          <a:r>
            <a:rPr lang="fa-IR" b="1" dirty="0" smtClean="0">
              <a:cs typeface="B Nazanin" panose="00000400000000000000" pitchFamily="2" charset="-78"/>
            </a:rPr>
            <a:t> هند </a:t>
          </a:r>
          <a:r>
            <a:rPr lang="fa-IR" b="1" dirty="0" err="1" smtClean="0">
              <a:cs typeface="B Nazanin" panose="00000400000000000000" pitchFamily="2" charset="-78"/>
            </a:rPr>
            <a:t>شرقي</a:t>
          </a:r>
          <a:r>
            <a:rPr lang="fa-IR" b="1" dirty="0" smtClean="0">
              <a:cs typeface="B Nazanin" panose="00000400000000000000" pitchFamily="2" charset="-78"/>
            </a:rPr>
            <a:t>، </a:t>
          </a:r>
          <a:r>
            <a:rPr lang="fa-IR" b="1" dirty="0" err="1" smtClean="0">
              <a:cs typeface="B Nazanin" panose="00000400000000000000" pitchFamily="2" charset="-78"/>
            </a:rPr>
            <a:t>کمپاني</a:t>
          </a:r>
          <a:r>
            <a:rPr lang="fa-IR" b="1" dirty="0" smtClean="0">
              <a:cs typeface="B Nazanin" panose="00000400000000000000" pitchFamily="2" charset="-78"/>
            </a:rPr>
            <a:t> نفت </a:t>
          </a:r>
          <a:r>
            <a:rPr lang="fa-IR" b="1" dirty="0" err="1" smtClean="0">
              <a:cs typeface="B Nazanin" panose="00000400000000000000" pitchFamily="2" charset="-78"/>
            </a:rPr>
            <a:t>ايران</a:t>
          </a:r>
          <a:r>
            <a:rPr lang="fa-IR" b="1" dirty="0" smtClean="0">
              <a:cs typeface="B Nazanin" panose="00000400000000000000" pitchFamily="2" charset="-78"/>
            </a:rPr>
            <a:t> و </a:t>
          </a:r>
          <a:r>
            <a:rPr lang="fa-IR" b="1" dirty="0" err="1" smtClean="0">
              <a:cs typeface="B Nazanin" panose="00000400000000000000" pitchFamily="2" charset="-78"/>
            </a:rPr>
            <a:t>انگليس</a:t>
          </a:r>
          <a:r>
            <a:rPr lang="fa-IR" b="1" dirty="0" smtClean="0">
              <a:cs typeface="B Nazanin" panose="00000400000000000000" pitchFamily="2" charset="-78"/>
            </a:rPr>
            <a:t>)</a:t>
          </a:r>
          <a:endParaRPr lang="en-US" b="1" dirty="0">
            <a:cs typeface="B Nazanin" panose="00000400000000000000" pitchFamily="2" charset="-78"/>
          </a:endParaRPr>
        </a:p>
      </dgm:t>
    </dgm:pt>
    <dgm:pt modelId="{6443B649-D4CE-47CB-8D71-C684A38942E3}" type="parTrans" cxnId="{5BE52D05-569D-44D4-BFA6-B8C10597173E}">
      <dgm:prSet/>
      <dgm:spPr/>
      <dgm:t>
        <a:bodyPr/>
        <a:lstStyle/>
        <a:p>
          <a:endParaRPr lang="en-US" b="1">
            <a:cs typeface="B Nazanin" panose="00000400000000000000" pitchFamily="2" charset="-78"/>
          </a:endParaRPr>
        </a:p>
      </dgm:t>
    </dgm:pt>
    <dgm:pt modelId="{186FFDA7-C7FD-40CF-8C5C-5DDC3902E660}" type="sibTrans" cxnId="{5BE52D05-569D-44D4-BFA6-B8C10597173E}">
      <dgm:prSet/>
      <dgm:spPr/>
      <dgm:t>
        <a:bodyPr/>
        <a:lstStyle/>
        <a:p>
          <a:endParaRPr lang="en-US" b="1">
            <a:cs typeface="B Nazanin" panose="00000400000000000000" pitchFamily="2" charset="-78"/>
          </a:endParaRPr>
        </a:p>
      </dgm:t>
    </dgm:pt>
    <dgm:pt modelId="{F794596D-66FF-46DA-B268-9622681509D5}" type="pres">
      <dgm:prSet presAssocID="{BAF43566-8AAE-4F6F-8440-9F08C55D92B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F3ED08-A3B8-4982-B42D-F5BA47032DEA}" type="pres">
      <dgm:prSet presAssocID="{1A3F89FD-13F7-40E3-A8DE-75F3D38E7A65}" presName="upArrow" presStyleLbl="node1" presStyleIdx="0" presStyleCnt="2"/>
      <dgm:spPr/>
    </dgm:pt>
    <dgm:pt modelId="{9E1AB588-0662-4F9B-B8CB-BF0D19CF4E07}" type="pres">
      <dgm:prSet presAssocID="{1A3F89FD-13F7-40E3-A8DE-75F3D38E7A65}" presName="upArrowText" presStyleLbl="revTx" presStyleIdx="0" presStyleCnt="2" custScaleY="64216" custLinFactNeighborX="-95" custLinFactNeighborY="23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76F75E-BFCE-464D-A34B-4B20DC83F08B}" type="pres">
      <dgm:prSet presAssocID="{B19DCF7C-8DB6-4B60-8F53-B0E4E7978BCE}" presName="downArrow" presStyleLbl="node1" presStyleIdx="1" presStyleCnt="2"/>
      <dgm:spPr/>
    </dgm:pt>
    <dgm:pt modelId="{0E56E4B3-A2FD-43C1-A64A-1A344BEBB2F0}" type="pres">
      <dgm:prSet presAssocID="{B19DCF7C-8DB6-4B60-8F53-B0E4E7978BCE}" presName="downArrowText" presStyleLbl="revTx" presStyleIdx="1" presStyleCnt="2" custScaleY="70136" custLinFactNeighborX="4967" custLinFactNeighborY="-121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7863C5-7275-46D2-A8B8-176990AE7899}" type="presOf" srcId="{1A3F89FD-13F7-40E3-A8DE-75F3D38E7A65}" destId="{9E1AB588-0662-4F9B-B8CB-BF0D19CF4E07}" srcOrd="0" destOrd="0" presId="urn:microsoft.com/office/officeart/2005/8/layout/arrow4"/>
    <dgm:cxn modelId="{E0CF426B-CFA5-4038-B382-FEE27562CE21}" type="presOf" srcId="{B19DCF7C-8DB6-4B60-8F53-B0E4E7978BCE}" destId="{0E56E4B3-A2FD-43C1-A64A-1A344BEBB2F0}" srcOrd="0" destOrd="0" presId="urn:microsoft.com/office/officeart/2005/8/layout/arrow4"/>
    <dgm:cxn modelId="{A5A738BC-FE92-446F-B487-DA204D37BAA1}" type="presOf" srcId="{BAF43566-8AAE-4F6F-8440-9F08C55D92BA}" destId="{F794596D-66FF-46DA-B268-9622681509D5}" srcOrd="0" destOrd="0" presId="urn:microsoft.com/office/officeart/2005/8/layout/arrow4"/>
    <dgm:cxn modelId="{3DCBD812-EF61-41C0-B21C-03F769ADCCA7}" srcId="{BAF43566-8AAE-4F6F-8440-9F08C55D92BA}" destId="{1A3F89FD-13F7-40E3-A8DE-75F3D38E7A65}" srcOrd="0" destOrd="0" parTransId="{43ED181E-102F-4ED9-A1EE-97E43E9F63B4}" sibTransId="{1599F5AF-F294-47DC-980F-7314FB7D4397}"/>
    <dgm:cxn modelId="{5BE52D05-569D-44D4-BFA6-B8C10597173E}" srcId="{BAF43566-8AAE-4F6F-8440-9F08C55D92BA}" destId="{B19DCF7C-8DB6-4B60-8F53-B0E4E7978BCE}" srcOrd="1" destOrd="0" parTransId="{6443B649-D4CE-47CB-8D71-C684A38942E3}" sibTransId="{186FFDA7-C7FD-40CF-8C5C-5DDC3902E660}"/>
    <dgm:cxn modelId="{B5975B8F-C907-41CF-B477-85589037AE1C}" type="presParOf" srcId="{F794596D-66FF-46DA-B268-9622681509D5}" destId="{FDF3ED08-A3B8-4982-B42D-F5BA47032DEA}" srcOrd="0" destOrd="0" presId="urn:microsoft.com/office/officeart/2005/8/layout/arrow4"/>
    <dgm:cxn modelId="{9A35915E-94F1-4D20-9A1B-220F535B9C6A}" type="presParOf" srcId="{F794596D-66FF-46DA-B268-9622681509D5}" destId="{9E1AB588-0662-4F9B-B8CB-BF0D19CF4E07}" srcOrd="1" destOrd="0" presId="urn:microsoft.com/office/officeart/2005/8/layout/arrow4"/>
    <dgm:cxn modelId="{A2B7B8FB-BEF5-4DFB-8F99-F6A4A4E5BB87}" type="presParOf" srcId="{F794596D-66FF-46DA-B268-9622681509D5}" destId="{0F76F75E-BFCE-464D-A34B-4B20DC83F08B}" srcOrd="2" destOrd="0" presId="urn:microsoft.com/office/officeart/2005/8/layout/arrow4"/>
    <dgm:cxn modelId="{E5A7CA99-FB97-4086-840B-6140E99C61BC}" type="presParOf" srcId="{F794596D-66FF-46DA-B268-9622681509D5}" destId="{0E56E4B3-A2FD-43C1-A64A-1A344BEBB2F0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1C8564-F8EE-415E-9B89-07DECE8D3D21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DF1C2F-C1E1-4DB5-8359-44B958068CEE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4071095" y="250997"/>
          <a:ext cx="1784765" cy="674358"/>
        </a:xfrm>
        <a:ln/>
      </dgm:spPr>
      <dgm:t>
        <a:bodyPr/>
        <a:lstStyle/>
        <a:p>
          <a:pPr algn="ctr" rtl="1"/>
          <a:r>
            <a:rPr lang="fa-IR" sz="2000" b="1">
              <a:solidFill>
                <a:sysClr val="windowText" lastClr="000000"/>
              </a:solidFill>
              <a:latin typeface="Calibri"/>
              <a:ea typeface="+mn-ea"/>
              <a:cs typeface="B Nazanin" panose="00000400000000000000" pitchFamily="2" charset="-78"/>
            </a:rPr>
            <a:t>اقتصاد سیاسی</a:t>
          </a:r>
          <a:endParaRPr lang="en-US" sz="2000" b="1">
            <a:solidFill>
              <a:sysClr val="windowText" lastClr="000000"/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4E87BAB5-13A7-4770-9826-7939AD5181C8}" type="parTrans" cxnId="{B4872C0A-3EB5-4A73-8997-1C6F44CA7DFB}">
      <dgm:prSet/>
      <dgm:spPr/>
      <dgm:t>
        <a:bodyPr/>
        <a:lstStyle/>
        <a:p>
          <a:pPr algn="ctr" rtl="1"/>
          <a:endParaRPr lang="en-US" sz="2000" b="1">
            <a:cs typeface="B Nazanin" panose="00000400000000000000" pitchFamily="2" charset="-78"/>
          </a:endParaRPr>
        </a:p>
      </dgm:t>
    </dgm:pt>
    <dgm:pt modelId="{200FB456-F83B-4BE1-85B1-3C2B07E13BCB}" type="sibTrans" cxnId="{B4872C0A-3EB5-4A73-8997-1C6F44CA7DFB}">
      <dgm:prSet/>
      <dgm:spPr/>
      <dgm:t>
        <a:bodyPr/>
        <a:lstStyle/>
        <a:p>
          <a:pPr algn="ctr" rtl="1"/>
          <a:endParaRPr lang="en-US" sz="2000" b="1">
            <a:cs typeface="B Nazanin" panose="00000400000000000000" pitchFamily="2" charset="-78"/>
          </a:endParaRPr>
        </a:p>
      </dgm:t>
    </dgm:pt>
    <dgm:pt modelId="{9EE6DA42-C026-42BD-815B-B9A580D2F866}">
      <dgm:prSet phldrT="[Text]" custT="1"/>
      <dgm:spPr>
        <a:xfrm>
          <a:off x="4071095" y="925355"/>
          <a:ext cx="1784765" cy="1512495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 rtl="1"/>
          <a:r>
            <a:rPr lang="fa-IR" sz="20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چانه زنی کشور میزبان و شرکت چندملیتی</a:t>
          </a:r>
          <a:endParaRPr lang="en-US" sz="2000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7D6ECDAF-D414-4876-86E9-4B20848EC516}" type="parTrans" cxnId="{F240B318-298A-4F0E-B3F9-1BBD9D937D46}">
      <dgm:prSet/>
      <dgm:spPr/>
      <dgm:t>
        <a:bodyPr/>
        <a:lstStyle/>
        <a:p>
          <a:pPr algn="ctr" rtl="1"/>
          <a:endParaRPr lang="en-US" sz="2000" b="1">
            <a:cs typeface="B Nazanin" panose="00000400000000000000" pitchFamily="2" charset="-78"/>
          </a:endParaRPr>
        </a:p>
      </dgm:t>
    </dgm:pt>
    <dgm:pt modelId="{1A9F3D8D-ACC9-4E5C-8CBB-EF40CE7C79B0}" type="sibTrans" cxnId="{F240B318-298A-4F0E-B3F9-1BBD9D937D46}">
      <dgm:prSet/>
      <dgm:spPr/>
      <dgm:t>
        <a:bodyPr/>
        <a:lstStyle/>
        <a:p>
          <a:pPr algn="ctr" rtl="1"/>
          <a:endParaRPr lang="en-US" sz="2000" b="1">
            <a:cs typeface="B Nazanin" panose="00000400000000000000" pitchFamily="2" charset="-78"/>
          </a:endParaRPr>
        </a:p>
      </dgm:t>
    </dgm:pt>
    <dgm:pt modelId="{D8E350F3-64DF-440D-A0A6-77E9CF4B490F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2036463" y="250997"/>
          <a:ext cx="1784765" cy="674358"/>
        </a:xfrm>
        <a:ln/>
      </dgm:spPr>
      <dgm:t>
        <a:bodyPr/>
        <a:lstStyle/>
        <a:p>
          <a:pPr algn="ctr" rtl="1"/>
          <a:r>
            <a:rPr lang="fa-IR" sz="2000" b="1" dirty="0">
              <a:solidFill>
                <a:sysClr val="windowText" lastClr="000000"/>
              </a:solidFill>
              <a:latin typeface="Calibri"/>
              <a:ea typeface="+mn-ea"/>
              <a:cs typeface="B Nazanin" panose="00000400000000000000" pitchFamily="2" charset="-78"/>
            </a:rPr>
            <a:t>اقتصاد خرد/ سازمان صنعتی</a:t>
          </a:r>
          <a:endParaRPr lang="en-US" sz="2000" b="1" dirty="0">
            <a:solidFill>
              <a:sysClr val="windowText" lastClr="000000"/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59BB5A8D-6831-44F3-ADAE-EFEAD8982CDA}" type="parTrans" cxnId="{F2551796-0BFD-408A-B7ED-289218E14A0A}">
      <dgm:prSet/>
      <dgm:spPr/>
      <dgm:t>
        <a:bodyPr/>
        <a:lstStyle/>
        <a:p>
          <a:pPr algn="ctr" rtl="1"/>
          <a:endParaRPr lang="en-US" sz="2000" b="1">
            <a:cs typeface="B Nazanin" panose="00000400000000000000" pitchFamily="2" charset="-78"/>
          </a:endParaRPr>
        </a:p>
      </dgm:t>
    </dgm:pt>
    <dgm:pt modelId="{1258E1DC-C051-45A9-B6A2-59EF66766067}" type="sibTrans" cxnId="{F2551796-0BFD-408A-B7ED-289218E14A0A}">
      <dgm:prSet/>
      <dgm:spPr/>
      <dgm:t>
        <a:bodyPr/>
        <a:lstStyle/>
        <a:p>
          <a:pPr algn="ctr" rtl="1"/>
          <a:endParaRPr lang="en-US" sz="2000" b="1">
            <a:cs typeface="B Nazanin" panose="00000400000000000000" pitchFamily="2" charset="-78"/>
          </a:endParaRPr>
        </a:p>
      </dgm:t>
    </dgm:pt>
    <dgm:pt modelId="{8D9B608D-62FC-4194-9EB7-F6027CCDA85E}">
      <dgm:prSet phldrT="[Text]" custT="1"/>
      <dgm:spPr>
        <a:xfrm>
          <a:off x="2036463" y="925355"/>
          <a:ext cx="1784765" cy="1512495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 rtl="1"/>
          <a:r>
            <a:rPr lang="fa-IR" sz="20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درونی سازی</a:t>
          </a:r>
          <a:endParaRPr lang="en-US" sz="2000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9890E98A-2338-49C3-9C9B-717D42AA1F6C}" type="parTrans" cxnId="{52824D74-33E5-4D20-82FC-094829800836}">
      <dgm:prSet/>
      <dgm:spPr/>
      <dgm:t>
        <a:bodyPr/>
        <a:lstStyle/>
        <a:p>
          <a:pPr algn="ctr" rtl="1"/>
          <a:endParaRPr lang="en-US" sz="2000" b="1">
            <a:cs typeface="B Nazanin" panose="00000400000000000000" pitchFamily="2" charset="-78"/>
          </a:endParaRPr>
        </a:p>
      </dgm:t>
    </dgm:pt>
    <dgm:pt modelId="{C1E816A7-6E63-405B-AD74-12E432C35951}" type="sibTrans" cxnId="{52824D74-33E5-4D20-82FC-094829800836}">
      <dgm:prSet/>
      <dgm:spPr/>
      <dgm:t>
        <a:bodyPr/>
        <a:lstStyle/>
        <a:p>
          <a:pPr algn="ctr" rtl="1"/>
          <a:endParaRPr lang="en-US" sz="2000" b="1">
            <a:cs typeface="B Nazanin" panose="00000400000000000000" pitchFamily="2" charset="-78"/>
          </a:endParaRPr>
        </a:p>
      </dgm:t>
    </dgm:pt>
    <dgm:pt modelId="{B346B851-E518-45DA-93D7-AA0BEC30B5C6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xfrm>
          <a:off x="1830" y="250997"/>
          <a:ext cx="1784765" cy="674358"/>
        </a:xfrm>
        <a:ln/>
      </dgm:spPr>
      <dgm:t>
        <a:bodyPr/>
        <a:lstStyle/>
        <a:p>
          <a:pPr algn="ctr" rtl="1"/>
          <a:r>
            <a:rPr lang="fa-IR" sz="2000" b="1">
              <a:solidFill>
                <a:sysClr val="windowText" lastClr="000000"/>
              </a:solidFill>
              <a:latin typeface="Calibri"/>
              <a:ea typeface="+mn-ea"/>
              <a:cs typeface="B Nazanin" panose="00000400000000000000" pitchFamily="2" charset="-78"/>
            </a:rPr>
            <a:t>اقتصاد کلان/ فروض نئوکلاسیک</a:t>
          </a:r>
          <a:endParaRPr lang="en-US" sz="2000" b="1">
            <a:solidFill>
              <a:sysClr val="windowText" lastClr="000000"/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4D342F32-4306-4C8D-B4A9-0884F70EFC79}" type="parTrans" cxnId="{45786396-6F24-480A-A9E7-17E2CF229A5B}">
      <dgm:prSet/>
      <dgm:spPr/>
      <dgm:t>
        <a:bodyPr/>
        <a:lstStyle/>
        <a:p>
          <a:pPr algn="ctr" rtl="1"/>
          <a:endParaRPr lang="en-US" sz="2000" b="1">
            <a:cs typeface="B Nazanin" panose="00000400000000000000" pitchFamily="2" charset="-78"/>
          </a:endParaRPr>
        </a:p>
      </dgm:t>
    </dgm:pt>
    <dgm:pt modelId="{45BA38E4-850F-413D-AE8F-B4D2E475F80E}" type="sibTrans" cxnId="{45786396-6F24-480A-A9E7-17E2CF229A5B}">
      <dgm:prSet/>
      <dgm:spPr/>
      <dgm:t>
        <a:bodyPr/>
        <a:lstStyle/>
        <a:p>
          <a:pPr algn="ctr" rtl="1"/>
          <a:endParaRPr lang="en-US" sz="2000" b="1">
            <a:cs typeface="B Nazanin" panose="00000400000000000000" pitchFamily="2" charset="-78"/>
          </a:endParaRPr>
        </a:p>
      </dgm:t>
    </dgm:pt>
    <dgm:pt modelId="{DB4B6D16-6C97-47BE-94B7-4BAF31008F39}">
      <dgm:prSet phldrT="[Text]" custT="1"/>
      <dgm:spPr>
        <a:xfrm>
          <a:off x="1830" y="925355"/>
          <a:ext cx="1784765" cy="1512495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 rtl="1"/>
          <a:r>
            <a:rPr lang="fa-IR" sz="20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اربیتراژ</a:t>
          </a:r>
          <a:endParaRPr lang="en-US" sz="2000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3CC857A1-7EB3-4D8C-A379-B5FC2B1622D6}" type="parTrans" cxnId="{55AE449E-0E6E-4099-8AAB-FB1874C6CD74}">
      <dgm:prSet/>
      <dgm:spPr/>
      <dgm:t>
        <a:bodyPr/>
        <a:lstStyle/>
        <a:p>
          <a:pPr algn="ctr" rtl="1"/>
          <a:endParaRPr lang="en-US" sz="2000" b="1">
            <a:cs typeface="B Nazanin" panose="00000400000000000000" pitchFamily="2" charset="-78"/>
          </a:endParaRPr>
        </a:p>
      </dgm:t>
    </dgm:pt>
    <dgm:pt modelId="{F41CBA7B-CC56-4ED5-93AF-5990B85DB716}" type="sibTrans" cxnId="{55AE449E-0E6E-4099-8AAB-FB1874C6CD74}">
      <dgm:prSet/>
      <dgm:spPr/>
      <dgm:t>
        <a:bodyPr/>
        <a:lstStyle/>
        <a:p>
          <a:pPr algn="ctr" rtl="1"/>
          <a:endParaRPr lang="en-US" sz="2000" b="1">
            <a:cs typeface="B Nazanin" panose="00000400000000000000" pitchFamily="2" charset="-78"/>
          </a:endParaRPr>
        </a:p>
      </dgm:t>
    </dgm:pt>
    <dgm:pt modelId="{8A8C51E6-5958-43E2-A860-E3E29F62975F}">
      <dgm:prSet phldrT="[Text]" custT="1"/>
      <dgm:spPr>
        <a:xfrm>
          <a:off x="1830" y="925355"/>
          <a:ext cx="1784765" cy="1512495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 rtl="1"/>
          <a:r>
            <a:rPr lang="fa-IR" sz="20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موانع تجارت</a:t>
          </a:r>
          <a:endParaRPr lang="en-US" sz="2000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8DED832F-58ED-4D18-BB28-F5015680738B}" type="parTrans" cxnId="{5A9EB931-9A81-4307-B4D2-A7EBF3E031D7}">
      <dgm:prSet/>
      <dgm:spPr/>
      <dgm:t>
        <a:bodyPr/>
        <a:lstStyle/>
        <a:p>
          <a:pPr algn="ctr"/>
          <a:endParaRPr lang="en-US" sz="2000" b="1">
            <a:cs typeface="B Nazanin" panose="00000400000000000000" pitchFamily="2" charset="-78"/>
          </a:endParaRPr>
        </a:p>
      </dgm:t>
    </dgm:pt>
    <dgm:pt modelId="{DEC2B4EA-5B3C-4112-9AFF-F94C1A96973C}" type="sibTrans" cxnId="{5A9EB931-9A81-4307-B4D2-A7EBF3E031D7}">
      <dgm:prSet/>
      <dgm:spPr/>
      <dgm:t>
        <a:bodyPr/>
        <a:lstStyle/>
        <a:p>
          <a:pPr algn="ctr"/>
          <a:endParaRPr lang="en-US" sz="2000" b="1">
            <a:cs typeface="B Nazanin" panose="00000400000000000000" pitchFamily="2" charset="-78"/>
          </a:endParaRPr>
        </a:p>
      </dgm:t>
    </dgm:pt>
    <dgm:pt modelId="{8207ED48-84F5-4735-8C1A-A527DDF293EE}">
      <dgm:prSet phldrT="[Text]" custT="1"/>
      <dgm:spPr>
        <a:xfrm>
          <a:off x="1830" y="925355"/>
          <a:ext cx="1784765" cy="1512495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 rtl="1"/>
          <a:r>
            <a:rPr lang="fa-IR" sz="20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نرخ بازگشت و کاهش ریسک</a:t>
          </a:r>
          <a:endParaRPr lang="en-US" sz="2000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9B1236B7-6AF2-4772-BB0D-A55E14008F39}" type="parTrans" cxnId="{1D33F6D8-DEDB-4C0C-9443-867FB1FC21CB}">
      <dgm:prSet/>
      <dgm:spPr/>
      <dgm:t>
        <a:bodyPr/>
        <a:lstStyle/>
        <a:p>
          <a:pPr algn="ctr"/>
          <a:endParaRPr lang="en-US" sz="2000" b="1">
            <a:cs typeface="B Nazanin" panose="00000400000000000000" pitchFamily="2" charset="-78"/>
          </a:endParaRPr>
        </a:p>
      </dgm:t>
    </dgm:pt>
    <dgm:pt modelId="{CF7FF2F2-74BC-42D8-A953-F3D82D5EFEE7}" type="sibTrans" cxnId="{1D33F6D8-DEDB-4C0C-9443-867FB1FC21CB}">
      <dgm:prSet/>
      <dgm:spPr/>
      <dgm:t>
        <a:bodyPr/>
        <a:lstStyle/>
        <a:p>
          <a:pPr algn="ctr"/>
          <a:endParaRPr lang="en-US" sz="2000" b="1">
            <a:cs typeface="B Nazanin" panose="00000400000000000000" pitchFamily="2" charset="-78"/>
          </a:endParaRPr>
        </a:p>
      </dgm:t>
    </dgm:pt>
    <dgm:pt modelId="{9C3D484D-A79B-4D5B-B32A-5B36F6693F99}">
      <dgm:prSet phldrT="[Text]" custT="1"/>
      <dgm:spPr>
        <a:xfrm>
          <a:off x="2036463" y="925355"/>
          <a:ext cx="1784765" cy="1512495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 rtl="1"/>
          <a:r>
            <a:rPr lang="fa-IR" sz="20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هزینه مبادله</a:t>
          </a:r>
          <a:endParaRPr lang="en-US" sz="2000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00B120DE-7B7A-4651-8CBE-A1562ED22280}" type="parTrans" cxnId="{18DB3600-FD28-499B-8795-B0BFD584C130}">
      <dgm:prSet/>
      <dgm:spPr/>
      <dgm:t>
        <a:bodyPr/>
        <a:lstStyle/>
        <a:p>
          <a:pPr algn="ctr"/>
          <a:endParaRPr lang="en-US" sz="2000" b="1">
            <a:cs typeface="B Nazanin" panose="00000400000000000000" pitchFamily="2" charset="-78"/>
          </a:endParaRPr>
        </a:p>
      </dgm:t>
    </dgm:pt>
    <dgm:pt modelId="{30445676-F040-418F-A833-BDAD0D08A773}" type="sibTrans" cxnId="{18DB3600-FD28-499B-8795-B0BFD584C130}">
      <dgm:prSet/>
      <dgm:spPr/>
      <dgm:t>
        <a:bodyPr/>
        <a:lstStyle/>
        <a:p>
          <a:pPr algn="ctr"/>
          <a:endParaRPr lang="en-US" sz="2000" b="1">
            <a:cs typeface="B Nazanin" panose="00000400000000000000" pitchFamily="2" charset="-78"/>
          </a:endParaRPr>
        </a:p>
      </dgm:t>
    </dgm:pt>
    <dgm:pt modelId="{B2D6FE48-B384-4791-B5FE-330E7FB2B81E}">
      <dgm:prSet phldrT="[Text]" custT="1"/>
      <dgm:spPr>
        <a:xfrm>
          <a:off x="2036463" y="925355"/>
          <a:ext cx="1784765" cy="1512495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 rtl="1"/>
          <a:r>
            <a:rPr lang="fa-IR" sz="20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تئوری التقاطی</a:t>
          </a:r>
          <a:endParaRPr lang="en-US" sz="2000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43236898-21D1-4102-B75C-07BD9D53CD3B}" type="parTrans" cxnId="{4E739F22-DE10-419C-9301-55EE2EB5351E}">
      <dgm:prSet/>
      <dgm:spPr/>
      <dgm:t>
        <a:bodyPr/>
        <a:lstStyle/>
        <a:p>
          <a:pPr algn="ctr"/>
          <a:endParaRPr lang="en-US" sz="2000" b="1">
            <a:cs typeface="B Nazanin" panose="00000400000000000000" pitchFamily="2" charset="-78"/>
          </a:endParaRPr>
        </a:p>
      </dgm:t>
    </dgm:pt>
    <dgm:pt modelId="{0CADDFB3-DF71-4229-8250-7997BAAF2468}" type="sibTrans" cxnId="{4E739F22-DE10-419C-9301-55EE2EB5351E}">
      <dgm:prSet/>
      <dgm:spPr/>
      <dgm:t>
        <a:bodyPr/>
        <a:lstStyle/>
        <a:p>
          <a:pPr algn="ctr"/>
          <a:endParaRPr lang="en-US" sz="2000" b="1">
            <a:cs typeface="B Nazanin" panose="00000400000000000000" pitchFamily="2" charset="-78"/>
          </a:endParaRPr>
        </a:p>
      </dgm:t>
    </dgm:pt>
    <dgm:pt modelId="{2B17914E-5EF0-4154-8A25-7FF7E9E122C9}">
      <dgm:prSet phldrT="[Text]" custT="1"/>
      <dgm:spPr>
        <a:xfrm>
          <a:off x="2036463" y="925355"/>
          <a:ext cx="1784765" cy="1512495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 rtl="1"/>
          <a:r>
            <a:rPr lang="fa-IR" sz="20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و....</a:t>
          </a:r>
          <a:endParaRPr lang="en-US" sz="2000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911EFDA1-7AE3-4D57-8DB5-6D56B194FCDE}" type="parTrans" cxnId="{87DC827E-946E-4113-8AEA-1128B356C9EE}">
      <dgm:prSet/>
      <dgm:spPr/>
      <dgm:t>
        <a:bodyPr/>
        <a:lstStyle/>
        <a:p>
          <a:pPr algn="ctr"/>
          <a:endParaRPr lang="en-US" sz="2000" b="1">
            <a:cs typeface="B Nazanin" panose="00000400000000000000" pitchFamily="2" charset="-78"/>
          </a:endParaRPr>
        </a:p>
      </dgm:t>
    </dgm:pt>
    <dgm:pt modelId="{DDCEE0BF-1A7A-4431-A658-AC9B91D5BE37}" type="sibTrans" cxnId="{87DC827E-946E-4113-8AEA-1128B356C9EE}">
      <dgm:prSet/>
      <dgm:spPr/>
      <dgm:t>
        <a:bodyPr/>
        <a:lstStyle/>
        <a:p>
          <a:pPr algn="ctr"/>
          <a:endParaRPr lang="en-US" sz="2000" b="1">
            <a:cs typeface="B Nazanin" panose="00000400000000000000" pitchFamily="2" charset="-78"/>
          </a:endParaRPr>
        </a:p>
      </dgm:t>
    </dgm:pt>
    <dgm:pt modelId="{835746FD-8FEE-4ADD-B249-3F4700967D83}">
      <dgm:prSet phldrT="[Text]" custT="1"/>
      <dgm:spPr>
        <a:xfrm>
          <a:off x="1830" y="925355"/>
          <a:ext cx="1784765" cy="1512495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 rtl="1"/>
          <a:r>
            <a:rPr lang="fa-IR" sz="20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و...</a:t>
          </a:r>
          <a:endParaRPr lang="en-US" sz="2000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33D7F3F7-B28F-4A43-8BA3-64A0B1C51E40}" type="parTrans" cxnId="{89C062A6-B8FF-45AC-8CF2-7A47D9F73564}">
      <dgm:prSet/>
      <dgm:spPr/>
      <dgm:t>
        <a:bodyPr/>
        <a:lstStyle/>
        <a:p>
          <a:pPr algn="ctr"/>
          <a:endParaRPr lang="en-US" sz="2000" b="1">
            <a:cs typeface="B Nazanin" panose="00000400000000000000" pitchFamily="2" charset="-78"/>
          </a:endParaRPr>
        </a:p>
      </dgm:t>
    </dgm:pt>
    <dgm:pt modelId="{98D9C0B9-1C16-4F5F-946B-20137CA06E53}" type="sibTrans" cxnId="{89C062A6-B8FF-45AC-8CF2-7A47D9F73564}">
      <dgm:prSet/>
      <dgm:spPr/>
      <dgm:t>
        <a:bodyPr/>
        <a:lstStyle/>
        <a:p>
          <a:pPr algn="ctr"/>
          <a:endParaRPr lang="en-US" sz="2000" b="1">
            <a:cs typeface="B Nazanin" panose="00000400000000000000" pitchFamily="2" charset="-78"/>
          </a:endParaRPr>
        </a:p>
      </dgm:t>
    </dgm:pt>
    <dgm:pt modelId="{E9D722C3-BB80-4348-81F7-231A81FF9DC0}" type="pres">
      <dgm:prSet presAssocID="{BC1C8564-F8EE-415E-9B89-07DECE8D3D21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F8E571-8222-412B-8393-826F9257BD81}" type="pres">
      <dgm:prSet presAssocID="{ACDF1C2F-C1E1-4DB5-8359-44B958068CEE}" presName="composite" presStyleCnt="0"/>
      <dgm:spPr/>
    </dgm:pt>
    <dgm:pt modelId="{EDEBA67A-907B-46CD-BD01-38FA9B3A5495}" type="pres">
      <dgm:prSet presAssocID="{ACDF1C2F-C1E1-4DB5-8359-44B958068CEE}" presName="parTx" presStyleLbl="alignNode1" presStyleIdx="0" presStyleCnt="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576D866-9A3F-4B8B-A1B7-920FE2C11F92}" type="pres">
      <dgm:prSet presAssocID="{ACDF1C2F-C1E1-4DB5-8359-44B958068CEE}" presName="desTx" presStyleLbl="alignAccFollowNode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3BD47C8-C284-4A8F-8589-FAC97E63DAE2}" type="pres">
      <dgm:prSet presAssocID="{200FB456-F83B-4BE1-85B1-3C2B07E13BCB}" presName="space" presStyleCnt="0"/>
      <dgm:spPr/>
    </dgm:pt>
    <dgm:pt modelId="{BEFE0F03-29CE-43C6-9873-BA6B1DAA758B}" type="pres">
      <dgm:prSet presAssocID="{D8E350F3-64DF-440D-A0A6-77E9CF4B490F}" presName="composite" presStyleCnt="0"/>
      <dgm:spPr/>
    </dgm:pt>
    <dgm:pt modelId="{17157406-112F-47AE-8016-56ABCC3DF1D9}" type="pres">
      <dgm:prSet presAssocID="{D8E350F3-64DF-440D-A0A6-77E9CF4B490F}" presName="parTx" presStyleLbl="alignNode1" presStyleIdx="1" presStyleCnt="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FCD6A6E-94C6-465A-B011-CB45D5AA85BC}" type="pres">
      <dgm:prSet presAssocID="{D8E350F3-64DF-440D-A0A6-77E9CF4B490F}" presName="desTx" presStyleLbl="alignAccFollowNode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9A2BCE2-E1CD-418F-967B-E77C3E3021A8}" type="pres">
      <dgm:prSet presAssocID="{1258E1DC-C051-45A9-B6A2-59EF66766067}" presName="space" presStyleCnt="0"/>
      <dgm:spPr/>
    </dgm:pt>
    <dgm:pt modelId="{DD21E0D2-0BDE-4C3D-BCDE-3DA5A375E803}" type="pres">
      <dgm:prSet presAssocID="{B346B851-E518-45DA-93D7-AA0BEC30B5C6}" presName="composite" presStyleCnt="0"/>
      <dgm:spPr/>
    </dgm:pt>
    <dgm:pt modelId="{40294ACF-3F65-43F5-8ECA-E99BD78B01EA}" type="pres">
      <dgm:prSet presAssocID="{B346B851-E518-45DA-93D7-AA0BEC30B5C6}" presName="parTx" presStyleLbl="alignNode1" presStyleIdx="2" presStyleCnt="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749684F-0C11-4D5D-81A9-17EFFD631E0A}" type="pres">
      <dgm:prSet presAssocID="{B346B851-E518-45DA-93D7-AA0BEC30B5C6}" presName="desTx" presStyleLbl="alignAccFollowNode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6AC76B08-24BF-41F8-B0A5-BBC8AA8DE1CF}" type="presOf" srcId="{8D9B608D-62FC-4194-9EB7-F6027CCDA85E}" destId="{4FCD6A6E-94C6-465A-B011-CB45D5AA85BC}" srcOrd="0" destOrd="0" presId="urn:microsoft.com/office/officeart/2005/8/layout/hList1"/>
    <dgm:cxn modelId="{7168426B-249F-491D-9CA3-B1086FD9A5E3}" type="presOf" srcId="{9EE6DA42-C026-42BD-815B-B9A580D2F866}" destId="{C576D866-9A3F-4B8B-A1B7-920FE2C11F92}" srcOrd="0" destOrd="0" presId="urn:microsoft.com/office/officeart/2005/8/layout/hList1"/>
    <dgm:cxn modelId="{F240B318-298A-4F0E-B3F9-1BBD9D937D46}" srcId="{ACDF1C2F-C1E1-4DB5-8359-44B958068CEE}" destId="{9EE6DA42-C026-42BD-815B-B9A580D2F866}" srcOrd="0" destOrd="0" parTransId="{7D6ECDAF-D414-4876-86E9-4B20848EC516}" sibTransId="{1A9F3D8D-ACC9-4E5C-8CBB-EF40CE7C79B0}"/>
    <dgm:cxn modelId="{45786396-6F24-480A-A9E7-17E2CF229A5B}" srcId="{BC1C8564-F8EE-415E-9B89-07DECE8D3D21}" destId="{B346B851-E518-45DA-93D7-AA0BEC30B5C6}" srcOrd="2" destOrd="0" parTransId="{4D342F32-4306-4C8D-B4A9-0884F70EFC79}" sibTransId="{45BA38E4-850F-413D-AE8F-B4D2E475F80E}"/>
    <dgm:cxn modelId="{D0AAAC5A-AEB7-46EF-8991-92A462652149}" type="presOf" srcId="{B346B851-E518-45DA-93D7-AA0BEC30B5C6}" destId="{40294ACF-3F65-43F5-8ECA-E99BD78B01EA}" srcOrd="0" destOrd="0" presId="urn:microsoft.com/office/officeart/2005/8/layout/hList1"/>
    <dgm:cxn modelId="{6BC175C6-EDB1-4A5A-903D-58E9BAA08A65}" type="presOf" srcId="{D8E350F3-64DF-440D-A0A6-77E9CF4B490F}" destId="{17157406-112F-47AE-8016-56ABCC3DF1D9}" srcOrd="0" destOrd="0" presId="urn:microsoft.com/office/officeart/2005/8/layout/hList1"/>
    <dgm:cxn modelId="{0B9D1B27-4EAF-48EA-8FE9-51244280C612}" type="presOf" srcId="{8A8C51E6-5958-43E2-A860-E3E29F62975F}" destId="{F749684F-0C11-4D5D-81A9-17EFFD631E0A}" srcOrd="0" destOrd="1" presId="urn:microsoft.com/office/officeart/2005/8/layout/hList1"/>
    <dgm:cxn modelId="{49EBABFD-A6C4-4BD4-8313-4C521753ACE7}" type="presOf" srcId="{835746FD-8FEE-4ADD-B249-3F4700967D83}" destId="{F749684F-0C11-4D5D-81A9-17EFFD631E0A}" srcOrd="0" destOrd="3" presId="urn:microsoft.com/office/officeart/2005/8/layout/hList1"/>
    <dgm:cxn modelId="{2D509D14-E1F2-4058-83DF-7733C770CFB5}" type="presOf" srcId="{DB4B6D16-6C97-47BE-94B7-4BAF31008F39}" destId="{F749684F-0C11-4D5D-81A9-17EFFD631E0A}" srcOrd="0" destOrd="0" presId="urn:microsoft.com/office/officeart/2005/8/layout/hList1"/>
    <dgm:cxn modelId="{87DC827E-946E-4113-8AEA-1128B356C9EE}" srcId="{D8E350F3-64DF-440D-A0A6-77E9CF4B490F}" destId="{2B17914E-5EF0-4154-8A25-7FF7E9E122C9}" srcOrd="3" destOrd="0" parTransId="{911EFDA1-7AE3-4D57-8DB5-6D56B194FCDE}" sibTransId="{DDCEE0BF-1A7A-4431-A658-AC9B91D5BE37}"/>
    <dgm:cxn modelId="{B4872C0A-3EB5-4A73-8997-1C6F44CA7DFB}" srcId="{BC1C8564-F8EE-415E-9B89-07DECE8D3D21}" destId="{ACDF1C2F-C1E1-4DB5-8359-44B958068CEE}" srcOrd="0" destOrd="0" parTransId="{4E87BAB5-13A7-4770-9826-7939AD5181C8}" sibTransId="{200FB456-F83B-4BE1-85B1-3C2B07E13BCB}"/>
    <dgm:cxn modelId="{F2551796-0BFD-408A-B7ED-289218E14A0A}" srcId="{BC1C8564-F8EE-415E-9B89-07DECE8D3D21}" destId="{D8E350F3-64DF-440D-A0A6-77E9CF4B490F}" srcOrd="1" destOrd="0" parTransId="{59BB5A8D-6831-44F3-ADAE-EFEAD8982CDA}" sibTransId="{1258E1DC-C051-45A9-B6A2-59EF66766067}"/>
    <dgm:cxn modelId="{664882C9-1AC2-4208-9583-908D2196F720}" type="presOf" srcId="{9C3D484D-A79B-4D5B-B32A-5B36F6693F99}" destId="{4FCD6A6E-94C6-465A-B011-CB45D5AA85BC}" srcOrd="0" destOrd="1" presId="urn:microsoft.com/office/officeart/2005/8/layout/hList1"/>
    <dgm:cxn modelId="{18DB3600-FD28-499B-8795-B0BFD584C130}" srcId="{D8E350F3-64DF-440D-A0A6-77E9CF4B490F}" destId="{9C3D484D-A79B-4D5B-B32A-5B36F6693F99}" srcOrd="1" destOrd="0" parTransId="{00B120DE-7B7A-4651-8CBE-A1562ED22280}" sibTransId="{30445676-F040-418F-A833-BDAD0D08A773}"/>
    <dgm:cxn modelId="{B236C2F1-23E2-4245-9F95-21B2D4F4943F}" type="presOf" srcId="{2B17914E-5EF0-4154-8A25-7FF7E9E122C9}" destId="{4FCD6A6E-94C6-465A-B011-CB45D5AA85BC}" srcOrd="0" destOrd="3" presId="urn:microsoft.com/office/officeart/2005/8/layout/hList1"/>
    <dgm:cxn modelId="{5A9EB931-9A81-4307-B4D2-A7EBF3E031D7}" srcId="{B346B851-E518-45DA-93D7-AA0BEC30B5C6}" destId="{8A8C51E6-5958-43E2-A860-E3E29F62975F}" srcOrd="1" destOrd="0" parTransId="{8DED832F-58ED-4D18-BB28-F5015680738B}" sibTransId="{DEC2B4EA-5B3C-4112-9AFF-F94C1A96973C}"/>
    <dgm:cxn modelId="{8FEEF337-CB84-457E-BE49-5AF3513230B6}" type="presOf" srcId="{8207ED48-84F5-4735-8C1A-A527DDF293EE}" destId="{F749684F-0C11-4D5D-81A9-17EFFD631E0A}" srcOrd="0" destOrd="2" presId="urn:microsoft.com/office/officeart/2005/8/layout/hList1"/>
    <dgm:cxn modelId="{B0221632-9421-420B-A6DC-B031FEF042B5}" type="presOf" srcId="{BC1C8564-F8EE-415E-9B89-07DECE8D3D21}" destId="{E9D722C3-BB80-4348-81F7-231A81FF9DC0}" srcOrd="0" destOrd="0" presId="urn:microsoft.com/office/officeart/2005/8/layout/hList1"/>
    <dgm:cxn modelId="{4E739F22-DE10-419C-9301-55EE2EB5351E}" srcId="{D8E350F3-64DF-440D-A0A6-77E9CF4B490F}" destId="{B2D6FE48-B384-4791-B5FE-330E7FB2B81E}" srcOrd="2" destOrd="0" parTransId="{43236898-21D1-4102-B75C-07BD9D53CD3B}" sibTransId="{0CADDFB3-DF71-4229-8250-7997BAAF2468}"/>
    <dgm:cxn modelId="{89C062A6-B8FF-45AC-8CF2-7A47D9F73564}" srcId="{B346B851-E518-45DA-93D7-AA0BEC30B5C6}" destId="{835746FD-8FEE-4ADD-B249-3F4700967D83}" srcOrd="3" destOrd="0" parTransId="{33D7F3F7-B28F-4A43-8BA3-64A0B1C51E40}" sibTransId="{98D9C0B9-1C16-4F5F-946B-20137CA06E53}"/>
    <dgm:cxn modelId="{55F2DFBF-2398-4E30-B7A1-56E8BD1D2F61}" type="presOf" srcId="{B2D6FE48-B384-4791-B5FE-330E7FB2B81E}" destId="{4FCD6A6E-94C6-465A-B011-CB45D5AA85BC}" srcOrd="0" destOrd="2" presId="urn:microsoft.com/office/officeart/2005/8/layout/hList1"/>
    <dgm:cxn modelId="{55AE449E-0E6E-4099-8AAB-FB1874C6CD74}" srcId="{B346B851-E518-45DA-93D7-AA0BEC30B5C6}" destId="{DB4B6D16-6C97-47BE-94B7-4BAF31008F39}" srcOrd="0" destOrd="0" parTransId="{3CC857A1-7EB3-4D8C-A379-B5FC2B1622D6}" sibTransId="{F41CBA7B-CC56-4ED5-93AF-5990B85DB716}"/>
    <dgm:cxn modelId="{1D33F6D8-DEDB-4C0C-9443-867FB1FC21CB}" srcId="{B346B851-E518-45DA-93D7-AA0BEC30B5C6}" destId="{8207ED48-84F5-4735-8C1A-A527DDF293EE}" srcOrd="2" destOrd="0" parTransId="{9B1236B7-6AF2-4772-BB0D-A55E14008F39}" sibTransId="{CF7FF2F2-74BC-42D8-A953-F3D82D5EFEE7}"/>
    <dgm:cxn modelId="{56E5CF8D-883C-486F-9B84-83460620958A}" type="presOf" srcId="{ACDF1C2F-C1E1-4DB5-8359-44B958068CEE}" destId="{EDEBA67A-907B-46CD-BD01-38FA9B3A5495}" srcOrd="0" destOrd="0" presId="urn:microsoft.com/office/officeart/2005/8/layout/hList1"/>
    <dgm:cxn modelId="{52824D74-33E5-4D20-82FC-094829800836}" srcId="{D8E350F3-64DF-440D-A0A6-77E9CF4B490F}" destId="{8D9B608D-62FC-4194-9EB7-F6027CCDA85E}" srcOrd="0" destOrd="0" parTransId="{9890E98A-2338-49C3-9C9B-717D42AA1F6C}" sibTransId="{C1E816A7-6E63-405B-AD74-12E432C35951}"/>
    <dgm:cxn modelId="{3CEA713B-B9F8-4CDA-B33E-32CD9926F302}" type="presParOf" srcId="{E9D722C3-BB80-4348-81F7-231A81FF9DC0}" destId="{96F8E571-8222-412B-8393-826F9257BD81}" srcOrd="0" destOrd="0" presId="urn:microsoft.com/office/officeart/2005/8/layout/hList1"/>
    <dgm:cxn modelId="{EE306EE4-8D1F-459F-913E-1A2777872C58}" type="presParOf" srcId="{96F8E571-8222-412B-8393-826F9257BD81}" destId="{EDEBA67A-907B-46CD-BD01-38FA9B3A5495}" srcOrd="0" destOrd="0" presId="urn:microsoft.com/office/officeart/2005/8/layout/hList1"/>
    <dgm:cxn modelId="{334617DC-573C-4C2B-9C86-24082C260B18}" type="presParOf" srcId="{96F8E571-8222-412B-8393-826F9257BD81}" destId="{C576D866-9A3F-4B8B-A1B7-920FE2C11F92}" srcOrd="1" destOrd="0" presId="urn:microsoft.com/office/officeart/2005/8/layout/hList1"/>
    <dgm:cxn modelId="{8C2FDCE0-EFFE-4FC3-A4B2-2AA1CD3A2DAD}" type="presParOf" srcId="{E9D722C3-BB80-4348-81F7-231A81FF9DC0}" destId="{D3BD47C8-C284-4A8F-8589-FAC97E63DAE2}" srcOrd="1" destOrd="0" presId="urn:microsoft.com/office/officeart/2005/8/layout/hList1"/>
    <dgm:cxn modelId="{10DE23B1-396B-4ACA-97F8-D5B3DE4C598E}" type="presParOf" srcId="{E9D722C3-BB80-4348-81F7-231A81FF9DC0}" destId="{BEFE0F03-29CE-43C6-9873-BA6B1DAA758B}" srcOrd="2" destOrd="0" presId="urn:microsoft.com/office/officeart/2005/8/layout/hList1"/>
    <dgm:cxn modelId="{50406895-4E9D-42CF-A94C-D1F987F4618B}" type="presParOf" srcId="{BEFE0F03-29CE-43C6-9873-BA6B1DAA758B}" destId="{17157406-112F-47AE-8016-56ABCC3DF1D9}" srcOrd="0" destOrd="0" presId="urn:microsoft.com/office/officeart/2005/8/layout/hList1"/>
    <dgm:cxn modelId="{C46926B6-81BC-4A8C-860E-00197489DF43}" type="presParOf" srcId="{BEFE0F03-29CE-43C6-9873-BA6B1DAA758B}" destId="{4FCD6A6E-94C6-465A-B011-CB45D5AA85BC}" srcOrd="1" destOrd="0" presId="urn:microsoft.com/office/officeart/2005/8/layout/hList1"/>
    <dgm:cxn modelId="{DE8BD413-9442-440F-8F69-07FFF57F0569}" type="presParOf" srcId="{E9D722C3-BB80-4348-81F7-231A81FF9DC0}" destId="{99A2BCE2-E1CD-418F-967B-E77C3E3021A8}" srcOrd="3" destOrd="0" presId="urn:microsoft.com/office/officeart/2005/8/layout/hList1"/>
    <dgm:cxn modelId="{E4012DC3-B4BA-4152-B354-0E48F88C21BF}" type="presParOf" srcId="{E9D722C3-BB80-4348-81F7-231A81FF9DC0}" destId="{DD21E0D2-0BDE-4C3D-BCDE-3DA5A375E803}" srcOrd="4" destOrd="0" presId="urn:microsoft.com/office/officeart/2005/8/layout/hList1"/>
    <dgm:cxn modelId="{94C6CD40-423B-4FD2-9BAC-68F55F1EFA44}" type="presParOf" srcId="{DD21E0D2-0BDE-4C3D-BCDE-3DA5A375E803}" destId="{40294ACF-3F65-43F5-8ECA-E99BD78B01EA}" srcOrd="0" destOrd="0" presId="urn:microsoft.com/office/officeart/2005/8/layout/hList1"/>
    <dgm:cxn modelId="{68FE2381-A110-4680-B78B-57FD79728D32}" type="presParOf" srcId="{DD21E0D2-0BDE-4C3D-BCDE-3DA5A375E803}" destId="{F749684F-0C11-4D5D-81A9-17EFFD631E0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32A2AA-5923-4614-B832-5C540CB1487C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2D2559-4F64-44FE-8237-28D5F46E2D31}">
      <dgm:prSet phldrT="[Text]" custT="1"/>
      <dgm:spPr>
        <a:xfrm>
          <a:off x="2405281" y="689325"/>
          <a:ext cx="540067" cy="540067"/>
        </a:xfrm>
        <a:solidFill>
          <a:schemeClr val="accent3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800" b="1" dirty="0" smtClean="0">
              <a:solidFill>
                <a:sysClr val="window" lastClr="FFFFFF"/>
              </a:solidFill>
              <a:latin typeface="Times" panose="02020603060405020304" pitchFamily="18" charset="0"/>
              <a:ea typeface="+mn-ea"/>
              <a:cs typeface="B Nazanin" panose="00000400000000000000" pitchFamily="2" charset="-78"/>
            </a:rPr>
            <a:t>OLI </a:t>
          </a:r>
        </a:p>
        <a:p>
          <a:pPr rtl="0"/>
          <a:r>
            <a:rPr lang="en-US" sz="1800" b="1" dirty="0" smtClean="0">
              <a:solidFill>
                <a:sysClr val="window" lastClr="FFFFFF"/>
              </a:solidFill>
              <a:latin typeface="Times" panose="02020603060405020304" pitchFamily="18" charset="0"/>
              <a:ea typeface="+mn-ea"/>
              <a:cs typeface="B Nazanin" panose="00000400000000000000" pitchFamily="2" charset="-78"/>
            </a:rPr>
            <a:t>Ownership</a:t>
          </a:r>
          <a:r>
            <a:rPr lang="en-US" sz="1800" b="1" dirty="0" smtClean="0">
              <a:solidFill>
                <a:sysClr val="window" lastClr="FFFFFF"/>
              </a:solidFill>
              <a:latin typeface="Times" panose="02020603060405020304" pitchFamily="18" charset="0"/>
              <a:ea typeface="+mn-ea"/>
              <a:cs typeface="B Nazanin" panose="00000400000000000000" pitchFamily="2" charset="-78"/>
            </a:rPr>
            <a:t>, Location, </a:t>
          </a:r>
          <a:r>
            <a:rPr lang="en-US" sz="1800" b="1" dirty="0" smtClean="0">
              <a:solidFill>
                <a:sysClr val="window" lastClr="FFFFFF"/>
              </a:solidFill>
              <a:latin typeface="Times" panose="02020603060405020304" pitchFamily="18" charset="0"/>
              <a:ea typeface="+mn-ea"/>
              <a:cs typeface="B Nazanin" panose="00000400000000000000" pitchFamily="2" charset="-78"/>
            </a:rPr>
            <a:t>Internalization</a:t>
          </a:r>
          <a:endParaRPr lang="en-US" sz="1800" b="1" dirty="0">
            <a:solidFill>
              <a:sysClr val="window" lastClr="FFFFFF"/>
            </a:solidFill>
            <a:latin typeface="Times" panose="02020603060405020304" pitchFamily="18" charset="0"/>
            <a:ea typeface="+mn-ea"/>
            <a:cs typeface="B Nazanin" panose="00000400000000000000" pitchFamily="2" charset="-78"/>
          </a:endParaRPr>
        </a:p>
      </dgm:t>
    </dgm:pt>
    <dgm:pt modelId="{FE472744-7662-43C5-9A03-4F9236454450}" type="parTrans" cxnId="{779A4E1B-9BE8-44A9-AF13-3E4442F511AD}">
      <dgm:prSet/>
      <dgm:spPr/>
      <dgm:t>
        <a:bodyPr/>
        <a:lstStyle/>
        <a:p>
          <a:pPr rtl="0"/>
          <a:endParaRPr lang="en-US" sz="2800" b="1"/>
        </a:p>
      </dgm:t>
    </dgm:pt>
    <dgm:pt modelId="{748129E9-A8D1-4DAC-BE46-CE6187C29659}" type="sibTrans" cxnId="{779A4E1B-9BE8-44A9-AF13-3E4442F511AD}">
      <dgm:prSet/>
      <dgm:spPr/>
      <dgm:t>
        <a:bodyPr/>
        <a:lstStyle/>
        <a:p>
          <a:pPr rtl="0"/>
          <a:endParaRPr lang="en-US" sz="2800" b="1"/>
        </a:p>
      </dgm:t>
    </dgm:pt>
    <dgm:pt modelId="{DE644C1C-7643-49D2-A16B-424433AB5010}">
      <dgm:prSet phldrT="[Text]" custT="1"/>
      <dgm:spPr>
        <a:xfrm>
          <a:off x="1977890" y="96846"/>
          <a:ext cx="1368694" cy="36184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fa-IR" sz="2800" b="1" dirty="0" smtClean="0">
              <a:solidFill>
                <a:schemeClr val="bg1"/>
              </a:solidFill>
              <a:latin typeface="Calibri"/>
              <a:ea typeface="+mn-ea"/>
              <a:cs typeface="B Nazanin" panose="00000400000000000000" pitchFamily="2" charset="-78"/>
            </a:rPr>
            <a:t>درونی سازی</a:t>
          </a:r>
          <a:endParaRPr lang="en-US" sz="2800" b="1" dirty="0">
            <a:solidFill>
              <a:schemeClr val="bg1"/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865A61B6-2FC5-4BD4-9613-48C8460299A2}" type="parTrans" cxnId="{BA3C27AE-89DF-4E19-862E-7B399180DC3C}">
      <dgm:prSet/>
      <dgm:spPr>
        <a:xfrm rot="16134049">
          <a:off x="2552583" y="574008"/>
          <a:ext cx="230676" cy="0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endParaRPr lang="en-US" sz="2800" b="1"/>
        </a:p>
      </dgm:t>
    </dgm:pt>
    <dgm:pt modelId="{30212FBF-3582-437D-B50A-868A1E38D005}" type="sibTrans" cxnId="{BA3C27AE-89DF-4E19-862E-7B399180DC3C}">
      <dgm:prSet/>
      <dgm:spPr/>
      <dgm:t>
        <a:bodyPr/>
        <a:lstStyle/>
        <a:p>
          <a:pPr rtl="0"/>
          <a:endParaRPr lang="en-US" sz="2800" b="1"/>
        </a:p>
      </dgm:t>
    </dgm:pt>
    <dgm:pt modelId="{156CF600-C9D1-47FB-9A26-B92B8441A0B7}">
      <dgm:prSet phldrT="[Text]" custT="1"/>
      <dgm:spPr>
        <a:xfrm>
          <a:off x="2696510" y="1341533"/>
          <a:ext cx="1368694" cy="36184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fa-IR" sz="2800" b="1" dirty="0">
              <a:solidFill>
                <a:sysClr val="window" lastClr="FFFFFF"/>
              </a:solidFill>
              <a:latin typeface="Calibri"/>
              <a:ea typeface="+mn-ea"/>
              <a:cs typeface="B Nazanin" panose="00000400000000000000" pitchFamily="2" charset="-78"/>
            </a:rPr>
            <a:t>مالکیت</a:t>
          </a:r>
          <a:endParaRPr lang="en-US" sz="2800" b="1" dirty="0">
            <a:solidFill>
              <a:sysClr val="window" lastClr="FFFFFF"/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A5E0E272-34B4-4678-9720-8D77BEAAA7B4}" type="parTrans" cxnId="{90BD6DA7-2D23-4A46-9402-25A7A3868C93}">
      <dgm:prSet/>
      <dgm:spPr>
        <a:xfrm rot="2315610">
          <a:off x="2916172" y="1258203"/>
          <a:ext cx="267170" cy="0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endParaRPr lang="en-US" sz="2800" b="1"/>
        </a:p>
      </dgm:t>
    </dgm:pt>
    <dgm:pt modelId="{3CA79CF3-A7A3-4A44-9D85-FE8E9ED0EBDA}" type="sibTrans" cxnId="{90BD6DA7-2D23-4A46-9402-25A7A3868C93}">
      <dgm:prSet/>
      <dgm:spPr/>
      <dgm:t>
        <a:bodyPr/>
        <a:lstStyle/>
        <a:p>
          <a:pPr rtl="0"/>
          <a:endParaRPr lang="en-US" sz="2800" b="1"/>
        </a:p>
      </dgm:t>
    </dgm:pt>
    <dgm:pt modelId="{3C7EBD54-A379-4FE3-9134-F21B7CC98EFD}">
      <dgm:prSet phldrT="[Text]" custT="1"/>
      <dgm:spPr>
        <a:xfrm>
          <a:off x="1259270" y="1341533"/>
          <a:ext cx="1368694" cy="36184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fa-IR" sz="2800" b="1" dirty="0">
              <a:solidFill>
                <a:sysClr val="window" lastClr="FFFFFF"/>
              </a:solidFill>
              <a:latin typeface="Calibri"/>
              <a:ea typeface="+mn-ea"/>
              <a:cs typeface="B Nazanin" panose="00000400000000000000" pitchFamily="2" charset="-78"/>
            </a:rPr>
            <a:t>محل</a:t>
          </a:r>
          <a:endParaRPr lang="en-US" sz="2800" b="1" dirty="0">
            <a:solidFill>
              <a:sysClr val="window" lastClr="FFFFFF"/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30D174AF-037F-4AA3-834A-91C229CB682B}" type="parTrans" cxnId="{CC67C297-780C-40D6-AC54-D8DAB959BDD4}">
      <dgm:prSet/>
      <dgm:spPr>
        <a:xfrm rot="8545141">
          <a:off x="2149048" y="1254352"/>
          <a:ext cx="285895" cy="0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endParaRPr lang="en-US" sz="2800" b="1"/>
        </a:p>
      </dgm:t>
    </dgm:pt>
    <dgm:pt modelId="{4D629A17-2ADC-4347-B69F-E6F2E07BEB7D}" type="sibTrans" cxnId="{CC67C297-780C-40D6-AC54-D8DAB959BDD4}">
      <dgm:prSet/>
      <dgm:spPr/>
      <dgm:t>
        <a:bodyPr/>
        <a:lstStyle/>
        <a:p>
          <a:pPr rtl="0"/>
          <a:endParaRPr lang="en-US" sz="2800" b="1"/>
        </a:p>
      </dgm:t>
    </dgm:pt>
    <dgm:pt modelId="{E485C3CC-CEDC-46C7-A34C-21D22C2FC90A}" type="pres">
      <dgm:prSet presAssocID="{4432A2AA-5923-4614-B832-5C540CB1487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5444155-2197-46D8-9FEF-3F3F814F7C9C}" type="pres">
      <dgm:prSet presAssocID="{212D2559-4F64-44FE-8237-28D5F46E2D31}" presName="singleCycle" presStyleCnt="0"/>
      <dgm:spPr/>
    </dgm:pt>
    <dgm:pt modelId="{747630A5-BFCD-431C-8211-5B275B940E06}" type="pres">
      <dgm:prSet presAssocID="{212D2559-4F64-44FE-8237-28D5F46E2D31}" presName="singleCenter" presStyleLbl="node1" presStyleIdx="0" presStyleCnt="4" custScaleX="286541" custLinFactNeighborX="788" custLinFactNeighborY="-8930">
        <dgm:presLayoutVars>
          <dgm:chMax val="7"/>
          <dgm:chPref val="7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00AF7A3-C706-463A-B6BD-085E64A0A80D}" type="pres">
      <dgm:prSet presAssocID="{865A61B6-2FC5-4BD4-9613-48C8460299A2}" presName="Name56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0676" y="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9ADC4C4D-5391-4A41-86AE-4871D86F92ED}" type="pres">
      <dgm:prSet presAssocID="{DE644C1C-7643-49D2-A16B-424433AB5010}" presName="text0" presStyleLbl="node1" presStyleIdx="1" presStyleCnt="4" custScaleX="378254" custRadScaleRad="92985" custRadScaleInc="38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9BD8B5B-F470-4760-BF71-175458B73A59}" type="pres">
      <dgm:prSet presAssocID="{A5E0E272-34B4-4678-9720-8D77BEAAA7B4}" presName="Name56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7170" y="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63FD1E2E-6EDD-4EED-A7E9-4341CBE3059F}" type="pres">
      <dgm:prSet presAssocID="{156CF600-C9D1-47FB-9A26-B92B8441A0B7}" presName="text0" presStyleLbl="node1" presStyleIdx="2" presStyleCnt="4" custScaleX="37825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52570D3-9646-48CD-9F91-10856F82DF82}" type="pres">
      <dgm:prSet presAssocID="{30D174AF-037F-4AA3-834A-91C229CB682B}" presName="Name56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5895" y="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CF150E0C-D1B6-4FBB-A630-FE2BB2A6FA35}" type="pres">
      <dgm:prSet presAssocID="{3C7EBD54-A379-4FE3-9134-F21B7CC98EFD}" presName="text0" presStyleLbl="node1" presStyleIdx="3" presStyleCnt="4" custScaleX="37825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28E5FEE8-2922-4523-8914-03127C18632C}" type="presOf" srcId="{DE644C1C-7643-49D2-A16B-424433AB5010}" destId="{9ADC4C4D-5391-4A41-86AE-4871D86F92ED}" srcOrd="0" destOrd="0" presId="urn:microsoft.com/office/officeart/2008/layout/RadialCluster"/>
    <dgm:cxn modelId="{90BD6DA7-2D23-4A46-9402-25A7A3868C93}" srcId="{212D2559-4F64-44FE-8237-28D5F46E2D31}" destId="{156CF600-C9D1-47FB-9A26-B92B8441A0B7}" srcOrd="1" destOrd="0" parTransId="{A5E0E272-34B4-4678-9720-8D77BEAAA7B4}" sibTransId="{3CA79CF3-A7A3-4A44-9D85-FE8E9ED0EBDA}"/>
    <dgm:cxn modelId="{CC67C297-780C-40D6-AC54-D8DAB959BDD4}" srcId="{212D2559-4F64-44FE-8237-28D5F46E2D31}" destId="{3C7EBD54-A379-4FE3-9134-F21B7CC98EFD}" srcOrd="2" destOrd="0" parTransId="{30D174AF-037F-4AA3-834A-91C229CB682B}" sibTransId="{4D629A17-2ADC-4347-B69F-E6F2E07BEB7D}"/>
    <dgm:cxn modelId="{BA3C27AE-89DF-4E19-862E-7B399180DC3C}" srcId="{212D2559-4F64-44FE-8237-28D5F46E2D31}" destId="{DE644C1C-7643-49D2-A16B-424433AB5010}" srcOrd="0" destOrd="0" parTransId="{865A61B6-2FC5-4BD4-9613-48C8460299A2}" sibTransId="{30212FBF-3582-437D-B50A-868A1E38D005}"/>
    <dgm:cxn modelId="{7076BE94-BBF9-4E5A-8907-EC1569282C73}" type="presOf" srcId="{212D2559-4F64-44FE-8237-28D5F46E2D31}" destId="{747630A5-BFCD-431C-8211-5B275B940E06}" srcOrd="0" destOrd="0" presId="urn:microsoft.com/office/officeart/2008/layout/RadialCluster"/>
    <dgm:cxn modelId="{779A4E1B-9BE8-44A9-AF13-3E4442F511AD}" srcId="{4432A2AA-5923-4614-B832-5C540CB1487C}" destId="{212D2559-4F64-44FE-8237-28D5F46E2D31}" srcOrd="0" destOrd="0" parTransId="{FE472744-7662-43C5-9A03-4F9236454450}" sibTransId="{748129E9-A8D1-4DAC-BE46-CE6187C29659}"/>
    <dgm:cxn modelId="{A222AFFD-D612-4843-A4A3-5D052D2D1442}" type="presOf" srcId="{156CF600-C9D1-47FB-9A26-B92B8441A0B7}" destId="{63FD1E2E-6EDD-4EED-A7E9-4341CBE3059F}" srcOrd="0" destOrd="0" presId="urn:microsoft.com/office/officeart/2008/layout/RadialCluster"/>
    <dgm:cxn modelId="{F341BA92-1BC8-423D-A935-837DB0A9008C}" type="presOf" srcId="{3C7EBD54-A379-4FE3-9134-F21B7CC98EFD}" destId="{CF150E0C-D1B6-4FBB-A630-FE2BB2A6FA35}" srcOrd="0" destOrd="0" presId="urn:microsoft.com/office/officeart/2008/layout/RadialCluster"/>
    <dgm:cxn modelId="{8B47A181-7667-4D83-A245-4B6F05173099}" type="presOf" srcId="{4432A2AA-5923-4614-B832-5C540CB1487C}" destId="{E485C3CC-CEDC-46C7-A34C-21D22C2FC90A}" srcOrd="0" destOrd="0" presId="urn:microsoft.com/office/officeart/2008/layout/RadialCluster"/>
    <dgm:cxn modelId="{262BB532-2DF7-4687-A5A0-400B453FF231}" type="presOf" srcId="{30D174AF-037F-4AA3-834A-91C229CB682B}" destId="{752570D3-9646-48CD-9F91-10856F82DF82}" srcOrd="0" destOrd="0" presId="urn:microsoft.com/office/officeart/2008/layout/RadialCluster"/>
    <dgm:cxn modelId="{C4D18DE4-09B5-4960-BC38-6E1D7D72F9A0}" type="presOf" srcId="{A5E0E272-34B4-4678-9720-8D77BEAAA7B4}" destId="{A9BD8B5B-F470-4760-BF71-175458B73A59}" srcOrd="0" destOrd="0" presId="urn:microsoft.com/office/officeart/2008/layout/RadialCluster"/>
    <dgm:cxn modelId="{49739009-8933-4078-9282-1FF0F39F1A05}" type="presOf" srcId="{865A61B6-2FC5-4BD4-9613-48C8460299A2}" destId="{E00AF7A3-C706-463A-B6BD-085E64A0A80D}" srcOrd="0" destOrd="0" presId="urn:microsoft.com/office/officeart/2008/layout/RadialCluster"/>
    <dgm:cxn modelId="{6FC1E04B-7B75-429E-896A-6996A990F29B}" type="presParOf" srcId="{E485C3CC-CEDC-46C7-A34C-21D22C2FC90A}" destId="{C5444155-2197-46D8-9FEF-3F3F814F7C9C}" srcOrd="0" destOrd="0" presId="urn:microsoft.com/office/officeart/2008/layout/RadialCluster"/>
    <dgm:cxn modelId="{B0F59D98-79E4-4F51-A8F7-62D26E252A3B}" type="presParOf" srcId="{C5444155-2197-46D8-9FEF-3F3F814F7C9C}" destId="{747630A5-BFCD-431C-8211-5B275B940E06}" srcOrd="0" destOrd="0" presId="urn:microsoft.com/office/officeart/2008/layout/RadialCluster"/>
    <dgm:cxn modelId="{400074A8-6A3C-40C8-BCDD-B142669CD00B}" type="presParOf" srcId="{C5444155-2197-46D8-9FEF-3F3F814F7C9C}" destId="{E00AF7A3-C706-463A-B6BD-085E64A0A80D}" srcOrd="1" destOrd="0" presId="urn:microsoft.com/office/officeart/2008/layout/RadialCluster"/>
    <dgm:cxn modelId="{32DA78C0-7475-42A1-BCFD-2D5E2AF865CC}" type="presParOf" srcId="{C5444155-2197-46D8-9FEF-3F3F814F7C9C}" destId="{9ADC4C4D-5391-4A41-86AE-4871D86F92ED}" srcOrd="2" destOrd="0" presId="urn:microsoft.com/office/officeart/2008/layout/RadialCluster"/>
    <dgm:cxn modelId="{B304A349-8541-4EC3-9F39-4B5019934EF2}" type="presParOf" srcId="{C5444155-2197-46D8-9FEF-3F3F814F7C9C}" destId="{A9BD8B5B-F470-4760-BF71-175458B73A59}" srcOrd="3" destOrd="0" presId="urn:microsoft.com/office/officeart/2008/layout/RadialCluster"/>
    <dgm:cxn modelId="{D4231474-C876-45CD-9F56-9F149CBFDE9E}" type="presParOf" srcId="{C5444155-2197-46D8-9FEF-3F3F814F7C9C}" destId="{63FD1E2E-6EDD-4EED-A7E9-4341CBE3059F}" srcOrd="4" destOrd="0" presId="urn:microsoft.com/office/officeart/2008/layout/RadialCluster"/>
    <dgm:cxn modelId="{32C606BD-FF3D-498B-A6C0-BDB17B9B4249}" type="presParOf" srcId="{C5444155-2197-46D8-9FEF-3F3F814F7C9C}" destId="{752570D3-9646-48CD-9F91-10856F82DF82}" srcOrd="5" destOrd="0" presId="urn:microsoft.com/office/officeart/2008/layout/RadialCluster"/>
    <dgm:cxn modelId="{586034A5-6707-42BC-BEBD-4B73CF8799D3}" type="presParOf" srcId="{C5444155-2197-46D8-9FEF-3F3F814F7C9C}" destId="{CF150E0C-D1B6-4FBB-A630-FE2BB2A6FA35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7E6380-49D7-4CB7-B009-AC7F64B2CAB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CFEE64F-2A27-42EF-95EA-FC21438A3B94}">
      <dgm:prSet phldrT="[Text]"/>
      <dgm:spPr/>
      <dgm:t>
        <a:bodyPr/>
        <a:lstStyle/>
        <a:p>
          <a:r>
            <a:rPr lang="fa-IR" dirty="0" smtClean="0">
              <a:cs typeface="B Roya" pitchFamily="2" charset="-78"/>
            </a:rPr>
            <a:t>قبل از درگیری</a:t>
          </a:r>
          <a:endParaRPr lang="en-US" dirty="0">
            <a:cs typeface="B Roya" pitchFamily="2" charset="-78"/>
          </a:endParaRPr>
        </a:p>
      </dgm:t>
    </dgm:pt>
    <dgm:pt modelId="{F5D386C8-D97F-4C50-9D95-6F3015709C3E}" type="parTrans" cxnId="{E03623D2-7452-4657-AD87-9DBEB20E424A}">
      <dgm:prSet/>
      <dgm:spPr/>
      <dgm:t>
        <a:bodyPr/>
        <a:lstStyle/>
        <a:p>
          <a:endParaRPr lang="en-US">
            <a:cs typeface="B Roya" pitchFamily="2" charset="-78"/>
          </a:endParaRPr>
        </a:p>
      </dgm:t>
    </dgm:pt>
    <dgm:pt modelId="{ACB0119E-2D16-47B4-BA32-A5BBDC91DB2B}" type="sibTrans" cxnId="{E03623D2-7452-4657-AD87-9DBEB20E424A}">
      <dgm:prSet/>
      <dgm:spPr/>
      <dgm:t>
        <a:bodyPr/>
        <a:lstStyle/>
        <a:p>
          <a:endParaRPr lang="en-US">
            <a:cs typeface="B Roya" pitchFamily="2" charset="-78"/>
          </a:endParaRPr>
        </a:p>
      </dgm:t>
    </dgm:pt>
    <dgm:pt modelId="{02C67F73-02E6-4E7C-8644-7DA1604F03B3}">
      <dgm:prSet phldrT="[Text]"/>
      <dgm:spPr/>
      <dgm:t>
        <a:bodyPr/>
        <a:lstStyle/>
        <a:p>
          <a:r>
            <a:rPr lang="fa-IR" dirty="0" smtClean="0">
              <a:cs typeface="B Roya" pitchFamily="2" charset="-78"/>
            </a:rPr>
            <a:t>آمادگی اولیه</a:t>
          </a:r>
          <a:endParaRPr lang="en-US" dirty="0">
            <a:cs typeface="B Roya" pitchFamily="2" charset="-78"/>
          </a:endParaRPr>
        </a:p>
      </dgm:t>
    </dgm:pt>
    <dgm:pt modelId="{D48CB7BF-43C9-4304-8261-008579A28B1C}" type="parTrans" cxnId="{5FEC7FE3-5615-48C3-91D2-A09FC3FC7736}">
      <dgm:prSet/>
      <dgm:spPr/>
      <dgm:t>
        <a:bodyPr/>
        <a:lstStyle/>
        <a:p>
          <a:endParaRPr lang="en-US">
            <a:cs typeface="B Roya" pitchFamily="2" charset="-78"/>
          </a:endParaRPr>
        </a:p>
      </dgm:t>
    </dgm:pt>
    <dgm:pt modelId="{6A8E6E1C-33A9-4096-A7C7-9FE8CCBBA867}" type="sibTrans" cxnId="{5FEC7FE3-5615-48C3-91D2-A09FC3FC7736}">
      <dgm:prSet/>
      <dgm:spPr/>
      <dgm:t>
        <a:bodyPr/>
        <a:lstStyle/>
        <a:p>
          <a:endParaRPr lang="en-US">
            <a:cs typeface="B Roya" pitchFamily="2" charset="-78"/>
          </a:endParaRPr>
        </a:p>
      </dgm:t>
    </dgm:pt>
    <dgm:pt modelId="{38387C95-0652-4E13-B150-BBF0E24E9DBA}">
      <dgm:prSet phldrT="[Text]"/>
      <dgm:spPr/>
      <dgm:t>
        <a:bodyPr/>
        <a:lstStyle/>
        <a:p>
          <a:r>
            <a:rPr lang="fa-IR" dirty="0" smtClean="0">
              <a:cs typeface="B Roya" pitchFamily="2" charset="-78"/>
            </a:rPr>
            <a:t>پیشرفته</a:t>
          </a:r>
          <a:endParaRPr lang="en-US" dirty="0">
            <a:cs typeface="B Roya" pitchFamily="2" charset="-78"/>
          </a:endParaRPr>
        </a:p>
      </dgm:t>
    </dgm:pt>
    <dgm:pt modelId="{3D8F8041-2994-4AC8-9AEE-E7C56298321D}" type="parTrans" cxnId="{2952F0ED-2453-4720-BC18-97F175BE4567}">
      <dgm:prSet/>
      <dgm:spPr/>
      <dgm:t>
        <a:bodyPr/>
        <a:lstStyle/>
        <a:p>
          <a:endParaRPr lang="en-US">
            <a:cs typeface="B Roya" pitchFamily="2" charset="-78"/>
          </a:endParaRPr>
        </a:p>
      </dgm:t>
    </dgm:pt>
    <dgm:pt modelId="{8931E9F5-51D5-4192-8037-D5B2285E80BF}" type="sibTrans" cxnId="{2952F0ED-2453-4720-BC18-97F175BE4567}">
      <dgm:prSet/>
      <dgm:spPr/>
      <dgm:t>
        <a:bodyPr/>
        <a:lstStyle/>
        <a:p>
          <a:endParaRPr lang="en-US">
            <a:cs typeface="B Roya" pitchFamily="2" charset="-78"/>
          </a:endParaRPr>
        </a:p>
      </dgm:t>
    </dgm:pt>
    <dgm:pt modelId="{5CC6DCBE-435F-498D-AE8F-1CD5EDB07F52}" type="pres">
      <dgm:prSet presAssocID="{CD7E6380-49D7-4CB7-B009-AC7F64B2CAB9}" presName="CompostProcess" presStyleCnt="0">
        <dgm:presLayoutVars>
          <dgm:dir val="rev"/>
          <dgm:resizeHandles val="exact"/>
        </dgm:presLayoutVars>
      </dgm:prSet>
      <dgm:spPr/>
    </dgm:pt>
    <dgm:pt modelId="{7807303E-23C6-4B17-B25F-A2312837A53F}" type="pres">
      <dgm:prSet presAssocID="{CD7E6380-49D7-4CB7-B009-AC7F64B2CAB9}" presName="arrow" presStyleLbl="bgShp" presStyleIdx="0" presStyleCnt="1"/>
      <dgm:spPr/>
    </dgm:pt>
    <dgm:pt modelId="{35DE97C3-59B9-482F-967E-630AB38746E4}" type="pres">
      <dgm:prSet presAssocID="{CD7E6380-49D7-4CB7-B009-AC7F64B2CAB9}" presName="linearProcess" presStyleCnt="0"/>
      <dgm:spPr/>
    </dgm:pt>
    <dgm:pt modelId="{4A08C8AB-D7A9-470F-9DD0-EBDEEBAE4D70}" type="pres">
      <dgm:prSet presAssocID="{ACFEE64F-2A27-42EF-95EA-FC21438A3B9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F9A688-1ECE-4BC8-91DE-DF9073C1A4CD}" type="pres">
      <dgm:prSet presAssocID="{ACB0119E-2D16-47B4-BA32-A5BBDC91DB2B}" presName="sibTrans" presStyleCnt="0"/>
      <dgm:spPr/>
    </dgm:pt>
    <dgm:pt modelId="{77C75D09-1560-48C4-9BA2-661374C4BBB3}" type="pres">
      <dgm:prSet presAssocID="{02C67F73-02E6-4E7C-8644-7DA1604F03B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77059-BDB9-4226-8E73-143C4F20123C}" type="pres">
      <dgm:prSet presAssocID="{6A8E6E1C-33A9-4096-A7C7-9FE8CCBBA867}" presName="sibTrans" presStyleCnt="0"/>
      <dgm:spPr/>
    </dgm:pt>
    <dgm:pt modelId="{965E3CA6-9FC0-4200-9B24-2A01E4DBE15F}" type="pres">
      <dgm:prSet presAssocID="{38387C95-0652-4E13-B150-BBF0E24E9DB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23BED0-5519-448B-9A2F-28F8F1972D34}" type="presOf" srcId="{ACFEE64F-2A27-42EF-95EA-FC21438A3B94}" destId="{4A08C8AB-D7A9-470F-9DD0-EBDEEBAE4D70}" srcOrd="0" destOrd="0" presId="urn:microsoft.com/office/officeart/2005/8/layout/hProcess9"/>
    <dgm:cxn modelId="{E03623D2-7452-4657-AD87-9DBEB20E424A}" srcId="{CD7E6380-49D7-4CB7-B009-AC7F64B2CAB9}" destId="{ACFEE64F-2A27-42EF-95EA-FC21438A3B94}" srcOrd="0" destOrd="0" parTransId="{F5D386C8-D97F-4C50-9D95-6F3015709C3E}" sibTransId="{ACB0119E-2D16-47B4-BA32-A5BBDC91DB2B}"/>
    <dgm:cxn modelId="{2952F0ED-2453-4720-BC18-97F175BE4567}" srcId="{CD7E6380-49D7-4CB7-B009-AC7F64B2CAB9}" destId="{38387C95-0652-4E13-B150-BBF0E24E9DBA}" srcOrd="2" destOrd="0" parTransId="{3D8F8041-2994-4AC8-9AEE-E7C56298321D}" sibTransId="{8931E9F5-51D5-4192-8037-D5B2285E80BF}"/>
    <dgm:cxn modelId="{E3D368F1-38FC-4105-B61C-0F0ED15D1386}" type="presOf" srcId="{38387C95-0652-4E13-B150-BBF0E24E9DBA}" destId="{965E3CA6-9FC0-4200-9B24-2A01E4DBE15F}" srcOrd="0" destOrd="0" presId="urn:microsoft.com/office/officeart/2005/8/layout/hProcess9"/>
    <dgm:cxn modelId="{F60738A9-9FC5-4597-990C-7475ED36F5C1}" type="presOf" srcId="{02C67F73-02E6-4E7C-8644-7DA1604F03B3}" destId="{77C75D09-1560-48C4-9BA2-661374C4BBB3}" srcOrd="0" destOrd="0" presId="urn:microsoft.com/office/officeart/2005/8/layout/hProcess9"/>
    <dgm:cxn modelId="{28FCFDA4-5621-48EE-AD75-E560665FF091}" type="presOf" srcId="{CD7E6380-49D7-4CB7-B009-AC7F64B2CAB9}" destId="{5CC6DCBE-435F-498D-AE8F-1CD5EDB07F52}" srcOrd="0" destOrd="0" presId="urn:microsoft.com/office/officeart/2005/8/layout/hProcess9"/>
    <dgm:cxn modelId="{5FEC7FE3-5615-48C3-91D2-A09FC3FC7736}" srcId="{CD7E6380-49D7-4CB7-B009-AC7F64B2CAB9}" destId="{02C67F73-02E6-4E7C-8644-7DA1604F03B3}" srcOrd="1" destOrd="0" parTransId="{D48CB7BF-43C9-4304-8261-008579A28B1C}" sibTransId="{6A8E6E1C-33A9-4096-A7C7-9FE8CCBBA867}"/>
    <dgm:cxn modelId="{DAD9CB3F-69E8-43B1-ADEC-499A5C72A6BB}" type="presParOf" srcId="{5CC6DCBE-435F-498D-AE8F-1CD5EDB07F52}" destId="{7807303E-23C6-4B17-B25F-A2312837A53F}" srcOrd="0" destOrd="0" presId="urn:microsoft.com/office/officeart/2005/8/layout/hProcess9"/>
    <dgm:cxn modelId="{0207C39A-8B97-4C5C-9245-A6C460342025}" type="presParOf" srcId="{5CC6DCBE-435F-498D-AE8F-1CD5EDB07F52}" destId="{35DE97C3-59B9-482F-967E-630AB38746E4}" srcOrd="1" destOrd="0" presId="urn:microsoft.com/office/officeart/2005/8/layout/hProcess9"/>
    <dgm:cxn modelId="{43F87C73-C9DC-4AC0-8C78-8F725BA4B991}" type="presParOf" srcId="{35DE97C3-59B9-482F-967E-630AB38746E4}" destId="{4A08C8AB-D7A9-470F-9DD0-EBDEEBAE4D70}" srcOrd="0" destOrd="0" presId="urn:microsoft.com/office/officeart/2005/8/layout/hProcess9"/>
    <dgm:cxn modelId="{BD2CDC91-27CF-4339-A4D5-EA84D62C7F9E}" type="presParOf" srcId="{35DE97C3-59B9-482F-967E-630AB38746E4}" destId="{74F9A688-1ECE-4BC8-91DE-DF9073C1A4CD}" srcOrd="1" destOrd="0" presId="urn:microsoft.com/office/officeart/2005/8/layout/hProcess9"/>
    <dgm:cxn modelId="{F307AB2B-F036-4BF2-BE88-5F4D107BBAD8}" type="presParOf" srcId="{35DE97C3-59B9-482F-967E-630AB38746E4}" destId="{77C75D09-1560-48C4-9BA2-661374C4BBB3}" srcOrd="2" destOrd="0" presId="urn:microsoft.com/office/officeart/2005/8/layout/hProcess9"/>
    <dgm:cxn modelId="{7EEF1B2E-B096-47DA-B2C6-57848839A10F}" type="presParOf" srcId="{35DE97C3-59B9-482F-967E-630AB38746E4}" destId="{8AB77059-BDB9-4226-8E73-143C4F20123C}" srcOrd="3" destOrd="0" presId="urn:microsoft.com/office/officeart/2005/8/layout/hProcess9"/>
    <dgm:cxn modelId="{C39D767E-CF4E-4B01-8404-8498FD8856E4}" type="presParOf" srcId="{35DE97C3-59B9-482F-967E-630AB38746E4}" destId="{965E3CA6-9FC0-4200-9B24-2A01E4DBE15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3ED08-A3B8-4982-B42D-F5BA47032DEA}">
      <dsp:nvSpPr>
        <dsp:cNvPr id="0" name=""/>
        <dsp:cNvSpPr/>
      </dsp:nvSpPr>
      <dsp:spPr>
        <a:xfrm>
          <a:off x="318167" y="0"/>
          <a:ext cx="1966828" cy="1475121"/>
        </a:xfrm>
        <a:prstGeom prst="upArrow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shade val="8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2">
              <a:shade val="80000"/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E1AB588-0662-4F9B-B8CB-BF0D19CF4E07}">
      <dsp:nvSpPr>
        <dsp:cNvPr id="0" name=""/>
        <dsp:cNvSpPr/>
      </dsp:nvSpPr>
      <dsp:spPr>
        <a:xfrm>
          <a:off x="2340068" y="267409"/>
          <a:ext cx="4139184" cy="947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0" rIns="135128" bIns="135128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b="1" kern="1200" dirty="0" smtClean="0">
              <a:cs typeface="B Nazanin" panose="00000400000000000000" pitchFamily="2" charset="-78"/>
            </a:rPr>
            <a:t>نگاه دوم به </a:t>
          </a:r>
          <a:r>
            <a:rPr lang="en-US" sz="1900" b="1" kern="1200" dirty="0" smtClean="0">
              <a:cs typeface="B Nazanin" panose="00000400000000000000" pitchFamily="2" charset="-78"/>
            </a:rPr>
            <a:t>MNCs</a:t>
          </a:r>
          <a:r>
            <a:rPr lang="fa-IR" sz="1900" b="1" kern="1200" dirty="0" smtClean="0">
              <a:cs typeface="B Nazanin" panose="00000400000000000000" pitchFamily="2" charset="-78"/>
            </a:rPr>
            <a:t>: منبع </a:t>
          </a:r>
          <a:r>
            <a:rPr lang="fa-IR" sz="1900" b="1" kern="1200" dirty="0" err="1" smtClean="0">
              <a:cs typeface="B Nazanin" panose="00000400000000000000" pitchFamily="2" charset="-78"/>
            </a:rPr>
            <a:t>تکنولوژي</a:t>
          </a:r>
          <a:r>
            <a:rPr lang="fa-IR" sz="1900" b="1" kern="1200" dirty="0" smtClean="0">
              <a:cs typeface="B Nazanin" panose="00000400000000000000" pitchFamily="2" charset="-78"/>
            </a:rPr>
            <a:t> و </a:t>
          </a:r>
          <a:r>
            <a:rPr lang="fa-IR" sz="1900" b="1" kern="1200" dirty="0" err="1" smtClean="0">
              <a:cs typeface="B Nazanin" panose="00000400000000000000" pitchFamily="2" charset="-78"/>
            </a:rPr>
            <a:t>نوآوري</a:t>
          </a:r>
          <a:r>
            <a:rPr lang="fa-IR" sz="1900" b="1" kern="1200" dirty="0" smtClean="0">
              <a:cs typeface="B Nazanin" panose="00000400000000000000" pitchFamily="2" charset="-78"/>
            </a:rPr>
            <a:t>، </a:t>
          </a:r>
          <a:r>
            <a:rPr lang="fa-IR" sz="1900" b="1" kern="1200" dirty="0" err="1" smtClean="0">
              <a:cs typeface="B Nazanin" panose="00000400000000000000" pitchFamily="2" charset="-78"/>
            </a:rPr>
            <a:t>بسيار</a:t>
          </a:r>
          <a:r>
            <a:rPr lang="fa-IR" sz="1900" b="1" kern="1200" dirty="0" smtClean="0">
              <a:cs typeface="B Nazanin" panose="00000400000000000000" pitchFamily="2" charset="-78"/>
            </a:rPr>
            <a:t> مثبت</a:t>
          </a:r>
          <a:endParaRPr lang="en-US" sz="1900" b="1" kern="1200" dirty="0">
            <a:cs typeface="B Nazanin" panose="00000400000000000000" pitchFamily="2" charset="-78"/>
          </a:endParaRPr>
        </a:p>
      </dsp:txBody>
      <dsp:txXfrm>
        <a:off x="2340068" y="267409"/>
        <a:ext cx="4139184" cy="947263"/>
      </dsp:txXfrm>
    </dsp:sp>
    <dsp:sp modelId="{0F76F75E-BFCE-464D-A34B-4B20DC83F08B}">
      <dsp:nvSpPr>
        <dsp:cNvPr id="0" name=""/>
        <dsp:cNvSpPr/>
      </dsp:nvSpPr>
      <dsp:spPr>
        <a:xfrm>
          <a:off x="908215" y="1598047"/>
          <a:ext cx="1966828" cy="1475121"/>
        </a:xfrm>
        <a:prstGeom prst="downArrow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43000"/>
                <a:satMod val="165000"/>
              </a:schemeClr>
            </a:gs>
            <a:gs pos="55000">
              <a:schemeClr val="accent2">
                <a:shade val="80000"/>
                <a:hueOff val="-35872"/>
                <a:satOff val="-4024"/>
                <a:lumOff val="25680"/>
                <a:alphaOff val="0"/>
                <a:tint val="83000"/>
                <a:satMod val="155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2">
              <a:shade val="80000"/>
              <a:hueOff val="-35872"/>
              <a:satOff val="-4024"/>
              <a:lumOff val="2568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E56E4B3-A2FD-43C1-A64A-1A344BEBB2F0}">
      <dsp:nvSpPr>
        <dsp:cNvPr id="0" name=""/>
        <dsp:cNvSpPr/>
      </dsp:nvSpPr>
      <dsp:spPr>
        <a:xfrm>
          <a:off x="3139641" y="1639011"/>
          <a:ext cx="4139184" cy="1034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0" rIns="135128" bIns="135128" numCol="1" spcCol="1270" anchor="ctr" anchorCtr="0">
          <a:noAutofit/>
        </a:bodyPr>
        <a:lstStyle/>
        <a:p>
          <a:pPr lvl="0" algn="ctr" defTabSz="84455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a-IR" sz="1900" b="1" kern="1200" dirty="0" smtClean="0">
              <a:cs typeface="B Nazanin" panose="00000400000000000000" pitchFamily="2" charset="-78"/>
            </a:rPr>
            <a:t>نگاه اول به </a:t>
          </a:r>
          <a:r>
            <a:rPr lang="en-US" sz="1900" b="1" kern="1200" dirty="0" smtClean="0">
              <a:cs typeface="B Nazanin" panose="00000400000000000000" pitchFamily="2" charset="-78"/>
            </a:rPr>
            <a:t>MNC</a:t>
          </a:r>
          <a:r>
            <a:rPr lang="fa-IR" sz="1900" b="1" kern="1200" dirty="0" smtClean="0">
              <a:cs typeface="B Nazanin" panose="00000400000000000000" pitchFamily="2" charset="-78"/>
            </a:rPr>
            <a:t>:استعمارگر، مخرب</a:t>
          </a:r>
          <a:r>
            <a:rPr lang="en-US" sz="1900" b="1" kern="1200" dirty="0" smtClean="0">
              <a:cs typeface="B Nazanin" panose="00000400000000000000" pitchFamily="2" charset="-78"/>
            </a:rPr>
            <a:t> </a:t>
          </a:r>
          <a:r>
            <a:rPr lang="fa-IR" sz="1900" b="1" kern="1200" dirty="0" smtClean="0">
              <a:cs typeface="B Nazanin" panose="00000400000000000000" pitchFamily="2" charset="-78"/>
            </a:rPr>
            <a:t>(</a:t>
          </a:r>
          <a:r>
            <a:rPr lang="fa-IR" sz="1900" b="1" kern="1200" dirty="0" err="1" smtClean="0">
              <a:cs typeface="B Nazanin" panose="00000400000000000000" pitchFamily="2" charset="-78"/>
            </a:rPr>
            <a:t>کمپاني</a:t>
          </a:r>
          <a:r>
            <a:rPr lang="fa-IR" sz="1900" b="1" kern="1200" dirty="0" smtClean="0">
              <a:cs typeface="B Nazanin" panose="00000400000000000000" pitchFamily="2" charset="-78"/>
            </a:rPr>
            <a:t> هند </a:t>
          </a:r>
          <a:r>
            <a:rPr lang="fa-IR" sz="1900" b="1" kern="1200" dirty="0" err="1" smtClean="0">
              <a:cs typeface="B Nazanin" panose="00000400000000000000" pitchFamily="2" charset="-78"/>
            </a:rPr>
            <a:t>شرقي</a:t>
          </a:r>
          <a:r>
            <a:rPr lang="fa-IR" sz="1900" b="1" kern="1200" dirty="0" smtClean="0">
              <a:cs typeface="B Nazanin" panose="00000400000000000000" pitchFamily="2" charset="-78"/>
            </a:rPr>
            <a:t>، </a:t>
          </a:r>
          <a:r>
            <a:rPr lang="fa-IR" sz="1900" b="1" kern="1200" dirty="0" err="1" smtClean="0">
              <a:cs typeface="B Nazanin" panose="00000400000000000000" pitchFamily="2" charset="-78"/>
            </a:rPr>
            <a:t>کمپاني</a:t>
          </a:r>
          <a:r>
            <a:rPr lang="fa-IR" sz="1900" b="1" kern="1200" dirty="0" smtClean="0">
              <a:cs typeface="B Nazanin" panose="00000400000000000000" pitchFamily="2" charset="-78"/>
            </a:rPr>
            <a:t> نفت </a:t>
          </a:r>
          <a:r>
            <a:rPr lang="fa-IR" sz="1900" b="1" kern="1200" dirty="0" err="1" smtClean="0">
              <a:cs typeface="B Nazanin" panose="00000400000000000000" pitchFamily="2" charset="-78"/>
            </a:rPr>
            <a:t>ايران</a:t>
          </a:r>
          <a:r>
            <a:rPr lang="fa-IR" sz="1900" b="1" kern="1200" dirty="0" smtClean="0">
              <a:cs typeface="B Nazanin" panose="00000400000000000000" pitchFamily="2" charset="-78"/>
            </a:rPr>
            <a:t> و </a:t>
          </a:r>
          <a:r>
            <a:rPr lang="fa-IR" sz="1900" b="1" kern="1200" dirty="0" err="1" smtClean="0">
              <a:cs typeface="B Nazanin" panose="00000400000000000000" pitchFamily="2" charset="-78"/>
            </a:rPr>
            <a:t>انگليس</a:t>
          </a:r>
          <a:r>
            <a:rPr lang="fa-IR" sz="1900" b="1" kern="1200" dirty="0" smtClean="0">
              <a:cs typeface="B Nazanin" panose="00000400000000000000" pitchFamily="2" charset="-78"/>
            </a:rPr>
            <a:t>)</a:t>
          </a:r>
          <a:endParaRPr lang="en-US" sz="1900" b="1" kern="1200" dirty="0">
            <a:cs typeface="B Nazanin" panose="00000400000000000000" pitchFamily="2" charset="-78"/>
          </a:endParaRPr>
        </a:p>
      </dsp:txBody>
      <dsp:txXfrm>
        <a:off x="3139641" y="1639011"/>
        <a:ext cx="4139184" cy="10345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BA67A-907B-46CD-BD01-38FA9B3A5495}">
      <dsp:nvSpPr>
        <dsp:cNvPr id="0" name=""/>
        <dsp:cNvSpPr/>
      </dsp:nvSpPr>
      <dsp:spPr>
        <a:xfrm>
          <a:off x="4954510" y="12185"/>
          <a:ext cx="2172053" cy="868821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>
              <a:solidFill>
                <a:sysClr val="windowText" lastClr="000000"/>
              </a:solidFill>
              <a:latin typeface="Calibri"/>
              <a:ea typeface="+mn-ea"/>
              <a:cs typeface="B Nazanin" panose="00000400000000000000" pitchFamily="2" charset="-78"/>
            </a:rPr>
            <a:t>اقتصاد سیاسی</a:t>
          </a:r>
          <a:endParaRPr lang="en-US" sz="2000" b="1" kern="1200">
            <a:solidFill>
              <a:sysClr val="windowText" lastClr="000000"/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4954510" y="12185"/>
        <a:ext cx="2172053" cy="868821"/>
      </dsp:txXfrm>
    </dsp:sp>
    <dsp:sp modelId="{C576D866-9A3F-4B8B-A1B7-920FE2C11F92}">
      <dsp:nvSpPr>
        <dsp:cNvPr id="0" name=""/>
        <dsp:cNvSpPr/>
      </dsp:nvSpPr>
      <dsp:spPr>
        <a:xfrm>
          <a:off x="4954510" y="881006"/>
          <a:ext cx="2172053" cy="26352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چانه زنی کشور میزبان و شرکت چندملیتی</a:t>
          </a:r>
          <a:endParaRPr lang="en-US" sz="20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4954510" y="881006"/>
        <a:ext cx="2172053" cy="2635200"/>
      </dsp:txXfrm>
    </dsp:sp>
    <dsp:sp modelId="{17157406-112F-47AE-8016-56ABCC3DF1D9}">
      <dsp:nvSpPr>
        <dsp:cNvPr id="0" name=""/>
        <dsp:cNvSpPr/>
      </dsp:nvSpPr>
      <dsp:spPr>
        <a:xfrm>
          <a:off x="2478369" y="12185"/>
          <a:ext cx="2172053" cy="868821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>
              <a:solidFill>
                <a:sysClr val="windowText" lastClr="000000"/>
              </a:solidFill>
              <a:latin typeface="Calibri"/>
              <a:ea typeface="+mn-ea"/>
              <a:cs typeface="B Nazanin" panose="00000400000000000000" pitchFamily="2" charset="-78"/>
            </a:rPr>
            <a:t>اقتصاد خرد/ سازمان صنعتی</a:t>
          </a:r>
          <a:endParaRPr lang="en-US" sz="2000" b="1" kern="1200" dirty="0">
            <a:solidFill>
              <a:sysClr val="windowText" lastClr="000000"/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2478369" y="12185"/>
        <a:ext cx="2172053" cy="868821"/>
      </dsp:txXfrm>
    </dsp:sp>
    <dsp:sp modelId="{4FCD6A6E-94C6-465A-B011-CB45D5AA85BC}">
      <dsp:nvSpPr>
        <dsp:cNvPr id="0" name=""/>
        <dsp:cNvSpPr/>
      </dsp:nvSpPr>
      <dsp:spPr>
        <a:xfrm>
          <a:off x="2478369" y="881006"/>
          <a:ext cx="2172053" cy="26352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درونی سازی</a:t>
          </a:r>
          <a:endParaRPr lang="en-US" sz="20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هزینه مبادله</a:t>
          </a:r>
          <a:endParaRPr lang="en-US" sz="20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تئوری التقاطی</a:t>
          </a:r>
          <a:endParaRPr lang="en-US" sz="20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و....</a:t>
          </a:r>
          <a:endParaRPr lang="en-US" sz="20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2478369" y="881006"/>
        <a:ext cx="2172053" cy="2635200"/>
      </dsp:txXfrm>
    </dsp:sp>
    <dsp:sp modelId="{40294ACF-3F65-43F5-8ECA-E99BD78B01EA}">
      <dsp:nvSpPr>
        <dsp:cNvPr id="0" name=""/>
        <dsp:cNvSpPr/>
      </dsp:nvSpPr>
      <dsp:spPr>
        <a:xfrm>
          <a:off x="2227" y="12185"/>
          <a:ext cx="2172053" cy="868821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>
              <a:solidFill>
                <a:sysClr val="windowText" lastClr="000000"/>
              </a:solidFill>
              <a:latin typeface="Calibri"/>
              <a:ea typeface="+mn-ea"/>
              <a:cs typeface="B Nazanin" panose="00000400000000000000" pitchFamily="2" charset="-78"/>
            </a:rPr>
            <a:t>اقتصاد کلان/ فروض نئوکلاسیک</a:t>
          </a:r>
          <a:endParaRPr lang="en-US" sz="2000" b="1" kern="1200">
            <a:solidFill>
              <a:sysClr val="windowText" lastClr="000000"/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2227" y="12185"/>
        <a:ext cx="2172053" cy="868821"/>
      </dsp:txXfrm>
    </dsp:sp>
    <dsp:sp modelId="{F749684F-0C11-4D5D-81A9-17EFFD631E0A}">
      <dsp:nvSpPr>
        <dsp:cNvPr id="0" name=""/>
        <dsp:cNvSpPr/>
      </dsp:nvSpPr>
      <dsp:spPr>
        <a:xfrm>
          <a:off x="2227" y="881006"/>
          <a:ext cx="2172053" cy="26352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اربیتراژ</a:t>
          </a:r>
          <a:endParaRPr lang="en-US" sz="20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موانع تجارت</a:t>
          </a:r>
          <a:endParaRPr lang="en-US" sz="20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نرخ بازگشت و کاهش ریسک</a:t>
          </a:r>
          <a:endParaRPr lang="en-US" sz="20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و...</a:t>
          </a:r>
          <a:endParaRPr lang="en-US" sz="20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2227" y="881006"/>
        <a:ext cx="2172053" cy="26352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630A5-BFCD-431C-8211-5B275B940E06}">
      <dsp:nvSpPr>
        <dsp:cNvPr id="0" name=""/>
        <dsp:cNvSpPr/>
      </dsp:nvSpPr>
      <dsp:spPr>
        <a:xfrm>
          <a:off x="1983969" y="1047760"/>
          <a:ext cx="2352189" cy="820891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ysClr val="window" lastClr="FFFFFF"/>
              </a:solidFill>
              <a:latin typeface="Times" panose="02020603060405020304" pitchFamily="18" charset="0"/>
              <a:ea typeface="+mn-ea"/>
              <a:cs typeface="B Nazanin" panose="00000400000000000000" pitchFamily="2" charset="-78"/>
            </a:rPr>
            <a:t>OLI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ysClr val="window" lastClr="FFFFFF"/>
              </a:solidFill>
              <a:latin typeface="Times" panose="02020603060405020304" pitchFamily="18" charset="0"/>
              <a:ea typeface="+mn-ea"/>
              <a:cs typeface="B Nazanin" panose="00000400000000000000" pitchFamily="2" charset="-78"/>
            </a:rPr>
            <a:t>Ownership</a:t>
          </a:r>
          <a:r>
            <a:rPr lang="en-US" sz="1800" b="1" kern="1200" dirty="0" smtClean="0">
              <a:solidFill>
                <a:sysClr val="window" lastClr="FFFFFF"/>
              </a:solidFill>
              <a:latin typeface="Times" panose="02020603060405020304" pitchFamily="18" charset="0"/>
              <a:ea typeface="+mn-ea"/>
              <a:cs typeface="B Nazanin" panose="00000400000000000000" pitchFamily="2" charset="-78"/>
            </a:rPr>
            <a:t>, Location, </a:t>
          </a:r>
          <a:r>
            <a:rPr lang="en-US" sz="1800" b="1" kern="1200" dirty="0" smtClean="0">
              <a:solidFill>
                <a:sysClr val="window" lastClr="FFFFFF"/>
              </a:solidFill>
              <a:latin typeface="Times" panose="02020603060405020304" pitchFamily="18" charset="0"/>
              <a:ea typeface="+mn-ea"/>
              <a:cs typeface="B Nazanin" panose="00000400000000000000" pitchFamily="2" charset="-78"/>
            </a:rPr>
            <a:t>Internalization</a:t>
          </a:r>
          <a:endParaRPr lang="en-US" sz="1800" b="1" kern="1200" dirty="0">
            <a:solidFill>
              <a:sysClr val="window" lastClr="FFFFFF"/>
            </a:solidFill>
            <a:latin typeface="Times" panose="02020603060405020304" pitchFamily="18" charset="0"/>
            <a:ea typeface="+mn-ea"/>
            <a:cs typeface="B Nazanin" panose="00000400000000000000" pitchFamily="2" charset="-78"/>
          </a:endParaRPr>
        </a:p>
      </dsp:txBody>
      <dsp:txXfrm>
        <a:off x="2024042" y="1087833"/>
        <a:ext cx="2272043" cy="740745"/>
      </dsp:txXfrm>
    </dsp:sp>
    <dsp:sp modelId="{E00AF7A3-C706-463A-B6BD-085E64A0A80D}">
      <dsp:nvSpPr>
        <dsp:cNvPr id="0" name=""/>
        <dsp:cNvSpPr/>
      </dsp:nvSpPr>
      <dsp:spPr>
        <a:xfrm rot="16144907">
          <a:off x="3020332" y="916724"/>
          <a:ext cx="2621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0676" y="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DC4C4D-5391-4A41-86AE-4871D86F92ED}">
      <dsp:nvSpPr>
        <dsp:cNvPr id="0" name=""/>
        <dsp:cNvSpPr/>
      </dsp:nvSpPr>
      <dsp:spPr>
        <a:xfrm>
          <a:off x="2104684" y="235691"/>
          <a:ext cx="2080386" cy="549997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chemeClr val="bg1"/>
              </a:solidFill>
              <a:latin typeface="Calibri"/>
              <a:ea typeface="+mn-ea"/>
              <a:cs typeface="B Nazanin" panose="00000400000000000000" pitchFamily="2" charset="-78"/>
            </a:rPr>
            <a:t>درونی سازی</a:t>
          </a:r>
          <a:endParaRPr lang="en-US" sz="2800" b="1" kern="1200" dirty="0">
            <a:solidFill>
              <a:schemeClr val="bg1"/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2131533" y="262540"/>
        <a:ext cx="2026688" cy="496299"/>
      </dsp:txXfrm>
    </dsp:sp>
    <dsp:sp modelId="{A9BD8B5B-F470-4760-BF71-175458B73A59}">
      <dsp:nvSpPr>
        <dsp:cNvPr id="0" name=""/>
        <dsp:cNvSpPr/>
      </dsp:nvSpPr>
      <dsp:spPr>
        <a:xfrm rot="2315610">
          <a:off x="3644500" y="1953877"/>
          <a:ext cx="2732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7170" y="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FD1E2E-6EDD-4EED-A7E9-4341CBE3059F}">
      <dsp:nvSpPr>
        <dsp:cNvPr id="0" name=""/>
        <dsp:cNvSpPr/>
      </dsp:nvSpPr>
      <dsp:spPr>
        <a:xfrm>
          <a:off x="3192281" y="2039102"/>
          <a:ext cx="2080386" cy="549997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>
              <a:solidFill>
                <a:sysClr val="window" lastClr="FFFFFF"/>
              </a:solidFill>
              <a:latin typeface="Calibri"/>
              <a:ea typeface="+mn-ea"/>
              <a:cs typeface="B Nazanin" panose="00000400000000000000" pitchFamily="2" charset="-78"/>
            </a:rPr>
            <a:t>مالکیت</a:t>
          </a:r>
          <a:endParaRPr lang="en-US" sz="2800" b="1" kern="1200" dirty="0">
            <a:solidFill>
              <a:sysClr val="window" lastClr="FFFFFF"/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3219130" y="2065951"/>
        <a:ext cx="2026688" cy="496299"/>
      </dsp:txXfrm>
    </dsp:sp>
    <dsp:sp modelId="{752570D3-9646-48CD-9F91-10856F82DF82}">
      <dsp:nvSpPr>
        <dsp:cNvPr id="0" name=""/>
        <dsp:cNvSpPr/>
      </dsp:nvSpPr>
      <dsp:spPr>
        <a:xfrm rot="8545141">
          <a:off x="2376239" y="1953877"/>
          <a:ext cx="2794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5895" y="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150E0C-D1B6-4FBB-A630-FE2BB2A6FA35}">
      <dsp:nvSpPr>
        <dsp:cNvPr id="0" name=""/>
        <dsp:cNvSpPr/>
      </dsp:nvSpPr>
      <dsp:spPr>
        <a:xfrm>
          <a:off x="1007705" y="2039102"/>
          <a:ext cx="2080386" cy="549997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>
              <a:solidFill>
                <a:sysClr val="window" lastClr="FFFFFF"/>
              </a:solidFill>
              <a:latin typeface="Calibri"/>
              <a:ea typeface="+mn-ea"/>
              <a:cs typeface="B Nazanin" panose="00000400000000000000" pitchFamily="2" charset="-78"/>
            </a:rPr>
            <a:t>محل</a:t>
          </a:r>
          <a:endParaRPr lang="en-US" sz="2800" b="1" kern="1200" dirty="0">
            <a:solidFill>
              <a:sysClr val="window" lastClr="FFFFFF"/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1034554" y="2065951"/>
        <a:ext cx="2026688" cy="4962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7303E-23C6-4B17-B25F-A2312837A53F}">
      <dsp:nvSpPr>
        <dsp:cNvPr id="0" name=""/>
        <dsp:cNvSpPr/>
      </dsp:nvSpPr>
      <dsp:spPr>
        <a:xfrm>
          <a:off x="394693" y="0"/>
          <a:ext cx="4473191" cy="3246445"/>
        </a:xfrm>
        <a:prstGeom prst="lef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8C8AB-D7A9-470F-9DD0-EBDEEBAE4D70}">
      <dsp:nvSpPr>
        <dsp:cNvPr id="0" name=""/>
        <dsp:cNvSpPr/>
      </dsp:nvSpPr>
      <dsp:spPr>
        <a:xfrm>
          <a:off x="3517807" y="973933"/>
          <a:ext cx="1578773" cy="12985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>
              <a:cs typeface="B Roya" pitchFamily="2" charset="-78"/>
            </a:rPr>
            <a:t>قبل از درگیری</a:t>
          </a:r>
          <a:endParaRPr lang="en-US" sz="2500" kern="1200" dirty="0">
            <a:cs typeface="B Roya" pitchFamily="2" charset="-78"/>
          </a:endParaRPr>
        </a:p>
      </dsp:txBody>
      <dsp:txXfrm>
        <a:off x="3581198" y="1037324"/>
        <a:ext cx="1451991" cy="1171796"/>
      </dsp:txXfrm>
    </dsp:sp>
    <dsp:sp modelId="{77C75D09-1560-48C4-9BA2-661374C4BBB3}">
      <dsp:nvSpPr>
        <dsp:cNvPr id="0" name=""/>
        <dsp:cNvSpPr/>
      </dsp:nvSpPr>
      <dsp:spPr>
        <a:xfrm>
          <a:off x="1841902" y="973933"/>
          <a:ext cx="1578773" cy="12985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>
              <a:cs typeface="B Roya" pitchFamily="2" charset="-78"/>
            </a:rPr>
            <a:t>آمادگی اولیه</a:t>
          </a:r>
          <a:endParaRPr lang="en-US" sz="2500" kern="1200" dirty="0">
            <a:cs typeface="B Roya" pitchFamily="2" charset="-78"/>
          </a:endParaRPr>
        </a:p>
      </dsp:txBody>
      <dsp:txXfrm>
        <a:off x="1905293" y="1037324"/>
        <a:ext cx="1451991" cy="1171796"/>
      </dsp:txXfrm>
    </dsp:sp>
    <dsp:sp modelId="{965E3CA6-9FC0-4200-9B24-2A01E4DBE15F}">
      <dsp:nvSpPr>
        <dsp:cNvPr id="0" name=""/>
        <dsp:cNvSpPr/>
      </dsp:nvSpPr>
      <dsp:spPr>
        <a:xfrm>
          <a:off x="165997" y="973933"/>
          <a:ext cx="1578773" cy="12985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>
              <a:cs typeface="B Roya" pitchFamily="2" charset="-78"/>
            </a:rPr>
            <a:t>پیشرفته</a:t>
          </a:r>
          <a:endParaRPr lang="en-US" sz="2500" kern="1200" dirty="0">
            <a:cs typeface="B Roya" pitchFamily="2" charset="-78"/>
          </a:endParaRPr>
        </a:p>
      </dsp:txBody>
      <dsp:txXfrm>
        <a:off x="229388" y="1037324"/>
        <a:ext cx="1451991" cy="1171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8DA6D-F8D9-4CA3-AA7C-21904A988980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34925-17BF-461B-A922-5B809F773B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73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b="1" dirty="0" smtClean="0"/>
              <a:t>The radical view: inbound FDI harmful; MNEs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Are imperialist dominators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Exploit host to the advantage of home country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Extract profits from host country; give nothing back</a:t>
            </a:r>
          </a:p>
          <a:p>
            <a:pPr rtl="0" eaLnBrk="1" latinLnBrk="0" hangingPunct="1"/>
            <a:r>
              <a:rPr lang="en-US" sz="2400" b="1" dirty="0" smtClean="0"/>
              <a:t>Keep LDCs backward and dependent for investment, technology and </a:t>
            </a:r>
            <a:r>
              <a:rPr lang="en-US" sz="2400" b="1" dirty="0" err="1" smtClean="0"/>
              <a:t>jobs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free market view: FDI should be encouraged</a:t>
            </a:r>
            <a:endParaRPr lang="en-US" sz="1200" dirty="0" smtClean="0"/>
          </a:p>
          <a:p>
            <a:pPr rtl="0" eaLnBrk="1" latinLnBrk="0" hangingPunct="1"/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Adam Smith, Ricardo, et al: international production should be distributed per national comparative advantage</a:t>
            </a:r>
            <a:endParaRPr lang="en-US" dirty="0" smtClean="0"/>
          </a:p>
          <a:p>
            <a:pPr rtl="0" eaLnBrk="1" latinLnBrk="0" hangingPunct="1"/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MNE increases the world economy efficiency</a:t>
            </a:r>
            <a:endParaRPr lang="en-US" dirty="0" smtClean="0"/>
          </a:p>
          <a:p>
            <a:pPr rtl="0" eaLnBrk="1" latinLnBrk="0" hangingPunct="1"/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Brings to bear unique ownership advantages </a:t>
            </a:r>
            <a:endParaRPr lang="en-US" dirty="0" smtClean="0"/>
          </a:p>
          <a:p>
            <a:pPr rtl="0" eaLnBrk="1" latinLnBrk="0" hangingPunct="1"/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Adds to local economy’s comparative advantages</a:t>
            </a:r>
            <a:endParaRPr lang="en-US" dirty="0" smtClean="0"/>
          </a:p>
          <a:p>
            <a:pPr rtl="0" eaLnBrk="1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r" rtl="1"/>
            <a:r>
              <a:rPr lang="fa-IR" sz="2400" dirty="0" smtClean="0">
                <a:solidFill>
                  <a:schemeClr val="dk1"/>
                </a:solidFill>
                <a:cs typeface="B Yekan" panose="00000400000000000000" pitchFamily="2" charset="-78"/>
              </a:rPr>
              <a:t>از </a:t>
            </a:r>
            <a:r>
              <a:rPr lang="fa-IR" sz="2400" dirty="0" err="1" smtClean="0">
                <a:solidFill>
                  <a:schemeClr val="dk1"/>
                </a:solidFill>
                <a:cs typeface="B Yekan" panose="00000400000000000000" pitchFamily="2" charset="-78"/>
              </a:rPr>
              <a:t>مزيت</a:t>
            </a:r>
            <a:r>
              <a:rPr lang="fa-IR" sz="2400" dirty="0" smtClean="0">
                <a:solidFill>
                  <a:schemeClr val="dk1"/>
                </a:solidFill>
                <a:cs typeface="B Yekan" panose="00000400000000000000" pitchFamily="2" charset="-78"/>
              </a:rPr>
              <a:t> </a:t>
            </a:r>
            <a:r>
              <a:rPr lang="fa-IR" sz="2400" dirty="0" err="1" smtClean="0">
                <a:solidFill>
                  <a:schemeClr val="dk1"/>
                </a:solidFill>
                <a:cs typeface="B Yekan" panose="00000400000000000000" pitchFamily="2" charset="-78"/>
              </a:rPr>
              <a:t>تکنولوژيک</a:t>
            </a:r>
            <a:r>
              <a:rPr lang="fa-IR" sz="2400" dirty="0" smtClean="0">
                <a:solidFill>
                  <a:schemeClr val="dk1"/>
                </a:solidFill>
                <a:cs typeface="B Yekan" panose="00000400000000000000" pitchFamily="2" charset="-78"/>
              </a:rPr>
              <a:t> خود استفاده </a:t>
            </a:r>
            <a:r>
              <a:rPr lang="fa-IR" sz="2400" dirty="0" err="1" smtClean="0">
                <a:solidFill>
                  <a:schemeClr val="dk1"/>
                </a:solidFill>
                <a:cs typeface="B Yekan" panose="00000400000000000000" pitchFamily="2" charset="-78"/>
              </a:rPr>
              <a:t>مي</a:t>
            </a:r>
            <a:r>
              <a:rPr lang="fa-IR" sz="2400" dirty="0" smtClean="0">
                <a:solidFill>
                  <a:schemeClr val="dk1"/>
                </a:solidFill>
                <a:cs typeface="B Yekan" panose="00000400000000000000" pitchFamily="2" charset="-78"/>
              </a:rPr>
              <a:t> کنند و به غارت </a:t>
            </a:r>
            <a:r>
              <a:rPr lang="fa-IR" sz="2400" dirty="0" err="1" smtClean="0">
                <a:solidFill>
                  <a:schemeClr val="dk1"/>
                </a:solidFill>
                <a:cs typeface="B Yekan" panose="00000400000000000000" pitchFamily="2" charset="-78"/>
              </a:rPr>
              <a:t>کشورهاي</a:t>
            </a:r>
            <a:r>
              <a:rPr lang="fa-IR" sz="2400" dirty="0" smtClean="0">
                <a:solidFill>
                  <a:schemeClr val="dk1"/>
                </a:solidFill>
                <a:cs typeface="B Yekan" panose="00000400000000000000" pitchFamily="2" charset="-78"/>
              </a:rPr>
              <a:t> </a:t>
            </a:r>
            <a:r>
              <a:rPr lang="fa-IR" sz="2400" dirty="0" err="1" smtClean="0">
                <a:solidFill>
                  <a:schemeClr val="dk1"/>
                </a:solidFill>
                <a:cs typeface="B Yekan" panose="00000400000000000000" pitchFamily="2" charset="-78"/>
              </a:rPr>
              <a:t>ديگري</a:t>
            </a:r>
            <a:r>
              <a:rPr lang="fa-IR" sz="2400" dirty="0" smtClean="0">
                <a:solidFill>
                  <a:schemeClr val="dk1"/>
                </a:solidFill>
                <a:cs typeface="B Yekan" panose="00000400000000000000" pitchFamily="2" charset="-78"/>
              </a:rPr>
              <a:t> </a:t>
            </a:r>
            <a:r>
              <a:rPr lang="fa-IR" sz="2400" dirty="0" err="1" smtClean="0">
                <a:solidFill>
                  <a:schemeClr val="dk1"/>
                </a:solidFill>
                <a:cs typeface="B Yekan" panose="00000400000000000000" pitchFamily="2" charset="-78"/>
              </a:rPr>
              <a:t>مي‌پردازند</a:t>
            </a:r>
            <a:endParaRPr lang="fa-IR" sz="2400" dirty="0" smtClean="0">
              <a:solidFill>
                <a:schemeClr val="dk1"/>
              </a:solidFill>
              <a:cs typeface="B Yekan" panose="00000400000000000000" pitchFamily="2" charset="-78"/>
            </a:endParaRPr>
          </a:p>
          <a:p>
            <a:pPr algn="r" rtl="1"/>
            <a:r>
              <a:rPr lang="fa-IR" sz="2400" dirty="0" err="1" smtClean="0">
                <a:solidFill>
                  <a:schemeClr val="dk1"/>
                </a:solidFill>
                <a:cs typeface="B Yekan" panose="00000400000000000000" pitchFamily="2" charset="-78"/>
              </a:rPr>
              <a:t>بيرون</a:t>
            </a:r>
            <a:r>
              <a:rPr lang="fa-IR" sz="2400" dirty="0" smtClean="0">
                <a:solidFill>
                  <a:schemeClr val="dk1"/>
                </a:solidFill>
                <a:cs typeface="B Yekan" panose="00000400000000000000" pitchFamily="2" charset="-78"/>
              </a:rPr>
              <a:t> راندن </a:t>
            </a:r>
            <a:r>
              <a:rPr lang="fa-IR" sz="2400" dirty="0" err="1" smtClean="0">
                <a:solidFill>
                  <a:schemeClr val="dk1"/>
                </a:solidFill>
                <a:cs typeface="B Yekan" panose="00000400000000000000" pitchFamily="2" charset="-78"/>
              </a:rPr>
              <a:t>اين</a:t>
            </a:r>
            <a:r>
              <a:rPr lang="fa-IR" sz="2400" dirty="0" smtClean="0">
                <a:solidFill>
                  <a:schemeClr val="dk1"/>
                </a:solidFill>
                <a:cs typeface="B Yekan" panose="00000400000000000000" pitchFamily="2" charset="-78"/>
              </a:rPr>
              <a:t> شرکتها از </a:t>
            </a:r>
            <a:r>
              <a:rPr lang="fa-IR" sz="2400" dirty="0" err="1" smtClean="0">
                <a:solidFill>
                  <a:schemeClr val="dk1"/>
                </a:solidFill>
                <a:cs typeface="B Yekan" panose="00000400000000000000" pitchFamily="2" charset="-78"/>
              </a:rPr>
              <a:t>کشورهاي</a:t>
            </a:r>
            <a:r>
              <a:rPr lang="fa-IR" sz="2400" dirty="0" smtClean="0">
                <a:solidFill>
                  <a:schemeClr val="dk1"/>
                </a:solidFill>
                <a:cs typeface="B Yekan" panose="00000400000000000000" pitchFamily="2" charset="-78"/>
              </a:rPr>
              <a:t> در حال توسعه </a:t>
            </a:r>
            <a:r>
              <a:rPr lang="fa-IR" sz="2400" dirty="0" err="1" smtClean="0">
                <a:solidFill>
                  <a:schemeClr val="dk1"/>
                </a:solidFill>
                <a:cs typeface="B Yekan" panose="00000400000000000000" pitchFamily="2" charset="-78"/>
              </a:rPr>
              <a:t>سياست</a:t>
            </a:r>
            <a:r>
              <a:rPr lang="fa-IR" sz="2400" dirty="0" smtClean="0">
                <a:solidFill>
                  <a:schemeClr val="dk1"/>
                </a:solidFill>
                <a:cs typeface="B Yekan" panose="00000400000000000000" pitchFamily="2" charset="-78"/>
              </a:rPr>
              <a:t> </a:t>
            </a:r>
            <a:r>
              <a:rPr lang="fa-IR" sz="2400" dirty="0" err="1" smtClean="0">
                <a:solidFill>
                  <a:schemeClr val="dk1"/>
                </a:solidFill>
                <a:cs typeface="B Yekan" panose="00000400000000000000" pitchFamily="2" charset="-78"/>
              </a:rPr>
              <a:t>اصلي</a:t>
            </a:r>
            <a:r>
              <a:rPr lang="fa-IR" sz="2400" dirty="0" smtClean="0">
                <a:solidFill>
                  <a:schemeClr val="dk1"/>
                </a:solidFill>
                <a:cs typeface="B Yekan" panose="00000400000000000000" pitchFamily="2" charset="-78"/>
              </a:rPr>
              <a:t> است </a:t>
            </a:r>
            <a:endParaRPr lang="en-US" sz="2400" dirty="0" smtClean="0">
              <a:solidFill>
                <a:schemeClr val="dk1"/>
              </a:solidFill>
              <a:cs typeface="B Yekan" panose="00000400000000000000" pitchFamily="2" charset="-78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Deng opened China to</a:t>
            </a:r>
            <a:endParaRPr lang="fa-I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foreign investment, the global market and limited private competition.</a:t>
            </a:r>
            <a:endParaRPr lang="fa-I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free market view: FDI should be encouraged</a:t>
            </a:r>
            <a:endParaRPr lang="en-US" sz="1200" dirty="0" smtClean="0"/>
          </a:p>
          <a:p>
            <a:pPr rtl="0" eaLnBrk="1" latinLnBrk="0" hangingPunct="1"/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Adam Smith, Ricardo, et al: international production should be distributed per national comparative advantage</a:t>
            </a:r>
            <a:endParaRPr lang="en-US" dirty="0" smtClean="0"/>
          </a:p>
          <a:p>
            <a:pPr rtl="0" eaLnBrk="1" latinLnBrk="0" hangingPunct="1"/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MNE increases the world economy efficiency</a:t>
            </a:r>
            <a:endParaRPr lang="en-US" dirty="0" smtClean="0"/>
          </a:p>
          <a:p>
            <a:pPr rtl="0" eaLnBrk="1" latinLnBrk="0" hangingPunct="1"/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Brings to bear unique ownership advantages </a:t>
            </a:r>
            <a:endParaRPr lang="en-US" dirty="0" smtClean="0"/>
          </a:p>
          <a:p>
            <a:pPr rtl="0" eaLnBrk="1" latinLnBrk="0" hangingPunct="1"/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Adds to local economy’s comparative advantages</a:t>
            </a:r>
            <a:endParaRPr lang="en-US" dirty="0" smtClean="0"/>
          </a:p>
          <a:p>
            <a:pPr rtl="0" eaLnBrk="1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r" rtl="1"/>
            <a:r>
              <a:rPr lang="fa-IR" dirty="0" smtClean="0">
                <a:cs typeface="B Yekan" panose="00000400000000000000" pitchFamily="2" charset="-78"/>
              </a:rPr>
              <a:t>از </a:t>
            </a:r>
            <a:r>
              <a:rPr lang="fa-IR" dirty="0" err="1" smtClean="0">
                <a:cs typeface="B Yekan" panose="00000400000000000000" pitchFamily="2" charset="-78"/>
              </a:rPr>
              <a:t>کانال‌هاي</a:t>
            </a:r>
            <a:r>
              <a:rPr lang="fa-IR" dirty="0" smtClean="0">
                <a:cs typeface="B Yekan" panose="00000400000000000000" pitchFamily="2" charset="-78"/>
              </a:rPr>
              <a:t> </a:t>
            </a:r>
            <a:r>
              <a:rPr lang="fa-IR" dirty="0" err="1" smtClean="0">
                <a:cs typeface="B Yekan" panose="00000400000000000000" pitchFamily="2" charset="-78"/>
              </a:rPr>
              <a:t>اصلي</a:t>
            </a:r>
            <a:r>
              <a:rPr lang="fa-IR" dirty="0" smtClean="0">
                <a:cs typeface="B Yekan" panose="00000400000000000000" pitchFamily="2" charset="-78"/>
              </a:rPr>
              <a:t> انتقال دانش به کشورها، محرک رشد، بهبود </a:t>
            </a:r>
            <a:r>
              <a:rPr lang="fa-IR" dirty="0" err="1" smtClean="0">
                <a:cs typeface="B Yekan" panose="00000400000000000000" pitchFamily="2" charset="-78"/>
              </a:rPr>
              <a:t>تکنولوژي</a:t>
            </a:r>
            <a:r>
              <a:rPr lang="fa-IR" dirty="0" smtClean="0">
                <a:cs typeface="B Yekan" panose="00000400000000000000" pitchFamily="2" charset="-78"/>
              </a:rPr>
              <a:t> و بهره </a:t>
            </a:r>
            <a:r>
              <a:rPr lang="fa-IR" dirty="0" err="1" smtClean="0">
                <a:cs typeface="B Yekan" panose="00000400000000000000" pitchFamily="2" charset="-78"/>
              </a:rPr>
              <a:t>وري</a:t>
            </a:r>
            <a:endParaRPr lang="fa-IR" dirty="0" smtClean="0">
              <a:cs typeface="B Yekan" panose="00000400000000000000" pitchFamily="2" charset="-78"/>
            </a:endParaRPr>
          </a:p>
          <a:p>
            <a:pPr lvl="1" algn="r" rtl="1">
              <a:buFont typeface="Wingdings" panose="05000000000000000000" pitchFamily="2" charset="2"/>
              <a:buChar char="ü"/>
            </a:pPr>
            <a:r>
              <a:rPr lang="fa-IR" dirty="0" err="1" smtClean="0">
                <a:cs typeface="B Yekan" panose="00000400000000000000" pitchFamily="2" charset="-78"/>
              </a:rPr>
              <a:t>افزايش</a:t>
            </a:r>
            <a:r>
              <a:rPr lang="fa-IR" dirty="0" smtClean="0">
                <a:cs typeface="B Yekan" panose="00000400000000000000" pitchFamily="2" charset="-78"/>
              </a:rPr>
              <a:t> رقابت و در </a:t>
            </a:r>
            <a:r>
              <a:rPr lang="fa-IR" dirty="0" err="1" smtClean="0">
                <a:cs typeface="B Yekan" panose="00000400000000000000" pitchFamily="2" charset="-78"/>
              </a:rPr>
              <a:t>نتيجه</a:t>
            </a:r>
            <a:r>
              <a:rPr lang="fa-IR" dirty="0" smtClean="0">
                <a:cs typeface="B Yekan" panose="00000400000000000000" pitchFamily="2" charset="-78"/>
              </a:rPr>
              <a:t> </a:t>
            </a:r>
            <a:r>
              <a:rPr lang="fa-IR" dirty="0" err="1" smtClean="0">
                <a:cs typeface="B Yekan" panose="00000400000000000000" pitchFamily="2" charset="-78"/>
              </a:rPr>
              <a:t>افزايش</a:t>
            </a:r>
            <a:r>
              <a:rPr lang="fa-IR" dirty="0" smtClean="0">
                <a:cs typeface="B Yekan" panose="00000400000000000000" pitchFamily="2" charset="-78"/>
              </a:rPr>
              <a:t> </a:t>
            </a:r>
            <a:r>
              <a:rPr lang="fa-IR" dirty="0" err="1" smtClean="0">
                <a:cs typeface="B Yekan" panose="00000400000000000000" pitchFamily="2" charset="-78"/>
              </a:rPr>
              <a:t>انگيزه</a:t>
            </a:r>
            <a:r>
              <a:rPr lang="fa-IR" dirty="0" smtClean="0">
                <a:cs typeface="B Yekan" panose="00000400000000000000" pitchFamily="2" charset="-78"/>
              </a:rPr>
              <a:t> </a:t>
            </a:r>
            <a:r>
              <a:rPr lang="fa-IR" dirty="0" err="1" smtClean="0">
                <a:cs typeface="B Yekan" panose="00000400000000000000" pitchFamily="2" charset="-78"/>
              </a:rPr>
              <a:t>براي</a:t>
            </a:r>
            <a:r>
              <a:rPr lang="fa-IR" dirty="0" smtClean="0">
                <a:cs typeface="B Yekan" panose="00000400000000000000" pitchFamily="2" charset="-78"/>
              </a:rPr>
              <a:t> </a:t>
            </a:r>
            <a:r>
              <a:rPr lang="fa-IR" dirty="0" err="1" smtClean="0">
                <a:cs typeface="B Yekan" panose="00000400000000000000" pitchFamily="2" charset="-78"/>
              </a:rPr>
              <a:t>نوآري</a:t>
            </a:r>
            <a:r>
              <a:rPr lang="fa-IR" dirty="0" smtClean="0">
                <a:cs typeface="B Yekan" panose="00000400000000000000" pitchFamily="2" charset="-78"/>
              </a:rPr>
              <a:t> </a:t>
            </a:r>
            <a:r>
              <a:rPr lang="fa-IR" dirty="0" err="1" smtClean="0">
                <a:cs typeface="B Yekan" panose="00000400000000000000" pitchFamily="2" charset="-78"/>
              </a:rPr>
              <a:t>براي</a:t>
            </a:r>
            <a:r>
              <a:rPr lang="fa-IR" dirty="0" smtClean="0">
                <a:cs typeface="B Yekan" panose="00000400000000000000" pitchFamily="2" charset="-78"/>
              </a:rPr>
              <a:t> شرکت </a:t>
            </a:r>
            <a:r>
              <a:rPr lang="fa-IR" dirty="0" err="1" smtClean="0">
                <a:cs typeface="B Yekan" panose="00000400000000000000" pitchFamily="2" charset="-78"/>
              </a:rPr>
              <a:t>هاي</a:t>
            </a:r>
            <a:r>
              <a:rPr lang="fa-IR" dirty="0" smtClean="0">
                <a:cs typeface="B Yekan" panose="00000400000000000000" pitchFamily="2" charset="-78"/>
              </a:rPr>
              <a:t> </a:t>
            </a:r>
            <a:r>
              <a:rPr lang="fa-IR" dirty="0" err="1" smtClean="0">
                <a:cs typeface="B Yekan" panose="00000400000000000000" pitchFamily="2" charset="-78"/>
              </a:rPr>
              <a:t>محلي</a:t>
            </a:r>
            <a:endParaRPr lang="fa-IR" dirty="0" smtClean="0">
              <a:cs typeface="B Yekan" panose="00000400000000000000" pitchFamily="2" charset="-78"/>
            </a:endParaRPr>
          </a:p>
          <a:p>
            <a:pPr lvl="1" algn="r" rtl="1">
              <a:buFont typeface="Wingdings" panose="05000000000000000000" pitchFamily="2" charset="2"/>
              <a:buChar char="ü"/>
            </a:pPr>
            <a:r>
              <a:rPr lang="fa-IR" dirty="0" err="1" smtClean="0">
                <a:cs typeface="B Yekan" panose="00000400000000000000" pitchFamily="2" charset="-78"/>
              </a:rPr>
              <a:t>يادگيري</a:t>
            </a:r>
            <a:r>
              <a:rPr lang="fa-IR" dirty="0" smtClean="0">
                <a:cs typeface="B Yekan" panose="00000400000000000000" pitchFamily="2" charset="-78"/>
              </a:rPr>
              <a:t> و رشد در </a:t>
            </a:r>
            <a:r>
              <a:rPr lang="fa-IR" dirty="0" err="1" smtClean="0">
                <a:cs typeface="B Yekan" panose="00000400000000000000" pitchFamily="2" charset="-78"/>
              </a:rPr>
              <a:t>نتيجه</a:t>
            </a:r>
            <a:r>
              <a:rPr lang="fa-IR" dirty="0" smtClean="0">
                <a:cs typeface="B Yekan" panose="00000400000000000000" pitchFamily="2" charset="-78"/>
              </a:rPr>
              <a:t> </a:t>
            </a:r>
            <a:r>
              <a:rPr lang="fa-IR" dirty="0" err="1" smtClean="0">
                <a:cs typeface="B Yekan" panose="00000400000000000000" pitchFamily="2" charset="-78"/>
              </a:rPr>
              <a:t>برقراري</a:t>
            </a:r>
            <a:r>
              <a:rPr lang="fa-IR" dirty="0" smtClean="0">
                <a:cs typeface="B Yekan" panose="00000400000000000000" pitchFamily="2" charset="-78"/>
              </a:rPr>
              <a:t> ارتباط...</a:t>
            </a:r>
          </a:p>
          <a:p>
            <a:pPr algn="r" rtl="1"/>
            <a:r>
              <a:rPr lang="fa-IR" dirty="0" smtClean="0">
                <a:cs typeface="B Yekan" panose="00000400000000000000" pitchFamily="2" charset="-78"/>
              </a:rPr>
              <a:t>جذب </a:t>
            </a:r>
            <a:r>
              <a:rPr lang="fa-IR" dirty="0" err="1" smtClean="0">
                <a:cs typeface="B Yekan" panose="00000400000000000000" pitchFamily="2" charset="-78"/>
              </a:rPr>
              <a:t>اين</a:t>
            </a:r>
            <a:r>
              <a:rPr lang="fa-IR" dirty="0" smtClean="0">
                <a:cs typeface="B Yekan" panose="00000400000000000000" pitchFamily="2" charset="-78"/>
              </a:rPr>
              <a:t> </a:t>
            </a:r>
            <a:r>
              <a:rPr lang="fa-IR" dirty="0" err="1" smtClean="0">
                <a:cs typeface="B Yekan" panose="00000400000000000000" pitchFamily="2" charset="-78"/>
              </a:rPr>
              <a:t>شرکت‌ها</a:t>
            </a:r>
            <a:r>
              <a:rPr lang="fa-IR" dirty="0" smtClean="0">
                <a:cs typeface="B Yekan" panose="00000400000000000000" pitchFamily="2" charset="-78"/>
              </a:rPr>
              <a:t> از  </a:t>
            </a:r>
            <a:r>
              <a:rPr lang="fa-IR" dirty="0" err="1" smtClean="0">
                <a:cs typeface="B Yekan" panose="00000400000000000000" pitchFamily="2" charset="-78"/>
              </a:rPr>
              <a:t>سياست</a:t>
            </a:r>
            <a:r>
              <a:rPr lang="fa-IR" dirty="0" smtClean="0">
                <a:cs typeface="B Yekan" panose="00000400000000000000" pitchFamily="2" charset="-78"/>
              </a:rPr>
              <a:t> </a:t>
            </a:r>
            <a:r>
              <a:rPr lang="fa-IR" dirty="0" err="1" smtClean="0">
                <a:cs typeface="B Yekan" panose="00000400000000000000" pitchFamily="2" charset="-78"/>
              </a:rPr>
              <a:t>هاي</a:t>
            </a:r>
            <a:r>
              <a:rPr lang="fa-IR" dirty="0" smtClean="0">
                <a:cs typeface="B Yekan" panose="00000400000000000000" pitchFamily="2" charset="-78"/>
              </a:rPr>
              <a:t> </a:t>
            </a:r>
            <a:r>
              <a:rPr lang="fa-IR" dirty="0" err="1" smtClean="0">
                <a:cs typeface="B Yekan" panose="00000400000000000000" pitchFamily="2" charset="-78"/>
              </a:rPr>
              <a:t>اصلي</a:t>
            </a:r>
            <a:r>
              <a:rPr lang="fa-IR" dirty="0" smtClean="0">
                <a:cs typeface="B Yekan" panose="00000400000000000000" pitchFamily="2" charset="-78"/>
              </a:rPr>
              <a:t> </a:t>
            </a:r>
            <a:r>
              <a:rPr lang="fa-IR" dirty="0" err="1" smtClean="0">
                <a:cs typeface="B Yekan" panose="00000400000000000000" pitchFamily="2" charset="-78"/>
              </a:rPr>
              <a:t>کشورهاي</a:t>
            </a:r>
            <a:r>
              <a:rPr lang="fa-IR" dirty="0" smtClean="0">
                <a:cs typeface="B Yekan" panose="00000400000000000000" pitchFamily="2" charset="-78"/>
              </a:rPr>
              <a:t> در حال توسعه است</a:t>
            </a:r>
          </a:p>
          <a:p>
            <a:endParaRPr lang="en-US" dirty="0" smtClean="0"/>
          </a:p>
          <a:p>
            <a:pPr algn="r" rtl="1"/>
            <a:endParaRPr lang="en-US" sz="2400" dirty="0" smtClean="0">
              <a:solidFill>
                <a:schemeClr val="dk1"/>
              </a:solidFill>
              <a:cs typeface="B Yekan" panose="00000400000000000000" pitchFamily="2" charset="-78"/>
            </a:endParaRPr>
          </a:p>
          <a:p>
            <a:pPr lvl="1">
              <a:lnSpc>
                <a:spcPct val="90000"/>
              </a:lnSpc>
            </a:pPr>
            <a:endParaRPr lang="en-US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EC79-CB19-44E2-BA33-24712AA0E90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51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56C87B-A834-40A9-899B-6AE40CA6178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50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34925-17BF-461B-A922-5B809F773B1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23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r" rtl="1">
              <a:buNone/>
              <a:defRPr sz="2400">
                <a:solidFill>
                  <a:schemeClr val="tx2"/>
                </a:solidFill>
                <a:cs typeface="B Nazanin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518" y="6513426"/>
            <a:ext cx="1325880" cy="457200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B Nazanin" panose="00000400000000000000" pitchFamily="2" charset="-78"/>
              </a:defRPr>
            </a:lvl1pPr>
          </a:lstStyle>
          <a:p>
            <a:r>
              <a:rPr lang="fa-IR" smtClean="0"/>
              <a:t>از 34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140" y="6492240"/>
            <a:ext cx="762000" cy="365760"/>
          </a:xfrm>
        </p:spPr>
        <p:txBody>
          <a:bodyPr/>
          <a:lstStyle>
            <a:lvl1pPr algn="ctr">
              <a:defRPr>
                <a:cs typeface="B Nazanin" panose="00000400000000000000" pitchFamily="2" charset="-78"/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rtlCol="0"/>
          <a:lstStyle/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rtlCol="0"/>
          <a:lstStyle/>
          <a:p>
            <a:r>
              <a:rPr lang="fa-IR" smtClean="0"/>
              <a:t>از 34</a:t>
            </a:r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492240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r" rtl="1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B Titr" pitchFamily="2" charset="-78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B Nazanin" pitchFamily="2" charset="-78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B Nazanin" pitchFamily="2" charset="-78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diagramLayout" Target="../diagrams/layout1.xml"/><Relationship Id="rId5" Type="http://schemas.openxmlformats.org/officeDocument/2006/relationships/image" Target="../media/image4.jpeg"/><Relationship Id="rId10" Type="http://schemas.openxmlformats.org/officeDocument/2006/relationships/diagramData" Target="../diagrams/data1.xml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458200" cy="1470025"/>
          </a:xfrm>
        </p:spPr>
        <p:txBody>
          <a:bodyPr>
            <a:normAutofit/>
          </a:bodyPr>
          <a:lstStyle/>
          <a:p>
            <a:r>
              <a:rPr lang="fa-IR" sz="3200" b="1" dirty="0" smtClean="0"/>
              <a:t>سیاست‌های هدایت سرمایه گذاری مستقیم خارجی </a:t>
            </a:r>
            <a:r>
              <a:rPr lang="fa-IR" sz="3200" b="1" dirty="0" smtClean="0"/>
              <a:t/>
            </a:r>
            <a:br>
              <a:rPr lang="fa-IR" sz="3200" b="1" dirty="0" smtClean="0"/>
            </a:br>
            <a:r>
              <a:rPr lang="fa-IR" sz="3200" b="1" dirty="0" smtClean="0"/>
              <a:t>برای </a:t>
            </a:r>
            <a:r>
              <a:rPr lang="fa-IR" sz="3200" b="1" dirty="0" smtClean="0"/>
              <a:t>توسعه فنّاوری</a:t>
            </a:r>
            <a:r>
              <a:rPr lang="fa-IR" sz="3200" dirty="0" smtClean="0"/>
              <a:t> 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4365104"/>
            <a:ext cx="5436096" cy="1944216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/>
              <a:t>محمدصادق صارمی</a:t>
            </a:r>
            <a:endParaRPr lang="en-US" dirty="0" smtClean="0"/>
          </a:p>
          <a:p>
            <a:pPr algn="ctr"/>
            <a:r>
              <a:rPr lang="fa-IR" i="1" dirty="0" smtClean="0"/>
              <a:t> </a:t>
            </a:r>
            <a:endParaRPr lang="en-US" dirty="0" smtClean="0"/>
          </a:p>
          <a:p>
            <a:pPr algn="ctr"/>
            <a:r>
              <a:rPr lang="fa-IR" b="1" dirty="0" smtClean="0"/>
              <a:t>امیر ذاکری</a:t>
            </a:r>
            <a:endParaRPr lang="en-US" dirty="0" smtClean="0"/>
          </a:p>
          <a:p>
            <a:pPr algn="ctr"/>
            <a:endParaRPr lang="fa-IR" b="1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1651720"/>
            <a:ext cx="5365063" cy="2137320"/>
          </a:xfrm>
        </p:spPr>
        <p:txBody>
          <a:bodyPr>
            <a:norm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تئوری التقاطی</a:t>
            </a: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(ترکیبی)</a:t>
            </a:r>
            <a:b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</a:b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/>
            </a:r>
            <a:b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</a:br>
            <a:r>
              <a:rPr lang="fa-IR" sz="2400" b="1" dirty="0" smtClean="0">
                <a:cs typeface="B Nazanin" panose="00000400000000000000" pitchFamily="2" charset="-78"/>
              </a:rPr>
              <a:t>در </a:t>
            </a:r>
            <a:r>
              <a:rPr lang="fa-IR" sz="2400" b="1" dirty="0">
                <a:cs typeface="B Nazanin" panose="00000400000000000000" pitchFamily="2" charset="-78"/>
              </a:rPr>
              <a:t>سرمایه‎گذاری مستقیم خارجی، </a:t>
            </a:r>
            <a:r>
              <a:rPr lang="fa-IR" sz="2400" b="1" dirty="0" smtClean="0">
                <a:cs typeface="B Nazanin" panose="00000400000000000000" pitchFamily="2" charset="-78"/>
              </a:rPr>
              <a:t/>
            </a:r>
            <a:br>
              <a:rPr lang="fa-IR" sz="2400" b="1" dirty="0" smtClean="0">
                <a:cs typeface="B Nazanin" panose="00000400000000000000" pitchFamily="2" charset="-78"/>
              </a:rPr>
            </a:br>
            <a:r>
              <a:rPr lang="fa-IR" sz="2400" b="1" dirty="0" smtClean="0">
                <a:cs typeface="B Nazanin" panose="00000400000000000000" pitchFamily="2" charset="-78"/>
              </a:rPr>
              <a:t>باید </a:t>
            </a:r>
            <a:r>
              <a:rPr lang="fa-IR" sz="2400" b="1" dirty="0">
                <a:solidFill>
                  <a:schemeClr val="accent2"/>
                </a:solidFill>
                <a:cs typeface="B Nazanin" panose="00000400000000000000" pitchFamily="2" charset="-78"/>
              </a:rPr>
              <a:t>مزایای زیر </a:t>
            </a:r>
            <a:r>
              <a:rPr lang="fa-IR" sz="2400" b="1" dirty="0">
                <a:cs typeface="B Nazanin" panose="00000400000000000000" pitchFamily="2" charset="-78"/>
              </a:rPr>
              <a:t>برآورده شود:</a:t>
            </a:r>
            <a:r>
              <a:rPr lang="fa-IR" sz="2800" dirty="0">
                <a:cs typeface="B Nazanin" panose="00000400000000000000" pitchFamily="2" charset="-78"/>
              </a:rPr>
              <a:t/>
            </a:r>
            <a:br>
              <a:rPr lang="fa-IR" sz="2800" dirty="0">
                <a:cs typeface="B Nazanin" panose="00000400000000000000" pitchFamily="2" charset="-78"/>
              </a:rPr>
            </a:br>
            <a:endParaRPr lang="fa-IR" sz="28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5997590"/>
              </p:ext>
            </p:extLst>
          </p:nvPr>
        </p:nvGraphicFramePr>
        <p:xfrm>
          <a:off x="-196205" y="1124744"/>
          <a:ext cx="6280373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251520" y="3714705"/>
            <a:ext cx="849694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rtl="1">
              <a:spcBef>
                <a:spcPts val="600"/>
              </a:spcBef>
            </a:pPr>
            <a:r>
              <a:rPr lang="fa-IR" sz="2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مالکیت</a:t>
            </a:r>
            <a:r>
              <a:rPr lang="fa-IR" sz="2200" dirty="0">
                <a:solidFill>
                  <a:srgbClr val="FF0000"/>
                </a:solidFill>
                <a:cs typeface="B Nazanin" panose="00000400000000000000" pitchFamily="2" charset="-78"/>
              </a:rPr>
              <a:t>: </a:t>
            </a:r>
            <a:r>
              <a:rPr lang="fa-IR" sz="2200" dirty="0" smtClean="0">
                <a:cs typeface="B Nazanin" panose="00000400000000000000" pitchFamily="2" charset="-78"/>
              </a:rPr>
              <a:t>باید </a:t>
            </a:r>
            <a:r>
              <a:rPr lang="fa-IR" sz="2200" dirty="0">
                <a:cs typeface="B Nazanin" panose="00000400000000000000" pitchFamily="2" charset="-78"/>
              </a:rPr>
              <a:t>دارای </a:t>
            </a:r>
            <a:r>
              <a:rPr lang="fa-IR" sz="2200" dirty="0" smtClean="0">
                <a:solidFill>
                  <a:schemeClr val="accent2"/>
                </a:solidFill>
                <a:cs typeface="B Nazanin" panose="00000400000000000000" pitchFamily="2" charset="-78"/>
              </a:rPr>
              <a:t>مزایایی</a:t>
            </a:r>
            <a:r>
              <a:rPr lang="fa-IR" sz="2200" dirty="0" smtClean="0">
                <a:cs typeface="B Nazanin" panose="00000400000000000000" pitchFamily="2" charset="-78"/>
              </a:rPr>
              <a:t> </a:t>
            </a:r>
            <a:r>
              <a:rPr lang="fa-IR" sz="2200" dirty="0">
                <a:cs typeface="B Nazanin" panose="00000400000000000000" pitchFamily="2" charset="-78"/>
              </a:rPr>
              <a:t>–ناشی از دارایی‌های ناملموس- نسبت به دیگر شرکت‌ها باشد. این مزایا، «مزایای مالکیت» خوانده می‌شوند و شامل مواردی نظیر قدرت و اندازه انحصاری، حق استفاده از یک فناوری خاص، دسترسی به مواد خام و دسترسی به منابع مالی ارزان‌قیمت هستند. </a:t>
            </a:r>
          </a:p>
          <a:p>
            <a:pPr lvl="1" algn="just" rtl="1">
              <a:spcBef>
                <a:spcPts val="600"/>
              </a:spcBef>
            </a:pPr>
            <a:r>
              <a:rPr lang="fa-IR" sz="2200" b="1" dirty="0">
                <a:solidFill>
                  <a:srgbClr val="FF0000"/>
                </a:solidFill>
                <a:cs typeface="B Nazanin" panose="00000400000000000000" pitchFamily="2" charset="-78"/>
              </a:rPr>
              <a:t>درونی سازی</a:t>
            </a:r>
            <a:r>
              <a:rPr lang="fa-IR" sz="2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:</a:t>
            </a:r>
            <a:r>
              <a:rPr lang="fa-IR" sz="2200" dirty="0" smtClean="0">
                <a:cs typeface="B Nazanin" panose="00000400000000000000" pitchFamily="2" charset="-78"/>
              </a:rPr>
              <a:t> </a:t>
            </a:r>
            <a:r>
              <a:rPr lang="fa-IR" sz="2200" dirty="0">
                <a:cs typeface="B Nazanin" panose="00000400000000000000" pitchFamily="2" charset="-78"/>
              </a:rPr>
              <a:t>باید استفاده از این مزایا نسبت به فروش یا واگذاری آن‌ها سوددهی بیشتری داشته باشد.</a:t>
            </a:r>
          </a:p>
          <a:p>
            <a:pPr lvl="1" algn="just" rtl="1">
              <a:spcBef>
                <a:spcPts val="600"/>
              </a:spcBef>
            </a:pPr>
            <a:r>
              <a:rPr lang="fa-IR" sz="2200" b="1" dirty="0">
                <a:solidFill>
                  <a:srgbClr val="FF0000"/>
                </a:solidFill>
                <a:cs typeface="B Nazanin" panose="00000400000000000000" pitchFamily="2" charset="-78"/>
              </a:rPr>
              <a:t>محل</a:t>
            </a:r>
            <a:r>
              <a:rPr lang="fa-IR" sz="22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:</a:t>
            </a:r>
            <a:r>
              <a:rPr lang="fa-IR" sz="2200" dirty="0" smtClean="0">
                <a:cs typeface="B Nazanin" panose="00000400000000000000" pitchFamily="2" charset="-78"/>
              </a:rPr>
              <a:t> </a:t>
            </a:r>
            <a:r>
              <a:rPr lang="fa-IR" sz="2200" dirty="0">
                <a:cs typeface="B Nazanin" panose="00000400000000000000" pitchFamily="2" charset="-78"/>
              </a:rPr>
              <a:t>باید استفاده از این مزایا در ترکیب با عوامل ورودی واقع در </a:t>
            </a:r>
            <a:r>
              <a:rPr lang="fa-IR" sz="2200" dirty="0" smtClean="0">
                <a:cs typeface="B Nazanin" panose="00000400000000000000" pitchFamily="2" charset="-78"/>
              </a:rPr>
              <a:t>کشور مقصد، </a:t>
            </a:r>
            <a:r>
              <a:rPr lang="fa-IR" sz="2200" dirty="0">
                <a:cs typeface="B Nazanin" panose="00000400000000000000" pitchFamily="2" charset="-78"/>
              </a:rPr>
              <a:t>سوددهی بیشتری داشته باشد.</a:t>
            </a:r>
            <a:endParaRPr lang="en-US" sz="2200" dirty="0">
              <a:cs typeface="B Nazanin" panose="000004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1560" y="188640"/>
            <a:ext cx="81534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b="1" smtClean="0"/>
              <a:t>3-</a:t>
            </a:r>
            <a:r>
              <a:rPr lang="en-US" sz="3000" b="1" smtClean="0"/>
              <a:t> </a:t>
            </a:r>
            <a:r>
              <a:rPr lang="ar-SA" sz="3000" b="1" smtClean="0"/>
              <a:t>نظریه‌های سرمایه‌گذاری</a:t>
            </a:r>
            <a:r>
              <a:rPr lang="ar-SA" sz="3000" smtClean="0"/>
              <a:t> </a:t>
            </a:r>
            <a:r>
              <a:rPr lang="fa-IR" sz="3000" smtClean="0"/>
              <a:t>مستقیم </a:t>
            </a:r>
            <a:r>
              <a:rPr lang="ar-SA" sz="3000" smtClean="0"/>
              <a:t>خارجی</a:t>
            </a:r>
            <a:endParaRPr lang="en-US" sz="3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334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993" y="8670"/>
            <a:ext cx="8904685" cy="12490848"/>
            <a:chOff x="49993" y="8670"/>
            <a:chExt cx="8904685" cy="1249084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94122" y="3711515"/>
              <a:ext cx="8114109" cy="119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664356" y="1230252"/>
              <a:ext cx="45244" cy="462915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Notched Right Arrow 13"/>
            <p:cNvSpPr/>
            <p:nvPr/>
          </p:nvSpPr>
          <p:spPr>
            <a:xfrm>
              <a:off x="134994" y="1299903"/>
              <a:ext cx="1139780" cy="636900"/>
            </a:xfrm>
            <a:prstGeom prst="notched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fa-IR" sz="1050" dirty="0">
                  <a:solidFill>
                    <a:prstClr val="white"/>
                  </a:solidFill>
                  <a:cs typeface="B Nazanin" panose="00000400000000000000" pitchFamily="2" charset="-78"/>
                </a:rPr>
                <a:t>سیستم نوآوری</a:t>
              </a:r>
            </a:p>
          </p:txBody>
        </p:sp>
        <p:sp>
          <p:nvSpPr>
            <p:cNvPr id="15" name="Notched Right Arrow 14"/>
            <p:cNvSpPr/>
            <p:nvPr/>
          </p:nvSpPr>
          <p:spPr>
            <a:xfrm>
              <a:off x="49993" y="2819737"/>
              <a:ext cx="1139429" cy="636984"/>
            </a:xfrm>
            <a:prstGeom prst="notch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fa-IR" sz="1050" dirty="0">
                  <a:solidFill>
                    <a:prstClr val="white"/>
                  </a:solidFill>
                  <a:cs typeface="B Nazanin" panose="00000400000000000000" pitchFamily="2" charset="-78"/>
                </a:rPr>
                <a:t>تحقیق و توسعه </a:t>
              </a:r>
              <a:r>
                <a:rPr lang="en-US" sz="1050" dirty="0">
                  <a:solidFill>
                    <a:prstClr val="white"/>
                  </a:solidFill>
                  <a:cs typeface="B Nazanin" panose="00000400000000000000" pitchFamily="2" charset="-78"/>
                </a:rPr>
                <a:t>MNC</a:t>
              </a:r>
              <a:endParaRPr lang="fa-IR" sz="1050" dirty="0">
                <a:solidFill>
                  <a:prstClr val="white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" name="Notched Right Arrow 16"/>
            <p:cNvSpPr/>
            <p:nvPr/>
          </p:nvSpPr>
          <p:spPr>
            <a:xfrm>
              <a:off x="157916" y="4376229"/>
              <a:ext cx="1139780" cy="636900"/>
            </a:xfrm>
            <a:prstGeom prst="notched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fa-IR" sz="1050" dirty="0">
                  <a:solidFill>
                    <a:prstClr val="white"/>
                  </a:solidFill>
                  <a:cs typeface="B Nazanin" panose="00000400000000000000" pitchFamily="2" charset="-78"/>
                </a:rPr>
                <a:t>تکامل</a:t>
              </a:r>
              <a:r>
                <a:rPr lang="en-US" sz="1050" dirty="0">
                  <a:solidFill>
                    <a:prstClr val="white"/>
                  </a:solidFill>
                  <a:cs typeface="B Nazanin" panose="00000400000000000000" pitchFamily="2" charset="-78"/>
                </a:rPr>
                <a:t>(EM) subsidiary</a:t>
              </a:r>
              <a:endParaRPr lang="fa-IR" sz="1050" dirty="0">
                <a:solidFill>
                  <a:prstClr val="white"/>
                </a:solidFill>
                <a:cs typeface="B Nazanin" panose="00000400000000000000" pitchFamily="2" charset="-78"/>
              </a:endParaRPr>
            </a:p>
          </p:txBody>
        </p:sp>
        <p:grpSp>
          <p:nvGrpSpPr>
            <p:cNvPr id="106" name="Group 105"/>
            <p:cNvGrpSpPr>
              <a:grpSpLocks/>
            </p:cNvGrpSpPr>
            <p:nvPr/>
          </p:nvGrpSpPr>
          <p:grpSpPr bwMode="auto">
            <a:xfrm>
              <a:off x="747700" y="2006539"/>
              <a:ext cx="1143000" cy="1704975"/>
              <a:chOff x="1314986" y="1418014"/>
              <a:chExt cx="1523861" cy="2273967"/>
            </a:xfrm>
          </p:grpSpPr>
          <p:cxnSp>
            <p:nvCxnSpPr>
              <p:cNvPr id="50" name="Straight Arrow Connector 49"/>
              <p:cNvCxnSpPr/>
              <p:nvPr/>
            </p:nvCxnSpPr>
            <p:spPr>
              <a:xfrm>
                <a:off x="2445183" y="2264400"/>
                <a:ext cx="15874" cy="142758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ounded Rectangle 17"/>
              <p:cNvSpPr/>
              <p:nvPr/>
            </p:nvSpPr>
            <p:spPr>
              <a:xfrm>
                <a:off x="1314986" y="1418014"/>
                <a:ext cx="1523861" cy="832352"/>
              </a:xfrm>
              <a:prstGeom prst="roundRect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>Vernon 1966</a:t>
                </a:r>
              </a:p>
              <a:p>
                <a:pPr algn="ctr">
                  <a:defRPr/>
                </a:pPr>
                <a:r>
                  <a:rPr lang="fa-IR" sz="120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>تمرکز نوآوری در </a:t>
                </a:r>
                <a:r>
                  <a:rPr lang="en-US" sz="120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>HQ</a:t>
                </a:r>
                <a:endParaRPr lang="fa-IR" sz="1200" dirty="0">
                  <a:solidFill>
                    <a:prstClr val="white"/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08" name="Group 107"/>
            <p:cNvGrpSpPr>
              <a:grpSpLocks/>
            </p:cNvGrpSpPr>
            <p:nvPr/>
          </p:nvGrpSpPr>
          <p:grpSpPr bwMode="auto">
            <a:xfrm>
              <a:off x="2049053" y="1979155"/>
              <a:ext cx="1159669" cy="1724025"/>
              <a:chOff x="3014455" y="1400331"/>
              <a:chExt cx="1546921" cy="2299416"/>
            </a:xfrm>
          </p:grpSpPr>
          <p:cxnSp>
            <p:nvCxnSpPr>
              <p:cNvPr id="48" name="Straight Arrow Connector 47"/>
              <p:cNvCxnSpPr/>
              <p:nvPr/>
            </p:nvCxnSpPr>
            <p:spPr>
              <a:xfrm>
                <a:off x="3675152" y="2278491"/>
                <a:ext cx="0" cy="1421256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ounded Rectangle 18"/>
              <p:cNvSpPr/>
              <p:nvPr/>
            </p:nvSpPr>
            <p:spPr>
              <a:xfrm>
                <a:off x="3014455" y="1400331"/>
                <a:ext cx="1546921" cy="850035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1"/>
                <a:tileRect/>
              </a:gradFill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>Dunning, 1980</a:t>
                </a:r>
              </a:p>
              <a:p>
                <a:pPr algn="ctr">
                  <a:defRPr/>
                </a:pPr>
                <a:r>
                  <a:rPr lang="ar-SA" sz="900" dirty="0">
                    <a:solidFill>
                      <a:prstClr val="white"/>
                    </a:solidFill>
                    <a:latin typeface="Titr" pitchFamily="2" charset="-78"/>
                    <a:cs typeface="B Nazanin" panose="00000400000000000000" pitchFamily="2" charset="-78"/>
                  </a:rPr>
                  <a:t>تئوری التقاطی</a:t>
                </a:r>
                <a:r>
                  <a:rPr lang="en-US" sz="900" dirty="0">
                    <a:solidFill>
                      <a:prstClr val="white"/>
                    </a:solidFill>
                    <a:latin typeface="Titr" pitchFamily="2" charset="-78"/>
                    <a:cs typeface="B Nazanin" panose="00000400000000000000" pitchFamily="2" charset="-78"/>
                  </a:rPr>
                  <a:t> </a:t>
                </a:r>
                <a:endParaRPr lang="fa-IR" sz="900" dirty="0">
                  <a:solidFill>
                    <a:prstClr val="white"/>
                  </a:solidFill>
                  <a:latin typeface="Titr" pitchFamily="2" charset="-78"/>
                  <a:cs typeface="B Nazanin" panose="00000400000000000000" pitchFamily="2" charset="-78"/>
                </a:endParaRPr>
              </a:p>
              <a:p>
                <a:pPr algn="ctr">
                  <a:defRPr/>
                </a:pPr>
                <a:r>
                  <a:rPr lang="en-US" sz="90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>OLI</a:t>
                </a:r>
                <a:endParaRPr lang="fa-IR" sz="900" dirty="0">
                  <a:solidFill>
                    <a:prstClr val="white"/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7240825" y="3729176"/>
              <a:ext cx="1680693" cy="2025896"/>
              <a:chOff x="9655628" y="3738901"/>
              <a:chExt cx="2240924" cy="2701194"/>
            </a:xfr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grpSpPr>
          <p:cxnSp>
            <p:nvCxnSpPr>
              <p:cNvPr id="83" name="Straight Arrow Connector 82"/>
              <p:cNvCxnSpPr/>
              <p:nvPr/>
            </p:nvCxnSpPr>
            <p:spPr>
              <a:xfrm flipV="1">
                <a:off x="11440338" y="3738901"/>
                <a:ext cx="0" cy="1822958"/>
              </a:xfrm>
              <a:prstGeom prst="straightConnector1">
                <a:avLst/>
              </a:prstGeom>
              <a:grpFill/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ounded Rectangle 27"/>
              <p:cNvSpPr/>
              <p:nvPr/>
            </p:nvSpPr>
            <p:spPr>
              <a:xfrm>
                <a:off x="9655628" y="5561859"/>
                <a:ext cx="2240924" cy="878236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r>
                  <a:rPr lang="en-US" sz="1200" dirty="0" err="1">
                    <a:solidFill>
                      <a:prstClr val="white"/>
                    </a:solidFill>
                    <a:cs typeface="B Nazanin" panose="00000400000000000000" pitchFamily="2" charset="-78"/>
                  </a:rPr>
                  <a:t>Jha</a:t>
                </a:r>
                <a:r>
                  <a:rPr lang="en-US" sz="120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> et al 2016</a:t>
                </a:r>
                <a:br>
                  <a:rPr lang="en-US" sz="120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</a:br>
                <a:r>
                  <a:rPr lang="fa-IR" sz="120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>تکامل شرکتهای</a:t>
                </a:r>
                <a:r>
                  <a:rPr lang="en-US" sz="120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> </a:t>
                </a:r>
                <a:r>
                  <a:rPr lang="fa-IR" sz="120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>تابعه در شبکه جهانی نوآوری  </a:t>
                </a:r>
                <a:r>
                  <a:rPr lang="en-US" sz="120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>AAA</a:t>
                </a:r>
                <a:endParaRPr lang="fa-IR" sz="1200" dirty="0">
                  <a:solidFill>
                    <a:prstClr val="white"/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17" name="Group 116"/>
            <p:cNvGrpSpPr>
              <a:grpSpLocks/>
            </p:cNvGrpSpPr>
            <p:nvPr/>
          </p:nvGrpSpPr>
          <p:grpSpPr bwMode="auto">
            <a:xfrm>
              <a:off x="4935128" y="3747234"/>
              <a:ext cx="2339578" cy="2108597"/>
              <a:chOff x="6716514" y="3749769"/>
              <a:chExt cx="3119453" cy="2810737"/>
            </a:xfrm>
          </p:grpSpPr>
          <p:cxnSp>
            <p:nvCxnSpPr>
              <p:cNvPr id="79" name="Straight Arrow Connector 78"/>
              <p:cNvCxnSpPr/>
              <p:nvPr/>
            </p:nvCxnSpPr>
            <p:spPr>
              <a:xfrm flipV="1">
                <a:off x="8715186" y="3749769"/>
                <a:ext cx="1120781" cy="2080676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ounded Rectangle 28"/>
              <p:cNvSpPr/>
              <p:nvPr/>
            </p:nvSpPr>
            <p:spPr>
              <a:xfrm>
                <a:off x="6716514" y="5765304"/>
                <a:ext cx="2060620" cy="795202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tint val="98000"/>
                      <a:lumMod val="114000"/>
                    </a:schemeClr>
                  </a:gs>
                  <a:gs pos="100000">
                    <a:schemeClr val="accent6">
                      <a:shade val="90000"/>
                      <a:lumMod val="84000"/>
                    </a:schemeClr>
                  </a:gs>
                </a:gsLst>
                <a:lin ang="5400000" scaled="1"/>
                <a:tileRect/>
              </a:gradFill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r>
                  <a:rPr lang="en-US" sz="135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>Zhao 2006</a:t>
                </a:r>
              </a:p>
              <a:p>
                <a:pPr algn="ctr">
                  <a:defRPr/>
                </a:pPr>
                <a:r>
                  <a:rPr lang="fa-IR" sz="90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>درونی سازی و توزیع تحقیق و توسعه برای</a:t>
                </a:r>
                <a:r>
                  <a:rPr lang="en-US" sz="90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>  </a:t>
                </a:r>
                <a:r>
                  <a:rPr lang="fa-IR" sz="90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>مقابله با </a:t>
                </a:r>
                <a:r>
                  <a:rPr lang="en-US" sz="90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>IPR low</a:t>
                </a:r>
                <a:endParaRPr lang="fa-IR" sz="900" dirty="0">
                  <a:solidFill>
                    <a:prstClr val="white"/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11" name="Group 110"/>
            <p:cNvGrpSpPr>
              <a:grpSpLocks/>
            </p:cNvGrpSpPr>
            <p:nvPr/>
          </p:nvGrpSpPr>
          <p:grpSpPr bwMode="auto">
            <a:xfrm>
              <a:off x="2709850" y="3759139"/>
              <a:ext cx="1697831" cy="2100263"/>
              <a:chOff x="3930002" y="3755899"/>
              <a:chExt cx="2264334" cy="2799446"/>
            </a:xfrm>
          </p:grpSpPr>
          <p:cxnSp>
            <p:nvCxnSpPr>
              <p:cNvPr id="74" name="Straight Arrow Connector 73"/>
              <p:cNvCxnSpPr/>
              <p:nvPr/>
            </p:nvCxnSpPr>
            <p:spPr>
              <a:xfrm flipV="1">
                <a:off x="5733847" y="3755899"/>
                <a:ext cx="0" cy="1969452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/>
              <p:cNvSpPr/>
              <p:nvPr/>
            </p:nvSpPr>
            <p:spPr>
              <a:xfrm>
                <a:off x="3930002" y="5725474"/>
                <a:ext cx="2060620" cy="829871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5">
                      <a:tint val="98000"/>
                      <a:lumMod val="114000"/>
                    </a:schemeClr>
                  </a:gs>
                  <a:gs pos="100000">
                    <a:schemeClr val="accent5">
                      <a:shade val="90000"/>
                      <a:lumMod val="84000"/>
                    </a:schemeClr>
                  </a:gs>
                </a:gsLst>
                <a:lin ang="5400000" scaled="1"/>
                <a:tileRect/>
              </a:gradFill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r>
                  <a:rPr lang="en-US" sz="900" dirty="0" err="1">
                    <a:solidFill>
                      <a:prstClr val="white"/>
                    </a:solidFill>
                    <a:cs typeface="B Nazanin" panose="00000400000000000000" pitchFamily="2" charset="-78"/>
                  </a:rPr>
                  <a:t>Redy&amp;Sigoradson</a:t>
                </a:r>
                <a:r>
                  <a:rPr lang="en-US" sz="90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>(1994)</a:t>
                </a:r>
                <a:br>
                  <a:rPr lang="en-US" sz="90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</a:br>
                <a:r>
                  <a:rPr lang="fa-IR" sz="90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>تحقیق و توسعه در بازار نوظهور به خاطر فراوانی نیروی کار ارزان</a:t>
                </a:r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4133716" y="4459805"/>
                <a:ext cx="2060620" cy="885612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5">
                      <a:tint val="98000"/>
                      <a:lumMod val="114000"/>
                    </a:schemeClr>
                  </a:gs>
                  <a:gs pos="100000">
                    <a:schemeClr val="accent5">
                      <a:shade val="90000"/>
                      <a:lumMod val="84000"/>
                    </a:schemeClr>
                  </a:gs>
                </a:gsLst>
                <a:lin ang="5400000" scaled="1"/>
                <a:tileRect/>
              </a:gradFill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r>
                  <a:rPr lang="en-US" sz="1050" dirty="0" err="1">
                    <a:solidFill>
                      <a:prstClr val="white"/>
                    </a:solidFill>
                    <a:cs typeface="B Nazanin" panose="00000400000000000000" pitchFamily="2" charset="-78"/>
                  </a:rPr>
                  <a:t>Kogut</a:t>
                </a:r>
                <a:r>
                  <a:rPr lang="en-US" sz="105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>&amp; Zander(1992,1995)</a:t>
                </a:r>
              </a:p>
              <a:p>
                <a:pPr algn="ctr">
                  <a:defRPr/>
                </a:pPr>
                <a:r>
                  <a:rPr lang="fa-IR" sz="105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>درونی سازی دانش </a:t>
                </a:r>
                <a:r>
                  <a:rPr lang="en-US" sz="105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>MNC </a:t>
                </a:r>
                <a:r>
                  <a:rPr lang="fa-IR" sz="105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>در سازمان</a:t>
                </a:r>
              </a:p>
            </p:txBody>
          </p:sp>
        </p:grpSp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2568166" y="3822243"/>
              <a:ext cx="682228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algn="r" rtl="1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algn="r" rtl="1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algn="r" rtl="1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algn="r" rtl="1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algn="r" rtl="1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algn="r" rtl="1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algn="r" rtl="1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algn="r" rtl="1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a-IR" altLang="en-US" sz="1350">
                  <a:solidFill>
                    <a:srgbClr val="FFFFFF"/>
                  </a:solidFill>
                  <a:cs typeface="B Nazanin" panose="00000400000000000000" pitchFamily="2" charset="-78"/>
                </a:rPr>
                <a:t>1990</a:t>
              </a:r>
            </a:p>
          </p:txBody>
        </p:sp>
        <p:sp>
          <p:nvSpPr>
            <p:cNvPr id="35" name="TextBox 34"/>
            <p:cNvSpPr txBox="1">
              <a:spLocks noChangeArrowheads="1"/>
            </p:cNvSpPr>
            <p:nvPr/>
          </p:nvSpPr>
          <p:spPr bwMode="auto">
            <a:xfrm>
              <a:off x="3188481" y="3805574"/>
              <a:ext cx="1139429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algn="r" rtl="1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algn="r" rtl="1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algn="r" rtl="1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algn="r" rtl="1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algn="r" rtl="1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algn="r" rtl="1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algn="r" rtl="1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algn="r" rtl="1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a-IR" altLang="en-US" sz="1350">
                  <a:solidFill>
                    <a:srgbClr val="FFFFFF"/>
                  </a:solidFill>
                  <a:cs typeface="B Nazanin" panose="00000400000000000000" pitchFamily="2" charset="-78"/>
                </a:rPr>
                <a:t>1995</a:t>
              </a:r>
            </a:p>
          </p:txBody>
        </p:sp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5164919" y="3790095"/>
              <a:ext cx="673894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algn="r" rtl="1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algn="r" rtl="1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algn="r" rtl="1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algn="r" rtl="1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algn="r" rtl="1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algn="r" rtl="1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algn="r" rtl="1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algn="r" rtl="1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a-IR" altLang="en-US" sz="1350">
                  <a:solidFill>
                    <a:srgbClr val="FFFFFF"/>
                  </a:solidFill>
                  <a:cs typeface="B Nazanin" panose="00000400000000000000" pitchFamily="2" charset="-78"/>
                </a:rPr>
                <a:t>2000</a:t>
              </a:r>
            </a:p>
          </p:txBody>
        </p:sp>
        <p:sp>
          <p:nvSpPr>
            <p:cNvPr id="37" name="TextBox 36"/>
            <p:cNvSpPr txBox="1">
              <a:spLocks noChangeArrowheads="1"/>
            </p:cNvSpPr>
            <p:nvPr/>
          </p:nvSpPr>
          <p:spPr bwMode="auto">
            <a:xfrm>
              <a:off x="6602003" y="3762711"/>
              <a:ext cx="567928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algn="r" rtl="1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algn="r" rtl="1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algn="r" rtl="1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algn="r" rtl="1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algn="r" rtl="1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algn="r" rtl="1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algn="r" rtl="1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algn="r" rtl="1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a-IR" altLang="en-US" sz="1350">
                  <a:solidFill>
                    <a:srgbClr val="FFFFFF"/>
                  </a:solidFill>
                  <a:cs typeface="B Nazanin" panose="00000400000000000000" pitchFamily="2" charset="-78"/>
                </a:rPr>
                <a:t>2005</a:t>
              </a:r>
            </a:p>
          </p:txBody>
        </p:sp>
        <p:sp>
          <p:nvSpPr>
            <p:cNvPr id="39" name="TextBox 38"/>
            <p:cNvSpPr txBox="1">
              <a:spLocks noChangeArrowheads="1"/>
            </p:cNvSpPr>
            <p:nvPr/>
          </p:nvSpPr>
          <p:spPr bwMode="auto">
            <a:xfrm>
              <a:off x="7205650" y="3755568"/>
              <a:ext cx="908447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algn="r" rtl="1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algn="r" rtl="1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algn="r" rtl="1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algn="r" rtl="1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algn="r" rtl="1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algn="r" rtl="1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algn="r" rtl="1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algn="r" rtl="1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a-IR" altLang="en-US" sz="1350">
                  <a:solidFill>
                    <a:srgbClr val="FFFFFF"/>
                  </a:solidFill>
                  <a:cs typeface="B Nazanin" panose="00000400000000000000" pitchFamily="2" charset="-78"/>
                </a:rPr>
                <a:t>2010</a:t>
              </a:r>
            </a:p>
          </p:txBody>
        </p:sp>
        <p:grpSp>
          <p:nvGrpSpPr>
            <p:cNvPr id="107" name="Group 106"/>
            <p:cNvGrpSpPr>
              <a:grpSpLocks/>
            </p:cNvGrpSpPr>
            <p:nvPr/>
          </p:nvGrpSpPr>
          <p:grpSpPr bwMode="auto">
            <a:xfrm>
              <a:off x="1219187" y="2751870"/>
              <a:ext cx="1894285" cy="987029"/>
              <a:chOff x="1943229" y="2411943"/>
              <a:chExt cx="2525742" cy="1315773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1943229" y="2411943"/>
                <a:ext cx="2525742" cy="998647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1"/>
                <a:tileRect/>
              </a:gradFill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r>
                  <a:rPr lang="en-US" sz="135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>Ronstadt(1978)</a:t>
                </a:r>
                <a:br>
                  <a:rPr lang="en-US" sz="135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</a:br>
                <a:r>
                  <a:rPr lang="fa-IR" sz="135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>تحقیق و توسعه به خاطر نیاز بازار</a:t>
                </a:r>
              </a:p>
            </p:txBody>
          </p:sp>
          <p:cxnSp>
            <p:nvCxnSpPr>
              <p:cNvPr id="49" name="Straight Arrow Connector 48"/>
              <p:cNvCxnSpPr/>
              <p:nvPr/>
            </p:nvCxnSpPr>
            <p:spPr>
              <a:xfrm flipH="1">
                <a:off x="3264044" y="3410280"/>
                <a:ext cx="12700" cy="317436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Group 108"/>
            <p:cNvGrpSpPr>
              <a:grpSpLocks/>
            </p:cNvGrpSpPr>
            <p:nvPr/>
          </p:nvGrpSpPr>
          <p:grpSpPr bwMode="auto">
            <a:xfrm>
              <a:off x="2907493" y="1160005"/>
              <a:ext cx="1591866" cy="2557463"/>
              <a:chOff x="4194778" y="289462"/>
              <a:chExt cx="2121252" cy="3410285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4194778" y="289462"/>
                <a:ext cx="2121252" cy="998635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r>
                  <a:rPr lang="en-US" sz="1350" dirty="0">
                    <a:solidFill>
                      <a:prstClr val="black"/>
                    </a:solidFill>
                    <a:cs typeface="B Nazanin" panose="00000400000000000000" pitchFamily="2" charset="-78"/>
                  </a:rPr>
                  <a:t>Nelson 1993</a:t>
                </a:r>
              </a:p>
              <a:p>
                <a:pPr algn="ctr">
                  <a:defRPr/>
                </a:pPr>
                <a:r>
                  <a:rPr lang="fa-IR" sz="1350" dirty="0">
                    <a:solidFill>
                      <a:prstClr val="black"/>
                    </a:solidFill>
                    <a:cs typeface="B Nazanin" panose="00000400000000000000" pitchFamily="2" charset="-78"/>
                  </a:rPr>
                  <a:t>سیستم نوآوری ملی</a:t>
                </a:r>
              </a:p>
            </p:txBody>
          </p:sp>
          <p:cxnSp>
            <p:nvCxnSpPr>
              <p:cNvPr id="59" name="Straight Arrow Connector 58"/>
              <p:cNvCxnSpPr/>
              <p:nvPr/>
            </p:nvCxnSpPr>
            <p:spPr>
              <a:xfrm>
                <a:off x="4903978" y="1296036"/>
                <a:ext cx="0" cy="240371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Group 109"/>
            <p:cNvGrpSpPr>
              <a:grpSpLocks/>
            </p:cNvGrpSpPr>
            <p:nvPr/>
          </p:nvGrpSpPr>
          <p:grpSpPr bwMode="auto">
            <a:xfrm>
              <a:off x="3480185" y="2806640"/>
              <a:ext cx="1139428" cy="916781"/>
              <a:chOff x="4957838" y="2484478"/>
              <a:chExt cx="1519707" cy="1223036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4957838" y="2484478"/>
                <a:ext cx="1519707" cy="885035"/>
              </a:xfrm>
              <a:prstGeom prst="roundRect">
                <a:avLst/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r>
                  <a:rPr lang="en-US" sz="90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>Cantwell(1995)</a:t>
                </a:r>
                <a:br>
                  <a:rPr lang="en-US" sz="90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</a:br>
                <a:r>
                  <a:rPr lang="fa-IR" sz="90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>پراکندگی نوآوری در </a:t>
                </a:r>
                <a:r>
                  <a:rPr lang="en-US" sz="90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>MNE</a:t>
                </a:r>
                <a:endParaRPr lang="fa-IR" sz="900" dirty="0">
                  <a:solidFill>
                    <a:prstClr val="white"/>
                  </a:solidFill>
                  <a:cs typeface="B Nazanin" panose="00000400000000000000" pitchFamily="2" charset="-78"/>
                </a:endParaRPr>
              </a:p>
            </p:txBody>
          </p:sp>
          <p:cxnSp>
            <p:nvCxnSpPr>
              <p:cNvPr id="61" name="Straight Arrow Connector 60"/>
              <p:cNvCxnSpPr/>
              <p:nvPr/>
            </p:nvCxnSpPr>
            <p:spPr>
              <a:xfrm>
                <a:off x="5732778" y="3351722"/>
                <a:ext cx="0" cy="355792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Group 112"/>
            <p:cNvGrpSpPr>
              <a:grpSpLocks/>
            </p:cNvGrpSpPr>
            <p:nvPr/>
          </p:nvGrpSpPr>
          <p:grpSpPr bwMode="auto">
            <a:xfrm>
              <a:off x="3623060" y="2010112"/>
              <a:ext cx="2959894" cy="1701403"/>
              <a:chOff x="5148465" y="1423820"/>
              <a:chExt cx="3946503" cy="2268161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5148465" y="1433189"/>
                <a:ext cx="2064368" cy="998647"/>
              </a:xfrm>
              <a:prstGeom prst="roundRect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r>
                  <a:rPr lang="en-US" sz="135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>Pearce(1999) MNC </a:t>
                </a:r>
                <a:r>
                  <a:rPr lang="fa-IR" sz="135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>ها به دنبال یادگیری</a:t>
                </a:r>
                <a:r>
                  <a:rPr lang="en-US" sz="135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> </a:t>
                </a:r>
                <a:r>
                  <a:rPr lang="fa-IR" sz="135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>در </a:t>
                </a:r>
                <a:r>
                  <a:rPr lang="en-US" sz="135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>EM</a:t>
                </a:r>
                <a:endParaRPr lang="fa-IR" sz="1350" dirty="0">
                  <a:solidFill>
                    <a:prstClr val="white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7065473" y="1423820"/>
                <a:ext cx="2029495" cy="998647"/>
              </a:xfrm>
              <a:prstGeom prst="roundRect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r>
                  <a:rPr lang="en-US" sz="1200" dirty="0" err="1">
                    <a:solidFill>
                      <a:prstClr val="white"/>
                    </a:solidFill>
                    <a:cs typeface="B Nazanin" panose="00000400000000000000" pitchFamily="2" charset="-78"/>
                  </a:rPr>
                  <a:t>Kummerle</a:t>
                </a:r>
                <a:r>
                  <a:rPr lang="en-US" sz="120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> (1999)</a:t>
                </a:r>
                <a:br>
                  <a:rPr lang="en-US" sz="120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</a:br>
                <a:r>
                  <a:rPr lang="en-US" sz="120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>exploitation vs Exploration</a:t>
                </a:r>
                <a:endParaRPr lang="fa-IR" sz="1200" dirty="0">
                  <a:solidFill>
                    <a:prstClr val="white"/>
                  </a:solidFill>
                  <a:cs typeface="B Nazanin" panose="00000400000000000000" pitchFamily="2" charset="-78"/>
                </a:endParaRPr>
              </a:p>
            </p:txBody>
          </p:sp>
          <p:cxnSp>
            <p:nvCxnSpPr>
              <p:cNvPr id="64" name="Straight Arrow Connector 63"/>
              <p:cNvCxnSpPr/>
              <p:nvPr/>
            </p:nvCxnSpPr>
            <p:spPr>
              <a:xfrm>
                <a:off x="7258240" y="2433303"/>
                <a:ext cx="0" cy="1258678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>
              <a:grpSpLocks/>
            </p:cNvGrpSpPr>
            <p:nvPr/>
          </p:nvGrpSpPr>
          <p:grpSpPr bwMode="auto">
            <a:xfrm>
              <a:off x="5247072" y="2806639"/>
              <a:ext cx="1335881" cy="895350"/>
              <a:chOff x="7313069" y="2485230"/>
              <a:chExt cx="1781899" cy="1194011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7631199" y="2485230"/>
                <a:ext cx="1463769" cy="808811"/>
              </a:xfrm>
              <a:prstGeom prst="roundRect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r>
                  <a:rPr lang="en-US" sz="1050" dirty="0" err="1">
                    <a:solidFill>
                      <a:prstClr val="white"/>
                    </a:solidFill>
                    <a:cs typeface="B Nazanin" panose="00000400000000000000" pitchFamily="2" charset="-78"/>
                  </a:rPr>
                  <a:t>Gerybadze&amp;Reger</a:t>
                </a:r>
                <a:r>
                  <a:rPr lang="en-US" sz="105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>(199)</a:t>
                </a:r>
                <a:br>
                  <a:rPr lang="en-US" sz="105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</a:br>
                <a:r>
                  <a:rPr lang="fa-IR" sz="105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>محدودیت به </a:t>
                </a:r>
                <a:r>
                  <a:rPr lang="en-US" sz="105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>Triad</a:t>
                </a:r>
                <a:endParaRPr lang="fa-IR" sz="1050" dirty="0">
                  <a:solidFill>
                    <a:prstClr val="white"/>
                  </a:solidFill>
                  <a:cs typeface="B Nazanin" panose="00000400000000000000" pitchFamily="2" charset="-78"/>
                </a:endParaRPr>
              </a:p>
            </p:txBody>
          </p:sp>
          <p:cxnSp>
            <p:nvCxnSpPr>
              <p:cNvPr id="66" name="Straight Arrow Connector 65"/>
              <p:cNvCxnSpPr/>
              <p:nvPr/>
            </p:nvCxnSpPr>
            <p:spPr>
              <a:xfrm flipH="1">
                <a:off x="7313069" y="3293411"/>
                <a:ext cx="481208" cy="38583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oup 115"/>
            <p:cNvGrpSpPr>
              <a:grpSpLocks/>
            </p:cNvGrpSpPr>
            <p:nvPr/>
          </p:nvGrpSpPr>
          <p:grpSpPr bwMode="auto">
            <a:xfrm>
              <a:off x="6968716" y="1933912"/>
              <a:ext cx="1564481" cy="1768078"/>
              <a:chOff x="9225173" y="1431141"/>
              <a:chExt cx="2086377" cy="2357847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9225173" y="1431141"/>
                <a:ext cx="2086377" cy="929752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tint val="98000"/>
                      <a:lumMod val="114000"/>
                    </a:schemeClr>
                  </a:gs>
                  <a:gs pos="100000">
                    <a:schemeClr val="accent6">
                      <a:shade val="90000"/>
                      <a:lumMod val="84000"/>
                    </a:schemeClr>
                  </a:gs>
                </a:gsLst>
                <a:lin ang="5400000" scaled="1"/>
                <a:tileRect/>
              </a:gradFill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r>
                  <a:rPr lang="en-US" sz="135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>OECD 2009</a:t>
                </a:r>
              </a:p>
              <a:p>
                <a:pPr algn="ctr">
                  <a:defRPr/>
                </a:pPr>
                <a:r>
                  <a:rPr lang="fa-IR" sz="105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>پیامدهای </a:t>
                </a:r>
                <a:r>
                  <a:rPr lang="en-US" sz="105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>R&amp;D OFFSHORING</a:t>
                </a:r>
                <a:r>
                  <a:rPr lang="fa-IR" sz="135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> </a:t>
                </a:r>
              </a:p>
            </p:txBody>
          </p:sp>
          <p:cxnSp>
            <p:nvCxnSpPr>
              <p:cNvPr id="68" name="Straight Arrow Connector 67"/>
              <p:cNvCxnSpPr/>
              <p:nvPr/>
            </p:nvCxnSpPr>
            <p:spPr>
              <a:xfrm>
                <a:off x="9550673" y="2361578"/>
                <a:ext cx="471579" cy="142741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69"/>
            <p:cNvSpPr txBox="1">
              <a:spLocks noChangeArrowheads="1"/>
            </p:cNvSpPr>
            <p:nvPr/>
          </p:nvSpPr>
          <p:spPr bwMode="auto">
            <a:xfrm>
              <a:off x="8174818" y="3760330"/>
              <a:ext cx="648891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algn="r" rtl="1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algn="r" rtl="1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algn="r" rtl="1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algn="r" rtl="1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algn="r" rtl="1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algn="r" rtl="1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algn="r" rtl="1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algn="r" rtl="1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a-IR" altLang="en-US" sz="1350">
                  <a:solidFill>
                    <a:srgbClr val="FFFFFF"/>
                  </a:solidFill>
                  <a:cs typeface="B Nazanin" panose="00000400000000000000" pitchFamily="2" charset="-78"/>
                </a:rPr>
                <a:t>2015</a:t>
              </a:r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7212762" y="2737293"/>
              <a:ext cx="1389624" cy="1010975"/>
              <a:chOff x="10091023" y="2401802"/>
              <a:chExt cx="1852832" cy="1347967"/>
            </a:xfr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grpSpPr>
          <p:sp>
            <p:nvSpPr>
              <p:cNvPr id="26" name="Rounded Rectangle 25"/>
              <p:cNvSpPr/>
              <p:nvPr/>
            </p:nvSpPr>
            <p:spPr>
              <a:xfrm>
                <a:off x="10091023" y="2401802"/>
                <a:ext cx="1852832" cy="877381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r>
                  <a:rPr lang="en-US" sz="90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>Laurens et al 2015</a:t>
                </a:r>
              </a:p>
              <a:p>
                <a:pPr algn="ctr">
                  <a:defRPr/>
                </a:pPr>
                <a:r>
                  <a:rPr lang="fa-IR" sz="90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>23% جهانی شدن</a:t>
                </a:r>
                <a:r>
                  <a:rPr lang="en-US" sz="90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>R&amp;D</a:t>
                </a:r>
                <a:r>
                  <a:rPr lang="fa-IR" sz="90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/>
                </a:r>
                <a:br>
                  <a:rPr lang="fa-IR" sz="90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</a:br>
                <a:r>
                  <a:rPr lang="fa-IR" sz="90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>اهمیت  </a:t>
                </a:r>
                <a:r>
                  <a:rPr lang="en-US" sz="90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>HQ</a:t>
                </a:r>
                <a:r>
                  <a:rPr lang="fa-IR" sz="90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> و افزایش اهمیت هند و چین</a:t>
                </a:r>
                <a:endParaRPr lang="en-US" sz="900" dirty="0">
                  <a:solidFill>
                    <a:prstClr val="white"/>
                  </a:solidFill>
                  <a:cs typeface="B Nazanin" panose="00000400000000000000" pitchFamily="2" charset="-78"/>
                </a:endParaRPr>
              </a:p>
            </p:txBody>
          </p:sp>
          <p:cxnSp>
            <p:nvCxnSpPr>
              <p:cNvPr id="72" name="Straight Arrow Connector 71"/>
              <p:cNvCxnSpPr/>
              <p:nvPr/>
            </p:nvCxnSpPr>
            <p:spPr>
              <a:xfrm>
                <a:off x="11688115" y="3321306"/>
                <a:ext cx="0" cy="428463"/>
              </a:xfrm>
              <a:prstGeom prst="straightConnector1">
                <a:avLst/>
              </a:prstGeom>
              <a:grpFill/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" name="Group 111"/>
            <p:cNvGrpSpPr>
              <a:grpSpLocks/>
            </p:cNvGrpSpPr>
            <p:nvPr/>
          </p:nvGrpSpPr>
          <p:grpSpPr bwMode="auto">
            <a:xfrm>
              <a:off x="4574369" y="3723420"/>
              <a:ext cx="1545431" cy="1252538"/>
              <a:chOff x="6417361" y="3707514"/>
              <a:chExt cx="2060620" cy="1670584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6417361" y="4492138"/>
                <a:ext cx="2060620" cy="88596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3">
                      <a:tint val="98000"/>
                      <a:lumMod val="114000"/>
                    </a:schemeClr>
                  </a:gs>
                  <a:gs pos="100000">
                    <a:schemeClr val="accent3">
                      <a:shade val="90000"/>
                      <a:lumMod val="84000"/>
                    </a:schemeClr>
                  </a:gs>
                </a:gsLst>
                <a:lin ang="5400000" scaled="1"/>
                <a:tileRect/>
              </a:gra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r>
                  <a:rPr lang="en-US" sz="1050" dirty="0" err="1">
                    <a:solidFill>
                      <a:prstClr val="white"/>
                    </a:solidFill>
                    <a:cs typeface="B Nazanin" panose="00000400000000000000" pitchFamily="2" charset="-78"/>
                  </a:rPr>
                  <a:t>Birkinshaw&amp;Hood</a:t>
                </a:r>
                <a:r>
                  <a:rPr lang="en-US" sz="105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> (1998)</a:t>
                </a:r>
                <a:br>
                  <a:rPr lang="en-US" sz="105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</a:br>
                <a:r>
                  <a:rPr lang="fa-IR" sz="105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>اجبار شرکت تابعه به توسعه </a:t>
                </a:r>
                <a:r>
                  <a:rPr lang="en-US" sz="105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>R&amp;D</a:t>
                </a:r>
                <a:endParaRPr lang="fa-IR" sz="1050" dirty="0">
                  <a:solidFill>
                    <a:prstClr val="white"/>
                  </a:solidFill>
                  <a:cs typeface="B Nazanin" panose="00000400000000000000" pitchFamily="2" charset="-78"/>
                </a:endParaRPr>
              </a:p>
            </p:txBody>
          </p:sp>
          <p:cxnSp>
            <p:nvCxnSpPr>
              <p:cNvPr id="77" name="Straight Arrow Connector 76"/>
              <p:cNvCxnSpPr/>
              <p:nvPr/>
            </p:nvCxnSpPr>
            <p:spPr>
              <a:xfrm flipV="1">
                <a:off x="7090476" y="3707514"/>
                <a:ext cx="0" cy="79718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Group 114"/>
            <p:cNvGrpSpPr>
              <a:grpSpLocks/>
            </p:cNvGrpSpPr>
            <p:nvPr/>
          </p:nvGrpSpPr>
          <p:grpSpPr bwMode="auto">
            <a:xfrm>
              <a:off x="6311491" y="3717468"/>
              <a:ext cx="1545431" cy="1248965"/>
              <a:chOff x="8732562" y="3699747"/>
              <a:chExt cx="2060620" cy="1665362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8732562" y="4505127"/>
                <a:ext cx="2060620" cy="859982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tint val="98000"/>
                      <a:lumMod val="114000"/>
                    </a:schemeClr>
                  </a:gs>
                  <a:gs pos="100000">
                    <a:schemeClr val="accent6">
                      <a:shade val="90000"/>
                      <a:lumMod val="84000"/>
                    </a:schemeClr>
                  </a:gs>
                </a:gsLst>
                <a:lin ang="5400000" scaled="1"/>
                <a:tileRect/>
              </a:gradFill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r>
                  <a:rPr lang="en-US" sz="135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>UNCTAD 2005</a:t>
                </a:r>
                <a:endParaRPr lang="fa-IR" sz="1350" dirty="0">
                  <a:solidFill>
                    <a:prstClr val="white"/>
                  </a:solidFill>
                  <a:cs typeface="B Nazanin" panose="00000400000000000000" pitchFamily="2" charset="-78"/>
                </a:endParaRPr>
              </a:p>
              <a:p>
                <a:pPr algn="ctr">
                  <a:defRPr/>
                </a:pPr>
                <a:r>
                  <a:rPr lang="fa-IR" sz="105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>سیاست های جذب </a:t>
                </a:r>
                <a:r>
                  <a:rPr lang="en-US" sz="105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>R&amp;D FDI </a:t>
                </a:r>
                <a:r>
                  <a:rPr lang="fa-IR" sz="1050" dirty="0">
                    <a:solidFill>
                      <a:prstClr val="white"/>
                    </a:solidFill>
                    <a:cs typeface="B Nazanin" panose="00000400000000000000" pitchFamily="2" charset="-78"/>
                  </a:rPr>
                  <a:t>کشورهای درحال توسعه)</a:t>
                </a:r>
              </a:p>
            </p:txBody>
          </p:sp>
          <p:cxnSp>
            <p:nvCxnSpPr>
              <p:cNvPr id="88" name="Straight Arrow Connector 87"/>
              <p:cNvCxnSpPr/>
              <p:nvPr/>
            </p:nvCxnSpPr>
            <p:spPr>
              <a:xfrm flipV="1">
                <a:off x="9608881" y="3699747"/>
                <a:ext cx="0" cy="75568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Arc 57"/>
            <p:cNvSpPr/>
            <p:nvPr/>
          </p:nvSpPr>
          <p:spPr>
            <a:xfrm rot="2364054">
              <a:off x="3925478" y="746858"/>
              <a:ext cx="585788" cy="11752660"/>
            </a:xfrm>
            <a:prstGeom prst="arc">
              <a:avLst>
                <a:gd name="adj1" fmla="val 16200000"/>
                <a:gd name="adj2" fmla="val 20955649"/>
              </a:avLst>
            </a:prstGeom>
            <a:ln w="38100">
              <a:solidFill>
                <a:schemeClr val="bg2">
                  <a:lumMod val="75000"/>
                </a:schemeClr>
              </a:solidFill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fa-IR" sz="1350">
                <a:solidFill>
                  <a:prstClr val="white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0" name="Arc 59"/>
            <p:cNvSpPr/>
            <p:nvPr/>
          </p:nvSpPr>
          <p:spPr>
            <a:xfrm rot="2635076">
              <a:off x="1308485" y="8670"/>
              <a:ext cx="501253" cy="9478566"/>
            </a:xfrm>
            <a:prstGeom prst="arc">
              <a:avLst>
                <a:gd name="adj1" fmla="val 16200000"/>
                <a:gd name="adj2" fmla="val 20955649"/>
              </a:avLst>
            </a:prstGeom>
            <a:ln w="38100">
              <a:solidFill>
                <a:schemeClr val="bg2">
                  <a:lumMod val="75000"/>
                </a:schemeClr>
              </a:solidFill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fa-IR" sz="1350">
                <a:solidFill>
                  <a:prstClr val="white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1607331" y="964743"/>
              <a:ext cx="1143000" cy="541734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fa-IR" sz="1200" dirty="0">
                  <a:solidFill>
                    <a:prstClr val="black"/>
                  </a:solidFill>
                  <a:cs typeface="B Nazanin" panose="00000400000000000000" pitchFamily="2" charset="-78"/>
                </a:rPr>
                <a:t>موج اول : </a:t>
              </a:r>
              <a:r>
                <a:rPr lang="en-US" sz="1200" dirty="0">
                  <a:solidFill>
                    <a:prstClr val="black"/>
                  </a:solidFill>
                  <a:cs typeface="B Nazanin" panose="00000400000000000000" pitchFamily="2" charset="-78"/>
                </a:rPr>
                <a:t>R&amp;D </a:t>
              </a:r>
              <a:r>
                <a:rPr lang="fa-IR" sz="1200" dirty="0">
                  <a:solidFill>
                    <a:prstClr val="black"/>
                  </a:solidFill>
                  <a:cs typeface="B Nazanin" panose="00000400000000000000" pitchFamily="2" charset="-78"/>
                </a:rPr>
                <a:t>متمرکز</a:t>
              </a:r>
              <a:r>
                <a:rPr lang="en-US" sz="1200" dirty="0">
                  <a:solidFill>
                    <a:prstClr val="black"/>
                  </a:solidFill>
                  <a:cs typeface="B Nazanin" panose="00000400000000000000" pitchFamily="2" charset="-78"/>
                </a:rPr>
                <a:t> </a:t>
              </a:r>
              <a:r>
                <a:rPr lang="fa-IR" sz="1200" dirty="0">
                  <a:solidFill>
                    <a:prstClr val="black"/>
                  </a:solidFill>
                  <a:cs typeface="B Nazanin" panose="00000400000000000000" pitchFamily="2" charset="-78"/>
                </a:rPr>
                <a:t>در </a:t>
              </a:r>
              <a:r>
                <a:rPr lang="en-US" sz="1200" dirty="0">
                  <a:solidFill>
                    <a:prstClr val="black"/>
                  </a:solidFill>
                  <a:cs typeface="B Nazanin" panose="00000400000000000000" pitchFamily="2" charset="-78"/>
                </a:rPr>
                <a:t>HQ</a:t>
              </a:r>
              <a:endParaRPr lang="fa-IR" sz="1200" dirty="0">
                <a:solidFill>
                  <a:prstClr val="black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4935128" y="927833"/>
              <a:ext cx="1143000" cy="541735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fa-IR" sz="900" dirty="0">
                  <a:solidFill>
                    <a:prstClr val="black"/>
                  </a:solidFill>
                  <a:cs typeface="B Nazanin" panose="00000400000000000000" pitchFamily="2" charset="-78"/>
                </a:rPr>
                <a:t>موج دوم:</a:t>
              </a:r>
              <a:r>
                <a:rPr lang="en-US" sz="900" dirty="0">
                  <a:solidFill>
                    <a:prstClr val="black"/>
                  </a:solidFill>
                  <a:cs typeface="B Nazanin" panose="00000400000000000000" pitchFamily="2" charset="-78"/>
                </a:rPr>
                <a:t> </a:t>
              </a:r>
              <a:r>
                <a:rPr lang="fa-IR" sz="900" dirty="0">
                  <a:solidFill>
                    <a:prstClr val="black"/>
                  </a:solidFill>
                  <a:cs typeface="B Nazanin" panose="00000400000000000000" pitchFamily="2" charset="-78"/>
                </a:rPr>
                <a:t> انتشار  تحقیق و توسعه اما با تکیه بر </a:t>
              </a:r>
              <a:r>
                <a:rPr lang="en-US" sz="900" dirty="0">
                  <a:solidFill>
                    <a:prstClr val="black"/>
                  </a:solidFill>
                  <a:cs typeface="B Nazanin" panose="00000400000000000000" pitchFamily="2" charset="-78"/>
                </a:rPr>
                <a:t>HQ</a:t>
              </a:r>
              <a:endParaRPr lang="fa-IR" sz="900" dirty="0">
                <a:solidFill>
                  <a:prstClr val="black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7811678" y="955218"/>
              <a:ext cx="1143000" cy="541734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fa-IR" sz="900" dirty="0">
                  <a:solidFill>
                    <a:prstClr val="black"/>
                  </a:solidFill>
                  <a:cs typeface="B Nazanin" panose="00000400000000000000" pitchFamily="2" charset="-78"/>
                </a:rPr>
                <a:t>موج سوم:</a:t>
              </a:r>
              <a:r>
                <a:rPr lang="en-US" sz="900" dirty="0">
                  <a:solidFill>
                    <a:prstClr val="black"/>
                  </a:solidFill>
                  <a:cs typeface="B Nazanin" panose="00000400000000000000" pitchFamily="2" charset="-78"/>
                </a:rPr>
                <a:t> </a:t>
              </a:r>
              <a:r>
                <a:rPr lang="fa-IR" sz="900" dirty="0">
                  <a:solidFill>
                    <a:prstClr val="black"/>
                  </a:solidFill>
                  <a:cs typeface="B Nazanin" panose="00000400000000000000" pitchFamily="2" charset="-78"/>
                </a:rPr>
                <a:t> جهانی شدن تحقیق و توسعه و افزایش نقش شرکتهای تابعه</a:t>
              </a:r>
            </a:p>
          </p:txBody>
        </p:sp>
        <p:grpSp>
          <p:nvGrpSpPr>
            <p:cNvPr id="73" name="Group 72"/>
            <p:cNvGrpSpPr>
              <a:grpSpLocks/>
            </p:cNvGrpSpPr>
            <p:nvPr/>
          </p:nvGrpSpPr>
          <p:grpSpPr bwMode="auto">
            <a:xfrm>
              <a:off x="6221003" y="1087377"/>
              <a:ext cx="1590675" cy="2538413"/>
              <a:chOff x="4194778" y="289462"/>
              <a:chExt cx="2121252" cy="3383665"/>
            </a:xfrm>
          </p:grpSpPr>
          <p:sp>
            <p:nvSpPr>
              <p:cNvPr id="75" name="Rounded Rectangle 74"/>
              <p:cNvSpPr/>
              <p:nvPr/>
            </p:nvSpPr>
            <p:spPr>
              <a:xfrm>
                <a:off x="4194778" y="289462"/>
                <a:ext cx="2121252" cy="998277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r>
                  <a:rPr lang="en-US" sz="1350" dirty="0" err="1">
                    <a:solidFill>
                      <a:prstClr val="black"/>
                    </a:solidFill>
                    <a:cs typeface="B Nazanin" panose="00000400000000000000" pitchFamily="2" charset="-78"/>
                  </a:rPr>
                  <a:t>Narula</a:t>
                </a:r>
                <a:r>
                  <a:rPr lang="en-US" sz="1350" dirty="0">
                    <a:solidFill>
                      <a:prstClr val="black"/>
                    </a:solidFill>
                    <a:cs typeface="B Nazanin" panose="00000400000000000000" pitchFamily="2" charset="-78"/>
                  </a:rPr>
                  <a:t> </a:t>
                </a:r>
                <a:r>
                  <a:rPr lang="en-US" sz="1350" dirty="0" err="1">
                    <a:solidFill>
                      <a:prstClr val="black"/>
                    </a:solidFill>
                    <a:cs typeface="B Nazanin" panose="00000400000000000000" pitchFamily="2" charset="-78"/>
                  </a:rPr>
                  <a:t>Zanefi</a:t>
                </a:r>
                <a:r>
                  <a:rPr lang="en-US" sz="1350" dirty="0">
                    <a:solidFill>
                      <a:prstClr val="black"/>
                    </a:solidFill>
                    <a:cs typeface="B Nazanin" panose="00000400000000000000" pitchFamily="2" charset="-78"/>
                  </a:rPr>
                  <a:t> 2005</a:t>
                </a:r>
              </a:p>
              <a:p>
                <a:pPr algn="ctr">
                  <a:defRPr/>
                </a:pPr>
                <a:r>
                  <a:rPr lang="fa-IR" sz="900" dirty="0">
                    <a:solidFill>
                      <a:prstClr val="black"/>
                    </a:solidFill>
                    <a:cs typeface="B Nazanin" panose="00000400000000000000" pitchFamily="2" charset="-78"/>
                  </a:rPr>
                  <a:t>کمرنگ شدن سیستم های ملی نوآوری</a:t>
                </a:r>
                <a:r>
                  <a:rPr lang="en-US" sz="900" dirty="0">
                    <a:solidFill>
                      <a:prstClr val="black"/>
                    </a:solidFill>
                    <a:cs typeface="B Nazanin" panose="00000400000000000000" pitchFamily="2" charset="-78"/>
                  </a:rPr>
                  <a:t>  </a:t>
                </a:r>
                <a:r>
                  <a:rPr lang="fa-IR" sz="900" dirty="0">
                    <a:solidFill>
                      <a:prstClr val="black"/>
                    </a:solidFill>
                    <a:cs typeface="B Nazanin" panose="00000400000000000000" pitchFamily="2" charset="-78"/>
                  </a:rPr>
                  <a:t>و پر رنگ شدن </a:t>
                </a:r>
                <a:r>
                  <a:rPr lang="en-US" sz="900" dirty="0">
                    <a:solidFill>
                      <a:prstClr val="black"/>
                    </a:solidFill>
                    <a:cs typeface="B Nazanin" panose="00000400000000000000" pitchFamily="2" charset="-78"/>
                  </a:rPr>
                  <a:t>GVC</a:t>
                </a:r>
                <a:endParaRPr lang="fa-IR" sz="900" dirty="0">
                  <a:solidFill>
                    <a:prstClr val="black"/>
                  </a:solidFill>
                  <a:cs typeface="B Nazanin" panose="00000400000000000000" pitchFamily="2" charset="-78"/>
                </a:endParaRPr>
              </a:p>
            </p:txBody>
          </p:sp>
          <p:cxnSp>
            <p:nvCxnSpPr>
              <p:cNvPr id="76" name="Straight Arrow Connector 75"/>
              <p:cNvCxnSpPr>
                <a:stCxn id="75" idx="2"/>
              </p:cNvCxnSpPr>
              <p:nvPr/>
            </p:nvCxnSpPr>
            <p:spPr>
              <a:xfrm flipH="1">
                <a:off x="5191893" y="1287739"/>
                <a:ext cx="63511" cy="2385388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1800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8256"/>
            <a:ext cx="8676456" cy="1143000"/>
          </a:xfrm>
        </p:spPr>
        <p:txBody>
          <a:bodyPr vert="horz" lIns="45720" tIns="0" rIns="45720" bIns="0" anchor="b" anchorCtr="0">
            <a:normAutofit/>
          </a:bodyPr>
          <a:lstStyle/>
          <a:p>
            <a:pPr algn="ctr"/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</a:rPr>
              <a:t>4- انگیزه‌های </a:t>
            </a:r>
            <a:r>
              <a:rPr lang="fa-IR" sz="2800" dirty="0">
                <a:solidFill>
                  <a:schemeClr val="accent1">
                    <a:lumMod val="75000"/>
                  </a:schemeClr>
                </a:solidFill>
              </a:rPr>
              <a:t>شرکت‌های چندملیتی برای تحقیق و توسعه بین‌المللی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032249"/>
              </p:ext>
            </p:extLst>
          </p:nvPr>
        </p:nvGraphicFramePr>
        <p:xfrm>
          <a:off x="480864" y="1273602"/>
          <a:ext cx="8276934" cy="546776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879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1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3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2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1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نوع </a:t>
                      </a:r>
                      <a:r>
                        <a:rPr lang="fa-IR" sz="1800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سرمایه‎گذاری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انگیزه‎های</a:t>
                      </a: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استراتژیک از دید شرکت </a:t>
                      </a:r>
                      <a:r>
                        <a:rPr lang="fa-IR" sz="1800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چندملیتی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عوامل مکانی مؤثر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محدوده و میزان تأثیر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468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سرمایه‌گذاری در تحقیق‎و‎توسعه به خاطر تقاضا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بهره‎برداری</a:t>
                      </a: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از دانش‎ موجود </a:t>
                      </a:r>
                      <a:r>
                        <a:rPr lang="fa-IR" sz="1800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شرکت‎های</a:t>
                      </a: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800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چندملیتی</a:t>
                      </a: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در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انطباق </a:t>
                      </a:r>
                      <a:r>
                        <a:rPr lang="fa-IR" sz="1800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فرآیند‎ها</a:t>
                      </a: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، خدمات و محصولات برای بازارهای خارجی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بازار بزرگ و پویا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هم‌مکانی</a:t>
                      </a: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تولید و </a:t>
                      </a:r>
                      <a:r>
                        <a:rPr lang="fa-IR" sz="1800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تحقیق‎وتوسعه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محدوده محلی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به‌صورت</a:t>
                      </a: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زیادی به ادامه </a:t>
                      </a:r>
                      <a:r>
                        <a:rPr lang="fa-IR" sz="1800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فعالیت‌های</a:t>
                      </a: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تولید وابسته است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029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سرمایه‌گذاری در تحقیق‎و‎توسعه</a:t>
                      </a:r>
                      <a:r>
                        <a:rPr lang="ar-SA" sz="1800" baseline="300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به خاطر عرضه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افزایش دانش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استفاده از دانش موجود در خارج از کشور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کیفیت </a:t>
                      </a:r>
                      <a:r>
                        <a:rPr lang="fa-IR" sz="1800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دانشگاه‎های</a:t>
                      </a: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محلی، سرمایه انسانی، وجود </a:t>
                      </a:r>
                      <a:r>
                        <a:rPr lang="fa-IR" sz="1800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خوشه‎های</a:t>
                      </a: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صنعتی، </a:t>
                      </a:r>
                      <a:r>
                        <a:rPr lang="fa-IR" sz="1800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زیرساخت‎های</a:t>
                      </a: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تحقیق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دامنه جهانی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وابسته به سطح دانش محلی، پتانسیل زیادی برای ایجاد ارتباطات دارد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123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سرمایه‌گذاری در تحقیق‎و‎توسعه به خاطر کارایی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کاهش هزینه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استاندارد بودن فعالیت‎‎های تحقیق‎‎‎</a:t>
                      </a:r>
                      <a:r>
                        <a:rPr lang="fa-IR" sz="1800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وتوسعه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دامنه جهانی و محلی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امکان از دست دادن </a:t>
                      </a:r>
                      <a:r>
                        <a:rPr lang="fa-IR" sz="1800" dirty="0" err="1" smtClean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مزیت‌ها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468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سرمایه‌گذاری در تحقیق‎و‎توسعه به خاطر قدرت چانه‌زنی افراد خاص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استفاده از دانشمندان درجه‌یک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عوامل انسانی و عاطفی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کاملاً وابسته به دانشمند موردنظر و قدرت </a:t>
                      </a:r>
                      <a:r>
                        <a:rPr lang="fa-IR" sz="1800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چانه‌زنی</a:t>
                      </a: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شخص دارد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12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90800" y="476151"/>
            <a:ext cx="4572000" cy="1846659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algn="r" rtl="1">
              <a:spcBef>
                <a:spcPct val="0"/>
              </a:spcBef>
            </a:pPr>
            <a:endParaRPr lang="en-US" sz="3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latin typeface="Titr" pitchFamily="2" charset="-78"/>
              <a:ea typeface="+mj-ea"/>
              <a:cs typeface="B Yekan" panose="00000400000000000000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211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072" y="485800"/>
            <a:ext cx="8153400" cy="1143000"/>
          </a:xfrm>
        </p:spPr>
        <p:txBody>
          <a:bodyPr>
            <a:normAutofit/>
          </a:bodyPr>
          <a:lstStyle/>
          <a:p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  <a:latin typeface="Titr" pitchFamily="2" charset="-78"/>
              </a:rPr>
              <a:t>5- پیامدهای </a:t>
            </a:r>
            <a:r>
              <a:rPr lang="fa-IR" sz="2800" dirty="0">
                <a:solidFill>
                  <a:schemeClr val="accent1">
                    <a:lumMod val="75000"/>
                  </a:schemeClr>
                </a:solidFill>
                <a:latin typeface="Titr" pitchFamily="2" charset="-78"/>
              </a:rPr>
              <a:t>سرمایه‌گذاری مستقيم خارجی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tr" pitchFamily="2" charset="-78"/>
              </a:rPr>
              <a:t/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  <a:latin typeface="Titr" pitchFamily="2" charset="-78"/>
              </a:rPr>
            </a:br>
            <a:endParaRPr lang="en-US" sz="2800" dirty="0">
              <a:solidFill>
                <a:schemeClr val="accent1">
                  <a:lumMod val="75000"/>
                </a:schemeClr>
              </a:solidFill>
              <a:latin typeface="Titr" pitchFamily="2" charset="-78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559785"/>
              </p:ext>
            </p:extLst>
          </p:nvPr>
        </p:nvGraphicFramePr>
        <p:xfrm>
          <a:off x="152400" y="1147802"/>
          <a:ext cx="8763000" cy="552155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138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7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4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72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107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تأثیر سرمایه‌گذاری مستقیم خارجی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تأثیر مثبت و مکانیسم‌های آن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ملاحظات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سیاست‌گذاری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4496" marR="6449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بهره‌وری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شرکت‌های فراملی از فناوری بالاتر، نیروی کار باکیفیت‌تر برخوردارند </a:t>
                      </a:r>
                      <a:r>
                        <a:rPr lang="ar-SA" sz="1200" dirty="0" smtClean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و</a:t>
                      </a:r>
                      <a:r>
                        <a:rPr lang="ar-SA" sz="12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/>
                      </a:r>
                      <a:br>
                        <a:rPr lang="ar-SA" sz="12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</a:br>
                      <a:r>
                        <a:rPr lang="ar-SA" sz="12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1200" dirty="0" smtClean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با </a:t>
                      </a:r>
                      <a:r>
                        <a:rPr lang="ar-SA" sz="12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دقت نظر بیشتر </a:t>
                      </a:r>
                      <a:r>
                        <a:rPr lang="ar-SA" sz="1200" dirty="0" smtClean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دست </a:t>
                      </a:r>
                      <a:r>
                        <a:rPr lang="ar-SA" sz="12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به سرمایه‌گذاری می‌زند</a:t>
                      </a:r>
                      <a:br>
                        <a:rPr lang="ar-SA" sz="12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</a:br>
                      <a:r>
                        <a:rPr lang="ar-SA" sz="12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درنتیجه، بازدهی بالاتر دارند و در رقابت عادلانه با تولیدکنندگان داخلی تولیدکنندگان کارآمد جانشین تولیدکنندگان ناکارآمد شوند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چنانچه سرمایه‌گذاری مستقیم خارجی به‌منظور جایگزینی واردات انجام‌شده و اندازه بازار کوچک بوده و امکان راه‌اندازی کارخانه با اندازه مناسب را ندهد، ممکن است کارایی و بهره‌وری لازم حاصل نشود.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سرمایه‌گذاری مستقیم خارجی به‌منظور صادرات با استانداردهای بالا</a:t>
                      </a:r>
                      <a:br>
                        <a:rPr lang="ar-SA" sz="12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</a:br>
                      <a:r>
                        <a:rPr lang="ar-SA" sz="12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راه‌اندازی کارخانه‌ها با فنّاوری بالا و باهدف صرفه‌جویی در مقیاس</a:t>
                      </a:r>
                      <a:br>
                        <a:rPr lang="ar-SA" sz="12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</a:br>
                      <a:r>
                        <a:rPr lang="ar-SA" sz="12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وجود فضای رقابتی و نبود موانع تجاری و وجود فضای کسب‌وکار مناسب</a:t>
                      </a:r>
                      <a:br>
                        <a:rPr lang="ar-SA" sz="12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</a:br>
                      <a:r>
                        <a:rPr lang="ar-SA" sz="12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ترویج و انتشار فناوری روز شرکت‌های خارجی در جامعه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4496" marR="6449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603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تأمین سرمایه و ارز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ورود یک شرکت خارجی علاوه بر سرمایه خود شرکت باعث ورود شرکت‌های </a:t>
                      </a:r>
                      <a:r>
                        <a:rPr lang="ar-SA" sz="1200" dirty="0" smtClean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دیگر </a:t>
                      </a:r>
                      <a:r>
                        <a:rPr lang="ar-SA" sz="12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می‌شود. حداقل در کوتاه‎مدت،سرمایه خارجی می‌تواند شکاف ارز خارجی و شکاف پس‌انداز را برطرف نماید و همچنین با حضور سرمایه‌گذار خارجی، شفافیت </a:t>
                      </a:r>
                      <a:r>
                        <a:rPr lang="ar-SA" sz="1200" dirty="0" smtClean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بازارافزایش </a:t>
                      </a:r>
                      <a:r>
                        <a:rPr lang="ar-SA" sz="12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پیدا خواهد کرد.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وقتی بنگاه‎های خارجی به انتقال سود به کشور مبدأ، دست می‎زنند، انتقال سرمایه و ارز گریزی از کشور میزبان صورت می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‌</a:t>
                      </a:r>
                      <a:r>
                        <a:rPr lang="ar-SA" sz="12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گیرد. شماری از اقتصاددانان بر این عقیده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‌</a:t>
                      </a:r>
                      <a:r>
                        <a:rPr lang="ar-SA" sz="12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اند که جهت انتقال سرمایه از کشورهای توسعه‌نیافته به کشورهای غنی بوده است.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بهبود تراز پرداخت‌ها و ارزآوری در دو حالت صورت می‎پذیرد که باید مورد تأکید سیاست‌گذار باشد. اول وقتی سود حاصله از فعالیت تجاری در کشور میزبان باقی بماند و دوم این امر در مواردی صورت می‌گیرد که فرآورده‌های شرکت تأسیس‌شده از کشور میزبان صادر می‌شود.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4496" marR="6449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708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ثبات اقتصادی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ایجاد پیوند و ارتباط بین کشور میزبان و اقتصاد بین‌المللی موجب گره خوردن منافع و به سبب آن افزایش موقعیت رقابتی یک کشور در بازارهای بین‌المللی و امنیت اقتصادی می‌شود.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سرمایه‌گذاری خارجی در شرایطی که وضعیت اقتصادی کشور میزبان رو به وخامت گذارد به‌سرعت از کشور میزبان خارج‌شده و باعث تشدید نابسامانی خواهد شد.و همچنین می‌تواند بر سیاست‎های داخلی (حاکمیت) کشور میزبان تأثیر بگذارند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4496" marR="6449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وجود قوانین و مقررات مناسب به‌منظور تعریف منافع بلندت مدت و جلوگیری از خروج ناگهانی سرمایه، خرید شرکت‌های داخلی و انحصار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4496" marR="6449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0482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sz="3400" dirty="0">
                <a:solidFill>
                  <a:schemeClr val="tx1"/>
                </a:solidFill>
                <a:latin typeface="Titr" pitchFamily="2" charset="-78"/>
                <a:cs typeface="B Yekan" panose="00000400000000000000" pitchFamily="2" charset="-78"/>
              </a:rPr>
              <a:t>پیامدهای </a:t>
            </a:r>
            <a:r>
              <a:rPr lang="fa-IR" sz="3400" dirty="0" err="1">
                <a:solidFill>
                  <a:schemeClr val="tx1"/>
                </a:solidFill>
                <a:latin typeface="Titr" pitchFamily="2" charset="-78"/>
                <a:cs typeface="B Yekan" panose="00000400000000000000" pitchFamily="2" charset="-78"/>
              </a:rPr>
              <a:t>سرمایه‌گذاری</a:t>
            </a:r>
            <a:r>
              <a:rPr lang="fa-IR" sz="3400" dirty="0">
                <a:solidFill>
                  <a:schemeClr val="tx1"/>
                </a:solidFill>
                <a:latin typeface="Titr" pitchFamily="2" charset="-78"/>
                <a:cs typeface="B Yekan" panose="00000400000000000000" pitchFamily="2" charset="-78"/>
              </a:rPr>
              <a:t> </a:t>
            </a:r>
            <a:r>
              <a:rPr lang="fa-IR" sz="3400" dirty="0" err="1">
                <a:solidFill>
                  <a:schemeClr val="tx1"/>
                </a:solidFill>
                <a:latin typeface="Titr" pitchFamily="2" charset="-78"/>
                <a:cs typeface="B Yekan" panose="00000400000000000000" pitchFamily="2" charset="-78"/>
              </a:rPr>
              <a:t>مستقيم</a:t>
            </a:r>
            <a:r>
              <a:rPr lang="fa-IR" sz="3400" dirty="0">
                <a:solidFill>
                  <a:schemeClr val="tx1"/>
                </a:solidFill>
                <a:latin typeface="Titr" pitchFamily="2" charset="-78"/>
                <a:cs typeface="B Yekan" panose="00000400000000000000" pitchFamily="2" charset="-78"/>
              </a:rPr>
              <a:t> خارجی</a:t>
            </a:r>
            <a:r>
              <a:rPr lang="en-US" sz="3400" dirty="0">
                <a:solidFill>
                  <a:schemeClr val="tx1"/>
                </a:solidFill>
                <a:latin typeface="Titr" pitchFamily="2" charset="-78"/>
                <a:cs typeface="B Yekan" panose="00000400000000000000" pitchFamily="2" charset="-78"/>
              </a:rPr>
              <a:t/>
            </a:r>
            <a:br>
              <a:rPr lang="en-US" sz="3400" dirty="0">
                <a:solidFill>
                  <a:schemeClr val="tx1"/>
                </a:solidFill>
                <a:latin typeface="Titr" pitchFamily="2" charset="-78"/>
                <a:cs typeface="B Yekan" panose="00000400000000000000" pitchFamily="2" charset="-78"/>
              </a:rPr>
            </a:br>
            <a:endParaRPr lang="en-US" sz="3400" dirty="0">
              <a:solidFill>
                <a:schemeClr val="tx1"/>
              </a:solidFill>
              <a:latin typeface="Titr" pitchFamily="2" charset="-78"/>
              <a:cs typeface="B Yekan" panose="000004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14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470560"/>
              </p:ext>
            </p:extLst>
          </p:nvPr>
        </p:nvGraphicFramePr>
        <p:xfrm>
          <a:off x="285720" y="1142984"/>
          <a:ext cx="8643257" cy="519684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978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1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2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1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1485">
                <a:tc>
                  <a:txBody>
                    <a:bodyPr/>
                    <a:lstStyle/>
                    <a:p>
                      <a:pPr marL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ar-S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تأثیر سرمایه‌گذاری مستقیم خارجی</a:t>
                      </a:r>
                      <a:endParaRPr kumimoji="0"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55685" marR="55685" marT="0" marB="0" anchor="ctr"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ar-S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تأثیر مثبت و مکانیسم‌های آن</a:t>
                      </a:r>
                      <a:endParaRPr kumimoji="0"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55685" marR="55685" marT="0" marB="0" anchor="ctr"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ar-SA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ملاحظات</a:t>
                      </a:r>
                      <a:endParaRPr kumimoji="0" lang="en-US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55685" marR="55685" marT="0" marB="0" anchor="ctr"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ar-SA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سیاست‌گذاری</a:t>
                      </a:r>
                      <a:endParaRPr kumimoji="0" lang="en-US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55685" marR="5568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7760">
                <a:tc>
                  <a:txBody>
                    <a:bodyPr/>
                    <a:lstStyle/>
                    <a:p>
                      <a:pPr marL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ar-S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اشتغال و درامد</a:t>
                      </a:r>
                      <a:endParaRPr kumimoji="0"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55685" marR="55685" marT="0" marB="0" anchor="ctr"/>
                </a:tc>
                <a:tc>
                  <a:txBody>
                    <a:bodyPr/>
                    <a:lstStyle/>
                    <a:p>
                      <a:pPr marL="171450" indent="-171450" algn="ctr" rtl="1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ar-SA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راه</a:t>
                      </a:r>
                      <a:r>
                        <a:rPr kumimoji="0"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‌</a:t>
                      </a:r>
                      <a:r>
                        <a:rPr kumimoji="0" lang="ar-S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اندازی تأسیسات و امکانات </a:t>
                      </a:r>
                      <a:r>
                        <a:rPr kumimoji="0" lang="ar-SA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جدید</a:t>
                      </a:r>
                      <a:endParaRPr kumimoji="0" lang="fa-IR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171450" indent="-171450" algn="ctr" rtl="1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ar-SA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اکتساب </a:t>
                      </a:r>
                      <a:r>
                        <a:rPr kumimoji="0" lang="ar-S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و ساختاردهی مجدد برخی شرکت‌هایی </a:t>
                      </a:r>
                      <a:r>
                        <a:rPr kumimoji="0" lang="fa-I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با </a:t>
                      </a:r>
                      <a:r>
                        <a:rPr kumimoji="0" lang="ar-SA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وضعیت نامساعد</a:t>
                      </a:r>
                      <a:endParaRPr kumimoji="0" lang="fa-IR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171450" indent="-171450" algn="ctr" rtl="1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fa-I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ایجاد </a:t>
                      </a:r>
                      <a:r>
                        <a:rPr kumimoji="0" lang="ar-SA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شغل </a:t>
                      </a:r>
                      <a:r>
                        <a:rPr kumimoji="0" lang="fa-I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</a:t>
                      </a:r>
                      <a:r>
                        <a:rPr kumimoji="0" lang="ar-SA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رای </a:t>
                      </a:r>
                      <a:r>
                        <a:rPr kumimoji="0" lang="ar-S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نیروی </a:t>
                      </a:r>
                      <a:r>
                        <a:rPr kumimoji="0" lang="ar-SA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تحصیل‌کرده</a:t>
                      </a:r>
                      <a:endParaRPr kumimoji="0"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55685" marR="55685" marT="0" marB="0" anchor="ctr"/>
                </a:tc>
                <a:tc>
                  <a:txBody>
                    <a:bodyPr/>
                    <a:lstStyle/>
                    <a:p>
                      <a:pPr marL="0" indent="-171450" algn="ctr" rtl="1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ar-SA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بستن </a:t>
                      </a:r>
                      <a:r>
                        <a:rPr kumimoji="0" lang="ar-S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تسهیلات تولیدی </a:t>
                      </a:r>
                      <a:r>
                        <a:rPr kumimoji="0" lang="ar-SA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موجود</a:t>
                      </a:r>
                      <a:r>
                        <a:rPr kumimoji="0" lang="fa-I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kumimoji="0" lang="fa-IR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وک</a:t>
                      </a:r>
                      <a:r>
                        <a:rPr kumimoji="0" lang="ar-SA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سب‌وکارهای </a:t>
                      </a:r>
                      <a:r>
                        <a:rPr kumimoji="0" lang="ar-S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سنتی و نیروی انسانی بر </a:t>
                      </a:r>
                      <a:endParaRPr kumimoji="0" lang="fa-IR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indent="-171450" algn="ctr" rtl="1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ar-SA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تشدید </a:t>
                      </a:r>
                      <a:r>
                        <a:rPr kumimoji="0" lang="ar-S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فاصله طبقاتی از طریق عرضه فرصت‌های شغلی کمتر و با درآمد </a:t>
                      </a:r>
                      <a:r>
                        <a:rPr kumimoji="0" lang="ar-SA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بالاتر</a:t>
                      </a:r>
                      <a:endParaRPr kumimoji="0"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55685" marR="55685" marT="0" marB="0" anchor="ctr"/>
                </a:tc>
                <a:tc>
                  <a:txBody>
                    <a:bodyPr/>
                    <a:lstStyle/>
                    <a:p>
                      <a:pPr marL="171450" indent="-171450" algn="ctr" rtl="1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ar-SA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صادرات </a:t>
                      </a:r>
                      <a:r>
                        <a:rPr kumimoji="0" lang="ar-S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محور </a:t>
                      </a:r>
                      <a:endParaRPr kumimoji="0" lang="fa-IR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171450" indent="-171450" algn="ctr" rtl="1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ar-SA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سیاست‌های </a:t>
                      </a:r>
                      <a:r>
                        <a:rPr kumimoji="0" lang="ar-S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حمایتی برای شغل‌هایی که عمدتاً بهره‌وری پایین دارند و </a:t>
                      </a:r>
                      <a:r>
                        <a:rPr kumimoji="0" lang="ar-SA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در </a:t>
                      </a:r>
                      <a:r>
                        <a:rPr kumimoji="0" lang="ar-S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رقابت نابود می‌شوند</a:t>
                      </a:r>
                      <a:endParaRPr kumimoji="0"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55685" marR="5568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ar-SA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سرمایه‌گذاری مستقیم خارجی و تجارت</a:t>
                      </a:r>
                      <a:endParaRPr kumimoji="0" lang="en-US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55685" marR="55685" marT="0" marB="0" anchor="ctr"/>
                </a:tc>
                <a:tc>
                  <a:txBody>
                    <a:bodyPr/>
                    <a:lstStyle/>
                    <a:p>
                      <a:pPr marL="0" indent="-171450" algn="ctr" rtl="1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ar-S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سرمایه‌گذاری مستقیم خارجی می‌تواند جایگزین و</a:t>
                      </a:r>
                      <a:r>
                        <a:rPr kumimoji="0" lang="fa-I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</a:t>
                      </a:r>
                      <a:r>
                        <a:rPr kumimoji="0" lang="ar-S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ردات شود، همچنین</a:t>
                      </a:r>
                      <a:br>
                        <a:rPr kumimoji="0" lang="ar-S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</a:br>
                      <a:r>
                        <a:rPr kumimoji="0" lang="ar-S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سرمایه</a:t>
                      </a:r>
                      <a:r>
                        <a:rPr kumimoji="0"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‌</a:t>
                      </a:r>
                      <a:r>
                        <a:rPr kumimoji="0" lang="ar-S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گذاری خارجی ابزار توسعه صادرات است</a:t>
                      </a:r>
                      <a:r>
                        <a:rPr kumimoji="0" lang="ar-SA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.</a:t>
                      </a:r>
                      <a:endParaRPr kumimoji="0"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55685" marR="55685" marT="0" marB="0" anchor="ctr"/>
                </a:tc>
                <a:tc>
                  <a:txBody>
                    <a:bodyPr/>
                    <a:lstStyle/>
                    <a:p>
                      <a:pPr marL="0" indent="-171450" algn="ctr" rtl="1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ar-SA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افزایش واردات </a:t>
                      </a:r>
                      <a:r>
                        <a:rPr kumimoji="0" lang="ar-S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محصولات </a:t>
                      </a:r>
                      <a:r>
                        <a:rPr kumimoji="0" lang="ar-SA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واسطه‌ای</a:t>
                      </a:r>
                      <a:endParaRPr kumimoji="0" lang="fa-IR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indent="-171450" algn="ctr" rtl="1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ar-SA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افزایش میزان </a:t>
                      </a:r>
                      <a:r>
                        <a:rPr kumimoji="0" lang="ar-S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فروش محصولات در بازارهای خارجی را </a:t>
                      </a:r>
                      <a:r>
                        <a:rPr kumimoji="0" lang="ar-SA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می‌دهد</a:t>
                      </a:r>
                      <a:endParaRPr kumimoji="0"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55685" marR="55685" marT="0" marB="0" anchor="ctr"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ar-SA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سیاست‌گذاری </a:t>
                      </a:r>
                      <a:r>
                        <a:rPr kumimoji="0" lang="ar-S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با در نظر گرفتن حجم مبادلات نباید به نحوی باشد که با در نظر گرفتن کالاهای مرتبط و ارزش مادی آن به افزایش وابستگی تجاری کشور و کاهش صادرات کل منجر نشود</a:t>
                      </a:r>
                      <a:endParaRPr kumimoji="0"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55685" marR="5568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2970">
                <a:tc>
                  <a:txBody>
                    <a:bodyPr/>
                    <a:lstStyle/>
                    <a:p>
                      <a:pPr marL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ar-SA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تأثیر سرمایه‌گذاری مستقیم خارجی ساختار بازار</a:t>
                      </a:r>
                      <a:endParaRPr kumimoji="0" lang="en-US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55685" marR="55685" marT="0" marB="0" anchor="ctr"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ar-S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ازآنجایی‌که سرمایه‌گذاری مستقیم خارجی انتقال فناوری را در پی داشته و منجر به افزایش کارایی فنی می</a:t>
                      </a:r>
                      <a:r>
                        <a:rPr kumimoji="0"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‌</a:t>
                      </a:r>
                      <a:r>
                        <a:rPr kumimoji="0" lang="ar-SA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شود</a:t>
                      </a:r>
                      <a:endParaRPr kumimoji="0"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55685" marR="55685" marT="0" marB="0" anchor="ctr"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ar-SA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سرمایه</a:t>
                      </a:r>
                      <a:r>
                        <a:rPr kumimoji="0"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‌</a:t>
                      </a:r>
                      <a:r>
                        <a:rPr kumimoji="0" lang="ar-S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گذاری مستقیم خارجی، می</a:t>
                      </a:r>
                      <a:r>
                        <a:rPr kumimoji="0"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‌</a:t>
                      </a:r>
                      <a:r>
                        <a:rPr kumimoji="0" lang="ar-S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تواند منجر به افزایش رقابت یا انحصار در اقتصاد میزبان شود.</a:t>
                      </a:r>
                      <a:endParaRPr kumimoji="0"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55685" marR="55685" marT="0" marB="0" anchor="ctr"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OECD</a:t>
                      </a:r>
                      <a:r>
                        <a:rPr kumimoji="0" lang="ar-S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به‌منظور جلوگیری از ایجاد انحصار، در این زمینه الزاماتی را برای شرکت‌های چندملیتی تعیین کرده است: ازجمله: فعالیت منطبق با قوانین رقابت محلی و ممانعت از انعقاد توافق</a:t>
                      </a:r>
                      <a:r>
                        <a:rPr kumimoji="0"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‌</a:t>
                      </a:r>
                      <a:r>
                        <a:rPr kumimoji="0" lang="ar-S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نامه</a:t>
                      </a:r>
                      <a:r>
                        <a:rPr kumimoji="0"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‌</a:t>
                      </a:r>
                      <a:r>
                        <a:rPr kumimoji="0" lang="ar-S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های ضد رقابتی نظیر تثبیت قیمت.</a:t>
                      </a:r>
                      <a:endParaRPr kumimoji="0"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55685" marR="5568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4455">
                <a:tc>
                  <a:txBody>
                    <a:bodyPr/>
                    <a:lstStyle/>
                    <a:p>
                      <a:pPr marL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ar-SA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بهبود بازارهای مالی</a:t>
                      </a:r>
                      <a:endParaRPr kumimoji="0" lang="en-US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55685" marR="55685" marT="0" marB="0" anchor="ctr"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ar-S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از دیگر منافع سرمایه</a:t>
                      </a:r>
                      <a:r>
                        <a:rPr kumimoji="0"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‌</a:t>
                      </a:r>
                      <a:r>
                        <a:rPr kumimoji="0" lang="ar-S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گذاری خارجی، بهبود زیرساخت</a:t>
                      </a:r>
                      <a:r>
                        <a:rPr kumimoji="0"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‌</a:t>
                      </a:r>
                      <a:r>
                        <a:rPr kumimoji="0" lang="ar-S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های بازار است. شرکت</a:t>
                      </a:r>
                      <a:r>
                        <a:rPr kumimoji="0"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‌</a:t>
                      </a:r>
                      <a:r>
                        <a:rPr kumimoji="0" lang="ar-S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های خارجی از طریق تقاضا برای استانداردهای حسابداری باکیفیت، قوانین و مقررات مناسب و نیروهای واجد شرایط و قابل‌اعتماد، به بهبود زیرساخت-های بازار کمک می</a:t>
                      </a:r>
                      <a:r>
                        <a:rPr kumimoji="0"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‌</a:t>
                      </a:r>
                      <a:r>
                        <a:rPr kumimoji="0" lang="ar-S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کنند. آن‌ها همچنین با تقاضای ابزارها و خدمات مالی متنوع</a:t>
                      </a:r>
                      <a:r>
                        <a:rPr kumimoji="0"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‌</a:t>
                      </a:r>
                      <a:r>
                        <a:rPr kumimoji="0" lang="ar-S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تر، به افزایش عمق بازار نیز کمک می</a:t>
                      </a:r>
                      <a:r>
                        <a:rPr kumimoji="0"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‌</a:t>
                      </a:r>
                      <a:r>
                        <a:rPr kumimoji="0" lang="ar-S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کنند.</a:t>
                      </a:r>
                      <a:endParaRPr kumimoji="0"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55685" marR="55685" marT="0" marB="0" anchor="ctr"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ar-S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شرکت‌های خارجی به خاطر اعتبار بالاترمی‌توانند در رقابت با شرکت‌های داخلی در کسب منابع بانکی موفق‌تر عمل کنند.</a:t>
                      </a:r>
                      <a:endParaRPr kumimoji="0"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55685" marR="55685" marT="0" marB="0" anchor="ctr"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ar-S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شرکت‌های کوچک باید تحت حمایت مؤسسات مالی قرار گیرند تا در رقابت با شرکت‌های خارجی و شرکت‌های بزرگ به‌صورت کامل حذف نشوند</a:t>
                      </a:r>
                      <a:endParaRPr kumimoji="0"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55685" marR="5568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667072" y="485800"/>
            <a:ext cx="81534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  <a:latin typeface="Titr" pitchFamily="2" charset="-78"/>
              </a:rPr>
              <a:t>5- پیامدهای سرمایه‌گذاری مستقيم خارجی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tr" pitchFamily="2" charset="-78"/>
              </a:rPr>
              <a:t> </a:t>
            </a:r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  <a:latin typeface="Titr" pitchFamily="2" charset="-78"/>
              </a:rPr>
              <a:t> (ادامه)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tr" pitchFamily="2" charset="-78"/>
              </a:rPr>
              <a:t/>
            </a:r>
            <a:b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tr" pitchFamily="2" charset="-78"/>
              </a:rPr>
            </a:br>
            <a:endParaRPr lang="en-US" sz="2800" dirty="0">
              <a:solidFill>
                <a:schemeClr val="accent1">
                  <a:lumMod val="75000"/>
                </a:schemeClr>
              </a:solidFill>
              <a:latin typeface="Tit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1935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153400" cy="1143000"/>
          </a:xfrm>
        </p:spPr>
        <p:txBody>
          <a:bodyPr>
            <a:noAutofit/>
          </a:bodyPr>
          <a:lstStyle/>
          <a:p>
            <a:pPr lvl="0" algn="just"/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  <a:latin typeface="Titr" pitchFamily="2" charset="-78"/>
              </a:rPr>
              <a:t>6- روش‌های </a:t>
            </a:r>
            <a:r>
              <a:rPr lang="fa-IR" sz="2800" dirty="0">
                <a:solidFill>
                  <a:schemeClr val="accent1">
                    <a:lumMod val="75000"/>
                  </a:schemeClr>
                </a:solidFill>
                <a:latin typeface="Titr" pitchFamily="2" charset="-78"/>
              </a:rPr>
              <a:t>تاثیرگذاری سرمایه‌گذاری مستقیم خارجی بر توسعه توانمندی‌های </a:t>
            </a:r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  <a:latin typeface="Titr" pitchFamily="2" charset="-78"/>
              </a:rPr>
              <a:t>فناورانه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tr" pitchFamily="2" charset="-78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26621"/>
              </p:ext>
            </p:extLst>
          </p:nvPr>
        </p:nvGraphicFramePr>
        <p:xfrm>
          <a:off x="609600" y="1905000"/>
          <a:ext cx="8077199" cy="443928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713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0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7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5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4315"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920750" algn="ctr"/>
                        </a:tabLst>
                      </a:pPr>
                      <a:r>
                        <a:rPr lang="fa-IR" sz="18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انواع </a:t>
                      </a:r>
                      <a:r>
                        <a:rPr lang="fa-IR" sz="18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روش‌ها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مصادیق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b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تاثیر بر توسعه توانمندی فناورانه در مراحل مختلف توسعه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3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کمتر توسعه یافته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توسعه یافته تر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085"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روش‌های</a:t>
                      </a:r>
                      <a:r>
                        <a:rPr lang="fa-IR" sz="18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مستقیم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a-IR" sz="18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واردات ماشین آلات، فناوری </a:t>
                      </a:r>
                      <a:r>
                        <a:rPr lang="fa-IR" sz="18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ودانش</a:t>
                      </a:r>
                      <a:r>
                        <a:rPr lang="fa-IR" sz="18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مدیریتی به صورت مستقیم به کشور میزبان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زیاد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کم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3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a-IR" sz="18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افزایش فروش فناوری به </a:t>
                      </a:r>
                      <a:r>
                        <a:rPr lang="fa-IR" sz="18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شرکت‌های</a:t>
                      </a:r>
                      <a:r>
                        <a:rPr lang="fa-IR" sz="18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محلی پس از حضور در بازار و آشنایی طرف عرضه و تقاضا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زیاد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کم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450">
                <a:tc rowSpan="4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b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روش‌های غیر مستقیم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b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(سرریز دانش)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a-IR" sz="18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ارائه آخرین مظاهر فناوری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زیاد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کم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a-IR" sz="18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افزایش رقابت و در نتیجه افزایش انگیزه </a:t>
                      </a:r>
                      <a:r>
                        <a:rPr lang="fa-IR" sz="18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بنگاه‌های</a:t>
                      </a:r>
                      <a:r>
                        <a:rPr lang="fa-IR" sz="18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داخلی برای نوآوری و ارتقا </a:t>
                      </a:r>
                      <a:r>
                        <a:rPr lang="fa-IR" sz="18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توانمندی‌های</a:t>
                      </a:r>
                      <a:r>
                        <a:rPr lang="fa-IR" sz="18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فناوری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کم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زیاد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a-IR" sz="18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ارتباطات پیشین و پسین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کم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زیاد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8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a-IR" sz="18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گردش نیروی کار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کم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زیاد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15</a:t>
            </a:r>
            <a:endParaRPr lang="en-US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62163" y="23140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207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207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207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207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207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207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207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207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207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0750" algn="ctr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7577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480"/>
            <a:ext cx="8658196" cy="1143000"/>
          </a:xfrm>
        </p:spPr>
        <p:txBody>
          <a:bodyPr>
            <a:noAutofit/>
          </a:bodyPr>
          <a:lstStyle/>
          <a:p>
            <a:r>
              <a:rPr lang="fa-IR" sz="2500" b="1" dirty="0" smtClean="0"/>
              <a:t>7- سرمایه </a:t>
            </a:r>
            <a:r>
              <a:rPr lang="fa-IR" sz="2500" b="1" dirty="0" smtClean="0"/>
              <a:t>گذاری مستقیم خارجی و سیاست فناوری در کشورهای در حال توسعه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84251"/>
            <a:ext cx="8640960" cy="4525069"/>
          </a:xfrm>
        </p:spPr>
        <p:txBody>
          <a:bodyPr>
            <a:noAutofit/>
          </a:bodyPr>
          <a:lstStyle/>
          <a:p>
            <a:pPr rtl="1"/>
            <a:r>
              <a:rPr lang="fa-IR" sz="2400" b="1" dirty="0" smtClean="0">
                <a:cs typeface="B Nazanin" pitchFamily="2" charset="-78"/>
              </a:rPr>
              <a:t>فناوری خارجی </a:t>
            </a:r>
            <a:r>
              <a:rPr lang="fa-IR" sz="2400" dirty="0" smtClean="0">
                <a:cs typeface="B Nazanin" pitchFamily="2" charset="-78"/>
              </a:rPr>
              <a:t>یک نهاده مهم در توسعه فناوری در کشورهای در حال توسعه است. </a:t>
            </a:r>
          </a:p>
          <a:p>
            <a:pPr rtl="1"/>
            <a:r>
              <a:rPr lang="fa-IR" sz="2400" b="1" dirty="0" smtClean="0">
                <a:cs typeface="B Nazanin" pitchFamily="2" charset="-78"/>
              </a:rPr>
              <a:t>بازار فناوری </a:t>
            </a:r>
            <a:r>
              <a:rPr lang="fa-IR" sz="2400" dirty="0" smtClean="0">
                <a:cs typeface="B Nazanin" pitchFamily="2" charset="-78"/>
              </a:rPr>
              <a:t>با بازار محصول </a:t>
            </a:r>
            <a:r>
              <a:rPr lang="fa-IR" sz="2400" b="1" dirty="0" smtClean="0">
                <a:cs typeface="B Nazanin" pitchFamily="2" charset="-78"/>
              </a:rPr>
              <a:t>تفاوتهای</a:t>
            </a:r>
            <a:r>
              <a:rPr lang="fa-IR" sz="2400" dirty="0" smtClean="0">
                <a:cs typeface="B Nazanin" pitchFamily="2" charset="-78"/>
              </a:rPr>
              <a:t> زیادی دارد؛ </a:t>
            </a:r>
          </a:p>
          <a:p>
            <a:pPr lvl="1"/>
            <a:r>
              <a:rPr lang="fa-IR" sz="2000" u="sng" dirty="0" smtClean="0">
                <a:cs typeface="B Nazanin" pitchFamily="2" charset="-78"/>
              </a:rPr>
              <a:t>هزینه های جستجوی </a:t>
            </a:r>
            <a:r>
              <a:rPr lang="fa-IR" sz="2000" dirty="0" smtClean="0">
                <a:cs typeface="B Nazanin" pitchFamily="2" charset="-78"/>
              </a:rPr>
              <a:t>بالایی دارد، </a:t>
            </a:r>
          </a:p>
          <a:p>
            <a:pPr lvl="1"/>
            <a:r>
              <a:rPr lang="fa-IR" sz="2000" dirty="0" smtClean="0">
                <a:cs typeface="B Nazanin" pitchFamily="2" charset="-78"/>
              </a:rPr>
              <a:t>تعریف و </a:t>
            </a:r>
            <a:r>
              <a:rPr lang="fa-IR" sz="2000" u="sng" dirty="0" smtClean="0">
                <a:cs typeface="B Nazanin" pitchFamily="2" charset="-78"/>
              </a:rPr>
              <a:t>ارزشگذاری</a:t>
            </a:r>
            <a:r>
              <a:rPr lang="fa-IR" sz="2000" dirty="0" smtClean="0">
                <a:cs typeface="B Nazanin" pitchFamily="2" charset="-78"/>
              </a:rPr>
              <a:t> محصول مشکل است، </a:t>
            </a:r>
          </a:p>
          <a:p>
            <a:pPr lvl="1"/>
            <a:r>
              <a:rPr lang="fa-IR" sz="2000" dirty="0" smtClean="0">
                <a:cs typeface="B Nazanin" pitchFamily="2" charset="-78"/>
              </a:rPr>
              <a:t>غالبا شبه انحصاری بوده و </a:t>
            </a:r>
            <a:r>
              <a:rPr lang="fa-IR" sz="2000" u="sng" dirty="0" smtClean="0">
                <a:cs typeface="B Nazanin" pitchFamily="2" charset="-78"/>
              </a:rPr>
              <a:t>توزیع اطلاعات </a:t>
            </a:r>
            <a:r>
              <a:rPr lang="fa-IR" sz="2000" dirty="0" smtClean="0">
                <a:cs typeface="B Nazanin" pitchFamily="2" charset="-78"/>
              </a:rPr>
              <a:t>میان خریدار و فروشنده نامتقارن است. </a:t>
            </a:r>
          </a:p>
          <a:p>
            <a:pPr lvl="1"/>
            <a:r>
              <a:rPr lang="fa-IR" sz="2000" dirty="0" smtClean="0">
                <a:cs typeface="B Nazanin" pitchFamily="2" charset="-78"/>
              </a:rPr>
              <a:t>استفاده کارا از فناوری مستلزم سایر </a:t>
            </a:r>
            <a:r>
              <a:rPr lang="fa-IR" sz="2000" u="sng" dirty="0" smtClean="0">
                <a:cs typeface="B Nazanin" pitchFamily="2" charset="-78"/>
              </a:rPr>
              <a:t>نهاده های مکمل </a:t>
            </a:r>
            <a:r>
              <a:rPr lang="fa-IR" sz="2000" dirty="0" smtClean="0">
                <a:cs typeface="B Nazanin" pitchFamily="2" charset="-78"/>
              </a:rPr>
              <a:t>فیزیکی و انسانی است </a:t>
            </a:r>
          </a:p>
          <a:p>
            <a:pPr lvl="1"/>
            <a:r>
              <a:rPr lang="fa-IR" sz="2000" dirty="0" smtClean="0">
                <a:cs typeface="B Nazanin" pitchFamily="2" charset="-78"/>
              </a:rPr>
              <a:t>خود فناوری ماهیت </a:t>
            </a:r>
            <a:r>
              <a:rPr lang="fa-IR" sz="2000" u="sng" dirty="0" smtClean="0">
                <a:cs typeface="B Nazanin" pitchFamily="2" charset="-78"/>
              </a:rPr>
              <a:t>دانش ضمنی </a:t>
            </a:r>
            <a:r>
              <a:rPr lang="fa-IR" sz="2000" dirty="0" smtClean="0">
                <a:cs typeface="B Nazanin" pitchFamily="2" charset="-78"/>
              </a:rPr>
              <a:t>دارد.</a:t>
            </a:r>
          </a:p>
          <a:p>
            <a:pPr rtl="1"/>
            <a:r>
              <a:rPr lang="fa-IR" sz="2400" dirty="0" smtClean="0">
                <a:cs typeface="B Nazanin" pitchFamily="2" charset="-78"/>
              </a:rPr>
              <a:t>نواقص فوق </a:t>
            </a:r>
            <a:r>
              <a:rPr lang="fa-IR" sz="2400" b="1" dirty="0" smtClean="0">
                <a:cs typeface="B Nazanin" pitchFamily="2" charset="-78"/>
              </a:rPr>
              <a:t>دخالت سیاستی </a:t>
            </a:r>
            <a:r>
              <a:rPr lang="fa-IR" sz="2400" dirty="0" smtClean="0">
                <a:cs typeface="B Nazanin" pitchFamily="2" charset="-78"/>
              </a:rPr>
              <a:t>دولت را میطلبد که فراتر از بهبود دسترسی به فناوری، روش انتقال آن را نیز مورد نظر قرار دهد. </a:t>
            </a:r>
          </a:p>
          <a:p>
            <a:r>
              <a:rPr lang="fa-IR" sz="2400" dirty="0" smtClean="0">
                <a:cs typeface="B Nazanin" pitchFamily="2" charset="-78"/>
              </a:rPr>
              <a:t>تفاوت کشورهای در حال توسعه موفق در سیاستهای </a:t>
            </a:r>
            <a:r>
              <a:rPr lang="fa-IR" sz="2400" dirty="0" smtClean="0"/>
              <a:t>اعمالی، </a:t>
            </a:r>
            <a:r>
              <a:rPr lang="fa-IR" sz="2400" dirty="0" smtClean="0">
                <a:cs typeface="B Nazanin" pitchFamily="2" charset="-78"/>
              </a:rPr>
              <a:t>از سیاست درهای باز برای شرکتهای چندملیتی تا اعمال محدودیتهای زیاد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16</a:t>
            </a:fld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181" y="1498104"/>
            <a:ext cx="8229600" cy="1066800"/>
          </a:xfrm>
        </p:spPr>
        <p:txBody>
          <a:bodyPr>
            <a:normAutofit/>
          </a:bodyPr>
          <a:lstStyle/>
          <a:p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دو رویکرد انتقال فناوری به کشورهای در حال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توسعه: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492896"/>
            <a:ext cx="8208911" cy="4392488"/>
          </a:xfrm>
        </p:spPr>
        <p:txBody>
          <a:bodyPr>
            <a:normAutofit/>
          </a:bodyPr>
          <a:lstStyle/>
          <a:p>
            <a:pPr algn="just"/>
            <a:r>
              <a:rPr lang="fa-IR" sz="2200" dirty="0" smtClean="0"/>
              <a:t>تفاوت کشورها در میزان استفاده از دو رویکرد انتقال فناوری  </a:t>
            </a:r>
          </a:p>
          <a:p>
            <a:pPr lvl="1" algn="just"/>
            <a:r>
              <a:rPr lang="fa-IR" sz="2200" dirty="0" smtClean="0">
                <a:solidFill>
                  <a:srgbClr val="00B050"/>
                </a:solidFill>
              </a:rPr>
              <a:t>روشهای انتقال فناوری درونی (</a:t>
            </a:r>
            <a:r>
              <a:rPr lang="en-US" sz="2200" dirty="0" smtClean="0">
                <a:solidFill>
                  <a:srgbClr val="00B050"/>
                </a:solidFill>
              </a:rPr>
              <a:t>internalized</a:t>
            </a:r>
            <a:r>
              <a:rPr lang="fa-IR" sz="2200" dirty="0" smtClean="0">
                <a:solidFill>
                  <a:srgbClr val="00B050"/>
                </a:solidFill>
              </a:rPr>
              <a:t>) مانند جذب </a:t>
            </a:r>
            <a:r>
              <a:rPr lang="en-US" sz="2200" dirty="0" smtClean="0">
                <a:solidFill>
                  <a:srgbClr val="00B050"/>
                </a:solidFill>
              </a:rPr>
              <a:t>FDI</a:t>
            </a:r>
            <a:r>
              <a:rPr lang="fa-IR" sz="2200" dirty="0" smtClean="0">
                <a:solidFill>
                  <a:srgbClr val="00B050"/>
                </a:solidFill>
              </a:rPr>
              <a:t> (انتقال درون بنگاه صورت میگیرد)؛ انتقال فناوری تحت </a:t>
            </a:r>
            <a:r>
              <a:rPr lang="fa-IR" sz="2200" dirty="0">
                <a:solidFill>
                  <a:srgbClr val="00B050"/>
                </a:solidFill>
              </a:rPr>
              <a:t>مالکیت </a:t>
            </a:r>
            <a:r>
              <a:rPr lang="fa-IR" sz="2200" dirty="0" smtClean="0">
                <a:solidFill>
                  <a:srgbClr val="00B050"/>
                </a:solidFill>
              </a:rPr>
              <a:t>شرکت </a:t>
            </a:r>
            <a:r>
              <a:rPr lang="fa-IR" sz="2200" dirty="0">
                <a:solidFill>
                  <a:srgbClr val="00B050"/>
                </a:solidFill>
              </a:rPr>
              <a:t>خارجی دارنده فناوری است که علاوه بر بهره برداری از فناوری، کنترل خود را بر گسترش، ارتقا و سرمایه گذاریهای بعدی حفظ میکند. </a:t>
            </a:r>
          </a:p>
          <a:p>
            <a:pPr lvl="1" algn="just"/>
            <a:r>
              <a:rPr lang="fa-IR" sz="2200" dirty="0" smtClean="0">
                <a:solidFill>
                  <a:srgbClr val="00B0F0"/>
                </a:solidFill>
              </a:rPr>
              <a:t>روشهای انتقال فناوری بیرونی (</a:t>
            </a:r>
            <a:r>
              <a:rPr lang="en-US" sz="2200" dirty="0" smtClean="0">
                <a:solidFill>
                  <a:srgbClr val="00B0F0"/>
                </a:solidFill>
              </a:rPr>
              <a:t>externalized</a:t>
            </a:r>
            <a:r>
              <a:rPr lang="fa-IR" sz="2200" dirty="0" smtClean="0">
                <a:solidFill>
                  <a:srgbClr val="00B0F0"/>
                </a:solidFill>
              </a:rPr>
              <a:t>) مانند لیسانس، پیمانکاری فرعی، تولید اجزای اصلی (</a:t>
            </a:r>
            <a:r>
              <a:rPr lang="en-US" sz="2200" dirty="0" smtClean="0">
                <a:solidFill>
                  <a:srgbClr val="00B0F0"/>
                </a:solidFill>
              </a:rPr>
              <a:t>OEM</a:t>
            </a:r>
            <a:r>
              <a:rPr lang="fa-IR" sz="2200" dirty="0" smtClean="0">
                <a:solidFill>
                  <a:srgbClr val="00B0F0"/>
                </a:solidFill>
              </a:rPr>
              <a:t>) (انتقال میان بنگاه ها صورت میگیرد</a:t>
            </a:r>
            <a:r>
              <a:rPr lang="fa-IR" sz="2200" dirty="0">
                <a:solidFill>
                  <a:srgbClr val="00B0F0"/>
                </a:solidFill>
              </a:rPr>
              <a:t>)؛ گردآوری تجهیزات، دانش فنی و سایر نهادهای مکمل فناوری بعهده خریدار است، بدون هیچ گونه تنظیم قرارداد بلندمدتی با </a:t>
            </a:r>
            <a:r>
              <a:rPr lang="fa-IR" sz="2200" dirty="0" smtClean="0">
                <a:solidFill>
                  <a:srgbClr val="00B0F0"/>
                </a:solidFill>
              </a:rPr>
              <a:t>صاحب فناوری</a:t>
            </a:r>
            <a:endParaRPr lang="fa-IR" sz="2200" dirty="0">
              <a:solidFill>
                <a:srgbClr val="00B0F0"/>
              </a:solidFill>
            </a:endParaRPr>
          </a:p>
          <a:p>
            <a:pPr algn="just"/>
            <a:r>
              <a:rPr lang="fa-IR" sz="2200" dirty="0" smtClean="0"/>
              <a:t>همواره </a:t>
            </a:r>
            <a:r>
              <a:rPr lang="fa-IR" sz="2200" dirty="0" smtClean="0"/>
              <a:t>نیاز به </a:t>
            </a:r>
            <a:r>
              <a:rPr lang="fa-IR" sz="2200" dirty="0" smtClean="0">
                <a:solidFill>
                  <a:schemeClr val="accent2"/>
                </a:solidFill>
              </a:rPr>
              <a:t>تلاش داخلی </a:t>
            </a:r>
            <a:r>
              <a:rPr lang="fa-IR" sz="2200" dirty="0" smtClean="0"/>
              <a:t>برای خلق توانمندیهای استفاده از دانش و فناوری وجود دارد (استفاده موثر، تطبیق به شرایط محلی و بهبود آن در طی زمان). </a:t>
            </a:r>
            <a:endParaRPr lang="en-US" sz="2200" dirty="0" smtClean="0"/>
          </a:p>
          <a:p>
            <a:pPr algn="just"/>
            <a:endParaRPr lang="en-US" sz="2200" dirty="0" smtClean="0"/>
          </a:p>
          <a:p>
            <a:pPr algn="just">
              <a:buNone/>
            </a:pPr>
            <a:endParaRPr lang="en-US" sz="2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71480"/>
            <a:ext cx="8658196" cy="11430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2500" b="1" dirty="0" smtClean="0"/>
              <a:t>7- سرمایه گذاری مستقیم خارجی و سیاست فناوری در کشورهای در حال توسعه (ادامه)</a:t>
            </a:r>
            <a:endParaRPr lang="en-US" sz="25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17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229600" cy="1143000"/>
          </a:xfrm>
        </p:spPr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نقاط مهم در تجربه کشورهای شرق </a:t>
            </a:r>
            <a:r>
              <a:rPr lang="fa-IR" sz="28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آسیا</a:t>
            </a:r>
            <a:endParaRPr lang="en-US" sz="2800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744" y="2171046"/>
            <a:ext cx="8391720" cy="4786346"/>
          </a:xfrm>
        </p:spPr>
        <p:txBody>
          <a:bodyPr>
            <a:noAutofit/>
          </a:bodyPr>
          <a:lstStyle/>
          <a:p>
            <a:pPr algn="just"/>
            <a:r>
              <a:rPr lang="fa-IR" sz="2400" dirty="0" smtClean="0"/>
              <a:t>انتقال فناوری با رویکرد درونی سازی نیاز به تلاش داخلی مستقل را کمتر میکند و این مزایا را دارد:</a:t>
            </a:r>
          </a:p>
          <a:p>
            <a:pPr lvl="1" algn="just"/>
            <a:r>
              <a:rPr lang="fa-IR" sz="2000" b="1" dirty="0" smtClean="0">
                <a:solidFill>
                  <a:srgbClr val="00B0F0"/>
                </a:solidFill>
              </a:rPr>
              <a:t>دستیابی به فناوری روز </a:t>
            </a:r>
          </a:p>
          <a:p>
            <a:pPr lvl="1" algn="just"/>
            <a:r>
              <a:rPr lang="fa-IR" sz="2000" b="1" dirty="0" smtClean="0">
                <a:solidFill>
                  <a:srgbClr val="00B0F0"/>
                </a:solidFill>
              </a:rPr>
              <a:t>استفاده از </a:t>
            </a:r>
            <a:r>
              <a:rPr lang="fa-IR" sz="2000" b="1" dirty="0" err="1" smtClean="0">
                <a:solidFill>
                  <a:srgbClr val="00B0F0"/>
                </a:solidFill>
              </a:rPr>
              <a:t>برندهای</a:t>
            </a:r>
            <a:r>
              <a:rPr lang="fa-IR" sz="2000" b="1" dirty="0" smtClean="0">
                <a:solidFill>
                  <a:srgbClr val="00B0F0"/>
                </a:solidFill>
              </a:rPr>
              <a:t> معتبر و ورود به بازارهای جهانی </a:t>
            </a:r>
          </a:p>
          <a:p>
            <a:pPr lvl="1" algn="just"/>
            <a:r>
              <a:rPr lang="fa-IR" sz="2000" b="1" dirty="0" smtClean="0">
                <a:solidFill>
                  <a:srgbClr val="00B0F0"/>
                </a:solidFill>
              </a:rPr>
              <a:t>رقابت پذیری صادراتی</a:t>
            </a:r>
          </a:p>
          <a:p>
            <a:pPr algn="just"/>
            <a:r>
              <a:rPr lang="fa-IR" sz="2400" dirty="0" smtClean="0"/>
              <a:t>انتقال فناوری بیرونی تلاش و ریسک بیشتری را بر عهده کشور دریافت کننده میگذارد</a:t>
            </a:r>
          </a:p>
          <a:p>
            <a:pPr lvl="1" algn="just"/>
            <a:r>
              <a:rPr lang="fa-IR" sz="2000" b="1" dirty="0" smtClean="0">
                <a:solidFill>
                  <a:srgbClr val="00B050"/>
                </a:solidFill>
              </a:rPr>
              <a:t>ممکن است امکان </a:t>
            </a:r>
            <a:r>
              <a:rPr lang="fa-IR" sz="2000" b="1" u="sng" dirty="0" smtClean="0">
                <a:solidFill>
                  <a:srgbClr val="00B050"/>
                </a:solidFill>
              </a:rPr>
              <a:t>دستیابی به جدیدترین </a:t>
            </a:r>
            <a:r>
              <a:rPr lang="fa-IR" sz="2000" b="1" u="sng" dirty="0" err="1" smtClean="0">
                <a:solidFill>
                  <a:srgbClr val="00B050"/>
                </a:solidFill>
              </a:rPr>
              <a:t>فناوریها</a:t>
            </a:r>
            <a:r>
              <a:rPr lang="fa-IR" sz="2000" b="1" u="sng" dirty="0" smtClean="0">
                <a:solidFill>
                  <a:srgbClr val="00B050"/>
                </a:solidFill>
              </a:rPr>
              <a:t> </a:t>
            </a:r>
            <a:r>
              <a:rPr lang="fa-IR" sz="2000" b="1" dirty="0" smtClean="0">
                <a:solidFill>
                  <a:srgbClr val="00B050"/>
                </a:solidFill>
              </a:rPr>
              <a:t>را ندهد.</a:t>
            </a:r>
          </a:p>
          <a:p>
            <a:pPr lvl="1" algn="just"/>
            <a:r>
              <a:rPr lang="fa-IR" sz="2000" b="1" u="sng" dirty="0" smtClean="0">
                <a:solidFill>
                  <a:srgbClr val="00B050"/>
                </a:solidFill>
              </a:rPr>
              <a:t>صادرات </a:t>
            </a:r>
            <a:r>
              <a:rPr lang="fa-IR" sz="2000" b="1" dirty="0" smtClean="0">
                <a:solidFill>
                  <a:srgbClr val="00B050"/>
                </a:solidFill>
              </a:rPr>
              <a:t>به بازارهای جهانی مشکلتر است، بخاطرنیاز به ایجاد توانمندیهای بازار و کانالهای صادراتی </a:t>
            </a:r>
          </a:p>
          <a:p>
            <a:pPr lvl="1" algn="just"/>
            <a:r>
              <a:rPr lang="fa-IR" sz="2000" b="1" dirty="0" smtClean="0">
                <a:solidFill>
                  <a:srgbClr val="00B050"/>
                </a:solidFill>
              </a:rPr>
              <a:t>در مواردی که انتقال فناوری بطور موثر و با سرمایه گذاری ناکافی در ایجاد توانمندیهای بومی  مدیریت نشود، میتواند سبب </a:t>
            </a:r>
            <a:r>
              <a:rPr lang="fa-IR" sz="2000" b="1" u="sng" dirty="0" smtClean="0">
                <a:solidFill>
                  <a:srgbClr val="00B050"/>
                </a:solidFill>
              </a:rPr>
              <a:t>ناکاراییهای فنی</a:t>
            </a:r>
            <a:r>
              <a:rPr lang="fa-IR" sz="2000" b="1" dirty="0" smtClean="0">
                <a:solidFill>
                  <a:srgbClr val="00B050"/>
                </a:solidFill>
              </a:rPr>
              <a:t>، عقب ماندگی و در نتیجه عملکرد غیررقابتی شود.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71480"/>
            <a:ext cx="8658196" cy="11430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2500" b="1" dirty="0" smtClean="0"/>
              <a:t>7- سرمایه گذاری مستقیم خارجی و سیاست فناوری در کشورهای در حال توسعه (ادامه)</a:t>
            </a:r>
            <a:endParaRPr lang="en-US" sz="25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18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2277616"/>
            <a:ext cx="8138864" cy="4247728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fa-IR" dirty="0"/>
              <a:t>دلایل منطقی برای </a:t>
            </a:r>
            <a:r>
              <a:rPr lang="fa-IR" dirty="0">
                <a:solidFill>
                  <a:schemeClr val="accent2"/>
                </a:solidFill>
              </a:rPr>
              <a:t>توسعه توانمندیهای بومی فناوری </a:t>
            </a:r>
            <a:r>
              <a:rPr lang="fa-IR" dirty="0"/>
              <a:t>حداقل در کشورهای متوسط و بزرگ وجود دارد، شرکتهای بومی که سهم عمده ای از اقتصاد کشور خود را دارند، میتوانند با استفاده از فناوری خارجی، بخشهای پیشرفته تر مانند </a:t>
            </a:r>
            <a:r>
              <a:rPr lang="fa-IR" dirty="0">
                <a:solidFill>
                  <a:schemeClr val="accent2"/>
                </a:solidFill>
              </a:rPr>
              <a:t>طراحی، توسعه و تحقیق </a:t>
            </a:r>
            <a:r>
              <a:rPr lang="fa-IR" dirty="0"/>
              <a:t>را درون خود توسعه دهند. </a:t>
            </a:r>
          </a:p>
          <a:p>
            <a:pPr algn="just">
              <a:lnSpc>
                <a:spcPct val="150000"/>
              </a:lnSpc>
            </a:pPr>
            <a:r>
              <a:rPr lang="fa-IR" dirty="0"/>
              <a:t>البته شرکتهای چندملیتی مایل به متمرکز نگاه داشتن این فناوریها (در اختیار خود) هستند</a:t>
            </a:r>
            <a:r>
              <a:rPr lang="fa-IR" dirty="0" smtClean="0"/>
              <a:t>.</a:t>
            </a:r>
            <a:endParaRPr lang="fa-IR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1340768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28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نقاط مهم در تجربه کشورهای شرق آسیا (ادامه)</a:t>
            </a:r>
            <a:endParaRPr lang="en-US" sz="2800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71480"/>
            <a:ext cx="8658196" cy="11430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2500" b="1" dirty="0" smtClean="0"/>
              <a:t>7- سرمایه گذاری مستقیم خارجی و سیاست فناوری در کشورهای در حال توسعه (ادامه)</a:t>
            </a:r>
            <a:endParaRPr lang="en-US" sz="25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19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fa-IR" dirty="0" smtClean="0"/>
              <a:t>فهرست مطالب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fa-IR" sz="2200" b="1" dirty="0" smtClean="0"/>
              <a:t>1- بيان </a:t>
            </a:r>
            <a:r>
              <a:rPr lang="fa-IR" sz="2200" b="1" dirty="0"/>
              <a:t>مسأله </a:t>
            </a:r>
            <a:endParaRPr lang="fa-IR" sz="2200" b="1" dirty="0" smtClean="0"/>
          </a:p>
          <a:p>
            <a:pPr marL="109728" indent="0" algn="just">
              <a:buNone/>
            </a:pPr>
            <a:r>
              <a:rPr lang="fa-IR" sz="2200" b="1" dirty="0" smtClean="0"/>
              <a:t>2- سرمایه </a:t>
            </a:r>
            <a:r>
              <a:rPr lang="fa-IR" sz="2200" b="1" dirty="0"/>
              <a:t>گذاری مستقیم </a:t>
            </a:r>
            <a:r>
              <a:rPr lang="fa-IR" sz="2200" b="1" dirty="0" smtClean="0"/>
              <a:t>خارجی</a:t>
            </a:r>
          </a:p>
          <a:p>
            <a:pPr marL="109728" indent="0" algn="just">
              <a:buNone/>
            </a:pPr>
            <a:r>
              <a:rPr lang="fa-IR" sz="2200" b="1" dirty="0"/>
              <a:t>3-</a:t>
            </a:r>
            <a:r>
              <a:rPr lang="en-US" sz="2200" b="1" dirty="0"/>
              <a:t> </a:t>
            </a:r>
            <a:r>
              <a:rPr lang="ar-SA" sz="2200" b="1" dirty="0"/>
              <a:t>نظریه‌های سرمایه‌گذاری </a:t>
            </a:r>
            <a:r>
              <a:rPr lang="fa-IR" sz="2200" b="1" dirty="0"/>
              <a:t>مستقیم </a:t>
            </a:r>
            <a:r>
              <a:rPr lang="ar-SA" sz="2200" b="1" dirty="0" smtClean="0"/>
              <a:t>خارجی</a:t>
            </a:r>
            <a:endParaRPr lang="fa-IR" sz="2200" b="1" dirty="0" smtClean="0"/>
          </a:p>
          <a:p>
            <a:pPr marL="109728" indent="0" algn="just">
              <a:buNone/>
            </a:pPr>
            <a:r>
              <a:rPr lang="fa-IR" sz="2200" b="1" dirty="0"/>
              <a:t>4- انگیزه‌های شرکت‌های چندملیتی برای تحقیق و توسعه بین‌المللی</a:t>
            </a:r>
            <a:endParaRPr lang="en-US" sz="2200" b="1" dirty="0"/>
          </a:p>
          <a:p>
            <a:pPr marL="109728" indent="0" algn="just">
              <a:buNone/>
            </a:pPr>
            <a:r>
              <a:rPr lang="fa-IR" sz="2200" b="1" dirty="0"/>
              <a:t>5- پیامدهای سرمایه‌گذاری مستقيم خارجی</a:t>
            </a:r>
            <a:endParaRPr lang="en-US" sz="2200" b="1" dirty="0"/>
          </a:p>
          <a:p>
            <a:pPr marL="109728" indent="0" algn="just">
              <a:buNone/>
            </a:pPr>
            <a:r>
              <a:rPr lang="fa-IR" sz="2200" b="1" dirty="0"/>
              <a:t>6- روش‌های تاثیرگذاری سرمایه‌گذاری مستقیم خارجی بر توسعه توانمندی‌های فناورانه</a:t>
            </a:r>
            <a:endParaRPr lang="en-US" sz="2200" b="1" dirty="0"/>
          </a:p>
          <a:p>
            <a:pPr marL="109728" indent="0" algn="just">
              <a:buNone/>
            </a:pPr>
            <a:r>
              <a:rPr lang="fa-IR" sz="2200" b="1" dirty="0"/>
              <a:t>7- سرمایه گذاری مستقیم خارجی و سیاست فناوری در کشورهای در حال توسعه</a:t>
            </a:r>
            <a:endParaRPr lang="en-US" sz="2200" b="1" dirty="0"/>
          </a:p>
          <a:p>
            <a:pPr marL="109728" indent="0" algn="just">
              <a:buNone/>
            </a:pPr>
            <a:r>
              <a:rPr lang="fa-IR" sz="2200" b="1" dirty="0"/>
              <a:t>8- صدور سرمایه گذاری خارجی یا بین المللی شدن </a:t>
            </a:r>
            <a:r>
              <a:rPr lang="fa-IR" sz="2200" b="1" dirty="0" smtClean="0"/>
              <a:t>شرکتهایکشورهای </a:t>
            </a:r>
            <a:r>
              <a:rPr lang="fa-IR" sz="2200" b="1" dirty="0"/>
              <a:t>در حال توسعه</a:t>
            </a:r>
            <a:endParaRPr lang="en-US" sz="2200" b="1" dirty="0"/>
          </a:p>
          <a:p>
            <a:pPr marL="109728" indent="0" algn="just">
              <a:buNone/>
            </a:pPr>
            <a:r>
              <a:rPr lang="fa-IR" sz="2200" b="1" dirty="0"/>
              <a:t>9- مطالعه موردی: بررسی نمونه سرمایه گذاری خارجی در </a:t>
            </a:r>
            <a:r>
              <a:rPr lang="fa-IR" sz="2200" b="1" dirty="0" smtClean="0"/>
              <a:t>ایرانسل</a:t>
            </a:r>
            <a:endParaRPr lang="en-US" sz="2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35698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2277616"/>
            <a:ext cx="8138864" cy="424772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fa-IR" dirty="0" smtClean="0"/>
              <a:t>فعالیتهای </a:t>
            </a:r>
            <a:r>
              <a:rPr lang="fa-IR" dirty="0" smtClean="0"/>
              <a:t>فناورانه </a:t>
            </a:r>
            <a:r>
              <a:rPr lang="fa-IR" dirty="0" smtClean="0">
                <a:solidFill>
                  <a:schemeClr val="accent2"/>
                </a:solidFill>
              </a:rPr>
              <a:t>ماهیت انباشتی و وابستگی به مسیر ویژه ای </a:t>
            </a:r>
            <a:r>
              <a:rPr lang="fa-IR" dirty="0" smtClean="0"/>
              <a:t>دارند و بر محور مسیرهای فناوری معین شده متمرکز میشود. </a:t>
            </a:r>
          </a:p>
          <a:p>
            <a:pPr algn="just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</a:rPr>
              <a:t>در دوره های اخیر، </a:t>
            </a:r>
            <a:r>
              <a:rPr lang="fa-IR" dirty="0" smtClean="0">
                <a:solidFill>
                  <a:schemeClr val="accent2"/>
                </a:solidFill>
              </a:rPr>
              <a:t>مداخلات دولتی </a:t>
            </a:r>
            <a:r>
              <a:rPr lang="fa-IR" dirty="0" smtClean="0"/>
              <a:t>(مانند حمایتها، یارانه ها، قواعد ساخت داخل و محدودیت برای </a:t>
            </a:r>
            <a:r>
              <a:rPr lang="en-US" dirty="0" smtClean="0"/>
              <a:t>FDI</a:t>
            </a:r>
            <a:r>
              <a:rPr lang="fa-IR" dirty="0" smtClean="0"/>
              <a:t> ) محدود شده و شرایط جهانی روشهای بیرونی را گران تر و مخاطره آمیزتر نموده است. </a:t>
            </a:r>
          </a:p>
          <a:p>
            <a:pPr algn="just">
              <a:lnSpc>
                <a:spcPct val="150000"/>
              </a:lnSpc>
            </a:pPr>
            <a:r>
              <a:rPr lang="fa-IR" dirty="0" smtClean="0"/>
              <a:t>لذا، کشورهایی که از روشهای بیرونی استفاده میکنند، نیاز به تلاش مضاعفی برای حفظ رقابت پذیری خود دارند. </a:t>
            </a:r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1340768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28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نقاط مهم در تجربه کشورهای شرق آسیا (ادامه)</a:t>
            </a:r>
            <a:endParaRPr lang="en-US" sz="2800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71480"/>
            <a:ext cx="8658196" cy="11430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2500" b="1" dirty="0" smtClean="0"/>
              <a:t>7- سرمایه گذاری مستقیم خارجی و سیاست فناوری در کشورهای در حال توسعه (ادامه)</a:t>
            </a:r>
            <a:endParaRPr lang="en-US" sz="25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9611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85794"/>
            <a:ext cx="8507288" cy="1066800"/>
          </a:xfrm>
        </p:spPr>
        <p:txBody>
          <a:bodyPr>
            <a:normAutofit/>
          </a:bodyPr>
          <a:lstStyle/>
          <a:p>
            <a:pPr lvl="0" algn="just"/>
            <a:r>
              <a:rPr lang="fa-IR" sz="2700" b="1" dirty="0" smtClean="0"/>
              <a:t>8- بین </a:t>
            </a:r>
            <a:r>
              <a:rPr lang="fa-IR" sz="2700" b="1" dirty="0"/>
              <a:t>المللی شدن شرکتهای کشورهای در حال توسعه </a:t>
            </a:r>
            <a:endParaRPr lang="en-US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271" y="1967354"/>
            <a:ext cx="8320177" cy="4774014"/>
          </a:xfrm>
        </p:spPr>
        <p:txBody>
          <a:bodyPr>
            <a:noAutofit/>
          </a:bodyPr>
          <a:lstStyle/>
          <a:p>
            <a:pPr algn="just"/>
            <a:r>
              <a:rPr lang="fa-IR" sz="2400" dirty="0" smtClean="0"/>
              <a:t>توجه کشورهای در حال توسعه به صدور سرمایه گذاری مستقیم خارجی (</a:t>
            </a:r>
            <a:r>
              <a:rPr lang="en-US" sz="2400" dirty="0" smtClean="0"/>
              <a:t>Outward FDI</a:t>
            </a:r>
            <a:r>
              <a:rPr lang="fa-IR" sz="2400" dirty="0" smtClean="0"/>
              <a:t>)</a:t>
            </a:r>
          </a:p>
          <a:p>
            <a:pPr algn="just"/>
            <a:r>
              <a:rPr lang="fa-IR" sz="2400" dirty="0" smtClean="0"/>
              <a:t>محدود نماندن </a:t>
            </a:r>
            <a:r>
              <a:rPr lang="en-US" sz="2400" dirty="0" smtClean="0"/>
              <a:t>FDI</a:t>
            </a:r>
            <a:r>
              <a:rPr lang="fa-IR" sz="2400" dirty="0" smtClean="0"/>
              <a:t> به شرکتهای چندملیتی و فعال شدن شرکتهای </a:t>
            </a:r>
            <a:r>
              <a:rPr lang="en-US" sz="2400" dirty="0" smtClean="0"/>
              <a:t>SME</a:t>
            </a:r>
            <a:r>
              <a:rPr lang="fa-IR" sz="2400" dirty="0" smtClean="0"/>
              <a:t> با استفاده از شبکه سازی</a:t>
            </a:r>
          </a:p>
          <a:p>
            <a:pPr algn="just"/>
            <a:r>
              <a:rPr lang="fa-IR" sz="2400" b="1" dirty="0" smtClean="0"/>
              <a:t>تعریف بین المللی شدن</a:t>
            </a:r>
          </a:p>
          <a:p>
            <a:pPr lvl="1" algn="just"/>
            <a:r>
              <a:rPr lang="fa-IR" sz="2000" b="1" dirty="0">
                <a:solidFill>
                  <a:srgbClr val="00B050"/>
                </a:solidFill>
              </a:rPr>
              <a:t>فرایند افزایش درگیری و مشارکت در عملیات بین المللی</a:t>
            </a:r>
          </a:p>
          <a:p>
            <a:pPr lvl="1" algn="just"/>
            <a:r>
              <a:rPr lang="fa-IR" sz="2000" b="1" dirty="0">
                <a:solidFill>
                  <a:srgbClr val="00B050"/>
                </a:solidFill>
              </a:rPr>
              <a:t>فرایند تطبیق عملیات شرکت بر محیطهای بین الملل</a:t>
            </a:r>
          </a:p>
          <a:p>
            <a:pPr algn="just"/>
            <a:r>
              <a:rPr lang="fa-IR" sz="2400" dirty="0" smtClean="0"/>
              <a:t>روند رو به توسعه </a:t>
            </a:r>
            <a:r>
              <a:rPr lang="fa-IR" sz="2400" dirty="0"/>
              <a:t>مفهوم بین المللی شدن</a:t>
            </a:r>
          </a:p>
          <a:p>
            <a:pPr lvl="1" algn="just"/>
            <a:r>
              <a:rPr lang="fa-IR" sz="2000" b="1" dirty="0">
                <a:solidFill>
                  <a:srgbClr val="00B050"/>
                </a:solidFill>
              </a:rPr>
              <a:t>ظهور اینترنت، </a:t>
            </a:r>
            <a:r>
              <a:rPr lang="fa-IR" sz="2000" b="1" dirty="0" smtClean="0">
                <a:solidFill>
                  <a:srgbClr val="00B050"/>
                </a:solidFill>
              </a:rPr>
              <a:t>فناوری </a:t>
            </a:r>
            <a:r>
              <a:rPr lang="fa-IR" sz="2000" b="1" dirty="0">
                <a:solidFill>
                  <a:srgbClr val="00B050"/>
                </a:solidFill>
              </a:rPr>
              <a:t>اطلاعات و شبکه های ارتباطی</a:t>
            </a:r>
          </a:p>
          <a:p>
            <a:pPr lvl="1" algn="just"/>
            <a:r>
              <a:rPr lang="fa-IR" sz="2000" b="1" dirty="0">
                <a:solidFill>
                  <a:srgbClr val="00B050"/>
                </a:solidFill>
              </a:rPr>
              <a:t>رشد بخش خدمات</a:t>
            </a:r>
          </a:p>
          <a:p>
            <a:pPr lvl="1" algn="just"/>
            <a:r>
              <a:rPr lang="fa-IR" sz="2000" b="1" dirty="0">
                <a:solidFill>
                  <a:srgbClr val="00B050"/>
                </a:solidFill>
              </a:rPr>
              <a:t>ظهور کارخانه های جهانی</a:t>
            </a:r>
          </a:p>
          <a:p>
            <a:pPr lvl="1" algn="just"/>
            <a:r>
              <a:rPr lang="fa-IR" sz="2000" b="1" dirty="0">
                <a:solidFill>
                  <a:srgbClr val="00B050"/>
                </a:solidFill>
              </a:rPr>
              <a:t>برجسته شدن کارآفرینی بین </a:t>
            </a:r>
            <a:r>
              <a:rPr lang="fa-IR" sz="2000" b="1" dirty="0" smtClean="0">
                <a:solidFill>
                  <a:srgbClr val="00B050"/>
                </a:solidFill>
              </a:rPr>
              <a:t>الملل</a:t>
            </a:r>
          </a:p>
          <a:p>
            <a:pPr lvl="1" algn="just"/>
            <a:endParaRPr lang="fa-IR" sz="2000" dirty="0"/>
          </a:p>
          <a:p>
            <a:pPr lvl="1" algn="just"/>
            <a:endParaRPr lang="fa-IR" sz="2000" dirty="0"/>
          </a:p>
          <a:p>
            <a:pPr lvl="1" algn="just"/>
            <a:endParaRPr lang="fa-IR" sz="2000" dirty="0" smtClean="0"/>
          </a:p>
          <a:p>
            <a:pPr lvl="1" algn="just"/>
            <a:endParaRPr lang="fa-IR" sz="2000" dirty="0" smtClean="0"/>
          </a:p>
          <a:p>
            <a:pPr algn="just"/>
            <a:endParaRPr lang="fa-I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9093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481" y="1858144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شاخصهای سطح بین المللی شدن</a:t>
            </a:r>
            <a:endParaRPr lang="fa-IR" sz="28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2963746"/>
            <a:ext cx="7786742" cy="3777622"/>
          </a:xfrm>
        </p:spPr>
        <p:txBody>
          <a:bodyPr>
            <a:normAutofit/>
          </a:bodyPr>
          <a:lstStyle/>
          <a:p>
            <a:pPr algn="just"/>
            <a:r>
              <a:rPr lang="fa-IR" dirty="0" smtClean="0"/>
              <a:t>ارزش و یا نسبت عملیات خارجی شرکت</a:t>
            </a:r>
          </a:p>
          <a:p>
            <a:pPr algn="just"/>
            <a:r>
              <a:rPr lang="fa-IR" dirty="0" smtClean="0"/>
              <a:t>تعداد کارکنان شرکت در خارج از کشور</a:t>
            </a:r>
          </a:p>
          <a:p>
            <a:pPr algn="just"/>
            <a:r>
              <a:rPr lang="fa-IR" dirty="0" smtClean="0"/>
              <a:t>نوع عملیات </a:t>
            </a:r>
            <a:r>
              <a:rPr lang="fa-IR" dirty="0"/>
              <a:t>بین الملل </a:t>
            </a:r>
            <a:r>
              <a:rPr lang="fa-IR" dirty="0" smtClean="0"/>
              <a:t>شرکت (فروش، تولید، </a:t>
            </a:r>
            <a:r>
              <a:rPr lang="en-US" dirty="0" smtClean="0"/>
              <a:t>R&amp;D</a:t>
            </a:r>
            <a:r>
              <a:rPr lang="fa-IR" dirty="0" smtClean="0"/>
              <a:t>، دفتر مرکزی)</a:t>
            </a:r>
          </a:p>
          <a:p>
            <a:pPr algn="just"/>
            <a:r>
              <a:rPr lang="fa-IR" dirty="0" smtClean="0"/>
              <a:t>تعداد بازارهای حاضر و میزان تمرکز</a:t>
            </a:r>
          </a:p>
          <a:p>
            <a:pPr algn="just"/>
            <a:r>
              <a:rPr lang="fa-IR" dirty="0" smtClean="0"/>
              <a:t>مالکیت</a:t>
            </a:r>
          </a:p>
          <a:p>
            <a:pPr algn="just"/>
            <a:endParaRPr lang="fa-IR" dirty="0" smtClean="0"/>
          </a:p>
          <a:p>
            <a:pPr algn="just"/>
            <a:endParaRPr lang="fa-IR" dirty="0" smtClean="0"/>
          </a:p>
          <a:p>
            <a:pPr algn="just"/>
            <a:endParaRPr lang="fa-I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512" y="785794"/>
            <a:ext cx="8507288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2700" b="1" dirty="0" smtClean="0"/>
              <a:t>8- بین المللی شدن شرکتهای کشورهای در حال توسعه (ادامه) </a:t>
            </a:r>
            <a:endParaRPr lang="en-US" sz="27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4114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82080"/>
            <a:ext cx="8229600" cy="1066800"/>
          </a:xfrm>
        </p:spPr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مدلهای 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فرایندی در  بین المللی شدن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sz="2400" b="1" dirty="0" smtClean="0"/>
              <a:t>یکی از رویکردهای متداول به فهم و تبیین بین المللی شدن، مدلهای فرایندی هستند.</a:t>
            </a:r>
          </a:p>
          <a:p>
            <a:pPr algn="just"/>
            <a:r>
              <a:rPr lang="fa-IR" sz="2400" b="1" dirty="0" smtClean="0"/>
              <a:t>بیان مراحلی که از طریق آنها شرکت مشارکت خود را در عملیات بین المللی بیشتر میکند.</a:t>
            </a:r>
          </a:p>
          <a:p>
            <a:pPr algn="just"/>
            <a:r>
              <a:rPr lang="fa-IR" sz="2400" b="1" dirty="0" smtClean="0"/>
              <a:t>بطور عمومی سه مرحله</a:t>
            </a:r>
          </a:p>
          <a:p>
            <a:pPr lvl="1" algn="just"/>
            <a:endParaRPr lang="fa-IR" sz="2400" b="1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214414" y="3429000"/>
          <a:ext cx="5262578" cy="3246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79512" y="620688"/>
            <a:ext cx="8507288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2700" b="1" dirty="0" smtClean="0"/>
              <a:t>8- بین المللی شدن شرکتهای کشورهای در حال توسعه (ادامه) </a:t>
            </a:r>
            <a:endParaRPr lang="en-US" sz="27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1133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0" y="1066056"/>
            <a:ext cx="8229600" cy="1066800"/>
          </a:xfrm>
        </p:spPr>
        <p:txBody>
          <a:bodyPr>
            <a:normAutofit/>
          </a:bodyPr>
          <a:lstStyle/>
          <a:p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بین المللی شدن، صادرات و سرمایه گذاری مستقیم خارجی</a:t>
            </a:r>
            <a:endParaRPr lang="en-US" sz="24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</p:nvPr>
        </p:nvGraphicFramePr>
        <p:xfrm>
          <a:off x="1142976" y="2357430"/>
          <a:ext cx="6479569" cy="3549979"/>
        </p:xfrm>
        <a:graphic>
          <a:graphicData uri="http://schemas.openxmlformats.org/drawingml/2006/table">
            <a:tbl>
              <a:tblPr/>
              <a:tblGrid>
                <a:gridCol w="1242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2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80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7606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r>
                        <a:rPr lang="ar-SA" sz="1600" dirty="0">
                          <a:latin typeface="Calibri"/>
                          <a:cs typeface="B Roya"/>
                        </a:rPr>
                        <a:t>شعبه خارجی تولید و فروش </a:t>
                      </a:r>
                      <a:endParaRPr lang="en-US" sz="1600" dirty="0">
                        <a:latin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latin typeface="Calibri"/>
                          <a:ea typeface="Calibri"/>
                          <a:cs typeface="B Roya"/>
                        </a:rPr>
                        <a:t>دفتر فروش خارجی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atin typeface="Calibri"/>
                          <a:ea typeface="Calibri"/>
                          <a:cs typeface="B Roya"/>
                        </a:rPr>
                        <a:t>کارگزاران صادراتی مستقل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atin typeface="Calibri"/>
                          <a:ea typeface="Calibri"/>
                          <a:cs typeface="B Roya"/>
                        </a:rPr>
                        <a:t>صادرات غیرمنظم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latin typeface="Calibri"/>
                          <a:ea typeface="Calibri"/>
                          <a:cs typeface="B Roya"/>
                        </a:rPr>
                        <a:t>       مد عملیات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600" dirty="0" smtClean="0">
                        <a:latin typeface="Calibri"/>
                        <a:ea typeface="Calibri"/>
                        <a:cs typeface="B Roya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600" dirty="0" smtClean="0">
                        <a:latin typeface="Calibri"/>
                        <a:ea typeface="Calibri"/>
                        <a:cs typeface="B Roya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 smtClean="0">
                          <a:latin typeface="Calibri"/>
                          <a:ea typeface="Calibri"/>
                          <a:cs typeface="B Roya"/>
                        </a:rPr>
                        <a:t>بازار </a:t>
                      </a:r>
                      <a:r>
                        <a:rPr lang="ar-SA" sz="1600" dirty="0">
                          <a:latin typeface="Calibri"/>
                          <a:ea typeface="Calibri"/>
                          <a:cs typeface="B Roya"/>
                        </a:rPr>
                        <a:t>(کشور)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144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B Roy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B Roy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B Roy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B Roy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latin typeface="Calibri"/>
                          <a:ea typeface="Calibri"/>
                          <a:cs typeface="B Roya"/>
                        </a:rPr>
                        <a:t>بازار الف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923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B Roy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B Roy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B Roy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B Roy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atin typeface="Calibri"/>
                          <a:ea typeface="Calibri"/>
                          <a:cs typeface="B Roya"/>
                        </a:rPr>
                        <a:t>بازار ب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923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B Roy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B Roy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B Roy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B Roy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atin typeface="Calibri"/>
                          <a:ea typeface="Calibri"/>
                          <a:cs typeface="B Roya"/>
                        </a:rPr>
                        <a:t> بازار ج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923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B Roy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B Roy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B Roy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B Roy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latin typeface="Calibri"/>
                          <a:ea typeface="Calibri"/>
                          <a:cs typeface="B Roya"/>
                        </a:rPr>
                        <a:t>...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35" name="AutoShape 11"/>
          <p:cNvSpPr>
            <a:spLocks noChangeShapeType="1"/>
          </p:cNvSpPr>
          <p:nvPr/>
        </p:nvSpPr>
        <p:spPr bwMode="auto">
          <a:xfrm flipH="1">
            <a:off x="6215074" y="2500306"/>
            <a:ext cx="1362076" cy="92869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49" name="Group 25"/>
          <p:cNvGrpSpPr>
            <a:grpSpLocks/>
          </p:cNvGrpSpPr>
          <p:nvPr/>
        </p:nvGrpSpPr>
        <p:grpSpPr bwMode="auto">
          <a:xfrm>
            <a:off x="1214414" y="1785926"/>
            <a:ext cx="4636366" cy="3640893"/>
            <a:chOff x="1942" y="625"/>
            <a:chExt cx="5550" cy="4238"/>
          </a:xfrm>
        </p:grpSpPr>
        <p:sp>
          <p:nvSpPr>
            <p:cNvPr id="1050" name="AutoShape 26"/>
            <p:cNvSpPr>
              <a:spLocks/>
            </p:cNvSpPr>
            <p:nvPr/>
          </p:nvSpPr>
          <p:spPr bwMode="auto">
            <a:xfrm rot="16200000">
              <a:off x="3205" y="-231"/>
              <a:ext cx="354" cy="2880"/>
            </a:xfrm>
            <a:prstGeom prst="rightBrace">
              <a:avLst>
                <a:gd name="adj1" fmla="val 67797"/>
                <a:gd name="adj2" fmla="val 47903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b="1"/>
            </a:p>
          </p:txBody>
        </p:sp>
        <p:sp>
          <p:nvSpPr>
            <p:cNvPr id="1051" name="Text Box 27"/>
            <p:cNvSpPr txBox="1">
              <a:spLocks noChangeArrowheads="1"/>
            </p:cNvSpPr>
            <p:nvPr/>
          </p:nvSpPr>
          <p:spPr bwMode="auto">
            <a:xfrm>
              <a:off x="2032" y="625"/>
              <a:ext cx="2377" cy="40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a-IR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B Roya" pitchFamily="2" charset="-78"/>
                </a:rPr>
                <a:t>سرمایه گذاری مستقیم خارجی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52" name="AutoShape 28"/>
            <p:cNvCxnSpPr>
              <a:cxnSpLocks noChangeShapeType="1"/>
            </p:cNvCxnSpPr>
            <p:nvPr/>
          </p:nvCxnSpPr>
          <p:spPr bwMode="auto">
            <a:xfrm flipH="1">
              <a:off x="2164" y="3062"/>
              <a:ext cx="4812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53" name="Text Box 29"/>
            <p:cNvSpPr txBox="1">
              <a:spLocks noChangeArrowheads="1"/>
            </p:cNvSpPr>
            <p:nvPr/>
          </p:nvSpPr>
          <p:spPr bwMode="auto">
            <a:xfrm>
              <a:off x="3070" y="3530"/>
              <a:ext cx="2305" cy="36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a-IR" sz="105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B Roya" pitchFamily="2" charset="-78"/>
                </a:rPr>
                <a:t>افزایش بین المللی شدن</a:t>
              </a: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54" name="AutoShape 30"/>
            <p:cNvCxnSpPr>
              <a:cxnSpLocks noChangeShapeType="1"/>
            </p:cNvCxnSpPr>
            <p:nvPr/>
          </p:nvCxnSpPr>
          <p:spPr bwMode="auto">
            <a:xfrm>
              <a:off x="7004" y="3062"/>
              <a:ext cx="0" cy="18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55" name="Text Box 31"/>
            <p:cNvSpPr txBox="1">
              <a:spLocks noChangeArrowheads="1"/>
            </p:cNvSpPr>
            <p:nvPr/>
          </p:nvSpPr>
          <p:spPr bwMode="auto">
            <a:xfrm rot="5400000">
              <a:off x="6451" y="3659"/>
              <a:ext cx="1663" cy="4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a-IR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B Roya" pitchFamily="2" charset="-78"/>
                </a:rPr>
                <a:t>افزایش پراکندگی جغرافیایی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56" name="AutoShape 32"/>
            <p:cNvCxnSpPr>
              <a:cxnSpLocks noChangeShapeType="1"/>
            </p:cNvCxnSpPr>
            <p:nvPr/>
          </p:nvCxnSpPr>
          <p:spPr bwMode="auto">
            <a:xfrm flipH="1">
              <a:off x="2472" y="3063"/>
              <a:ext cx="4504" cy="15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57" name="Text Box 33"/>
            <p:cNvSpPr txBox="1">
              <a:spLocks noChangeArrowheads="1"/>
            </p:cNvSpPr>
            <p:nvPr/>
          </p:nvSpPr>
          <p:spPr bwMode="auto">
            <a:xfrm>
              <a:off x="3273" y="2649"/>
              <a:ext cx="2305" cy="39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a-IR" sz="105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B Roya" pitchFamily="2" charset="-78"/>
                </a:rPr>
                <a:t>افزایش تعهد بازار</a:t>
              </a: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179512" y="489992"/>
            <a:ext cx="8507288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2700" b="1" dirty="0" smtClean="0"/>
              <a:t>8- بین المللی شدن شرکتهای کشورهای در حال توسعه (ادامه) </a:t>
            </a:r>
            <a:endParaRPr lang="en-US" sz="27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24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1268760"/>
            <a:ext cx="8572560" cy="1066800"/>
          </a:xfrm>
        </p:spPr>
        <p:txBody>
          <a:bodyPr>
            <a:normAutofit/>
          </a:bodyPr>
          <a:lstStyle/>
          <a:p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جایگاه ویژه شبکه ها در بین المللی شدن شرکتهای کوچک و متوسط</a:t>
            </a:r>
            <a:endParaRPr lang="en-US" sz="24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fa-IR" dirty="0" smtClean="0"/>
              <a:t>نقش شبکه‌ها در بین‌المللی شدن شرکت ها :</a:t>
            </a:r>
          </a:p>
          <a:p>
            <a:pPr lvl="1" algn="just"/>
            <a:r>
              <a:rPr lang="fa-IR" dirty="0" smtClean="0"/>
              <a:t>شبکه‌ها به عنوان تسهیلگر و یا وسیله (مسیر) بین المللی شدن شرکت‌ها </a:t>
            </a:r>
          </a:p>
          <a:p>
            <a:pPr lvl="1" algn="just"/>
            <a:r>
              <a:rPr lang="fa-IR" dirty="0" smtClean="0"/>
              <a:t>تحریک انگیزه و نیت شرکت برای ورود به حوزه بین الملل</a:t>
            </a:r>
          </a:p>
          <a:p>
            <a:pPr lvl="1" algn="just"/>
            <a:r>
              <a:rPr lang="fa-IR" dirty="0" smtClean="0"/>
              <a:t>تاثیر بر تصمیمات بازاری و تصمیمات مربوط به نوع ورود</a:t>
            </a:r>
          </a:p>
          <a:p>
            <a:pPr lvl="1" algn="just"/>
            <a:r>
              <a:rPr lang="fa-IR" dirty="0" smtClean="0"/>
              <a:t>کسب اعتبار اولیه</a:t>
            </a:r>
          </a:p>
          <a:p>
            <a:pPr lvl="1" algn="just"/>
            <a:r>
              <a:rPr lang="fa-IR" dirty="0" smtClean="0"/>
              <a:t>دستیابی به کانالهای توزیع و شناخت بازار و </a:t>
            </a:r>
          </a:p>
          <a:p>
            <a:pPr lvl="1" algn="just"/>
            <a:r>
              <a:rPr lang="fa-IR" dirty="0" smtClean="0"/>
              <a:t>کاهش هزینه ها و ریسک </a:t>
            </a:r>
          </a:p>
          <a:p>
            <a:pPr algn="just"/>
            <a:r>
              <a:rPr lang="fa-IR" dirty="0" smtClean="0"/>
              <a:t>جایگاه ویژه شبکه‌ها برای شرکت های </a:t>
            </a:r>
            <a:r>
              <a:rPr lang="en-US" sz="2400" dirty="0" smtClean="0"/>
              <a:t>SME</a:t>
            </a:r>
            <a:r>
              <a:rPr lang="fa-IR" sz="2400" dirty="0" smtClean="0"/>
              <a:t>: </a:t>
            </a:r>
            <a:r>
              <a:rPr lang="fa-IR" dirty="0" smtClean="0"/>
              <a:t>جبران تازه واردبودن، کوچک بودن و ناآشنایی شرکتها با حوزه بین الملل </a:t>
            </a:r>
          </a:p>
          <a:p>
            <a:pPr algn="just"/>
            <a:r>
              <a:rPr lang="fa-IR" dirty="0" smtClean="0"/>
              <a:t>کمک به دسترسی شرکتها به انواع مختلف شبکه‌‌های ارتباطی بین الملل؛ یک سیاست موثر برای کمک به بین‌المللی شدن شرکتهای کوچک و متوسط</a:t>
            </a:r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512" y="620688"/>
            <a:ext cx="8507288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2700" b="1" dirty="0" smtClean="0"/>
              <a:t>8- بین المللی شدن شرکتهای کشورهای در حال توسعه (ادامه) </a:t>
            </a:r>
            <a:endParaRPr lang="en-US" sz="27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25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1212006"/>
            <a:ext cx="8712967" cy="1280890"/>
          </a:xfrm>
        </p:spPr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بین المللی شدن سریع یا کارآفرینی بین المللی</a:t>
            </a:r>
            <a:endParaRPr lang="fa-IR" sz="28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76872"/>
            <a:ext cx="8320177" cy="4752528"/>
          </a:xfrm>
        </p:spPr>
        <p:txBody>
          <a:bodyPr>
            <a:noAutofit/>
          </a:bodyPr>
          <a:lstStyle/>
          <a:p>
            <a:pPr algn="just"/>
            <a:r>
              <a:rPr lang="fa-IR" dirty="0" smtClean="0"/>
              <a:t>تعریف کارآفرینی بین </a:t>
            </a:r>
            <a:r>
              <a:rPr lang="fa-IR" dirty="0" smtClean="0"/>
              <a:t>المللی:</a:t>
            </a:r>
            <a:endParaRPr lang="fa-IR" dirty="0"/>
          </a:p>
          <a:p>
            <a:pPr lvl="1" algn="just"/>
            <a:r>
              <a:rPr lang="fa-I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ترکیبی از رفتار نوآورانه، پیش فعالانه و ریسک پذیر که فراتر از مرزهای یک کشور میرود و به دنبال ایجاد </a:t>
            </a:r>
            <a:r>
              <a:rPr lang="fa-I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ارزش از طریق سازمانها </a:t>
            </a:r>
            <a:r>
              <a:rPr lang="fa-I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است</a:t>
            </a:r>
            <a:r>
              <a:rPr lang="fa-I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algn="just"/>
            <a:r>
              <a:rPr lang="fa-IR" dirty="0" smtClean="0"/>
              <a:t>مشخصات این شرکتها</a:t>
            </a:r>
          </a:p>
          <a:p>
            <a:pPr lvl="1" algn="just"/>
            <a:r>
              <a:rPr lang="fa-I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حضور در صنایع مختلف</a:t>
            </a:r>
          </a:p>
          <a:p>
            <a:pPr lvl="1" algn="just"/>
            <a:r>
              <a:rPr lang="fa-I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ارائه محصولات و حدمات خاص و ویژه در بازارهای گوشه ای</a:t>
            </a:r>
          </a:p>
          <a:p>
            <a:pPr lvl="1" algn="just"/>
            <a:r>
              <a:rPr lang="fa-I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استفاده از ساختارهای حکمرانی ترکیبی</a:t>
            </a:r>
          </a:p>
          <a:p>
            <a:pPr lvl="1" algn="just"/>
            <a:r>
              <a:rPr lang="fa-I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خلاقیت و نوآوری نه تنها در فناوری بلکه در مدل کسب و کار</a:t>
            </a:r>
          </a:p>
          <a:p>
            <a:pPr lvl="1" algn="just"/>
            <a:r>
              <a:rPr lang="fa-I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رویکرد پیش فعالانه در حضور بین المللی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512" y="620688"/>
            <a:ext cx="8507288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2700" b="1" dirty="0" smtClean="0"/>
              <a:t>8- بین المللی شدن شرکتهای کشورهای در حال توسعه (ادامه) </a:t>
            </a:r>
            <a:endParaRPr lang="en-US" sz="27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6630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2080"/>
            <a:ext cx="8229600" cy="1066800"/>
          </a:xfrm>
        </p:spPr>
        <p:txBody>
          <a:bodyPr>
            <a:normAutofit/>
          </a:bodyPr>
          <a:lstStyle/>
          <a:p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سیاستهای صدور سرمایه گذاری خارجی از طریق شرکتهای بین المللی، مکمل سیاستهای جذب </a:t>
            </a:r>
            <a:r>
              <a:rPr lang="en-US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FDI</a:t>
            </a:r>
            <a:endParaRPr lang="en-US" sz="24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2272240"/>
            <a:ext cx="8229600" cy="4325112"/>
          </a:xfrm>
        </p:spPr>
        <p:txBody>
          <a:bodyPr>
            <a:normAutofit/>
          </a:bodyPr>
          <a:lstStyle/>
          <a:p>
            <a:pPr algn="just"/>
            <a:r>
              <a:rPr lang="fa-IR" sz="2400" b="1" dirty="0" smtClean="0"/>
              <a:t>زمینه‌سازی برای ایجاد شرکت‌های بومی بین المللی، برنامه ای راهبردی‌ و افقی وسیع پیشِ‌رویِ کشورهای در حال توسعه خصوصا کشورها دارای ساختار صنعتی و بازار بزرگ </a:t>
            </a:r>
          </a:p>
          <a:p>
            <a:pPr algn="just"/>
            <a:r>
              <a:rPr lang="fa-IR" sz="2400" b="1" dirty="0" smtClean="0"/>
              <a:t>لزوم زمینه‌سازی برای انواع همکاری‌ها میان شرکت‌های بومی و بازیگران خارجی </a:t>
            </a:r>
          </a:p>
          <a:p>
            <a:pPr algn="just"/>
            <a:r>
              <a:rPr lang="fa-IR" sz="2400" b="1" dirty="0" smtClean="0"/>
              <a:t>ترکیب مناسب سیاستی از</a:t>
            </a:r>
          </a:p>
          <a:p>
            <a:pPr lvl="1" algn="just"/>
            <a:r>
              <a:rPr lang="fa-IR" sz="2400" b="1" dirty="0" smtClean="0"/>
              <a:t>سیاست‌های جذب فناوری (شامل روشهای درونی یا سرمایه‌گذاری مستقیم خارجی و خصوصا روشهای بیرونی مانند اخذ لیسانس) و </a:t>
            </a:r>
          </a:p>
          <a:p>
            <a:pPr lvl="1" algn="just"/>
            <a:r>
              <a:rPr lang="fa-IR" sz="2400" b="1" dirty="0" smtClean="0"/>
              <a:t>سیاست‌های حمایت مشروط از رشد شرکتهای فناور بومی جهت تبدیل شدن آنها به شرکت‌های بین‌المللی</a:t>
            </a:r>
            <a:endParaRPr lang="en-US" sz="2400" b="1" dirty="0" smtClean="0"/>
          </a:p>
          <a:p>
            <a:pPr algn="just"/>
            <a:endParaRPr lang="en-US" sz="24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512" y="548680"/>
            <a:ext cx="8507288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2700" b="1" dirty="0" smtClean="0"/>
              <a:t>8- بین المللی شدن شرکتهای کشورهای در حال توسعه (ادامه) </a:t>
            </a:r>
            <a:endParaRPr lang="en-US" sz="27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27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435" y="491926"/>
            <a:ext cx="8284021" cy="1280890"/>
          </a:xfrm>
        </p:spPr>
        <p:txBody>
          <a:bodyPr>
            <a:normAutofit/>
          </a:bodyPr>
          <a:lstStyle/>
          <a:p>
            <a:r>
              <a:rPr lang="fa-IR" sz="2600" dirty="0" smtClean="0"/>
              <a:t>9- مطالعه موردی: بررسی </a:t>
            </a:r>
            <a:r>
              <a:rPr lang="fa-IR" sz="2600" dirty="0" smtClean="0"/>
              <a:t>نمونه سرمایه گذاری خارجی در ایرانسل</a:t>
            </a:r>
            <a:endParaRPr lang="fa-IR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7922840" cy="481085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a-IR" sz="2600" dirty="0" smtClean="0"/>
              <a:t>اعطای امتیاز </a:t>
            </a:r>
            <a:r>
              <a:rPr lang="fa-IR" sz="2600" dirty="0"/>
              <a:t>اپراتور دوم </a:t>
            </a:r>
            <a:r>
              <a:rPr lang="fa-IR" sz="2600" dirty="0" smtClean="0"/>
              <a:t>به </a:t>
            </a:r>
            <a:r>
              <a:rPr lang="fa-IR" sz="2600" dirty="0">
                <a:solidFill>
                  <a:srgbClr val="C00000"/>
                </a:solidFill>
              </a:rPr>
              <a:t>کنسرسیوم ایرانسل </a:t>
            </a:r>
            <a:r>
              <a:rPr lang="fa-IR" sz="2600" dirty="0"/>
              <a:t>با مشارکت 51% </a:t>
            </a:r>
            <a:r>
              <a:rPr lang="fa-IR" sz="2600" dirty="0" smtClean="0"/>
              <a:t>طرف </a:t>
            </a:r>
            <a:r>
              <a:rPr lang="fa-IR" sz="2600" dirty="0"/>
              <a:t>ایرانی و 49% شرکت </a:t>
            </a:r>
            <a:r>
              <a:rPr lang="en-US" sz="2600" dirty="0"/>
              <a:t>MTN</a:t>
            </a:r>
            <a:r>
              <a:rPr lang="fa-IR" sz="2600" dirty="0"/>
              <a:t> آفریقای </a:t>
            </a:r>
            <a:r>
              <a:rPr lang="fa-IR" sz="2600" dirty="0" smtClean="0"/>
              <a:t>جنوبی، در سال 1384</a:t>
            </a:r>
          </a:p>
          <a:p>
            <a:pPr algn="just">
              <a:lnSpc>
                <a:spcPct val="150000"/>
              </a:lnSpc>
            </a:pPr>
            <a:r>
              <a:rPr lang="fa-IR" sz="2600" dirty="0" smtClean="0"/>
              <a:t>هدف: توسعه ارتباطات و مخابرات از طریق خصوصی‌سازی و سرمایه‌گذاری شرکت‌های خارجی</a:t>
            </a:r>
          </a:p>
          <a:p>
            <a:pPr algn="just">
              <a:lnSpc>
                <a:spcPct val="150000"/>
              </a:lnSpc>
            </a:pPr>
            <a:r>
              <a:rPr lang="fa-IR" sz="2600" dirty="0" smtClean="0"/>
              <a:t>توسعه فعالیتها از طریق اخذ مجوز </a:t>
            </a:r>
            <a:r>
              <a:rPr lang="fa-IR" sz="2600" dirty="0"/>
              <a:t>ارائه خدمات اینترنت پرسرعت </a:t>
            </a:r>
            <a:r>
              <a:rPr lang="fa-IR" sz="2600" dirty="0" smtClean="0"/>
              <a:t>در سال 1387و ارائه خدمات نسل سوم و چهارم اینترنت همراه در  سال 1393  </a:t>
            </a:r>
          </a:p>
          <a:p>
            <a:pPr algn="just">
              <a:lnSpc>
                <a:spcPct val="150000"/>
              </a:lnSpc>
            </a:pPr>
            <a:r>
              <a:rPr lang="fa-IR" sz="2600" dirty="0" smtClean="0"/>
              <a:t>سرمایه‌گذاری </a:t>
            </a:r>
            <a:r>
              <a:rPr lang="fa-IR" sz="2600" dirty="0"/>
              <a:t>شرکت </a:t>
            </a:r>
            <a:r>
              <a:rPr lang="en-US" sz="2600" dirty="0"/>
              <a:t>MTN</a:t>
            </a:r>
            <a:r>
              <a:rPr lang="fa-IR" sz="2600" dirty="0"/>
              <a:t> در ایرانسل با رقم تقریبی 1.2 میلیارد </a:t>
            </a:r>
            <a:r>
              <a:rPr lang="fa-IR" sz="2600" dirty="0" smtClean="0"/>
              <a:t>دلار، </a:t>
            </a:r>
            <a:r>
              <a:rPr lang="fa-IR" sz="2600" dirty="0" smtClean="0">
                <a:solidFill>
                  <a:srgbClr val="C00000"/>
                </a:solidFill>
              </a:rPr>
              <a:t>یکی </a:t>
            </a:r>
            <a:r>
              <a:rPr lang="fa-IR" sz="2600" dirty="0">
                <a:solidFill>
                  <a:srgbClr val="C00000"/>
                </a:solidFill>
              </a:rPr>
              <a:t>از بزرگترین سرمایه گذاریهای خارجی در </a:t>
            </a:r>
            <a:r>
              <a:rPr lang="fa-IR" sz="2600" dirty="0" smtClean="0">
                <a:solidFill>
                  <a:srgbClr val="C00000"/>
                </a:solidFill>
              </a:rPr>
              <a:t>کشور</a:t>
            </a:r>
            <a:endParaRPr lang="en-US" sz="2600" dirty="0"/>
          </a:p>
          <a:p>
            <a:pPr algn="just">
              <a:lnSpc>
                <a:spcPct val="150000"/>
              </a:lnSpc>
            </a:pPr>
            <a:endParaRPr lang="fa-IR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7777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794" y="428604"/>
            <a:ext cx="6589199" cy="1280890"/>
          </a:xfrm>
        </p:spPr>
        <p:txBody>
          <a:bodyPr>
            <a:normAutofit/>
          </a:bodyPr>
          <a:lstStyle/>
          <a:p>
            <a:r>
              <a:rPr lang="fa-IR" sz="3000" dirty="0" smtClean="0"/>
              <a:t>9- مطالعه موردی (ادامه)</a:t>
            </a:r>
            <a:endParaRPr lang="fa-IR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352928" cy="459483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a-IR" sz="2600" dirty="0" smtClean="0"/>
              <a:t>سرریز </a:t>
            </a:r>
            <a:r>
              <a:rPr lang="fa-IR" sz="2600" dirty="0"/>
              <a:t>فناوری </a:t>
            </a:r>
            <a:r>
              <a:rPr lang="fa-IR" sz="2600" dirty="0" smtClean="0"/>
              <a:t>(یا آثار غیرمستقیم) </a:t>
            </a:r>
            <a:r>
              <a:rPr lang="en-US" sz="2600" dirty="0" smtClean="0"/>
              <a:t>FDI</a:t>
            </a:r>
            <a:r>
              <a:rPr lang="fa-IR" sz="2600" dirty="0" smtClean="0"/>
              <a:t> از طریق کانال‌های </a:t>
            </a:r>
            <a:r>
              <a:rPr lang="fa-IR" sz="2600" b="1" dirty="0"/>
              <a:t>تقلید، رقابت، آموزش نیروی انسانی و پیوندهای </a:t>
            </a:r>
            <a:r>
              <a:rPr lang="fa-IR" sz="2600" b="1" dirty="0" smtClean="0"/>
              <a:t>صنعتی</a:t>
            </a:r>
            <a:endParaRPr lang="fa-IR" sz="2600" dirty="0" smtClean="0"/>
          </a:p>
          <a:p>
            <a:pPr>
              <a:lnSpc>
                <a:spcPct val="150000"/>
              </a:lnSpc>
            </a:pPr>
            <a:r>
              <a:rPr lang="fa-IR" sz="2600" dirty="0" smtClean="0"/>
              <a:t>پایان انحصار و تشدید </a:t>
            </a:r>
            <a:r>
              <a:rPr lang="fa-IR" sz="2600" b="1" dirty="0" smtClean="0">
                <a:solidFill>
                  <a:srgbClr val="C00000"/>
                </a:solidFill>
              </a:rPr>
              <a:t>فضای رقابت با </a:t>
            </a:r>
            <a:r>
              <a:rPr lang="fa-IR" sz="2600" dirty="0" smtClean="0"/>
              <a:t>آغاز </a:t>
            </a:r>
            <a:r>
              <a:rPr lang="fa-IR" sz="2600" dirty="0"/>
              <a:t>فعالیت </a:t>
            </a:r>
            <a:r>
              <a:rPr lang="fa-IR" sz="2600" dirty="0" smtClean="0"/>
              <a:t>اپراتور دوم؛ نمود در تحرک اپراتورها </a:t>
            </a:r>
            <a:r>
              <a:rPr lang="fa-IR" sz="2600" dirty="0"/>
              <a:t>برای ارائه </a:t>
            </a:r>
            <a:r>
              <a:rPr lang="fa-IR" sz="2600" dirty="0" smtClean="0"/>
              <a:t>سریع خدمات جدید</a:t>
            </a:r>
          </a:p>
          <a:p>
            <a:pPr>
              <a:lnSpc>
                <a:spcPct val="150000"/>
              </a:lnSpc>
            </a:pPr>
            <a:r>
              <a:rPr lang="fa-IR" sz="2600" dirty="0" smtClean="0"/>
              <a:t>همزمان </a:t>
            </a:r>
            <a:r>
              <a:rPr lang="fa-IR" sz="2600" b="1" dirty="0">
                <a:solidFill>
                  <a:srgbClr val="C00000"/>
                </a:solidFill>
              </a:rPr>
              <a:t>تقلید</a:t>
            </a:r>
            <a:r>
              <a:rPr lang="fa-IR" sz="2600" dirty="0"/>
              <a:t> </a:t>
            </a:r>
            <a:r>
              <a:rPr lang="fa-IR" sz="2600" dirty="0" smtClean="0"/>
              <a:t>از شرکت خارجی خصوصا </a:t>
            </a:r>
            <a:r>
              <a:rPr lang="fa-IR" sz="2600" dirty="0"/>
              <a:t>در </a:t>
            </a:r>
            <a:r>
              <a:rPr lang="fa-IR" sz="2600" dirty="0" smtClean="0"/>
              <a:t>انواع خدمات ارائه شده و روش</a:t>
            </a:r>
            <a:r>
              <a:rPr lang="en-US" sz="2600" dirty="0"/>
              <a:t>‌</a:t>
            </a:r>
            <a:r>
              <a:rPr lang="fa-IR" sz="2600" dirty="0"/>
              <a:t>های جدید تبلیغات و بازاریابی خدمات </a:t>
            </a:r>
            <a:r>
              <a:rPr lang="ar-SA" sz="2600" dirty="0" smtClean="0"/>
              <a:t>  </a:t>
            </a:r>
            <a:endParaRPr lang="fa-IR" sz="2600" dirty="0" smtClean="0"/>
          </a:p>
          <a:p>
            <a:pPr>
              <a:lnSpc>
                <a:spcPct val="150000"/>
              </a:lnSpc>
            </a:pPr>
            <a:r>
              <a:rPr lang="fa-IR" sz="2600" dirty="0" smtClean="0"/>
              <a:t>بکارگیری نیروهای </a:t>
            </a:r>
            <a:r>
              <a:rPr lang="fa-IR" sz="2600" dirty="0"/>
              <a:t>فنی و مدیریتی بومی در شرکت ایرانسل و آموزش </a:t>
            </a:r>
            <a:r>
              <a:rPr lang="fa-IR" sz="2600" dirty="0" smtClean="0"/>
              <a:t>آنها، باتوجه به جابجایی </a:t>
            </a:r>
            <a:r>
              <a:rPr lang="fa-IR" sz="2600" dirty="0"/>
              <a:t>احتمالی این </a:t>
            </a:r>
            <a:r>
              <a:rPr lang="fa-IR" sz="2600" dirty="0" smtClean="0"/>
              <a:t>افراد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4035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75184"/>
            <a:ext cx="7986464" cy="609600"/>
          </a:xfrm>
        </p:spPr>
        <p:txBody>
          <a:bodyPr>
            <a:noAutofit/>
          </a:bodyPr>
          <a:lstStyle/>
          <a:p>
            <a:r>
              <a:rPr lang="fa-IR" sz="3200" dirty="0" smtClean="0"/>
              <a:t>1- بيان </a:t>
            </a:r>
            <a:r>
              <a:rPr lang="fa-IR" sz="3200" dirty="0"/>
              <a:t>مسأله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0" y="716557"/>
            <a:ext cx="7452320" cy="5592763"/>
          </a:xfrm>
        </p:spPr>
        <p:txBody>
          <a:bodyPr>
            <a:normAutofit/>
          </a:bodyPr>
          <a:lstStyle/>
          <a:p>
            <a:pPr algn="l" rtl="1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	</a:t>
            </a:r>
            <a:r>
              <a:rPr lang="fa-IR" sz="2400" b="1" dirty="0">
                <a:solidFill>
                  <a:srgbClr val="FF0000"/>
                </a:solidFill>
                <a:latin typeface="+mj-lt"/>
                <a:ea typeface="+mj-ea"/>
              </a:rPr>
              <a:t>نقش شرکت هاي چند مليتي در توسعه و رشد تکنولوژيک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+mj-ea"/>
              </a:rPr>
              <a:t> </a:t>
            </a:r>
            <a:r>
              <a:rPr lang="fa-IR" sz="2400" b="1" dirty="0">
                <a:solidFill>
                  <a:srgbClr val="FF0000"/>
                </a:solidFill>
                <a:latin typeface="+mj-lt"/>
                <a:ea typeface="+mj-ea"/>
              </a:rPr>
              <a:t>کشورهاي در حال توسعه چيست؟</a:t>
            </a:r>
            <a:endParaRPr lang="en-US" sz="2400" b="1" dirty="0">
              <a:solidFill>
                <a:srgbClr val="FF0000"/>
              </a:solidFill>
              <a:latin typeface="+mj-lt"/>
              <a:ea typeface="+mj-ea"/>
            </a:endParaRPr>
          </a:p>
          <a:p>
            <a:pPr marL="914400" lvl="1" indent="-514350" algn="l" rtl="1">
              <a:buNone/>
            </a:pPr>
            <a:endParaRPr lang="fa-IR" sz="2400" b="1" dirty="0" smtClean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25007" y="5638800"/>
            <a:ext cx="7264248" cy="1143000"/>
            <a:chOff x="474698" y="3048000"/>
            <a:chExt cx="7907302" cy="1828800"/>
          </a:xfrm>
        </p:grpSpPr>
        <p:pic>
          <p:nvPicPr>
            <p:cNvPr id="4" name="Picture 3" descr="download (1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6600" y="3230880"/>
              <a:ext cx="1165860" cy="1417320"/>
            </a:xfrm>
            <a:prstGeom prst="rect">
              <a:avLst/>
            </a:prstGeom>
          </p:spPr>
        </p:pic>
        <p:pic>
          <p:nvPicPr>
            <p:cNvPr id="5" name="Picture 4" descr="download (2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65260" y="3048000"/>
              <a:ext cx="2616740" cy="1828800"/>
            </a:xfrm>
            <a:prstGeom prst="rect">
              <a:avLst/>
            </a:prstGeom>
          </p:spPr>
        </p:pic>
        <p:pic>
          <p:nvPicPr>
            <p:cNvPr id="6" name="Picture 5" descr="download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48200" y="3200400"/>
              <a:ext cx="937260" cy="1417320"/>
            </a:xfrm>
            <a:prstGeom prst="rect">
              <a:avLst/>
            </a:prstGeom>
          </p:spPr>
        </p:pic>
        <p:pic>
          <p:nvPicPr>
            <p:cNvPr id="7" name="Picture 6" descr="images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4698" y="3124200"/>
              <a:ext cx="2466622" cy="1752600"/>
            </a:xfrm>
            <a:prstGeom prst="rect">
              <a:avLst/>
            </a:prstGeom>
          </p:spPr>
        </p:pic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fa-IR" dirty="0"/>
              <a:t>3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290535" y="1676400"/>
            <a:ext cx="7132320" cy="1146048"/>
            <a:chOff x="1021080" y="4540366"/>
            <a:chExt cx="7132320" cy="1479434"/>
          </a:xfrm>
        </p:grpSpPr>
        <p:pic>
          <p:nvPicPr>
            <p:cNvPr id="14" name="Picture 13" descr="220px-Carter_DengXiaoping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78200" y="4540366"/>
              <a:ext cx="2184400" cy="1479434"/>
            </a:xfrm>
            <a:prstGeom prst="rect">
              <a:avLst/>
            </a:prstGeom>
          </p:spPr>
        </p:pic>
        <p:pic>
          <p:nvPicPr>
            <p:cNvPr id="15" name="Picture 14" descr="download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1080" y="4572000"/>
              <a:ext cx="2179320" cy="1341120"/>
            </a:xfrm>
            <a:prstGeom prst="rect">
              <a:avLst/>
            </a:prstGeom>
          </p:spPr>
        </p:pic>
        <p:pic>
          <p:nvPicPr>
            <p:cNvPr id="16" name="Picture 15" descr="download (1)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54040" y="4701540"/>
              <a:ext cx="2499360" cy="1165860"/>
            </a:xfrm>
            <a:prstGeom prst="rect">
              <a:avLst/>
            </a:prstGeom>
          </p:spPr>
        </p:pic>
      </p:grp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78531841"/>
              </p:ext>
            </p:extLst>
          </p:nvPr>
        </p:nvGraphicFramePr>
        <p:xfrm>
          <a:off x="1573088" y="2704391"/>
          <a:ext cx="7391400" cy="3073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از 34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7935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634809" cy="1280890"/>
          </a:xfrm>
        </p:spPr>
        <p:txBody>
          <a:bodyPr>
            <a:normAutofit/>
          </a:bodyPr>
          <a:lstStyle/>
          <a:p>
            <a:r>
              <a:rPr lang="fa-IR" sz="3200" dirty="0"/>
              <a:t>9- مطالعه موردی (ادامه)</a:t>
            </a:r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325719" cy="5112568"/>
          </a:xfrm>
        </p:spPr>
        <p:txBody>
          <a:bodyPr>
            <a:noAutofit/>
          </a:bodyPr>
          <a:lstStyle/>
          <a:p>
            <a:pPr algn="just"/>
            <a:r>
              <a:rPr lang="fa-IR" sz="2400" dirty="0" smtClean="0"/>
              <a:t>وجود کاستی‌های مهم در </a:t>
            </a:r>
            <a:r>
              <a:rPr lang="fa-IR" sz="2400" b="1" dirty="0" smtClean="0">
                <a:solidFill>
                  <a:srgbClr val="C00000"/>
                </a:solidFill>
              </a:rPr>
              <a:t>شکل گیری </a:t>
            </a:r>
            <a:r>
              <a:rPr lang="fa-IR" sz="2400" b="1" dirty="0" smtClean="0">
                <a:solidFill>
                  <a:srgbClr val="C00000"/>
                </a:solidFill>
              </a:rPr>
              <a:t>پیوندهای صنعتی </a:t>
            </a:r>
            <a:r>
              <a:rPr lang="fa-IR" sz="2400" dirty="0" smtClean="0"/>
              <a:t>میان شرکت سرمایه</a:t>
            </a:r>
            <a:r>
              <a:rPr lang="en-US" sz="2400" dirty="0" smtClean="0"/>
              <a:t>‌</a:t>
            </a:r>
            <a:r>
              <a:rPr lang="fa-IR" sz="2400" dirty="0" smtClean="0"/>
              <a:t>گذاری خارجی با شرکت های داخلی</a:t>
            </a:r>
            <a:endParaRPr lang="en-US" sz="2400" dirty="0" smtClean="0"/>
          </a:p>
          <a:p>
            <a:pPr algn="just"/>
            <a:r>
              <a:rPr lang="fa-IR" sz="2400" dirty="0" smtClean="0"/>
              <a:t>برای </a:t>
            </a:r>
            <a:r>
              <a:rPr lang="fa-IR" sz="2400" dirty="0"/>
              <a:t>تحلیل پیوندهای صنعتی یک شرکت باید به دروندادهای مورد </a:t>
            </a:r>
            <a:r>
              <a:rPr lang="fa-IR" sz="2400" dirty="0" smtClean="0"/>
              <a:t>نیازش </a:t>
            </a:r>
            <a:r>
              <a:rPr lang="fa-IR" sz="2400" dirty="0"/>
              <a:t>خصوصا از نوع فناوری‌ و همچنین جایگاه شرکت در زنجیره ارزش صنعت توجه کرد. </a:t>
            </a:r>
            <a:endParaRPr lang="fa-IR" sz="2400" dirty="0" smtClean="0"/>
          </a:p>
          <a:p>
            <a:pPr lvl="1" algn="just"/>
            <a:r>
              <a:rPr lang="fa-I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خدمات مهندسیِ: </a:t>
            </a:r>
            <a:r>
              <a:rPr lang="fa-IR" sz="2400" dirty="0" smtClean="0">
                <a:solidFill>
                  <a:schemeClr val="accent3">
                    <a:lumMod val="75000"/>
                  </a:schemeClr>
                </a:solidFill>
              </a:rPr>
              <a:t>خدمات  </a:t>
            </a:r>
            <a:r>
              <a:rPr lang="fa-IR" sz="2400" dirty="0">
                <a:solidFill>
                  <a:schemeClr val="accent3">
                    <a:lumMod val="75000"/>
                  </a:schemeClr>
                </a:solidFill>
              </a:rPr>
              <a:t>مهندسی شبکه </a:t>
            </a:r>
            <a:r>
              <a:rPr lang="fa-IR" sz="2400" dirty="0" smtClean="0">
                <a:solidFill>
                  <a:schemeClr val="accent3">
                    <a:lumMod val="75000"/>
                  </a:schemeClr>
                </a:solidFill>
              </a:rPr>
              <a:t>ایرانسل عمدتا توسط </a:t>
            </a:r>
            <a:r>
              <a:rPr lang="fa-IR" sz="2400" dirty="0">
                <a:solidFill>
                  <a:schemeClr val="accent3">
                    <a:lumMod val="75000"/>
                  </a:schemeClr>
                </a:solidFill>
              </a:rPr>
              <a:t>خود شرکت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MTN </a:t>
            </a:r>
            <a:r>
              <a:rPr lang="fa-IR" sz="2400" dirty="0">
                <a:solidFill>
                  <a:schemeClr val="accent3">
                    <a:lumMod val="75000"/>
                  </a:schemeClr>
                </a:solidFill>
              </a:rPr>
              <a:t>ارائه </a:t>
            </a:r>
            <a:r>
              <a:rPr lang="fa-IR" sz="2400" dirty="0" smtClean="0">
                <a:solidFill>
                  <a:schemeClr val="accent3">
                    <a:lumMod val="75000"/>
                  </a:schemeClr>
                </a:solidFill>
              </a:rPr>
              <a:t>میشود. تعمیر </a:t>
            </a:r>
            <a:r>
              <a:rPr lang="fa-IR" sz="2400" dirty="0">
                <a:solidFill>
                  <a:schemeClr val="accent3">
                    <a:lumMod val="75000"/>
                  </a:schemeClr>
                </a:solidFill>
              </a:rPr>
              <a:t>و نگهداری سایت‌های مخابراتی </a:t>
            </a:r>
            <a:r>
              <a:rPr lang="fa-IR" sz="2400" dirty="0" smtClean="0">
                <a:solidFill>
                  <a:schemeClr val="accent3">
                    <a:lumMod val="75000"/>
                  </a:schemeClr>
                </a:solidFill>
              </a:rPr>
              <a:t>نیز بیشتر توسط شرکت‌های </a:t>
            </a:r>
            <a:r>
              <a:rPr lang="fa-IR" sz="2400" dirty="0">
                <a:solidFill>
                  <a:schemeClr val="accent3">
                    <a:lumMod val="75000"/>
                  </a:schemeClr>
                </a:solidFill>
              </a:rPr>
              <a:t>معروف چینی </a:t>
            </a:r>
            <a:r>
              <a:rPr lang="fa-IR" sz="2400" dirty="0" smtClean="0">
                <a:solidFill>
                  <a:schemeClr val="accent3">
                    <a:lumMod val="75000"/>
                  </a:schemeClr>
                </a:solidFill>
              </a:rPr>
              <a:t>قرار </a:t>
            </a:r>
            <a:r>
              <a:rPr lang="fa-IR" sz="2400" dirty="0">
                <a:solidFill>
                  <a:schemeClr val="accent3">
                    <a:lumMod val="75000"/>
                  </a:schemeClr>
                </a:solidFill>
              </a:rPr>
              <a:t>گرفته است. </a:t>
            </a:r>
          </a:p>
          <a:p>
            <a:pPr lvl="1" algn="just"/>
            <a:r>
              <a:rPr lang="fa-I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تجهیزات:</a:t>
            </a:r>
            <a:r>
              <a:rPr lang="fa-I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a-IR" sz="2400" dirty="0">
                <a:solidFill>
                  <a:schemeClr val="accent3">
                    <a:lumMod val="75000"/>
                  </a:schemeClr>
                </a:solidFill>
              </a:rPr>
              <a:t>تقریبا تمامی تجهیزات مخابراتی در حوزه اپراتورهای همراه وارداتی است. </a:t>
            </a:r>
          </a:p>
          <a:p>
            <a:pPr lvl="1" algn="just"/>
            <a:r>
              <a:rPr lang="fa-I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خدمات </a:t>
            </a:r>
            <a:r>
              <a:rPr lang="fa-I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ارزش </a:t>
            </a:r>
            <a:r>
              <a:rPr lang="fa-I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افزوده: </a:t>
            </a:r>
            <a:r>
              <a:rPr lang="fa-IR" sz="2400" dirty="0">
                <a:solidFill>
                  <a:schemeClr val="accent3">
                    <a:lumMod val="75000"/>
                  </a:schemeClr>
                </a:solidFill>
              </a:rPr>
              <a:t>خدمات مربوط به تولید محتوا (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CP</a:t>
            </a:r>
            <a:r>
              <a:rPr lang="fa-IR" sz="2400" dirty="0">
                <a:solidFill>
                  <a:schemeClr val="accent3">
                    <a:lumMod val="75000"/>
                  </a:schemeClr>
                </a:solidFill>
              </a:rPr>
              <a:t>) و ارائه سرویس توسط ارائه دهندگان خدمات (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SP</a:t>
            </a:r>
            <a:r>
              <a:rPr lang="fa-IR" sz="2400" dirty="0">
                <a:solidFill>
                  <a:schemeClr val="accent3">
                    <a:lumMod val="75000"/>
                  </a:schemeClr>
                </a:solidFill>
              </a:rPr>
              <a:t>) عمدتا توسط شرکت‌های داخلی ارائه می‌شود. اما پلتفرم‌هایی که بر بستر آنها خدمات ارائه می شود مانند پلتفرم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IPTV</a:t>
            </a:r>
            <a:r>
              <a:rPr lang="fa-IR" sz="2400" dirty="0">
                <a:solidFill>
                  <a:schemeClr val="accent3">
                    <a:lumMod val="75000"/>
                  </a:schemeClr>
                </a:solidFill>
              </a:rPr>
              <a:t> عمدتا وارداتی است و توسط ارائه دهندگان خدمات یا خود اپراتورها تهیه می </a:t>
            </a:r>
            <a:r>
              <a:rPr lang="fa-IR" sz="2400" dirty="0" smtClean="0">
                <a:solidFill>
                  <a:schemeClr val="accent3">
                    <a:lumMod val="75000"/>
                  </a:schemeClr>
                </a:solidFill>
              </a:rPr>
              <a:t>گردد</a:t>
            </a:r>
            <a:r>
              <a:rPr lang="fa-IR" sz="2400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0742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84784"/>
            <a:ext cx="8215109" cy="443500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a-IR" sz="2400" dirty="0" smtClean="0"/>
              <a:t>اهمیت مضاعف ارزیابی میزان سرمایه گذاری مجدد در سرمایه‌گذاری </a:t>
            </a:r>
            <a:r>
              <a:rPr lang="fa-IR" sz="2400" dirty="0"/>
              <a:t>خارجی </a:t>
            </a:r>
            <a:r>
              <a:rPr lang="fa-IR" sz="2400" dirty="0" smtClean="0"/>
              <a:t>در جستجوی بازار</a:t>
            </a:r>
          </a:p>
          <a:p>
            <a:pPr algn="just">
              <a:lnSpc>
                <a:spcPct val="150000"/>
              </a:lnSpc>
            </a:pPr>
            <a:r>
              <a:rPr lang="fa-IR" sz="2400" dirty="0" smtClean="0"/>
              <a:t>اهمیت بالای تشویق </a:t>
            </a:r>
            <a:r>
              <a:rPr lang="fa-IR" sz="2400" dirty="0"/>
              <a:t>ایرانسل به سرمایه‌گذاری مجدد در ارتقا فعالیت‌هایش در </a:t>
            </a:r>
            <a:r>
              <a:rPr lang="fa-IR" sz="2400" dirty="0" smtClean="0"/>
              <a:t>ایران</a:t>
            </a:r>
            <a:endParaRPr lang="fa-IR" sz="2400" dirty="0"/>
          </a:p>
          <a:p>
            <a:pPr algn="just">
              <a:lnSpc>
                <a:spcPct val="150000"/>
              </a:lnSpc>
            </a:pPr>
            <a:r>
              <a:rPr lang="fa-IR" sz="2400" dirty="0" smtClean="0"/>
              <a:t>سرمایه گذاری‌های کلان در حوزه فیبر نوری توسط شرکت </a:t>
            </a:r>
            <a:r>
              <a:rPr lang="en-US" sz="2400" dirty="0" smtClean="0"/>
              <a:t>MTN  </a:t>
            </a:r>
            <a:endParaRPr lang="fa-IR" sz="2400" dirty="0" smtClean="0"/>
          </a:p>
          <a:p>
            <a:pPr algn="just">
              <a:lnSpc>
                <a:spcPct val="150000"/>
              </a:lnSpc>
            </a:pPr>
            <a:r>
              <a:rPr lang="fa-IR" sz="2400" dirty="0" smtClean="0"/>
              <a:t>سرمایه‌گذاری </a:t>
            </a:r>
            <a:r>
              <a:rPr lang="fa-IR" sz="2400" dirty="0"/>
              <a:t>در گروه اینترنت ایران </a:t>
            </a:r>
            <a:r>
              <a:rPr lang="fa-IR" sz="2400" dirty="0" smtClean="0"/>
              <a:t>و ورود به </a:t>
            </a:r>
            <a:r>
              <a:rPr lang="fa-IR" sz="2400" dirty="0"/>
              <a:t>حوزه استارت آپها </a:t>
            </a:r>
            <a:r>
              <a:rPr lang="fa-IR" sz="2400" dirty="0" smtClean="0"/>
              <a:t>در سال 1395 </a:t>
            </a:r>
          </a:p>
          <a:p>
            <a:pPr algn="just">
              <a:lnSpc>
                <a:spcPct val="150000"/>
              </a:lnSpc>
            </a:pPr>
            <a:r>
              <a:rPr lang="fa-IR" sz="2400" dirty="0" smtClean="0"/>
              <a:t>گسترده‌تر شدن فعالیتهای ایرانسل در کشور در حوزه خدمات</a:t>
            </a:r>
          </a:p>
          <a:p>
            <a:pPr algn="just">
              <a:lnSpc>
                <a:spcPct val="150000"/>
              </a:lnSpc>
            </a:pPr>
            <a:r>
              <a:rPr lang="fa-IR" sz="2400" dirty="0" smtClean="0"/>
              <a:t>حضور کمرنگ در </a:t>
            </a:r>
            <a:r>
              <a:rPr lang="fa-IR" sz="2400" b="1" dirty="0">
                <a:solidFill>
                  <a:srgbClr val="C00000"/>
                </a:solidFill>
              </a:rPr>
              <a:t>فعالیت‌های </a:t>
            </a:r>
            <a:r>
              <a:rPr lang="fa-IR" sz="2400" b="1" dirty="0" smtClean="0">
                <a:solidFill>
                  <a:srgbClr val="C00000"/>
                </a:solidFill>
              </a:rPr>
              <a:t>مهندسی و عدم </a:t>
            </a:r>
            <a:r>
              <a:rPr lang="fa-IR" sz="2400" dirty="0" smtClean="0"/>
              <a:t>توسعه زنجیره ارزش شرکت </a:t>
            </a:r>
            <a:endParaRPr lang="en-US" sz="2400" dirty="0"/>
          </a:p>
          <a:p>
            <a:pPr algn="just">
              <a:lnSpc>
                <a:spcPct val="150000"/>
              </a:lnSpc>
            </a:pPr>
            <a:endParaRPr lang="fa-IR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15616" y="404664"/>
            <a:ext cx="7634809" cy="128089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200" dirty="0" smtClean="0"/>
              <a:t>9- مطالعه موردی (ادامه)</a:t>
            </a:r>
            <a:endParaRPr lang="fa-IR" sz="3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2178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5"/>
          <p:cNvSpPr>
            <a:spLocks noGrp="1"/>
          </p:cNvSpPr>
          <p:nvPr>
            <p:ph type="title"/>
          </p:nvPr>
        </p:nvSpPr>
        <p:spPr>
          <a:xfrm>
            <a:off x="228600" y="491376"/>
            <a:ext cx="8327571" cy="600280"/>
          </a:xfrm>
        </p:spPr>
        <p:txBody>
          <a:bodyPr>
            <a:noAutofit/>
          </a:bodyPr>
          <a:lstStyle/>
          <a:p>
            <a:r>
              <a:rPr lang="fa-IR" sz="2400" dirty="0" smtClean="0">
                <a:solidFill>
                  <a:schemeClr val="tx1"/>
                </a:solidFill>
                <a:latin typeface="Titr" pitchFamily="2" charset="-78"/>
                <a:cs typeface="B Titr" panose="00000700000000000000" pitchFamily="2" charset="-78"/>
              </a:rPr>
              <a:t>سیاست‌های </a:t>
            </a:r>
            <a:r>
              <a:rPr lang="fa-IR" sz="2400" dirty="0">
                <a:solidFill>
                  <a:schemeClr val="tx1"/>
                </a:solidFill>
                <a:latin typeface="Titr" pitchFamily="2" charset="-78"/>
                <a:cs typeface="B Titr" panose="00000700000000000000" pitchFamily="2" charset="-78"/>
              </a:rPr>
              <a:t>موثر کشورها در جذب سرمایه </a:t>
            </a:r>
            <a:r>
              <a:rPr lang="fa-IR" sz="2400" dirty="0" smtClean="0">
                <a:solidFill>
                  <a:schemeClr val="tx1"/>
                </a:solidFill>
                <a:latin typeface="Titr" pitchFamily="2" charset="-78"/>
              </a:rPr>
              <a:t>خارجی</a:t>
            </a:r>
            <a:endParaRPr lang="en-US" sz="2400" dirty="0">
              <a:solidFill>
                <a:schemeClr val="tx1"/>
              </a:solidFill>
              <a:latin typeface="Titr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68344" y="1496199"/>
            <a:ext cx="12214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b="1" dirty="0">
                <a:cs typeface="B Nazanin" panose="00000400000000000000" pitchFamily="2" charset="-78"/>
              </a:rPr>
              <a:t>سیاستهای مرتبط با نوآوری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1219200"/>
            <a:ext cx="7554432" cy="21698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justLow" rtl="1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a-IR" b="1" dirty="0">
                <a:cs typeface="B Nazanin" panose="00000400000000000000" pitchFamily="2" charset="-78"/>
              </a:rPr>
              <a:t>توسعه زیر ساختهای تحقیق و </a:t>
            </a:r>
            <a:r>
              <a:rPr lang="fa-IR" b="1" dirty="0" smtClean="0">
                <a:cs typeface="B Nazanin" panose="00000400000000000000" pitchFamily="2" charset="-78"/>
              </a:rPr>
              <a:t>توسعه</a:t>
            </a:r>
          </a:p>
          <a:p>
            <a:pPr marL="342900" lvl="0" indent="-342900" algn="justLow" rtl="1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a-IR" b="1" dirty="0" smtClean="0">
                <a:cs typeface="B Nazanin" panose="00000400000000000000" pitchFamily="2" charset="-78"/>
              </a:rPr>
              <a:t>توسعه </a:t>
            </a:r>
            <a:r>
              <a:rPr lang="fa-IR" b="1" dirty="0">
                <a:cs typeface="B Nazanin" panose="00000400000000000000" pitchFamily="2" charset="-78"/>
              </a:rPr>
              <a:t>نیروی انسانی و جذب </a:t>
            </a:r>
            <a:r>
              <a:rPr lang="fa-IR" b="1" dirty="0" smtClean="0">
                <a:cs typeface="B Nazanin" panose="00000400000000000000" pitchFamily="2" charset="-78"/>
              </a:rPr>
              <a:t>نخبگان خارجی و متخصصان غیرمقیم</a:t>
            </a:r>
          </a:p>
          <a:p>
            <a:pPr marL="342900" lvl="0" indent="-342900" algn="justLow" rtl="1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a-IR" b="1" dirty="0" smtClean="0">
                <a:cs typeface="B Nazanin" panose="00000400000000000000" pitchFamily="2" charset="-78"/>
              </a:rPr>
              <a:t>اعطای </a:t>
            </a:r>
            <a:r>
              <a:rPr lang="fa-IR" b="1" dirty="0">
                <a:cs typeface="B Nazanin" panose="00000400000000000000" pitchFamily="2" charset="-78"/>
              </a:rPr>
              <a:t>امتیازات مالیاتی و مالی به تحقیق‎وتوسعه </a:t>
            </a:r>
            <a:r>
              <a:rPr lang="fa-IR" b="1" dirty="0" smtClean="0">
                <a:cs typeface="B Nazanin" panose="00000400000000000000" pitchFamily="2" charset="-78"/>
              </a:rPr>
              <a:t>شرکتی</a:t>
            </a:r>
          </a:p>
          <a:p>
            <a:pPr marL="342900" lvl="0" indent="-342900" algn="justLow" rtl="1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a-IR" b="1" dirty="0">
                <a:cs typeface="B Nazanin" panose="00000400000000000000" pitchFamily="2" charset="-78"/>
              </a:rPr>
              <a:t>سیاستهای تقویت شبکه و یادگیری از طریق شبکه از طریق افزایش ارتباطات و </a:t>
            </a:r>
            <a:r>
              <a:rPr lang="fa-IR" b="1" dirty="0" smtClean="0">
                <a:cs typeface="B Nazanin" panose="00000400000000000000" pitchFamily="2" charset="-78"/>
              </a:rPr>
              <a:t>تعاملات</a:t>
            </a:r>
          </a:p>
          <a:p>
            <a:pPr marL="342900" lvl="0" indent="-342900" algn="justLow" rtl="1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a-IR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رژیم حقوق مالکیت فکری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40352" y="3645024"/>
            <a:ext cx="12214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Aft>
                <a:spcPts val="0"/>
              </a:spcAft>
            </a:pPr>
            <a:r>
              <a:rPr lang="fa-IR" b="1" dirty="0">
                <a:cs typeface="B Nazanin" panose="00000400000000000000" pitchFamily="2" charset="-78"/>
              </a:rPr>
              <a:t>سیاستهای مرتبط با جذب سرمایه گذاری خارجی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642479"/>
            <a:ext cx="7554433" cy="21698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Low" rtl="1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a-IR" b="1" dirty="0" smtClean="0">
                <a:cs typeface="B Nazanin" panose="00000400000000000000" pitchFamily="2" charset="-78"/>
              </a:rPr>
              <a:t>مشوقهای </a:t>
            </a:r>
            <a:r>
              <a:rPr lang="en-US" b="1" dirty="0" smtClean="0">
                <a:cs typeface="B Nazanin" panose="00000400000000000000" pitchFamily="2" charset="-78"/>
              </a:rPr>
              <a:t>FDI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</a:p>
          <a:p>
            <a:pPr marL="342900" indent="-342900" algn="justLow" rtl="1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a-IR" b="1" dirty="0" smtClean="0">
                <a:cs typeface="B Nazanin" panose="00000400000000000000" pitchFamily="2" charset="-78"/>
              </a:rPr>
              <a:t>الزامات </a:t>
            </a:r>
            <a:r>
              <a:rPr lang="fa-IR" b="1" dirty="0">
                <a:cs typeface="B Nazanin" panose="00000400000000000000" pitchFamily="2" charset="-78"/>
              </a:rPr>
              <a:t>عملکردی</a:t>
            </a:r>
            <a:endParaRPr lang="en-US" b="1" dirty="0">
              <a:cs typeface="B Nazanin" panose="00000400000000000000" pitchFamily="2" charset="-78"/>
            </a:endParaRPr>
          </a:p>
          <a:p>
            <a:pPr marL="342900" indent="-342900" algn="justLow" rtl="1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a-IR" b="1" dirty="0" smtClean="0">
                <a:cs typeface="B Nazanin" panose="00000400000000000000" pitchFamily="2" charset="-78"/>
              </a:rPr>
              <a:t>بازاریابی بین المللی</a:t>
            </a:r>
          </a:p>
          <a:p>
            <a:pPr marL="342900" indent="-342900" algn="justLow" rtl="1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a-IR" b="1" dirty="0" smtClean="0">
                <a:cs typeface="B Nazanin" panose="00000400000000000000" pitchFamily="2" charset="-78"/>
              </a:rPr>
              <a:t>خدمات پیش از سرمایه گذاری و مراقبتهای پس از آن</a:t>
            </a:r>
          </a:p>
          <a:p>
            <a:pPr marL="342900" indent="-342900" algn="justLow" rtl="1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a-IR" b="1" dirty="0" smtClean="0">
                <a:cs typeface="B Nazanin" panose="00000400000000000000" pitchFamily="2" charset="-78"/>
              </a:rPr>
              <a:t>حمایتهای سیاستی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925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995982"/>
            <a:ext cx="8570911" cy="1280890"/>
          </a:xfrm>
        </p:spPr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ارزیابی سیاستهای نوآوری و سرمایه گذاری خارجی در نمونه ایرانسل</a:t>
            </a:r>
            <a:endParaRPr lang="fa-IR" sz="28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2105571"/>
            <a:ext cx="8282878" cy="3987725"/>
          </a:xfrm>
        </p:spPr>
        <p:txBody>
          <a:bodyPr>
            <a:normAutofit/>
          </a:bodyPr>
          <a:lstStyle/>
          <a:p>
            <a:pPr algn="just"/>
            <a:r>
              <a:rPr lang="fa-IR" b="1" dirty="0">
                <a:solidFill>
                  <a:srgbClr val="C00000"/>
                </a:solidFill>
              </a:rPr>
              <a:t>الزامات </a:t>
            </a:r>
            <a:r>
              <a:rPr lang="fa-IR" b="1" dirty="0" smtClean="0">
                <a:solidFill>
                  <a:srgbClr val="C00000"/>
                </a:solidFill>
              </a:rPr>
              <a:t>عملکردی: </a:t>
            </a:r>
            <a:r>
              <a:rPr lang="en-US" b="1" dirty="0" smtClean="0"/>
              <a:t> </a:t>
            </a:r>
            <a:r>
              <a:rPr lang="fa-IR" dirty="0"/>
              <a:t>الزام به تشکیل شرکت مشترک </a:t>
            </a:r>
            <a:r>
              <a:rPr lang="en-US" dirty="0"/>
              <a:t>MTN</a:t>
            </a:r>
            <a:r>
              <a:rPr lang="fa-IR" dirty="0"/>
              <a:t> با یک کنسرسیوم ایرانی </a:t>
            </a:r>
            <a:endParaRPr lang="fa-IR" dirty="0" smtClean="0"/>
          </a:p>
          <a:p>
            <a:pPr algn="just"/>
            <a:r>
              <a:rPr lang="fa-IR" b="1" dirty="0" smtClean="0">
                <a:solidFill>
                  <a:srgbClr val="C00000"/>
                </a:solidFill>
              </a:rPr>
              <a:t>اهمیت پایش و مراقبت‌های پس از ورود برای جذب </a:t>
            </a:r>
            <a:r>
              <a:rPr lang="fa-IR" dirty="0" smtClean="0"/>
              <a:t>سرمایه گذاری خارجی </a:t>
            </a:r>
            <a:r>
              <a:rPr lang="fa-IR" dirty="0"/>
              <a:t>در تحقیق و توسعه به تدریج و همراه با عمیق تر شدن فعالیت‌های یک شرکت </a:t>
            </a:r>
            <a:endParaRPr lang="fa-IR" dirty="0" smtClean="0"/>
          </a:p>
          <a:p>
            <a:pPr algn="just"/>
            <a:r>
              <a:rPr lang="fa-IR" b="1" dirty="0" smtClean="0">
                <a:solidFill>
                  <a:srgbClr val="C00000"/>
                </a:solidFill>
              </a:rPr>
              <a:t>ترویج </a:t>
            </a:r>
            <a:r>
              <a:rPr lang="fa-IR" b="1" dirty="0">
                <a:solidFill>
                  <a:srgbClr val="C00000"/>
                </a:solidFill>
              </a:rPr>
              <a:t>و دفاع سیاستی </a:t>
            </a:r>
            <a:r>
              <a:rPr lang="fa-IR" dirty="0"/>
              <a:t>(</a:t>
            </a:r>
            <a:r>
              <a:rPr lang="en-US" dirty="0"/>
              <a:t>Policy advocacy</a:t>
            </a:r>
            <a:r>
              <a:rPr lang="fa-IR" dirty="0"/>
              <a:t>) </a:t>
            </a:r>
            <a:r>
              <a:rPr lang="fa-IR" dirty="0" smtClean="0"/>
              <a:t>توسط نهادهای حامی سرمایه گذاری جهت رفع موانع قانونی و اجتماعی توسعه فعالیتهای شرکت </a:t>
            </a:r>
            <a:r>
              <a:rPr lang="fa-IR" dirty="0" smtClean="0"/>
              <a:t>خارجی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15616" y="404664"/>
            <a:ext cx="7634809" cy="128089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200" dirty="0" smtClean="0"/>
              <a:t>9- مطالعه موردی (ادامه)</a:t>
            </a:r>
            <a:endParaRPr lang="fa-IR" sz="3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8156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25" y="2200232"/>
            <a:ext cx="8229600" cy="4325112"/>
          </a:xfrm>
        </p:spPr>
        <p:txBody>
          <a:bodyPr/>
          <a:lstStyle/>
          <a:p>
            <a:pPr algn="just"/>
            <a:r>
              <a:rPr lang="fa-IR" dirty="0"/>
              <a:t>در دسترس بودن </a:t>
            </a:r>
            <a:r>
              <a:rPr lang="fa-IR" b="1" dirty="0">
                <a:solidFill>
                  <a:srgbClr val="C00000"/>
                </a:solidFill>
              </a:rPr>
              <a:t>مراکز و زیرساختهای تحقیقاتی </a:t>
            </a:r>
            <a:r>
              <a:rPr lang="fa-IR" dirty="0"/>
              <a:t>حرفه‌ای و استاندارد و نیروی انسانی متخصص و ماهر. </a:t>
            </a:r>
          </a:p>
          <a:p>
            <a:pPr algn="just"/>
            <a:r>
              <a:rPr lang="fa-IR" dirty="0"/>
              <a:t>امکان بهره گیری از معافیتهای مالیاتی شرکتهای دانش بنیان، به منزله </a:t>
            </a:r>
            <a:r>
              <a:rPr lang="fa-IR" b="1" dirty="0">
                <a:solidFill>
                  <a:srgbClr val="C00000"/>
                </a:solidFill>
              </a:rPr>
              <a:t>تسهیلات مالیاتی برای ایجاد واحدهای تحقیق و توسعه </a:t>
            </a:r>
            <a:r>
              <a:rPr lang="fa-IR" dirty="0"/>
              <a:t>توسط شرکت خارجی</a:t>
            </a:r>
          </a:p>
          <a:p>
            <a:pPr algn="just"/>
            <a:r>
              <a:rPr lang="fa-IR" dirty="0"/>
              <a:t>توجه به </a:t>
            </a:r>
            <a:r>
              <a:rPr lang="fa-IR" b="1" dirty="0">
                <a:solidFill>
                  <a:srgbClr val="C00000"/>
                </a:solidFill>
              </a:rPr>
              <a:t>پیچیدگیها و ریسکهای موجود </a:t>
            </a:r>
            <a:r>
              <a:rPr lang="fa-IR" dirty="0"/>
              <a:t>در همکاری یک شرکت ارائه دهنده خدمات (بهره برداری) با تامین کنندگان داخل </a:t>
            </a:r>
          </a:p>
          <a:p>
            <a:pPr marL="109728" indent="0" algn="just">
              <a:buNone/>
            </a:pPr>
            <a:endParaRPr lang="ar-S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15616" y="404664"/>
            <a:ext cx="7634809" cy="128089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200" dirty="0" smtClean="0"/>
              <a:t>9- مطالعه موردی (ادامه)</a:t>
            </a:r>
            <a:endParaRPr lang="fa-IR" sz="3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504" y="1067990"/>
            <a:ext cx="8570911" cy="1280890"/>
          </a:xfrm>
        </p:spPr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ارزیابی سیاستهای نوآوری و سرمایه گذاری خارجی در نمونه ایرانسل</a:t>
            </a:r>
            <a:endParaRPr lang="fa-IR" sz="28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04144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r>
              <a:rPr lang="fa-IR" sz="3200" dirty="0" smtClean="0"/>
              <a:t>2- سرمایه </a:t>
            </a:r>
            <a:r>
              <a:rPr lang="fa-IR" sz="3200" dirty="0" smtClean="0"/>
              <a:t>گذاری مستقیم </a:t>
            </a:r>
            <a:r>
              <a:rPr lang="fa-IR" sz="3200" dirty="0" smtClean="0"/>
              <a:t>خارجی </a:t>
            </a:r>
            <a:r>
              <a:rPr lang="en-US" sz="3200" dirty="0" smtClean="0"/>
              <a:t>(FDI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>
            <a:normAutofit lnSpcReduction="10000"/>
          </a:bodyPr>
          <a:lstStyle/>
          <a:p>
            <a:pPr algn="just"/>
            <a:r>
              <a:rPr lang="fa-IR" sz="2400" dirty="0" smtClean="0"/>
              <a:t>سرمایه گذاری که با </a:t>
            </a:r>
            <a:r>
              <a:rPr lang="fa-IR" sz="2400" dirty="0" smtClean="0">
                <a:solidFill>
                  <a:schemeClr val="accent2"/>
                </a:solidFill>
              </a:rPr>
              <a:t>هدف اکتساب سود ماندگار </a:t>
            </a:r>
            <a:r>
              <a:rPr lang="fa-IR" sz="2400" dirty="0" smtClean="0"/>
              <a:t>در بنگاه </a:t>
            </a:r>
            <a:r>
              <a:rPr lang="fa-IR" sz="2400" dirty="0" err="1" smtClean="0"/>
              <a:t>هایی</a:t>
            </a:r>
            <a:r>
              <a:rPr lang="fa-IR" sz="2400" dirty="0" smtClean="0"/>
              <a:t> صورت میگیرد که در خارج از اقتصاد (کشور) سرمایه گذار فعالیت میکنند.</a:t>
            </a:r>
          </a:p>
          <a:p>
            <a:pPr algn="just"/>
            <a:r>
              <a:rPr lang="fa-IR" sz="2400" dirty="0" smtClean="0"/>
              <a:t>برای کسب موقعیت اثرگذار در </a:t>
            </a:r>
            <a:r>
              <a:rPr lang="fa-IR" sz="2400" dirty="0" smtClean="0">
                <a:solidFill>
                  <a:schemeClr val="accent2"/>
                </a:solidFill>
              </a:rPr>
              <a:t>مدیریت بنگاه </a:t>
            </a:r>
            <a:r>
              <a:rPr lang="fa-IR" sz="2400" dirty="0" smtClean="0"/>
              <a:t>(حداقل مالکیت سهام ده درصد)</a:t>
            </a:r>
          </a:p>
          <a:p>
            <a:pPr algn="just"/>
            <a:r>
              <a:rPr lang="fa-IR" sz="2400" dirty="0" smtClean="0"/>
              <a:t>موجودیت خارجی </a:t>
            </a:r>
            <a:r>
              <a:rPr lang="fa-IR" sz="2400" dirty="0" err="1" smtClean="0"/>
              <a:t>”سرمایه</a:t>
            </a:r>
            <a:r>
              <a:rPr lang="fa-IR" sz="2400" dirty="0" smtClean="0"/>
              <a:t> گذار </a:t>
            </a:r>
            <a:r>
              <a:rPr lang="fa-IR" sz="2400" dirty="0" err="1" smtClean="0"/>
              <a:t>مستقیم“</a:t>
            </a:r>
            <a:r>
              <a:rPr lang="fa-IR" sz="2400" dirty="0" smtClean="0"/>
              <a:t> نامیده میشود.</a:t>
            </a:r>
          </a:p>
          <a:p>
            <a:pPr algn="just"/>
            <a:r>
              <a:rPr lang="fa-IR" sz="2400" dirty="0" smtClean="0">
                <a:solidFill>
                  <a:schemeClr val="accent2"/>
                </a:solidFill>
              </a:rPr>
              <a:t>انشعاب یا </a:t>
            </a:r>
            <a:r>
              <a:rPr lang="fa-IR" sz="2400" dirty="0" err="1" smtClean="0">
                <a:solidFill>
                  <a:schemeClr val="accent2"/>
                </a:solidFill>
              </a:rPr>
              <a:t>زیرمجموعه</a:t>
            </a:r>
            <a:r>
              <a:rPr lang="fa-IR" sz="2400" dirty="0" smtClean="0">
                <a:solidFill>
                  <a:schemeClr val="accent2"/>
                </a:solidFill>
              </a:rPr>
              <a:t> </a:t>
            </a:r>
            <a:r>
              <a:rPr lang="fa-IR" sz="2400" dirty="0" smtClean="0"/>
              <a:t>ای که سرمایه گذاری مستقیم در آن صورت گرفته است، بنگاه سرمایه گذاری مستقیم نامیده میشود.  </a:t>
            </a:r>
          </a:p>
          <a:p>
            <a:pPr algn="just"/>
            <a:r>
              <a:rPr lang="fa-IR" sz="2400" dirty="0"/>
              <a:t>شرکتهای چندملیتی (</a:t>
            </a:r>
            <a:r>
              <a:rPr lang="en-US" sz="2400" dirty="0">
                <a:solidFill>
                  <a:schemeClr val="accent2"/>
                </a:solidFill>
              </a:rPr>
              <a:t>Transnational corporations (TNCs)</a:t>
            </a:r>
            <a:r>
              <a:rPr lang="fa-IR" sz="2400" dirty="0"/>
              <a:t>) شرکتهایی شامل شرکت مادر (</a:t>
            </a:r>
            <a:r>
              <a:rPr lang="en-US" sz="2400" dirty="0">
                <a:solidFill>
                  <a:schemeClr val="accent2"/>
                </a:solidFill>
              </a:rPr>
              <a:t>parent</a:t>
            </a:r>
            <a:r>
              <a:rPr lang="fa-IR" sz="2400" dirty="0"/>
              <a:t>) و شرکتهای خارجی وابسته (</a:t>
            </a:r>
            <a:r>
              <a:rPr lang="en-US" sz="2400" dirty="0">
                <a:solidFill>
                  <a:schemeClr val="accent2"/>
                </a:solidFill>
              </a:rPr>
              <a:t>affiliates</a:t>
            </a:r>
            <a:r>
              <a:rPr lang="fa-IR" sz="2400" dirty="0"/>
              <a:t>) به آن هستند. شرکت مادر در شرکتهای خارجی وابسته دارای سهم است.</a:t>
            </a:r>
          </a:p>
          <a:p>
            <a:pPr algn="just"/>
            <a:r>
              <a:rPr lang="fa-IR" sz="2400" dirty="0" smtClean="0"/>
              <a:t>مهمترین مشخصه متمایزکننده این نوع سرمایه گذاری از سرمایه گذاری خارجی در سهام، قصد سرمایه گذار به </a:t>
            </a:r>
            <a:r>
              <a:rPr lang="fa-IR" sz="2400" dirty="0" smtClean="0">
                <a:solidFill>
                  <a:schemeClr val="accent2"/>
                </a:solidFill>
              </a:rPr>
              <a:t>اعمال کنترل روی بنگاه </a:t>
            </a:r>
            <a:r>
              <a:rPr lang="fa-IR" sz="2400" dirty="0" smtClean="0"/>
              <a:t>تاسیس شده است.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4</a:t>
            </a:fld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890" y="1124744"/>
            <a:ext cx="8229600" cy="1066800"/>
          </a:xfrm>
        </p:spPr>
        <p:txBody>
          <a:bodyPr>
            <a:normAutofit/>
          </a:bodyPr>
          <a:lstStyle/>
          <a:p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کلیات سرمایه گذاری خارجی</a:t>
            </a:r>
            <a:endParaRPr lang="en-US" sz="24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29" y="1900244"/>
            <a:ext cx="8550122" cy="5184576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b="1" dirty="0" smtClean="0"/>
              <a:t>سرمایه­گذاری مستقیم خارجی (</a:t>
            </a:r>
            <a:r>
              <a:rPr lang="en-US" sz="2400" b="1" dirty="0" smtClean="0"/>
              <a:t>FDI</a:t>
            </a:r>
            <a:r>
              <a:rPr lang="fa-IR" sz="2400" b="1" dirty="0" smtClean="0"/>
              <a:t>) طی 40 سال گذشته نزدیک به 40 برابر شده </a:t>
            </a:r>
          </a:p>
          <a:p>
            <a:pPr algn="just" rtl="1">
              <a:lnSpc>
                <a:spcPct val="150000"/>
              </a:lnSpc>
            </a:pPr>
            <a:r>
              <a:rPr lang="fa-IR" sz="2400" b="1" dirty="0" smtClean="0"/>
              <a:t>این رشد طی چهار سیکل اتفاق افتاده و از حدود 50 میلیارد دلار در فراز اول در دهه 1980، به 1.9 تریلیون دلار در فراز آخر در 2007 رسیده است.</a:t>
            </a:r>
          </a:p>
          <a:p>
            <a:pPr algn="just" rtl="1">
              <a:lnSpc>
                <a:spcPct val="150000"/>
              </a:lnSpc>
            </a:pPr>
            <a:r>
              <a:rPr lang="fa-IR" sz="2400" b="1" dirty="0" smtClean="0"/>
              <a:t>سه جزء اصلی </a:t>
            </a:r>
            <a:r>
              <a:rPr lang="en-US" sz="2400" b="1" dirty="0" smtClean="0"/>
              <a:t>FDI</a:t>
            </a:r>
            <a:endParaRPr lang="fa-IR" sz="2400" b="1" dirty="0" smtClean="0"/>
          </a:p>
          <a:p>
            <a:pPr lvl="1" algn="just">
              <a:lnSpc>
                <a:spcPct val="150000"/>
              </a:lnSpc>
            </a:pPr>
            <a:r>
              <a:rPr lang="fa-IR" sz="2000" b="1" dirty="0" smtClean="0">
                <a:solidFill>
                  <a:schemeClr val="tx2"/>
                </a:solidFill>
              </a:rPr>
              <a:t>سهم آورده (</a:t>
            </a:r>
            <a:r>
              <a:rPr lang="en-US" sz="2000" b="1" dirty="0" smtClean="0">
                <a:solidFill>
                  <a:schemeClr val="tx2"/>
                </a:solidFill>
              </a:rPr>
              <a:t>equity capital</a:t>
            </a:r>
            <a:r>
              <a:rPr lang="fa-IR" sz="2000" b="1" dirty="0" smtClean="0">
                <a:solidFill>
                  <a:schemeClr val="tx2"/>
                </a:solidFill>
              </a:rPr>
              <a:t>)</a:t>
            </a:r>
          </a:p>
          <a:p>
            <a:pPr lvl="1" algn="just">
              <a:lnSpc>
                <a:spcPct val="150000"/>
              </a:lnSpc>
            </a:pPr>
            <a:r>
              <a:rPr lang="fa-IR" sz="2000" b="1" dirty="0" smtClean="0">
                <a:solidFill>
                  <a:schemeClr val="tx2"/>
                </a:solidFill>
              </a:rPr>
              <a:t>وام درون شرکتی (</a:t>
            </a:r>
            <a:r>
              <a:rPr lang="en-US" sz="2000" b="1" dirty="0" smtClean="0">
                <a:solidFill>
                  <a:schemeClr val="tx2"/>
                </a:solidFill>
              </a:rPr>
              <a:t>intra-company loans </a:t>
            </a:r>
            <a:r>
              <a:rPr lang="fa-IR" sz="2000" b="1" dirty="0" smtClean="0">
                <a:solidFill>
                  <a:schemeClr val="tx2"/>
                </a:solidFill>
              </a:rPr>
              <a:t>)</a:t>
            </a:r>
          </a:p>
          <a:p>
            <a:pPr lvl="1" algn="just">
              <a:lnSpc>
                <a:spcPct val="150000"/>
              </a:lnSpc>
            </a:pPr>
            <a:r>
              <a:rPr lang="fa-IR" sz="2000" b="1" dirty="0" smtClean="0">
                <a:solidFill>
                  <a:schemeClr val="tx2"/>
                </a:solidFill>
              </a:rPr>
              <a:t>درآمدهای مجدداً سرمایه­گذاری شده (</a:t>
            </a:r>
            <a:r>
              <a:rPr lang="en-US" sz="2000" b="1" dirty="0" smtClean="0">
                <a:solidFill>
                  <a:schemeClr val="tx2"/>
                </a:solidFill>
              </a:rPr>
              <a:t>reinvestment </a:t>
            </a:r>
            <a:r>
              <a:rPr lang="fa-IR" sz="2000" b="1" dirty="0" smtClean="0">
                <a:solidFill>
                  <a:schemeClr val="tx2"/>
                </a:solidFill>
              </a:rPr>
              <a:t>)</a:t>
            </a:r>
            <a:endParaRPr lang="en-US" sz="2000" b="1" dirty="0" smtClean="0">
              <a:solidFill>
                <a:schemeClr val="tx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54868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2800" dirty="0" smtClean="0"/>
              <a:t>2- سرمایه گذاری مستقیم خارجی (ادامه)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5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890" y="1124744"/>
            <a:ext cx="8229600" cy="1066800"/>
          </a:xfrm>
        </p:spPr>
        <p:txBody>
          <a:bodyPr>
            <a:normAutofit/>
          </a:bodyPr>
          <a:lstStyle/>
          <a:p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کلیات سرمایه گذاری </a:t>
            </a: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خارجی (ادامه)</a:t>
            </a:r>
            <a:endParaRPr lang="en-US" sz="24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29" y="1900244"/>
            <a:ext cx="8550122" cy="518457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a-IR" sz="2400" b="1" dirty="0" smtClean="0"/>
              <a:t>دو </a:t>
            </a:r>
            <a:r>
              <a:rPr lang="fa-IR" sz="2400" b="1" dirty="0" smtClean="0"/>
              <a:t>روش </a:t>
            </a:r>
            <a:r>
              <a:rPr lang="en-US" sz="2400" b="1" dirty="0" smtClean="0"/>
              <a:t>FDI</a:t>
            </a:r>
            <a:endParaRPr lang="fa-IR" sz="2400" b="1" dirty="0" smtClean="0"/>
          </a:p>
          <a:p>
            <a:pPr lvl="1" algn="just">
              <a:lnSpc>
                <a:spcPct val="150000"/>
              </a:lnSpc>
            </a:pPr>
            <a:r>
              <a:rPr lang="fa-IR" sz="2000" b="1" dirty="0" smtClean="0">
                <a:solidFill>
                  <a:schemeClr val="tx2"/>
                </a:solidFill>
              </a:rPr>
              <a:t>سرمایه­گذاری جدید و بکر (</a:t>
            </a:r>
            <a:r>
              <a:rPr lang="en-US" sz="2000" b="1" dirty="0" smtClean="0">
                <a:solidFill>
                  <a:schemeClr val="tx2"/>
                </a:solidFill>
              </a:rPr>
              <a:t>Greenfield</a:t>
            </a:r>
            <a:r>
              <a:rPr lang="fa-IR" sz="2000" b="1" dirty="0" smtClean="0">
                <a:solidFill>
                  <a:schemeClr val="tx2"/>
                </a:solidFill>
              </a:rPr>
              <a:t>) </a:t>
            </a:r>
          </a:p>
          <a:p>
            <a:pPr lvl="1" algn="just">
              <a:lnSpc>
                <a:spcPct val="150000"/>
              </a:lnSpc>
            </a:pPr>
            <a:r>
              <a:rPr lang="fa-IR" sz="2000" b="1" dirty="0" smtClean="0">
                <a:solidFill>
                  <a:schemeClr val="tx2"/>
                </a:solidFill>
              </a:rPr>
              <a:t>روش ادغام و </a:t>
            </a:r>
            <a:r>
              <a:rPr lang="fa-IR" sz="2000" b="1" dirty="0" err="1" smtClean="0">
                <a:solidFill>
                  <a:schemeClr val="tx2"/>
                </a:solidFill>
              </a:rPr>
              <a:t>تملک</a:t>
            </a:r>
            <a:r>
              <a:rPr lang="fa-IR" sz="2000" b="1" dirty="0" smtClean="0">
                <a:solidFill>
                  <a:schemeClr val="tx2"/>
                </a:solidFill>
              </a:rPr>
              <a:t> (</a:t>
            </a:r>
            <a:r>
              <a:rPr lang="en-US" sz="2000" b="1" dirty="0" smtClean="0">
                <a:solidFill>
                  <a:schemeClr val="tx2"/>
                </a:solidFill>
              </a:rPr>
              <a:t>M&amp;A</a:t>
            </a:r>
            <a:r>
              <a:rPr lang="fa-IR" sz="2000" b="1" dirty="0" smtClean="0">
                <a:solidFill>
                  <a:schemeClr val="tx2"/>
                </a:solidFill>
              </a:rPr>
              <a:t>)</a:t>
            </a:r>
          </a:p>
          <a:p>
            <a:pPr algn="just" rtl="1">
              <a:lnSpc>
                <a:spcPct val="150000"/>
              </a:lnSpc>
            </a:pPr>
            <a:r>
              <a:rPr lang="fa-IR" sz="2400" b="1" dirty="0" smtClean="0"/>
              <a:t>در کشورهای توسعه یافته دو روش </a:t>
            </a:r>
            <a:r>
              <a:rPr lang="fa-IR" sz="2400" b="1" dirty="0" smtClean="0">
                <a:solidFill>
                  <a:schemeClr val="accent2"/>
                </a:solidFill>
              </a:rPr>
              <a:t>تقریبا سهم برابر </a:t>
            </a:r>
            <a:r>
              <a:rPr lang="fa-IR" sz="2400" b="1" dirty="0" smtClean="0"/>
              <a:t>دارند؛ </a:t>
            </a:r>
          </a:p>
          <a:p>
            <a:pPr algn="just" rtl="1">
              <a:lnSpc>
                <a:spcPct val="150000"/>
              </a:lnSpc>
            </a:pPr>
            <a:r>
              <a:rPr lang="fa-IR" sz="2400" b="1" dirty="0" smtClean="0"/>
              <a:t>در کشورهای درحال‌توسعه و در حال گذار </a:t>
            </a:r>
            <a:r>
              <a:rPr lang="fa-IR" sz="2400" b="1" dirty="0" smtClean="0">
                <a:solidFill>
                  <a:schemeClr val="accent2"/>
                </a:solidFill>
              </a:rPr>
              <a:t>روش اول غلبه </a:t>
            </a:r>
            <a:r>
              <a:rPr lang="fa-IR" sz="2400" b="1" dirty="0" smtClean="0"/>
              <a:t>دارد. این کشورها اکثراً از زیرساخت­های قانونی جهت تسهیل سرمایه­گذاری به روش ادغام و </a:t>
            </a:r>
            <a:r>
              <a:rPr lang="fa-IR" sz="2400" b="1" dirty="0" err="1" smtClean="0"/>
              <a:t>تملک</a:t>
            </a:r>
            <a:r>
              <a:rPr lang="fa-IR" sz="2400" b="1" dirty="0" smtClean="0"/>
              <a:t> (</a:t>
            </a:r>
            <a:r>
              <a:rPr lang="en-US" sz="2400" b="1" dirty="0" smtClean="0"/>
              <a:t>M&amp;A</a:t>
            </a:r>
            <a:r>
              <a:rPr lang="fa-IR" sz="2400" b="1" dirty="0" smtClean="0"/>
              <a:t>) محروم‌اند.</a:t>
            </a:r>
            <a:endParaRPr lang="en-US" sz="24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54868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2800" dirty="0" smtClean="0"/>
              <a:t>2- سرمایه گذاری مستقیم خارجی (ادامه)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2425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10072"/>
            <a:ext cx="8229600" cy="1066800"/>
          </a:xfrm>
        </p:spPr>
        <p:txBody>
          <a:bodyPr vert="horz" anchor="ctr">
            <a:normAutofit/>
          </a:bodyPr>
          <a:lstStyle/>
          <a:p>
            <a:r>
              <a:rPr lang="fa-IR" sz="2800" b="1" dirty="0" err="1">
                <a:solidFill>
                  <a:srgbClr val="FF0000"/>
                </a:solidFill>
                <a:cs typeface="B Nazanin" panose="00000400000000000000" pitchFamily="2" charset="-78"/>
              </a:rPr>
              <a:t>سرمایه‌گذاری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 مستقیم خارجی </a:t>
            </a: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و 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انتشار تکنولوژی</a:t>
            </a:r>
            <a:endParaRPr lang="en-US" sz="28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00232"/>
            <a:ext cx="8229600" cy="4325112"/>
          </a:xfrm>
        </p:spPr>
        <p:txBody>
          <a:bodyPr>
            <a:normAutofit/>
          </a:bodyPr>
          <a:lstStyle/>
          <a:p>
            <a:pPr marL="312478" indent="-312478" algn="just">
              <a:spcBef>
                <a:spcPts val="683"/>
              </a:spcBef>
              <a:buFont typeface="Wingdings" pitchFamily="2" charset="2"/>
              <a:buChar char="v"/>
              <a:defRPr/>
            </a:pPr>
            <a:r>
              <a:rPr lang="fa-IR" dirty="0" err="1"/>
              <a:t>سرمایه‌گذاری</a:t>
            </a:r>
            <a:r>
              <a:rPr lang="fa-IR" b="1" dirty="0">
                <a:solidFill>
                  <a:srgbClr val="FF0000"/>
                </a:solidFill>
                <a:latin typeface="Calibri"/>
                <a:ea typeface="Calibri"/>
              </a:rPr>
              <a:t> مستقیم خارجی </a:t>
            </a:r>
            <a:r>
              <a:rPr lang="en-US" b="1" dirty="0">
                <a:solidFill>
                  <a:srgbClr val="FF0000"/>
                </a:solidFill>
                <a:latin typeface="Calibri"/>
                <a:ea typeface="Calibri"/>
              </a:rPr>
              <a:t>(FDI)</a:t>
            </a:r>
            <a:r>
              <a:rPr lang="fa-IR" b="1" dirty="0">
                <a:solidFill>
                  <a:srgbClr val="FF0000"/>
                </a:solidFill>
                <a:latin typeface="Calibri"/>
                <a:ea typeface="Calibri"/>
              </a:rPr>
              <a:t> </a:t>
            </a:r>
            <a:r>
              <a:rPr lang="fa-IR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/>
                <a:ea typeface="Calibri"/>
              </a:rPr>
              <a:t>مهمترین عامل انتقال و انتشار </a:t>
            </a:r>
            <a:r>
              <a:rPr lang="fa-IR" dirty="0" err="1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/>
                <a:ea typeface="Calibri"/>
              </a:rPr>
              <a:t>بین‌المللی</a:t>
            </a:r>
            <a:r>
              <a:rPr lang="fa-IR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/>
                <a:ea typeface="Calibri"/>
              </a:rPr>
              <a:t> فناوری (</a:t>
            </a:r>
            <a:r>
              <a:rPr lang="fa-IR" dirty="0" err="1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/>
                <a:ea typeface="Calibri"/>
              </a:rPr>
              <a:t>آنکتاد</a:t>
            </a:r>
            <a:r>
              <a:rPr lang="fa-IR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/>
                <a:ea typeface="Calibri"/>
              </a:rPr>
              <a:t>)</a:t>
            </a:r>
          </a:p>
          <a:p>
            <a:pPr marL="312478" indent="-312478" algn="just">
              <a:spcBef>
                <a:spcPts val="683"/>
              </a:spcBef>
              <a:buFont typeface="Wingdings" pitchFamily="2" charset="2"/>
              <a:buChar char="v"/>
              <a:defRPr/>
            </a:pPr>
            <a:r>
              <a:rPr lang="en-US" b="1" dirty="0">
                <a:solidFill>
                  <a:srgbClr val="FF0000"/>
                </a:solidFill>
                <a:latin typeface="Calibri"/>
                <a:ea typeface="Calibri"/>
              </a:rPr>
              <a:t>FDI</a:t>
            </a:r>
            <a:r>
              <a:rPr lang="fa-IR" b="1" dirty="0">
                <a:latin typeface="Calibri"/>
                <a:ea typeface="Calibri"/>
              </a:rPr>
              <a:t> </a:t>
            </a:r>
            <a:r>
              <a:rPr lang="fa-IR" dirty="0">
                <a:latin typeface="Calibri"/>
                <a:ea typeface="Calibri"/>
              </a:rPr>
              <a:t>از</a:t>
            </a:r>
            <a:r>
              <a:rPr lang="fa-IR" b="1" dirty="0">
                <a:latin typeface="Calibri"/>
                <a:ea typeface="Calibri"/>
              </a:rPr>
              <a:t> </a:t>
            </a:r>
            <a:r>
              <a:rPr lang="fa-IR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/>
                <a:ea typeface="Calibri"/>
              </a:rPr>
              <a:t>طریق </a:t>
            </a:r>
            <a:r>
              <a:rPr lang="fa-IR" dirty="0"/>
              <a:t>تولید</a:t>
            </a:r>
            <a:r>
              <a:rPr lang="fa-IR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/>
                <a:ea typeface="Calibri"/>
              </a:rPr>
              <a:t> مستقیم فناوری توسط شرکت فرعی، انتقال فناوری از شرکت مادر و </a:t>
            </a:r>
            <a:r>
              <a:rPr lang="fa-IR" b="1" dirty="0" err="1">
                <a:solidFill>
                  <a:srgbClr val="0070C0"/>
                </a:solidFill>
                <a:latin typeface="Calibri"/>
                <a:ea typeface="Calibri"/>
              </a:rPr>
              <a:t>سرريز</a:t>
            </a:r>
            <a:r>
              <a:rPr lang="fa-IR" b="1" dirty="0">
                <a:solidFill>
                  <a:srgbClr val="0070C0"/>
                </a:solidFill>
                <a:latin typeface="Calibri"/>
                <a:ea typeface="Calibri"/>
              </a:rPr>
              <a:t> دانش </a:t>
            </a:r>
            <a:r>
              <a:rPr lang="fa-IR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/>
                <a:ea typeface="Calibri"/>
              </a:rPr>
              <a:t>به اقتصاد محلی باعث ارتقا فناوری کشور میزبان </a:t>
            </a:r>
            <a:r>
              <a:rPr lang="fa-IR" dirty="0" err="1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/>
                <a:ea typeface="Calibri"/>
              </a:rPr>
              <a:t>می‌شود</a:t>
            </a:r>
            <a:r>
              <a:rPr lang="en-US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/>
                <a:ea typeface="Calibri"/>
              </a:rPr>
              <a:t>.</a:t>
            </a:r>
            <a:r>
              <a:rPr lang="fa-IR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/>
                <a:ea typeface="Calibri"/>
              </a:rPr>
              <a:t> سر ریز دانش از طرق زیر امکان پذیر است:</a:t>
            </a:r>
            <a:endParaRPr lang="fa-IR" dirty="0"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  <a:latin typeface="Calibri"/>
              <a:ea typeface="Calibri"/>
            </a:endParaRPr>
          </a:p>
          <a:p>
            <a:pPr marL="781214" lvl="2" indent="-360560">
              <a:spcBef>
                <a:spcPts val="456"/>
              </a:spcBef>
              <a:buClr>
                <a:schemeClr val="accent4"/>
              </a:buClr>
              <a:buFont typeface="Wingdings"/>
              <a:buChar char=""/>
              <a:defRPr/>
            </a:pPr>
            <a:r>
              <a:rPr lang="fa-IR" sz="2800" b="1" dirty="0">
                <a:solidFill>
                  <a:srgbClr val="0070C0"/>
                </a:solidFill>
                <a:latin typeface="Calibri"/>
                <a:ea typeface="Calibri"/>
              </a:rPr>
              <a:t>مشاهده </a:t>
            </a:r>
            <a:r>
              <a:rPr lang="fa-IR" sz="2800" dirty="0" err="1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/>
                <a:ea typeface="Calibri"/>
              </a:rPr>
              <a:t>شرکت‌های</a:t>
            </a:r>
            <a:r>
              <a:rPr lang="fa-IR" sz="28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/>
                <a:ea typeface="Calibri"/>
              </a:rPr>
              <a:t> خارجی رقیب </a:t>
            </a:r>
          </a:p>
          <a:p>
            <a:pPr marL="781214" lvl="2" indent="-360560">
              <a:spcBef>
                <a:spcPts val="456"/>
              </a:spcBef>
              <a:buClr>
                <a:schemeClr val="accent4"/>
              </a:buClr>
              <a:buFont typeface="Wingdings"/>
              <a:buChar char=""/>
              <a:defRPr/>
            </a:pPr>
            <a:r>
              <a:rPr lang="fa-IR" sz="2800" b="1" dirty="0">
                <a:solidFill>
                  <a:srgbClr val="0070C0"/>
                </a:solidFill>
                <a:latin typeface="Calibri"/>
                <a:ea typeface="Calibri"/>
              </a:rPr>
              <a:t>آموزش</a:t>
            </a:r>
            <a:r>
              <a:rPr lang="fa-IR" sz="28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/>
                <a:ea typeface="Calibri"/>
              </a:rPr>
              <a:t> نیروی کار محلی و </a:t>
            </a:r>
            <a:r>
              <a:rPr lang="fa-IR" sz="2800" b="1" dirty="0">
                <a:solidFill>
                  <a:srgbClr val="0070C0"/>
                </a:solidFill>
                <a:latin typeface="Calibri"/>
                <a:ea typeface="Calibri"/>
              </a:rPr>
              <a:t>چرخش </a:t>
            </a:r>
            <a:r>
              <a:rPr lang="fa-IR" sz="2800" b="1" dirty="0" err="1">
                <a:solidFill>
                  <a:srgbClr val="0070C0"/>
                </a:solidFill>
                <a:latin typeface="Calibri"/>
                <a:ea typeface="Calibri"/>
              </a:rPr>
              <a:t>نيروي</a:t>
            </a:r>
            <a:r>
              <a:rPr lang="fa-IR" sz="2800" b="1" dirty="0">
                <a:solidFill>
                  <a:srgbClr val="0070C0"/>
                </a:solidFill>
                <a:latin typeface="Calibri"/>
                <a:ea typeface="Calibri"/>
              </a:rPr>
              <a:t> کار </a:t>
            </a:r>
            <a:r>
              <a:rPr lang="fa-IR" sz="28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/>
                <a:ea typeface="Calibri"/>
              </a:rPr>
              <a:t>در اقتصاد میزبان</a:t>
            </a:r>
          </a:p>
          <a:p>
            <a:pPr marL="781214" lvl="2" indent="-360560">
              <a:spcBef>
                <a:spcPts val="456"/>
              </a:spcBef>
              <a:buClr>
                <a:schemeClr val="accent4"/>
              </a:buClr>
              <a:buFont typeface="Wingdings"/>
              <a:buChar char=""/>
              <a:defRPr/>
            </a:pPr>
            <a:r>
              <a:rPr lang="fa-IR" sz="2800" b="1" dirty="0" err="1">
                <a:solidFill>
                  <a:srgbClr val="0070C0"/>
                </a:solidFill>
                <a:latin typeface="Calibri"/>
                <a:ea typeface="Calibri"/>
              </a:rPr>
              <a:t>برقراري</a:t>
            </a:r>
            <a:r>
              <a:rPr lang="fa-IR" sz="2800" b="1" dirty="0">
                <a:solidFill>
                  <a:srgbClr val="0070C0"/>
                </a:solidFill>
                <a:latin typeface="Calibri"/>
                <a:ea typeface="Calibri"/>
              </a:rPr>
              <a:t> </a:t>
            </a:r>
            <a:r>
              <a:rPr lang="fa-IR" sz="2800" b="1" dirty="0" err="1">
                <a:solidFill>
                  <a:srgbClr val="0070C0"/>
                </a:solidFill>
                <a:latin typeface="Calibri"/>
                <a:ea typeface="Calibri"/>
              </a:rPr>
              <a:t>پيوندهاي</a:t>
            </a:r>
            <a:r>
              <a:rPr lang="fa-IR" sz="2800" b="1" dirty="0">
                <a:solidFill>
                  <a:srgbClr val="0070C0"/>
                </a:solidFill>
                <a:latin typeface="Calibri"/>
                <a:ea typeface="Calibri"/>
              </a:rPr>
              <a:t> </a:t>
            </a:r>
            <a:r>
              <a:rPr lang="fa-IR" sz="2800" b="1" dirty="0" err="1">
                <a:solidFill>
                  <a:srgbClr val="0070C0"/>
                </a:solidFill>
                <a:latin typeface="Calibri"/>
                <a:ea typeface="Calibri"/>
              </a:rPr>
              <a:t>افقي</a:t>
            </a:r>
            <a:r>
              <a:rPr lang="fa-IR" sz="2800" b="1" dirty="0">
                <a:solidFill>
                  <a:srgbClr val="0070C0"/>
                </a:solidFill>
                <a:latin typeface="Calibri"/>
                <a:ea typeface="Calibri"/>
              </a:rPr>
              <a:t> و </a:t>
            </a:r>
            <a:r>
              <a:rPr lang="fa-IR" sz="2800" b="1" dirty="0" err="1">
                <a:solidFill>
                  <a:srgbClr val="0070C0"/>
                </a:solidFill>
                <a:latin typeface="Calibri"/>
                <a:ea typeface="Calibri"/>
              </a:rPr>
              <a:t>عمودي</a:t>
            </a:r>
            <a:r>
              <a:rPr lang="fa-IR" sz="2800" b="1" dirty="0">
                <a:solidFill>
                  <a:srgbClr val="0070C0"/>
                </a:solidFill>
                <a:latin typeface="Calibri"/>
                <a:ea typeface="Calibri"/>
              </a:rPr>
              <a:t> </a:t>
            </a:r>
            <a:r>
              <a:rPr lang="fa-IR" sz="28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/>
                <a:ea typeface="Calibri"/>
              </a:rPr>
              <a:t>با </a:t>
            </a:r>
            <a:r>
              <a:rPr lang="fa-IR" sz="2800" dirty="0" err="1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/>
                <a:ea typeface="Calibri"/>
              </a:rPr>
              <a:t>شرکت‌هاي</a:t>
            </a:r>
            <a:r>
              <a:rPr lang="fa-IR" sz="28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/>
                <a:ea typeface="Calibri"/>
              </a:rPr>
              <a:t> </a:t>
            </a:r>
            <a:r>
              <a:rPr lang="fa-IR" sz="2800" dirty="0" err="1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/>
                <a:ea typeface="Calibri"/>
              </a:rPr>
              <a:t>محلي</a:t>
            </a:r>
            <a:endParaRPr lang="fa-IR" sz="2800" dirty="0"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  <a:latin typeface="Calibri"/>
              <a:ea typeface="Calibri"/>
            </a:endParaRPr>
          </a:p>
          <a:p>
            <a:pPr marL="781214" lvl="2" indent="-360560">
              <a:spcBef>
                <a:spcPts val="456"/>
              </a:spcBef>
              <a:buClr>
                <a:schemeClr val="accent4"/>
              </a:buClr>
              <a:buFont typeface="Wingdings"/>
              <a:buChar char=""/>
              <a:defRPr/>
            </a:pPr>
            <a:r>
              <a:rPr lang="fa-IR" sz="2800" b="1" dirty="0" err="1">
                <a:solidFill>
                  <a:srgbClr val="0070C0"/>
                </a:solidFill>
                <a:latin typeface="Calibri"/>
                <a:ea typeface="Calibri"/>
              </a:rPr>
              <a:t>افزايش</a:t>
            </a:r>
            <a:r>
              <a:rPr lang="fa-IR" sz="2800" b="1" dirty="0">
                <a:solidFill>
                  <a:srgbClr val="0070C0"/>
                </a:solidFill>
                <a:latin typeface="Calibri"/>
                <a:ea typeface="Calibri"/>
              </a:rPr>
              <a:t> رقابت </a:t>
            </a:r>
            <a:r>
              <a:rPr lang="fa-IR" sz="28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/>
                <a:ea typeface="Calibri"/>
              </a:rPr>
              <a:t>و افزایش انگیزه برای نوآوری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9552" y="54868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2800" dirty="0" smtClean="0"/>
              <a:t>2- سرمایه گذاری مستقیم خارجی (ادامه)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7</a:t>
            </a:fld>
            <a:endParaRPr lang="fa-I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92" y="1340768"/>
            <a:ext cx="8712968" cy="1143000"/>
          </a:xfrm>
        </p:spPr>
        <p:txBody>
          <a:bodyPr>
            <a:normAutofit/>
          </a:bodyPr>
          <a:lstStyle/>
          <a:p>
            <a:pPr algn="ctr" rtl="0"/>
            <a:r>
              <a:rPr lang="en-US" sz="3600" dirty="0">
                <a:solidFill>
                  <a:srgbClr val="FF0000"/>
                </a:solidFill>
              </a:rPr>
              <a:t>2018 </a:t>
            </a:r>
            <a:r>
              <a:rPr lang="en-US" sz="3600" dirty="0" smtClean="0">
                <a:solidFill>
                  <a:srgbClr val="FF0000"/>
                </a:solidFill>
              </a:rPr>
              <a:t>World </a:t>
            </a:r>
            <a:r>
              <a:rPr lang="en-US" sz="3600" dirty="0">
                <a:solidFill>
                  <a:srgbClr val="FF0000"/>
                </a:solidFill>
              </a:rPr>
              <a:t>investment </a:t>
            </a:r>
            <a:r>
              <a:rPr lang="en-US" sz="3600" dirty="0" smtClean="0">
                <a:solidFill>
                  <a:srgbClr val="FF0000"/>
                </a:solidFill>
              </a:rPr>
              <a:t>report </a:t>
            </a:r>
            <a:endParaRPr lang="fa-IR" sz="36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34826"/>
            <a:ext cx="2990570" cy="3530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2425" y="2634017"/>
            <a:ext cx="2506831" cy="3531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2593981"/>
            <a:ext cx="2384989" cy="35713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9552" y="54868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2800" dirty="0" smtClean="0"/>
              <a:t>2- سرمایه گذاری مستقیم خارجی (ادامه)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5602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53400" cy="1143000"/>
          </a:xfrm>
        </p:spPr>
        <p:txBody>
          <a:bodyPr vert="horz" lIns="45720" tIns="0" rIns="45720" bIns="0" anchor="b" anchorCtr="0">
            <a:normAutofit/>
          </a:bodyPr>
          <a:lstStyle/>
          <a:p>
            <a:r>
              <a:rPr lang="fa-IR" sz="3000" b="1" dirty="0"/>
              <a:t>3-</a:t>
            </a:r>
            <a:r>
              <a:rPr lang="en-US" sz="3000" b="1" dirty="0"/>
              <a:t> </a:t>
            </a:r>
            <a:r>
              <a:rPr lang="ar-SA" sz="3000" b="1" dirty="0"/>
              <a:t>نظریه‌های </a:t>
            </a:r>
            <a:r>
              <a:rPr lang="ar-SA" sz="3000" b="1" dirty="0"/>
              <a:t>سرمایه‌گذاری</a:t>
            </a:r>
            <a:r>
              <a:rPr lang="ar-SA" sz="3000" dirty="0"/>
              <a:t> </a:t>
            </a:r>
            <a:r>
              <a:rPr lang="fa-IR" sz="3000" dirty="0"/>
              <a:t>مستقیم </a:t>
            </a:r>
            <a:r>
              <a:rPr lang="ar-SA" sz="3000" dirty="0"/>
              <a:t>خارجی</a:t>
            </a:r>
            <a:endParaRPr lang="en-US" sz="3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/>
              <a:t>9</a:t>
            </a:r>
            <a:endParaRPr lang="en-US" dirty="0"/>
          </a:p>
        </p:txBody>
      </p:sp>
      <p:graphicFrame>
        <p:nvGraphicFramePr>
          <p:cNvPr id="13" name="Diagra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578019"/>
              </p:ext>
            </p:extLst>
          </p:nvPr>
        </p:nvGraphicFramePr>
        <p:xfrm>
          <a:off x="1115616" y="1916832"/>
          <a:ext cx="712879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از 34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2123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1228</TotalTime>
  <Words>3876</Words>
  <Application>Microsoft Office PowerPoint</Application>
  <PresentationFormat>On-screen Show (4:3)</PresentationFormat>
  <Paragraphs>463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50" baseType="lpstr">
      <vt:lpstr>Calibri</vt:lpstr>
      <vt:lpstr>Symbol</vt:lpstr>
      <vt:lpstr>Arial</vt:lpstr>
      <vt:lpstr>Titr</vt:lpstr>
      <vt:lpstr>Wingdings 2</vt:lpstr>
      <vt:lpstr>B Titr</vt:lpstr>
      <vt:lpstr>Times</vt:lpstr>
      <vt:lpstr>Century Gothic</vt:lpstr>
      <vt:lpstr>B Nazanin</vt:lpstr>
      <vt:lpstr>Trebuchet MS</vt:lpstr>
      <vt:lpstr>B Roya</vt:lpstr>
      <vt:lpstr>Georgia</vt:lpstr>
      <vt:lpstr>B Yekan</vt:lpstr>
      <vt:lpstr>Times New Roman</vt:lpstr>
      <vt:lpstr>Wingdings</vt:lpstr>
      <vt:lpstr>Urban</vt:lpstr>
      <vt:lpstr>سیاست‌های هدایت سرمایه گذاری مستقیم خارجی  برای توسعه فنّاوری </vt:lpstr>
      <vt:lpstr>فهرست مطالب</vt:lpstr>
      <vt:lpstr>1- بيان مسأله </vt:lpstr>
      <vt:lpstr>2- سرمایه گذاری مستقیم خارجی (FDI)</vt:lpstr>
      <vt:lpstr>کلیات سرمایه گذاری خارجی</vt:lpstr>
      <vt:lpstr>کلیات سرمایه گذاری خارجی (ادامه)</vt:lpstr>
      <vt:lpstr>سرمایه‌گذاری مستقیم خارجی و انتشار تکنولوژی</vt:lpstr>
      <vt:lpstr>2018 World investment report </vt:lpstr>
      <vt:lpstr>3- نظریه‌های سرمایه‌گذاری مستقیم خارجی</vt:lpstr>
      <vt:lpstr>تئوری التقاطی (ترکیبی)  در سرمایه‎گذاری مستقیم خارجی،  باید مزایای زیر برآورده شود: </vt:lpstr>
      <vt:lpstr>PowerPoint Presentation</vt:lpstr>
      <vt:lpstr>4- انگیزه‌های شرکت‌های چندملیتی برای تحقیق و توسعه بین‌المللی</vt:lpstr>
      <vt:lpstr>5- پیامدهای سرمایه‌گذاری مستقيم خارجی </vt:lpstr>
      <vt:lpstr>پیامدهای سرمایه‌گذاری مستقيم خارجی </vt:lpstr>
      <vt:lpstr>6- روش‌های تاثیرگذاری سرمایه‌گذاری مستقیم خارجی بر توسعه توانمندی‌های فناورانه</vt:lpstr>
      <vt:lpstr>7- سرمایه گذاری مستقیم خارجی و سیاست فناوری در کشورهای در حال توسعه</vt:lpstr>
      <vt:lpstr>دو رویکرد انتقال فناوری به کشورهای در حال توسعه:</vt:lpstr>
      <vt:lpstr>نقاط مهم در تجربه کشورهای شرق آسیا</vt:lpstr>
      <vt:lpstr>PowerPoint Presentation</vt:lpstr>
      <vt:lpstr>PowerPoint Presentation</vt:lpstr>
      <vt:lpstr>8- بین المللی شدن شرکتهای کشورهای در حال توسعه </vt:lpstr>
      <vt:lpstr>شاخصهای سطح بین المللی شدن</vt:lpstr>
      <vt:lpstr>مدلهای فرایندی در  بین المللی شدن</vt:lpstr>
      <vt:lpstr>بین المللی شدن، صادرات و سرمایه گذاری مستقیم خارجی</vt:lpstr>
      <vt:lpstr>جایگاه ویژه شبکه ها در بین المللی شدن شرکتهای کوچک و متوسط</vt:lpstr>
      <vt:lpstr>بین المللی شدن سریع یا کارآفرینی بین المللی</vt:lpstr>
      <vt:lpstr>سیاستهای صدور سرمایه گذاری خارجی از طریق شرکتهای بین المللی، مکمل سیاستهای جذب FDI</vt:lpstr>
      <vt:lpstr>9- مطالعه موردی: بررسی نمونه سرمایه گذاری خارجی در ایرانسل</vt:lpstr>
      <vt:lpstr>9- مطالعه موردی (ادامه)</vt:lpstr>
      <vt:lpstr>9- مطالعه موردی (ادامه)</vt:lpstr>
      <vt:lpstr>PowerPoint Presentation</vt:lpstr>
      <vt:lpstr>سیاست‌های موثر کشورها در جذب سرمایه خارجی</vt:lpstr>
      <vt:lpstr>ارزیابی سیاستهای نوآوری و سرمایه گذاری خارجی در نمونه ایرانسل</vt:lpstr>
      <vt:lpstr>ارزیابی سیاستهای نوآوری و سرمایه گذاری خارجی در نمونه ایرانسل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فصل</dc:title>
  <dc:creator>alizadeh</dc:creator>
  <cp:lastModifiedBy>Windows User</cp:lastModifiedBy>
  <cp:revision>58</cp:revision>
  <dcterms:created xsi:type="dcterms:W3CDTF">2019-05-01T06:29:46Z</dcterms:created>
  <dcterms:modified xsi:type="dcterms:W3CDTF">2019-08-09T06:28:29Z</dcterms:modified>
</cp:coreProperties>
</file>