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  <p:sldId id="267" r:id="rId3"/>
    <p:sldId id="266" r:id="rId4"/>
    <p:sldId id="269" r:id="rId5"/>
    <p:sldId id="270" r:id="rId6"/>
    <p:sldId id="293" r:id="rId7"/>
    <p:sldId id="294" r:id="rId8"/>
    <p:sldId id="295" r:id="rId9"/>
    <p:sldId id="296" r:id="rId10"/>
    <p:sldId id="298" r:id="rId11"/>
    <p:sldId id="29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6" r:id="rId25"/>
    <p:sldId id="282" r:id="rId26"/>
    <p:sldId id="283" r:id="rId27"/>
    <p:sldId id="287" r:id="rId28"/>
    <p:sldId id="288" r:id="rId29"/>
    <p:sldId id="284" r:id="rId30"/>
    <p:sldId id="289" r:id="rId31"/>
    <p:sldId id="290" r:id="rId32"/>
    <p:sldId id="291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</p:sldIdLst>
  <p:sldSz cx="9144000" cy="6858000" type="screen4x3"/>
  <p:notesSz cx="6858000" cy="9144000"/>
  <p:embeddedFontLst>
    <p:embeddedFont>
      <p:font typeface="B Titr" panose="00000700000000000000" pitchFamily="2" charset="-78"/>
      <p:bold r:id="rId47"/>
    </p:embeddedFont>
    <p:embeddedFont>
      <p:font typeface="Wingdings 2" panose="05020102010507070707" pitchFamily="18" charset="2"/>
      <p:regular r:id="rId48"/>
    </p:embeddedFont>
    <p:embeddedFont>
      <p:font typeface="B Lotus" panose="00000400000000000000" pitchFamily="2" charset="-78"/>
      <p:regular r:id="rId49"/>
      <p:bold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B Nazanin" panose="00000400000000000000" pitchFamily="2" charset="-78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Georgia" panose="02040502050405020303" pitchFamily="18" charset="0"/>
      <p:regular r:id="rId61"/>
      <p:bold r:id="rId62"/>
      <p:italic r:id="rId63"/>
      <p:boldItalic r:id="rId64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6E64E0-3DEF-4B08-A8AD-C2094AFFF1A1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/>
              <a:t>نظام نوآوری فناورانه</a:t>
            </a:r>
            <a:r>
              <a:rPr lang="fa-IR" sz="3200" b="1" dirty="0" smtClean="0"/>
              <a:t>:</a:t>
            </a:r>
            <a:br>
              <a:rPr lang="fa-IR" sz="3200" b="1" dirty="0" smtClean="0"/>
            </a:br>
            <a:r>
              <a:rPr lang="fa-IR" sz="3200" b="1" dirty="0" smtClean="0"/>
              <a:t> </a:t>
            </a:r>
            <a:r>
              <a:rPr lang="fa-IR" sz="3200" b="1" dirty="0"/>
              <a:t>الگویی برای </a:t>
            </a:r>
            <a:r>
              <a:rPr lang="fa-IR" sz="3200" b="1" dirty="0" smtClean="0"/>
              <a:t>سیاست‌گذاری </a:t>
            </a:r>
            <a:r>
              <a:rPr lang="fa-IR" sz="3200" b="1" dirty="0"/>
              <a:t>نوآوری و توسعه فناوری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316" y="4365104"/>
            <a:ext cx="5616624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سید ایمان میرعمادی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10/45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اجزای ساختاری نظام نوآوری فناورانه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 smtClean="0"/>
              <a:t>فناوری و زیرساخت‌ها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وجود اتفاق نظر بر سه جزء اصلی نظام‌های نوآوری فناورانه و اختلاف نظر روی جزء چهارم: یا فناوری یا زیرساخت‌ها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زیرساخت: </a:t>
            </a:r>
            <a:r>
              <a:rPr lang="fa-IR" sz="2400" dirty="0">
                <a:solidFill>
                  <a:schemeClr val="tx1"/>
                </a:solidFill>
              </a:rPr>
              <a:t>فیزیکی (مانند </a:t>
            </a:r>
            <a:r>
              <a:rPr lang="fa-IR" sz="2400" dirty="0" smtClean="0">
                <a:solidFill>
                  <a:schemeClr val="tx1"/>
                </a:solidFill>
              </a:rPr>
              <a:t>ماشین‌آلات</a:t>
            </a:r>
            <a:r>
              <a:rPr lang="fa-IR" sz="2400" dirty="0">
                <a:solidFill>
                  <a:schemeClr val="tx1"/>
                </a:solidFill>
              </a:rPr>
              <a:t>، </a:t>
            </a:r>
            <a:r>
              <a:rPr lang="fa-IR" sz="2400" dirty="0" smtClean="0">
                <a:solidFill>
                  <a:schemeClr val="tx1"/>
                </a:solidFill>
              </a:rPr>
              <a:t>ساختمان‌ها</a:t>
            </a:r>
            <a:r>
              <a:rPr lang="fa-IR" sz="2400" dirty="0">
                <a:solidFill>
                  <a:schemeClr val="tx1"/>
                </a:solidFill>
              </a:rPr>
              <a:t>، </a:t>
            </a:r>
            <a:r>
              <a:rPr lang="fa-IR" sz="2400" dirty="0" smtClean="0">
                <a:solidFill>
                  <a:schemeClr val="tx1"/>
                </a:solidFill>
              </a:rPr>
              <a:t>جاده‌ها </a:t>
            </a:r>
            <a:r>
              <a:rPr lang="fa-IR" sz="2400" dirty="0">
                <a:solidFill>
                  <a:schemeClr val="tx1"/>
                </a:solidFill>
              </a:rPr>
              <a:t>و غیره)، دانشی (مانند </a:t>
            </a:r>
            <a:r>
              <a:rPr lang="fa-IR" sz="2400" dirty="0" smtClean="0">
                <a:solidFill>
                  <a:schemeClr val="tx1"/>
                </a:solidFill>
              </a:rPr>
              <a:t>دانش </a:t>
            </a:r>
            <a:r>
              <a:rPr lang="fa-IR" sz="2400" dirty="0">
                <a:solidFill>
                  <a:schemeClr val="tx1"/>
                </a:solidFill>
              </a:rPr>
              <a:t>فنی، تخصص، مهارت و غیره) و مالی (مانند یارانه، </a:t>
            </a:r>
            <a:r>
              <a:rPr lang="fa-IR" sz="2400" dirty="0" smtClean="0">
                <a:solidFill>
                  <a:schemeClr val="tx1"/>
                </a:solidFill>
              </a:rPr>
              <a:t>صندوق‌های </a:t>
            </a:r>
            <a:r>
              <a:rPr lang="fa-IR" sz="2400" dirty="0">
                <a:solidFill>
                  <a:schemeClr val="tx1"/>
                </a:solidFill>
              </a:rPr>
              <a:t>حمایت از توسعه فناوری، </a:t>
            </a:r>
            <a:r>
              <a:rPr lang="fa-IR" sz="2400" dirty="0" smtClean="0">
                <a:solidFill>
                  <a:schemeClr val="tx1"/>
                </a:solidFill>
              </a:rPr>
              <a:t>وام‌های </a:t>
            </a:r>
            <a:r>
              <a:rPr lang="fa-IR" sz="2400" dirty="0">
                <a:solidFill>
                  <a:schemeClr val="tx1"/>
                </a:solidFill>
              </a:rPr>
              <a:t>بلاعوض و غیره) 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و اجزای ساختاری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آن-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11/45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057" y="1773930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توقف توسعه مفهوم نظام نوآوری فناورانه از 1991 تا اوایل دهه 2000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از اوایل دهه 2000، بیان نکاتی پیرامون درک </a:t>
            </a:r>
            <a:r>
              <a:rPr lang="fa-IR" sz="2600" dirty="0"/>
              <a:t>تغییرات فنی و پویایی </a:t>
            </a:r>
            <a:r>
              <a:rPr lang="fa-IR" sz="2600" dirty="0" smtClean="0"/>
              <a:t>نظام‌های </a:t>
            </a:r>
            <a:r>
              <a:rPr lang="fa-IR" sz="2600" dirty="0"/>
              <a:t>نوآوری </a:t>
            </a:r>
            <a:r>
              <a:rPr lang="fa-IR" sz="2600" dirty="0" smtClean="0"/>
              <a:t>توسط جکوبسون، </a:t>
            </a:r>
            <a:r>
              <a:rPr lang="fa-IR" sz="2600" dirty="0"/>
              <a:t>برگک </a:t>
            </a:r>
            <a:r>
              <a:rPr lang="fa-IR" sz="2600" dirty="0" smtClean="0"/>
              <a:t>و </a:t>
            </a:r>
            <a:r>
              <a:rPr lang="fa-IR" sz="2600" dirty="0"/>
              <a:t>همکارانشان در دانشگاه </a:t>
            </a:r>
            <a:r>
              <a:rPr lang="fa-IR" sz="2600" dirty="0" smtClean="0"/>
              <a:t>چالمرز </a:t>
            </a:r>
            <a:r>
              <a:rPr lang="fa-IR" sz="2600" dirty="0"/>
              <a:t>سوئد </a:t>
            </a:r>
            <a:r>
              <a:rPr lang="fa-IR" sz="2600" dirty="0" smtClean="0"/>
              <a:t>و هکرت </a:t>
            </a:r>
            <a:r>
              <a:rPr lang="fa-IR" sz="2600" dirty="0"/>
              <a:t>و همکارانش </a:t>
            </a:r>
            <a:r>
              <a:rPr lang="fa-IR" sz="2600" dirty="0" smtClean="0"/>
              <a:t>از دانشگاه </a:t>
            </a:r>
            <a:r>
              <a:rPr lang="fa-IR" sz="2600" dirty="0"/>
              <a:t>اوتریخت  </a:t>
            </a:r>
            <a:r>
              <a:rPr lang="fa-IR" sz="2600" dirty="0" smtClean="0"/>
              <a:t>هلند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تعداد کم </a:t>
            </a:r>
            <a:r>
              <a:rPr lang="fa-IR" sz="2600" dirty="0"/>
              <a:t>نهادها، شبکه‌ها و </a:t>
            </a:r>
            <a:r>
              <a:rPr lang="fa-IR" sz="2600" dirty="0" smtClean="0"/>
              <a:t>بازیگران در سطح فناورانه در مقایسه با سطح ملی و کاهش در پیچیدگی تحلیل </a:t>
            </a:r>
            <a:endParaRPr lang="fa-IR" sz="2600" dirty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پویایی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12/45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کارکردهای نظام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فناورانه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سیاست‌های جامع و مناسب </a:t>
            </a:r>
            <a:r>
              <a:rPr lang="fa-IR" sz="2600" dirty="0"/>
              <a:t>در یک نظام نوآوری </a:t>
            </a:r>
            <a:r>
              <a:rPr lang="fa-IR" sz="2600" dirty="0" smtClean="0"/>
              <a:t>خاص مستلزم تحلیل توأمان اجزای </a:t>
            </a:r>
            <a:r>
              <a:rPr lang="fa-IR" sz="2600" dirty="0"/>
              <a:t>ساختاری </a:t>
            </a:r>
            <a:r>
              <a:rPr lang="fa-IR" sz="2600" dirty="0" smtClean="0"/>
              <a:t>و </a:t>
            </a:r>
            <a:r>
              <a:rPr lang="fa-IR" sz="2600" dirty="0"/>
              <a:t>فرآیندها و کارکردهای نظام </a:t>
            </a:r>
            <a:r>
              <a:rPr lang="fa-IR" sz="2600" dirty="0" smtClean="0"/>
              <a:t>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کارکردهای </a:t>
            </a:r>
            <a:r>
              <a:rPr lang="fa-IR" sz="2600" dirty="0"/>
              <a:t>نظام نوآوری فناورانه </a:t>
            </a:r>
            <a:r>
              <a:rPr lang="fa-IR" sz="2600" dirty="0" smtClean="0"/>
              <a:t>به عنوان مجموعه‌ای </a:t>
            </a:r>
            <a:r>
              <a:rPr lang="fa-IR" sz="2600" dirty="0"/>
              <a:t>از </a:t>
            </a:r>
            <a:r>
              <a:rPr lang="fa-IR" sz="2600" dirty="0" smtClean="0"/>
              <a:t>فعالیت‌های </a:t>
            </a:r>
            <a:r>
              <a:rPr lang="fa-IR" sz="2600" dirty="0"/>
              <a:t>مختلف </a:t>
            </a:r>
            <a:r>
              <a:rPr lang="fa-IR" sz="2600" dirty="0" smtClean="0"/>
              <a:t>که </a:t>
            </a:r>
            <a:r>
              <a:rPr lang="fa-IR" sz="2600" dirty="0"/>
              <a:t>بر فرآیندهای نوآوری تأثیر </a:t>
            </a:r>
            <a:r>
              <a:rPr lang="fa-IR" sz="2600" dirty="0" smtClean="0"/>
              <a:t>می‌گذارند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ایجاد شرایطی برای </a:t>
            </a:r>
            <a:r>
              <a:rPr lang="fa-IR" sz="2600" dirty="0" smtClean="0"/>
              <a:t>جداسازی </a:t>
            </a:r>
            <a:r>
              <a:rPr lang="fa-IR" sz="2600" dirty="0"/>
              <a:t>اجزای ساختاری از محتوای </a:t>
            </a:r>
            <a:r>
              <a:rPr lang="fa-IR" sz="2600" dirty="0" smtClean="0"/>
              <a:t>نظام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هفت کارکرد مشهور و پر ارجاع در ادبیات</a:t>
            </a:r>
          </a:p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پویایی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13/45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26876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کارکردهای نظام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فناورانه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62068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پویایی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956" y="2132856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1. </a:t>
            </a:r>
            <a:r>
              <a:rPr lang="fa-IR" sz="2000" b="1" dirty="0">
                <a:cs typeface="B Nazanin" panose="00000400000000000000" pitchFamily="2" charset="-78"/>
              </a:rPr>
              <a:t>توسعه دانش: </a:t>
            </a:r>
            <a:r>
              <a:rPr lang="fa-IR" sz="2000" dirty="0">
                <a:cs typeface="B Nazanin" panose="00000400000000000000" pitchFamily="2" charset="-78"/>
              </a:rPr>
              <a:t>به چگونگی خلق و توسعه دانش در نظام نوآوری اشاره دارد و شامل </a:t>
            </a:r>
            <a:r>
              <a:rPr lang="fa-IR" sz="2000" dirty="0" smtClean="0">
                <a:cs typeface="B Nazanin" panose="00000400000000000000" pitchFamily="2" charset="-78"/>
              </a:rPr>
              <a:t>تحقیق‌وتوسعه </a:t>
            </a:r>
            <a:r>
              <a:rPr lang="fa-IR" sz="2000" dirty="0">
                <a:cs typeface="B Nazanin" panose="00000400000000000000" pitchFamily="2" charset="-78"/>
              </a:rPr>
              <a:t>و یادگیری از طریق تحقیق و تجربه است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956" y="3216828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2. </a:t>
            </a:r>
            <a:r>
              <a:rPr lang="fa-IR" sz="2000" b="1" dirty="0" smtClean="0">
                <a:cs typeface="B Nazanin" panose="00000400000000000000" pitchFamily="2" charset="-78"/>
              </a:rPr>
              <a:t>انتشار دانش: </a:t>
            </a:r>
            <a:r>
              <a:rPr lang="fa-IR" sz="2000" dirty="0">
                <a:cs typeface="B Nazanin" panose="00000400000000000000" pitchFamily="2" charset="-78"/>
              </a:rPr>
              <a:t>انتقال دانش میان بازیگران و عواملی که با یکدیگر همکاری می‌کنند را شامل می‌شود. همچنین از عوامل اصلی در ارتباط شبکه‌ها در یک نظام نوآوری به حساب می‌آید.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126" y="4300800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3. </a:t>
            </a:r>
            <a:r>
              <a:rPr lang="fa-IR" sz="2000" b="1" dirty="0" smtClean="0">
                <a:cs typeface="B Nazanin" panose="00000400000000000000" pitchFamily="2" charset="-78"/>
              </a:rPr>
              <a:t>جهت‌دهی به </a:t>
            </a:r>
            <a:r>
              <a:rPr lang="fa-IR" sz="2000" b="1" dirty="0">
                <a:cs typeface="B Nazanin" panose="00000400000000000000" pitchFamily="2" charset="-78"/>
              </a:rPr>
              <a:t>نظام: </a:t>
            </a:r>
            <a:r>
              <a:rPr lang="fa-IR" sz="2000" dirty="0">
                <a:cs typeface="B Nazanin" panose="00000400000000000000" pitchFamily="2" charset="-78"/>
              </a:rPr>
              <a:t>فعالیت‌ها، مشوق‌ها و سازوکارهایی را در بر می‌گیرد که بر مسیر هدایت اثر می‌گذارند مانند ورود بنگاه‌های جدید به یک نظام نوآوری و یا کشف کاربرد خاصی از یک فناوری.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956" y="5347777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4. </a:t>
            </a:r>
            <a:r>
              <a:rPr lang="fa-IR" sz="2000" b="1" dirty="0" smtClean="0">
                <a:cs typeface="B Nazanin" panose="00000400000000000000" pitchFamily="2" charset="-78"/>
              </a:rPr>
              <a:t>فعالیت‌های کارآفرینانه: </a:t>
            </a:r>
            <a:r>
              <a:rPr lang="fa-IR" sz="2000" dirty="0" smtClean="0">
                <a:cs typeface="B Nazanin" panose="00000400000000000000" pitchFamily="2" charset="-78"/>
              </a:rPr>
              <a:t>شامل </a:t>
            </a:r>
            <a:r>
              <a:rPr lang="fa-IR" sz="2000" dirty="0">
                <a:cs typeface="B Nazanin" panose="00000400000000000000" pitchFamily="2" charset="-78"/>
              </a:rPr>
              <a:t>فعالیت‌های نوآورانه و استراتژی‌های </a:t>
            </a:r>
            <a:r>
              <a:rPr lang="fa-IR" sz="2000" dirty="0" smtClean="0">
                <a:cs typeface="B Nazanin" panose="00000400000000000000" pitchFamily="2" charset="-78"/>
              </a:rPr>
              <a:t>کسب‌وکار </a:t>
            </a:r>
            <a:r>
              <a:rPr lang="fa-IR" sz="2000" dirty="0">
                <a:cs typeface="B Nazanin" panose="00000400000000000000" pitchFamily="2" charset="-78"/>
              </a:rPr>
              <a:t>برای ایجاد فرصت‌های تجاری یک فناوری جدید. </a:t>
            </a:r>
            <a:r>
              <a:rPr lang="fa-IR" sz="2000" dirty="0" smtClean="0">
                <a:cs typeface="B Nazanin" panose="00000400000000000000" pitchFamily="2" charset="-78"/>
              </a:rPr>
              <a:t>یک </a:t>
            </a:r>
            <a:r>
              <a:rPr lang="fa-IR" sz="2000" dirty="0">
                <a:cs typeface="B Nazanin" panose="00000400000000000000" pitchFamily="2" charset="-78"/>
              </a:rPr>
              <a:t>نظام بدون فعالیت‌های کارآفرینانه دچار رکود </a:t>
            </a:r>
            <a:r>
              <a:rPr lang="fa-IR" sz="2000" dirty="0" smtClean="0">
                <a:cs typeface="B Nazanin" panose="00000400000000000000" pitchFamily="2" charset="-78"/>
              </a:rPr>
              <a:t>می‌شود</a:t>
            </a:r>
            <a:r>
              <a:rPr lang="fa-IR" sz="2000" dirty="0">
                <a:cs typeface="B Nazanin" panose="00000400000000000000" pitchFamily="2" charset="-78"/>
              </a:rPr>
              <a:t>.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8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14/45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4683" y="126876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کارکردهای نظام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فناورانه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62068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پویایی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956" y="2132856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5. </a:t>
            </a:r>
            <a:r>
              <a:rPr lang="fa-IR" sz="2000" b="1" dirty="0" smtClean="0">
                <a:cs typeface="B Nazanin" panose="00000400000000000000" pitchFamily="2" charset="-78"/>
              </a:rPr>
              <a:t>شکل‌گیری بازار: </a:t>
            </a:r>
            <a:r>
              <a:rPr lang="fa-IR" sz="2000" dirty="0">
                <a:cs typeface="B Nazanin" panose="00000400000000000000" pitchFamily="2" charset="-78"/>
              </a:rPr>
              <a:t>شامل فعالیت‌ها و قوانینی است که به ظهور و شکل‌گیری بازارها کمک می‌کنند. سه مرحله </a:t>
            </a:r>
            <a:r>
              <a:rPr lang="fa-IR" sz="2000" dirty="0" smtClean="0">
                <a:cs typeface="B Nazanin" panose="00000400000000000000" pitchFamily="2" charset="-78"/>
              </a:rPr>
              <a:t>اصلی: مراقبت</a:t>
            </a:r>
            <a:r>
              <a:rPr lang="fa-IR" sz="2000" dirty="0">
                <a:cs typeface="B Nazanin" panose="00000400000000000000" pitchFamily="2" charset="-78"/>
              </a:rPr>
              <a:t>، مرحله گذار و در نهایت مرحله شکل‌گیری بازار کامل است.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956" y="3216828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6. </a:t>
            </a:r>
            <a:r>
              <a:rPr lang="fa-IR" sz="2000" b="1" dirty="0" smtClean="0">
                <a:cs typeface="B Nazanin" panose="00000400000000000000" pitchFamily="2" charset="-78"/>
              </a:rPr>
              <a:t>تأمین منابع: </a:t>
            </a:r>
            <a:r>
              <a:rPr lang="fa-IR" sz="2000" dirty="0">
                <a:cs typeface="B Nazanin" panose="00000400000000000000" pitchFamily="2" charset="-78"/>
              </a:rPr>
              <a:t>منابع اصلی شامل مالی، انسانی و زیرساخت‌های شبکه‌ای هستند. بسیاری از مطالعات این کارکرد را قلب نظام </a:t>
            </a:r>
            <a:r>
              <a:rPr lang="fa-IR" sz="2000" dirty="0" smtClean="0">
                <a:cs typeface="B Nazanin" panose="00000400000000000000" pitchFamily="2" charset="-78"/>
              </a:rPr>
              <a:t>نام‌گذاری </a:t>
            </a:r>
            <a:r>
              <a:rPr lang="fa-IR" sz="2000" dirty="0">
                <a:cs typeface="B Nazanin" panose="00000400000000000000" pitchFamily="2" charset="-78"/>
              </a:rPr>
              <a:t>می‌کنند.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126" y="4300800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7. </a:t>
            </a:r>
            <a:r>
              <a:rPr lang="fa-IR" sz="2000" b="1" dirty="0" smtClean="0">
                <a:cs typeface="B Nazanin" panose="00000400000000000000" pitchFamily="2" charset="-78"/>
              </a:rPr>
              <a:t>مشروعیت‌بخشی: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به پذیرش اجتماعی فناوری و ایجاد سازوکارهای قانونی اشاره دارد و شامل فعالیت‌هایی است (مانند ایجاد ائتلاف‌های همسو) که با مقاومت‌های پیش ‌رو در پذیرش فناوری‌های جدید مقابله می‌کند. 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1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2087212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عملکرد هر کارکرد به همراه پویایی تعاملی بین </a:t>
            </a:r>
            <a:r>
              <a:rPr lang="fa-IR" sz="2600" dirty="0" smtClean="0"/>
              <a:t>آن‌ها دو عامل موفقیت نظام‌های نوآوری 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الگوهای مختلف رشد و توسعه کارکردها: موتورهای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نقش و اهمیت حلقه‌های علّی معلولی در شکل‌گیری موتورهای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چهار نـوع موتـور محرك براي </a:t>
            </a:r>
            <a:r>
              <a:rPr lang="fa-IR" sz="2600" dirty="0" smtClean="0"/>
              <a:t>شکل‌گیري نظام‌هاي نوآوري که منطبق بر نمودار </a:t>
            </a:r>
            <a:r>
              <a:rPr lang="en-US" sz="2600" dirty="0" smtClean="0"/>
              <a:t>S</a:t>
            </a:r>
            <a:r>
              <a:rPr lang="fa-IR" sz="2600" dirty="0" smtClean="0"/>
              <a:t> شکل توسعه نظام </a:t>
            </a:r>
            <a:r>
              <a:rPr lang="fa-IR" sz="2600" dirty="0"/>
              <a:t>فناورانه </a:t>
            </a:r>
            <a:r>
              <a:rPr lang="fa-IR" sz="2600" dirty="0" smtClean="0"/>
              <a:t>هستند؛ به </a:t>
            </a:r>
            <a:r>
              <a:rPr lang="fa-IR" sz="2600" dirty="0"/>
              <a:t>ترتیب </a:t>
            </a:r>
            <a:r>
              <a:rPr lang="fa-IR" sz="2600" dirty="0" smtClean="0"/>
              <a:t>متعلق </a:t>
            </a:r>
            <a:r>
              <a:rPr lang="fa-IR" sz="2600" dirty="0"/>
              <a:t>به مرحله </a:t>
            </a:r>
            <a:r>
              <a:rPr lang="fa-IR" sz="2600" dirty="0" smtClean="0"/>
              <a:t>پیش‌توسعه</a:t>
            </a:r>
            <a:r>
              <a:rPr lang="fa-IR" sz="2600" dirty="0"/>
              <a:t>، توسعه، </a:t>
            </a:r>
            <a:r>
              <a:rPr lang="fa-IR" sz="2600" dirty="0" smtClean="0"/>
              <a:t>اوج‌گیری </a:t>
            </a:r>
            <a:r>
              <a:rPr lang="fa-IR" sz="2600" dirty="0"/>
              <a:t>و </a:t>
            </a:r>
            <a:r>
              <a:rPr lang="fa-IR" sz="2600" dirty="0" smtClean="0"/>
              <a:t>شتاب‌گیری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15/45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4683" y="1287016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تعامل میان کارکردها و موتورهای نوآوری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560" y="62068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پویایی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16/45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287016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تعامل میان کارکردها و موتورهای نوآوری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62068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پویایی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 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956" y="2132856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1. </a:t>
            </a:r>
            <a:r>
              <a:rPr lang="fa-IR" sz="2000" b="1" dirty="0" smtClean="0">
                <a:cs typeface="B Nazanin" panose="00000400000000000000" pitchFamily="2" charset="-78"/>
              </a:rPr>
              <a:t>موتور </a:t>
            </a:r>
            <a:r>
              <a:rPr lang="fa-IR" sz="2000" b="1" dirty="0">
                <a:cs typeface="B Nazanin" panose="00000400000000000000" pitchFamily="2" charset="-78"/>
              </a:rPr>
              <a:t>محرك علم و فناوري: </a:t>
            </a:r>
            <a:r>
              <a:rPr lang="fa-IR" sz="2000" dirty="0">
                <a:cs typeface="B Nazanin" panose="00000400000000000000" pitchFamily="2" charset="-78"/>
              </a:rPr>
              <a:t>این موتور با </a:t>
            </a:r>
            <a:r>
              <a:rPr lang="fa-IR" sz="2000" dirty="0" smtClean="0">
                <a:cs typeface="B Nazanin" panose="00000400000000000000" pitchFamily="2" charset="-78"/>
              </a:rPr>
              <a:t>شتاب‌بخشی فعالیت‌هاي تحقیق‌وتوسعه </a:t>
            </a:r>
            <a:r>
              <a:rPr lang="fa-IR" sz="2000" dirty="0">
                <a:cs typeface="B Nazanin" panose="00000400000000000000" pitchFamily="2" charset="-78"/>
              </a:rPr>
              <a:t>و گسترش دانش نظری، روند ظهور نظام نوآوري فناوري و شرایط رشد آن را میسر </a:t>
            </a:r>
            <a:r>
              <a:rPr lang="fa-IR" sz="2000" dirty="0" smtClean="0">
                <a:cs typeface="B Nazanin" panose="00000400000000000000" pitchFamily="2" charset="-78"/>
              </a:rPr>
              <a:t>می‌کند.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956" y="3216828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2. </a:t>
            </a:r>
            <a:r>
              <a:rPr lang="fa-IR" sz="2000" b="1" dirty="0">
                <a:cs typeface="B Nazanin" panose="00000400000000000000" pitchFamily="2" charset="-78"/>
              </a:rPr>
              <a:t>موتور محرک کارآفرینی: </a:t>
            </a:r>
            <a:r>
              <a:rPr lang="fa-IR" sz="2000" dirty="0">
                <a:cs typeface="B Nazanin" panose="00000400000000000000" pitchFamily="2" charset="-78"/>
              </a:rPr>
              <a:t>هدف این موتور آن است که حجم </a:t>
            </a:r>
            <a:r>
              <a:rPr lang="fa-IR" sz="2000" dirty="0" smtClean="0">
                <a:cs typeface="B Nazanin" panose="00000400000000000000" pitchFamily="2" charset="-78"/>
              </a:rPr>
              <a:t>فعالیت‌هاي </a:t>
            </a:r>
            <a:r>
              <a:rPr lang="fa-IR" sz="2000" dirty="0">
                <a:cs typeface="B Nazanin" panose="00000400000000000000" pitchFamily="2" charset="-78"/>
              </a:rPr>
              <a:t>کارآفرینانه انجام شده در فرآیند توسعه فناوري نوظهور را شدت </a:t>
            </a:r>
            <a:r>
              <a:rPr lang="fa-IR" sz="2000" dirty="0" smtClean="0">
                <a:cs typeface="B Nazanin" panose="00000400000000000000" pitchFamily="2" charset="-78"/>
              </a:rPr>
              <a:t>بخشد.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126" y="4300800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3. </a:t>
            </a:r>
            <a:r>
              <a:rPr lang="fa-IR" sz="2000" b="1" dirty="0">
                <a:cs typeface="B Nazanin" panose="00000400000000000000" pitchFamily="2" charset="-78"/>
              </a:rPr>
              <a:t>موتور </a:t>
            </a:r>
            <a:r>
              <a:rPr lang="fa-IR" sz="2000" b="1" dirty="0" smtClean="0">
                <a:cs typeface="B Nazanin" panose="00000400000000000000" pitchFamily="2" charset="-78"/>
              </a:rPr>
              <a:t>نظام‌سازي</a:t>
            </a:r>
            <a:r>
              <a:rPr lang="fa-IR" sz="2000" b="1" dirty="0">
                <a:cs typeface="B Nazanin" panose="00000400000000000000" pitchFamily="2" charset="-78"/>
              </a:rPr>
              <a:t>: </a:t>
            </a:r>
            <a:r>
              <a:rPr lang="fa-IR" sz="2000" dirty="0">
                <a:cs typeface="B Nazanin" panose="00000400000000000000" pitchFamily="2" charset="-78"/>
              </a:rPr>
              <a:t>این موتور با </a:t>
            </a:r>
            <a:r>
              <a:rPr lang="fa-IR" sz="2000" dirty="0" smtClean="0">
                <a:cs typeface="B Nazanin" panose="00000400000000000000" pitchFamily="2" charset="-78"/>
              </a:rPr>
              <a:t>برنامه‌ریزی‌های </a:t>
            </a:r>
            <a:r>
              <a:rPr lang="fa-IR" sz="2000" dirty="0">
                <a:cs typeface="B Nazanin" panose="00000400000000000000" pitchFamily="2" charset="-78"/>
              </a:rPr>
              <a:t>کلان و </a:t>
            </a:r>
            <a:r>
              <a:rPr lang="fa-IR" sz="2000" dirty="0" smtClean="0">
                <a:cs typeface="B Nazanin" panose="00000400000000000000" pitchFamily="2" charset="-78"/>
              </a:rPr>
              <a:t>جهت‌دهی </a:t>
            </a:r>
            <a:r>
              <a:rPr lang="fa-IR" sz="2000" dirty="0">
                <a:cs typeface="B Nazanin" panose="00000400000000000000" pitchFamily="2" charset="-78"/>
              </a:rPr>
              <a:t>به نظام، ایجاد ساختاري منسجم و یکپارچه براي توسعه فناوري را دنبال </a:t>
            </a:r>
            <a:r>
              <a:rPr lang="fa-IR" sz="2000" dirty="0" smtClean="0">
                <a:cs typeface="B Nazanin" panose="00000400000000000000" pitchFamily="2" charset="-78"/>
              </a:rPr>
              <a:t>می‌کند.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956" y="5347777"/>
            <a:ext cx="79424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4. </a:t>
            </a:r>
            <a:r>
              <a:rPr lang="fa-IR" sz="2000" b="1" dirty="0">
                <a:cs typeface="B Nazanin" panose="00000400000000000000" pitchFamily="2" charset="-78"/>
              </a:rPr>
              <a:t>موتور محرک بازار: </a:t>
            </a:r>
            <a:r>
              <a:rPr lang="fa-IR" sz="2000" dirty="0">
                <a:cs typeface="B Nazanin" panose="00000400000000000000" pitchFamily="2" charset="-78"/>
              </a:rPr>
              <a:t>هدف این موتور آن است که با افزاش تقاضای بازار برای نظام نوآوري فناورانه جدید با </a:t>
            </a:r>
            <a:r>
              <a:rPr lang="fa-IR" sz="2000" dirty="0" smtClean="0">
                <a:cs typeface="B Nazanin" panose="00000400000000000000" pitchFamily="2" charset="-78"/>
              </a:rPr>
              <a:t>نظام‌های </a:t>
            </a:r>
            <a:r>
              <a:rPr lang="fa-IR" sz="2000" dirty="0">
                <a:cs typeface="B Nazanin" panose="00000400000000000000" pitchFamily="2" charset="-78"/>
              </a:rPr>
              <a:t>تثبیت شده به رقابت بپردازد و سهم قابل توجهی از بازار را به خود اختصاص دهد.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85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6232225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الگوهای کارکردی (موتورهای نوآوری) در هر مرحله از توسعه نظام </a:t>
            </a:r>
            <a:r>
              <a:rPr lang="fa-IR" sz="2000" b="1" dirty="0" smtClean="0">
                <a:cs typeface="B Nazanin" pitchFamily="2" charset="-78"/>
              </a:rPr>
              <a:t>فناورانه</a:t>
            </a:r>
          </a:p>
        </p:txBody>
      </p:sp>
      <p:sp>
        <p:nvSpPr>
          <p:cNvPr id="6" name="Oval 5"/>
          <p:cNvSpPr/>
          <p:nvPr/>
        </p:nvSpPr>
        <p:spPr>
          <a:xfrm>
            <a:off x="204756" y="635617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9537" y="6373882"/>
            <a:ext cx="622828" cy="41020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17/45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1430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تعامل میان کارکردها و موتورهای نوآوری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62068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پویایی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04656" cy="4398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4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18/45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2262" y="2087212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توجه سیاست‌گذار به سه موضوع کلیدی: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انتخاب </a:t>
            </a:r>
            <a:r>
              <a:rPr lang="fa-IR" sz="2400" dirty="0">
                <a:solidFill>
                  <a:schemeClr val="tx1"/>
                </a:solidFill>
              </a:rPr>
              <a:t>میان یک حوزه </a:t>
            </a:r>
            <a:r>
              <a:rPr lang="fa-IR" sz="2400" dirty="0" smtClean="0">
                <a:solidFill>
                  <a:schemeClr val="tx1"/>
                </a:solidFill>
              </a:rPr>
              <a:t>دانشی </a:t>
            </a:r>
            <a:r>
              <a:rPr lang="fa-IR" sz="2400" dirty="0">
                <a:solidFill>
                  <a:schemeClr val="tx1"/>
                </a:solidFill>
              </a:rPr>
              <a:t>یا تمرکز بر یک محصول </a:t>
            </a:r>
            <a:r>
              <a:rPr lang="fa-IR" sz="2400" dirty="0" smtClean="0">
                <a:solidFill>
                  <a:schemeClr val="tx1"/>
                </a:solidFill>
              </a:rPr>
              <a:t>خاص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مشخص </a:t>
            </a:r>
            <a:r>
              <a:rPr lang="fa-IR" sz="2400" dirty="0">
                <a:solidFill>
                  <a:schemeClr val="tx1"/>
                </a:solidFill>
              </a:rPr>
              <a:t>کردن عمق </a:t>
            </a:r>
            <a:r>
              <a:rPr lang="fa-IR" sz="2400" dirty="0" smtClean="0">
                <a:solidFill>
                  <a:schemeClr val="tx1"/>
                </a:solidFill>
              </a:rPr>
              <a:t>و </a:t>
            </a:r>
            <a:r>
              <a:rPr lang="fa-IR" sz="2400" dirty="0">
                <a:solidFill>
                  <a:schemeClr val="tx1"/>
                </a:solidFill>
              </a:rPr>
              <a:t>وسعت </a:t>
            </a:r>
            <a:r>
              <a:rPr lang="fa-IR" sz="2400" dirty="0" smtClean="0">
                <a:solidFill>
                  <a:schemeClr val="tx1"/>
                </a:solidFill>
              </a:rPr>
              <a:t>آن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انتخاب دامنه جفرافیایی به معنای تعامل نظام نوآوری فناورانه با نظام ملی نوآوری یا </a:t>
            </a:r>
            <a:r>
              <a:rPr lang="fa-IR" sz="2400" dirty="0" smtClean="0">
                <a:solidFill>
                  <a:schemeClr val="tx1"/>
                </a:solidFill>
              </a:rPr>
              <a:t>نظام‌های منطقه‌ای </a:t>
            </a:r>
            <a:r>
              <a:rPr lang="fa-IR" sz="2400" dirty="0">
                <a:solidFill>
                  <a:schemeClr val="tx1"/>
                </a:solidFill>
              </a:rPr>
              <a:t>موجود در آن </a:t>
            </a:r>
            <a:endParaRPr lang="fa-IR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تحلیل منطق و انتخاب فناوری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15616" y="1287016"/>
            <a:ext cx="7690761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1. مشخص کردن تمرکز و مرز نظام نوآوری فناورانه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1560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مدل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تحلیل نظام نوآوری فناورانه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</a:t>
            </a:r>
          </a:p>
        </p:txBody>
      </p:sp>
    </p:spTree>
    <p:extLst>
      <p:ext uri="{BB962C8B-B14F-4D97-AF65-F5344CB8AC3E}">
        <p14:creationId xmlns:p14="http://schemas.microsoft.com/office/powerpoint/2010/main" val="33743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19/45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262" y="2114922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اجزای </a:t>
            </a:r>
            <a:r>
              <a:rPr lang="fa-IR" sz="2600" dirty="0"/>
              <a:t>اصلی ساختاری یک نظام نوآوری </a:t>
            </a:r>
            <a:r>
              <a:rPr lang="fa-IR" sz="2600" dirty="0" smtClean="0"/>
              <a:t>فناورانه: </a:t>
            </a:r>
            <a:r>
              <a:rPr lang="fa-IR" sz="2600" dirty="0"/>
              <a:t>بازیگران، </a:t>
            </a:r>
            <a:r>
              <a:rPr lang="fa-IR" sz="2600" dirty="0" smtClean="0"/>
              <a:t>شبکه‌ها </a:t>
            </a:r>
            <a:r>
              <a:rPr lang="fa-IR" sz="2600" dirty="0"/>
              <a:t>و </a:t>
            </a:r>
            <a:r>
              <a:rPr lang="fa-IR" sz="2600" dirty="0" smtClean="0"/>
              <a:t>نهادها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شیوه‌های مختلف شناسایی بازیگران: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تحلیل ثبت </a:t>
            </a:r>
            <a:r>
              <a:rPr lang="fa-IR" sz="2400" dirty="0" smtClean="0">
                <a:solidFill>
                  <a:schemeClr val="tx1"/>
                </a:solidFill>
              </a:rPr>
              <a:t>اختراع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تحلیل‌های </a:t>
            </a:r>
            <a:r>
              <a:rPr lang="fa-IR" sz="2400" dirty="0">
                <a:solidFill>
                  <a:schemeClr val="tx1"/>
                </a:solidFill>
              </a:rPr>
              <a:t>استنادی و </a:t>
            </a:r>
            <a:r>
              <a:rPr lang="fa-IR" sz="2400" dirty="0" smtClean="0">
                <a:solidFill>
                  <a:schemeClr val="tx1"/>
                </a:solidFill>
              </a:rPr>
              <a:t>شاخص‌های علم‌سنجی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مصاحبه با افراد </a:t>
            </a:r>
            <a:r>
              <a:rPr lang="fa-IR" sz="2400" dirty="0" smtClean="0">
                <a:solidFill>
                  <a:schemeClr val="tx1"/>
                </a:solidFill>
              </a:rPr>
              <a:t>صاحب‌نظر </a:t>
            </a:r>
            <a:r>
              <a:rPr lang="fa-IR" sz="2400" dirty="0">
                <a:solidFill>
                  <a:schemeClr val="tx1"/>
                </a:solidFill>
              </a:rPr>
              <a:t>در حوزه آن فناوری خاص </a:t>
            </a:r>
            <a:endParaRPr lang="fa-IR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شناسایی شبکه‌های رسمی و غیررسمی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احصاء </a:t>
            </a:r>
            <a:r>
              <a:rPr lang="fa-IR" sz="2600" dirty="0" smtClean="0"/>
              <a:t>نهادهای </a:t>
            </a:r>
            <a:r>
              <a:rPr lang="fa-IR" sz="2600" dirty="0"/>
              <a:t>رسمی و غیررسمی</a:t>
            </a:r>
          </a:p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15616" y="1314726"/>
            <a:ext cx="7690761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شناسایی اجزای ساختاری نظام نوآوری فناورانه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64839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مدل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تحلیل نظام نوآوری فناورانه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 نوآوری-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8" y="836712"/>
            <a:ext cx="8229600" cy="701824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968552"/>
          </a:xfrm>
        </p:spPr>
        <p:txBody>
          <a:bodyPr>
            <a:normAutofit fontScale="92500"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1- مقدمه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2- نظام نوآوری فناورانه و اجزای ساختاری آن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3- پویایی نظام نوآوری فناورانه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4- مدل تحلیل نظام نوآوری فناورانه و سیاست‌گذرای نوآوری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5- عوامل بافتاری نظام نوآوری فناورانه و نقش آن در سیاست‌گذاری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6- نقش چرخه عمر نظام‌های نوآوری فناورانه در سیاست‌گذاری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/>
              <a:t>7- مطالعه موردی: تحلیل نظام نوآوری فناورانه فتوولتائیک در ایران</a:t>
            </a: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26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20/45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262" y="2114922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تعیین میزان عملکرد کاکردهای نظام نوآوری فناورانه در مراحل مختلف فرآیند سیاست‌گذاری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الگوی کارکردی یکسان نیست و ممکن است در هر نظام نوآوری فناورانه متفاوت باشد و حتی ممکن است با گذر زمان تغییر کند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15616" y="1314726"/>
            <a:ext cx="7690761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. نگاشت الگوی کارکردی نظام نوآوری فناورانه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64839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مدل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تحلیل نظام نوآوری فناورانه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 نوآوری-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21/45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262" y="2114922"/>
            <a:ext cx="8229600" cy="4770788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600" dirty="0" smtClean="0"/>
              <a:t>الف) مرحله توسعه نظام فناورانه: تمییز قائل شدن میان مراحل شکل‌گیری و رشد؛ معیارهای شناسایی مرحله شکل‌گیری: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بازه زمانی طولانی‌تر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عدم قطعیت بالا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سطح پایین فعالیت‌های اقتصادی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نامشخص بودن دقیق تقاضا</a:t>
            </a:r>
          </a:p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600" dirty="0" smtClean="0">
                <a:solidFill>
                  <a:schemeClr val="tx1"/>
                </a:solidFill>
              </a:rPr>
              <a:t>ب) مقایسه میان نظام‌های فناورانه: تعیین کارکردها و اهداف فرآیندی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1314726"/>
            <a:ext cx="8554857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. ارزیابی عملکرد کارکردهای نظام نوآوری فناورانه و تعیین اهداف سیاستی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64839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مدل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تحلیل نظام نوآوری فناورانه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 نوآوری-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22/45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2262" y="2133395"/>
            <a:ext cx="8229600" cy="47707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نحوه شناسایی سازوکارهای انسدادی: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ضعف در طرفداران فناوری جدید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بی‌توجهی به قابلیت‌های توسعه نیافته مشتریان و پتانسیل آنان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ضعف در شبکه میان بازیگران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سازوکارهای تشویفی </a:t>
            </a:r>
            <a:r>
              <a:rPr lang="fa-IR" sz="2600" dirty="0" smtClean="0"/>
              <a:t>انواع مختلفی دارند مانند: ایجاد </a:t>
            </a:r>
            <a:r>
              <a:rPr lang="fa-IR" sz="2600" dirty="0"/>
              <a:t>باور به </a:t>
            </a:r>
            <a:r>
              <a:rPr lang="fa-IR" sz="2600" dirty="0" smtClean="0"/>
              <a:t>ظرفیت‌ها </a:t>
            </a:r>
            <a:r>
              <a:rPr lang="fa-IR" sz="2600" dirty="0"/>
              <a:t>و قابلیت رشد نظام نوآوری جدید و </a:t>
            </a:r>
            <a:r>
              <a:rPr lang="fa-IR" sz="2600" dirty="0" smtClean="0"/>
              <a:t>حمایت‌های تحقیق‌وتوسعه‌ای </a:t>
            </a:r>
            <a:r>
              <a:rPr lang="fa-IR" sz="2600" dirty="0"/>
              <a:t>از </a:t>
            </a:r>
            <a:r>
              <a:rPr lang="fa-IR" sz="2600" dirty="0" smtClean="0"/>
              <a:t>سوی دولت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333199"/>
            <a:ext cx="8554857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شناسایی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سازوکارهای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تشویقی و انسدادی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560" y="666871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مدل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تحلیل نظام نوآوری فناورانه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 نوآوری-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23/45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1097034"/>
            <a:ext cx="8554857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شناسایی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سازوکارهای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تشویقی و انسدادی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548680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مدل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تحلیل نظام نوآوری فناورانه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 نوآوری-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84" y="1731304"/>
            <a:ext cx="6979951" cy="44849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99592" y="61653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تعاملات بین سازوکارهای تشویقی- انسدادی با کارکردهای نظام نوآوری فناورانه در </a:t>
            </a:r>
            <a:r>
              <a:rPr lang="fa-IR" sz="2000" b="1" dirty="0" smtClean="0">
                <a:cs typeface="B Nazanin" pitchFamily="2" charset="-78"/>
              </a:rPr>
              <a:t>فناوری‌های انرژی تجدیدپذیر </a:t>
            </a:r>
            <a:r>
              <a:rPr lang="fa-IR" sz="2000" b="1" dirty="0">
                <a:cs typeface="B Nazanin" pitchFamily="2" charset="-78"/>
              </a:rPr>
              <a:t>سوئد</a:t>
            </a:r>
            <a:endParaRPr lang="fa-IR" sz="20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1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24/45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2262" y="1988840"/>
            <a:ext cx="8229600" cy="49153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تعیین موضوعات سیاستی کلیدی و اهمیت آمیزه‌های سیاستی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اهمیت </a:t>
            </a:r>
            <a:r>
              <a:rPr lang="fa-IR" sz="2600" dirty="0" smtClean="0"/>
              <a:t>مشارکت </a:t>
            </a:r>
            <a:r>
              <a:rPr lang="fa-IR" sz="2600" dirty="0"/>
              <a:t>محققان در </a:t>
            </a:r>
            <a:r>
              <a:rPr lang="fa-IR" sz="2600" dirty="0" smtClean="0"/>
              <a:t>مشاوره‌های سیاستی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حل </a:t>
            </a:r>
            <a:r>
              <a:rPr lang="fa-IR" sz="2600" dirty="0"/>
              <a:t>مشکلات سیستمی </a:t>
            </a:r>
            <a:r>
              <a:rPr lang="fa-IR" sz="2600" dirty="0" smtClean="0"/>
              <a:t>از طریق </a:t>
            </a:r>
            <a:r>
              <a:rPr lang="fa-IR" sz="2600" dirty="0"/>
              <a:t>ابزارهای سیاستی </a:t>
            </a:r>
            <a:r>
              <a:rPr lang="fa-IR" sz="2600" dirty="0" smtClean="0"/>
              <a:t>سیستمی: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تحریک </a:t>
            </a:r>
            <a:r>
              <a:rPr lang="fa-IR" sz="2400" dirty="0">
                <a:solidFill>
                  <a:schemeClr val="tx1"/>
                </a:solidFill>
              </a:rPr>
              <a:t>و </a:t>
            </a:r>
            <a:r>
              <a:rPr lang="fa-IR" sz="2400" dirty="0" smtClean="0">
                <a:solidFill>
                  <a:schemeClr val="tx1"/>
                </a:solidFill>
              </a:rPr>
              <a:t>سازمان‌دهی </a:t>
            </a:r>
            <a:r>
              <a:rPr lang="fa-IR" sz="2400" dirty="0">
                <a:solidFill>
                  <a:schemeClr val="tx1"/>
                </a:solidFill>
              </a:rPr>
              <a:t>مشارکت بازیگران نظام و تقویت تعاملات: </a:t>
            </a:r>
            <a:r>
              <a:rPr lang="fa-IR" sz="2400" dirty="0" smtClean="0">
                <a:solidFill>
                  <a:schemeClr val="tx1"/>
                </a:solidFill>
              </a:rPr>
              <a:t>خوشه‌بندی</a:t>
            </a:r>
            <a:r>
              <a:rPr lang="fa-IR" sz="2400" dirty="0">
                <a:solidFill>
                  <a:schemeClr val="tx1"/>
                </a:solidFill>
              </a:rPr>
              <a:t>؛ توسعه روابط جدید دولت و </a:t>
            </a:r>
            <a:r>
              <a:rPr lang="fa-IR" sz="2400" dirty="0" smtClean="0">
                <a:solidFill>
                  <a:schemeClr val="tx1"/>
                </a:solidFill>
              </a:rPr>
              <a:t>بخش‏های خصوصی و غیره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توسعه </a:t>
            </a:r>
            <a:r>
              <a:rPr lang="fa-IR" sz="2400" dirty="0" smtClean="0">
                <a:solidFill>
                  <a:schemeClr val="tx1"/>
                </a:solidFill>
              </a:rPr>
              <a:t>توانمندی‌های </a:t>
            </a:r>
            <a:r>
              <a:rPr lang="fa-IR" sz="2400" dirty="0">
                <a:solidFill>
                  <a:schemeClr val="tx1"/>
                </a:solidFill>
              </a:rPr>
              <a:t>بازیگران: </a:t>
            </a:r>
            <a:r>
              <a:rPr lang="fa-IR" sz="2400" dirty="0" smtClean="0">
                <a:solidFill>
                  <a:schemeClr val="tx1"/>
                </a:solidFill>
              </a:rPr>
              <a:t>گفتمان‌سازی</a:t>
            </a:r>
            <a:r>
              <a:rPr lang="fa-IR" sz="2400" dirty="0">
                <a:solidFill>
                  <a:schemeClr val="tx1"/>
                </a:solidFill>
              </a:rPr>
              <a:t>؛ تدوین </a:t>
            </a:r>
            <a:r>
              <a:rPr lang="fa-IR" sz="2400" dirty="0" smtClean="0">
                <a:solidFill>
                  <a:schemeClr val="tx1"/>
                </a:solidFill>
              </a:rPr>
              <a:t>نقشه‌راه؛ آینده‌نگاری و غیره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تقویت زیرساخت‏های </a:t>
            </a:r>
            <a:r>
              <a:rPr lang="fa-IR" sz="2400" dirty="0">
                <a:solidFill>
                  <a:schemeClr val="tx1"/>
                </a:solidFill>
              </a:rPr>
              <a:t>فیزیکی، مالی و دانشی: </a:t>
            </a:r>
            <a:r>
              <a:rPr lang="fa-IR" sz="2400" dirty="0" smtClean="0">
                <a:solidFill>
                  <a:schemeClr val="tx1"/>
                </a:solidFill>
              </a:rPr>
              <a:t>مالیات</a:t>
            </a:r>
            <a:r>
              <a:rPr lang="fa-IR" sz="2400" dirty="0">
                <a:solidFill>
                  <a:schemeClr val="tx1"/>
                </a:solidFill>
              </a:rPr>
              <a:t>؛ </a:t>
            </a:r>
            <a:r>
              <a:rPr lang="fa-IR" sz="2400" dirty="0" smtClean="0">
                <a:solidFill>
                  <a:schemeClr val="tx1"/>
                </a:solidFill>
              </a:rPr>
              <a:t>وام‌ها</a:t>
            </a:r>
            <a:r>
              <a:rPr lang="fa-IR" sz="2400" dirty="0">
                <a:solidFill>
                  <a:schemeClr val="tx1"/>
                </a:solidFill>
              </a:rPr>
              <a:t>؛ </a:t>
            </a:r>
            <a:r>
              <a:rPr lang="fa-IR" sz="2400" dirty="0" smtClean="0">
                <a:solidFill>
                  <a:schemeClr val="tx1"/>
                </a:solidFill>
              </a:rPr>
              <a:t>یارانه‌ها و غیره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 و ...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333199"/>
            <a:ext cx="8554857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سیاست‌گذاری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برای مقابله با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شکست‌های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سیستمی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560" y="666871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مدل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تحلیل نظام نوآوری فناورانه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 نوآوری-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25/45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198884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تعامل دیگر نظام‌های </a:t>
            </a:r>
            <a:r>
              <a:rPr lang="fa-IR" sz="2600" dirty="0"/>
              <a:t>نوآوری فناورانه </a:t>
            </a:r>
            <a:r>
              <a:rPr lang="fa-IR" sz="2600" dirty="0" smtClean="0"/>
              <a:t>با </a:t>
            </a:r>
            <a:r>
              <a:rPr lang="fa-IR" sz="2600" dirty="0"/>
              <a:t>نظام فناورانه </a:t>
            </a:r>
            <a:r>
              <a:rPr lang="fa-IR" sz="2600" dirty="0" smtClean="0"/>
              <a:t>اصلی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تعاملات رقابتی یا حمایتی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تعاملات عمودی </a:t>
            </a:r>
            <a:r>
              <a:rPr lang="fa-IR" sz="2600" dirty="0" smtClean="0"/>
              <a:t>نظام‌های </a:t>
            </a:r>
            <a:r>
              <a:rPr lang="fa-IR" sz="2600" dirty="0"/>
              <a:t>نوآوری فناورانه در طول زنجیره ارزش </a:t>
            </a:r>
            <a:r>
              <a:rPr lang="fa-IR" sz="2600" dirty="0" smtClean="0"/>
              <a:t>فناوری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تعاملات </a:t>
            </a:r>
            <a:r>
              <a:rPr lang="fa-IR" sz="2600" dirty="0" smtClean="0"/>
              <a:t>افقی </a:t>
            </a:r>
            <a:r>
              <a:rPr lang="fa-IR" sz="2600" dirty="0"/>
              <a:t>نظام‌های نوآوری </a:t>
            </a:r>
            <a:r>
              <a:rPr lang="fa-IR" sz="2600" dirty="0" smtClean="0"/>
              <a:t>فناورانه و مثال زیست‌گاز در آلمان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توجه به عوامل زیر برای سیاست‌گذاری مناسب: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ایجاد </a:t>
            </a:r>
            <a:r>
              <a:rPr lang="fa-IR" sz="2400" dirty="0">
                <a:solidFill>
                  <a:schemeClr val="tx1"/>
                </a:solidFill>
              </a:rPr>
              <a:t>تعادل در </a:t>
            </a:r>
            <a:r>
              <a:rPr lang="fa-IR" sz="2400" dirty="0" smtClean="0">
                <a:solidFill>
                  <a:schemeClr val="tx1"/>
                </a:solidFill>
              </a:rPr>
              <a:t>رقابت </a:t>
            </a:r>
            <a:r>
              <a:rPr lang="fa-IR" sz="2400" dirty="0">
                <a:solidFill>
                  <a:schemeClr val="tx1"/>
                </a:solidFill>
              </a:rPr>
              <a:t>میان نظام فناورانه اصلی با دیگر </a:t>
            </a:r>
            <a:r>
              <a:rPr lang="fa-IR" sz="2400" dirty="0" smtClean="0">
                <a:solidFill>
                  <a:schemeClr val="tx1"/>
                </a:solidFill>
              </a:rPr>
              <a:t>نظام‌های فناورانه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در </a:t>
            </a:r>
            <a:r>
              <a:rPr lang="fa-IR" sz="2400" dirty="0">
                <a:solidFill>
                  <a:schemeClr val="tx1"/>
                </a:solidFill>
              </a:rPr>
              <a:t>نظر گرفتن ماهیت متفاوت بازیگران مختلف در این </a:t>
            </a:r>
            <a:r>
              <a:rPr lang="fa-IR" sz="2400" dirty="0" smtClean="0">
                <a:solidFill>
                  <a:schemeClr val="tx1"/>
                </a:solidFill>
              </a:rPr>
              <a:t>رقابت‌ها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ایجاد هم‌افزایی </a:t>
            </a:r>
            <a:r>
              <a:rPr lang="fa-IR" sz="2400" dirty="0">
                <a:solidFill>
                  <a:schemeClr val="tx1"/>
                </a:solidFill>
              </a:rPr>
              <a:t>و همکاری </a:t>
            </a:r>
            <a:r>
              <a:rPr lang="fa-IR" sz="2400" dirty="0" smtClean="0">
                <a:solidFill>
                  <a:schemeClr val="tx1"/>
                </a:solidFill>
              </a:rPr>
              <a:t>میان بازیگران در </a:t>
            </a:r>
            <a:r>
              <a:rPr lang="fa-IR" sz="2400" dirty="0">
                <a:solidFill>
                  <a:schemeClr val="tx1"/>
                </a:solidFill>
              </a:rPr>
              <a:t>تغییرات </a:t>
            </a:r>
            <a:r>
              <a:rPr lang="fa-IR" sz="2400" dirty="0" smtClean="0">
                <a:solidFill>
                  <a:schemeClr val="tx1"/>
                </a:solidFill>
              </a:rPr>
              <a:t>نهادی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در </a:t>
            </a:r>
            <a:r>
              <a:rPr lang="fa-IR" sz="2400" dirty="0">
                <a:solidFill>
                  <a:schemeClr val="tx1"/>
                </a:solidFill>
              </a:rPr>
              <a:t>نظر گرفتن نحوه پیشرفت فناورانه و تأثیر آن بر </a:t>
            </a:r>
            <a:r>
              <a:rPr lang="fa-IR" sz="2400" dirty="0" smtClean="0">
                <a:solidFill>
                  <a:schemeClr val="tx1"/>
                </a:solidFill>
              </a:rPr>
              <a:t>نظام‌های دیگر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2748" y="1333199"/>
            <a:ext cx="8673629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. نظام نوآوری فناورانه اصلی با دیگر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نظام‌های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فناورانه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666871"/>
            <a:ext cx="8589640" cy="701824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عوامل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بافتاری نظام نوآوری فناورانه و نقش آن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26/45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262" y="1988840"/>
            <a:ext cx="8229600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بخش‌ها شامل مجموعه </a:t>
            </a:r>
            <a:r>
              <a:rPr lang="fa-IR" sz="2600" dirty="0"/>
              <a:t>بزرگتری از </a:t>
            </a:r>
            <a:r>
              <a:rPr lang="fa-IR" sz="2600" dirty="0" smtClean="0"/>
              <a:t>فناوری‌ها و دارای پایداری بیشتر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اهمیت حضور بازیگران نظام‌های فناورانه در بخش‌های مربوطه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نقش دارایی‌های فناورانه اشتراکی در یک بخش بر توسعه نظام‌های 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اهمیت تعاملات نهادی نظام‌های فناورانه و بخشی و تأثیر متقابل آنان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وسعت مرز یک نظام نوآوری فناورانه و همپوشانی با چند بخش</a:t>
            </a:r>
            <a:endParaRPr lang="fa-IR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2748" y="1333199"/>
            <a:ext cx="8673629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2. تعامل نظام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فناورانه اصلی با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بخش‌ها و صنایع دیگر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666871"/>
            <a:ext cx="858964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عوامل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بافتاری نظام نوآوری فناورانه و نقش آن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27/45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262" y="1988840"/>
            <a:ext cx="8229600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اگرچه مفهوم </a:t>
            </a:r>
            <a:r>
              <a:rPr lang="fa-IR" sz="2400" dirty="0" smtClean="0"/>
              <a:t>نظام </a:t>
            </a:r>
            <a:r>
              <a:rPr lang="fa-IR" sz="2400" dirty="0"/>
              <a:t>نوآوری فناورانه فراتر از مرزهای ملی </a:t>
            </a:r>
            <a:r>
              <a:rPr lang="fa-IR" sz="2400" dirty="0" smtClean="0"/>
              <a:t>می‌رود</a:t>
            </a:r>
            <a:r>
              <a:rPr lang="fa-IR" sz="2400" dirty="0"/>
              <a:t>، اما این یک واقعیت است که اجزای ساختاری هر نظام معمولاً در یک محدوده مشخص متمرکز </a:t>
            </a:r>
            <a:r>
              <a:rPr lang="fa-IR" sz="2400" dirty="0" smtClean="0"/>
              <a:t>شده‌اند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عامل </a:t>
            </a:r>
            <a:r>
              <a:rPr lang="fa-IR" sz="2400" dirty="0"/>
              <a:t>بافتاری جغرافیایی در گام اول به تعیین مرزهای نظام فناورانه </a:t>
            </a:r>
            <a:r>
              <a:rPr lang="fa-IR" sz="2400" dirty="0" smtClean="0"/>
              <a:t>می‌پردازد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محدوده جغرافیایی </a:t>
            </a:r>
            <a:r>
              <a:rPr lang="fa-IR" sz="2400" dirty="0" smtClean="0"/>
              <a:t>و فراهم کردن شرایطی برای هم‌پوشانی عوامل </a:t>
            </a:r>
            <a:r>
              <a:rPr lang="fa-IR" sz="2400" dirty="0"/>
              <a:t>فناورانه، بخشی و </a:t>
            </a:r>
            <a:r>
              <a:rPr lang="fa-IR" sz="2400" dirty="0" smtClean="0"/>
              <a:t>سیاسی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نقش بازیگران منطقه‌ای و فرهنگ نهادینه شده در آن در توسعه یک نظام 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وابستگی ساختار نظام فناورانه اصلی </a:t>
            </a:r>
            <a:r>
              <a:rPr lang="fa-IR" sz="2400" dirty="0" smtClean="0"/>
              <a:t>به </a:t>
            </a:r>
            <a:r>
              <a:rPr lang="fa-IR" sz="2400" dirty="0"/>
              <a:t>منابع و بسترهای خاص محلی و </a:t>
            </a:r>
            <a:r>
              <a:rPr lang="fa-IR" sz="2400" dirty="0" smtClean="0"/>
              <a:t>منطقه‌ای </a:t>
            </a:r>
            <a:endParaRPr lang="fa-IR" sz="2400" dirty="0" smtClean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2748" y="1333199"/>
            <a:ext cx="8673629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3. تعامل نظام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فناورانه اصلی با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ساختارهای جغرافیایی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520" y="666871"/>
            <a:ext cx="858964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عوامل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بافتاری نظام نوآوری فناورانه و نقش آن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28/45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262" y="1988840"/>
            <a:ext cx="8229600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فریمن و لوکا در سال 2001 </a:t>
            </a:r>
            <a:r>
              <a:rPr lang="fa-IR" sz="2600" dirty="0" smtClean="0"/>
              <a:t>و تبیین نقش ساختارهای سیاسی بر نظام‌های نوآوری و تغییرات 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اهمیت نقش بازیگران در شبکه‌های سیاسی و پیگیری منافع نظام 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سیاست‌های نظام‌های نوآوری فناورانه مبتنی بر ساختارهای سیاسی هر کشور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تغییر در شرایط سیاسی و به تبع آن تغییر در توصیه‌های سیاستی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2748" y="1333199"/>
            <a:ext cx="8673629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4. تعامل نظام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نوآوری فناورانه اصلی با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ساختارهای سیاسی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666871"/>
            <a:ext cx="858964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عوامل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بافتاری نظام نوآوری فناورانه و نقش آن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215008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چرخه عمر صنعت و فناوری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44824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تأکید چرخه </a:t>
            </a:r>
            <a:r>
              <a:rPr lang="fa-IR" sz="2600" dirty="0"/>
              <a:t>عمر </a:t>
            </a:r>
            <a:r>
              <a:rPr lang="fa-IR" sz="2600" dirty="0" smtClean="0"/>
              <a:t>صنعت </a:t>
            </a:r>
            <a:r>
              <a:rPr lang="fa-IR" sz="2600" dirty="0"/>
              <a:t>بر الگوهای تکراری و </a:t>
            </a:r>
            <a:r>
              <a:rPr lang="fa-IR" sz="2600" dirty="0" smtClean="0"/>
              <a:t>درون‌زا </a:t>
            </a:r>
            <a:r>
              <a:rPr lang="fa-IR" sz="2600" dirty="0"/>
              <a:t>در ظهور و بلوغ صنایع و جمعیت </a:t>
            </a:r>
            <a:r>
              <a:rPr lang="fa-IR" sz="2600" dirty="0" smtClean="0"/>
              <a:t>بنگاه‌های </a:t>
            </a:r>
            <a:r>
              <a:rPr lang="fa-IR" sz="2600" dirty="0"/>
              <a:t>در حال </a:t>
            </a:r>
            <a:r>
              <a:rPr lang="fa-IR" sz="2600" dirty="0" smtClean="0"/>
              <a:t>رقابت؛ مرتبط با چرخه عمر </a:t>
            </a:r>
            <a:r>
              <a:rPr lang="fa-IR" sz="2600" dirty="0"/>
              <a:t>محصول </a:t>
            </a:r>
            <a:endParaRPr lang="fa-IR" sz="26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ابعاد </a:t>
            </a:r>
            <a:r>
              <a:rPr lang="fa-IR" sz="2600" dirty="0"/>
              <a:t>اصلی مطالعات این حوزه </a:t>
            </a:r>
            <a:r>
              <a:rPr lang="fa-IR" sz="2600" dirty="0" smtClean="0"/>
              <a:t>شامل: </a:t>
            </a:r>
            <a:r>
              <a:rPr lang="fa-IR" sz="2600" dirty="0"/>
              <a:t>نرخ ورود و خروج </a:t>
            </a:r>
            <a:r>
              <a:rPr lang="fa-IR" sz="2600" dirty="0" smtClean="0"/>
              <a:t>بنگاه‌ها</a:t>
            </a:r>
            <a:r>
              <a:rPr lang="fa-IR" sz="2600" dirty="0"/>
              <a:t>، اندازه و سهم بازار، نرخ بقاء و ساختار عمودی </a:t>
            </a:r>
            <a:r>
              <a:rPr lang="fa-IR" sz="2600" dirty="0" smtClean="0"/>
              <a:t>بنگاه‌ها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تأکید چرخه </a:t>
            </a:r>
            <a:r>
              <a:rPr lang="fa-IR" sz="2600" dirty="0"/>
              <a:t>عمر </a:t>
            </a:r>
            <a:r>
              <a:rPr lang="fa-IR" sz="2600" dirty="0" smtClean="0"/>
              <a:t>فناوری بر </a:t>
            </a:r>
            <a:r>
              <a:rPr lang="fa-IR" sz="2600" dirty="0"/>
              <a:t>الگوهای ظهور و بلوغ </a:t>
            </a:r>
            <a:r>
              <a:rPr lang="fa-IR" sz="2600" dirty="0" smtClean="0"/>
              <a:t>فناوری‌ها؛ دنباله‌ای </a:t>
            </a:r>
            <a:r>
              <a:rPr lang="fa-IR" sz="2600" dirty="0"/>
              <a:t>از </a:t>
            </a:r>
            <a:r>
              <a:rPr lang="fa-IR" sz="2600" dirty="0" smtClean="0"/>
              <a:t>ناپیوستگی‌های </a:t>
            </a:r>
            <a:r>
              <a:rPr lang="fa-IR" sz="2600" dirty="0"/>
              <a:t>فناورانه، ظهور یک طرح </a:t>
            </a:r>
            <a:r>
              <a:rPr lang="fa-IR" sz="2600" dirty="0" smtClean="0"/>
              <a:t>غالب </a:t>
            </a:r>
            <a:r>
              <a:rPr lang="fa-IR" sz="2600" dirty="0"/>
              <a:t>و مرحله توسعه تدریجی </a:t>
            </a:r>
            <a:r>
              <a:rPr lang="fa-IR" sz="2600" dirty="0" smtClean="0"/>
              <a:t>آن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ابعاد </a:t>
            </a:r>
            <a:r>
              <a:rPr lang="fa-IR" sz="2600" dirty="0"/>
              <a:t>کلیدی تحلیل در این حوزه </a:t>
            </a:r>
            <a:r>
              <a:rPr lang="fa-IR" sz="2600" dirty="0" smtClean="0"/>
              <a:t>شامل: تنوع </a:t>
            </a:r>
            <a:r>
              <a:rPr lang="fa-IR" sz="2600" dirty="0"/>
              <a:t>فناورانه، بازدهی </a:t>
            </a:r>
            <a:r>
              <a:rPr lang="fa-IR" sz="2600" dirty="0" smtClean="0"/>
              <a:t>فناوری، شدت نوآوری، طراحی </a:t>
            </a:r>
            <a:r>
              <a:rPr lang="fa-IR" sz="2600" dirty="0"/>
              <a:t>غالب، </a:t>
            </a:r>
            <a:r>
              <a:rPr lang="fa-IR" sz="2600" dirty="0" smtClean="0"/>
              <a:t>منحنی‌های نفوذ </a:t>
            </a:r>
            <a:r>
              <a:rPr lang="fa-IR" sz="2600" dirty="0"/>
              <a:t>فناوری و استانداردهای </a:t>
            </a:r>
            <a:r>
              <a:rPr lang="fa-IR" sz="2600" dirty="0" smtClean="0"/>
              <a:t>فناوری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نقش چرخه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عمر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نظام‌های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29/45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7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8" y="836712"/>
            <a:ext cx="8229600" cy="701824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58" y="1988840"/>
            <a:ext cx="8229600" cy="4325112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تحولات مطالعات نوآوری در سال‌های انتهایی قرن بیستم و حرکت به سمت نظام‌های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رویکرد تکاملی، ظهور مفهوم نظام ملی نوآوری و گسترش آن به مباحث منطقه‌ای، بخشی و 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ارتباط نزدیک مفهوم نظام نوآوری فناورانه با سیاست‌گذاری نوآوری و توسعه فناوری نسبت به بقیه رویکردهای نظام نوآوری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01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سه بلوک اصلی برای تحلیل چرخه­ عمر نظام نوآوری </a:t>
            </a:r>
            <a:r>
              <a:rPr lang="fa-IR" sz="2600" dirty="0" smtClean="0"/>
              <a:t>فناورانه: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نظام </a:t>
            </a:r>
            <a:r>
              <a:rPr lang="fa-IR" sz="2400" dirty="0">
                <a:solidFill>
                  <a:schemeClr val="tx1"/>
                </a:solidFill>
              </a:rPr>
              <a:t>نوآوری فناورانه و عوامل بافتاری به عنوان دو جزء اصلی </a:t>
            </a:r>
            <a:r>
              <a:rPr lang="fa-IR" sz="2400" dirty="0" smtClean="0">
                <a:solidFill>
                  <a:schemeClr val="tx1"/>
                </a:solidFill>
              </a:rPr>
              <a:t>تحلیل</a:t>
            </a:r>
            <a:endParaRPr lang="fa-IR" sz="2400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مجموعه‌ای </a:t>
            </a:r>
            <a:r>
              <a:rPr lang="fa-IR" sz="2400" dirty="0">
                <a:solidFill>
                  <a:schemeClr val="tx1"/>
                </a:solidFill>
              </a:rPr>
              <a:t>از ابعاد تحلیلی برای تشخیص مرحله توسعه نظام نوآوری </a:t>
            </a:r>
            <a:r>
              <a:rPr lang="fa-IR" sz="2400" dirty="0" smtClean="0">
                <a:solidFill>
                  <a:schemeClr val="tx1"/>
                </a:solidFill>
              </a:rPr>
              <a:t>فناورانه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اندازه </a:t>
            </a:r>
            <a:r>
              <a:rPr lang="fa-IR" sz="2200" dirty="0">
                <a:solidFill>
                  <a:schemeClr val="tx1"/>
                </a:solidFill>
              </a:rPr>
              <a:t>نظام و بازیگران </a:t>
            </a:r>
            <a:r>
              <a:rPr lang="fa-IR" sz="2200" dirty="0" smtClean="0">
                <a:solidFill>
                  <a:schemeClr val="tx1"/>
                </a:solidFill>
              </a:rPr>
              <a:t>اصلی؛ میزان فعالیت‌های </a:t>
            </a:r>
            <a:r>
              <a:rPr lang="fa-IR" sz="2200" dirty="0">
                <a:solidFill>
                  <a:schemeClr val="tx1"/>
                </a:solidFill>
              </a:rPr>
              <a:t>مرتبط با نظام نوآوری </a:t>
            </a:r>
            <a:r>
              <a:rPr lang="fa-IR" sz="2200" dirty="0" smtClean="0">
                <a:solidFill>
                  <a:schemeClr val="tx1"/>
                </a:solidFill>
              </a:rPr>
              <a:t>فناورانه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ساختار </a:t>
            </a:r>
            <a:r>
              <a:rPr lang="fa-IR" sz="2200" dirty="0" smtClean="0">
                <a:solidFill>
                  <a:schemeClr val="tx1"/>
                </a:solidFill>
              </a:rPr>
              <a:t>نهادی؛ میزان </a:t>
            </a:r>
            <a:r>
              <a:rPr lang="fa-IR" sz="2200" dirty="0">
                <a:solidFill>
                  <a:schemeClr val="tx1"/>
                </a:solidFill>
              </a:rPr>
              <a:t>ساختارمندی یک نظام نوآوری فناورانه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تنوع </a:t>
            </a:r>
            <a:r>
              <a:rPr lang="fa-IR" sz="2200" dirty="0">
                <a:solidFill>
                  <a:schemeClr val="tx1"/>
                </a:solidFill>
              </a:rPr>
              <a:t>و بازدهی </a:t>
            </a:r>
            <a:r>
              <a:rPr lang="fa-IR" sz="2200" dirty="0" smtClean="0">
                <a:solidFill>
                  <a:schemeClr val="tx1"/>
                </a:solidFill>
              </a:rPr>
              <a:t>فناوری؛ میزان </a:t>
            </a:r>
            <a:r>
              <a:rPr lang="fa-IR" sz="2200" dirty="0">
                <a:solidFill>
                  <a:schemeClr val="tx1"/>
                </a:solidFill>
              </a:rPr>
              <a:t>رشد فناوری و همچنین مسیر </a:t>
            </a:r>
            <a:r>
              <a:rPr lang="fa-IR" sz="2200" dirty="0" smtClean="0">
                <a:solidFill>
                  <a:schemeClr val="tx1"/>
                </a:solidFill>
              </a:rPr>
              <a:t>توسعه آن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یک چشم‌انداز تحول‌گرایانه برای توسعه نظام فناورانه در گذر زمان</a:t>
            </a: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30/45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9872" y="1215008"/>
            <a:ext cx="5271990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چرخه عمر نظام نوآوری فناورانه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نقش چرخه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عمر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نظام‌های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31/45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7144198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مراحل مختلف توسعه نظام نوآوری فناورانه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458199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نقش چرخه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عمر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نظام‌های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20583"/>
              </p:ext>
            </p:extLst>
          </p:nvPr>
        </p:nvGraphicFramePr>
        <p:xfrm>
          <a:off x="611560" y="1988840"/>
          <a:ext cx="7992887" cy="4344581"/>
        </p:xfrm>
        <a:graphic>
          <a:graphicData uri="http://schemas.openxmlformats.org/drawingml/2006/table">
            <a:tbl>
              <a:tblPr rtl="1" firstRow="1" firstCol="1" bandRow="1"/>
              <a:tblGrid>
                <a:gridCol w="1141207">
                  <a:extLst>
                    <a:ext uri="{9D8B030D-6E8A-4147-A177-3AD203B41FA5}">
                      <a16:colId xmlns:a16="http://schemas.microsoft.com/office/drawing/2014/main" val="3495300269"/>
                    </a:ext>
                  </a:extLst>
                </a:gridCol>
                <a:gridCol w="1673714">
                  <a:extLst>
                    <a:ext uri="{9D8B030D-6E8A-4147-A177-3AD203B41FA5}">
                      <a16:colId xmlns:a16="http://schemas.microsoft.com/office/drawing/2014/main" val="1563627218"/>
                    </a:ext>
                  </a:extLst>
                </a:gridCol>
                <a:gridCol w="1754341">
                  <a:extLst>
                    <a:ext uri="{9D8B030D-6E8A-4147-A177-3AD203B41FA5}">
                      <a16:colId xmlns:a16="http://schemas.microsoft.com/office/drawing/2014/main" val="2392280697"/>
                    </a:ext>
                  </a:extLst>
                </a:gridCol>
                <a:gridCol w="1834085">
                  <a:extLst>
                    <a:ext uri="{9D8B030D-6E8A-4147-A177-3AD203B41FA5}">
                      <a16:colId xmlns:a16="http://schemas.microsoft.com/office/drawing/2014/main" val="4245733752"/>
                    </a:ext>
                  </a:extLst>
                </a:gridCol>
                <a:gridCol w="1589540">
                  <a:extLst>
                    <a:ext uri="{9D8B030D-6E8A-4147-A177-3AD203B41FA5}">
                      <a16:colId xmlns:a16="http://schemas.microsoft.com/office/drawing/2014/main" val="3553553916"/>
                    </a:ext>
                  </a:extLst>
                </a:gridCol>
              </a:tblGrid>
              <a:tr h="255564"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مرحله شکل­گیری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مرحله رشد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مرحله بلوغ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مرحله افول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0719"/>
                  </a:ext>
                </a:extLst>
              </a:tr>
              <a:tr h="1277818"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اندازه نظام و بازیگران اصلی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فروش نزدیک به صفر، رشد اندک، تعداد کم بازیگران، درجات بالای یکپارچگی عمودی، نرخ ورود و خروج پایین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فروش مدیریت شده و سپس رشد سریع، تعداد متوسط تا زیاد بازیگران، ظهور واسطه­ها، نرخ ورود بالا، رقابت شدید بر سر استانداردها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میزان بالای فروش، رشد کم، تعداد متوسط تا زیاد بازیگران، میزان تخصصی­سازی بالا، نرخ پایین ورود و خروج، وجود بازیگران غالب، تعارضات کم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فروش کمتر از میزان حداکثری و با روند نزولی، نرخ خروج بالا، از دست رفتن اثر واسطه­ ها، روند افزایش تعارضات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67563"/>
                  </a:ext>
                </a:extLst>
              </a:tr>
              <a:tr h="1022254"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ساختار نهادی و شبکه­­ها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ساختارمندی کم، عدم قطعیت بالا، شبکه ضعیف، زنجیره ارزش ناقص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افزایش ساختارمندی، شکل­گیری بازارها، افزایش رسمیت، مشارکت در شبکه­ها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میزان بالای ساختارمندی، عدم قطعیت کم، بازارها و زنجیره­ی ارزش و شبکه­های شکل­گرفته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ناپایداری ساختاری، مناقشات بر سر نهادها، اضمحلال شبکه­­ها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058466"/>
                  </a:ext>
                </a:extLst>
              </a:tr>
              <a:tr h="1022254"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بازدهی و تنوع فناوری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معیارهای ­نامشخص بازدهی، بازدهی کمتر نسبت به فناوری موجود، تنوع بالا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معیارهای مشخص بازدهی، بازدهی افزایشی، کاهش تنوع، ظهور یک طرح غالب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روند افزایشی بازدهی، امکان بالقوه گسترش فناوری به سایر شاخه­های جدید کاربردی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زیر سؤال رفتن معیارهای بازدهی 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506290"/>
                  </a:ext>
                </a:extLst>
              </a:tr>
              <a:tr h="766691"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ارتباط بین نظام و عوامل بافتاری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وابستگی نظام فناورانه به بافتار</a:t>
                      </a:r>
                      <a:r>
                        <a:rPr lang="fa-IR" sz="1400">
                          <a:effectLst/>
                          <a:latin typeface="B Lotus" panose="00000400000000000000" pitchFamily="2" charset="-78"/>
                          <a:ea typeface="Times New Roman" panose="02020603050405020304" pitchFamily="18" charset="0"/>
                          <a:cs typeface="B Nazanin" pitchFamily="2" charset="-78"/>
                        </a:rPr>
                        <a:t> 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 و ظهور اولین روابط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ارتباطات رسمی و متعدد نظام فناورانه با بافتار، افزایش تعارضات بالقوه، وابستگی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تعداد زیاد روابط نزدیک، تعامل بافتار و نظام فناورانه، وابستگی</a:t>
                      </a:r>
                      <a:endParaRPr lang="en-US" sz="240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itchFamily="2" charset="-78"/>
                        </a:rPr>
                        <a:t>قطع روابط، افول بافتارهای ساختاری وابسته</a:t>
                      </a:r>
                      <a:endParaRPr lang="en-US" sz="2400" dirty="0">
                        <a:effectLst/>
                        <a:latin typeface="B Lotus" panose="00000400000000000000" pitchFamily="2" charset="-78"/>
                        <a:ea typeface="Times New Roman" panose="02020603050405020304" pitchFamily="18" charset="0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05164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09935" y="158873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چهار مرحله از یک چرخه </a:t>
            </a:r>
            <a:r>
              <a:rPr lang="fa-IR" sz="2000" b="1" dirty="0" smtClean="0">
                <a:cs typeface="B Nazanin" pitchFamily="2" charset="-78"/>
              </a:rPr>
              <a:t>عمر </a:t>
            </a:r>
            <a:r>
              <a:rPr lang="fa-IR" sz="2000" b="1" dirty="0">
                <a:cs typeface="B Nazanin" pitchFamily="2" charset="-78"/>
              </a:rPr>
              <a:t>نظام نوآوری فناورانه و تحولات آن </a:t>
            </a:r>
            <a:endParaRPr lang="fa-IR" sz="20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72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32/45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7144198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تغییرات در تعاملات نظام نوآوری فناورانه و عوامل بافتاری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458199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نقش چرخه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عمر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نظام‌های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6" y="1772816"/>
            <a:ext cx="7977941" cy="44545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72365" y="631593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تعاملات نظام-بافتار در زمان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بسط و گسترش </a:t>
            </a:r>
            <a:r>
              <a:rPr lang="fa-IR" sz="2000" b="1" dirty="0">
                <a:cs typeface="B Nazanin" pitchFamily="2" charset="-78"/>
              </a:rPr>
              <a:t>نظام نوآوری فناورانه </a:t>
            </a:r>
            <a:endParaRPr lang="fa-IR" sz="20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50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33/45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7144198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تغییرات در تعاملات نظام نوآوری فناورانه و عوامل بافتاری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458199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نقش چرخه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عمر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نظام‌های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سیاست‌گذاری-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365" y="6043589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تعاملات نظام-بافتار در زمان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افول </a:t>
            </a:r>
            <a:r>
              <a:rPr lang="fa-IR" sz="2000" b="1" dirty="0" smtClean="0">
                <a:cs typeface="B Nazanin" pitchFamily="2" charset="-78"/>
              </a:rPr>
              <a:t>نظام </a:t>
            </a:r>
            <a:r>
              <a:rPr lang="fa-IR" sz="2000" b="1" dirty="0">
                <a:cs typeface="B Nazanin" pitchFamily="2" charset="-78"/>
              </a:rPr>
              <a:t>نوآوری فناورانه </a:t>
            </a:r>
            <a:endParaRPr lang="fa-IR" sz="2000" b="1" dirty="0" smtClean="0">
              <a:cs typeface="B Nazanin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3" y="1915959"/>
            <a:ext cx="7619235" cy="3982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7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بازیگران مهم: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در 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سطح 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سیاست‌گذار؛ </a:t>
            </a:r>
            <a:r>
              <a:rPr lang="fa-IR" sz="2400" dirty="0">
                <a:solidFill>
                  <a:schemeClr val="tx1"/>
                </a:solidFill>
              </a:rPr>
              <a:t>مجلس شورای اسلامی، شورای عالی انقلاب فرهنگی و وزارت </a:t>
            </a:r>
            <a:r>
              <a:rPr lang="fa-IR" sz="2400" dirty="0" smtClean="0">
                <a:solidFill>
                  <a:schemeClr val="tx1"/>
                </a:solidFill>
              </a:rPr>
              <a:t>نیرو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در 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سطح 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تنظیم‌گر 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و 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تسهیل‌گر؛ </a:t>
            </a:r>
            <a:r>
              <a:rPr lang="fa-IR" sz="2400" dirty="0">
                <a:solidFill>
                  <a:schemeClr val="tx1"/>
                </a:solidFill>
              </a:rPr>
              <a:t>سازمان </a:t>
            </a:r>
            <a:r>
              <a:rPr lang="fa-IR" sz="2400" dirty="0" smtClean="0">
                <a:solidFill>
                  <a:schemeClr val="tx1"/>
                </a:solidFill>
              </a:rPr>
              <a:t>انرژی‌های </a:t>
            </a:r>
            <a:r>
              <a:rPr lang="fa-IR" sz="2400" dirty="0">
                <a:solidFill>
                  <a:schemeClr val="tx1"/>
                </a:solidFill>
              </a:rPr>
              <a:t>تجدیدپذیر و </a:t>
            </a:r>
            <a:r>
              <a:rPr lang="fa-IR" sz="2400" dirty="0" smtClean="0">
                <a:solidFill>
                  <a:schemeClr val="tx1"/>
                </a:solidFill>
              </a:rPr>
              <a:t>بهره‌وری </a:t>
            </a:r>
            <a:r>
              <a:rPr lang="fa-IR" sz="2400" dirty="0">
                <a:solidFill>
                  <a:schemeClr val="tx1"/>
                </a:solidFill>
              </a:rPr>
              <a:t>انرژی برق، سازمان حفاظت از </a:t>
            </a:r>
            <a:r>
              <a:rPr lang="fa-IR" sz="2400" dirty="0" smtClean="0">
                <a:solidFill>
                  <a:schemeClr val="tx1"/>
                </a:solidFill>
              </a:rPr>
              <a:t>محیط‌زیست </a:t>
            </a:r>
            <a:r>
              <a:rPr lang="fa-IR" sz="2400" dirty="0">
                <a:solidFill>
                  <a:schemeClr val="tx1"/>
                </a:solidFill>
              </a:rPr>
              <a:t>و ستاد توسعه </a:t>
            </a:r>
            <a:r>
              <a:rPr lang="fa-IR" sz="2400" dirty="0" smtClean="0">
                <a:solidFill>
                  <a:schemeClr val="tx1"/>
                </a:solidFill>
              </a:rPr>
              <a:t>فناوری </a:t>
            </a:r>
            <a:r>
              <a:rPr lang="fa-IR" sz="2400" dirty="0">
                <a:solidFill>
                  <a:schemeClr val="tx1"/>
                </a:solidFill>
              </a:rPr>
              <a:t>حوزه انرژی معاونت </a:t>
            </a:r>
            <a:r>
              <a:rPr lang="fa-IR" sz="2400" dirty="0" smtClean="0">
                <a:solidFill>
                  <a:schemeClr val="tx1"/>
                </a:solidFill>
              </a:rPr>
              <a:t>علمی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در 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سطح اجرا و توسعه 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فناوری؛ </a:t>
            </a:r>
            <a:r>
              <a:rPr lang="fa-IR" sz="2400" dirty="0" smtClean="0">
                <a:solidFill>
                  <a:schemeClr val="tx1"/>
                </a:solidFill>
              </a:rPr>
              <a:t>نیروگاه‌های </a:t>
            </a:r>
            <a:r>
              <a:rPr lang="fa-IR" sz="2400" dirty="0">
                <a:solidFill>
                  <a:schemeClr val="tx1"/>
                </a:solidFill>
              </a:rPr>
              <a:t>فتوولتائیک، </a:t>
            </a:r>
            <a:r>
              <a:rPr lang="fa-IR" sz="2400" dirty="0" smtClean="0">
                <a:solidFill>
                  <a:schemeClr val="tx1"/>
                </a:solidFill>
              </a:rPr>
              <a:t>دانشگاه‌ها</a:t>
            </a:r>
            <a:r>
              <a:rPr lang="fa-IR" sz="2400" dirty="0">
                <a:solidFill>
                  <a:schemeClr val="tx1"/>
                </a:solidFill>
              </a:rPr>
              <a:t>، مراکز تحقیقاتی و </a:t>
            </a:r>
            <a:r>
              <a:rPr lang="fa-IR" sz="2400" dirty="0" smtClean="0">
                <a:solidFill>
                  <a:schemeClr val="tx1"/>
                </a:solidFill>
              </a:rPr>
              <a:t>بنگاه‌های </a:t>
            </a:r>
            <a:r>
              <a:rPr lang="fa-IR" sz="2400" dirty="0">
                <a:solidFill>
                  <a:schemeClr val="tx1"/>
                </a:solidFill>
              </a:rPr>
              <a:t>کوچک و </a:t>
            </a:r>
            <a:r>
              <a:rPr lang="fa-IR" sz="2400" dirty="0" smtClean="0">
                <a:solidFill>
                  <a:schemeClr val="tx1"/>
                </a:solidFill>
              </a:rPr>
              <a:t>متوسط</a:t>
            </a:r>
            <a:endParaRPr lang="fa-IR" sz="22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34/45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ساختاری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مطالعه موردی: تحلیل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نظام نوآوری فناورانه فتوولتائیک در ایران</a:t>
            </a:r>
          </a:p>
        </p:txBody>
      </p:sp>
    </p:spTree>
    <p:extLst>
      <p:ext uri="{BB962C8B-B14F-4D97-AF65-F5344CB8AC3E}">
        <p14:creationId xmlns:p14="http://schemas.microsoft.com/office/powerpoint/2010/main" val="31021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نهادها: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نهادهای رسمی مهم: </a:t>
            </a:r>
            <a:r>
              <a:rPr lang="fa-IR" sz="2400" dirty="0">
                <a:solidFill>
                  <a:schemeClr val="tx1"/>
                </a:solidFill>
              </a:rPr>
              <a:t>سند </a:t>
            </a:r>
            <a:r>
              <a:rPr lang="fa-IR" sz="2400" dirty="0" smtClean="0">
                <a:solidFill>
                  <a:schemeClr val="tx1"/>
                </a:solidFill>
              </a:rPr>
              <a:t>چشم‌انداز بیست‌ساله </a:t>
            </a:r>
            <a:r>
              <a:rPr lang="fa-IR" sz="2400" dirty="0">
                <a:solidFill>
                  <a:schemeClr val="tx1"/>
                </a:solidFill>
              </a:rPr>
              <a:t>کشور، </a:t>
            </a:r>
            <a:r>
              <a:rPr lang="fa-IR" sz="2400" dirty="0" smtClean="0">
                <a:solidFill>
                  <a:schemeClr val="tx1"/>
                </a:solidFill>
              </a:rPr>
              <a:t>سیاست‌های </a:t>
            </a:r>
            <a:r>
              <a:rPr lang="fa-IR" sz="2400" dirty="0">
                <a:solidFill>
                  <a:schemeClr val="tx1"/>
                </a:solidFill>
              </a:rPr>
              <a:t>کلی نظام در بخش انرژی، سند ملی راهبردی انرژی کشور، نقشه جامع علمی کشور، قانون اصلاح الگوی مصرف، </a:t>
            </a:r>
            <a:r>
              <a:rPr lang="fa-IR" sz="2400" dirty="0" smtClean="0">
                <a:solidFill>
                  <a:schemeClr val="tx1"/>
                </a:solidFill>
              </a:rPr>
              <a:t>سیاست‌های </a:t>
            </a:r>
            <a:r>
              <a:rPr lang="fa-IR" sz="2400" dirty="0">
                <a:solidFill>
                  <a:schemeClr val="tx1"/>
                </a:solidFill>
              </a:rPr>
              <a:t>کلی </a:t>
            </a:r>
            <a:r>
              <a:rPr lang="fa-IR" sz="2400" dirty="0" smtClean="0">
                <a:solidFill>
                  <a:schemeClr val="tx1"/>
                </a:solidFill>
              </a:rPr>
              <a:t>محیط‌زیست</a:t>
            </a:r>
            <a:r>
              <a:rPr lang="fa-IR" sz="2400" dirty="0">
                <a:solidFill>
                  <a:schemeClr val="tx1"/>
                </a:solidFill>
              </a:rPr>
              <a:t>، قانون حمایت از صنعت برق، ترازنامه انرژی، طرح جامع انرژی کشور، سند ملی توسعه دانش بنیان </a:t>
            </a:r>
            <a:r>
              <a:rPr lang="fa-IR" sz="2400" dirty="0" smtClean="0">
                <a:solidFill>
                  <a:schemeClr val="tx1"/>
                </a:solidFill>
              </a:rPr>
              <a:t>انرژی‌های </a:t>
            </a:r>
            <a:r>
              <a:rPr lang="fa-IR" sz="2400" dirty="0">
                <a:solidFill>
                  <a:schemeClr val="tx1"/>
                </a:solidFill>
              </a:rPr>
              <a:t>تجدیدپذیر و </a:t>
            </a:r>
            <a:r>
              <a:rPr lang="fa-IR" sz="2400" dirty="0" smtClean="0">
                <a:solidFill>
                  <a:schemeClr val="tx1"/>
                </a:solidFill>
              </a:rPr>
              <a:t>نقشه‌راه </a:t>
            </a:r>
            <a:r>
              <a:rPr lang="fa-IR" sz="2400" dirty="0">
                <a:solidFill>
                  <a:schemeClr val="tx1"/>
                </a:solidFill>
              </a:rPr>
              <a:t>توسعه فناوری انرژی </a:t>
            </a:r>
            <a:r>
              <a:rPr lang="fa-IR" sz="2400" dirty="0" smtClean="0">
                <a:solidFill>
                  <a:schemeClr val="tx1"/>
                </a:solidFill>
              </a:rPr>
              <a:t>خورشیدی؛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نهادهای غیررسمی </a:t>
            </a:r>
            <a:r>
              <a:rPr lang="fa-IR" sz="2400" dirty="0">
                <a:solidFill>
                  <a:schemeClr val="tx1"/>
                </a:solidFill>
              </a:rPr>
              <a:t>مانند نگرش و باور مسئولان کشور پیرامون تقابل توسعه فناوری </a:t>
            </a:r>
            <a:r>
              <a:rPr lang="fa-IR" sz="2400" dirty="0" smtClean="0">
                <a:solidFill>
                  <a:schemeClr val="tx1"/>
                </a:solidFill>
              </a:rPr>
              <a:t>انرژی‌های </a:t>
            </a:r>
            <a:r>
              <a:rPr lang="fa-IR" sz="2400" dirty="0">
                <a:solidFill>
                  <a:schemeClr val="tx1"/>
                </a:solidFill>
              </a:rPr>
              <a:t>نو و استفاده از منابع فسیلی</a:t>
            </a:r>
            <a:endParaRPr lang="fa-IR" sz="22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258" y="6326908"/>
            <a:ext cx="626318" cy="35478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35/45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ساختاری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شبکه‌های مهم: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انجمن </a:t>
            </a:r>
            <a:r>
              <a:rPr lang="fa-IR" sz="2400" dirty="0" smtClean="0">
                <a:solidFill>
                  <a:schemeClr val="tx1"/>
                </a:solidFill>
              </a:rPr>
              <a:t>انرژی‌های </a:t>
            </a:r>
            <a:r>
              <a:rPr lang="fa-IR" sz="2400" dirty="0">
                <a:solidFill>
                  <a:schemeClr val="tx1"/>
                </a:solidFill>
              </a:rPr>
              <a:t>تجدیدپذیر </a:t>
            </a:r>
            <a:r>
              <a:rPr lang="fa-IR" sz="2400" dirty="0" smtClean="0">
                <a:solidFill>
                  <a:schemeClr val="tx1"/>
                </a:solidFill>
              </a:rPr>
              <a:t>ایران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انجمن </a:t>
            </a:r>
            <a:r>
              <a:rPr lang="fa-IR" sz="2400" dirty="0">
                <a:solidFill>
                  <a:schemeClr val="tx1"/>
                </a:solidFill>
              </a:rPr>
              <a:t>انرژی خورشیدی </a:t>
            </a:r>
            <a:r>
              <a:rPr lang="fa-IR" sz="2400" dirty="0" smtClean="0">
                <a:solidFill>
                  <a:schemeClr val="tx1"/>
                </a:solidFill>
              </a:rPr>
              <a:t>ایران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انجمن </a:t>
            </a:r>
            <a:r>
              <a:rPr lang="fa-IR" sz="2400" dirty="0">
                <a:solidFill>
                  <a:schemeClr val="tx1"/>
                </a:solidFill>
              </a:rPr>
              <a:t>انرژی ایران و باشگاه باد و </a:t>
            </a:r>
            <a:r>
              <a:rPr lang="fa-IR" sz="2400" dirty="0" smtClean="0">
                <a:solidFill>
                  <a:schemeClr val="tx1"/>
                </a:solidFill>
              </a:rPr>
              <a:t>خورشید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و ...</a:t>
            </a:r>
            <a:endParaRPr lang="fa-IR" sz="22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36/45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ساختاری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37/45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29" y="1776951"/>
            <a:ext cx="5504846" cy="447683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72365" y="612523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وضعیت پیشبرد کارکردهای نظام نوآوری فناوری فتوولتائیک در </a:t>
            </a:r>
            <a:r>
              <a:rPr lang="fa-IR" sz="2000" b="1" dirty="0" smtClean="0">
                <a:cs typeface="B Nazanin" pitchFamily="2" charset="-78"/>
              </a:rPr>
              <a:t>ایران</a:t>
            </a:r>
          </a:p>
        </p:txBody>
      </p:sp>
    </p:spTree>
    <p:extLst>
      <p:ext uri="{BB962C8B-B14F-4D97-AF65-F5344CB8AC3E}">
        <p14:creationId xmlns:p14="http://schemas.microsoft.com/office/powerpoint/2010/main" val="16358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022" y="6323813"/>
            <a:ext cx="635554" cy="34554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38/45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b="1" dirty="0" smtClean="0"/>
              <a:t>الف) دوره </a:t>
            </a:r>
            <a:r>
              <a:rPr lang="fa-IR" sz="2400" b="1" dirty="0"/>
              <a:t>نخست: پیش از دهه </a:t>
            </a:r>
            <a:r>
              <a:rPr lang="fa-IR" sz="2400" b="1" dirty="0" smtClean="0"/>
              <a:t>70</a:t>
            </a:r>
            <a:endParaRPr lang="fa-IR" sz="2400" b="1" dirty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اتفاق </a:t>
            </a:r>
            <a:r>
              <a:rPr lang="fa-IR" sz="2200" dirty="0">
                <a:solidFill>
                  <a:schemeClr val="tx1"/>
                </a:solidFill>
              </a:rPr>
              <a:t>مهمی در حوزه توسعه </a:t>
            </a:r>
            <a:r>
              <a:rPr lang="fa-IR" sz="2200" dirty="0" smtClean="0">
                <a:solidFill>
                  <a:schemeClr val="tx1"/>
                </a:solidFill>
              </a:rPr>
              <a:t>انرژي‌هاي </a:t>
            </a:r>
            <a:r>
              <a:rPr lang="fa-IR" sz="2200" dirty="0">
                <a:solidFill>
                  <a:schemeClr val="tx1"/>
                </a:solidFill>
              </a:rPr>
              <a:t>خورشیدی در ایران رخ </a:t>
            </a:r>
            <a:r>
              <a:rPr lang="fa-IR" sz="2200" dirty="0" smtClean="0">
                <a:solidFill>
                  <a:schemeClr val="tx1"/>
                </a:solidFill>
              </a:rPr>
              <a:t>نداده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صرفاً </a:t>
            </a:r>
            <a:r>
              <a:rPr lang="fa-IR" sz="2200" dirty="0">
                <a:solidFill>
                  <a:schemeClr val="tx1"/>
                </a:solidFill>
              </a:rPr>
              <a:t>باتوجه به </a:t>
            </a:r>
            <a:r>
              <a:rPr lang="fa-IR" sz="2200" dirty="0" smtClean="0">
                <a:solidFill>
                  <a:schemeClr val="tx1"/>
                </a:solidFill>
              </a:rPr>
              <a:t>پیشرفت‌هاي </a:t>
            </a:r>
            <a:r>
              <a:rPr lang="fa-IR" sz="2200" dirty="0">
                <a:solidFill>
                  <a:schemeClr val="tx1"/>
                </a:solidFill>
              </a:rPr>
              <a:t>فناورانه در کشورهاي </a:t>
            </a:r>
            <a:r>
              <a:rPr lang="fa-IR" sz="2200" dirty="0" smtClean="0">
                <a:solidFill>
                  <a:schemeClr val="tx1"/>
                </a:solidFill>
              </a:rPr>
              <a:t>توسـعه‌یافتـه</a:t>
            </a:r>
            <a:r>
              <a:rPr lang="fa-IR" sz="2200" dirty="0">
                <a:solidFill>
                  <a:schemeClr val="tx1"/>
                </a:solidFill>
              </a:rPr>
              <a:t>، برخی تحقیقات پراکنده و نامسنجم با محوریت چند دانشگاه برتر و تعدادی از </a:t>
            </a:r>
            <a:r>
              <a:rPr lang="fa-IR" sz="2200" dirty="0" smtClean="0">
                <a:solidFill>
                  <a:schemeClr val="tx1"/>
                </a:solidFill>
              </a:rPr>
              <a:t>سازمان‌ها </a:t>
            </a:r>
            <a:r>
              <a:rPr lang="fa-IR" sz="2200" dirty="0">
                <a:solidFill>
                  <a:schemeClr val="tx1"/>
                </a:solidFill>
              </a:rPr>
              <a:t>و مراکز </a:t>
            </a:r>
            <a:r>
              <a:rPr lang="fa-IR" sz="2200" dirty="0" smtClean="0">
                <a:solidFill>
                  <a:schemeClr val="tx1"/>
                </a:solidFill>
              </a:rPr>
              <a:t>دولتی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به </a:t>
            </a:r>
            <a:r>
              <a:rPr lang="fa-IR" sz="2200" dirty="0">
                <a:solidFill>
                  <a:schemeClr val="tx1"/>
                </a:solidFill>
              </a:rPr>
              <a:t>عنوان مثال وزارت پست و تلگراف در دهه 1360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عملکرد کارکردهای </a:t>
            </a:r>
            <a:r>
              <a:rPr lang="fa-IR" sz="2200" dirty="0">
                <a:solidFill>
                  <a:schemeClr val="tx1"/>
                </a:solidFill>
              </a:rPr>
              <a:t>توسعه و انتشار دانش به میزان کم و کارکردهای </a:t>
            </a:r>
            <a:r>
              <a:rPr lang="fa-IR" sz="2200" dirty="0" smtClean="0">
                <a:solidFill>
                  <a:schemeClr val="tx1"/>
                </a:solidFill>
              </a:rPr>
              <a:t>جهت‌دهی </a:t>
            </a:r>
            <a:r>
              <a:rPr lang="fa-IR" sz="2200" dirty="0">
                <a:solidFill>
                  <a:schemeClr val="tx1"/>
                </a:solidFill>
              </a:rPr>
              <a:t>به نظام فناورانه و تخصیص جزئی منابع به کمک برخی مراکز </a:t>
            </a:r>
            <a:r>
              <a:rPr lang="fa-IR" sz="2200" dirty="0" smtClean="0">
                <a:solidFill>
                  <a:schemeClr val="tx1"/>
                </a:solidFill>
              </a:rPr>
              <a:t>دولتی</a:t>
            </a:r>
          </a:p>
        </p:txBody>
      </p:sp>
    </p:spTree>
    <p:extLst>
      <p:ext uri="{BB962C8B-B14F-4D97-AF65-F5344CB8AC3E}">
        <p14:creationId xmlns:p14="http://schemas.microsoft.com/office/powerpoint/2010/main" val="5420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39/45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/>
              <a:t>ب) دوره دوم: از 1370 </a:t>
            </a:r>
            <a:r>
              <a:rPr lang="fa-IR" sz="2400" b="1" dirty="0" smtClean="0"/>
              <a:t>تا 1385</a:t>
            </a:r>
            <a:endParaRPr lang="fa-IR" sz="2400" b="1" dirty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اولین صفحات خورشیدي ایرانی در سال 1371 توسـط شرکت فیبر </a:t>
            </a:r>
            <a:r>
              <a:rPr lang="fa-IR" sz="2200" dirty="0" smtClean="0">
                <a:solidFill>
                  <a:schemeClr val="tx1"/>
                </a:solidFill>
              </a:rPr>
              <a:t>نوري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توسعه نظام فناورانه بیش از اینکه مبتنی بر کارکرد توسعه دانش شکل </a:t>
            </a:r>
            <a:r>
              <a:rPr lang="fa-IR" sz="2200" dirty="0" smtClean="0">
                <a:solidFill>
                  <a:schemeClr val="tx1"/>
                </a:solidFill>
              </a:rPr>
              <a:t>بگیرد، </a:t>
            </a:r>
            <a:r>
              <a:rPr lang="fa-IR" sz="2200" dirty="0">
                <a:solidFill>
                  <a:schemeClr val="tx1"/>
                </a:solidFill>
              </a:rPr>
              <a:t>مبتنی بر واردات تجهیزات و مونتاژ </a:t>
            </a:r>
            <a:r>
              <a:rPr lang="fa-IR" sz="2200" dirty="0" smtClean="0">
                <a:solidFill>
                  <a:schemeClr val="tx1"/>
                </a:solidFill>
              </a:rPr>
              <a:t>آن‌ها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انجام چند پروژه انرژی خورشیدی با کمک سازمان انرژی اتمی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تأسیس سازمان </a:t>
            </a:r>
            <a:r>
              <a:rPr lang="fa-IR" sz="2200" dirty="0" smtClean="0">
                <a:solidFill>
                  <a:schemeClr val="tx1"/>
                </a:solidFill>
              </a:rPr>
              <a:t>انرژی‌ها </a:t>
            </a:r>
            <a:r>
              <a:rPr lang="fa-IR" sz="2200" dirty="0">
                <a:solidFill>
                  <a:schemeClr val="tx1"/>
                </a:solidFill>
              </a:rPr>
              <a:t>نو </a:t>
            </a:r>
            <a:r>
              <a:rPr lang="fa-IR" sz="2200" dirty="0" smtClean="0">
                <a:solidFill>
                  <a:schemeClr val="tx1"/>
                </a:solidFill>
              </a:rPr>
              <a:t>ایران در سال 1374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بهره‌برداری از چند نیروگاه فتوولتائیک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تصویب ماده قانونی برای خرید برق تجدیدپذیر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نقش پروتکل‌های بین‌المللی مانند کیوتو </a:t>
            </a:r>
          </a:p>
        </p:txBody>
      </p:sp>
    </p:spTree>
    <p:extLst>
      <p:ext uri="{BB962C8B-B14F-4D97-AF65-F5344CB8AC3E}">
        <p14:creationId xmlns:p14="http://schemas.microsoft.com/office/powerpoint/2010/main" val="19486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تغییرات فناورانه و نظام نوآوری فناورانه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تحلیل تغییرات </a:t>
            </a:r>
            <a:r>
              <a:rPr lang="fa-IR" sz="2600" dirty="0"/>
              <a:t>فناورانه </a:t>
            </a:r>
            <a:r>
              <a:rPr lang="fa-IR" sz="2600" dirty="0" smtClean="0"/>
              <a:t>نه </a:t>
            </a:r>
            <a:r>
              <a:rPr lang="fa-IR" sz="2600" dirty="0"/>
              <a:t>تنها درون </a:t>
            </a:r>
            <a:r>
              <a:rPr lang="fa-IR" sz="2600" dirty="0" smtClean="0"/>
              <a:t>بنگاه‌ها </a:t>
            </a:r>
            <a:r>
              <a:rPr lang="fa-IR" sz="2600" dirty="0"/>
              <a:t>بلکه در سطح نظام </a:t>
            </a:r>
            <a:r>
              <a:rPr lang="fa-IR" sz="2600" dirty="0" smtClean="0"/>
              <a:t>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توسعه نظام نوآوری </a:t>
            </a:r>
            <a:r>
              <a:rPr lang="fa-IR" sz="2600" dirty="0" smtClean="0"/>
              <a:t>فناورانه </a:t>
            </a:r>
            <a:r>
              <a:rPr lang="fa-IR" sz="2600" dirty="0"/>
              <a:t>با هدف کارآمدسازی تجزیه و </a:t>
            </a:r>
            <a:r>
              <a:rPr lang="fa-IR" sz="2600" dirty="0" smtClean="0"/>
              <a:t>تحلیل‌های </a:t>
            </a:r>
            <a:r>
              <a:rPr lang="fa-IR" sz="2600" dirty="0"/>
              <a:t>فرآیندهای نوآوری و توضیح ماهیت تغییرات </a:t>
            </a:r>
            <a:r>
              <a:rPr lang="fa-IR" sz="2600" dirty="0" smtClean="0"/>
              <a:t>فناورانه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تعریف کارلسون </a:t>
            </a:r>
            <a:r>
              <a:rPr lang="fa-IR" sz="2600" dirty="0"/>
              <a:t>در </a:t>
            </a:r>
            <a:r>
              <a:rPr lang="fa-IR" sz="2600" dirty="0" smtClean="0"/>
              <a:t>سال 1991 از </a:t>
            </a:r>
            <a:r>
              <a:rPr lang="fa-IR" sz="2600" dirty="0"/>
              <a:t>نظام نوآوری </a:t>
            </a:r>
            <a:r>
              <a:rPr lang="fa-IR" sz="2600" dirty="0" smtClean="0"/>
              <a:t>فناورانه: "شبکه‌ای </a:t>
            </a:r>
            <a:r>
              <a:rPr lang="fa-IR" sz="2600" dirty="0"/>
              <a:t>پویا از عوامل و نهادهای مؤثر در یک منطقه اقتصادی یا صنعتی خاص، تحت مجموعه‌ای از زیرساخت‌های نهادی خاص که با یکدیگر در تعامل بوده و در تولید، انتشار و بهره‌برداری از فناوری سهیم هستند" 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و اجزای ساختاری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آن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40/45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262" y="1871188"/>
            <a:ext cx="8229600" cy="5086204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b="1" dirty="0" smtClean="0"/>
              <a:t>ج) </a:t>
            </a:r>
            <a:r>
              <a:rPr lang="fa-IR" sz="2400" b="1" dirty="0"/>
              <a:t>دوره </a:t>
            </a:r>
            <a:r>
              <a:rPr lang="fa-IR" sz="2400" b="1" dirty="0" smtClean="0"/>
              <a:t>سوم: </a:t>
            </a:r>
            <a:r>
              <a:rPr lang="fa-IR" sz="2400" b="1" dirty="0"/>
              <a:t>از </a:t>
            </a:r>
            <a:r>
              <a:rPr lang="fa-IR" sz="2400" b="1" dirty="0" smtClean="0"/>
              <a:t>1386 تا 1390</a:t>
            </a:r>
            <a:endParaRPr lang="fa-IR" sz="2400" b="1" dirty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سال </a:t>
            </a:r>
            <a:r>
              <a:rPr lang="fa-IR" sz="2200" dirty="0">
                <a:solidFill>
                  <a:schemeClr val="tx1"/>
                </a:solidFill>
              </a:rPr>
              <a:t>1386 طرح </a:t>
            </a:r>
            <a:r>
              <a:rPr lang="fa-IR" sz="2200" dirty="0" smtClean="0">
                <a:solidFill>
                  <a:schemeClr val="tx1"/>
                </a:solidFill>
              </a:rPr>
              <a:t>برق‌رسانی </a:t>
            </a:r>
            <a:r>
              <a:rPr lang="fa-IR" sz="2200" dirty="0">
                <a:solidFill>
                  <a:schemeClr val="tx1"/>
                </a:solidFill>
              </a:rPr>
              <a:t>فتوولتائیک به روستاهای فاقد شبکه برق توسط </a:t>
            </a:r>
            <a:r>
              <a:rPr lang="fa-IR" sz="2200" dirty="0" smtClean="0">
                <a:solidFill>
                  <a:schemeClr val="tx1"/>
                </a:solidFill>
              </a:rPr>
              <a:t>سانا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برپایی </a:t>
            </a:r>
            <a:r>
              <a:rPr lang="fa-IR" sz="2200" dirty="0" smtClean="0">
                <a:solidFill>
                  <a:schemeClr val="tx1"/>
                </a:solidFill>
              </a:rPr>
              <a:t>نمایشگاه‌ها </a:t>
            </a:r>
            <a:r>
              <a:rPr lang="fa-IR" sz="2200" dirty="0">
                <a:solidFill>
                  <a:schemeClr val="tx1"/>
                </a:solidFill>
              </a:rPr>
              <a:t>و </a:t>
            </a:r>
            <a:r>
              <a:rPr lang="fa-IR" sz="2200" dirty="0" smtClean="0">
                <a:solidFill>
                  <a:schemeClr val="tx1"/>
                </a:solidFill>
              </a:rPr>
              <a:t>همایش‌های </a:t>
            </a:r>
            <a:r>
              <a:rPr lang="fa-IR" sz="2200" dirty="0">
                <a:solidFill>
                  <a:schemeClr val="tx1"/>
                </a:solidFill>
              </a:rPr>
              <a:t>انرژی تجدیدپذیر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تغییر قیمت </a:t>
            </a:r>
            <a:r>
              <a:rPr lang="fa-IR" sz="2200" dirty="0">
                <a:solidFill>
                  <a:schemeClr val="tx1"/>
                </a:solidFill>
              </a:rPr>
              <a:t>برق حاصل از منابع تجدیدپذیر بین </a:t>
            </a:r>
            <a:r>
              <a:rPr lang="fa-IR" sz="2200" dirty="0" smtClean="0">
                <a:solidFill>
                  <a:schemeClr val="tx1"/>
                </a:solidFill>
              </a:rPr>
              <a:t>سال‌هاي </a:t>
            </a:r>
            <a:r>
              <a:rPr lang="fa-IR" sz="2200" dirty="0">
                <a:solidFill>
                  <a:schemeClr val="tx1"/>
                </a:solidFill>
              </a:rPr>
              <a:t>87 تا 89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تأسیس </a:t>
            </a:r>
            <a:r>
              <a:rPr lang="fa-IR" sz="2200" dirty="0" smtClean="0">
                <a:solidFill>
                  <a:schemeClr val="tx1"/>
                </a:solidFill>
              </a:rPr>
              <a:t>ستاد </a:t>
            </a:r>
            <a:r>
              <a:rPr lang="fa-IR" sz="2200" dirty="0">
                <a:solidFill>
                  <a:schemeClr val="tx1"/>
                </a:solidFill>
              </a:rPr>
              <a:t>توسعه فناوري </a:t>
            </a:r>
            <a:r>
              <a:rPr lang="fa-IR" sz="2200" dirty="0" smtClean="0">
                <a:solidFill>
                  <a:schemeClr val="tx1"/>
                </a:solidFill>
              </a:rPr>
              <a:t>انرژي‌هاي </a:t>
            </a:r>
            <a:r>
              <a:rPr lang="fa-IR" sz="2200" dirty="0">
                <a:solidFill>
                  <a:schemeClr val="tx1"/>
                </a:solidFill>
              </a:rPr>
              <a:t>تجدیدپذیر </a:t>
            </a:r>
            <a:r>
              <a:rPr lang="fa-IR" sz="2200" dirty="0" smtClean="0">
                <a:solidFill>
                  <a:schemeClr val="tx1"/>
                </a:solidFill>
              </a:rPr>
              <a:t>در سال 1387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نصب </a:t>
            </a:r>
            <a:r>
              <a:rPr lang="fa-IR" sz="2200" dirty="0">
                <a:solidFill>
                  <a:schemeClr val="tx1"/>
                </a:solidFill>
              </a:rPr>
              <a:t>سیستم فتوولتاییک در بیست دانشگاه </a:t>
            </a:r>
            <a:r>
              <a:rPr lang="fa-IR" sz="2200" dirty="0" smtClean="0">
                <a:solidFill>
                  <a:schemeClr val="tx1"/>
                </a:solidFill>
              </a:rPr>
              <a:t>کشور با کمک معاونت علمی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تضمین خرید پنج‌ساله </a:t>
            </a:r>
            <a:r>
              <a:rPr lang="fa-IR" sz="2200" dirty="0">
                <a:solidFill>
                  <a:schemeClr val="tx1"/>
                </a:solidFill>
              </a:rPr>
              <a:t>انرژي تجدیدپذیر </a:t>
            </a:r>
            <a:r>
              <a:rPr lang="fa-IR" sz="2200" dirty="0" smtClean="0">
                <a:solidFill>
                  <a:schemeClr val="tx1"/>
                </a:solidFill>
              </a:rPr>
              <a:t>توسط دولت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قانون اصلاح الگوی مصرف انرژی و </a:t>
            </a:r>
            <a:r>
              <a:rPr lang="fa-IR" sz="2200" dirty="0" smtClean="0">
                <a:solidFill>
                  <a:schemeClr val="tx1"/>
                </a:solidFill>
              </a:rPr>
              <a:t>اولویت انرژی‌های </a:t>
            </a:r>
            <a:r>
              <a:rPr lang="fa-IR" sz="2200" dirty="0">
                <a:solidFill>
                  <a:schemeClr val="tx1"/>
                </a:solidFill>
              </a:rPr>
              <a:t>تجدیدپذیر </a:t>
            </a:r>
            <a:r>
              <a:rPr lang="fa-IR" sz="2200" dirty="0" smtClean="0">
                <a:solidFill>
                  <a:schemeClr val="tx1"/>
                </a:solidFill>
              </a:rPr>
              <a:t>نقشه </a:t>
            </a:r>
            <a:r>
              <a:rPr lang="fa-IR" sz="2200" dirty="0">
                <a:solidFill>
                  <a:schemeClr val="tx1"/>
                </a:solidFill>
              </a:rPr>
              <a:t>جامع علمی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41/45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262" y="1700808"/>
            <a:ext cx="8229600" cy="5086204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b="1" dirty="0" smtClean="0"/>
              <a:t>د) </a:t>
            </a:r>
            <a:r>
              <a:rPr lang="fa-IR" sz="2400" b="1" dirty="0"/>
              <a:t>دوره </a:t>
            </a:r>
            <a:r>
              <a:rPr lang="fa-IR" sz="2400" b="1" dirty="0" smtClean="0"/>
              <a:t>چهارم: </a:t>
            </a:r>
            <a:r>
              <a:rPr lang="fa-IR" sz="2400" b="1" dirty="0"/>
              <a:t>از </a:t>
            </a:r>
            <a:r>
              <a:rPr lang="fa-IR" sz="2400" b="1" dirty="0" smtClean="0"/>
              <a:t>1391 تا کنون</a:t>
            </a:r>
            <a:endParaRPr lang="fa-IR" sz="2400" b="1" dirty="0"/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دریافت </a:t>
            </a:r>
            <a:r>
              <a:rPr lang="fa-IR" sz="2200" dirty="0">
                <a:solidFill>
                  <a:schemeClr val="tx1"/>
                </a:solidFill>
              </a:rPr>
              <a:t>مبلغی مازاد </a:t>
            </a:r>
            <a:r>
              <a:rPr lang="fa-IR" sz="2200" dirty="0" smtClean="0">
                <a:solidFill>
                  <a:schemeClr val="tx1"/>
                </a:solidFill>
              </a:rPr>
              <a:t>روی قبوض </a:t>
            </a:r>
            <a:r>
              <a:rPr lang="fa-IR" sz="2200" dirty="0">
                <a:solidFill>
                  <a:schemeClr val="tx1"/>
                </a:solidFill>
              </a:rPr>
              <a:t>برق مصرفی به عنوان عوارض </a:t>
            </a:r>
            <a:r>
              <a:rPr lang="fa-IR" sz="2200" dirty="0" smtClean="0">
                <a:solidFill>
                  <a:schemeClr val="tx1"/>
                </a:solidFill>
              </a:rPr>
              <a:t>انرژی تجدیدپذیر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افتتاح چند نیروگاه‌ها خورشیدي </a:t>
            </a:r>
            <a:r>
              <a:rPr lang="fa-IR" sz="2200" dirty="0" smtClean="0">
                <a:solidFill>
                  <a:schemeClr val="tx1"/>
                </a:solidFill>
              </a:rPr>
              <a:t>جدید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افزایش مدت زمان خرید </a:t>
            </a:r>
            <a:r>
              <a:rPr lang="fa-IR" sz="2200" dirty="0">
                <a:solidFill>
                  <a:schemeClr val="tx1"/>
                </a:solidFill>
              </a:rPr>
              <a:t>برق تولیدي از منابع </a:t>
            </a:r>
            <a:r>
              <a:rPr lang="fa-IR" sz="2200" dirty="0" smtClean="0">
                <a:solidFill>
                  <a:schemeClr val="tx1"/>
                </a:solidFill>
              </a:rPr>
              <a:t>انرژي‌هاي </a:t>
            </a:r>
            <a:r>
              <a:rPr lang="fa-IR" sz="2200" dirty="0">
                <a:solidFill>
                  <a:schemeClr val="tx1"/>
                </a:solidFill>
              </a:rPr>
              <a:t>تجدیدپذیر </a:t>
            </a:r>
            <a:r>
              <a:rPr lang="fa-IR" sz="2200" dirty="0" smtClean="0">
                <a:solidFill>
                  <a:schemeClr val="tx1"/>
                </a:solidFill>
              </a:rPr>
              <a:t>به بیست سال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تأسیس انجمن حمایت از </a:t>
            </a:r>
            <a:r>
              <a:rPr lang="fa-IR" sz="2200" dirty="0" smtClean="0">
                <a:solidFill>
                  <a:schemeClr val="tx1"/>
                </a:solidFill>
              </a:rPr>
              <a:t>انرژي‌هاي تجدیدپذیر در سال 94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تأثیر قرارداد تغییرات اقلیمی پاریس موسوم به </a:t>
            </a:r>
            <a:r>
              <a:rPr lang="en-US" sz="2200" dirty="0" smtClean="0">
                <a:solidFill>
                  <a:schemeClr val="tx1"/>
                </a:solidFill>
              </a:rPr>
              <a:t>COP21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تشکیل </a:t>
            </a:r>
            <a:r>
              <a:rPr lang="fa-IR" sz="2200" dirty="0" smtClean="0">
                <a:solidFill>
                  <a:schemeClr val="tx1"/>
                </a:solidFill>
              </a:rPr>
              <a:t>سازمان ساتبا </a:t>
            </a:r>
            <a:r>
              <a:rPr lang="fa-IR" sz="2200" dirty="0">
                <a:solidFill>
                  <a:schemeClr val="tx1"/>
                </a:solidFill>
              </a:rPr>
              <a:t>از ادغام دو سازمان سابا و سانا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</a:rPr>
              <a:t>افزایش تعرفه خرید بـرق تضـمینی بـرق از </a:t>
            </a:r>
            <a:r>
              <a:rPr lang="fa-IR" sz="2200" dirty="0" smtClean="0">
                <a:solidFill>
                  <a:schemeClr val="tx1"/>
                </a:solidFill>
              </a:rPr>
              <a:t>نیروگـاه‌هـاي تجدیدپـذیر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</a:rPr>
              <a:t> افزایش سرمایه‌گذاری داخلی و خارجی و تأسیس چند نیروگاه خورشیدی جدید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537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42/45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998984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تحلیل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کارکردی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49492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1628800"/>
            <a:ext cx="5813375" cy="472375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99592" y="634125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پویایی کارکردهای نظام نوآوری فناوری فتوولتائیک در ایران در چهار دوره زمانی</a:t>
            </a:r>
            <a:endParaRPr lang="fa-IR" sz="20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04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43/45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تأثیر عوامل بافتاری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1893455"/>
            <a:ext cx="8182974" cy="46318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از میان چهار عامل </a:t>
            </a:r>
            <a:r>
              <a:rPr lang="fa-IR" sz="2400" dirty="0" smtClean="0"/>
              <a:t>بافتاری، </a:t>
            </a:r>
            <a:r>
              <a:rPr lang="fa-IR" sz="2400" dirty="0"/>
              <a:t>عوامل سیاسی </a:t>
            </a:r>
            <a:r>
              <a:rPr lang="fa-IR" sz="2400" dirty="0" smtClean="0"/>
              <a:t>و </a:t>
            </a:r>
            <a:r>
              <a:rPr lang="fa-IR" sz="2400" dirty="0"/>
              <a:t>تا حدودی بعد </a:t>
            </a:r>
            <a:r>
              <a:rPr lang="fa-IR" sz="2400" dirty="0" smtClean="0"/>
              <a:t>جغرافیایی </a:t>
            </a:r>
            <a:r>
              <a:rPr lang="fa-IR" sz="2400" dirty="0"/>
              <a:t>در توسعه نظام فناورانه فتوولتائیک در ایران نقش فراوانی </a:t>
            </a:r>
            <a:r>
              <a:rPr lang="fa-IR" sz="2400" dirty="0" smtClean="0"/>
              <a:t>داشتند.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تأثیر تحریم‌های بین‌المللی روی </a:t>
            </a:r>
            <a:r>
              <a:rPr lang="fa-IR" sz="2400" dirty="0"/>
              <a:t>توسعه فناوري فتوولتائیک </a:t>
            </a:r>
            <a:endParaRPr lang="fa-IR" sz="24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آثار منفی </a:t>
            </a:r>
            <a:r>
              <a:rPr lang="fa-IR" sz="2400" dirty="0" smtClean="0"/>
              <a:t>تحریم‌هاي </a:t>
            </a:r>
            <a:r>
              <a:rPr lang="fa-IR" sz="2400" dirty="0"/>
              <a:t>بانکی و ارزي بر فضاي </a:t>
            </a:r>
            <a:r>
              <a:rPr lang="fa-IR" sz="2400" dirty="0" smtClean="0"/>
              <a:t>کسب‌وکار و افزایش عدم قطعیت‌ها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تأثیر مستقیم تحریم‌ها در </a:t>
            </a:r>
            <a:r>
              <a:rPr lang="fa-IR" sz="2400" dirty="0"/>
              <a:t>کارکردهای توسعه و انتشار </a:t>
            </a:r>
            <a:r>
              <a:rPr lang="fa-IR" sz="2400" dirty="0" smtClean="0"/>
              <a:t>دانش و کارکرد شکل‌گیری بازار و تأمین منابع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توافق برجام و افزایش سقف مراودات تجاري و صنعتی در صنعت فتوولتائیک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تأثیر عامل بافتاری بخشی و نقش صنعت سیلیکون بر توسعه فناوری فتوولتائیک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44/45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توصیه‌های سیاستی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1893455"/>
            <a:ext cx="8182974" cy="40558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فراوانی منابع فسیلی در ایران و اعطاي شدید یارانه‌های سوختی و ضرورت تأمین منابع مالی کافی و پایدار از سوي دولت و تقویت سیاست‌هاي معطوف به بازار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وابستگی فراوان توسعه نظام فناورانه فتوولتائیک به سطح دانش دیگر کشورهاي توسعه‌یافته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سیاست‌هاي تحریک طرف تقاضا مانند قانون خرید تضمینی برق، یارانه به خرید برق تجدیدپذیر، اخذ عوارض برق جهت تأمین منابع مالی و ...</a:t>
            </a:r>
          </a:p>
        </p:txBody>
      </p:sp>
    </p:spTree>
    <p:extLst>
      <p:ext uri="{BB962C8B-B14F-4D97-AF65-F5344CB8AC3E}">
        <p14:creationId xmlns:p14="http://schemas.microsoft.com/office/powerpoint/2010/main" val="40114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748" y="6315932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45/45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696" y="1215008"/>
            <a:ext cx="6856166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توصیه‌های سیاستی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620688"/>
            <a:ext cx="8229600" cy="70182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7- مطالعه موردی: تحلیل نظام نوآوری فناورانه فتوولتائیک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ایران-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1893455"/>
            <a:ext cx="8182974" cy="36957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تقویت کارکردهای مشروعیت‌بخشی </a:t>
            </a:r>
            <a:r>
              <a:rPr lang="fa-IR" sz="2400" dirty="0"/>
              <a:t>و </a:t>
            </a:r>
            <a:r>
              <a:rPr lang="fa-IR" sz="2400" dirty="0" smtClean="0"/>
              <a:t>شکل‌گیری‌بازار: اجرای برنامه‌های آگاه‌سازی </a:t>
            </a:r>
            <a:r>
              <a:rPr lang="fa-IR" sz="2400" dirty="0"/>
              <a:t>مردم و مسئولان پیرامون اهمیت سیستم فتوولتائیک، ارائه </a:t>
            </a:r>
            <a:r>
              <a:rPr lang="fa-IR" sz="2400" dirty="0" smtClean="0"/>
              <a:t>مشوق‌های </a:t>
            </a:r>
            <a:r>
              <a:rPr lang="fa-IR" sz="2400" dirty="0"/>
              <a:t>مالیاتی به </a:t>
            </a:r>
            <a:r>
              <a:rPr lang="fa-IR" sz="2400" dirty="0" smtClean="0"/>
              <a:t>شرکت‌های </a:t>
            </a:r>
            <a:r>
              <a:rPr lang="fa-IR" sz="2400" dirty="0"/>
              <a:t>فعال این حوزه، ایجاد </a:t>
            </a:r>
            <a:r>
              <a:rPr lang="fa-IR" sz="2400" dirty="0" smtClean="0"/>
              <a:t>ائتلاف‌هاي </a:t>
            </a:r>
            <a:r>
              <a:rPr lang="fa-IR" sz="2400" dirty="0"/>
              <a:t>قدرتمند حمایتی براي اثرگذاري بر روند </a:t>
            </a:r>
            <a:r>
              <a:rPr lang="fa-IR" sz="2400" dirty="0" smtClean="0"/>
              <a:t>سیاست‌گذاري </a:t>
            </a:r>
            <a:r>
              <a:rPr lang="fa-IR" sz="2400" dirty="0"/>
              <a:t>و </a:t>
            </a:r>
            <a:r>
              <a:rPr lang="fa-IR" sz="2400" dirty="0" smtClean="0"/>
              <a:t>قانون‌گذاري </a:t>
            </a:r>
            <a:r>
              <a:rPr lang="fa-IR" sz="2400" dirty="0"/>
              <a:t>انرژی خورشیدی و تأسیس صندوق ملی توسعه </a:t>
            </a:r>
            <a:r>
              <a:rPr lang="fa-IR" sz="2400" dirty="0" smtClean="0"/>
              <a:t>انرژی‌های تجدیدپذیر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0114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5/45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تغییرات فناورانه و نظام نوآوری فناورانه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حرکت پیشرفت‌های </a:t>
            </a:r>
            <a:r>
              <a:rPr lang="fa-IR" sz="2600" dirty="0"/>
              <a:t>فناورانه </a:t>
            </a:r>
            <a:r>
              <a:rPr lang="fa-IR" sz="2600" dirty="0" smtClean="0"/>
              <a:t>در </a:t>
            </a:r>
            <a:r>
              <a:rPr lang="fa-IR" sz="2600" dirty="0"/>
              <a:t>خط </a:t>
            </a:r>
            <a:r>
              <a:rPr lang="fa-IR" sz="2600" dirty="0" smtClean="0"/>
              <a:t>سیرهای </a:t>
            </a:r>
            <a:r>
              <a:rPr lang="fa-IR" sz="2600" dirty="0"/>
              <a:t>مشخص و پدید آمدن </a:t>
            </a:r>
            <a:r>
              <a:rPr lang="fa-IR" sz="2600" dirty="0" smtClean="0"/>
              <a:t>قفل‌شدگی: تحت </a:t>
            </a:r>
            <a:r>
              <a:rPr lang="fa-IR" sz="2600" dirty="0"/>
              <a:t>چه شرایطی رشد نظام نوآوری </a:t>
            </a:r>
            <a:r>
              <a:rPr lang="fa-IR" sz="2600" dirty="0" smtClean="0"/>
              <a:t>شتاب می‌گیرد </a:t>
            </a:r>
            <a:r>
              <a:rPr lang="fa-IR" sz="2600" dirty="0"/>
              <a:t>تا </a:t>
            </a:r>
            <a:r>
              <a:rPr lang="fa-IR" sz="2600" dirty="0" smtClean="0"/>
              <a:t>با </a:t>
            </a:r>
            <a:r>
              <a:rPr lang="fa-IR" sz="2600" dirty="0"/>
              <a:t>نظام </a:t>
            </a:r>
            <a:r>
              <a:rPr lang="fa-IR" sz="2600" dirty="0" smtClean="0"/>
              <a:t>موجود توانایی رقابت پیدا کند؟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یک فناوری یا یک حوزه دانشی خاص، </a:t>
            </a:r>
            <a:r>
              <a:rPr lang="fa-IR" sz="2600" dirty="0" smtClean="0"/>
              <a:t>فراتر از زیرساخت‌های </a:t>
            </a:r>
            <a:r>
              <a:rPr lang="fa-IR" sz="2600" dirty="0"/>
              <a:t>نهادی یک کشور یا یک منطقه </a:t>
            </a:r>
            <a:r>
              <a:rPr lang="fa-IR" sz="2600" dirty="0" smtClean="0"/>
              <a:t>خاص؛ زیرا </a:t>
            </a:r>
            <a:r>
              <a:rPr lang="fa-IR" sz="2600" dirty="0"/>
              <a:t>دانش مربوط به اکثر </a:t>
            </a:r>
            <a:r>
              <a:rPr lang="fa-IR" sz="2600" dirty="0" smtClean="0"/>
              <a:t>فناوری‌ها </a:t>
            </a:r>
            <a:r>
              <a:rPr lang="fa-IR" sz="2600" dirty="0"/>
              <a:t>ریشه در مناطق مختلف جغرافیایی در سراسر جهان دارد</a:t>
            </a: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و اجزای ساختاری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آن-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340902"/>
            <a:ext cx="8229600" cy="4004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نظام نوآوری فناورانه و ارتباط آن با دیگر </a:t>
            </a: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نظام‌های </a:t>
            </a: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نوآوری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6/45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79466" y="126876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تغییرات فناورانه و نظام نوآوری فناورانه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1560" y="692696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و اجزای ساختاری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آن-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804"/>
            <a:ext cx="6164714" cy="4537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5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7/45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اجزای ساختاری نظام نوآوری فناورانه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 smtClean="0"/>
              <a:t>بازیگران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طیف وسیعی از </a:t>
            </a:r>
            <a:r>
              <a:rPr lang="fa-IR" sz="2400" dirty="0" smtClean="0">
                <a:solidFill>
                  <a:schemeClr val="tx1"/>
                </a:solidFill>
              </a:rPr>
              <a:t>سازمان‌های </a:t>
            </a:r>
            <a:r>
              <a:rPr lang="fa-IR" sz="2400" dirty="0">
                <a:solidFill>
                  <a:schemeClr val="tx1"/>
                </a:solidFill>
              </a:rPr>
              <a:t>خصوصی و دولتی هستند که بر فرآیند توسعه فناوری و زنجیره ارزش تأثیر </a:t>
            </a:r>
            <a:r>
              <a:rPr lang="fa-IR" sz="2400" dirty="0" smtClean="0">
                <a:solidFill>
                  <a:schemeClr val="tx1"/>
                </a:solidFill>
              </a:rPr>
              <a:t>می‌گذارند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توسعه یک </a:t>
            </a:r>
            <a:r>
              <a:rPr lang="fa-IR" sz="2400" dirty="0">
                <a:solidFill>
                  <a:schemeClr val="tx1"/>
                </a:solidFill>
              </a:rPr>
              <a:t>نظام فناورانه به ارتباط و همبستگی میان این بازیگران بستگی </a:t>
            </a:r>
            <a:r>
              <a:rPr lang="fa-IR" sz="2400" dirty="0" smtClean="0">
                <a:solidFill>
                  <a:schemeClr val="tx1"/>
                </a:solidFill>
              </a:rPr>
              <a:t>دارد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نمونه‌ای </a:t>
            </a:r>
            <a:r>
              <a:rPr lang="fa-IR" sz="2400" dirty="0">
                <a:solidFill>
                  <a:schemeClr val="tx1"/>
                </a:solidFill>
              </a:rPr>
              <a:t>از این </a:t>
            </a:r>
            <a:r>
              <a:rPr lang="fa-IR" sz="2400" dirty="0" smtClean="0">
                <a:solidFill>
                  <a:schemeClr val="tx1"/>
                </a:solidFill>
              </a:rPr>
              <a:t>بازیگران: بنگاه‌ها</a:t>
            </a:r>
            <a:r>
              <a:rPr lang="fa-IR" sz="2400" dirty="0">
                <a:solidFill>
                  <a:schemeClr val="tx1"/>
                </a:solidFill>
              </a:rPr>
              <a:t>، مصرف‌کنندگان، عرضه‌کنندگان، </a:t>
            </a:r>
            <a:r>
              <a:rPr lang="fa-IR" sz="2400" dirty="0" smtClean="0">
                <a:solidFill>
                  <a:schemeClr val="tx1"/>
                </a:solidFill>
              </a:rPr>
              <a:t>دانشگاه‌ها</a:t>
            </a:r>
            <a:r>
              <a:rPr lang="fa-IR" sz="2400" dirty="0">
                <a:solidFill>
                  <a:schemeClr val="tx1"/>
                </a:solidFill>
              </a:rPr>
              <a:t>، سرمایه‌گذاران و سازمان‌های خصوصی و دولتی </a:t>
            </a:r>
          </a:p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fa-IR" sz="26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و اجزای ساختاری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آن-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8/45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اجزای ساختاری نظام نوآوری فناورانه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 smtClean="0"/>
              <a:t>نهادها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به صورت کلی: "قواعد </a:t>
            </a:r>
            <a:r>
              <a:rPr lang="fa-IR" sz="2400" dirty="0">
                <a:solidFill>
                  <a:schemeClr val="tx1"/>
                </a:solidFill>
              </a:rPr>
              <a:t>بازی که تعاملات میان بازیگران را تنظیم </a:t>
            </a:r>
            <a:r>
              <a:rPr lang="fa-IR" sz="2400" dirty="0" smtClean="0">
                <a:solidFill>
                  <a:schemeClr val="tx1"/>
                </a:solidFill>
              </a:rPr>
              <a:t>می‌کند</a:t>
            </a:r>
            <a:r>
              <a:rPr lang="fa-IR" sz="2400" dirty="0">
                <a:solidFill>
                  <a:schemeClr val="tx1"/>
                </a:solidFill>
              </a:rPr>
              <a:t>" 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نهادهای </a:t>
            </a:r>
            <a:r>
              <a:rPr lang="fa-IR" sz="2400" dirty="0">
                <a:solidFill>
                  <a:schemeClr val="tx1"/>
                </a:solidFill>
              </a:rPr>
              <a:t>رسمی </a:t>
            </a:r>
            <a:r>
              <a:rPr lang="fa-IR" sz="2400" dirty="0" smtClean="0">
                <a:solidFill>
                  <a:schemeClr val="tx1"/>
                </a:solidFill>
              </a:rPr>
              <a:t>مانند </a:t>
            </a:r>
            <a:r>
              <a:rPr lang="fa-IR" sz="2400" dirty="0">
                <a:solidFill>
                  <a:schemeClr val="tx1"/>
                </a:solidFill>
              </a:rPr>
              <a:t>قوانین و مقررات حاکم بر </a:t>
            </a:r>
            <a:r>
              <a:rPr lang="fa-IR" sz="2400" dirty="0" smtClean="0">
                <a:solidFill>
                  <a:schemeClr val="tx1"/>
                </a:solidFill>
              </a:rPr>
              <a:t>نظام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نهادهای غیررسمی مانند </a:t>
            </a:r>
            <a:r>
              <a:rPr lang="fa-IR" sz="2400" dirty="0">
                <a:solidFill>
                  <a:schemeClr val="tx1"/>
                </a:solidFill>
              </a:rPr>
              <a:t>فرهنگ، باورها، </a:t>
            </a:r>
            <a:r>
              <a:rPr lang="fa-IR" sz="2400" dirty="0" smtClean="0">
                <a:solidFill>
                  <a:schemeClr val="tx1"/>
                </a:solidFill>
              </a:rPr>
              <a:t>روتین‌ها</a:t>
            </a:r>
            <a:r>
              <a:rPr lang="fa-IR" sz="2400" dirty="0">
                <a:solidFill>
                  <a:schemeClr val="tx1"/>
                </a:solidFill>
              </a:rPr>
              <a:t>، </a:t>
            </a:r>
            <a:r>
              <a:rPr lang="fa-IR" sz="2400" dirty="0" smtClean="0">
                <a:solidFill>
                  <a:schemeClr val="tx1"/>
                </a:solidFill>
              </a:rPr>
              <a:t>ارزش‌ها </a:t>
            </a:r>
            <a:r>
              <a:rPr lang="fa-IR" sz="2400" dirty="0">
                <a:solidFill>
                  <a:schemeClr val="tx1"/>
                </a:solidFill>
              </a:rPr>
              <a:t>و </a:t>
            </a:r>
            <a:r>
              <a:rPr lang="fa-IR" sz="2400" dirty="0" smtClean="0">
                <a:solidFill>
                  <a:schemeClr val="tx1"/>
                </a:solidFill>
              </a:rPr>
              <a:t>هنجارها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تغییرات نهادی در قلب فرآیند تغییرات فناورانه قرار </a:t>
            </a:r>
            <a:r>
              <a:rPr lang="fa-IR" sz="2400" dirty="0" smtClean="0">
                <a:solidFill>
                  <a:schemeClr val="tx1"/>
                </a:solidFill>
              </a:rPr>
              <a:t>دارد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اهمیت </a:t>
            </a:r>
            <a:r>
              <a:rPr lang="fa-IR" sz="2400" dirty="0" smtClean="0">
                <a:solidFill>
                  <a:schemeClr val="tx1"/>
                </a:solidFill>
              </a:rPr>
              <a:t>تغییرات نهادی به </a:t>
            </a:r>
            <a:r>
              <a:rPr lang="fa-IR" sz="2400" dirty="0">
                <a:solidFill>
                  <a:schemeClr val="tx1"/>
                </a:solidFill>
              </a:rPr>
              <a:t>سمت منافع </a:t>
            </a:r>
            <a:r>
              <a:rPr lang="fa-IR" sz="2400" dirty="0" smtClean="0">
                <a:solidFill>
                  <a:schemeClr val="tx1"/>
                </a:solidFill>
              </a:rPr>
              <a:t>نظام نوآوری فناورانه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و اجزای ساختاری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آن-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4756" y="62537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8544" y="6299505"/>
            <a:ext cx="622828" cy="365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l" rtl="0"/>
            <a:r>
              <a:rPr lang="fa-IR" sz="1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9/45</a:t>
            </a:r>
            <a:endParaRPr lang="fa-I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4683" y="1628800"/>
            <a:ext cx="5361694" cy="701824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اجزای ساختاری نظام نوآوری فناورانه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2262" y="255996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 smtClean="0"/>
              <a:t>شبکه‌ها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نتیجه ارتباط بین بازیگران هستند که انتقال </a:t>
            </a:r>
            <a:r>
              <a:rPr lang="fa-IR" sz="2400" dirty="0" smtClean="0">
                <a:solidFill>
                  <a:schemeClr val="tx1"/>
                </a:solidFill>
              </a:rPr>
              <a:t>دانش ضمنی و صریح </a:t>
            </a:r>
            <a:r>
              <a:rPr lang="fa-IR" sz="2400" dirty="0">
                <a:solidFill>
                  <a:schemeClr val="tx1"/>
                </a:solidFill>
              </a:rPr>
              <a:t>و اطلاعات میان آن‌ها را تسهیل </a:t>
            </a:r>
            <a:r>
              <a:rPr lang="fa-IR" sz="2400" dirty="0" smtClean="0">
                <a:solidFill>
                  <a:schemeClr val="tx1"/>
                </a:solidFill>
              </a:rPr>
              <a:t>می‌کنند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</a:rPr>
              <a:t>"</a:t>
            </a:r>
            <a:r>
              <a:rPr lang="fa-IR" sz="2400" dirty="0" smtClean="0">
                <a:solidFill>
                  <a:schemeClr val="tx1"/>
                </a:solidFill>
              </a:rPr>
              <a:t>شبکه‌های </a:t>
            </a:r>
            <a:r>
              <a:rPr lang="fa-IR" sz="2400" dirty="0">
                <a:solidFill>
                  <a:schemeClr val="tx1"/>
                </a:solidFill>
              </a:rPr>
              <a:t>یادگیری</a:t>
            </a:r>
            <a:r>
              <a:rPr lang="fa-IR" sz="2400" dirty="0" smtClean="0">
                <a:solidFill>
                  <a:schemeClr val="tx1"/>
                </a:solidFill>
              </a:rPr>
              <a:t>"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"شبکه‌های </a:t>
            </a:r>
            <a:r>
              <a:rPr lang="fa-IR" sz="2400" dirty="0">
                <a:solidFill>
                  <a:schemeClr val="tx1"/>
                </a:solidFill>
              </a:rPr>
              <a:t>سیاسی</a:t>
            </a:r>
            <a:r>
              <a:rPr lang="fa-IR" sz="2400" dirty="0" smtClean="0">
                <a:solidFill>
                  <a:schemeClr val="tx1"/>
                </a:solidFill>
              </a:rPr>
              <a:t>"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1560" y="805408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فناورانه و اجزای ساختاری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آن-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789</TotalTime>
  <Words>3468</Words>
  <Application>Microsoft Office PowerPoint</Application>
  <PresentationFormat>On-screen Show (4:3)</PresentationFormat>
  <Paragraphs>337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B Titr</vt:lpstr>
      <vt:lpstr>Arial</vt:lpstr>
      <vt:lpstr>Wingdings 2</vt:lpstr>
      <vt:lpstr>B Lotus</vt:lpstr>
      <vt:lpstr>Times New Roman</vt:lpstr>
      <vt:lpstr>Trebuchet MS</vt:lpstr>
      <vt:lpstr>B Nazanin</vt:lpstr>
      <vt:lpstr>Calibri</vt:lpstr>
      <vt:lpstr>Georgia</vt:lpstr>
      <vt:lpstr>Urban</vt:lpstr>
      <vt:lpstr>نظام نوآوری فناورانه:  الگویی برای سیاست‌گذاری نوآوری و توسعه فناوری</vt:lpstr>
      <vt:lpstr>فهرست</vt:lpstr>
      <vt:lpstr>1- مقدمه</vt:lpstr>
      <vt:lpstr>تغییرات فناورانه و نظام نوآوری فناورانه</vt:lpstr>
      <vt:lpstr>تغییرات فناورانه و نظام نوآوری فناورانه</vt:lpstr>
      <vt:lpstr>تغییرات فناورانه و نظام نوآوری فناورانه</vt:lpstr>
      <vt:lpstr>اجزای ساختاری نظام نوآوری فناورانه</vt:lpstr>
      <vt:lpstr>اجزای ساختاری نظام نوآوری فناورانه</vt:lpstr>
      <vt:lpstr>اجزای ساختاری نظام نوآوری فناورانه</vt:lpstr>
      <vt:lpstr>اجزای ساختاری نظام نوآوری فناورانه</vt:lpstr>
      <vt:lpstr>PowerPoint Presentation</vt:lpstr>
      <vt:lpstr>کارکردهای نظام نوآوری فناورانه</vt:lpstr>
      <vt:lpstr>کارکردهای نظام نوآوری فناورانه</vt:lpstr>
      <vt:lpstr>کارکردهای نظام نوآوری فناورانه</vt:lpstr>
      <vt:lpstr>تعامل میان کارکردها و موتورهای نوآوری</vt:lpstr>
      <vt:lpstr>تعامل میان کارکردها و موتورهای نوآوری</vt:lpstr>
      <vt:lpstr>تعامل میان کارکردها و موتورهای نوآوری</vt:lpstr>
      <vt:lpstr>1. مشخص کردن تمرکز و مرز نظام نوآوری فناورانه</vt:lpstr>
      <vt:lpstr>2. شناسایی اجزای ساختاری نظام نوآوری فناورانه</vt:lpstr>
      <vt:lpstr>3. نگاشت الگوی کارکردی نظام نوآوری فناورانه</vt:lpstr>
      <vt:lpstr>4. ارزیابی عملکرد کارکردهای نظام نوآوری فناورانه و تعیین اهداف سیاستی</vt:lpstr>
      <vt:lpstr>5. شناسایی سازوکارهای تشویقی و انسدادی</vt:lpstr>
      <vt:lpstr>5. شناسایی سازوکارهای تشویقی و انسدادی</vt:lpstr>
      <vt:lpstr>6. سیاست‌گذاری برای مقابله با شکست‌های سیستمی</vt:lpstr>
      <vt:lpstr>1. نظام نوآوری فناورانه اصلی با دیگر نظام‌های نوآوری فناورانه</vt:lpstr>
      <vt:lpstr>2. تعامل نظام نوآوری فناورانه اصلی با بخش‌ها و صنایع دیگر</vt:lpstr>
      <vt:lpstr>3. تعامل نظام نوآوری فناورانه اصلی با ساختارهای جغرافیایی</vt:lpstr>
      <vt:lpstr>4. تعامل نظام نوآوری فناورانه اصلی با ساختارهای سیاسی</vt:lpstr>
      <vt:lpstr>چرخه عمر صنعت و فناوری</vt:lpstr>
      <vt:lpstr>چرخه عمر نظام نوآوری فناورانه</vt:lpstr>
      <vt:lpstr>مراحل مختلف توسعه نظام نوآوری فناورانه</vt:lpstr>
      <vt:lpstr>تغییرات در تعاملات نظام نوآوری فناورانه و عوامل بافتاری</vt:lpstr>
      <vt:lpstr>تغییرات در تعاملات نظام نوآوری فناورانه و عوامل بافتاری</vt:lpstr>
      <vt:lpstr>تحلیل ساختاری</vt:lpstr>
      <vt:lpstr>تحلیل ساختاری</vt:lpstr>
      <vt:lpstr>تحلیل ساختاری</vt:lpstr>
      <vt:lpstr>تحلیل کارکردی</vt:lpstr>
      <vt:lpstr>تحلیل کارکردی</vt:lpstr>
      <vt:lpstr>تحلیل کارکردی</vt:lpstr>
      <vt:lpstr>تحلیل کارکردی</vt:lpstr>
      <vt:lpstr>تحلیل کارکردی</vt:lpstr>
      <vt:lpstr>تحلیل کارکردی</vt:lpstr>
      <vt:lpstr>تأثیر عوامل بافتاری</vt:lpstr>
      <vt:lpstr>توصیه‌های سیاستی</vt:lpstr>
      <vt:lpstr>توصیه‌های سیاستی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145</cp:revision>
  <dcterms:created xsi:type="dcterms:W3CDTF">2019-05-01T06:29:46Z</dcterms:created>
  <dcterms:modified xsi:type="dcterms:W3CDTF">2019-07-22T14:12:26Z</dcterms:modified>
</cp:coreProperties>
</file>