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notesMasterIdLst>
    <p:notesMasterId r:id="rId47"/>
  </p:notesMasterIdLst>
  <p:sldIdLst>
    <p:sldId id="256" r:id="rId2"/>
    <p:sldId id="312" r:id="rId3"/>
    <p:sldId id="265" r:id="rId4"/>
    <p:sldId id="266" r:id="rId5"/>
    <p:sldId id="267" r:id="rId6"/>
    <p:sldId id="268" r:id="rId7"/>
    <p:sldId id="269" r:id="rId8"/>
    <p:sldId id="272" r:id="rId9"/>
    <p:sldId id="273" r:id="rId10"/>
    <p:sldId id="274" r:id="rId11"/>
    <p:sldId id="275" r:id="rId12"/>
    <p:sldId id="276" r:id="rId13"/>
    <p:sldId id="277" r:id="rId14"/>
    <p:sldId id="279" r:id="rId15"/>
    <p:sldId id="278" r:id="rId16"/>
    <p:sldId id="280" r:id="rId17"/>
    <p:sldId id="281" r:id="rId18"/>
    <p:sldId id="282" r:id="rId19"/>
    <p:sldId id="283" r:id="rId20"/>
    <p:sldId id="284" r:id="rId21"/>
    <p:sldId id="285" r:id="rId22"/>
    <p:sldId id="286" r:id="rId23"/>
    <p:sldId id="313" r:id="rId24"/>
    <p:sldId id="287" r:id="rId25"/>
    <p:sldId id="288" r:id="rId26"/>
    <p:sldId id="289" r:id="rId27"/>
    <p:sldId id="290" r:id="rId28"/>
    <p:sldId id="291" r:id="rId29"/>
    <p:sldId id="314" r:id="rId30"/>
    <p:sldId id="292" r:id="rId31"/>
    <p:sldId id="293" r:id="rId32"/>
    <p:sldId id="294" r:id="rId33"/>
    <p:sldId id="295" r:id="rId34"/>
    <p:sldId id="296" r:id="rId35"/>
    <p:sldId id="297" r:id="rId36"/>
    <p:sldId id="298" r:id="rId37"/>
    <p:sldId id="299" r:id="rId38"/>
    <p:sldId id="300" r:id="rId39"/>
    <p:sldId id="301" r:id="rId40"/>
    <p:sldId id="302" r:id="rId41"/>
    <p:sldId id="315" r:id="rId42"/>
    <p:sldId id="316" r:id="rId43"/>
    <p:sldId id="317" r:id="rId44"/>
    <p:sldId id="303" r:id="rId45"/>
    <p:sldId id="304" r:id="rId46"/>
  </p:sldIdLst>
  <p:sldSz cx="9144000" cy="6858000" type="screen4x3"/>
  <p:notesSz cx="6858000" cy="9144000"/>
  <p:embeddedFontLst>
    <p:embeddedFont>
      <p:font typeface="Wingdings 2" panose="05020102010507070707" pitchFamily="18" charset="2"/>
      <p:regular r:id="rId48"/>
    </p:embeddedFont>
    <p:embeddedFont>
      <p:font typeface="B Nazanin" panose="00000400000000000000" pitchFamily="2" charset="-78"/>
      <p:regular r:id="rId49"/>
      <p:bold r:id="rId50"/>
    </p:embeddedFont>
    <p:embeddedFont>
      <p:font typeface="Trebuchet MS" panose="020B060302020202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B Titr" panose="00000700000000000000" pitchFamily="2" charset="-78"/>
      <p:bold r:id="rId59"/>
    </p:embeddedFont>
    <p:embeddedFont>
      <p:font typeface="Georgia" panose="02040502050405020303" pitchFamily="18" charset="0"/>
      <p:regular r:id="rId60"/>
      <p:bold r:id="rId61"/>
      <p:italic r:id="rId62"/>
      <p:boldItalic r:id="rId63"/>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E2792-E3C3-4A2B-A6DC-FD9B2EBBCC4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pPr rtl="1"/>
          <a:endParaRPr lang="fa-IR"/>
        </a:p>
      </dgm:t>
    </dgm:pt>
    <dgm:pt modelId="{B914E91A-8722-492A-9864-3811A6CF2F48}">
      <dgm:prSet phldrT="[Text]"/>
      <dgm:spPr/>
      <dgm:t>
        <a:bodyPr/>
        <a:lstStyle/>
        <a:p>
          <a:pPr rtl="1"/>
          <a:r>
            <a:rPr lang="fa-IR" b="1" dirty="0" smtClean="0">
              <a:cs typeface="B Nazanin" panose="00000400000000000000" pitchFamily="2" charset="-78"/>
            </a:rPr>
            <a:t>سیاست های اتصال</a:t>
          </a:r>
          <a:endParaRPr lang="fa-IR" b="1" dirty="0">
            <a:cs typeface="B Nazanin" panose="00000400000000000000" pitchFamily="2" charset="-78"/>
          </a:endParaRPr>
        </a:p>
      </dgm:t>
    </dgm:pt>
    <dgm:pt modelId="{2D7A90B9-F0F5-47F7-80C7-A7D15CABE9BC}" type="parTrans" cxnId="{60347003-3215-4155-8073-0952AAF01825}">
      <dgm:prSet/>
      <dgm:spPr/>
      <dgm:t>
        <a:bodyPr/>
        <a:lstStyle/>
        <a:p>
          <a:pPr rtl="1"/>
          <a:endParaRPr lang="fa-IR" b="1">
            <a:cs typeface="B Nazanin" panose="00000400000000000000" pitchFamily="2" charset="-78"/>
          </a:endParaRPr>
        </a:p>
      </dgm:t>
    </dgm:pt>
    <dgm:pt modelId="{75336324-5488-4060-9662-C7D622E87C2F}" type="sibTrans" cxnId="{60347003-3215-4155-8073-0952AAF01825}">
      <dgm:prSet/>
      <dgm:spPr/>
      <dgm:t>
        <a:bodyPr/>
        <a:lstStyle/>
        <a:p>
          <a:pPr rtl="1"/>
          <a:endParaRPr lang="fa-IR" b="1">
            <a:cs typeface="B Nazanin" panose="00000400000000000000" pitchFamily="2" charset="-78"/>
          </a:endParaRPr>
        </a:p>
      </dgm:t>
    </dgm:pt>
    <dgm:pt modelId="{D8ADA04D-2423-47F4-8965-E049F8F4A3D3}">
      <dgm:prSet phldrT="[Text]"/>
      <dgm:spPr/>
      <dgm:t>
        <a:bodyPr/>
        <a:lstStyle/>
        <a:p>
          <a:pPr rtl="1"/>
          <a:r>
            <a:rPr lang="ar-SA" b="1" dirty="0" smtClean="0">
              <a:cs typeface="B Nazanin" panose="00000400000000000000" pitchFamily="2" charset="-78"/>
            </a:rPr>
            <a:t>سرمایه‌گذاری خطرپذیر شرکتی</a:t>
          </a:r>
          <a:endParaRPr lang="fa-IR" b="1" dirty="0">
            <a:cs typeface="B Nazanin" panose="00000400000000000000" pitchFamily="2" charset="-78"/>
          </a:endParaRPr>
        </a:p>
      </dgm:t>
    </dgm:pt>
    <dgm:pt modelId="{4EF2282C-DE28-4526-8921-7B0C0490D1AF}" type="parTrans" cxnId="{D1740AB9-0606-4706-BEBB-B7378C309AC7}">
      <dgm:prSet/>
      <dgm:spPr/>
      <dgm:t>
        <a:bodyPr/>
        <a:lstStyle/>
        <a:p>
          <a:pPr rtl="1"/>
          <a:endParaRPr lang="fa-IR" b="1">
            <a:cs typeface="B Nazanin" panose="00000400000000000000" pitchFamily="2" charset="-78"/>
          </a:endParaRPr>
        </a:p>
      </dgm:t>
    </dgm:pt>
    <dgm:pt modelId="{293FC345-C445-4EBA-8932-2C8526FB16EF}" type="sibTrans" cxnId="{D1740AB9-0606-4706-BEBB-B7378C309AC7}">
      <dgm:prSet/>
      <dgm:spPr/>
      <dgm:t>
        <a:bodyPr/>
        <a:lstStyle/>
        <a:p>
          <a:pPr rtl="1"/>
          <a:endParaRPr lang="fa-IR" b="1">
            <a:cs typeface="B Nazanin" panose="00000400000000000000" pitchFamily="2" charset="-78"/>
          </a:endParaRPr>
        </a:p>
      </dgm:t>
    </dgm:pt>
    <dgm:pt modelId="{CD6607D3-4840-484F-9D55-7E44CCFF0275}">
      <dgm:prSet phldrT="[Text]"/>
      <dgm:spPr/>
      <dgm:t>
        <a:bodyPr/>
        <a:lstStyle/>
        <a:p>
          <a:pPr rtl="1"/>
          <a:r>
            <a:rPr lang="ar-SA" b="1" dirty="0" smtClean="0">
              <a:cs typeface="B Nazanin" panose="00000400000000000000" pitchFamily="2" charset="-78"/>
            </a:rPr>
            <a:t>مراکز </a:t>
          </a:r>
          <a:endParaRPr lang="en-US" b="1" dirty="0" smtClean="0">
            <a:cs typeface="B Nazanin" panose="00000400000000000000" pitchFamily="2" charset="-78"/>
          </a:endParaRPr>
        </a:p>
        <a:p>
          <a:pPr rtl="1"/>
          <a:r>
            <a:rPr lang="ar-SA" b="1" dirty="0" smtClean="0">
              <a:cs typeface="B Nazanin" panose="00000400000000000000" pitchFamily="2" charset="-78"/>
            </a:rPr>
            <a:t>رشد</a:t>
          </a:r>
          <a:endParaRPr lang="en-US" b="1" dirty="0" smtClean="0">
            <a:cs typeface="B Nazanin" panose="00000400000000000000" pitchFamily="2" charset="-78"/>
          </a:endParaRPr>
        </a:p>
        <a:p>
          <a:pPr rtl="1"/>
          <a:r>
            <a:rPr lang="ar-SA" b="1" dirty="0" smtClean="0">
              <a:cs typeface="B Nazanin" panose="00000400000000000000" pitchFamily="2" charset="-78"/>
            </a:rPr>
            <a:t>شرکتی</a:t>
          </a:r>
          <a:endParaRPr lang="fa-IR" b="1" dirty="0">
            <a:cs typeface="B Nazanin" panose="00000400000000000000" pitchFamily="2" charset="-78"/>
          </a:endParaRPr>
        </a:p>
      </dgm:t>
    </dgm:pt>
    <dgm:pt modelId="{AC65833F-9AE5-41F2-97E2-F518AA25A69D}" type="parTrans" cxnId="{60A1EBF6-43B4-448C-B887-0483422F1D13}">
      <dgm:prSet/>
      <dgm:spPr/>
      <dgm:t>
        <a:bodyPr/>
        <a:lstStyle/>
        <a:p>
          <a:pPr rtl="1"/>
          <a:endParaRPr lang="fa-IR" b="1">
            <a:cs typeface="B Nazanin" panose="00000400000000000000" pitchFamily="2" charset="-78"/>
          </a:endParaRPr>
        </a:p>
      </dgm:t>
    </dgm:pt>
    <dgm:pt modelId="{579EBC6E-BB07-468B-81C0-E0DBCA92AE6F}" type="sibTrans" cxnId="{60A1EBF6-43B4-448C-B887-0483422F1D13}">
      <dgm:prSet/>
      <dgm:spPr/>
      <dgm:t>
        <a:bodyPr/>
        <a:lstStyle/>
        <a:p>
          <a:pPr rtl="1"/>
          <a:endParaRPr lang="fa-IR" b="1">
            <a:cs typeface="B Nazanin" panose="00000400000000000000" pitchFamily="2" charset="-78"/>
          </a:endParaRPr>
        </a:p>
      </dgm:t>
    </dgm:pt>
    <dgm:pt modelId="{1D1C6368-8CF3-4B09-8CA0-8D57511B98FD}">
      <dgm:prSet phldrT="[Text]"/>
      <dgm:spPr/>
      <dgm:t>
        <a:bodyPr/>
        <a:lstStyle/>
        <a:p>
          <a:pPr rtl="1"/>
          <a:r>
            <a:rPr lang="ar-SA" b="1" dirty="0" smtClean="0">
              <a:cs typeface="B Nazanin" panose="00000400000000000000" pitchFamily="2" charset="-78"/>
            </a:rPr>
            <a:t>شتاب‌</a:t>
          </a:r>
          <a:endParaRPr lang="en-US" b="1" dirty="0" smtClean="0">
            <a:cs typeface="B Nazanin" panose="00000400000000000000" pitchFamily="2" charset="-78"/>
          </a:endParaRPr>
        </a:p>
        <a:p>
          <a:pPr rtl="1"/>
          <a:r>
            <a:rPr lang="ar-SA" b="1" dirty="0" smtClean="0">
              <a:cs typeface="B Nazanin" panose="00000400000000000000" pitchFamily="2" charset="-78"/>
            </a:rPr>
            <a:t>دهنده‌های شرکتی</a:t>
          </a:r>
          <a:endParaRPr lang="fa-IR" b="1" dirty="0">
            <a:cs typeface="B Nazanin" panose="00000400000000000000" pitchFamily="2" charset="-78"/>
          </a:endParaRPr>
        </a:p>
      </dgm:t>
    </dgm:pt>
    <dgm:pt modelId="{284FFE39-CEA9-4CE7-8BFD-B816536E2E3F}" type="parTrans" cxnId="{36116B9E-1441-467C-8F5B-FF464D70F835}">
      <dgm:prSet/>
      <dgm:spPr/>
      <dgm:t>
        <a:bodyPr/>
        <a:lstStyle/>
        <a:p>
          <a:pPr rtl="1"/>
          <a:endParaRPr lang="fa-IR" b="1">
            <a:cs typeface="B Nazanin" panose="00000400000000000000" pitchFamily="2" charset="-78"/>
          </a:endParaRPr>
        </a:p>
      </dgm:t>
    </dgm:pt>
    <dgm:pt modelId="{EFCC929C-E074-4F6C-AE51-0AF93AD7A7F0}" type="sibTrans" cxnId="{36116B9E-1441-467C-8F5B-FF464D70F835}">
      <dgm:prSet/>
      <dgm:spPr/>
      <dgm:t>
        <a:bodyPr/>
        <a:lstStyle/>
        <a:p>
          <a:pPr rtl="1"/>
          <a:endParaRPr lang="fa-IR" b="1">
            <a:cs typeface="B Nazanin" panose="00000400000000000000" pitchFamily="2" charset="-78"/>
          </a:endParaRPr>
        </a:p>
      </dgm:t>
    </dgm:pt>
    <dgm:pt modelId="{110A5A6C-2307-4AC2-9513-D82BAB0A522B}">
      <dgm:prSet/>
      <dgm:spPr/>
      <dgm:t>
        <a:bodyPr/>
        <a:lstStyle/>
        <a:p>
          <a:pPr rtl="1"/>
          <a:r>
            <a:rPr lang="ar-SA" b="1" dirty="0" smtClean="0">
              <a:cs typeface="B Nazanin" panose="00000400000000000000" pitchFamily="2" charset="-78"/>
            </a:rPr>
            <a:t>الگوی تضمین خرید</a:t>
          </a:r>
          <a:endParaRPr lang="fa-IR" b="1" dirty="0">
            <a:cs typeface="B Nazanin" panose="00000400000000000000" pitchFamily="2" charset="-78"/>
          </a:endParaRPr>
        </a:p>
      </dgm:t>
    </dgm:pt>
    <dgm:pt modelId="{AB90DEAE-51D6-4795-97CA-FC108ADC4768}" type="parTrans" cxnId="{2062C928-5E9B-4624-B5B7-9EC7CA4742BE}">
      <dgm:prSet/>
      <dgm:spPr/>
      <dgm:t>
        <a:bodyPr/>
        <a:lstStyle/>
        <a:p>
          <a:pPr rtl="1"/>
          <a:endParaRPr lang="fa-IR" b="1">
            <a:cs typeface="B Nazanin" panose="00000400000000000000" pitchFamily="2" charset="-78"/>
          </a:endParaRPr>
        </a:p>
      </dgm:t>
    </dgm:pt>
    <dgm:pt modelId="{427D37AE-607B-449B-B4B9-6FA4CFE94196}" type="sibTrans" cxnId="{2062C928-5E9B-4624-B5B7-9EC7CA4742BE}">
      <dgm:prSet/>
      <dgm:spPr/>
      <dgm:t>
        <a:bodyPr/>
        <a:lstStyle/>
        <a:p>
          <a:pPr rtl="1"/>
          <a:endParaRPr lang="fa-IR" b="1">
            <a:cs typeface="B Nazanin" panose="00000400000000000000" pitchFamily="2" charset="-78"/>
          </a:endParaRPr>
        </a:p>
      </dgm:t>
    </dgm:pt>
    <dgm:pt modelId="{41EB56EA-9EFF-45F1-BFE0-C35014C37423}" type="pres">
      <dgm:prSet presAssocID="{C6CE2792-E3C3-4A2B-A6DC-FD9B2EBBCC44}" presName="cycle" presStyleCnt="0">
        <dgm:presLayoutVars>
          <dgm:chMax val="1"/>
          <dgm:dir/>
          <dgm:animLvl val="ctr"/>
          <dgm:resizeHandles val="exact"/>
        </dgm:presLayoutVars>
      </dgm:prSet>
      <dgm:spPr/>
      <dgm:t>
        <a:bodyPr/>
        <a:lstStyle/>
        <a:p>
          <a:pPr rtl="1"/>
          <a:endParaRPr lang="fa-IR"/>
        </a:p>
      </dgm:t>
    </dgm:pt>
    <dgm:pt modelId="{0A7326BA-4A2B-475C-9F95-A2D2ECE0B79C}" type="pres">
      <dgm:prSet presAssocID="{B914E91A-8722-492A-9864-3811A6CF2F48}" presName="centerShape" presStyleLbl="node0" presStyleIdx="0" presStyleCnt="1"/>
      <dgm:spPr/>
      <dgm:t>
        <a:bodyPr/>
        <a:lstStyle/>
        <a:p>
          <a:pPr rtl="1"/>
          <a:endParaRPr lang="fa-IR"/>
        </a:p>
      </dgm:t>
    </dgm:pt>
    <dgm:pt modelId="{B956BB81-192C-4BF7-8D57-E6D4A3E94B1A}" type="pres">
      <dgm:prSet presAssocID="{AB90DEAE-51D6-4795-97CA-FC108ADC4768}" presName="parTrans" presStyleLbl="bgSibTrans2D1" presStyleIdx="0" presStyleCnt="4"/>
      <dgm:spPr/>
      <dgm:t>
        <a:bodyPr/>
        <a:lstStyle/>
        <a:p>
          <a:pPr rtl="1"/>
          <a:endParaRPr lang="fa-IR"/>
        </a:p>
      </dgm:t>
    </dgm:pt>
    <dgm:pt modelId="{98AA1319-48BD-4553-A4C2-13297A23E71D}" type="pres">
      <dgm:prSet presAssocID="{110A5A6C-2307-4AC2-9513-D82BAB0A522B}" presName="node" presStyleLbl="node1" presStyleIdx="0" presStyleCnt="4">
        <dgm:presLayoutVars>
          <dgm:bulletEnabled val="1"/>
        </dgm:presLayoutVars>
      </dgm:prSet>
      <dgm:spPr/>
      <dgm:t>
        <a:bodyPr/>
        <a:lstStyle/>
        <a:p>
          <a:pPr rtl="1"/>
          <a:endParaRPr lang="fa-IR"/>
        </a:p>
      </dgm:t>
    </dgm:pt>
    <dgm:pt modelId="{3A79F5DD-B3C9-45B3-9E25-93EAFD8EE3B9}" type="pres">
      <dgm:prSet presAssocID="{4EF2282C-DE28-4526-8921-7B0C0490D1AF}" presName="parTrans" presStyleLbl="bgSibTrans2D1" presStyleIdx="1" presStyleCnt="4"/>
      <dgm:spPr/>
      <dgm:t>
        <a:bodyPr/>
        <a:lstStyle/>
        <a:p>
          <a:pPr rtl="1"/>
          <a:endParaRPr lang="fa-IR"/>
        </a:p>
      </dgm:t>
    </dgm:pt>
    <dgm:pt modelId="{7FCB45D8-D3D2-4AC6-8C57-2D084BABA911}" type="pres">
      <dgm:prSet presAssocID="{D8ADA04D-2423-47F4-8965-E049F8F4A3D3}" presName="node" presStyleLbl="node1" presStyleIdx="1" presStyleCnt="4">
        <dgm:presLayoutVars>
          <dgm:bulletEnabled val="1"/>
        </dgm:presLayoutVars>
      </dgm:prSet>
      <dgm:spPr/>
      <dgm:t>
        <a:bodyPr/>
        <a:lstStyle/>
        <a:p>
          <a:pPr rtl="1"/>
          <a:endParaRPr lang="fa-IR"/>
        </a:p>
      </dgm:t>
    </dgm:pt>
    <dgm:pt modelId="{69C45028-66BD-4BD5-A8E1-3540DEF4B2F0}" type="pres">
      <dgm:prSet presAssocID="{AC65833F-9AE5-41F2-97E2-F518AA25A69D}" presName="parTrans" presStyleLbl="bgSibTrans2D1" presStyleIdx="2" presStyleCnt="4"/>
      <dgm:spPr/>
      <dgm:t>
        <a:bodyPr/>
        <a:lstStyle/>
        <a:p>
          <a:pPr rtl="1"/>
          <a:endParaRPr lang="fa-IR"/>
        </a:p>
      </dgm:t>
    </dgm:pt>
    <dgm:pt modelId="{02B631BF-FA8E-4D0B-A93B-E1C43D5C8D6F}" type="pres">
      <dgm:prSet presAssocID="{CD6607D3-4840-484F-9D55-7E44CCFF0275}" presName="node" presStyleLbl="node1" presStyleIdx="2" presStyleCnt="4">
        <dgm:presLayoutVars>
          <dgm:bulletEnabled val="1"/>
        </dgm:presLayoutVars>
      </dgm:prSet>
      <dgm:spPr/>
      <dgm:t>
        <a:bodyPr/>
        <a:lstStyle/>
        <a:p>
          <a:pPr rtl="1"/>
          <a:endParaRPr lang="fa-IR"/>
        </a:p>
      </dgm:t>
    </dgm:pt>
    <dgm:pt modelId="{C419FA90-3BCF-4435-A373-2CA43F7A9816}" type="pres">
      <dgm:prSet presAssocID="{284FFE39-CEA9-4CE7-8BFD-B816536E2E3F}" presName="parTrans" presStyleLbl="bgSibTrans2D1" presStyleIdx="3" presStyleCnt="4"/>
      <dgm:spPr/>
      <dgm:t>
        <a:bodyPr/>
        <a:lstStyle/>
        <a:p>
          <a:pPr rtl="1"/>
          <a:endParaRPr lang="fa-IR"/>
        </a:p>
      </dgm:t>
    </dgm:pt>
    <dgm:pt modelId="{459B40A5-0ACF-49DD-A061-205EC90214BE}" type="pres">
      <dgm:prSet presAssocID="{1D1C6368-8CF3-4B09-8CA0-8D57511B98FD}" presName="node" presStyleLbl="node1" presStyleIdx="3" presStyleCnt="4">
        <dgm:presLayoutVars>
          <dgm:bulletEnabled val="1"/>
        </dgm:presLayoutVars>
      </dgm:prSet>
      <dgm:spPr/>
      <dgm:t>
        <a:bodyPr/>
        <a:lstStyle/>
        <a:p>
          <a:pPr rtl="1"/>
          <a:endParaRPr lang="fa-IR"/>
        </a:p>
      </dgm:t>
    </dgm:pt>
  </dgm:ptLst>
  <dgm:cxnLst>
    <dgm:cxn modelId="{30008C3E-910A-427B-947C-2D57F979AE5E}" type="presOf" srcId="{1D1C6368-8CF3-4B09-8CA0-8D57511B98FD}" destId="{459B40A5-0ACF-49DD-A061-205EC90214BE}" srcOrd="0" destOrd="0" presId="urn:microsoft.com/office/officeart/2005/8/layout/radial4"/>
    <dgm:cxn modelId="{B48D24DA-B493-4F2E-9057-214659B0F0E5}" type="presOf" srcId="{110A5A6C-2307-4AC2-9513-D82BAB0A522B}" destId="{98AA1319-48BD-4553-A4C2-13297A23E71D}" srcOrd="0" destOrd="0" presId="urn:microsoft.com/office/officeart/2005/8/layout/radial4"/>
    <dgm:cxn modelId="{A4C64E4F-5678-48CD-8AC4-9B2306A4D5DB}" type="presOf" srcId="{AC65833F-9AE5-41F2-97E2-F518AA25A69D}" destId="{69C45028-66BD-4BD5-A8E1-3540DEF4B2F0}" srcOrd="0" destOrd="0" presId="urn:microsoft.com/office/officeart/2005/8/layout/radial4"/>
    <dgm:cxn modelId="{FE3A54FE-A87D-4C50-AA34-12CEE1CF27BD}" type="presOf" srcId="{284FFE39-CEA9-4CE7-8BFD-B816536E2E3F}" destId="{C419FA90-3BCF-4435-A373-2CA43F7A9816}" srcOrd="0" destOrd="0" presId="urn:microsoft.com/office/officeart/2005/8/layout/radial4"/>
    <dgm:cxn modelId="{36116B9E-1441-467C-8F5B-FF464D70F835}" srcId="{B914E91A-8722-492A-9864-3811A6CF2F48}" destId="{1D1C6368-8CF3-4B09-8CA0-8D57511B98FD}" srcOrd="3" destOrd="0" parTransId="{284FFE39-CEA9-4CE7-8BFD-B816536E2E3F}" sibTransId="{EFCC929C-E074-4F6C-AE51-0AF93AD7A7F0}"/>
    <dgm:cxn modelId="{24DAAA46-33D6-4BA8-BAE1-A35604DB7800}" type="presOf" srcId="{CD6607D3-4840-484F-9D55-7E44CCFF0275}" destId="{02B631BF-FA8E-4D0B-A93B-E1C43D5C8D6F}" srcOrd="0" destOrd="0" presId="urn:microsoft.com/office/officeart/2005/8/layout/radial4"/>
    <dgm:cxn modelId="{05FF8475-39E7-4D6A-B4E8-62B4BD7834B2}" type="presOf" srcId="{B914E91A-8722-492A-9864-3811A6CF2F48}" destId="{0A7326BA-4A2B-475C-9F95-A2D2ECE0B79C}" srcOrd="0" destOrd="0" presId="urn:microsoft.com/office/officeart/2005/8/layout/radial4"/>
    <dgm:cxn modelId="{A091CEBC-808B-4228-8E75-C92DA8463A33}" type="presOf" srcId="{4EF2282C-DE28-4526-8921-7B0C0490D1AF}" destId="{3A79F5DD-B3C9-45B3-9E25-93EAFD8EE3B9}" srcOrd="0" destOrd="0" presId="urn:microsoft.com/office/officeart/2005/8/layout/radial4"/>
    <dgm:cxn modelId="{AFE83BE9-1CEB-4C52-BF82-BDB99A2C737F}" type="presOf" srcId="{AB90DEAE-51D6-4795-97CA-FC108ADC4768}" destId="{B956BB81-192C-4BF7-8D57-E6D4A3E94B1A}" srcOrd="0" destOrd="0" presId="urn:microsoft.com/office/officeart/2005/8/layout/radial4"/>
    <dgm:cxn modelId="{2062C928-5E9B-4624-B5B7-9EC7CA4742BE}" srcId="{B914E91A-8722-492A-9864-3811A6CF2F48}" destId="{110A5A6C-2307-4AC2-9513-D82BAB0A522B}" srcOrd="0" destOrd="0" parTransId="{AB90DEAE-51D6-4795-97CA-FC108ADC4768}" sibTransId="{427D37AE-607B-449B-B4B9-6FA4CFE94196}"/>
    <dgm:cxn modelId="{D1740AB9-0606-4706-BEBB-B7378C309AC7}" srcId="{B914E91A-8722-492A-9864-3811A6CF2F48}" destId="{D8ADA04D-2423-47F4-8965-E049F8F4A3D3}" srcOrd="1" destOrd="0" parTransId="{4EF2282C-DE28-4526-8921-7B0C0490D1AF}" sibTransId="{293FC345-C445-4EBA-8932-2C8526FB16EF}"/>
    <dgm:cxn modelId="{068D2DA6-46E4-431F-9038-508FC1082D37}" type="presOf" srcId="{C6CE2792-E3C3-4A2B-A6DC-FD9B2EBBCC44}" destId="{41EB56EA-9EFF-45F1-BFE0-C35014C37423}" srcOrd="0" destOrd="0" presId="urn:microsoft.com/office/officeart/2005/8/layout/radial4"/>
    <dgm:cxn modelId="{CE6E623E-861F-4C63-BBF1-FF439A2B3979}" type="presOf" srcId="{D8ADA04D-2423-47F4-8965-E049F8F4A3D3}" destId="{7FCB45D8-D3D2-4AC6-8C57-2D084BABA911}" srcOrd="0" destOrd="0" presId="urn:microsoft.com/office/officeart/2005/8/layout/radial4"/>
    <dgm:cxn modelId="{60347003-3215-4155-8073-0952AAF01825}" srcId="{C6CE2792-E3C3-4A2B-A6DC-FD9B2EBBCC44}" destId="{B914E91A-8722-492A-9864-3811A6CF2F48}" srcOrd="0" destOrd="0" parTransId="{2D7A90B9-F0F5-47F7-80C7-A7D15CABE9BC}" sibTransId="{75336324-5488-4060-9662-C7D622E87C2F}"/>
    <dgm:cxn modelId="{60A1EBF6-43B4-448C-B887-0483422F1D13}" srcId="{B914E91A-8722-492A-9864-3811A6CF2F48}" destId="{CD6607D3-4840-484F-9D55-7E44CCFF0275}" srcOrd="2" destOrd="0" parTransId="{AC65833F-9AE5-41F2-97E2-F518AA25A69D}" sibTransId="{579EBC6E-BB07-468B-81C0-E0DBCA92AE6F}"/>
    <dgm:cxn modelId="{B4D32E8F-E1D5-4F45-89EE-3A79B928A348}" type="presParOf" srcId="{41EB56EA-9EFF-45F1-BFE0-C35014C37423}" destId="{0A7326BA-4A2B-475C-9F95-A2D2ECE0B79C}" srcOrd="0" destOrd="0" presId="urn:microsoft.com/office/officeart/2005/8/layout/radial4"/>
    <dgm:cxn modelId="{F5401523-3DF1-4B35-9FB4-49706AAC2CCC}" type="presParOf" srcId="{41EB56EA-9EFF-45F1-BFE0-C35014C37423}" destId="{B956BB81-192C-4BF7-8D57-E6D4A3E94B1A}" srcOrd="1" destOrd="0" presId="urn:microsoft.com/office/officeart/2005/8/layout/radial4"/>
    <dgm:cxn modelId="{E031E784-2CC5-4A48-8A54-9FAB044F03BB}" type="presParOf" srcId="{41EB56EA-9EFF-45F1-BFE0-C35014C37423}" destId="{98AA1319-48BD-4553-A4C2-13297A23E71D}" srcOrd="2" destOrd="0" presId="urn:microsoft.com/office/officeart/2005/8/layout/radial4"/>
    <dgm:cxn modelId="{07A9C3ED-3E69-4AFD-B050-BB2A5D8398D8}" type="presParOf" srcId="{41EB56EA-9EFF-45F1-BFE0-C35014C37423}" destId="{3A79F5DD-B3C9-45B3-9E25-93EAFD8EE3B9}" srcOrd="3" destOrd="0" presId="urn:microsoft.com/office/officeart/2005/8/layout/radial4"/>
    <dgm:cxn modelId="{8827DCDB-AE1B-4EFC-BDB7-9F7A70CC5F63}" type="presParOf" srcId="{41EB56EA-9EFF-45F1-BFE0-C35014C37423}" destId="{7FCB45D8-D3D2-4AC6-8C57-2D084BABA911}" srcOrd="4" destOrd="0" presId="urn:microsoft.com/office/officeart/2005/8/layout/radial4"/>
    <dgm:cxn modelId="{EBF807E8-DB23-4F1A-A2B2-822C92CD3B41}" type="presParOf" srcId="{41EB56EA-9EFF-45F1-BFE0-C35014C37423}" destId="{69C45028-66BD-4BD5-A8E1-3540DEF4B2F0}" srcOrd="5" destOrd="0" presId="urn:microsoft.com/office/officeart/2005/8/layout/radial4"/>
    <dgm:cxn modelId="{9FC6E484-C62B-4443-92A4-03724212035A}" type="presParOf" srcId="{41EB56EA-9EFF-45F1-BFE0-C35014C37423}" destId="{02B631BF-FA8E-4D0B-A93B-E1C43D5C8D6F}" srcOrd="6" destOrd="0" presId="urn:microsoft.com/office/officeart/2005/8/layout/radial4"/>
    <dgm:cxn modelId="{B3174A9D-AA1B-4D42-BF67-9C65ACE4026A}" type="presParOf" srcId="{41EB56EA-9EFF-45F1-BFE0-C35014C37423}" destId="{C419FA90-3BCF-4435-A373-2CA43F7A9816}" srcOrd="7" destOrd="0" presId="urn:microsoft.com/office/officeart/2005/8/layout/radial4"/>
    <dgm:cxn modelId="{2891C20A-A9D8-4BDD-BB4F-758E09493ECA}" type="presParOf" srcId="{41EB56EA-9EFF-45F1-BFE0-C35014C37423}" destId="{459B40A5-0ACF-49DD-A061-205EC90214B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FA726-713A-40B4-BEFB-146545D245AF}" type="doc">
      <dgm:prSet loTypeId="urn:microsoft.com/office/officeart/2005/8/layout/venn1" loCatId="relationship" qsTypeId="urn:microsoft.com/office/officeart/2005/8/quickstyle/simple1" qsCatId="simple" csTypeId="urn:microsoft.com/office/officeart/2005/8/colors/colorful3" csCatId="colorful" phldr="1"/>
      <dgm:spPr/>
    </dgm:pt>
    <dgm:pt modelId="{E98D9E97-39D7-4ED5-AAB6-4303A3755856}">
      <dgm:prSet phldrT="[Text]" custT="1"/>
      <dgm:spPr/>
      <dgm:t>
        <a:bodyPr/>
        <a:lstStyle/>
        <a:p>
          <a:pPr rtl="1"/>
          <a:r>
            <a:rPr lang="fa-IR" sz="2000" b="1" dirty="0" smtClean="0">
              <a:cs typeface="B Nazanin" panose="00000400000000000000" pitchFamily="2" charset="-78"/>
            </a:rPr>
            <a:t>1- </a:t>
          </a:r>
          <a:r>
            <a:rPr lang="ar-SA" sz="2000" b="1" dirty="0" smtClean="0">
              <a:cs typeface="B Nazanin" panose="00000400000000000000" pitchFamily="2" charset="-78"/>
            </a:rPr>
            <a:t>تأمین مالی</a:t>
          </a:r>
          <a:endParaRPr lang="fa-IR" sz="2000" b="1" dirty="0">
            <a:cs typeface="B Nazanin" panose="00000400000000000000" pitchFamily="2" charset="-78"/>
          </a:endParaRPr>
        </a:p>
      </dgm:t>
    </dgm:pt>
    <dgm:pt modelId="{CF7D8B26-6BC8-40A4-875B-2AEA48A26D77}" type="parTrans" cxnId="{69FB5A0B-2142-4A5E-92CC-E99EB854DEBD}">
      <dgm:prSet/>
      <dgm:spPr/>
      <dgm:t>
        <a:bodyPr/>
        <a:lstStyle/>
        <a:p>
          <a:pPr rtl="1"/>
          <a:endParaRPr lang="fa-IR" sz="2000" b="1">
            <a:cs typeface="B Nazanin" panose="00000400000000000000" pitchFamily="2" charset="-78"/>
          </a:endParaRPr>
        </a:p>
      </dgm:t>
    </dgm:pt>
    <dgm:pt modelId="{DBB9A8D5-9B5B-42C5-BD27-FC443EDA0F4A}" type="sibTrans" cxnId="{69FB5A0B-2142-4A5E-92CC-E99EB854DEBD}">
      <dgm:prSet/>
      <dgm:spPr/>
      <dgm:t>
        <a:bodyPr/>
        <a:lstStyle/>
        <a:p>
          <a:pPr rtl="1"/>
          <a:endParaRPr lang="fa-IR" sz="2000" b="1">
            <a:cs typeface="B Nazanin" panose="00000400000000000000" pitchFamily="2" charset="-78"/>
          </a:endParaRPr>
        </a:p>
      </dgm:t>
    </dgm:pt>
    <dgm:pt modelId="{2827FA94-2011-44C8-B9D4-494B8702391F}">
      <dgm:prSet phldrT="[Text]" custT="1"/>
      <dgm:spPr/>
      <dgm:t>
        <a:bodyPr/>
        <a:lstStyle/>
        <a:p>
          <a:pPr rtl="1"/>
          <a:r>
            <a:rPr lang="fa-IR" sz="2000" b="1" dirty="0" smtClean="0">
              <a:cs typeface="B Nazanin" panose="00000400000000000000" pitchFamily="2" charset="-78"/>
            </a:rPr>
            <a:t>3- </a:t>
          </a:r>
          <a:r>
            <a:rPr lang="ar-SA" sz="2000" b="1" dirty="0" smtClean="0">
              <a:cs typeface="B Nazanin" panose="00000400000000000000" pitchFamily="2" charset="-78"/>
            </a:rPr>
            <a:t>معافیت‌های قانونی </a:t>
          </a:r>
          <a:endParaRPr lang="fa-IR" sz="2000" b="1" dirty="0">
            <a:cs typeface="B Nazanin" panose="00000400000000000000" pitchFamily="2" charset="-78"/>
          </a:endParaRPr>
        </a:p>
      </dgm:t>
    </dgm:pt>
    <dgm:pt modelId="{DF43603D-C2FA-4511-A577-78C8C44C1669}" type="parTrans" cxnId="{9259312F-CD6F-458C-9B3E-81F708E628CC}">
      <dgm:prSet/>
      <dgm:spPr/>
      <dgm:t>
        <a:bodyPr/>
        <a:lstStyle/>
        <a:p>
          <a:pPr rtl="1"/>
          <a:endParaRPr lang="fa-IR" sz="2000" b="1">
            <a:cs typeface="B Nazanin" panose="00000400000000000000" pitchFamily="2" charset="-78"/>
          </a:endParaRPr>
        </a:p>
      </dgm:t>
    </dgm:pt>
    <dgm:pt modelId="{6E343980-CA42-4946-912C-B19B617A4256}" type="sibTrans" cxnId="{9259312F-CD6F-458C-9B3E-81F708E628CC}">
      <dgm:prSet/>
      <dgm:spPr/>
      <dgm:t>
        <a:bodyPr/>
        <a:lstStyle/>
        <a:p>
          <a:pPr rtl="1"/>
          <a:endParaRPr lang="fa-IR" sz="2000" b="1">
            <a:cs typeface="B Nazanin" panose="00000400000000000000" pitchFamily="2" charset="-78"/>
          </a:endParaRPr>
        </a:p>
      </dgm:t>
    </dgm:pt>
    <dgm:pt modelId="{67BC45D4-A804-4796-8C24-05F4DB40C713}">
      <dgm:prSet phldrT="[Text]" custT="1"/>
      <dgm:spPr/>
      <dgm:t>
        <a:bodyPr/>
        <a:lstStyle/>
        <a:p>
          <a:pPr rtl="1"/>
          <a:r>
            <a:rPr lang="fa-IR" sz="2000" b="1" dirty="0" smtClean="0">
              <a:cs typeface="B Nazanin" panose="00000400000000000000" pitchFamily="2" charset="-78"/>
            </a:rPr>
            <a:t>4- </a:t>
          </a:r>
          <a:r>
            <a:rPr lang="ar-SA" sz="2000" b="1" dirty="0" smtClean="0">
              <a:cs typeface="B Nazanin" panose="00000400000000000000" pitchFamily="2" charset="-78"/>
            </a:rPr>
            <a:t>توانمندسازی مدیریتی و سازمانی</a:t>
          </a:r>
          <a:endParaRPr lang="fa-IR" sz="2000" b="1" dirty="0">
            <a:cs typeface="B Nazanin" panose="00000400000000000000" pitchFamily="2" charset="-78"/>
          </a:endParaRPr>
        </a:p>
      </dgm:t>
    </dgm:pt>
    <dgm:pt modelId="{8DBD726C-9B49-4FC0-BDF0-8BB2A1A21C97}" type="parTrans" cxnId="{2BDB4C84-CF22-4E0C-AE4F-C7C7FA6E5AF9}">
      <dgm:prSet/>
      <dgm:spPr/>
      <dgm:t>
        <a:bodyPr/>
        <a:lstStyle/>
        <a:p>
          <a:pPr rtl="1"/>
          <a:endParaRPr lang="fa-IR" sz="2000" b="1">
            <a:cs typeface="B Nazanin" panose="00000400000000000000" pitchFamily="2" charset="-78"/>
          </a:endParaRPr>
        </a:p>
      </dgm:t>
    </dgm:pt>
    <dgm:pt modelId="{31E23108-A32D-4A5C-9F13-E997CF40B29F}" type="sibTrans" cxnId="{2BDB4C84-CF22-4E0C-AE4F-C7C7FA6E5AF9}">
      <dgm:prSet/>
      <dgm:spPr/>
      <dgm:t>
        <a:bodyPr/>
        <a:lstStyle/>
        <a:p>
          <a:pPr rtl="1"/>
          <a:endParaRPr lang="fa-IR" sz="2000" b="1">
            <a:cs typeface="B Nazanin" panose="00000400000000000000" pitchFamily="2" charset="-78"/>
          </a:endParaRPr>
        </a:p>
      </dgm:t>
    </dgm:pt>
    <dgm:pt modelId="{42960B4C-1CD3-4163-B58D-B2AFBFE879EF}">
      <dgm:prSet custT="1"/>
      <dgm:spPr/>
      <dgm:t>
        <a:bodyPr/>
        <a:lstStyle/>
        <a:p>
          <a:pPr rtl="1"/>
          <a:r>
            <a:rPr lang="fa-IR" sz="2000" b="1" dirty="0" smtClean="0">
              <a:cs typeface="B Nazanin" panose="00000400000000000000" pitchFamily="2" charset="-78"/>
            </a:rPr>
            <a:t>2- </a:t>
          </a:r>
          <a:r>
            <a:rPr lang="ar-SA" sz="2000" b="1" dirty="0" smtClean="0">
              <a:cs typeface="B Nazanin" panose="00000400000000000000" pitchFamily="2" charset="-78"/>
            </a:rPr>
            <a:t>توسعه بازار</a:t>
          </a:r>
          <a:endParaRPr lang="fa-IR" sz="2000" b="1" dirty="0">
            <a:cs typeface="B Nazanin" panose="00000400000000000000" pitchFamily="2" charset="-78"/>
          </a:endParaRPr>
        </a:p>
      </dgm:t>
    </dgm:pt>
    <dgm:pt modelId="{6AFC5A85-9DAB-4C8E-8515-859541B6669F}" type="parTrans" cxnId="{D2DC3EB0-350A-489A-B335-D7A0B24656C2}">
      <dgm:prSet/>
      <dgm:spPr/>
      <dgm:t>
        <a:bodyPr/>
        <a:lstStyle/>
        <a:p>
          <a:pPr rtl="1"/>
          <a:endParaRPr lang="fa-IR" sz="2000" b="1">
            <a:cs typeface="B Nazanin" panose="00000400000000000000" pitchFamily="2" charset="-78"/>
          </a:endParaRPr>
        </a:p>
      </dgm:t>
    </dgm:pt>
    <dgm:pt modelId="{1428CCDD-77EA-46D7-A5D4-6558CEC24D70}" type="sibTrans" cxnId="{D2DC3EB0-350A-489A-B335-D7A0B24656C2}">
      <dgm:prSet/>
      <dgm:spPr/>
      <dgm:t>
        <a:bodyPr/>
        <a:lstStyle/>
        <a:p>
          <a:pPr rtl="1"/>
          <a:endParaRPr lang="fa-IR" sz="2000" b="1">
            <a:cs typeface="B Nazanin" panose="00000400000000000000" pitchFamily="2" charset="-78"/>
          </a:endParaRPr>
        </a:p>
      </dgm:t>
    </dgm:pt>
    <dgm:pt modelId="{33B02982-901F-41C2-8D37-DCEAC5D16452}" type="pres">
      <dgm:prSet presAssocID="{5FEFA726-713A-40B4-BEFB-146545D245AF}" presName="compositeShape" presStyleCnt="0">
        <dgm:presLayoutVars>
          <dgm:chMax val="7"/>
          <dgm:dir/>
          <dgm:resizeHandles val="exact"/>
        </dgm:presLayoutVars>
      </dgm:prSet>
      <dgm:spPr/>
    </dgm:pt>
    <dgm:pt modelId="{CD28DF3F-A9D7-4794-9374-984B2A794BC2}" type="pres">
      <dgm:prSet presAssocID="{E98D9E97-39D7-4ED5-AAB6-4303A3755856}" presName="circ1" presStyleLbl="vennNode1" presStyleIdx="0" presStyleCnt="4" custScaleX="117545" custScaleY="117545"/>
      <dgm:spPr/>
      <dgm:t>
        <a:bodyPr/>
        <a:lstStyle/>
        <a:p>
          <a:pPr rtl="1"/>
          <a:endParaRPr lang="fa-IR"/>
        </a:p>
      </dgm:t>
    </dgm:pt>
    <dgm:pt modelId="{91E59B49-ED88-4059-ABA0-6836ADE1FA89}" type="pres">
      <dgm:prSet presAssocID="{E98D9E97-39D7-4ED5-AAB6-4303A3755856}" presName="circ1Tx" presStyleLbl="revTx" presStyleIdx="0" presStyleCnt="0">
        <dgm:presLayoutVars>
          <dgm:chMax val="0"/>
          <dgm:chPref val="0"/>
          <dgm:bulletEnabled val="1"/>
        </dgm:presLayoutVars>
      </dgm:prSet>
      <dgm:spPr/>
      <dgm:t>
        <a:bodyPr/>
        <a:lstStyle/>
        <a:p>
          <a:pPr rtl="1"/>
          <a:endParaRPr lang="fa-IR"/>
        </a:p>
      </dgm:t>
    </dgm:pt>
    <dgm:pt modelId="{D948DAAA-5D67-41E2-A67C-A9B81074CD68}" type="pres">
      <dgm:prSet presAssocID="{42960B4C-1CD3-4163-B58D-B2AFBFE879EF}" presName="circ2" presStyleLbl="vennNode1" presStyleIdx="1" presStyleCnt="4" custScaleX="117545" custScaleY="117545"/>
      <dgm:spPr/>
      <dgm:t>
        <a:bodyPr/>
        <a:lstStyle/>
        <a:p>
          <a:pPr rtl="1"/>
          <a:endParaRPr lang="fa-IR"/>
        </a:p>
      </dgm:t>
    </dgm:pt>
    <dgm:pt modelId="{17592914-5C21-4AEC-8E9F-E295E357D63F}" type="pres">
      <dgm:prSet presAssocID="{42960B4C-1CD3-4163-B58D-B2AFBFE879EF}" presName="circ2Tx" presStyleLbl="revTx" presStyleIdx="0" presStyleCnt="0">
        <dgm:presLayoutVars>
          <dgm:chMax val="0"/>
          <dgm:chPref val="0"/>
          <dgm:bulletEnabled val="1"/>
        </dgm:presLayoutVars>
      </dgm:prSet>
      <dgm:spPr/>
      <dgm:t>
        <a:bodyPr/>
        <a:lstStyle/>
        <a:p>
          <a:pPr rtl="1"/>
          <a:endParaRPr lang="fa-IR"/>
        </a:p>
      </dgm:t>
    </dgm:pt>
    <dgm:pt modelId="{CB6EF600-5870-418C-92C5-83ABCA94BEA2}" type="pres">
      <dgm:prSet presAssocID="{2827FA94-2011-44C8-B9D4-494B8702391F}" presName="circ3" presStyleLbl="vennNode1" presStyleIdx="2" presStyleCnt="4" custScaleX="117545" custScaleY="117545"/>
      <dgm:spPr/>
      <dgm:t>
        <a:bodyPr/>
        <a:lstStyle/>
        <a:p>
          <a:pPr rtl="1"/>
          <a:endParaRPr lang="fa-IR"/>
        </a:p>
      </dgm:t>
    </dgm:pt>
    <dgm:pt modelId="{A629E6AF-086F-4D5B-B25D-9CC77CA591D3}" type="pres">
      <dgm:prSet presAssocID="{2827FA94-2011-44C8-B9D4-494B8702391F}" presName="circ3Tx" presStyleLbl="revTx" presStyleIdx="0" presStyleCnt="0">
        <dgm:presLayoutVars>
          <dgm:chMax val="0"/>
          <dgm:chPref val="0"/>
          <dgm:bulletEnabled val="1"/>
        </dgm:presLayoutVars>
      </dgm:prSet>
      <dgm:spPr/>
      <dgm:t>
        <a:bodyPr/>
        <a:lstStyle/>
        <a:p>
          <a:pPr rtl="1"/>
          <a:endParaRPr lang="fa-IR"/>
        </a:p>
      </dgm:t>
    </dgm:pt>
    <dgm:pt modelId="{DC053CFA-E1AB-452B-9B52-7130EC76E6B3}" type="pres">
      <dgm:prSet presAssocID="{67BC45D4-A804-4796-8C24-05F4DB40C713}" presName="circ4" presStyleLbl="vennNode1" presStyleIdx="3" presStyleCnt="4" custScaleX="117545" custScaleY="117545"/>
      <dgm:spPr/>
      <dgm:t>
        <a:bodyPr/>
        <a:lstStyle/>
        <a:p>
          <a:pPr rtl="1"/>
          <a:endParaRPr lang="fa-IR"/>
        </a:p>
      </dgm:t>
    </dgm:pt>
    <dgm:pt modelId="{EC66F529-F1D7-42EE-85AD-6BE06EED2C4B}" type="pres">
      <dgm:prSet presAssocID="{67BC45D4-A804-4796-8C24-05F4DB40C713}" presName="circ4Tx" presStyleLbl="revTx" presStyleIdx="0" presStyleCnt="0">
        <dgm:presLayoutVars>
          <dgm:chMax val="0"/>
          <dgm:chPref val="0"/>
          <dgm:bulletEnabled val="1"/>
        </dgm:presLayoutVars>
      </dgm:prSet>
      <dgm:spPr/>
      <dgm:t>
        <a:bodyPr/>
        <a:lstStyle/>
        <a:p>
          <a:pPr rtl="1"/>
          <a:endParaRPr lang="fa-IR"/>
        </a:p>
      </dgm:t>
    </dgm:pt>
  </dgm:ptLst>
  <dgm:cxnLst>
    <dgm:cxn modelId="{F7F4BCE0-3170-4E27-B322-56E216A4DBC7}" type="presOf" srcId="{42960B4C-1CD3-4163-B58D-B2AFBFE879EF}" destId="{D948DAAA-5D67-41E2-A67C-A9B81074CD68}" srcOrd="0" destOrd="0" presId="urn:microsoft.com/office/officeart/2005/8/layout/venn1"/>
    <dgm:cxn modelId="{824D237B-3F50-4601-AE7D-120CE664CF39}" type="presOf" srcId="{E98D9E97-39D7-4ED5-AAB6-4303A3755856}" destId="{CD28DF3F-A9D7-4794-9374-984B2A794BC2}" srcOrd="0" destOrd="0" presId="urn:microsoft.com/office/officeart/2005/8/layout/venn1"/>
    <dgm:cxn modelId="{47526FD9-E80D-4EE1-B28A-31FC6074ADFC}" type="presOf" srcId="{2827FA94-2011-44C8-B9D4-494B8702391F}" destId="{A629E6AF-086F-4D5B-B25D-9CC77CA591D3}" srcOrd="1" destOrd="0" presId="urn:microsoft.com/office/officeart/2005/8/layout/venn1"/>
    <dgm:cxn modelId="{2E433D6D-3814-426D-8F50-20EE68E102C8}" type="presOf" srcId="{67BC45D4-A804-4796-8C24-05F4DB40C713}" destId="{DC053CFA-E1AB-452B-9B52-7130EC76E6B3}" srcOrd="0" destOrd="0" presId="urn:microsoft.com/office/officeart/2005/8/layout/venn1"/>
    <dgm:cxn modelId="{D2DC3EB0-350A-489A-B335-D7A0B24656C2}" srcId="{5FEFA726-713A-40B4-BEFB-146545D245AF}" destId="{42960B4C-1CD3-4163-B58D-B2AFBFE879EF}" srcOrd="1" destOrd="0" parTransId="{6AFC5A85-9DAB-4C8E-8515-859541B6669F}" sibTransId="{1428CCDD-77EA-46D7-A5D4-6558CEC24D70}"/>
    <dgm:cxn modelId="{560018CF-EA4F-44A8-BA47-82673413B881}" type="presOf" srcId="{E98D9E97-39D7-4ED5-AAB6-4303A3755856}" destId="{91E59B49-ED88-4059-ABA0-6836ADE1FA89}" srcOrd="1" destOrd="0" presId="urn:microsoft.com/office/officeart/2005/8/layout/venn1"/>
    <dgm:cxn modelId="{62827FD1-FB87-406D-9D75-79287E5D6728}" type="presOf" srcId="{2827FA94-2011-44C8-B9D4-494B8702391F}" destId="{CB6EF600-5870-418C-92C5-83ABCA94BEA2}" srcOrd="0" destOrd="0" presId="urn:microsoft.com/office/officeart/2005/8/layout/venn1"/>
    <dgm:cxn modelId="{69FB5A0B-2142-4A5E-92CC-E99EB854DEBD}" srcId="{5FEFA726-713A-40B4-BEFB-146545D245AF}" destId="{E98D9E97-39D7-4ED5-AAB6-4303A3755856}" srcOrd="0" destOrd="0" parTransId="{CF7D8B26-6BC8-40A4-875B-2AEA48A26D77}" sibTransId="{DBB9A8D5-9B5B-42C5-BD27-FC443EDA0F4A}"/>
    <dgm:cxn modelId="{EA7E4B33-929E-48D2-9E9F-611BF9082AA0}" type="presOf" srcId="{5FEFA726-713A-40B4-BEFB-146545D245AF}" destId="{33B02982-901F-41C2-8D37-DCEAC5D16452}" srcOrd="0" destOrd="0" presId="urn:microsoft.com/office/officeart/2005/8/layout/venn1"/>
    <dgm:cxn modelId="{2BDB4C84-CF22-4E0C-AE4F-C7C7FA6E5AF9}" srcId="{5FEFA726-713A-40B4-BEFB-146545D245AF}" destId="{67BC45D4-A804-4796-8C24-05F4DB40C713}" srcOrd="3" destOrd="0" parTransId="{8DBD726C-9B49-4FC0-BDF0-8BB2A1A21C97}" sibTransId="{31E23108-A32D-4A5C-9F13-E997CF40B29F}"/>
    <dgm:cxn modelId="{1FE32CC7-F2C1-446B-8C9E-5519BB36E63C}" type="presOf" srcId="{67BC45D4-A804-4796-8C24-05F4DB40C713}" destId="{EC66F529-F1D7-42EE-85AD-6BE06EED2C4B}" srcOrd="1" destOrd="0" presId="urn:microsoft.com/office/officeart/2005/8/layout/venn1"/>
    <dgm:cxn modelId="{9259312F-CD6F-458C-9B3E-81F708E628CC}" srcId="{5FEFA726-713A-40B4-BEFB-146545D245AF}" destId="{2827FA94-2011-44C8-B9D4-494B8702391F}" srcOrd="2" destOrd="0" parTransId="{DF43603D-C2FA-4511-A577-78C8C44C1669}" sibTransId="{6E343980-CA42-4946-912C-B19B617A4256}"/>
    <dgm:cxn modelId="{6447FC9F-242F-467D-8F98-FDBAAC09D128}" type="presOf" srcId="{42960B4C-1CD3-4163-B58D-B2AFBFE879EF}" destId="{17592914-5C21-4AEC-8E9F-E295E357D63F}" srcOrd="1" destOrd="0" presId="urn:microsoft.com/office/officeart/2005/8/layout/venn1"/>
    <dgm:cxn modelId="{94A1152F-0082-496F-BDAB-75761077A05D}" type="presParOf" srcId="{33B02982-901F-41C2-8D37-DCEAC5D16452}" destId="{CD28DF3F-A9D7-4794-9374-984B2A794BC2}" srcOrd="0" destOrd="0" presId="urn:microsoft.com/office/officeart/2005/8/layout/venn1"/>
    <dgm:cxn modelId="{01DC4358-5ABA-4580-9930-EC25E6BDC518}" type="presParOf" srcId="{33B02982-901F-41C2-8D37-DCEAC5D16452}" destId="{91E59B49-ED88-4059-ABA0-6836ADE1FA89}" srcOrd="1" destOrd="0" presId="urn:microsoft.com/office/officeart/2005/8/layout/venn1"/>
    <dgm:cxn modelId="{5033C090-47C0-4038-A28B-2A54E5E81F50}" type="presParOf" srcId="{33B02982-901F-41C2-8D37-DCEAC5D16452}" destId="{D948DAAA-5D67-41E2-A67C-A9B81074CD68}" srcOrd="2" destOrd="0" presId="urn:microsoft.com/office/officeart/2005/8/layout/venn1"/>
    <dgm:cxn modelId="{36B47B5E-76AD-475C-85C3-837BC95E7DCF}" type="presParOf" srcId="{33B02982-901F-41C2-8D37-DCEAC5D16452}" destId="{17592914-5C21-4AEC-8E9F-E295E357D63F}" srcOrd="3" destOrd="0" presId="urn:microsoft.com/office/officeart/2005/8/layout/venn1"/>
    <dgm:cxn modelId="{DA7937F0-1EB3-4322-92FA-4ADD4D92153D}" type="presParOf" srcId="{33B02982-901F-41C2-8D37-DCEAC5D16452}" destId="{CB6EF600-5870-418C-92C5-83ABCA94BEA2}" srcOrd="4" destOrd="0" presId="urn:microsoft.com/office/officeart/2005/8/layout/venn1"/>
    <dgm:cxn modelId="{35483657-0377-4658-958C-531D0A601F41}" type="presParOf" srcId="{33B02982-901F-41C2-8D37-DCEAC5D16452}" destId="{A629E6AF-086F-4D5B-B25D-9CC77CA591D3}" srcOrd="5" destOrd="0" presId="urn:microsoft.com/office/officeart/2005/8/layout/venn1"/>
    <dgm:cxn modelId="{27404C48-7D81-4271-BE66-8460C9705823}" type="presParOf" srcId="{33B02982-901F-41C2-8D37-DCEAC5D16452}" destId="{DC053CFA-E1AB-452B-9B52-7130EC76E6B3}" srcOrd="6" destOrd="0" presId="urn:microsoft.com/office/officeart/2005/8/layout/venn1"/>
    <dgm:cxn modelId="{1A636EC7-4546-4A3C-A65A-856D5EBAEA24}" type="presParOf" srcId="{33B02982-901F-41C2-8D37-DCEAC5D16452}" destId="{EC66F529-F1D7-42EE-85AD-6BE06EED2C4B}"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326BA-4A2B-475C-9F95-A2D2ECE0B79C}">
      <dsp:nvSpPr>
        <dsp:cNvPr id="0" name=""/>
        <dsp:cNvSpPr/>
      </dsp:nvSpPr>
      <dsp:spPr>
        <a:xfrm>
          <a:off x="3059136" y="2212532"/>
          <a:ext cx="2111326" cy="21113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fa-IR" sz="3100" b="1" kern="1200" dirty="0" smtClean="0">
              <a:cs typeface="B Nazanin" panose="00000400000000000000" pitchFamily="2" charset="-78"/>
            </a:rPr>
            <a:t>سیاست های اتصال</a:t>
          </a:r>
          <a:endParaRPr lang="fa-IR" sz="3100" b="1" kern="1200" dirty="0">
            <a:cs typeface="B Nazanin" panose="00000400000000000000" pitchFamily="2" charset="-78"/>
          </a:endParaRPr>
        </a:p>
      </dsp:txBody>
      <dsp:txXfrm>
        <a:off x="3368333" y="2521729"/>
        <a:ext cx="1492932" cy="1492932"/>
      </dsp:txXfrm>
    </dsp:sp>
    <dsp:sp modelId="{B956BB81-192C-4BF7-8D57-E6D4A3E94B1A}">
      <dsp:nvSpPr>
        <dsp:cNvPr id="0" name=""/>
        <dsp:cNvSpPr/>
      </dsp:nvSpPr>
      <dsp:spPr>
        <a:xfrm rot="11700000">
          <a:off x="1460422" y="2466842"/>
          <a:ext cx="1573051" cy="6017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A1319-48BD-4553-A4C2-13297A23E71D}">
      <dsp:nvSpPr>
        <dsp:cNvPr id="0" name=""/>
        <dsp:cNvSpPr/>
      </dsp:nvSpPr>
      <dsp:spPr>
        <a:xfrm>
          <a:off x="484342" y="1761834"/>
          <a:ext cx="2005760" cy="16046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ar-SA" sz="2000" b="1" kern="1200" dirty="0" smtClean="0">
              <a:cs typeface="B Nazanin" panose="00000400000000000000" pitchFamily="2" charset="-78"/>
            </a:rPr>
            <a:t>الگوی تضمین خرید</a:t>
          </a:r>
          <a:endParaRPr lang="fa-IR" sz="2000" b="1" kern="1200" dirty="0">
            <a:cs typeface="B Nazanin" panose="00000400000000000000" pitchFamily="2" charset="-78"/>
          </a:endParaRPr>
        </a:p>
      </dsp:txBody>
      <dsp:txXfrm>
        <a:off x="531339" y="1808831"/>
        <a:ext cx="1911766" cy="1510614"/>
      </dsp:txXfrm>
    </dsp:sp>
    <dsp:sp modelId="{3A79F5DD-B3C9-45B3-9E25-93EAFD8EE3B9}">
      <dsp:nvSpPr>
        <dsp:cNvPr id="0" name=""/>
        <dsp:cNvSpPr/>
      </dsp:nvSpPr>
      <dsp:spPr>
        <a:xfrm rot="14700000">
          <a:off x="2511039" y="1214765"/>
          <a:ext cx="1573051" cy="601728"/>
        </a:xfrm>
        <a:prstGeom prst="lef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CB45D8-D3D2-4AC6-8C57-2D084BABA911}">
      <dsp:nvSpPr>
        <dsp:cNvPr id="0" name=""/>
        <dsp:cNvSpPr/>
      </dsp:nvSpPr>
      <dsp:spPr>
        <a:xfrm>
          <a:off x="1962284" y="491"/>
          <a:ext cx="2005760" cy="1604608"/>
        </a:xfrm>
        <a:prstGeom prst="roundRect">
          <a:avLst>
            <a:gd name="adj" fmla="val 10000"/>
          </a:avLst>
        </a:prstGeom>
        <a:solidFill>
          <a:schemeClr val="accent2">
            <a:hueOff val="1560506"/>
            <a:satOff val="-1946"/>
            <a:lumOff val="4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ar-SA" sz="2000" b="1" kern="1200" dirty="0" smtClean="0">
              <a:cs typeface="B Nazanin" panose="00000400000000000000" pitchFamily="2" charset="-78"/>
            </a:rPr>
            <a:t>سرمایه‌گذاری خطرپذیر شرکتی</a:t>
          </a:r>
          <a:endParaRPr lang="fa-IR" sz="2000" b="1" kern="1200" dirty="0">
            <a:cs typeface="B Nazanin" panose="00000400000000000000" pitchFamily="2" charset="-78"/>
          </a:endParaRPr>
        </a:p>
      </dsp:txBody>
      <dsp:txXfrm>
        <a:off x="2009281" y="47488"/>
        <a:ext cx="1911766" cy="1510614"/>
      </dsp:txXfrm>
    </dsp:sp>
    <dsp:sp modelId="{69C45028-66BD-4BD5-A8E1-3540DEF4B2F0}">
      <dsp:nvSpPr>
        <dsp:cNvPr id="0" name=""/>
        <dsp:cNvSpPr/>
      </dsp:nvSpPr>
      <dsp:spPr>
        <a:xfrm rot="17700000">
          <a:off x="4145508" y="1214765"/>
          <a:ext cx="1573051" cy="601728"/>
        </a:xfrm>
        <a:prstGeom prst="lef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B631BF-FA8E-4D0B-A93B-E1C43D5C8D6F}">
      <dsp:nvSpPr>
        <dsp:cNvPr id="0" name=""/>
        <dsp:cNvSpPr/>
      </dsp:nvSpPr>
      <dsp:spPr>
        <a:xfrm>
          <a:off x="4261555" y="491"/>
          <a:ext cx="2005760" cy="1604608"/>
        </a:xfrm>
        <a:prstGeom prst="roundRect">
          <a:avLst>
            <a:gd name="adj" fmla="val 10000"/>
          </a:avLst>
        </a:prstGeom>
        <a:solidFill>
          <a:schemeClr val="accent2">
            <a:hueOff val="3121013"/>
            <a:satOff val="-3893"/>
            <a:lumOff val="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ar-SA" sz="2000" b="1" kern="1200" dirty="0" smtClean="0">
              <a:cs typeface="B Nazanin" panose="00000400000000000000" pitchFamily="2" charset="-78"/>
            </a:rPr>
            <a:t>مراکز </a:t>
          </a:r>
          <a:endParaRPr lang="en-US" sz="2000" b="1" kern="1200" dirty="0" smtClean="0">
            <a:cs typeface="B Nazanin" panose="00000400000000000000" pitchFamily="2" charset="-78"/>
          </a:endParaRPr>
        </a:p>
        <a:p>
          <a:pPr lvl="0" algn="ctr" defTabSz="889000" rtl="1">
            <a:lnSpc>
              <a:spcPct val="90000"/>
            </a:lnSpc>
            <a:spcBef>
              <a:spcPct val="0"/>
            </a:spcBef>
            <a:spcAft>
              <a:spcPct val="35000"/>
            </a:spcAft>
          </a:pPr>
          <a:r>
            <a:rPr lang="ar-SA" sz="2000" b="1" kern="1200" dirty="0" smtClean="0">
              <a:cs typeface="B Nazanin" panose="00000400000000000000" pitchFamily="2" charset="-78"/>
            </a:rPr>
            <a:t>رشد</a:t>
          </a:r>
          <a:endParaRPr lang="en-US" sz="2000" b="1" kern="1200" dirty="0" smtClean="0">
            <a:cs typeface="B Nazanin" panose="00000400000000000000" pitchFamily="2" charset="-78"/>
          </a:endParaRPr>
        </a:p>
        <a:p>
          <a:pPr lvl="0" algn="ctr" defTabSz="889000" rtl="1">
            <a:lnSpc>
              <a:spcPct val="90000"/>
            </a:lnSpc>
            <a:spcBef>
              <a:spcPct val="0"/>
            </a:spcBef>
            <a:spcAft>
              <a:spcPct val="35000"/>
            </a:spcAft>
          </a:pPr>
          <a:r>
            <a:rPr lang="ar-SA" sz="2000" b="1" kern="1200" dirty="0" smtClean="0">
              <a:cs typeface="B Nazanin" panose="00000400000000000000" pitchFamily="2" charset="-78"/>
            </a:rPr>
            <a:t>شرکتی</a:t>
          </a:r>
          <a:endParaRPr lang="fa-IR" sz="2000" b="1" kern="1200" dirty="0">
            <a:cs typeface="B Nazanin" panose="00000400000000000000" pitchFamily="2" charset="-78"/>
          </a:endParaRPr>
        </a:p>
      </dsp:txBody>
      <dsp:txXfrm>
        <a:off x="4308552" y="47488"/>
        <a:ext cx="1911766" cy="1510614"/>
      </dsp:txXfrm>
    </dsp:sp>
    <dsp:sp modelId="{C419FA90-3BCF-4435-A373-2CA43F7A9816}">
      <dsp:nvSpPr>
        <dsp:cNvPr id="0" name=""/>
        <dsp:cNvSpPr/>
      </dsp:nvSpPr>
      <dsp:spPr>
        <a:xfrm rot="20700000">
          <a:off x="5196125" y="2466842"/>
          <a:ext cx="1573051" cy="601728"/>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B40A5-0ACF-49DD-A061-205EC90214BE}">
      <dsp:nvSpPr>
        <dsp:cNvPr id="0" name=""/>
        <dsp:cNvSpPr/>
      </dsp:nvSpPr>
      <dsp:spPr>
        <a:xfrm>
          <a:off x="5739497" y="1761834"/>
          <a:ext cx="2005760" cy="1604608"/>
        </a:xfrm>
        <a:prstGeom prst="roundRect">
          <a:avLst>
            <a:gd name="adj" fmla="val 10000"/>
          </a:avLst>
        </a:prstGeom>
        <a:solidFill>
          <a:schemeClr val="accent2">
            <a:hueOff val="4681519"/>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ar-SA" sz="2000" b="1" kern="1200" dirty="0" smtClean="0">
              <a:cs typeface="B Nazanin" panose="00000400000000000000" pitchFamily="2" charset="-78"/>
            </a:rPr>
            <a:t>شتاب‌</a:t>
          </a:r>
          <a:endParaRPr lang="en-US" sz="2000" b="1" kern="1200" dirty="0" smtClean="0">
            <a:cs typeface="B Nazanin" panose="00000400000000000000" pitchFamily="2" charset="-78"/>
          </a:endParaRPr>
        </a:p>
        <a:p>
          <a:pPr lvl="0" algn="ctr" defTabSz="889000" rtl="1">
            <a:lnSpc>
              <a:spcPct val="90000"/>
            </a:lnSpc>
            <a:spcBef>
              <a:spcPct val="0"/>
            </a:spcBef>
            <a:spcAft>
              <a:spcPct val="35000"/>
            </a:spcAft>
          </a:pPr>
          <a:r>
            <a:rPr lang="ar-SA" sz="2000" b="1" kern="1200" dirty="0" smtClean="0">
              <a:cs typeface="B Nazanin" panose="00000400000000000000" pitchFamily="2" charset="-78"/>
            </a:rPr>
            <a:t>دهنده‌های شرکتی</a:t>
          </a:r>
          <a:endParaRPr lang="fa-IR" sz="2000" b="1" kern="1200" dirty="0">
            <a:cs typeface="B Nazanin" panose="00000400000000000000" pitchFamily="2" charset="-78"/>
          </a:endParaRPr>
        </a:p>
      </dsp:txBody>
      <dsp:txXfrm>
        <a:off x="5786494" y="1808831"/>
        <a:ext cx="1911766" cy="1510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8DF3F-A9D7-4794-9374-984B2A794BC2}">
      <dsp:nvSpPr>
        <dsp:cNvPr id="0" name=""/>
        <dsp:cNvSpPr/>
      </dsp:nvSpPr>
      <dsp:spPr>
        <a:xfrm>
          <a:off x="2793205" y="-154020"/>
          <a:ext cx="2643189" cy="2643189"/>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1- </a:t>
          </a:r>
          <a:r>
            <a:rPr lang="ar-SA" sz="2000" b="1" kern="1200" dirty="0" smtClean="0">
              <a:cs typeface="B Nazanin" panose="00000400000000000000" pitchFamily="2" charset="-78"/>
            </a:rPr>
            <a:t>تأمین مالی</a:t>
          </a:r>
          <a:endParaRPr lang="fa-IR" sz="2000" b="1" kern="1200" dirty="0">
            <a:cs typeface="B Nazanin" panose="00000400000000000000" pitchFamily="2" charset="-78"/>
          </a:endParaRPr>
        </a:p>
      </dsp:txBody>
      <dsp:txXfrm>
        <a:off x="3098188" y="201793"/>
        <a:ext cx="2033222" cy="838704"/>
      </dsp:txXfrm>
    </dsp:sp>
    <dsp:sp modelId="{D948DAAA-5D67-41E2-A67C-A9B81074CD68}">
      <dsp:nvSpPr>
        <dsp:cNvPr id="0" name=""/>
        <dsp:cNvSpPr/>
      </dsp:nvSpPr>
      <dsp:spPr>
        <a:xfrm>
          <a:off x="3787805" y="840580"/>
          <a:ext cx="2643189" cy="2643189"/>
        </a:xfrm>
        <a:prstGeom prst="ellipse">
          <a:avLst/>
        </a:prstGeom>
        <a:solidFill>
          <a:schemeClr val="accent3">
            <a:alpha val="50000"/>
            <a:hueOff val="3750088"/>
            <a:satOff val="-5627"/>
            <a:lumOff val="-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2- </a:t>
          </a:r>
          <a:r>
            <a:rPr lang="ar-SA" sz="2000" b="1" kern="1200" dirty="0" smtClean="0">
              <a:cs typeface="B Nazanin" panose="00000400000000000000" pitchFamily="2" charset="-78"/>
            </a:rPr>
            <a:t>توسعه بازار</a:t>
          </a:r>
          <a:endParaRPr lang="fa-IR" sz="2000" b="1" kern="1200" dirty="0">
            <a:cs typeface="B Nazanin" panose="00000400000000000000" pitchFamily="2" charset="-78"/>
          </a:endParaRPr>
        </a:p>
      </dsp:txBody>
      <dsp:txXfrm>
        <a:off x="5211061" y="1145563"/>
        <a:ext cx="1016611" cy="2033222"/>
      </dsp:txXfrm>
    </dsp:sp>
    <dsp:sp modelId="{CB6EF600-5870-418C-92C5-83ABCA94BEA2}">
      <dsp:nvSpPr>
        <dsp:cNvPr id="0" name=""/>
        <dsp:cNvSpPr/>
      </dsp:nvSpPr>
      <dsp:spPr>
        <a:xfrm>
          <a:off x="2793205" y="1835180"/>
          <a:ext cx="2643189" cy="2643189"/>
        </a:xfrm>
        <a:prstGeom prst="ellipse">
          <a:avLst/>
        </a:prstGeom>
        <a:solidFill>
          <a:schemeClr val="accent3">
            <a:alpha val="50000"/>
            <a:hueOff val="7500176"/>
            <a:satOff val="-11253"/>
            <a:lumOff val="-18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3- </a:t>
          </a:r>
          <a:r>
            <a:rPr lang="ar-SA" sz="2000" b="1" kern="1200" dirty="0" smtClean="0">
              <a:cs typeface="B Nazanin" panose="00000400000000000000" pitchFamily="2" charset="-78"/>
            </a:rPr>
            <a:t>معافیت‌های قانونی </a:t>
          </a:r>
          <a:endParaRPr lang="fa-IR" sz="2000" b="1" kern="1200" dirty="0">
            <a:cs typeface="B Nazanin" panose="00000400000000000000" pitchFamily="2" charset="-78"/>
          </a:endParaRPr>
        </a:p>
      </dsp:txBody>
      <dsp:txXfrm>
        <a:off x="3098188" y="3283851"/>
        <a:ext cx="2033222" cy="838704"/>
      </dsp:txXfrm>
    </dsp:sp>
    <dsp:sp modelId="{DC053CFA-E1AB-452B-9B52-7130EC76E6B3}">
      <dsp:nvSpPr>
        <dsp:cNvPr id="0" name=""/>
        <dsp:cNvSpPr/>
      </dsp:nvSpPr>
      <dsp:spPr>
        <a:xfrm>
          <a:off x="1798604" y="840580"/>
          <a:ext cx="2643189" cy="2643189"/>
        </a:xfrm>
        <a:prstGeom prst="ellipse">
          <a:avLst/>
        </a:prstGeom>
        <a:solidFill>
          <a:schemeClr val="accent3">
            <a:alpha val="50000"/>
            <a:hueOff val="11250264"/>
            <a:satOff val="-16880"/>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4- </a:t>
          </a:r>
          <a:r>
            <a:rPr lang="ar-SA" sz="2000" b="1" kern="1200" dirty="0" smtClean="0">
              <a:cs typeface="B Nazanin" panose="00000400000000000000" pitchFamily="2" charset="-78"/>
            </a:rPr>
            <a:t>توانمندسازی مدیریتی و سازمانی</a:t>
          </a:r>
          <a:endParaRPr lang="fa-IR" sz="2000" b="1" kern="1200" dirty="0">
            <a:cs typeface="B Nazanin" panose="00000400000000000000" pitchFamily="2" charset="-78"/>
          </a:endParaRPr>
        </a:p>
      </dsp:txBody>
      <dsp:txXfrm>
        <a:off x="2001926" y="1145563"/>
        <a:ext cx="1016611" cy="20332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709C6E2-C193-4D56-9B88-F96068BD5010}" type="datetimeFigureOut">
              <a:rPr lang="fa-IR" smtClean="0"/>
              <a:pPr/>
              <a:t>21/11/1440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3330DE3-AF1B-499B-AD7A-7D63B6CA2010}" type="slidenum">
              <a:rPr lang="fa-IR" smtClean="0"/>
              <a:pPr/>
              <a:t>‹#›</a:t>
            </a:fld>
            <a:endParaRPr lang="fa-IR"/>
          </a:p>
        </p:txBody>
      </p:sp>
    </p:spTree>
    <p:extLst>
      <p:ext uri="{BB962C8B-B14F-4D97-AF65-F5344CB8AC3E}">
        <p14:creationId xmlns:p14="http://schemas.microsoft.com/office/powerpoint/2010/main" val="2417349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C55DBF80-9FC7-4DFD-B1BF-557F7953329B}" type="datetime8">
              <a:rPr lang="fa-IR" smtClean="0"/>
              <a:pPr/>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B9EA8EB4-190D-4BC4-A230-C031CA9D7768}" type="datetime8">
              <a:rPr lang="fa-IR" smtClean="0"/>
              <a:pPr/>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01E54D5C-409F-44A6-843B-D76B5931B679}" type="datetime8">
              <a:rPr lang="fa-IR" smtClean="0"/>
              <a:pPr/>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a:xfrm>
            <a:off x="0" y="6492240"/>
            <a:ext cx="827584" cy="365760"/>
          </a:xfrm>
        </p:spPr>
        <p:txBody>
          <a:bodyPr/>
          <a:lstStyle>
            <a:lvl1pPr algn="l" rtl="0">
              <a:defRPr>
                <a:cs typeface="B Nazanin" panose="00000400000000000000" pitchFamily="2" charset="-78"/>
              </a:defRPr>
            </a:lvl1pPr>
          </a:lstStyle>
          <a:p>
            <a:r>
              <a:rPr lang="fa-IR" dirty="0" smtClean="0"/>
              <a:t>45/</a:t>
            </a:r>
            <a:fld id="{85360FD1-730F-4C18-B25B-3934FD1E2396}"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63A3542F-828F-43B3-88B2-84AC1D821653}" type="datetime8">
              <a:rPr lang="fa-IR" smtClean="0"/>
              <a:pPr/>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2E4D3879-146A-4D12-B5BF-B3962468B23A}" type="datetime8">
              <a:rPr lang="fa-IR" smtClean="0"/>
              <a:pPr/>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269FD801-7453-4672-8ADF-14E888B2EAAC}" type="datetime8">
              <a:rPr lang="fa-IR" smtClean="0"/>
              <a:pPr/>
              <a:t>23 ژوئيه 19</a:t>
            </a:fld>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97D37BE2-1B39-4F2A-87C4-6FB19D1E67CA}" type="datetime8">
              <a:rPr lang="fa-IR" smtClean="0"/>
              <a:pPr/>
              <a:t>23 ژوئيه 19</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58D957A0-1A9C-415D-834F-426728760D1B}" type="datetime8">
              <a:rPr lang="fa-IR" smtClean="0"/>
              <a:pPr/>
              <a:t>23 ژوئيه 19</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A85AB80D-6A32-41BA-B5A3-D3F6AE8ED7D2}" type="datetime8">
              <a:rPr lang="fa-IR" smtClean="0"/>
              <a:pPr/>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536FD54A-C13F-49E3-AF68-F2B2A01F9EAE}" type="datetime8">
              <a:rPr lang="fa-IR" smtClean="0"/>
              <a:pPr/>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a:bodyPr>
          <a:lstStyle/>
          <a:p>
            <a:r>
              <a:rPr lang="fa-IR" sz="3200" b="1" dirty="0" smtClean="0"/>
              <a:t>سیاست‌های </a:t>
            </a:r>
            <a:r>
              <a:rPr lang="fa-IR" sz="3200" b="1" dirty="0"/>
              <a:t>حمایت از شرکت‌های فناور نوپا </a:t>
            </a:r>
            <a:endParaRPr lang="en-US" sz="3200" dirty="0"/>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smtClean="0">
              <a:cs typeface="B Nazanin" pitchFamily="2" charset="-78"/>
            </a:endParaRPr>
          </a:p>
          <a:p>
            <a:pPr algn="ctr"/>
            <a:r>
              <a:rPr lang="fa-IR" sz="3400" b="1" dirty="0" smtClean="0">
                <a:cs typeface="B Nazanin" pitchFamily="2" charset="-78"/>
              </a:rPr>
              <a:t>رضا نقی زاده</a:t>
            </a:r>
          </a:p>
          <a:p>
            <a:pPr algn="ctr"/>
            <a:r>
              <a:rPr lang="fa-IR" sz="3400" b="1" dirty="0" smtClean="0"/>
              <a:t>لیلا نامداریان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رشد </a:t>
            </a:r>
            <a:r>
              <a:rPr lang="fa-IR" b="1" dirty="0"/>
              <a:t>و پایدارسازی شرکت‌های فناور نوپا</a:t>
            </a:r>
            <a:endParaRPr lang="fa-IR" dirty="0"/>
          </a:p>
        </p:txBody>
      </p:sp>
      <p:sp>
        <p:nvSpPr>
          <p:cNvPr id="3" name="Content Placeholder 2"/>
          <p:cNvSpPr>
            <a:spLocks noGrp="1"/>
          </p:cNvSpPr>
          <p:nvPr>
            <p:ph idx="1"/>
          </p:nvPr>
        </p:nvSpPr>
        <p:spPr/>
        <p:txBody>
          <a:bodyPr>
            <a:normAutofit/>
          </a:bodyPr>
          <a:lstStyle/>
          <a:p>
            <a:pPr marL="109728" indent="0" algn="ctr">
              <a:lnSpc>
                <a:spcPct val="150000"/>
              </a:lnSpc>
              <a:buNone/>
            </a:pPr>
            <a:r>
              <a:rPr lang="ar-SA" dirty="0" smtClean="0"/>
              <a:t>تمامی </a:t>
            </a:r>
            <a:r>
              <a:rPr lang="ar-SA" dirty="0"/>
              <a:t>فعالیت‌هایی که برای </a:t>
            </a:r>
            <a:r>
              <a:rPr lang="ar-SA" b="1" dirty="0"/>
              <a:t>رشد و پایدارسازی شرکت‌های فناور نوپا </a:t>
            </a:r>
            <a:r>
              <a:rPr lang="ar-SA" dirty="0"/>
              <a:t>بکار گرفته می‌شود درنهایت </a:t>
            </a:r>
            <a:r>
              <a:rPr lang="ar-SA" dirty="0" smtClean="0"/>
              <a:t>با</a:t>
            </a:r>
            <a:r>
              <a:rPr lang="fa-IR" dirty="0" smtClean="0"/>
              <a:t> </a:t>
            </a:r>
            <a:r>
              <a:rPr lang="ar-SA" dirty="0" smtClean="0"/>
              <a:t>هدف </a:t>
            </a:r>
            <a:r>
              <a:rPr lang="ar-SA" b="1" dirty="0"/>
              <a:t>ورود آن‌ها به اقتصاد اصلی کشورها و اثرگذاری بر توسعه اقتصاد و صنعتی</a:t>
            </a:r>
            <a:r>
              <a:rPr lang="ar-SA" dirty="0"/>
              <a:t> است. درنتیجه یکی از </a:t>
            </a:r>
            <a:r>
              <a:rPr lang="ar-SA" b="1" dirty="0"/>
              <a:t>سیاست‌های اصلی دولت‌ها </a:t>
            </a:r>
            <a:r>
              <a:rPr lang="ar-SA" dirty="0"/>
              <a:t>در بهره‌برداری از ظرفیت شرکت‌های فناور نوپا در بخش اصلی اقتصاد، ایجاد </a:t>
            </a:r>
            <a:r>
              <a:rPr lang="ar-SA" b="1" dirty="0"/>
              <a:t>سازوکارهای توسعه همکاری شرکت‌های فناور نوپا با شرکت‌های بزرگ‌تر </a:t>
            </a:r>
            <a:r>
              <a:rPr lang="ar-SA" dirty="0"/>
              <a:t>می‌باشد. </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10</a:t>
            </a:fld>
            <a:endParaRPr lang="fa-IR" dirty="0"/>
          </a:p>
        </p:txBody>
      </p:sp>
    </p:spTree>
    <p:extLst>
      <p:ext uri="{BB962C8B-B14F-4D97-AF65-F5344CB8AC3E}">
        <p14:creationId xmlns:p14="http://schemas.microsoft.com/office/powerpoint/2010/main" val="52280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برخی از سیاست های اتصال شرکت‌های </a:t>
            </a:r>
            <a:r>
              <a:rPr lang="fa-IR" b="1" dirty="0"/>
              <a:t>فناور </a:t>
            </a:r>
            <a:r>
              <a:rPr lang="fa-IR" b="1" dirty="0" smtClean="0"/>
              <a:t>نوپا به شرکت های بزرگ</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610766"/>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r>
              <a:rPr lang="fa-IR" smtClean="0"/>
              <a:t>45/</a:t>
            </a:r>
            <a:fld id="{85360FD1-730F-4C18-B25B-3934FD1E2396}" type="slidenum">
              <a:rPr lang="fa-IR" smtClean="0"/>
              <a:pPr/>
              <a:t>11</a:t>
            </a:fld>
            <a:endParaRPr lang="fa-IR" dirty="0"/>
          </a:p>
        </p:txBody>
      </p:sp>
    </p:spTree>
    <p:extLst>
      <p:ext uri="{BB962C8B-B14F-4D97-AF65-F5344CB8AC3E}">
        <p14:creationId xmlns:p14="http://schemas.microsoft.com/office/powerpoint/2010/main" val="418174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09728" algn="ctr"/>
            <a:r>
              <a:rPr lang="fa-IR" b="1" dirty="0"/>
              <a:t>بخش </a:t>
            </a:r>
            <a:r>
              <a:rPr lang="fa-IR" b="1" dirty="0" smtClean="0"/>
              <a:t>سوم: سیاست </a:t>
            </a:r>
            <a:r>
              <a:rPr lang="fa-IR" b="1" dirty="0"/>
              <a:t>های حمایتی از شرکت های فناور </a:t>
            </a:r>
            <a:r>
              <a:rPr lang="fa-IR" b="1" dirty="0" smtClean="0"/>
              <a:t>نوپا</a:t>
            </a:r>
            <a:endParaRPr lang="fa-IR" dirty="0"/>
          </a:p>
        </p:txBody>
      </p:sp>
      <p:sp>
        <p:nvSpPr>
          <p:cNvPr id="3" name="Content Placeholder 2"/>
          <p:cNvSpPr>
            <a:spLocks noGrp="1"/>
          </p:cNvSpPr>
          <p:nvPr>
            <p:ph idx="1"/>
          </p:nvPr>
        </p:nvSpPr>
        <p:spPr/>
        <p:txBody>
          <a:bodyPr/>
          <a:lstStyle/>
          <a:p>
            <a:pPr marL="109728" indent="0" algn="ctr">
              <a:lnSpc>
                <a:spcPct val="150000"/>
              </a:lnSpc>
              <a:buNone/>
            </a:pPr>
            <a:r>
              <a:rPr lang="fa-IR" b="1" dirty="0"/>
              <a:t>چرایی سیاست‌های حمایت از شرکت‌های فناور نوپا</a:t>
            </a:r>
            <a:endParaRPr lang="fa-IR" dirty="0" smtClean="0"/>
          </a:p>
          <a:p>
            <a:pPr algn="just">
              <a:lnSpc>
                <a:spcPct val="150000"/>
              </a:lnSpc>
            </a:pPr>
            <a:r>
              <a:rPr lang="ar-SA" dirty="0" smtClean="0"/>
              <a:t>ریسک </a:t>
            </a:r>
            <a:r>
              <a:rPr lang="ar-SA" dirty="0"/>
              <a:t>این شرکت‌ها به دلیل مواجهه با مسائل و چالش‌های جدیدتر بیشتر است. در ایالات‌متحده 40% کسانی که کسب‌وکار جدیدی راه‌اندازی می‌کنند در سال اول از کسب‌وکار خارج </a:t>
            </a:r>
            <a:r>
              <a:rPr lang="ar-SA" dirty="0" smtClean="0"/>
              <a:t>می‌شوند</a:t>
            </a:r>
            <a:r>
              <a:rPr lang="fa-IR" dirty="0" smtClean="0"/>
              <a:t>.</a:t>
            </a:r>
          </a:p>
          <a:p>
            <a:pPr>
              <a:lnSpc>
                <a:spcPct val="150000"/>
              </a:lnSpc>
            </a:pPr>
            <a:r>
              <a:rPr lang="ar-SA" dirty="0" smtClean="0"/>
              <a:t>در </a:t>
            </a:r>
            <a:r>
              <a:rPr lang="ar-SA" dirty="0"/>
              <a:t>آلمان ، شانس موفقیت شرکت‌ها در 5 سال ابتدایی فعالیتشان در حدود 60% </a:t>
            </a:r>
            <a:r>
              <a:rPr lang="ar-SA" dirty="0" smtClean="0"/>
              <a:t>است</a:t>
            </a:r>
            <a:r>
              <a:rPr lang="fa-IR" dirty="0"/>
              <a:t>(ادامه در صفحه بعد)</a:t>
            </a:r>
            <a:r>
              <a:rPr lang="ar-SA" dirty="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12</a:t>
            </a:fld>
            <a:endParaRPr lang="fa-IR" dirty="0"/>
          </a:p>
        </p:txBody>
      </p:sp>
    </p:spTree>
    <p:extLst>
      <p:ext uri="{BB962C8B-B14F-4D97-AF65-F5344CB8AC3E}">
        <p14:creationId xmlns:p14="http://schemas.microsoft.com/office/powerpoint/2010/main" val="3043688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چرایی سیاست‌های </a:t>
            </a:r>
            <a:r>
              <a:rPr lang="fa-IR" b="1" dirty="0"/>
              <a:t>حمایت از شرکت‌های فناور نوپا</a:t>
            </a:r>
            <a:endParaRPr lang="fa-IR" dirty="0"/>
          </a:p>
        </p:txBody>
      </p:sp>
      <p:sp>
        <p:nvSpPr>
          <p:cNvPr id="3" name="Content Placeholder 2"/>
          <p:cNvSpPr>
            <a:spLocks noGrp="1"/>
          </p:cNvSpPr>
          <p:nvPr>
            <p:ph idx="1"/>
          </p:nvPr>
        </p:nvSpPr>
        <p:spPr/>
        <p:txBody>
          <a:bodyPr/>
          <a:lstStyle/>
          <a:p>
            <a:pPr marL="109728" indent="0" algn="ctr">
              <a:lnSpc>
                <a:spcPct val="150000"/>
              </a:lnSpc>
              <a:buNone/>
            </a:pPr>
            <a:r>
              <a:rPr lang="ar-SA" dirty="0" smtClean="0"/>
              <a:t>دولت‌ها </a:t>
            </a:r>
            <a:r>
              <a:rPr lang="ar-SA" dirty="0"/>
              <a:t>به دلیل چالش‌های پیش رو کسب‌وکارهای نوپا اقدام به حمایت‌های مالی و قانونی از این شرکت‌ها می‌نمایند. </a:t>
            </a:r>
            <a:r>
              <a:rPr lang="ar-SA" b="1" dirty="0"/>
              <a:t>ریسک بالای </a:t>
            </a:r>
            <a:r>
              <a:rPr lang="ar-SA" dirty="0"/>
              <a:t>ایجاد این مجموعه‌ها و اهمیت آن‌ها در </a:t>
            </a:r>
            <a:r>
              <a:rPr lang="ar-SA" b="1" dirty="0"/>
              <a:t>توسعه پایدار کشورها </a:t>
            </a:r>
            <a:r>
              <a:rPr lang="ar-SA" dirty="0"/>
              <a:t>تمایل دولت‌ها به حمایت هدفمند از این مجموعه‌ها را افزایش داده </a:t>
            </a:r>
            <a:r>
              <a:rPr lang="ar-SA" dirty="0" smtClean="0"/>
              <a:t>است</a:t>
            </a:r>
            <a:r>
              <a:rPr lang="fa-IR" dirty="0"/>
              <a:t>(ادامه در صفحه بعد)</a:t>
            </a:r>
            <a:r>
              <a:rPr lang="ar-SA" dirty="0" smtClean="0"/>
              <a:t>. </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13</a:t>
            </a:fld>
            <a:endParaRPr lang="fa-IR" dirty="0"/>
          </a:p>
        </p:txBody>
      </p:sp>
    </p:spTree>
    <p:extLst>
      <p:ext uri="{BB962C8B-B14F-4D97-AF65-F5344CB8AC3E}">
        <p14:creationId xmlns:p14="http://schemas.microsoft.com/office/powerpoint/2010/main" val="148228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چرایی سیاست‌های </a:t>
            </a:r>
            <a:r>
              <a:rPr lang="fa-IR" b="1" dirty="0"/>
              <a:t>حمایت از شرکت‌های فناور نوپا</a:t>
            </a:r>
            <a:endParaRPr lang="fa-IR" dirty="0"/>
          </a:p>
        </p:txBody>
      </p:sp>
      <p:sp>
        <p:nvSpPr>
          <p:cNvPr id="3" name="Content Placeholder 2"/>
          <p:cNvSpPr>
            <a:spLocks noGrp="1"/>
          </p:cNvSpPr>
          <p:nvPr>
            <p:ph idx="1"/>
          </p:nvPr>
        </p:nvSpPr>
        <p:spPr/>
        <p:txBody>
          <a:bodyPr>
            <a:normAutofit lnSpcReduction="10000"/>
          </a:bodyPr>
          <a:lstStyle/>
          <a:p>
            <a:pPr algn="just">
              <a:lnSpc>
                <a:spcPct val="150000"/>
              </a:lnSpc>
            </a:pPr>
            <a:r>
              <a:rPr lang="ar-SA" dirty="0"/>
              <a:t>سیاست‌های حمایتی بایستی </a:t>
            </a:r>
            <a:r>
              <a:rPr lang="ar-SA" dirty="0" smtClean="0"/>
              <a:t>پاسخی </a:t>
            </a:r>
            <a:r>
              <a:rPr lang="ar-SA" dirty="0"/>
              <a:t>به چالش‌های رشد و پایدارسازی شرکت‌های فناور نوپا باشد. </a:t>
            </a:r>
            <a:r>
              <a:rPr lang="ar-SA" dirty="0" smtClean="0"/>
              <a:t>شرکت‌های </a:t>
            </a:r>
            <a:r>
              <a:rPr lang="ar-SA" dirty="0"/>
              <a:t>فناور نوپا از </a:t>
            </a:r>
            <a:r>
              <a:rPr lang="ar-SA" b="1" dirty="0"/>
              <a:t>4 منظر </a:t>
            </a:r>
            <a:r>
              <a:rPr lang="ar-SA" dirty="0"/>
              <a:t>دارای چالش­های جدی در رشد و پایداری </a:t>
            </a:r>
            <a:r>
              <a:rPr lang="fa-IR" dirty="0" smtClean="0"/>
              <a:t>هستند</a:t>
            </a:r>
          </a:p>
          <a:p>
            <a:pPr lvl="1">
              <a:lnSpc>
                <a:spcPct val="150000"/>
              </a:lnSpc>
            </a:pPr>
            <a:r>
              <a:rPr lang="fa-IR" dirty="0" smtClean="0">
                <a:solidFill>
                  <a:schemeClr val="tx1"/>
                </a:solidFill>
              </a:rPr>
              <a:t>منابع مالی محدود</a:t>
            </a:r>
          </a:p>
          <a:p>
            <a:pPr lvl="1">
              <a:lnSpc>
                <a:spcPct val="150000"/>
              </a:lnSpc>
            </a:pPr>
            <a:r>
              <a:rPr lang="fa-IR" dirty="0" smtClean="0">
                <a:solidFill>
                  <a:schemeClr val="tx1"/>
                </a:solidFill>
              </a:rPr>
              <a:t>بازار محدود</a:t>
            </a:r>
          </a:p>
          <a:p>
            <a:pPr lvl="1">
              <a:lnSpc>
                <a:spcPct val="150000"/>
              </a:lnSpc>
            </a:pPr>
            <a:r>
              <a:rPr lang="fa-IR" dirty="0" smtClean="0">
                <a:solidFill>
                  <a:schemeClr val="tx1"/>
                </a:solidFill>
              </a:rPr>
              <a:t>توانمندی محدود مدیریت داخلی سازمان</a:t>
            </a:r>
          </a:p>
          <a:p>
            <a:pPr lvl="1">
              <a:lnSpc>
                <a:spcPct val="150000"/>
              </a:lnSpc>
            </a:pPr>
            <a:r>
              <a:rPr lang="fa-IR" dirty="0" smtClean="0">
                <a:solidFill>
                  <a:schemeClr val="tx1"/>
                </a:solidFill>
              </a:rPr>
              <a:t>توانمندی محدود در مدیریت الزامات محیطی</a:t>
            </a:r>
            <a:endParaRPr lang="fa-IR"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14</a:t>
            </a:fld>
            <a:endParaRPr lang="fa-IR" dirty="0"/>
          </a:p>
        </p:txBody>
      </p:sp>
    </p:spTree>
    <p:extLst>
      <p:ext uri="{BB962C8B-B14F-4D97-AF65-F5344CB8AC3E}">
        <p14:creationId xmlns:p14="http://schemas.microsoft.com/office/powerpoint/2010/main" val="45905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انواع سیاست‌های </a:t>
            </a:r>
            <a:r>
              <a:rPr lang="fa-IR" b="1" dirty="0"/>
              <a:t>حمایت از شرکت‌های فناور نوپا</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608305"/>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r>
              <a:rPr lang="fa-IR" smtClean="0"/>
              <a:t>45/</a:t>
            </a:r>
            <a:fld id="{85360FD1-730F-4C18-B25B-3934FD1E2396}" type="slidenum">
              <a:rPr lang="fa-IR" smtClean="0"/>
              <a:pPr/>
              <a:t>15</a:t>
            </a:fld>
            <a:endParaRPr lang="fa-IR" dirty="0"/>
          </a:p>
        </p:txBody>
      </p:sp>
    </p:spTree>
    <p:extLst>
      <p:ext uri="{BB962C8B-B14F-4D97-AF65-F5344CB8AC3E}">
        <p14:creationId xmlns:p14="http://schemas.microsoft.com/office/powerpoint/2010/main" val="227105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 </a:t>
            </a:r>
            <a:r>
              <a:rPr lang="ar-SA" b="1" dirty="0" smtClean="0"/>
              <a:t>حمایت‌های </a:t>
            </a:r>
            <a:r>
              <a:rPr lang="ar-SA" b="1" dirty="0"/>
              <a:t>تأمین مالی </a:t>
            </a:r>
            <a:endParaRPr lang="fa-IR" dirty="0"/>
          </a:p>
        </p:txBody>
      </p:sp>
      <p:sp>
        <p:nvSpPr>
          <p:cNvPr id="3" name="Content Placeholder 2"/>
          <p:cNvSpPr>
            <a:spLocks noGrp="1"/>
          </p:cNvSpPr>
          <p:nvPr>
            <p:ph idx="1"/>
          </p:nvPr>
        </p:nvSpPr>
        <p:spPr/>
        <p:txBody>
          <a:bodyPr>
            <a:normAutofit/>
          </a:bodyPr>
          <a:lstStyle/>
          <a:p>
            <a:pPr algn="just">
              <a:lnSpc>
                <a:spcPct val="150000"/>
              </a:lnSpc>
            </a:pPr>
            <a:r>
              <a:rPr lang="ar-SA" dirty="0"/>
              <a:t>شرکت‌های فناور نوپا از دو مشکل اصلی در تأمین منابع برخوردارند:</a:t>
            </a:r>
            <a:endParaRPr lang="en-US" dirty="0"/>
          </a:p>
          <a:p>
            <a:pPr lvl="1" algn="just">
              <a:lnSpc>
                <a:spcPct val="150000"/>
              </a:lnSpc>
            </a:pPr>
            <a:r>
              <a:rPr lang="ar-SA" dirty="0" smtClean="0">
                <a:solidFill>
                  <a:schemeClr val="tx1"/>
                </a:solidFill>
              </a:rPr>
              <a:t>دارای </a:t>
            </a:r>
            <a:r>
              <a:rPr lang="ar-SA" dirty="0">
                <a:solidFill>
                  <a:schemeClr val="tx1"/>
                </a:solidFill>
              </a:rPr>
              <a:t>محصولات ریسک‌پذیرتر و با ابهام بالاتری می‌باشند که این امر مجاب کردن نهادهای مالی در تخصیص منابع را مشکل </a:t>
            </a:r>
            <a:r>
              <a:rPr lang="ar-SA" dirty="0" smtClean="0">
                <a:solidFill>
                  <a:schemeClr val="tx1"/>
                </a:solidFill>
              </a:rPr>
              <a:t>می‌نماید</a:t>
            </a:r>
            <a:r>
              <a:rPr lang="fa-IR" dirty="0" smtClean="0">
                <a:solidFill>
                  <a:schemeClr val="tx1"/>
                </a:solidFill>
              </a:rPr>
              <a:t>.</a:t>
            </a:r>
            <a:endParaRPr lang="en-US" dirty="0">
              <a:solidFill>
                <a:schemeClr val="tx1"/>
              </a:solidFill>
            </a:endParaRPr>
          </a:p>
          <a:p>
            <a:pPr lvl="1">
              <a:lnSpc>
                <a:spcPct val="150000"/>
              </a:lnSpc>
            </a:pPr>
            <a:r>
              <a:rPr lang="ar-SA" dirty="0" smtClean="0">
                <a:solidFill>
                  <a:schemeClr val="tx1"/>
                </a:solidFill>
              </a:rPr>
              <a:t>حتی </a:t>
            </a:r>
            <a:r>
              <a:rPr lang="ar-SA" dirty="0">
                <a:solidFill>
                  <a:schemeClr val="tx1"/>
                </a:solidFill>
              </a:rPr>
              <a:t>در صورت متقاعد کردن نهاد مالی به دلیل اعتبار پایین شرکت امکان جوابگویی به ضمانت‌های موردنیاز را </a:t>
            </a:r>
            <a:r>
              <a:rPr lang="ar-SA" dirty="0" smtClean="0">
                <a:solidFill>
                  <a:schemeClr val="tx1"/>
                </a:solidFill>
              </a:rPr>
              <a:t>ندارند</a:t>
            </a:r>
            <a:r>
              <a:rPr lang="fa-IR" dirty="0">
                <a:solidFill>
                  <a:schemeClr val="tx1"/>
                </a:solidFill>
              </a:rPr>
              <a:t>(ادامه در صفحه بعد)</a:t>
            </a:r>
            <a:r>
              <a:rPr lang="ar-SA" dirty="0">
                <a:solidFill>
                  <a:schemeClr val="tx1"/>
                </a:solidFill>
              </a:rPr>
              <a:t>.</a:t>
            </a:r>
            <a:endParaRPr lang="fa-IR" dirty="0">
              <a:solidFill>
                <a:schemeClr val="tx1"/>
              </a:solidFill>
            </a:endParaRPr>
          </a:p>
          <a:p>
            <a:pPr lvl="1" algn="just">
              <a:lnSpc>
                <a:spcPct val="150000"/>
              </a:lnSpc>
            </a:pPr>
            <a:endParaRPr lang="en-US"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16</a:t>
            </a:fld>
            <a:endParaRPr lang="fa-IR" dirty="0"/>
          </a:p>
        </p:txBody>
      </p:sp>
    </p:spTree>
    <p:extLst>
      <p:ext uri="{BB962C8B-B14F-4D97-AF65-F5344CB8AC3E}">
        <p14:creationId xmlns:p14="http://schemas.microsoft.com/office/powerpoint/2010/main" val="262638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 </a:t>
            </a:r>
            <a:r>
              <a:rPr lang="ar-SA" b="1" dirty="0" smtClean="0"/>
              <a:t>حمایت‌های </a:t>
            </a:r>
            <a:r>
              <a:rPr lang="ar-SA" b="1" dirty="0"/>
              <a:t>تأمین مالی </a:t>
            </a:r>
            <a:endParaRPr lang="fa-IR" dirty="0"/>
          </a:p>
        </p:txBody>
      </p:sp>
      <p:sp>
        <p:nvSpPr>
          <p:cNvPr id="3" name="Content Placeholder 2"/>
          <p:cNvSpPr>
            <a:spLocks noGrp="1"/>
          </p:cNvSpPr>
          <p:nvPr>
            <p:ph idx="1"/>
          </p:nvPr>
        </p:nvSpPr>
        <p:spPr/>
        <p:txBody>
          <a:bodyPr>
            <a:normAutofit/>
          </a:bodyPr>
          <a:lstStyle/>
          <a:p>
            <a:pPr marL="109728" indent="0" algn="ctr">
              <a:lnSpc>
                <a:spcPct val="150000"/>
              </a:lnSpc>
              <a:buNone/>
            </a:pPr>
            <a:endParaRPr lang="fa-IR" dirty="0" smtClean="0"/>
          </a:p>
          <a:p>
            <a:pPr marL="109728" indent="0" algn="ctr">
              <a:lnSpc>
                <a:spcPct val="150000"/>
              </a:lnSpc>
              <a:buNone/>
            </a:pPr>
            <a:r>
              <a:rPr lang="ar-SA" dirty="0" smtClean="0"/>
              <a:t>به </a:t>
            </a:r>
            <a:r>
              <a:rPr lang="ar-SA" dirty="0"/>
              <a:t>همین دلیل دولت‌ها سعی می‌کنند سیاست‌های متفاوتی را برای تأمین مالی این شرکت‌ها بکار گیرند و رویکردی پرریس</a:t>
            </a:r>
            <a:r>
              <a:rPr lang="fa-IR" dirty="0"/>
              <a:t>ک</a:t>
            </a:r>
            <a:r>
              <a:rPr lang="ar-SA" dirty="0"/>
              <a:t> تر و سهل گیرانه تر را اخذ نمایند</a:t>
            </a:r>
            <a:r>
              <a:rPr lang="ar-SA" dirty="0" smtClean="0"/>
              <a:t>.</a:t>
            </a:r>
            <a:r>
              <a:rPr lang="ar-SA" dirty="0"/>
              <a:t> در این سیاست‌ها دولت‌ها تأمین مالی </a:t>
            </a:r>
            <a:r>
              <a:rPr lang="ar-SA" b="1" dirty="0"/>
              <a:t>مبتنی بر بدهی و خطرپذیر</a:t>
            </a:r>
            <a:r>
              <a:rPr lang="ar-SA" dirty="0"/>
              <a:t> را با یکدیگر مدنظر قرار </a:t>
            </a:r>
            <a:r>
              <a:rPr lang="ar-SA" dirty="0" smtClean="0"/>
              <a:t>می‌دهند</a:t>
            </a:r>
            <a:r>
              <a:rPr lang="fa-IR" dirty="0"/>
              <a:t>(ادامه در صفحه بعد)</a:t>
            </a:r>
            <a:r>
              <a:rPr lang="ar-SA" dirty="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17</a:t>
            </a:fld>
            <a:endParaRPr lang="fa-IR" dirty="0"/>
          </a:p>
        </p:txBody>
      </p:sp>
    </p:spTree>
    <p:extLst>
      <p:ext uri="{BB962C8B-B14F-4D97-AF65-F5344CB8AC3E}">
        <p14:creationId xmlns:p14="http://schemas.microsoft.com/office/powerpoint/2010/main" val="271843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 </a:t>
            </a:r>
            <a:r>
              <a:rPr lang="ar-SA" b="1" dirty="0" smtClean="0"/>
              <a:t>حمایت‌های </a:t>
            </a:r>
            <a:r>
              <a:rPr lang="ar-SA" b="1" dirty="0"/>
              <a:t>تأمین مالی </a:t>
            </a:r>
            <a:endParaRPr lang="fa-IR" dirty="0"/>
          </a:p>
        </p:txBody>
      </p:sp>
      <p:sp>
        <p:nvSpPr>
          <p:cNvPr id="3" name="Content Placeholder 2"/>
          <p:cNvSpPr>
            <a:spLocks noGrp="1"/>
          </p:cNvSpPr>
          <p:nvPr>
            <p:ph idx="1"/>
          </p:nvPr>
        </p:nvSpPr>
        <p:spPr/>
        <p:txBody>
          <a:bodyPr>
            <a:normAutofit/>
          </a:bodyPr>
          <a:lstStyle/>
          <a:p>
            <a:pPr algn="just">
              <a:lnSpc>
                <a:spcPct val="150000"/>
              </a:lnSpc>
            </a:pPr>
            <a:r>
              <a:rPr lang="ar-SA" dirty="0" smtClean="0"/>
              <a:t>چهار </a:t>
            </a:r>
            <a:r>
              <a:rPr lang="ar-SA" dirty="0"/>
              <a:t>دسته اصلی از ابزارهای حمایت </a:t>
            </a:r>
            <a:r>
              <a:rPr lang="ar-SA" dirty="0" smtClean="0"/>
              <a:t>مالی</a:t>
            </a:r>
            <a:endParaRPr lang="fa-IR" dirty="0"/>
          </a:p>
          <a:p>
            <a:pPr lvl="1" algn="just">
              <a:lnSpc>
                <a:spcPct val="150000"/>
              </a:lnSpc>
            </a:pPr>
            <a:r>
              <a:rPr lang="ar-SA" dirty="0" smtClean="0">
                <a:solidFill>
                  <a:schemeClr val="tx1"/>
                </a:solidFill>
              </a:rPr>
              <a:t>پرداخت </a:t>
            </a:r>
            <a:r>
              <a:rPr lang="ar-SA" dirty="0">
                <a:solidFill>
                  <a:schemeClr val="tx1"/>
                </a:solidFill>
              </a:rPr>
              <a:t>تسهیلات ارزان‌قیمت(وام‌های ارزان و تسهیل شده یا یارانه </a:t>
            </a:r>
            <a:r>
              <a:rPr lang="ar-SA" dirty="0" smtClean="0">
                <a:solidFill>
                  <a:schemeClr val="tx1"/>
                </a:solidFill>
              </a:rPr>
              <a:t>تسهیلات)</a:t>
            </a:r>
            <a:endParaRPr lang="fa-IR" dirty="0" smtClean="0">
              <a:solidFill>
                <a:schemeClr val="tx1"/>
              </a:solidFill>
            </a:endParaRPr>
          </a:p>
          <a:p>
            <a:pPr lvl="1" algn="just">
              <a:lnSpc>
                <a:spcPct val="150000"/>
              </a:lnSpc>
            </a:pPr>
            <a:r>
              <a:rPr lang="ar-SA" dirty="0" smtClean="0">
                <a:solidFill>
                  <a:schemeClr val="tx1"/>
                </a:solidFill>
              </a:rPr>
              <a:t>سرمایه‌گذاری خطرپذیر</a:t>
            </a:r>
            <a:endParaRPr lang="fa-IR" dirty="0" smtClean="0">
              <a:solidFill>
                <a:schemeClr val="tx1"/>
              </a:solidFill>
            </a:endParaRPr>
          </a:p>
          <a:p>
            <a:pPr lvl="1" algn="just">
              <a:lnSpc>
                <a:spcPct val="150000"/>
              </a:lnSpc>
            </a:pPr>
            <a:r>
              <a:rPr lang="ar-SA" dirty="0" smtClean="0">
                <a:solidFill>
                  <a:schemeClr val="tx1"/>
                </a:solidFill>
              </a:rPr>
              <a:t>تسهیلات بلاعوض(گرنت)</a:t>
            </a:r>
            <a:endParaRPr lang="fa-IR" dirty="0" smtClean="0">
              <a:solidFill>
                <a:schemeClr val="tx1"/>
              </a:solidFill>
            </a:endParaRPr>
          </a:p>
          <a:p>
            <a:pPr lvl="1">
              <a:lnSpc>
                <a:spcPct val="150000"/>
              </a:lnSpc>
            </a:pPr>
            <a:r>
              <a:rPr lang="ar-SA" dirty="0" smtClean="0">
                <a:solidFill>
                  <a:schemeClr val="tx1"/>
                </a:solidFill>
              </a:rPr>
              <a:t>حمایت‌های </a:t>
            </a:r>
            <a:r>
              <a:rPr lang="ar-SA" dirty="0">
                <a:solidFill>
                  <a:schemeClr val="tx1"/>
                </a:solidFill>
              </a:rPr>
              <a:t>ضمانت نامه و اعتباری </a:t>
            </a:r>
            <a:r>
              <a:rPr lang="fa-IR" dirty="0">
                <a:solidFill>
                  <a:schemeClr val="tx1"/>
                </a:solidFill>
              </a:rPr>
              <a:t>(ادامه در صفحه بعد)</a:t>
            </a:r>
            <a:r>
              <a:rPr lang="ar-SA" dirty="0">
                <a:solidFill>
                  <a:schemeClr val="tx1"/>
                </a:solidFill>
              </a:rPr>
              <a:t>.</a:t>
            </a:r>
            <a:endParaRPr lang="fa-IR" dirty="0">
              <a:solidFill>
                <a:schemeClr val="tx1"/>
              </a:solidFill>
            </a:endParaRPr>
          </a:p>
          <a:p>
            <a:pPr lvl="1" algn="just">
              <a:lnSpc>
                <a:spcPct val="150000"/>
              </a:lnSpc>
            </a:pPr>
            <a:endParaRPr lang="fa-IR" dirty="0" smtClean="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18</a:t>
            </a:fld>
            <a:endParaRPr lang="fa-IR" dirty="0"/>
          </a:p>
        </p:txBody>
      </p:sp>
    </p:spTree>
    <p:extLst>
      <p:ext uri="{BB962C8B-B14F-4D97-AF65-F5344CB8AC3E}">
        <p14:creationId xmlns:p14="http://schemas.microsoft.com/office/powerpoint/2010/main" val="121338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 </a:t>
            </a:r>
            <a:r>
              <a:rPr lang="ar-SA" b="1" dirty="0" smtClean="0"/>
              <a:t>حمایت‌های </a:t>
            </a:r>
            <a:r>
              <a:rPr lang="ar-SA" b="1" dirty="0"/>
              <a:t>تأمین مالی </a:t>
            </a:r>
            <a:endParaRPr lang="fa-IR" dirty="0"/>
          </a:p>
        </p:txBody>
      </p:sp>
      <p:sp>
        <p:nvSpPr>
          <p:cNvPr id="3" name="Content Placeholder 2"/>
          <p:cNvSpPr>
            <a:spLocks noGrp="1"/>
          </p:cNvSpPr>
          <p:nvPr>
            <p:ph idx="1"/>
          </p:nvPr>
        </p:nvSpPr>
        <p:spPr/>
        <p:txBody>
          <a:bodyPr>
            <a:normAutofit/>
          </a:bodyPr>
          <a:lstStyle/>
          <a:p>
            <a:pPr marL="85725" lvl="1" indent="0" algn="ctr">
              <a:lnSpc>
                <a:spcPct val="150000"/>
              </a:lnSpc>
              <a:buNone/>
            </a:pPr>
            <a:endParaRPr lang="fa-IR" sz="2800" dirty="0" smtClean="0">
              <a:solidFill>
                <a:schemeClr val="tx1"/>
              </a:solidFill>
            </a:endParaRPr>
          </a:p>
          <a:p>
            <a:pPr marL="85725" lvl="1" indent="0" algn="ctr">
              <a:lnSpc>
                <a:spcPct val="150000"/>
              </a:lnSpc>
              <a:buNone/>
            </a:pPr>
            <a:r>
              <a:rPr lang="ar-SA" sz="2800" dirty="0" smtClean="0">
                <a:solidFill>
                  <a:schemeClr val="tx1"/>
                </a:solidFill>
              </a:rPr>
              <a:t>برخی </a:t>
            </a:r>
            <a:r>
              <a:rPr lang="ar-SA" sz="2800" dirty="0">
                <a:solidFill>
                  <a:schemeClr val="tx1"/>
                </a:solidFill>
              </a:rPr>
              <a:t>دولت ها به جای پرداخت های مستقیم مالی از منابع خود ترجیح می­دهند با ارائه حمایت‌های ضمانت نامه و اعتباری، منابع مالی این شرکت‌ها را از بانک ها، بورس و سایر نهادهای مالی تأمین نمایند.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19</a:t>
            </a:fld>
            <a:endParaRPr lang="fa-IR" dirty="0"/>
          </a:p>
        </p:txBody>
      </p:sp>
    </p:spTree>
    <p:extLst>
      <p:ext uri="{BB962C8B-B14F-4D97-AF65-F5344CB8AC3E}">
        <p14:creationId xmlns:p14="http://schemas.microsoft.com/office/powerpoint/2010/main" val="314105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fa-IR" dirty="0"/>
          </a:p>
        </p:txBody>
      </p:sp>
      <p:sp>
        <p:nvSpPr>
          <p:cNvPr id="3" name="Content Placeholder 2"/>
          <p:cNvSpPr>
            <a:spLocks noGrp="1"/>
          </p:cNvSpPr>
          <p:nvPr>
            <p:ph idx="1"/>
          </p:nvPr>
        </p:nvSpPr>
        <p:spPr/>
        <p:txBody>
          <a:bodyPr/>
          <a:lstStyle/>
          <a:p>
            <a:pPr algn="r">
              <a:lnSpc>
                <a:spcPct val="150000"/>
              </a:lnSpc>
            </a:pPr>
            <a:r>
              <a:rPr lang="fa-IR" b="1" dirty="0"/>
              <a:t>بخش اول: تعریف شرکت فناور </a:t>
            </a:r>
            <a:r>
              <a:rPr lang="fa-IR" b="1" dirty="0" smtClean="0"/>
              <a:t>نوپا</a:t>
            </a:r>
            <a:endParaRPr lang="fa-IR" b="1" dirty="0"/>
          </a:p>
          <a:p>
            <a:pPr algn="r">
              <a:lnSpc>
                <a:spcPct val="150000"/>
              </a:lnSpc>
            </a:pPr>
            <a:r>
              <a:rPr lang="fa-IR" b="1" dirty="0"/>
              <a:t>بخش </a:t>
            </a:r>
            <a:r>
              <a:rPr lang="fa-IR" b="1" dirty="0" smtClean="0"/>
              <a:t>دوم: عوامل </a:t>
            </a:r>
            <a:r>
              <a:rPr lang="fa-IR" b="1" dirty="0"/>
              <a:t>موثر بر رشد و پایداری شرکت فناور نوپا</a:t>
            </a:r>
          </a:p>
          <a:p>
            <a:pPr algn="r">
              <a:lnSpc>
                <a:spcPct val="150000"/>
              </a:lnSpc>
            </a:pPr>
            <a:r>
              <a:rPr lang="fa-IR" b="1" dirty="0"/>
              <a:t>بخش </a:t>
            </a:r>
            <a:r>
              <a:rPr lang="fa-IR" b="1" dirty="0" smtClean="0"/>
              <a:t>سوم: سیاست </a:t>
            </a:r>
            <a:r>
              <a:rPr lang="fa-IR" b="1" dirty="0"/>
              <a:t>های حمایتی از شرکت های فناور </a:t>
            </a:r>
            <a:r>
              <a:rPr lang="fa-IR" b="1" dirty="0" smtClean="0"/>
              <a:t>نوپا</a:t>
            </a:r>
          </a:p>
          <a:p>
            <a:pPr algn="r">
              <a:lnSpc>
                <a:spcPct val="150000"/>
              </a:lnSpc>
            </a:pPr>
            <a:r>
              <a:rPr lang="fa-IR" b="1" dirty="0"/>
              <a:t>بخش </a:t>
            </a:r>
            <a:r>
              <a:rPr lang="fa-IR" b="1" dirty="0" smtClean="0"/>
              <a:t>چهارم: </a:t>
            </a:r>
            <a:r>
              <a:rPr lang="fa-IR" b="1" dirty="0" smtClean="0"/>
              <a:t>مطالعه </a:t>
            </a:r>
            <a:r>
              <a:rPr lang="fa-IR" b="1" dirty="0"/>
              <a:t>موردی: سیاست های حمایتی از شرکتهای فناور نوپا فاوا در ایران</a:t>
            </a:r>
          </a:p>
          <a:p>
            <a:pPr marL="109728" indent="0" algn="ctr">
              <a:buNone/>
            </a:pPr>
            <a:endParaRPr lang="fa-IR" b="1" dirty="0"/>
          </a:p>
          <a:p>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a:t>
            </a:fld>
            <a:endParaRPr lang="fa-IR" dirty="0"/>
          </a:p>
        </p:txBody>
      </p:sp>
    </p:spTree>
    <p:extLst>
      <p:ext uri="{BB962C8B-B14F-4D97-AF65-F5344CB8AC3E}">
        <p14:creationId xmlns:p14="http://schemas.microsoft.com/office/powerpoint/2010/main" val="293955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2- </a:t>
            </a:r>
            <a:r>
              <a:rPr lang="ar-SA" b="1" dirty="0" smtClean="0"/>
              <a:t>حمایت‌های </a:t>
            </a:r>
            <a:r>
              <a:rPr lang="ar-SA" b="1" dirty="0"/>
              <a:t>توسعه بازار </a:t>
            </a:r>
            <a:endParaRPr lang="fa-IR" dirty="0"/>
          </a:p>
        </p:txBody>
      </p:sp>
      <p:sp>
        <p:nvSpPr>
          <p:cNvPr id="3" name="Content Placeholder 2"/>
          <p:cNvSpPr>
            <a:spLocks noGrp="1"/>
          </p:cNvSpPr>
          <p:nvPr>
            <p:ph idx="1"/>
          </p:nvPr>
        </p:nvSpPr>
        <p:spPr/>
        <p:txBody>
          <a:bodyPr>
            <a:normAutofit lnSpcReduction="10000"/>
          </a:bodyPr>
          <a:lstStyle/>
          <a:p>
            <a:pPr algn="just">
              <a:lnSpc>
                <a:spcPct val="150000"/>
              </a:lnSpc>
            </a:pPr>
            <a:r>
              <a:rPr lang="ar-SA" dirty="0" smtClean="0"/>
              <a:t>این </a:t>
            </a:r>
            <a:r>
              <a:rPr lang="ar-SA" dirty="0"/>
              <a:t>شرکت­ها به دلیل ورود به بازارهای جدید و ابهامات موجود نیازمند حمایت در توسعه طرف تقاضا و بازار می باشند. </a:t>
            </a:r>
            <a:endParaRPr lang="fa-IR" dirty="0" smtClean="0"/>
          </a:p>
          <a:p>
            <a:pPr algn="just">
              <a:lnSpc>
                <a:spcPct val="150000"/>
              </a:lnSpc>
            </a:pPr>
            <a:r>
              <a:rPr lang="ar-SA" dirty="0"/>
              <a:t>ابزارهای سیاستی اصلی در این دسته </a:t>
            </a:r>
            <a:r>
              <a:rPr lang="ar-SA" dirty="0" smtClean="0"/>
              <a:t>حمایتی</a:t>
            </a:r>
            <a:endParaRPr lang="fa-IR" dirty="0" smtClean="0"/>
          </a:p>
          <a:p>
            <a:pPr lvl="1" algn="just">
              <a:lnSpc>
                <a:spcPct val="150000"/>
              </a:lnSpc>
            </a:pPr>
            <a:r>
              <a:rPr lang="ar-SA" dirty="0" smtClean="0">
                <a:solidFill>
                  <a:schemeClr val="tx1"/>
                </a:solidFill>
              </a:rPr>
              <a:t> </a:t>
            </a:r>
            <a:r>
              <a:rPr lang="ar-SA" dirty="0">
                <a:solidFill>
                  <a:schemeClr val="tx1"/>
                </a:solidFill>
              </a:rPr>
              <a:t>تضمین خرید محصولات دانش‌بنیان و </a:t>
            </a:r>
            <a:r>
              <a:rPr lang="ar-SA" dirty="0" smtClean="0">
                <a:solidFill>
                  <a:schemeClr val="tx1"/>
                </a:solidFill>
              </a:rPr>
              <a:t>فناورانه</a:t>
            </a:r>
            <a:endParaRPr lang="fa-IR" dirty="0" smtClean="0">
              <a:solidFill>
                <a:schemeClr val="tx1"/>
              </a:solidFill>
            </a:endParaRPr>
          </a:p>
          <a:p>
            <a:pPr lvl="1" algn="just">
              <a:lnSpc>
                <a:spcPct val="150000"/>
              </a:lnSpc>
            </a:pPr>
            <a:r>
              <a:rPr lang="ar-SA" dirty="0" smtClean="0">
                <a:solidFill>
                  <a:schemeClr val="tx1"/>
                </a:solidFill>
              </a:rPr>
              <a:t>لیزینگ محصولات</a:t>
            </a:r>
            <a:endParaRPr lang="fa-IR" dirty="0" smtClean="0">
              <a:solidFill>
                <a:schemeClr val="tx1"/>
              </a:solidFill>
            </a:endParaRPr>
          </a:p>
          <a:p>
            <a:pPr lvl="1" algn="just">
              <a:lnSpc>
                <a:spcPct val="150000"/>
              </a:lnSpc>
            </a:pPr>
            <a:r>
              <a:rPr lang="ar-SA" dirty="0" smtClean="0">
                <a:solidFill>
                  <a:schemeClr val="tx1"/>
                </a:solidFill>
              </a:rPr>
              <a:t>ایجاد </a:t>
            </a:r>
            <a:r>
              <a:rPr lang="ar-SA" dirty="0">
                <a:solidFill>
                  <a:schemeClr val="tx1"/>
                </a:solidFill>
              </a:rPr>
              <a:t>امکان خرید اقساطی محصولات دانش‌بنیان و </a:t>
            </a:r>
            <a:r>
              <a:rPr lang="ar-SA" dirty="0" smtClean="0">
                <a:solidFill>
                  <a:schemeClr val="tx1"/>
                </a:solidFill>
              </a:rPr>
              <a:t>فناور</a:t>
            </a:r>
            <a:endParaRPr lang="fa-IR" dirty="0" smtClean="0">
              <a:solidFill>
                <a:schemeClr val="tx1"/>
              </a:solidFill>
            </a:endParaRPr>
          </a:p>
          <a:p>
            <a:pPr lvl="1" algn="just">
              <a:lnSpc>
                <a:spcPct val="150000"/>
              </a:lnSpc>
            </a:pPr>
            <a:r>
              <a:rPr lang="ar-SA" dirty="0" smtClean="0">
                <a:solidFill>
                  <a:schemeClr val="tx1"/>
                </a:solidFill>
              </a:rPr>
              <a:t>اجبار </a:t>
            </a:r>
            <a:r>
              <a:rPr lang="ar-SA" dirty="0">
                <a:solidFill>
                  <a:schemeClr val="tx1"/>
                </a:solidFill>
              </a:rPr>
              <a:t>خریدهای دولتی به بهره‌گیری از محصولات فناور داخلی </a:t>
            </a:r>
            <a:endParaRPr lang="fa-IR"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20</a:t>
            </a:fld>
            <a:endParaRPr lang="fa-IR" dirty="0"/>
          </a:p>
        </p:txBody>
      </p:sp>
    </p:spTree>
    <p:extLst>
      <p:ext uri="{BB962C8B-B14F-4D97-AF65-F5344CB8AC3E}">
        <p14:creationId xmlns:p14="http://schemas.microsoft.com/office/powerpoint/2010/main" val="126608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2- </a:t>
            </a:r>
            <a:r>
              <a:rPr lang="ar-SA" b="1" dirty="0" smtClean="0"/>
              <a:t>حمایت‌های </a:t>
            </a:r>
            <a:r>
              <a:rPr lang="ar-SA" b="1" dirty="0"/>
              <a:t>توسعه بازار </a:t>
            </a:r>
            <a:endParaRPr lang="fa-IR" dirty="0"/>
          </a:p>
        </p:txBody>
      </p:sp>
      <p:sp>
        <p:nvSpPr>
          <p:cNvPr id="3" name="Content Placeholder 2"/>
          <p:cNvSpPr>
            <a:spLocks noGrp="1"/>
          </p:cNvSpPr>
          <p:nvPr>
            <p:ph idx="1"/>
          </p:nvPr>
        </p:nvSpPr>
        <p:spPr/>
        <p:txBody>
          <a:bodyPr>
            <a:normAutofit/>
          </a:bodyPr>
          <a:lstStyle/>
          <a:p>
            <a:pPr marL="109728" indent="0" algn="ctr">
              <a:lnSpc>
                <a:spcPct val="150000"/>
              </a:lnSpc>
              <a:buNone/>
            </a:pPr>
            <a:r>
              <a:rPr lang="ar-SA" dirty="0"/>
              <a:t>این دسته از </a:t>
            </a:r>
            <a:r>
              <a:rPr lang="ar-SA" b="1" dirty="0"/>
              <a:t>سیاست‌های حمایتی </a:t>
            </a:r>
            <a:r>
              <a:rPr lang="ar-SA" dirty="0"/>
              <a:t>به‌طور</a:t>
            </a:r>
            <a:r>
              <a:rPr lang="ar-SA" b="1" dirty="0"/>
              <a:t> هم‌زمان </a:t>
            </a:r>
            <a:r>
              <a:rPr lang="ar-SA" dirty="0"/>
              <a:t>علاوه بر توسعه بازار و رشد شرکت‌های فناور موجب نفوذ فناوری و نوسازی صنایع سنتی نیز می‌گردد. هدف اصلی این سیاست‌ها اتصال شرکت‌های فناور نوپا به جریان اصلی اقتصاد جهت توسعه بازار آنها می­باشد که </a:t>
            </a:r>
            <a:r>
              <a:rPr lang="ar-SA" b="1" dirty="0"/>
              <a:t>حمایت از ارتباط آنها با شرکت‌های بزرگ صنعتی و اقتصادی </a:t>
            </a:r>
            <a:r>
              <a:rPr lang="ar-SA" dirty="0"/>
              <a:t>یکی از مهم‌ترین ابزارهای سیاستی در این بخش است. </a:t>
            </a:r>
            <a:endParaRPr lang="fa-IR"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21</a:t>
            </a:fld>
            <a:endParaRPr lang="fa-IR" dirty="0"/>
          </a:p>
        </p:txBody>
      </p:sp>
    </p:spTree>
    <p:extLst>
      <p:ext uri="{BB962C8B-B14F-4D97-AF65-F5344CB8AC3E}">
        <p14:creationId xmlns:p14="http://schemas.microsoft.com/office/powerpoint/2010/main" val="335722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چالش های همکاری شرکت های فناور نوپا با بنگاه های بزرگ</a:t>
            </a:r>
            <a:endParaRPr lang="fa-IR" dirty="0"/>
          </a:p>
        </p:txBody>
      </p:sp>
      <p:sp>
        <p:nvSpPr>
          <p:cNvPr id="3" name="Content Placeholder 2"/>
          <p:cNvSpPr>
            <a:spLocks noGrp="1"/>
          </p:cNvSpPr>
          <p:nvPr>
            <p:ph idx="1"/>
          </p:nvPr>
        </p:nvSpPr>
        <p:spPr/>
        <p:txBody>
          <a:bodyPr>
            <a:normAutofit/>
          </a:bodyPr>
          <a:lstStyle/>
          <a:p>
            <a:r>
              <a:rPr lang="ar-SA" dirty="0"/>
              <a:t>چالش اول: بنگاه­های بزرگ صنعتی و اقتصادی نیازهای فناورانه خود را نمی‌شناسند.</a:t>
            </a:r>
            <a:endParaRPr lang="en-US" dirty="0"/>
          </a:p>
          <a:p>
            <a:r>
              <a:rPr lang="ar-SA" dirty="0"/>
              <a:t>چالش دوم: بنگاه­های بزرگ صنعتی و اقتصادی نیازهای فناورانه شناسایی‌شده خود را شفاف ننموده‌اند.</a:t>
            </a:r>
            <a:endParaRPr lang="en-US" dirty="0"/>
          </a:p>
          <a:p>
            <a:r>
              <a:rPr lang="ar-SA" dirty="0"/>
              <a:t>چالش سوم: بنگاه­های بزرگ صنعتی و اقتصادی در شناسایی شرکت‌های دانش‌بنیان و فناور توانمند دچار مشکل می‌شوند</a:t>
            </a:r>
            <a:r>
              <a:rPr lang="ar-SA" dirty="0" smtClean="0"/>
              <a:t>.</a:t>
            </a:r>
            <a:endParaRPr lang="en-US"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22</a:t>
            </a:fld>
            <a:endParaRPr lang="fa-IR" dirty="0"/>
          </a:p>
        </p:txBody>
      </p:sp>
    </p:spTree>
    <p:extLst>
      <p:ext uri="{BB962C8B-B14F-4D97-AF65-F5344CB8AC3E}">
        <p14:creationId xmlns:p14="http://schemas.microsoft.com/office/powerpoint/2010/main" val="383600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چالش های همکاری شرکت های فناور نوپا با بنگاه های بزرگ</a:t>
            </a:r>
            <a:endParaRPr lang="ar-SA" dirty="0"/>
          </a:p>
        </p:txBody>
      </p:sp>
      <p:sp>
        <p:nvSpPr>
          <p:cNvPr id="3" name="Content Placeholder 2"/>
          <p:cNvSpPr>
            <a:spLocks noGrp="1"/>
          </p:cNvSpPr>
          <p:nvPr>
            <p:ph idx="1"/>
          </p:nvPr>
        </p:nvSpPr>
        <p:spPr/>
        <p:txBody>
          <a:bodyPr/>
          <a:lstStyle/>
          <a:p>
            <a:r>
              <a:rPr lang="ar-SA" dirty="0"/>
              <a:t>چالش چهارم: بنگاه­های بزرگ صنعتی و اقتصادی ریسک تأمین مالی اولیه توسعه محصول فناورانه توسط شرکت دانش‌بنیان و فناور را نمی‌پذیرند.</a:t>
            </a:r>
            <a:endParaRPr lang="en-US" dirty="0"/>
          </a:p>
          <a:p>
            <a:r>
              <a:rPr lang="ar-SA" dirty="0"/>
              <a:t>چالش پنجم: بنگاه­های بزرگ صنعتی و اقتصادی ریسک خرید گسترده محصول فناورانه را نمی‌پذیرند</a:t>
            </a:r>
            <a:r>
              <a:rPr lang="fa-IR" dirty="0"/>
              <a:t>(ادامه در صفحه بعد)</a:t>
            </a:r>
            <a:r>
              <a:rPr lang="ar-SA" dirty="0" smtClean="0"/>
              <a:t>.</a:t>
            </a:r>
            <a:endParaRPr lang="fa-IR" dirty="0" smtClean="0"/>
          </a:p>
          <a:p>
            <a:r>
              <a:rPr lang="ar-SA" dirty="0"/>
              <a:t>چالش ششم: شرکت‌های کوچک فناور و دانش‌بنیان توانایی برقراری ارتباط با بنگاه­های بزرگ صنعتی و اقتصادی را ندارند.</a:t>
            </a:r>
            <a:endParaRPr lang="en-US" dirty="0"/>
          </a:p>
          <a:p>
            <a:endParaRPr lang="fa-IR" dirty="0"/>
          </a:p>
          <a:p>
            <a:endParaRPr lang="ar-SA"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23</a:t>
            </a:fld>
            <a:endParaRPr lang="fa-IR" dirty="0"/>
          </a:p>
        </p:txBody>
      </p:sp>
    </p:spTree>
    <p:extLst>
      <p:ext uri="{BB962C8B-B14F-4D97-AF65-F5344CB8AC3E}">
        <p14:creationId xmlns:p14="http://schemas.microsoft.com/office/powerpoint/2010/main" val="301260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چالش های همکاری شرکت های فناور نوپا با بنگاه های بزرگ</a:t>
            </a:r>
            <a:endParaRPr lang="fa-IR" dirty="0"/>
          </a:p>
        </p:txBody>
      </p:sp>
      <p:sp>
        <p:nvSpPr>
          <p:cNvPr id="3" name="Content Placeholder 2"/>
          <p:cNvSpPr>
            <a:spLocks noGrp="1"/>
          </p:cNvSpPr>
          <p:nvPr>
            <p:ph idx="1"/>
          </p:nvPr>
        </p:nvSpPr>
        <p:spPr/>
        <p:txBody>
          <a:bodyPr>
            <a:normAutofit/>
          </a:bodyPr>
          <a:lstStyle/>
          <a:p>
            <a:r>
              <a:rPr lang="ar-SA" dirty="0" smtClean="0"/>
              <a:t>چالش </a:t>
            </a:r>
            <a:r>
              <a:rPr lang="ar-SA" dirty="0"/>
              <a:t>هفتم: شرکت‌های کوچک فناور و دانش‌بنیان نیازهای فناورانه بنگاه­های بزرگ صنعتی و اقتصادی را به‌طور شفاف نمی‌دانند.</a:t>
            </a:r>
            <a:endParaRPr lang="en-US" dirty="0"/>
          </a:p>
          <a:p>
            <a:r>
              <a:rPr lang="ar-SA" dirty="0"/>
              <a:t>چالش هشتم: شرکت‌های کوچک فناور و دانش‌بنیان توانایی ریسک تأمین مالی اولیه توسعه محصول فناورانه را ندارند.</a:t>
            </a:r>
            <a:endParaRPr lang="en-US" dirty="0"/>
          </a:p>
          <a:p>
            <a:r>
              <a:rPr lang="ar-SA" dirty="0"/>
              <a:t>چالش نهم: شرکت‌های کوچک فناور و دانش‌بنیان، در شرایط عادی ریسک بالایی از ناحیه عدم فروش محصولات فناورانه دارند.</a:t>
            </a:r>
            <a:endParaRPr lang="en-US"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24</a:t>
            </a:fld>
            <a:endParaRPr lang="fa-IR" dirty="0"/>
          </a:p>
        </p:txBody>
      </p:sp>
    </p:spTree>
    <p:extLst>
      <p:ext uri="{BB962C8B-B14F-4D97-AF65-F5344CB8AC3E}">
        <p14:creationId xmlns:p14="http://schemas.microsoft.com/office/powerpoint/2010/main" val="205980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چالش های همکاری شرکت های فناور نوپا با بنگاه های بزرگ</a:t>
            </a:r>
            <a:endParaRPr lang="fa-IR" dirty="0"/>
          </a:p>
        </p:txBody>
      </p:sp>
      <p:sp>
        <p:nvSpPr>
          <p:cNvPr id="3" name="Content Placeholder 2"/>
          <p:cNvSpPr>
            <a:spLocks noGrp="1"/>
          </p:cNvSpPr>
          <p:nvPr>
            <p:ph idx="1"/>
          </p:nvPr>
        </p:nvSpPr>
        <p:spPr/>
        <p:txBody>
          <a:bodyPr>
            <a:normAutofit/>
          </a:bodyPr>
          <a:lstStyle/>
          <a:p>
            <a:r>
              <a:rPr lang="fa-IR" dirty="0" smtClean="0"/>
              <a:t>هفت کارکرد کلیدی برای رفع 9 چالش شناسایی شده:</a:t>
            </a:r>
          </a:p>
          <a:p>
            <a:pPr lvl="1"/>
            <a:r>
              <a:rPr lang="ar-SA" dirty="0" smtClean="0">
                <a:solidFill>
                  <a:schemeClr val="tx1"/>
                </a:solidFill>
              </a:rPr>
              <a:t>تسهیلگری </a:t>
            </a:r>
            <a:r>
              <a:rPr lang="ar-SA" dirty="0">
                <a:solidFill>
                  <a:schemeClr val="tx1"/>
                </a:solidFill>
              </a:rPr>
              <a:t>و </a:t>
            </a:r>
            <a:r>
              <a:rPr lang="ar-SA" dirty="0" smtClean="0">
                <a:solidFill>
                  <a:schemeClr val="tx1"/>
                </a:solidFill>
              </a:rPr>
              <a:t>سیاست‌گذاری</a:t>
            </a:r>
            <a:endParaRPr lang="fa-IR" dirty="0" smtClean="0">
              <a:solidFill>
                <a:schemeClr val="tx1"/>
              </a:solidFill>
            </a:endParaRPr>
          </a:p>
          <a:p>
            <a:pPr lvl="1"/>
            <a:r>
              <a:rPr lang="ar-SA" dirty="0" smtClean="0">
                <a:solidFill>
                  <a:schemeClr val="tx1"/>
                </a:solidFill>
              </a:rPr>
              <a:t>تأمین مالی</a:t>
            </a:r>
            <a:endParaRPr lang="fa-IR" dirty="0" smtClean="0">
              <a:solidFill>
                <a:schemeClr val="tx1"/>
              </a:solidFill>
            </a:endParaRPr>
          </a:p>
          <a:p>
            <a:pPr lvl="1"/>
            <a:r>
              <a:rPr lang="ar-SA" dirty="0" smtClean="0">
                <a:solidFill>
                  <a:schemeClr val="tx1"/>
                </a:solidFill>
              </a:rPr>
              <a:t>واسطه‌گری</a:t>
            </a:r>
            <a:endParaRPr lang="fa-IR" dirty="0" smtClean="0">
              <a:solidFill>
                <a:schemeClr val="tx1"/>
              </a:solidFill>
            </a:endParaRPr>
          </a:p>
          <a:p>
            <a:pPr lvl="1"/>
            <a:r>
              <a:rPr lang="ar-SA" dirty="0" smtClean="0">
                <a:solidFill>
                  <a:schemeClr val="tx1"/>
                </a:solidFill>
              </a:rPr>
              <a:t>ارتباطی</a:t>
            </a:r>
            <a:endParaRPr lang="fa-IR" dirty="0" smtClean="0">
              <a:solidFill>
                <a:schemeClr val="tx1"/>
              </a:solidFill>
            </a:endParaRPr>
          </a:p>
          <a:p>
            <a:pPr lvl="1"/>
            <a:r>
              <a:rPr lang="ar-SA" dirty="0" smtClean="0">
                <a:solidFill>
                  <a:schemeClr val="tx1"/>
                </a:solidFill>
              </a:rPr>
              <a:t>ضمانت</a:t>
            </a:r>
            <a:endParaRPr lang="fa-IR" dirty="0" smtClean="0">
              <a:solidFill>
                <a:schemeClr val="tx1"/>
              </a:solidFill>
            </a:endParaRPr>
          </a:p>
          <a:p>
            <a:pPr lvl="1"/>
            <a:r>
              <a:rPr lang="ar-SA" dirty="0" smtClean="0">
                <a:solidFill>
                  <a:schemeClr val="tx1"/>
                </a:solidFill>
              </a:rPr>
              <a:t>توانمندسازی</a:t>
            </a:r>
            <a:endParaRPr lang="fa-IR" dirty="0" smtClean="0">
              <a:solidFill>
                <a:schemeClr val="tx1"/>
              </a:solidFill>
            </a:endParaRPr>
          </a:p>
          <a:p>
            <a:pPr lvl="1"/>
            <a:r>
              <a:rPr lang="ar-SA" dirty="0" smtClean="0">
                <a:solidFill>
                  <a:schemeClr val="tx1"/>
                </a:solidFill>
              </a:rPr>
              <a:t>ارزیابی </a:t>
            </a:r>
            <a:r>
              <a:rPr lang="ar-SA" dirty="0">
                <a:solidFill>
                  <a:schemeClr val="tx1"/>
                </a:solidFill>
              </a:rPr>
              <a:t>فنی و تخصصی</a:t>
            </a:r>
            <a:endParaRPr lang="en-US"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25</a:t>
            </a:fld>
            <a:endParaRPr lang="fa-IR" dirty="0"/>
          </a:p>
        </p:txBody>
      </p:sp>
    </p:spTree>
    <p:extLst>
      <p:ext uri="{BB962C8B-B14F-4D97-AF65-F5344CB8AC3E}">
        <p14:creationId xmlns:p14="http://schemas.microsoft.com/office/powerpoint/2010/main" val="80695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3- </a:t>
            </a:r>
            <a:r>
              <a:rPr lang="ar-SA" b="1" dirty="0" smtClean="0"/>
              <a:t>حمایت‌های </a:t>
            </a:r>
            <a:r>
              <a:rPr lang="ar-SA" b="1" dirty="0"/>
              <a:t>معافیت‌های قانونی </a:t>
            </a:r>
            <a:endParaRPr lang="fa-IR" dirty="0"/>
          </a:p>
        </p:txBody>
      </p:sp>
      <p:sp>
        <p:nvSpPr>
          <p:cNvPr id="3" name="Content Placeholder 2"/>
          <p:cNvSpPr>
            <a:spLocks noGrp="1"/>
          </p:cNvSpPr>
          <p:nvPr>
            <p:ph idx="1"/>
          </p:nvPr>
        </p:nvSpPr>
        <p:spPr/>
        <p:txBody>
          <a:bodyPr/>
          <a:lstStyle/>
          <a:p>
            <a:pPr>
              <a:lnSpc>
                <a:spcPct val="150000"/>
              </a:lnSpc>
            </a:pPr>
            <a:r>
              <a:rPr lang="ar-SA" dirty="0"/>
              <a:t>ابزارهای سیاستی اصلی در معافیت‌های </a:t>
            </a:r>
            <a:r>
              <a:rPr lang="ar-SA" dirty="0" smtClean="0"/>
              <a:t>قانونی</a:t>
            </a:r>
            <a:endParaRPr lang="fa-IR" dirty="0" smtClean="0"/>
          </a:p>
          <a:p>
            <a:pPr lvl="1">
              <a:lnSpc>
                <a:spcPct val="150000"/>
              </a:lnSpc>
            </a:pPr>
            <a:r>
              <a:rPr lang="ar-SA" dirty="0" smtClean="0">
                <a:solidFill>
                  <a:schemeClr val="tx1"/>
                </a:solidFill>
              </a:rPr>
              <a:t>معافیت </a:t>
            </a:r>
            <a:r>
              <a:rPr lang="ar-SA" dirty="0">
                <a:solidFill>
                  <a:schemeClr val="tx1"/>
                </a:solidFill>
              </a:rPr>
              <a:t>در امور </a:t>
            </a:r>
            <a:r>
              <a:rPr lang="ar-SA" dirty="0" smtClean="0">
                <a:solidFill>
                  <a:schemeClr val="tx1"/>
                </a:solidFill>
              </a:rPr>
              <a:t>مالیاتی</a:t>
            </a:r>
            <a:endParaRPr lang="fa-IR" dirty="0" smtClean="0">
              <a:solidFill>
                <a:schemeClr val="tx1"/>
              </a:solidFill>
            </a:endParaRPr>
          </a:p>
          <a:p>
            <a:pPr lvl="1">
              <a:lnSpc>
                <a:spcPct val="150000"/>
              </a:lnSpc>
            </a:pPr>
            <a:r>
              <a:rPr lang="fa-IR" dirty="0" smtClean="0">
                <a:solidFill>
                  <a:schemeClr val="tx1"/>
                </a:solidFill>
              </a:rPr>
              <a:t>معافیت در امور </a:t>
            </a:r>
            <a:r>
              <a:rPr lang="ar-SA" dirty="0" smtClean="0">
                <a:solidFill>
                  <a:schemeClr val="tx1"/>
                </a:solidFill>
              </a:rPr>
              <a:t>بیم</a:t>
            </a:r>
            <a:r>
              <a:rPr lang="fa-IR" dirty="0" smtClean="0">
                <a:solidFill>
                  <a:schemeClr val="tx1"/>
                </a:solidFill>
              </a:rPr>
              <a:t>ه</a:t>
            </a:r>
          </a:p>
          <a:p>
            <a:pPr lvl="1">
              <a:lnSpc>
                <a:spcPct val="150000"/>
              </a:lnSpc>
            </a:pPr>
            <a:r>
              <a:rPr lang="ar-SA" dirty="0" smtClean="0">
                <a:solidFill>
                  <a:schemeClr val="tx1"/>
                </a:solidFill>
              </a:rPr>
              <a:t> </a:t>
            </a:r>
            <a:r>
              <a:rPr lang="fa-IR" dirty="0" smtClean="0">
                <a:solidFill>
                  <a:schemeClr val="tx1"/>
                </a:solidFill>
              </a:rPr>
              <a:t>معافیت در </a:t>
            </a:r>
            <a:r>
              <a:rPr lang="ar-SA" dirty="0" smtClean="0">
                <a:solidFill>
                  <a:schemeClr val="tx1"/>
                </a:solidFill>
              </a:rPr>
              <a:t>عوارض گمرکی</a:t>
            </a:r>
            <a:endParaRPr lang="fa-IR" dirty="0" smtClean="0">
              <a:solidFill>
                <a:schemeClr val="tx1"/>
              </a:solidFill>
            </a:endParaRPr>
          </a:p>
          <a:p>
            <a:pPr lvl="1">
              <a:lnSpc>
                <a:spcPct val="150000"/>
              </a:lnSpc>
            </a:pPr>
            <a:r>
              <a:rPr lang="fa-IR" dirty="0" smtClean="0">
                <a:solidFill>
                  <a:schemeClr val="tx1"/>
                </a:solidFill>
              </a:rPr>
              <a:t>برخی تسهیلات جهت حضور </a:t>
            </a:r>
            <a:r>
              <a:rPr lang="ar-SA" dirty="0" smtClean="0">
                <a:solidFill>
                  <a:schemeClr val="tx1"/>
                </a:solidFill>
              </a:rPr>
              <a:t>شرکت </a:t>
            </a:r>
            <a:r>
              <a:rPr lang="ar-SA" dirty="0">
                <a:solidFill>
                  <a:schemeClr val="tx1"/>
                </a:solidFill>
              </a:rPr>
              <a:t>در مناقصات و قراردادهای دولتی </a:t>
            </a:r>
            <a:endParaRPr lang="fa-IR"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26</a:t>
            </a:fld>
            <a:endParaRPr lang="fa-IR" dirty="0"/>
          </a:p>
        </p:txBody>
      </p:sp>
    </p:spTree>
    <p:extLst>
      <p:ext uri="{BB962C8B-B14F-4D97-AF65-F5344CB8AC3E}">
        <p14:creationId xmlns:p14="http://schemas.microsoft.com/office/powerpoint/2010/main" val="57352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4- </a:t>
            </a:r>
            <a:r>
              <a:rPr lang="ar-SA" b="1" dirty="0" smtClean="0"/>
              <a:t>حمایت‌های </a:t>
            </a:r>
            <a:r>
              <a:rPr lang="ar-SA" b="1" dirty="0"/>
              <a:t>توانمندسازی مدیریتی و سازمانی </a:t>
            </a:r>
            <a:endParaRPr lang="fa-IR" dirty="0"/>
          </a:p>
        </p:txBody>
      </p:sp>
      <p:sp>
        <p:nvSpPr>
          <p:cNvPr id="3" name="Content Placeholder 2"/>
          <p:cNvSpPr>
            <a:spLocks noGrp="1"/>
          </p:cNvSpPr>
          <p:nvPr>
            <p:ph idx="1"/>
          </p:nvPr>
        </p:nvSpPr>
        <p:spPr/>
        <p:txBody>
          <a:bodyPr>
            <a:normAutofit/>
          </a:bodyPr>
          <a:lstStyle/>
          <a:p>
            <a:pPr>
              <a:lnSpc>
                <a:spcPct val="150000"/>
              </a:lnSpc>
            </a:pPr>
            <a:r>
              <a:rPr lang="fa-IR" dirty="0" smtClean="0"/>
              <a:t>اگر </a:t>
            </a:r>
            <a:r>
              <a:rPr lang="fa-IR" dirty="0"/>
              <a:t>تسهیلات مالی به شرکت فناور نوپا ارائه شود ولی شرکت مذکور توانمندی </a:t>
            </a:r>
            <a:r>
              <a:rPr lang="fa-IR" dirty="0" smtClean="0"/>
              <a:t>مدیریتی </a:t>
            </a:r>
            <a:r>
              <a:rPr lang="fa-IR" dirty="0"/>
              <a:t>نداشته باشد، احتمال شکست </a:t>
            </a:r>
            <a:r>
              <a:rPr lang="fa-IR" dirty="0" smtClean="0"/>
              <a:t>سیاست های حمایتی تامین مالی افزایش </a:t>
            </a:r>
            <a:r>
              <a:rPr lang="fa-IR" dirty="0"/>
              <a:t>یافته و خطر شکست پروژه و عدم بازگشت منابع مالی نیز افزایش </a:t>
            </a:r>
            <a:r>
              <a:rPr lang="fa-IR" dirty="0" smtClean="0"/>
              <a:t>می‌یابد</a:t>
            </a:r>
            <a:r>
              <a:rPr lang="fa-IR" dirty="0"/>
              <a:t>(ادامه در صفحه بعد)</a:t>
            </a:r>
            <a:r>
              <a:rPr lang="ar-SA" dirty="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27</a:t>
            </a:fld>
            <a:endParaRPr lang="fa-IR" dirty="0"/>
          </a:p>
        </p:txBody>
      </p:sp>
    </p:spTree>
    <p:extLst>
      <p:ext uri="{BB962C8B-B14F-4D97-AF65-F5344CB8AC3E}">
        <p14:creationId xmlns:p14="http://schemas.microsoft.com/office/powerpoint/2010/main" val="905952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4- </a:t>
            </a:r>
            <a:r>
              <a:rPr lang="ar-SA" b="1" dirty="0" smtClean="0"/>
              <a:t>حمایت‌های </a:t>
            </a:r>
            <a:r>
              <a:rPr lang="ar-SA" b="1" dirty="0"/>
              <a:t>توانمندسازی مدیریتی و سازمانی </a:t>
            </a:r>
            <a:endParaRPr lang="fa-IR" dirty="0"/>
          </a:p>
        </p:txBody>
      </p:sp>
      <p:sp>
        <p:nvSpPr>
          <p:cNvPr id="3" name="Content Placeholder 2"/>
          <p:cNvSpPr>
            <a:spLocks noGrp="1"/>
          </p:cNvSpPr>
          <p:nvPr>
            <p:ph idx="1"/>
          </p:nvPr>
        </p:nvSpPr>
        <p:spPr/>
        <p:txBody>
          <a:bodyPr>
            <a:normAutofit/>
          </a:bodyPr>
          <a:lstStyle/>
          <a:p>
            <a:pPr algn="just">
              <a:lnSpc>
                <a:spcPct val="110000"/>
              </a:lnSpc>
            </a:pPr>
            <a:r>
              <a:rPr lang="fa-IR" dirty="0"/>
              <a:t>یعنی 3 اتفاق در این شکست با هم رخ </a:t>
            </a:r>
            <a:r>
              <a:rPr lang="fa-IR" dirty="0" smtClean="0"/>
              <a:t>می‌دهد</a:t>
            </a:r>
          </a:p>
          <a:p>
            <a:pPr lvl="1" algn="just">
              <a:lnSpc>
                <a:spcPct val="110000"/>
              </a:lnSpc>
            </a:pPr>
            <a:r>
              <a:rPr lang="fa-IR" dirty="0" smtClean="0">
                <a:solidFill>
                  <a:schemeClr val="tx1"/>
                </a:solidFill>
              </a:rPr>
              <a:t> </a:t>
            </a:r>
            <a:r>
              <a:rPr lang="fa-IR" dirty="0">
                <a:solidFill>
                  <a:schemeClr val="tx1"/>
                </a:solidFill>
              </a:rPr>
              <a:t>الف) توسعه فناوری و نوآوری اتفاق </a:t>
            </a:r>
            <a:r>
              <a:rPr lang="fa-IR" dirty="0" smtClean="0">
                <a:solidFill>
                  <a:schemeClr val="tx1"/>
                </a:solidFill>
              </a:rPr>
              <a:t>نمی‌افتد.</a:t>
            </a:r>
          </a:p>
          <a:p>
            <a:pPr lvl="1" algn="just">
              <a:lnSpc>
                <a:spcPct val="110000"/>
              </a:lnSpc>
            </a:pPr>
            <a:r>
              <a:rPr lang="fa-IR" dirty="0" smtClean="0">
                <a:solidFill>
                  <a:schemeClr val="tx1"/>
                </a:solidFill>
              </a:rPr>
              <a:t> </a:t>
            </a:r>
            <a:r>
              <a:rPr lang="fa-IR" dirty="0">
                <a:solidFill>
                  <a:schemeClr val="tx1"/>
                </a:solidFill>
              </a:rPr>
              <a:t>ب) منابع مالی هزینه شده توسط دولت و نهاد تأمین مالی به چرخه تأمین مالی بازنمی‌گردد و معوقات و بالتبع آن چالش‌های و کمبود منابع مالی آتی رخ </a:t>
            </a:r>
            <a:r>
              <a:rPr lang="fa-IR" dirty="0" smtClean="0">
                <a:solidFill>
                  <a:schemeClr val="tx1"/>
                </a:solidFill>
              </a:rPr>
              <a:t>می‌دهد</a:t>
            </a:r>
            <a:r>
              <a:rPr lang="fa-IR" dirty="0" smtClean="0">
                <a:solidFill>
                  <a:schemeClr val="tx1"/>
                </a:solidFill>
              </a:rPr>
              <a:t>.</a:t>
            </a:r>
            <a:endParaRPr lang="fa-IR" dirty="0" smtClean="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28</a:t>
            </a:fld>
            <a:endParaRPr lang="fa-IR" dirty="0"/>
          </a:p>
        </p:txBody>
      </p:sp>
    </p:spTree>
    <p:extLst>
      <p:ext uri="{BB962C8B-B14F-4D97-AF65-F5344CB8AC3E}">
        <p14:creationId xmlns:p14="http://schemas.microsoft.com/office/powerpoint/2010/main" val="344240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4- </a:t>
            </a:r>
            <a:r>
              <a:rPr lang="ar-SA" b="1" dirty="0"/>
              <a:t>حمایت‌های توانمندسازی مدیریتی و سازمانی </a:t>
            </a:r>
            <a:endParaRPr lang="ar-SA" dirty="0"/>
          </a:p>
        </p:txBody>
      </p:sp>
      <p:sp>
        <p:nvSpPr>
          <p:cNvPr id="3" name="Content Placeholder 2"/>
          <p:cNvSpPr>
            <a:spLocks noGrp="1"/>
          </p:cNvSpPr>
          <p:nvPr>
            <p:ph idx="1"/>
          </p:nvPr>
        </p:nvSpPr>
        <p:spPr/>
        <p:txBody>
          <a:bodyPr/>
          <a:lstStyle/>
          <a:p>
            <a:pPr>
              <a:lnSpc>
                <a:spcPct val="150000"/>
              </a:lnSpc>
            </a:pPr>
            <a:r>
              <a:rPr lang="fa-IR" dirty="0"/>
              <a:t>ج) </a:t>
            </a:r>
            <a:r>
              <a:rPr lang="ar-SA" dirty="0"/>
              <a:t>شرکت‌های فناور نوپا </a:t>
            </a:r>
            <a:r>
              <a:rPr lang="fa-IR" dirty="0"/>
              <a:t>به مجموعه بدهکار و ورشکسته‌ای تبدیل می‌شوند که موظف می‌باشند تسهیلات دولتی را نیز برگردانند که این امر در صورت تکرار زیاد، منجر به کاهش ظرفیت‌های نخبگانی فعال در عرصه اقتصاد دانش‌بنیان نیز می‌شود(ادامه در صفحه بعد)</a:t>
            </a:r>
            <a:r>
              <a:rPr lang="ar-SA" dirty="0"/>
              <a:t>.</a:t>
            </a:r>
            <a:endParaRPr lang="fa-IR" dirty="0"/>
          </a:p>
          <a:p>
            <a:pPr marL="109728" indent="0">
              <a:lnSpc>
                <a:spcPct val="150000"/>
              </a:lnSpc>
              <a:buNone/>
            </a:pPr>
            <a:endParaRPr lang="ar-SA"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29</a:t>
            </a:fld>
            <a:endParaRPr lang="fa-IR" dirty="0"/>
          </a:p>
        </p:txBody>
      </p:sp>
    </p:spTree>
    <p:extLst>
      <p:ext uri="{BB962C8B-B14F-4D97-AF65-F5344CB8AC3E}">
        <p14:creationId xmlns:p14="http://schemas.microsoft.com/office/powerpoint/2010/main" val="67697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t>بخش </a:t>
            </a:r>
            <a:r>
              <a:rPr lang="fa-IR" sz="3200" b="1" dirty="0"/>
              <a:t>اول: تعریف شرکت فناور </a:t>
            </a:r>
            <a:r>
              <a:rPr lang="fa-IR" sz="3200" b="1" dirty="0" smtClean="0"/>
              <a:t>نوپا</a:t>
            </a:r>
            <a:endParaRPr lang="en-US" sz="3200"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fa-IR" b="1" dirty="0"/>
              <a:t> </a:t>
            </a:r>
            <a:r>
              <a:rPr lang="fa-IR" b="1" dirty="0" smtClean="0"/>
              <a:t>4 کلید </a:t>
            </a:r>
            <a:r>
              <a:rPr lang="fa-IR" b="1" dirty="0"/>
              <a:t>واژه اصلی در تعریف شرکت فناور نوپا</a:t>
            </a:r>
            <a:endParaRPr lang="fa-IR" dirty="0" smtClean="0"/>
          </a:p>
          <a:p>
            <a:pPr algn="just">
              <a:lnSpc>
                <a:spcPct val="150000"/>
              </a:lnSpc>
            </a:pPr>
            <a:r>
              <a:rPr lang="ar-SA" dirty="0" smtClean="0"/>
              <a:t>الف</a:t>
            </a:r>
            <a:r>
              <a:rPr lang="ar-SA" dirty="0"/>
              <a:t>) </a:t>
            </a:r>
            <a:r>
              <a:rPr lang="ar-SA" b="1" dirty="0"/>
              <a:t>جدید بودن </a:t>
            </a:r>
            <a:r>
              <a:rPr lang="ar-SA" dirty="0"/>
              <a:t>شرکت­های فناور نوپا هم از منظر سن شرکت و هم از منظر </a:t>
            </a:r>
            <a:r>
              <a:rPr lang="ar-SA" dirty="0" smtClean="0"/>
              <a:t>فناوری</a:t>
            </a:r>
            <a:endParaRPr lang="fa-IR" dirty="0" smtClean="0"/>
          </a:p>
          <a:p>
            <a:pPr lvl="1" algn="just">
              <a:lnSpc>
                <a:spcPct val="150000"/>
              </a:lnSpc>
            </a:pPr>
            <a:r>
              <a:rPr lang="ar-SA" dirty="0" smtClean="0">
                <a:solidFill>
                  <a:schemeClr val="tx1"/>
                </a:solidFill>
              </a:rPr>
              <a:t>در تعاریفی که محدوده سن شرکت­ها جهت قرارگیری در دوران نوپایی بیشتر است، تاکید بر اهمیت جدید بودن فناوری یا صنعت است</a:t>
            </a:r>
            <a:r>
              <a:rPr lang="fa-IR" dirty="0" smtClean="0">
                <a:solidFill>
                  <a:schemeClr val="tx1"/>
                </a:solidFill>
              </a:rPr>
              <a:t>.</a:t>
            </a:r>
            <a:endParaRPr lang="en-US" dirty="0" smtClean="0">
              <a:solidFill>
                <a:schemeClr val="tx1"/>
              </a:solidFill>
            </a:endParaRPr>
          </a:p>
          <a:p>
            <a:pPr algn="just">
              <a:lnSpc>
                <a:spcPct val="150000"/>
              </a:lnSpc>
            </a:pPr>
            <a:r>
              <a:rPr lang="fa-IR" dirty="0" smtClean="0"/>
              <a:t>ب) </a:t>
            </a:r>
            <a:r>
              <a:rPr lang="ar-SA" b="1" dirty="0" smtClean="0"/>
              <a:t>اندازه کوچک و متوسط </a:t>
            </a:r>
            <a:r>
              <a:rPr lang="ar-SA" dirty="0" smtClean="0"/>
              <a:t>این شرکت­ها در تعاریف مختلف مشترک می­باشد.</a:t>
            </a:r>
            <a:r>
              <a:rPr lang="fa-IR" dirty="0" smtClean="0"/>
              <a:t> شرکت‌های فناور نوپا اغلب به عنوان شرکت‌های کوچک و متوسط تعریف شده­اند(ادامه در صفحه بعد).</a:t>
            </a: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a:t>
            </a:fld>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4- </a:t>
            </a:r>
            <a:r>
              <a:rPr lang="ar-SA" b="1" dirty="0" smtClean="0"/>
              <a:t>حمایت‌های </a:t>
            </a:r>
            <a:r>
              <a:rPr lang="ar-SA" b="1" dirty="0"/>
              <a:t>توانمندسازی مدیریتی و سازمانی </a:t>
            </a:r>
            <a:endParaRPr lang="fa-IR" dirty="0"/>
          </a:p>
        </p:txBody>
      </p:sp>
      <p:sp>
        <p:nvSpPr>
          <p:cNvPr id="3" name="Content Placeholder 2"/>
          <p:cNvSpPr>
            <a:spLocks noGrp="1"/>
          </p:cNvSpPr>
          <p:nvPr>
            <p:ph idx="1"/>
          </p:nvPr>
        </p:nvSpPr>
        <p:spPr/>
        <p:txBody>
          <a:bodyPr/>
          <a:lstStyle/>
          <a:p>
            <a:pPr marL="109728" indent="0" algn="ctr">
              <a:lnSpc>
                <a:spcPct val="150000"/>
              </a:lnSpc>
              <a:buNone/>
            </a:pPr>
            <a:r>
              <a:rPr lang="fa-IR" dirty="0" smtClean="0"/>
              <a:t>دولت </a:t>
            </a:r>
            <a:r>
              <a:rPr lang="fa-IR" dirty="0"/>
              <a:t>ها در این بخش بیشتر حمایت خود را بر محور ارائه </a:t>
            </a:r>
            <a:r>
              <a:rPr lang="fa-IR" b="1" dirty="0"/>
              <a:t>مشاوره ها و آموزش های رایگان یا ارزان‌قیمت، تخصیص اعتبار جهت دریافت استانداردهای مدیریتی، ثبت دانش فنی و کمک های حقوقی و موارد مدیریتی سازمانی </a:t>
            </a:r>
            <a:r>
              <a:rPr lang="fa-IR" dirty="0"/>
              <a:t>قرار می دهند</a:t>
            </a:r>
            <a:r>
              <a:rPr lang="fa-IR" dirty="0" smtClean="0"/>
              <a:t>.</a:t>
            </a:r>
            <a:endParaRPr lang="en-US"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30</a:t>
            </a:fld>
            <a:endParaRPr lang="fa-IR" dirty="0"/>
          </a:p>
        </p:txBody>
      </p:sp>
    </p:spTree>
    <p:extLst>
      <p:ext uri="{BB962C8B-B14F-4D97-AF65-F5344CB8AC3E}">
        <p14:creationId xmlns:p14="http://schemas.microsoft.com/office/powerpoint/2010/main" val="483106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09728" algn="ctr"/>
            <a:r>
              <a:rPr lang="fa-IR" b="1" dirty="0"/>
              <a:t>بخش </a:t>
            </a:r>
            <a:r>
              <a:rPr lang="fa-IR" b="1" dirty="0" smtClean="0"/>
              <a:t>چهارم: </a:t>
            </a:r>
            <a:r>
              <a:rPr lang="fa-IR" b="1" dirty="0" smtClean="0"/>
              <a:t/>
            </a:r>
            <a:br>
              <a:rPr lang="fa-IR" b="1" dirty="0" smtClean="0"/>
            </a:br>
            <a:r>
              <a:rPr lang="fa-IR" b="1" dirty="0" smtClean="0"/>
              <a:t>مطالعه</a:t>
            </a:r>
            <a:r>
              <a:rPr lang="fa-IR" b="1" dirty="0" smtClean="0"/>
              <a:t> </a:t>
            </a:r>
            <a:r>
              <a:rPr lang="fa-IR" b="1" dirty="0"/>
              <a:t>موردی: سیاست های حمایتی از شرکتهای فناور نوپا فاوا در </a:t>
            </a:r>
            <a:r>
              <a:rPr lang="fa-IR" b="1" dirty="0" smtClean="0"/>
              <a:t>ایران</a:t>
            </a:r>
            <a:endParaRPr lang="fa-IR" dirty="0"/>
          </a:p>
        </p:txBody>
      </p:sp>
      <p:sp>
        <p:nvSpPr>
          <p:cNvPr id="3" name="Content Placeholder 2"/>
          <p:cNvSpPr>
            <a:spLocks noGrp="1"/>
          </p:cNvSpPr>
          <p:nvPr>
            <p:ph idx="1"/>
          </p:nvPr>
        </p:nvSpPr>
        <p:spPr/>
        <p:txBody>
          <a:bodyPr/>
          <a:lstStyle/>
          <a:p>
            <a:pPr algn="just">
              <a:lnSpc>
                <a:spcPct val="150000"/>
              </a:lnSpc>
            </a:pPr>
            <a:r>
              <a:rPr lang="ar-SA" dirty="0"/>
              <a:t>در ایران سیاست‌های متفاوت حمایتی از شرکت‌های فناور نوپا در حوزه فاوا در طول دو دهه اخیر به اجرا گذاشته‌شده است. عمده سیاست‌های حمایتی از سمت وزارت ارتباطات و فناوری اطلاعات و برنامه‌های حمایتی ذیل قانون حمایت از شرکت‌ها و مؤسسات دانش‌بنیان و تجاری‌سازی نوآوری‌ها و </a:t>
            </a:r>
            <a:r>
              <a:rPr lang="ar-SA" dirty="0" smtClean="0"/>
              <a:t>اختراعات، </a:t>
            </a:r>
            <a:r>
              <a:rPr lang="ar-SA" dirty="0"/>
              <a:t>به این شرکت‌ها ارائه‌شده است. </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31</a:t>
            </a:fld>
            <a:endParaRPr lang="fa-IR" dirty="0"/>
          </a:p>
        </p:txBody>
      </p:sp>
    </p:spTree>
    <p:extLst>
      <p:ext uri="{BB962C8B-B14F-4D97-AF65-F5344CB8AC3E}">
        <p14:creationId xmlns:p14="http://schemas.microsoft.com/office/powerpoint/2010/main" val="1340336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تأمین مالی </a:t>
            </a:r>
            <a:r>
              <a:rPr lang="fa-IR" b="1" dirty="0"/>
              <a:t>شرکت­های فناور نوپا </a:t>
            </a:r>
            <a:r>
              <a:rPr lang="fa-IR" b="1" dirty="0" smtClean="0"/>
              <a:t>فاوا</a:t>
            </a:r>
            <a:endParaRPr lang="fa-IR" dirty="0"/>
          </a:p>
        </p:txBody>
      </p:sp>
      <p:sp>
        <p:nvSpPr>
          <p:cNvPr id="3" name="Content Placeholder 2"/>
          <p:cNvSpPr>
            <a:spLocks noGrp="1"/>
          </p:cNvSpPr>
          <p:nvPr>
            <p:ph idx="1"/>
          </p:nvPr>
        </p:nvSpPr>
        <p:spPr/>
        <p:txBody>
          <a:bodyPr/>
          <a:lstStyle/>
          <a:p>
            <a:pPr algn="just">
              <a:lnSpc>
                <a:spcPct val="150000"/>
              </a:lnSpc>
            </a:pPr>
            <a:r>
              <a:rPr lang="fa-IR" dirty="0" smtClean="0"/>
              <a:t>از سال 1382: تسهیلات ارزان قیمت از محل وجوه اداره شده وزارت ارتباطات و فناوری اطلاعات</a:t>
            </a:r>
          </a:p>
          <a:p>
            <a:pPr>
              <a:lnSpc>
                <a:spcPct val="150000"/>
              </a:lnSpc>
            </a:pPr>
            <a:r>
              <a:rPr lang="fa-IR" dirty="0"/>
              <a:t>تسهیلات ارزان </a:t>
            </a:r>
            <a:r>
              <a:rPr lang="fa-IR" dirty="0" smtClean="0"/>
              <a:t>قیمت صندوق نوآوری و شکوفایی</a:t>
            </a:r>
            <a:r>
              <a:rPr lang="fa-IR" dirty="0"/>
              <a:t>(ادامه در صفحه بعد)</a:t>
            </a:r>
            <a:r>
              <a:rPr lang="ar-SA" dirty="0"/>
              <a:t>.</a:t>
            </a:r>
            <a:endParaRPr lang="fa-IR" dirty="0"/>
          </a:p>
          <a:p>
            <a:pPr algn="just">
              <a:lnSpc>
                <a:spcPct val="150000"/>
              </a:lnSpc>
            </a:pP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32</a:t>
            </a:fld>
            <a:endParaRPr lang="fa-IR" dirty="0"/>
          </a:p>
        </p:txBody>
      </p:sp>
    </p:spTree>
    <p:extLst>
      <p:ext uri="{BB962C8B-B14F-4D97-AF65-F5344CB8AC3E}">
        <p14:creationId xmlns:p14="http://schemas.microsoft.com/office/powerpoint/2010/main" val="222839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تأمین مالی </a:t>
            </a:r>
            <a:r>
              <a:rPr lang="fa-IR" b="1" dirty="0"/>
              <a:t>شرکت­های فناور نوپا </a:t>
            </a:r>
            <a:r>
              <a:rPr lang="fa-IR" b="1" dirty="0" smtClean="0"/>
              <a:t>فاوا</a:t>
            </a:r>
            <a:endParaRPr lang="fa-IR" dirty="0"/>
          </a:p>
        </p:txBody>
      </p:sp>
      <p:sp>
        <p:nvSpPr>
          <p:cNvPr id="3" name="Content Placeholder 2"/>
          <p:cNvSpPr>
            <a:spLocks noGrp="1"/>
          </p:cNvSpPr>
          <p:nvPr>
            <p:ph idx="1"/>
          </p:nvPr>
        </p:nvSpPr>
        <p:spPr/>
        <p:txBody>
          <a:bodyPr/>
          <a:lstStyle/>
          <a:p>
            <a:pPr algn="just">
              <a:lnSpc>
                <a:spcPct val="150000"/>
              </a:lnSpc>
            </a:pPr>
            <a:r>
              <a:rPr lang="fa-IR" dirty="0" smtClean="0"/>
              <a:t>عمده حمایت ها مبتنی بر تسهیلات و بدهی می باشند.</a:t>
            </a:r>
          </a:p>
          <a:p>
            <a:pPr algn="just">
              <a:lnSpc>
                <a:spcPct val="150000"/>
              </a:lnSpc>
            </a:pPr>
            <a:r>
              <a:rPr lang="fa-IR" dirty="0" smtClean="0"/>
              <a:t>سهم حمایت های مالی مبتنی بر گرنت اندک است.</a:t>
            </a:r>
          </a:p>
          <a:p>
            <a:pPr algn="just">
              <a:lnSpc>
                <a:spcPct val="150000"/>
              </a:lnSpc>
            </a:pPr>
            <a:r>
              <a:rPr lang="fa-IR" dirty="0" smtClean="0"/>
              <a:t>تسهیلات خطرپذیر سهم اندکی دارد.</a:t>
            </a:r>
          </a:p>
          <a:p>
            <a:pPr algn="just">
              <a:lnSpc>
                <a:spcPct val="150000"/>
              </a:lnSpc>
            </a:pPr>
            <a:r>
              <a:rPr lang="fa-IR" dirty="0" smtClean="0"/>
              <a:t>تسهیلات ارزان قیمت به میزان مناسبی در دسترس است.</a:t>
            </a: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33</a:t>
            </a:fld>
            <a:endParaRPr lang="fa-IR" dirty="0"/>
          </a:p>
        </p:txBody>
      </p:sp>
    </p:spTree>
    <p:extLst>
      <p:ext uri="{BB962C8B-B14F-4D97-AF65-F5344CB8AC3E}">
        <p14:creationId xmlns:p14="http://schemas.microsoft.com/office/powerpoint/2010/main" val="46711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توسعه بازار شرکت­های فناور نوپا </a:t>
            </a:r>
            <a:r>
              <a:rPr lang="ar-SA" b="1" dirty="0" smtClean="0"/>
              <a:t>فاوا</a:t>
            </a:r>
            <a:endParaRPr lang="fa-IR" dirty="0"/>
          </a:p>
        </p:txBody>
      </p:sp>
      <p:sp>
        <p:nvSpPr>
          <p:cNvPr id="3" name="Content Placeholder 2"/>
          <p:cNvSpPr>
            <a:spLocks noGrp="1"/>
          </p:cNvSpPr>
          <p:nvPr>
            <p:ph idx="1"/>
          </p:nvPr>
        </p:nvSpPr>
        <p:spPr/>
        <p:txBody>
          <a:bodyPr>
            <a:normAutofit/>
          </a:bodyPr>
          <a:lstStyle/>
          <a:p>
            <a:pPr marL="109728" indent="0">
              <a:buNone/>
            </a:pPr>
            <a:r>
              <a:rPr lang="fa-IR" dirty="0" smtClean="0"/>
              <a:t>1) </a:t>
            </a:r>
            <a:r>
              <a:rPr lang="ar-SA" dirty="0" smtClean="0"/>
              <a:t>کمیسیون </a:t>
            </a:r>
            <a:r>
              <a:rPr lang="ar-SA" dirty="0"/>
              <a:t>تنظیم مقررات ارتباطات، آیین‌نامه اجرایی حمایت از صاحبان صنایع و منابع و مهارت‌های داخل کشور در بخش ارتباطات و فناوری اطلاعات را در سال 92 به تصویب رسانده است که یکی از مهم‌ترین قوانین حمایتی در این بخش می‌باشد. بر این اساس تمامی شرکت‌های تابعه وزارت ارتباطات مکلفند در برگزاری مناقصات خرید تجهیزات و خدمات، حداقل 30 درصد از کل امتیازات فنی و بازرگانی را به شرکت‌هایی اختصاص دهند که تولید داخل دارند یا از توان فنی داخل برای انجام کار استفاده </a:t>
            </a:r>
            <a:r>
              <a:rPr lang="ar-SA" dirty="0" smtClean="0"/>
              <a:t>می‌کنند</a:t>
            </a:r>
            <a:r>
              <a:rPr lang="fa-IR" dirty="0"/>
              <a:t>(ادامه در صفحه بعد)</a:t>
            </a:r>
            <a:r>
              <a:rPr lang="ar-SA" dirty="0" smtClean="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34</a:t>
            </a:fld>
            <a:endParaRPr lang="fa-IR" dirty="0"/>
          </a:p>
        </p:txBody>
      </p:sp>
    </p:spTree>
    <p:extLst>
      <p:ext uri="{BB962C8B-B14F-4D97-AF65-F5344CB8AC3E}">
        <p14:creationId xmlns:p14="http://schemas.microsoft.com/office/powerpoint/2010/main" val="402504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توسعه بازار شرکت­های فناور نوپا </a:t>
            </a:r>
            <a:r>
              <a:rPr lang="ar-SA" b="1" dirty="0" smtClean="0"/>
              <a:t>فاوا</a:t>
            </a:r>
            <a:endParaRPr lang="fa-IR" dirty="0"/>
          </a:p>
        </p:txBody>
      </p:sp>
      <p:sp>
        <p:nvSpPr>
          <p:cNvPr id="3" name="Content Placeholder 2"/>
          <p:cNvSpPr>
            <a:spLocks noGrp="1"/>
          </p:cNvSpPr>
          <p:nvPr>
            <p:ph idx="1"/>
          </p:nvPr>
        </p:nvSpPr>
        <p:spPr/>
        <p:txBody>
          <a:bodyPr>
            <a:normAutofit lnSpcReduction="10000"/>
          </a:bodyPr>
          <a:lstStyle/>
          <a:p>
            <a:pPr algn="just">
              <a:lnSpc>
                <a:spcPct val="150000"/>
              </a:lnSpc>
            </a:pPr>
            <a:r>
              <a:rPr lang="fa-IR" dirty="0" smtClean="0"/>
              <a:t>2) حمایت های توسعه بازار صندوق نوآوری و شکوفایی(لیزینگ)</a:t>
            </a:r>
          </a:p>
          <a:p>
            <a:pPr algn="just">
              <a:lnSpc>
                <a:spcPct val="150000"/>
              </a:lnSpc>
            </a:pPr>
            <a:r>
              <a:rPr lang="ar-SA" dirty="0" smtClean="0"/>
              <a:t>این </a:t>
            </a:r>
            <a:r>
              <a:rPr lang="ar-SA" dirty="0"/>
              <a:t>سیاست با دو چالش جدی در حوزه فناوری اطلاعات و ارتباطات مواجه است </a:t>
            </a:r>
            <a:endParaRPr lang="fa-IR" dirty="0" smtClean="0"/>
          </a:p>
          <a:p>
            <a:pPr lvl="1" algn="just">
              <a:lnSpc>
                <a:spcPct val="150000"/>
              </a:lnSpc>
            </a:pPr>
            <a:r>
              <a:rPr lang="ar-SA" dirty="0" smtClean="0">
                <a:solidFill>
                  <a:schemeClr val="tx1"/>
                </a:solidFill>
              </a:rPr>
              <a:t>اول </a:t>
            </a:r>
            <a:r>
              <a:rPr lang="ar-SA" dirty="0">
                <a:solidFill>
                  <a:schemeClr val="tx1"/>
                </a:solidFill>
              </a:rPr>
              <a:t>اینکه این سیاست فعلاً صرفاً برای محصولات سرمایه‌ای و لیزینگ پذیر شرکت‌های دانش‌بنیان به کار گرفته می‌شود و برای محصولات مصرفی نمی‌باشد. دومین چالش نیز محدود بودن این خدمت برای خریداران غیردولتی هست و خریداران دولتی مشمول این حمایت نمی‌شوند. </a:t>
            </a:r>
            <a:endParaRPr lang="en-US"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35</a:t>
            </a:fld>
            <a:endParaRPr lang="fa-IR" dirty="0"/>
          </a:p>
        </p:txBody>
      </p:sp>
    </p:spTree>
    <p:extLst>
      <p:ext uri="{BB962C8B-B14F-4D97-AF65-F5344CB8AC3E}">
        <p14:creationId xmlns:p14="http://schemas.microsoft.com/office/powerpoint/2010/main" val="213478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معافیت قانونی شرکت­های فناور نوپا </a:t>
            </a:r>
            <a:r>
              <a:rPr lang="ar-SA" b="1" dirty="0" smtClean="0"/>
              <a:t>فاوا</a:t>
            </a:r>
            <a:endParaRPr lang="fa-IR" dirty="0"/>
          </a:p>
        </p:txBody>
      </p:sp>
      <p:sp>
        <p:nvSpPr>
          <p:cNvPr id="3" name="Content Placeholder 2"/>
          <p:cNvSpPr>
            <a:spLocks noGrp="1"/>
          </p:cNvSpPr>
          <p:nvPr>
            <p:ph idx="1"/>
          </p:nvPr>
        </p:nvSpPr>
        <p:spPr/>
        <p:txBody>
          <a:bodyPr>
            <a:normAutofit/>
          </a:bodyPr>
          <a:lstStyle/>
          <a:p>
            <a:pPr algn="just">
              <a:lnSpc>
                <a:spcPct val="150000"/>
              </a:lnSpc>
            </a:pPr>
            <a:r>
              <a:rPr lang="fa-IR" dirty="0" smtClean="0"/>
              <a:t>1) از سال 1398: </a:t>
            </a:r>
            <a:r>
              <a:rPr lang="ar-SA" dirty="0"/>
              <a:t>آئین‌نامه حمایت از شرکت‌های </a:t>
            </a:r>
            <a:r>
              <a:rPr lang="ar-SA" dirty="0" smtClean="0"/>
              <a:t>نوپا</a:t>
            </a:r>
            <a:endParaRPr lang="fa-IR" dirty="0" smtClean="0"/>
          </a:p>
          <a:p>
            <a:pPr>
              <a:lnSpc>
                <a:spcPct val="150000"/>
              </a:lnSpc>
            </a:pPr>
            <a:r>
              <a:rPr lang="fa-IR" dirty="0" smtClean="0"/>
              <a:t>2) </a:t>
            </a:r>
            <a:r>
              <a:rPr lang="ar-SA" dirty="0" smtClean="0"/>
              <a:t>سیاست‌ </a:t>
            </a:r>
            <a:r>
              <a:rPr lang="ar-SA" dirty="0"/>
              <a:t>حمایتی معافیت </a:t>
            </a:r>
            <a:r>
              <a:rPr lang="fa-IR" dirty="0" smtClean="0"/>
              <a:t>مالیاتی و گمرکی</a:t>
            </a:r>
            <a:r>
              <a:rPr lang="ar-SA" dirty="0" smtClean="0"/>
              <a:t> برای </a:t>
            </a:r>
            <a:r>
              <a:rPr lang="ar-SA" dirty="0"/>
              <a:t>شرکت‌های فناور نوپا فاوا </a:t>
            </a:r>
            <a:r>
              <a:rPr lang="fa-IR" dirty="0" smtClean="0"/>
              <a:t>دانش بنیان</a:t>
            </a:r>
            <a:r>
              <a:rPr lang="fa-IR" dirty="0"/>
              <a:t>(ادامه در صفحه بعد)</a:t>
            </a:r>
            <a:r>
              <a:rPr lang="ar-SA" dirty="0" smtClean="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36</a:t>
            </a:fld>
            <a:endParaRPr lang="fa-IR" dirty="0"/>
          </a:p>
        </p:txBody>
      </p:sp>
    </p:spTree>
    <p:extLst>
      <p:ext uri="{BB962C8B-B14F-4D97-AF65-F5344CB8AC3E}">
        <p14:creationId xmlns:p14="http://schemas.microsoft.com/office/powerpoint/2010/main" val="174008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b="1" dirty="0"/>
              <a:t>سیاست‌های حمایتی معافیت قانونی شرکت­های فناور نوپا </a:t>
            </a:r>
            <a:r>
              <a:rPr lang="ar-SA" b="1" dirty="0" smtClean="0"/>
              <a:t>فاوا</a:t>
            </a:r>
            <a:endParaRPr lang="fa-IR" dirty="0"/>
          </a:p>
        </p:txBody>
      </p:sp>
      <p:sp>
        <p:nvSpPr>
          <p:cNvPr id="3" name="Content Placeholder 2"/>
          <p:cNvSpPr>
            <a:spLocks noGrp="1"/>
          </p:cNvSpPr>
          <p:nvPr>
            <p:ph idx="1"/>
          </p:nvPr>
        </p:nvSpPr>
        <p:spPr/>
        <p:txBody>
          <a:bodyPr>
            <a:normAutofit/>
          </a:bodyPr>
          <a:lstStyle/>
          <a:p>
            <a:pPr algn="just">
              <a:lnSpc>
                <a:spcPct val="150000"/>
              </a:lnSpc>
            </a:pPr>
            <a:r>
              <a:rPr lang="fa-IR" dirty="0" smtClean="0"/>
              <a:t>حجم </a:t>
            </a:r>
            <a:r>
              <a:rPr lang="fa-IR" dirty="0"/>
              <a:t>عمده‌ای از معافیت‌های مالیاتی و گمرکی سهم شرکت‌های متوسط و بزرگ می‌شود و شرکت‌های فناور نوپا، سهم اندکی از این حمایت‌ها دارند زیرا در ایران سیاست‌های حمایتی که مشمول معافیت‌های قانونی در بخش مالیات و گمرک یا سایر موارد می‌شود عمدتاً به عملکرد شرکت‌ها وابسته است و به همین جهت سهم شرکت‌های فناور نوپا که خروجی زیادی در بازار ندارند، در آن اندک است.</a:t>
            </a:r>
            <a:endParaRPr lang="en-US"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37</a:t>
            </a:fld>
            <a:endParaRPr lang="fa-IR" dirty="0"/>
          </a:p>
        </p:txBody>
      </p:sp>
    </p:spTree>
    <p:extLst>
      <p:ext uri="{BB962C8B-B14F-4D97-AF65-F5344CB8AC3E}">
        <p14:creationId xmlns:p14="http://schemas.microsoft.com/office/powerpoint/2010/main" val="3776354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سیاست‌های حمایتی توانمندسازی مدیریتی و سازمانی شرکت­های فناور نوپا </a:t>
            </a:r>
            <a:r>
              <a:rPr lang="fa-IR" b="1" dirty="0" smtClean="0"/>
              <a:t>فاوا</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fa-IR" dirty="0" smtClean="0"/>
              <a:t>1) </a:t>
            </a:r>
            <a:r>
              <a:rPr lang="ar-SA" dirty="0" smtClean="0"/>
              <a:t>در </a:t>
            </a:r>
            <a:r>
              <a:rPr lang="ar-SA" dirty="0"/>
              <a:t>سال </a:t>
            </a:r>
            <a:r>
              <a:rPr lang="ar-SA" dirty="0" smtClean="0"/>
              <a:t>1393</a:t>
            </a:r>
            <a:r>
              <a:rPr lang="fa-IR" dirty="0" smtClean="0"/>
              <a:t>: </a:t>
            </a:r>
            <a:r>
              <a:rPr lang="ar-SA" dirty="0" smtClean="0"/>
              <a:t>وزارت </a:t>
            </a:r>
            <a:r>
              <a:rPr lang="ar-SA" dirty="0"/>
              <a:t>ارتباطات و فناوری اطلاعات با راه‌اندازی مرکز توانمندسازی کسب‌وکارهای نوپا در این حوزه ورود </a:t>
            </a:r>
            <a:r>
              <a:rPr lang="ar-SA" dirty="0" smtClean="0"/>
              <a:t>جدی‌</a:t>
            </a:r>
            <a:r>
              <a:rPr lang="fa-IR" dirty="0" smtClean="0"/>
              <a:t> </a:t>
            </a:r>
            <a:r>
              <a:rPr lang="ar-SA" dirty="0" smtClean="0"/>
              <a:t>نمود</a:t>
            </a:r>
            <a:r>
              <a:rPr lang="fa-IR" dirty="0" smtClean="0"/>
              <a:t>.</a:t>
            </a:r>
          </a:p>
          <a:p>
            <a:pPr>
              <a:lnSpc>
                <a:spcPct val="150000"/>
              </a:lnSpc>
            </a:pPr>
            <a:r>
              <a:rPr lang="fa-IR" dirty="0" smtClean="0"/>
              <a:t>2)</a:t>
            </a:r>
            <a:r>
              <a:rPr lang="ar-SA" dirty="0" smtClean="0"/>
              <a:t> </a:t>
            </a:r>
            <a:r>
              <a:rPr lang="ar-SA" dirty="0"/>
              <a:t>از مهرماه 1394 </a:t>
            </a:r>
            <a:r>
              <a:rPr lang="ar-SA" dirty="0" smtClean="0"/>
              <a:t>ورود </a:t>
            </a:r>
            <a:r>
              <a:rPr lang="ar-SA" dirty="0"/>
              <a:t>صندوق نوآوری و شکوفایی به ارائه این </a:t>
            </a:r>
            <a:r>
              <a:rPr lang="ar-SA" dirty="0" smtClean="0"/>
              <a:t>خدمات</a:t>
            </a:r>
            <a:r>
              <a:rPr lang="fa-IR" dirty="0" smtClean="0"/>
              <a:t> به شرکت های دانش بنیان</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38</a:t>
            </a:fld>
            <a:endParaRPr lang="fa-IR" dirty="0"/>
          </a:p>
        </p:txBody>
      </p:sp>
    </p:spTree>
    <p:extLst>
      <p:ext uri="{BB962C8B-B14F-4D97-AF65-F5344CB8AC3E}">
        <p14:creationId xmlns:p14="http://schemas.microsoft.com/office/powerpoint/2010/main" val="4172238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سیاست‌های حمایتی توانمندسازی مدیریتی و سازمانی شرکت­های فناور نوپا </a:t>
            </a:r>
            <a:r>
              <a:rPr lang="fa-IR" b="1" dirty="0" smtClean="0"/>
              <a:t>فاوا</a:t>
            </a:r>
            <a:endParaRPr lang="en-US" dirty="0"/>
          </a:p>
        </p:txBody>
      </p:sp>
      <p:sp>
        <p:nvSpPr>
          <p:cNvPr id="3" name="Content Placeholder 2"/>
          <p:cNvSpPr>
            <a:spLocks noGrp="1"/>
          </p:cNvSpPr>
          <p:nvPr>
            <p:ph idx="1"/>
          </p:nvPr>
        </p:nvSpPr>
        <p:spPr/>
        <p:txBody>
          <a:bodyPr>
            <a:normAutofit/>
          </a:bodyPr>
          <a:lstStyle/>
          <a:p>
            <a:pPr marL="109728" indent="0" algn="ctr">
              <a:lnSpc>
                <a:spcPct val="150000"/>
              </a:lnSpc>
              <a:buNone/>
            </a:pPr>
            <a:endParaRPr lang="fa-IR" dirty="0" smtClean="0"/>
          </a:p>
          <a:p>
            <a:pPr marL="109728" indent="0" algn="ctr">
              <a:lnSpc>
                <a:spcPct val="150000"/>
              </a:lnSpc>
              <a:buNone/>
            </a:pPr>
            <a:r>
              <a:rPr lang="ar-SA" dirty="0" smtClean="0"/>
              <a:t>عدم</a:t>
            </a:r>
            <a:r>
              <a:rPr lang="ar-SA" b="1" dirty="0" smtClean="0"/>
              <a:t> </a:t>
            </a:r>
            <a:r>
              <a:rPr lang="ar-SA" b="1" dirty="0"/>
              <a:t>اتصال </a:t>
            </a:r>
            <a:r>
              <a:rPr lang="fa-IR" dirty="0"/>
              <a:t>حمایت‌های مالی دولتی به فرآیند توانمندسازی مدیریتی و سازمانی شرکت‌های دانش‌بنیان کوچک، </a:t>
            </a:r>
            <a:r>
              <a:rPr lang="fa-IR" b="1" dirty="0"/>
              <a:t>تمرکز</a:t>
            </a:r>
            <a:r>
              <a:rPr lang="fa-IR" dirty="0"/>
              <a:t> این خدمات در استان‌های برخوردار و </a:t>
            </a:r>
            <a:r>
              <a:rPr lang="fa-IR" b="1" dirty="0"/>
              <a:t>جامع نبودن </a:t>
            </a:r>
            <a:r>
              <a:rPr lang="fa-IR" dirty="0"/>
              <a:t>آن‌ها در ابعاد مختلف سازمانی را می‌توان از مهم‌ترین چالش‌های این سیاست‌ها در ایران نام برد.</a:t>
            </a:r>
            <a:endParaRPr lang="en-US" dirty="0">
              <a:solidFill>
                <a:schemeClr val="tx1"/>
              </a:solidFill>
            </a:endParaRPr>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39</a:t>
            </a:fld>
            <a:endParaRPr lang="fa-IR" dirty="0"/>
          </a:p>
        </p:txBody>
      </p:sp>
    </p:spTree>
    <p:extLst>
      <p:ext uri="{BB962C8B-B14F-4D97-AF65-F5344CB8AC3E}">
        <p14:creationId xmlns:p14="http://schemas.microsoft.com/office/powerpoint/2010/main" val="318744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a:t>4 کلید واژه اصلی در تعریف شرکت فناور نوپا</a:t>
            </a:r>
            <a:endParaRPr lang="en-US" sz="3200" dirty="0"/>
          </a:p>
        </p:txBody>
      </p:sp>
      <p:sp>
        <p:nvSpPr>
          <p:cNvPr id="3" name="Content Placeholder 2"/>
          <p:cNvSpPr>
            <a:spLocks noGrp="1"/>
          </p:cNvSpPr>
          <p:nvPr>
            <p:ph idx="1"/>
          </p:nvPr>
        </p:nvSpPr>
        <p:spPr/>
        <p:txBody>
          <a:bodyPr>
            <a:normAutofit/>
          </a:bodyPr>
          <a:lstStyle/>
          <a:p>
            <a:pPr algn="just">
              <a:lnSpc>
                <a:spcPct val="150000"/>
              </a:lnSpc>
            </a:pPr>
            <a:r>
              <a:rPr lang="fa-IR" dirty="0" smtClean="0"/>
              <a:t>ج</a:t>
            </a:r>
            <a:r>
              <a:rPr lang="fa-IR" dirty="0"/>
              <a:t>) </a:t>
            </a:r>
            <a:r>
              <a:rPr lang="ar-SA" b="1" dirty="0"/>
              <a:t>وابستگی آن به کارآفرینان </a:t>
            </a:r>
            <a:r>
              <a:rPr lang="ar-SA" dirty="0"/>
              <a:t>و توانمندی های مالی و تخصصی آن­ها از بخش های دیگر تعاریف شرکت‌های فناور نوپا می­باشد.</a:t>
            </a:r>
            <a:r>
              <a:rPr lang="fa-IR" dirty="0"/>
              <a:t> بر همین اساس سرمایه یک شرکت فناور نوپا، باید توسط یک تیم کارآفرین تأمین شده </a:t>
            </a:r>
            <a:r>
              <a:rPr lang="fa-IR" dirty="0" smtClean="0"/>
              <a:t>باشد.</a:t>
            </a:r>
          </a:p>
          <a:p>
            <a:pPr algn="just">
              <a:lnSpc>
                <a:spcPct val="150000"/>
              </a:lnSpc>
            </a:pPr>
            <a:r>
              <a:rPr lang="fa-IR" dirty="0" smtClean="0"/>
              <a:t>د</a:t>
            </a:r>
            <a:r>
              <a:rPr lang="fa-IR" dirty="0"/>
              <a:t>) </a:t>
            </a:r>
            <a:r>
              <a:rPr lang="ar-SA" b="1" dirty="0"/>
              <a:t>ویژگی های موسسان </a:t>
            </a:r>
            <a:r>
              <a:rPr lang="ar-SA" dirty="0"/>
              <a:t>و تخصص گرایی در نزد آنها ویژگی انتهایی تعاریف شرکت‌های فناور نوپا می­باشد</a:t>
            </a:r>
            <a:r>
              <a:rPr lang="ar-SA" dirty="0" smtClean="0"/>
              <a:t>.</a:t>
            </a:r>
            <a:endParaRPr lang="en-US"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4</a:t>
            </a:fld>
            <a:endParaRPr lang="fa-IR" dirty="0"/>
          </a:p>
        </p:txBody>
      </p:sp>
    </p:spTree>
    <p:extLst>
      <p:ext uri="{BB962C8B-B14F-4D97-AF65-F5344CB8AC3E}">
        <p14:creationId xmlns:p14="http://schemas.microsoft.com/office/powerpoint/2010/main" val="104712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fontScale="90000"/>
          </a:bodyPr>
          <a:lstStyle/>
          <a:p>
            <a:r>
              <a:rPr lang="fa-IR" b="1" dirty="0" smtClean="0"/>
              <a:t>جدول سیاست های حمایتی از شرکت های فناور نوپا فاوا</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067330"/>
              </p:ext>
            </p:extLst>
          </p:nvPr>
        </p:nvGraphicFramePr>
        <p:xfrm>
          <a:off x="225859" y="1759496"/>
          <a:ext cx="8712969" cy="3154680"/>
        </p:xfrm>
        <a:graphic>
          <a:graphicData uri="http://schemas.openxmlformats.org/drawingml/2006/table">
            <a:tbl>
              <a:tblPr rtl="1" firstRow="1" firstCol="1" bandRow="1">
                <a:tableStyleId>{5C22544A-7EE6-4342-B048-85BDC9FD1C3A}</a:tableStyleId>
              </a:tblPr>
              <a:tblGrid>
                <a:gridCol w="1581466">
                  <a:extLst>
                    <a:ext uri="{9D8B030D-6E8A-4147-A177-3AD203B41FA5}">
                      <a16:colId xmlns:a16="http://schemas.microsoft.com/office/drawing/2014/main" val="20000"/>
                    </a:ext>
                  </a:extLst>
                </a:gridCol>
                <a:gridCol w="4454680">
                  <a:extLst>
                    <a:ext uri="{9D8B030D-6E8A-4147-A177-3AD203B41FA5}">
                      <a16:colId xmlns:a16="http://schemas.microsoft.com/office/drawing/2014/main" val="20001"/>
                    </a:ext>
                  </a:extLst>
                </a:gridCol>
                <a:gridCol w="2676823">
                  <a:extLst>
                    <a:ext uri="{9D8B030D-6E8A-4147-A177-3AD203B41FA5}">
                      <a16:colId xmlns:a16="http://schemas.microsoft.com/office/drawing/2014/main" val="20002"/>
                    </a:ext>
                  </a:extLst>
                </a:gridCol>
              </a:tblGrid>
              <a:tr h="458271">
                <a:tc>
                  <a:txBody>
                    <a:bodyPr/>
                    <a:lstStyle/>
                    <a:p>
                      <a:pPr algn="ctr" rtl="1">
                        <a:lnSpc>
                          <a:spcPct val="115000"/>
                        </a:lnSpc>
                        <a:spcAft>
                          <a:spcPts val="0"/>
                        </a:spcAft>
                      </a:pPr>
                      <a:r>
                        <a:rPr lang="fa-IR" sz="2000" spc="10" dirty="0">
                          <a:effectLst/>
                          <a:cs typeface="B Nazanin" panose="00000400000000000000" pitchFamily="2" charset="-78"/>
                        </a:rPr>
                        <a:t>نوع سیاست حمایتی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a:effectLst/>
                          <a:cs typeface="B Nazanin" panose="00000400000000000000" pitchFamily="2" charset="-78"/>
                        </a:rPr>
                        <a:t>مهم‌ترین مصادیق جاری در کشور</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dirty="0">
                          <a:effectLst/>
                          <a:cs typeface="B Nazanin" panose="00000400000000000000" pitchFamily="2" charset="-78"/>
                        </a:rPr>
                        <a:t>نوع اثرگذاری بر شرکت‌های فناور </a:t>
                      </a:r>
                      <a:r>
                        <a:rPr lang="fa-IR" sz="2000" spc="10" dirty="0" smtClean="0">
                          <a:effectLst/>
                          <a:cs typeface="B Nazanin" panose="00000400000000000000" pitchFamily="2" charset="-78"/>
                        </a:rPr>
                        <a:t>نوپا فاوا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extLst>
                  <a:ext uri="{0D108BD9-81ED-4DB2-BD59-A6C34878D82A}">
                    <a16:rowId xmlns:a16="http://schemas.microsoft.com/office/drawing/2014/main" val="10000"/>
                  </a:ext>
                </a:extLst>
              </a:tr>
              <a:tr h="2291353">
                <a:tc>
                  <a:txBody>
                    <a:bodyPr/>
                    <a:lstStyle/>
                    <a:p>
                      <a:pPr algn="just" rtl="1">
                        <a:lnSpc>
                          <a:spcPct val="115000"/>
                        </a:lnSpc>
                        <a:spcAft>
                          <a:spcPts val="0"/>
                        </a:spcAft>
                      </a:pPr>
                      <a:r>
                        <a:rPr lang="fa-IR" sz="2000" spc="10">
                          <a:effectLst/>
                          <a:cs typeface="B Nazanin" panose="00000400000000000000" pitchFamily="2" charset="-78"/>
                        </a:rPr>
                        <a:t>سیاست حمایتی تأمین مالی</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بهره‌گیری از تسهیلات ارزان‌قیمت وزارت ارتباطات و فناوری اطلاعات در قالب وجوه اداره شده همچون تسهیلات ویژه شرکت‌های نوپا یا تسهیلات ساخت اپلیکیشن به صورت قرض‌الحسنه  </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بهره‌گیری از تسهیلات ارزان‌قیمت صندوق نوآوری و شکوفایی همچون تسهیلات قرض‌الحسنه</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دریافت راحت­تر و سریع­تر تسهیلات از منظر دریافت مصوبه و ارائه ضمانت­ها</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حمایت مالی از ارائه طرح­ها با بازارهای جدید</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حمایت از ایجاد شرکت­های فناور نوپا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r>
              <a:rPr lang="fa-IR" smtClean="0"/>
              <a:t>45/</a:t>
            </a:r>
            <a:fld id="{85360FD1-730F-4C18-B25B-3934FD1E2396}" type="slidenum">
              <a:rPr lang="fa-IR" smtClean="0"/>
              <a:pPr/>
              <a:t>40</a:t>
            </a:fld>
            <a:endParaRPr lang="fa-IR" dirty="0"/>
          </a:p>
        </p:txBody>
      </p:sp>
    </p:spTree>
    <p:extLst>
      <p:ext uri="{BB962C8B-B14F-4D97-AF65-F5344CB8AC3E}">
        <p14:creationId xmlns:p14="http://schemas.microsoft.com/office/powerpoint/2010/main" val="2322139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41</a:t>
            </a:fld>
            <a:endParaRPr lang="fa-IR" dirty="0"/>
          </a:p>
        </p:txBody>
      </p:sp>
      <p:sp>
        <p:nvSpPr>
          <p:cNvPr id="5" name="Title 1"/>
          <p:cNvSpPr>
            <a:spLocks noGrp="1"/>
          </p:cNvSpPr>
          <p:nvPr>
            <p:ph type="title"/>
          </p:nvPr>
        </p:nvSpPr>
        <p:spPr>
          <a:xfrm>
            <a:off x="467544" y="692696"/>
            <a:ext cx="8229600" cy="1066800"/>
          </a:xfrm>
        </p:spPr>
        <p:txBody>
          <a:bodyPr>
            <a:normAutofit fontScale="90000"/>
          </a:bodyPr>
          <a:lstStyle/>
          <a:p>
            <a:r>
              <a:rPr lang="fa-IR" b="1" dirty="0" smtClean="0"/>
              <a:t>جدول سیاست های حمایتی از شرکت های فناور نوپا فاوا</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640821196"/>
              </p:ext>
            </p:extLst>
          </p:nvPr>
        </p:nvGraphicFramePr>
        <p:xfrm>
          <a:off x="225859" y="1759496"/>
          <a:ext cx="8712969" cy="2804160"/>
        </p:xfrm>
        <a:graphic>
          <a:graphicData uri="http://schemas.openxmlformats.org/drawingml/2006/table">
            <a:tbl>
              <a:tblPr rtl="1" firstRow="1" firstCol="1" bandRow="1">
                <a:tableStyleId>{5C22544A-7EE6-4342-B048-85BDC9FD1C3A}</a:tableStyleId>
              </a:tblPr>
              <a:tblGrid>
                <a:gridCol w="1581466">
                  <a:extLst>
                    <a:ext uri="{9D8B030D-6E8A-4147-A177-3AD203B41FA5}">
                      <a16:colId xmlns:a16="http://schemas.microsoft.com/office/drawing/2014/main" val="20000"/>
                    </a:ext>
                  </a:extLst>
                </a:gridCol>
                <a:gridCol w="4454680">
                  <a:extLst>
                    <a:ext uri="{9D8B030D-6E8A-4147-A177-3AD203B41FA5}">
                      <a16:colId xmlns:a16="http://schemas.microsoft.com/office/drawing/2014/main" val="20001"/>
                    </a:ext>
                  </a:extLst>
                </a:gridCol>
                <a:gridCol w="2676823">
                  <a:extLst>
                    <a:ext uri="{9D8B030D-6E8A-4147-A177-3AD203B41FA5}">
                      <a16:colId xmlns:a16="http://schemas.microsoft.com/office/drawing/2014/main" val="20002"/>
                    </a:ext>
                  </a:extLst>
                </a:gridCol>
              </a:tblGrid>
              <a:tr h="194477">
                <a:tc>
                  <a:txBody>
                    <a:bodyPr/>
                    <a:lstStyle/>
                    <a:p>
                      <a:pPr algn="ctr" rtl="1">
                        <a:lnSpc>
                          <a:spcPct val="115000"/>
                        </a:lnSpc>
                        <a:spcAft>
                          <a:spcPts val="0"/>
                        </a:spcAft>
                      </a:pPr>
                      <a:r>
                        <a:rPr lang="fa-IR" sz="2000" spc="10" dirty="0">
                          <a:effectLst/>
                          <a:cs typeface="B Nazanin" panose="00000400000000000000" pitchFamily="2" charset="-78"/>
                        </a:rPr>
                        <a:t>نوع سیاست حمایتی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a:effectLst/>
                          <a:cs typeface="B Nazanin" panose="00000400000000000000" pitchFamily="2" charset="-78"/>
                        </a:rPr>
                        <a:t>مهم‌ترین مصادیق جاری در کشور</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dirty="0">
                          <a:effectLst/>
                          <a:cs typeface="B Nazanin" panose="00000400000000000000" pitchFamily="2" charset="-78"/>
                        </a:rPr>
                        <a:t>نوع اثرگذاری بر شرکت‌های فناور </a:t>
                      </a:r>
                      <a:r>
                        <a:rPr lang="fa-IR" sz="2000" spc="10" dirty="0" smtClean="0">
                          <a:effectLst/>
                          <a:cs typeface="B Nazanin" panose="00000400000000000000" pitchFamily="2" charset="-78"/>
                        </a:rPr>
                        <a:t>نوپا فاوا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extLst>
                  <a:ext uri="{0D108BD9-81ED-4DB2-BD59-A6C34878D82A}">
                    <a16:rowId xmlns:a16="http://schemas.microsoft.com/office/drawing/2014/main" val="10000"/>
                  </a:ext>
                </a:extLst>
              </a:tr>
              <a:tr h="662079">
                <a:tc>
                  <a:txBody>
                    <a:bodyPr/>
                    <a:lstStyle/>
                    <a:p>
                      <a:pPr algn="just" rtl="1">
                        <a:lnSpc>
                          <a:spcPct val="115000"/>
                        </a:lnSpc>
                        <a:spcAft>
                          <a:spcPts val="0"/>
                        </a:spcAft>
                      </a:pPr>
                      <a:r>
                        <a:rPr lang="fa-IR" sz="2000" spc="10" dirty="0">
                          <a:effectLst/>
                          <a:cs typeface="B Nazanin" panose="00000400000000000000" pitchFamily="2" charset="-78"/>
                        </a:rPr>
                        <a:t>سیاست حمایتی توسعه بازار</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a:effectLst/>
                          <a:cs typeface="B Nazanin" panose="00000400000000000000" pitchFamily="2" charset="-78"/>
                        </a:rPr>
                        <a:t>بهره‌گیری از </a:t>
                      </a:r>
                      <a:r>
                        <a:rPr lang="fa-IR" sz="2000">
                          <a:effectLst/>
                          <a:cs typeface="B Nazanin" panose="00000400000000000000" pitchFamily="2" charset="-78"/>
                        </a:rPr>
                        <a:t>آیین‌نامه اجرایی حمایت از صاحبان صنایع و منابع و مهارت‌های داخل کشور در بخش ارتباطات و فناوری اطلاعات در مناقصات</a:t>
                      </a:r>
                      <a:endParaRPr lang="en-US" sz="200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a:effectLst/>
                          <a:cs typeface="B Nazanin" panose="00000400000000000000" pitchFamily="2" charset="-78"/>
                        </a:rPr>
                        <a:t>بهره‌گیری از تسهیلات لیزینگ صندوق نوآوری و شکوفایی</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امکان حضور تسهیل شده در قراردادهای دولتی و بزرگ</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امکان ارائه تسهیلات مالی به خریداران محصولات شرکت­های فنار نوپا فاوا و گسترش بازار اولیه</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8952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42</a:t>
            </a:fld>
            <a:endParaRPr lang="fa-IR" dirty="0"/>
          </a:p>
        </p:txBody>
      </p:sp>
      <p:sp>
        <p:nvSpPr>
          <p:cNvPr id="5" name="Title 1"/>
          <p:cNvSpPr>
            <a:spLocks noGrp="1"/>
          </p:cNvSpPr>
          <p:nvPr>
            <p:ph type="title"/>
          </p:nvPr>
        </p:nvSpPr>
        <p:spPr>
          <a:xfrm>
            <a:off x="467544" y="692696"/>
            <a:ext cx="8229600" cy="1066800"/>
          </a:xfrm>
        </p:spPr>
        <p:txBody>
          <a:bodyPr>
            <a:normAutofit fontScale="90000"/>
          </a:bodyPr>
          <a:lstStyle/>
          <a:p>
            <a:r>
              <a:rPr lang="fa-IR" b="1" dirty="0" smtClean="0"/>
              <a:t>جدول سیاست های حمایتی از شرکت های فناور نوپا فاوا</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995556765"/>
              </p:ext>
            </p:extLst>
          </p:nvPr>
        </p:nvGraphicFramePr>
        <p:xfrm>
          <a:off x="225859" y="1759496"/>
          <a:ext cx="8712969" cy="2453640"/>
        </p:xfrm>
        <a:graphic>
          <a:graphicData uri="http://schemas.openxmlformats.org/drawingml/2006/table">
            <a:tbl>
              <a:tblPr rtl="1" firstRow="1" firstCol="1" bandRow="1">
                <a:tableStyleId>{5C22544A-7EE6-4342-B048-85BDC9FD1C3A}</a:tableStyleId>
              </a:tblPr>
              <a:tblGrid>
                <a:gridCol w="1581466">
                  <a:extLst>
                    <a:ext uri="{9D8B030D-6E8A-4147-A177-3AD203B41FA5}">
                      <a16:colId xmlns:a16="http://schemas.microsoft.com/office/drawing/2014/main" val="20000"/>
                    </a:ext>
                  </a:extLst>
                </a:gridCol>
                <a:gridCol w="4454680">
                  <a:extLst>
                    <a:ext uri="{9D8B030D-6E8A-4147-A177-3AD203B41FA5}">
                      <a16:colId xmlns:a16="http://schemas.microsoft.com/office/drawing/2014/main" val="20001"/>
                    </a:ext>
                  </a:extLst>
                </a:gridCol>
                <a:gridCol w="2676823">
                  <a:extLst>
                    <a:ext uri="{9D8B030D-6E8A-4147-A177-3AD203B41FA5}">
                      <a16:colId xmlns:a16="http://schemas.microsoft.com/office/drawing/2014/main" val="20002"/>
                    </a:ext>
                  </a:extLst>
                </a:gridCol>
              </a:tblGrid>
              <a:tr h="194477">
                <a:tc>
                  <a:txBody>
                    <a:bodyPr/>
                    <a:lstStyle/>
                    <a:p>
                      <a:pPr algn="ctr" rtl="1">
                        <a:lnSpc>
                          <a:spcPct val="115000"/>
                        </a:lnSpc>
                        <a:spcAft>
                          <a:spcPts val="0"/>
                        </a:spcAft>
                      </a:pPr>
                      <a:r>
                        <a:rPr lang="fa-IR" sz="2000" spc="10" dirty="0">
                          <a:effectLst/>
                          <a:cs typeface="B Nazanin" panose="00000400000000000000" pitchFamily="2" charset="-78"/>
                        </a:rPr>
                        <a:t>نوع سیاست حمایتی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a:effectLst/>
                          <a:cs typeface="B Nazanin" panose="00000400000000000000" pitchFamily="2" charset="-78"/>
                        </a:rPr>
                        <a:t>مهم‌ترین مصادیق جاری در کشور</a:t>
                      </a:r>
                      <a:endParaRPr lang="en-US" sz="200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dirty="0">
                          <a:effectLst/>
                          <a:cs typeface="B Nazanin" panose="00000400000000000000" pitchFamily="2" charset="-78"/>
                        </a:rPr>
                        <a:t>نوع اثرگذاری بر شرکت‌های فناور </a:t>
                      </a:r>
                      <a:r>
                        <a:rPr lang="fa-IR" sz="2000" spc="10" dirty="0" smtClean="0">
                          <a:effectLst/>
                          <a:cs typeface="B Nazanin" panose="00000400000000000000" pitchFamily="2" charset="-78"/>
                        </a:rPr>
                        <a:t>نوپا فاوا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extLst>
                  <a:ext uri="{0D108BD9-81ED-4DB2-BD59-A6C34878D82A}">
                    <a16:rowId xmlns:a16="http://schemas.microsoft.com/office/drawing/2014/main" val="10000"/>
                  </a:ext>
                </a:extLst>
              </a:tr>
              <a:tr h="662079">
                <a:tc>
                  <a:txBody>
                    <a:bodyPr/>
                    <a:lstStyle/>
                    <a:p>
                      <a:pPr algn="just" rtl="1">
                        <a:lnSpc>
                          <a:spcPct val="115000"/>
                        </a:lnSpc>
                        <a:spcAft>
                          <a:spcPts val="0"/>
                        </a:spcAft>
                      </a:pPr>
                      <a:r>
                        <a:rPr lang="fa-IR" sz="2000" spc="10" dirty="0">
                          <a:effectLst/>
                          <a:cs typeface="B Nazanin" panose="00000400000000000000" pitchFamily="2" charset="-78"/>
                        </a:rPr>
                        <a:t>سیاست حمایتی معافیت قانونی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بهره‌برداری از معافیت‌های آئین‌نامه حمایت از شرکت‌های نوپا فاوا با محوریت معافیت‌های مالیاتی، بیمه‌ای و مکان کار</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بهره‌برداری از معافیت‌های مالیاتی و گمرکی ویژه شرکت‌های دانش‌بنیان </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کاهش بروکراسی های ناشی از مالیات، بیمه و مکان کار</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کاهش هزینه­های پروژه­ها و شرکت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7060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43</a:t>
            </a:fld>
            <a:endParaRPr lang="fa-IR" dirty="0"/>
          </a:p>
        </p:txBody>
      </p:sp>
      <p:sp>
        <p:nvSpPr>
          <p:cNvPr id="5" name="Title 1"/>
          <p:cNvSpPr>
            <a:spLocks noGrp="1"/>
          </p:cNvSpPr>
          <p:nvPr>
            <p:ph type="title"/>
          </p:nvPr>
        </p:nvSpPr>
        <p:spPr>
          <a:xfrm>
            <a:off x="467544" y="692696"/>
            <a:ext cx="8229600" cy="1066800"/>
          </a:xfrm>
        </p:spPr>
        <p:txBody>
          <a:bodyPr>
            <a:normAutofit fontScale="90000"/>
          </a:bodyPr>
          <a:lstStyle/>
          <a:p>
            <a:r>
              <a:rPr lang="fa-IR" b="1" dirty="0" smtClean="0"/>
              <a:t>جدول سیاست های حمایتی از شرکت های فناور نوپا فاوا</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350966251"/>
              </p:ext>
            </p:extLst>
          </p:nvPr>
        </p:nvGraphicFramePr>
        <p:xfrm>
          <a:off x="225859" y="1759496"/>
          <a:ext cx="8712969" cy="3154680"/>
        </p:xfrm>
        <a:graphic>
          <a:graphicData uri="http://schemas.openxmlformats.org/drawingml/2006/table">
            <a:tbl>
              <a:tblPr rtl="1" firstRow="1" firstCol="1" bandRow="1">
                <a:tableStyleId>{5C22544A-7EE6-4342-B048-85BDC9FD1C3A}</a:tableStyleId>
              </a:tblPr>
              <a:tblGrid>
                <a:gridCol w="1581466">
                  <a:extLst>
                    <a:ext uri="{9D8B030D-6E8A-4147-A177-3AD203B41FA5}">
                      <a16:colId xmlns:a16="http://schemas.microsoft.com/office/drawing/2014/main" val="20000"/>
                    </a:ext>
                  </a:extLst>
                </a:gridCol>
                <a:gridCol w="4454680">
                  <a:extLst>
                    <a:ext uri="{9D8B030D-6E8A-4147-A177-3AD203B41FA5}">
                      <a16:colId xmlns:a16="http://schemas.microsoft.com/office/drawing/2014/main" val="20001"/>
                    </a:ext>
                  </a:extLst>
                </a:gridCol>
                <a:gridCol w="2676823">
                  <a:extLst>
                    <a:ext uri="{9D8B030D-6E8A-4147-A177-3AD203B41FA5}">
                      <a16:colId xmlns:a16="http://schemas.microsoft.com/office/drawing/2014/main" val="20002"/>
                    </a:ext>
                  </a:extLst>
                </a:gridCol>
              </a:tblGrid>
              <a:tr h="194477">
                <a:tc>
                  <a:txBody>
                    <a:bodyPr/>
                    <a:lstStyle/>
                    <a:p>
                      <a:pPr algn="ctr" rtl="1">
                        <a:lnSpc>
                          <a:spcPct val="115000"/>
                        </a:lnSpc>
                        <a:spcAft>
                          <a:spcPts val="0"/>
                        </a:spcAft>
                      </a:pPr>
                      <a:r>
                        <a:rPr lang="fa-IR" sz="2000" spc="10" dirty="0">
                          <a:effectLst/>
                          <a:cs typeface="B Nazanin" panose="00000400000000000000" pitchFamily="2" charset="-78"/>
                        </a:rPr>
                        <a:t>نوع سیاست حمایتی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dirty="0">
                          <a:effectLst/>
                          <a:cs typeface="B Nazanin" panose="00000400000000000000" pitchFamily="2" charset="-78"/>
                        </a:rPr>
                        <a:t>مهم‌ترین مصادیق جاری در کشور</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tc>
                  <a:txBody>
                    <a:bodyPr/>
                    <a:lstStyle/>
                    <a:p>
                      <a:pPr algn="ctr" rtl="1">
                        <a:lnSpc>
                          <a:spcPct val="115000"/>
                        </a:lnSpc>
                        <a:spcAft>
                          <a:spcPts val="0"/>
                        </a:spcAft>
                      </a:pPr>
                      <a:r>
                        <a:rPr lang="fa-IR" sz="2000" spc="10" dirty="0">
                          <a:effectLst/>
                          <a:cs typeface="B Nazanin" panose="00000400000000000000" pitchFamily="2" charset="-78"/>
                        </a:rPr>
                        <a:t>نوع اثرگذاری بر شرکت‌های فناور </a:t>
                      </a:r>
                      <a:r>
                        <a:rPr lang="fa-IR" sz="2000" spc="10" dirty="0" smtClean="0">
                          <a:effectLst/>
                          <a:cs typeface="B Nazanin" panose="00000400000000000000" pitchFamily="2" charset="-78"/>
                        </a:rPr>
                        <a:t>نوپا فاوا</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nchor="ctr"/>
                </a:tc>
                <a:extLst>
                  <a:ext uri="{0D108BD9-81ED-4DB2-BD59-A6C34878D82A}">
                    <a16:rowId xmlns:a16="http://schemas.microsoft.com/office/drawing/2014/main" val="10000"/>
                  </a:ext>
                </a:extLst>
              </a:tr>
              <a:tr h="1158639">
                <a:tc>
                  <a:txBody>
                    <a:bodyPr/>
                    <a:lstStyle/>
                    <a:p>
                      <a:pPr algn="just" rtl="1">
                        <a:lnSpc>
                          <a:spcPct val="115000"/>
                        </a:lnSpc>
                        <a:spcAft>
                          <a:spcPts val="0"/>
                        </a:spcAft>
                      </a:pPr>
                      <a:r>
                        <a:rPr lang="fa-IR" sz="2000" spc="10" dirty="0">
                          <a:effectLst/>
                          <a:cs typeface="B Nazanin" panose="00000400000000000000" pitchFamily="2" charset="-78"/>
                        </a:rPr>
                        <a:t>سیاست حمایتی توانمندسازی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بهره‌برداری از حمایت‌های توانمندسازی شرکت‌های فناور نوپا در وزارت ارتباطات و فناوری اطلاعات</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بهره‌برداری از ظرفیت‌های آئین‌نامه حمایت از شتابدهنده های فاوا</a:t>
                      </a:r>
                      <a:endParaRPr lang="en-US" sz="2000" dirty="0">
                        <a:effectLst/>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بهره‌برداری از حمایت‌های توانمندسازی معاونت علمی و فناوری ریاست جمهوری و صندوق نوآوری و شکوفایی ویژه شرکت‌های دانش‌بنیان</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tc>
                  <a:txBody>
                    <a:bodyPr/>
                    <a:lstStyle/>
                    <a:p>
                      <a:pPr marL="342900" lvl="0" indent="-342900" algn="just" rtl="1">
                        <a:lnSpc>
                          <a:spcPct val="115000"/>
                        </a:lnSpc>
                        <a:spcAft>
                          <a:spcPts val="0"/>
                        </a:spcAft>
                        <a:buFont typeface="Symbol" panose="05050102010706020507" pitchFamily="18" charset="2"/>
                        <a:buChar char=""/>
                      </a:pPr>
                      <a:r>
                        <a:rPr lang="fa-IR" sz="2000" spc="10" dirty="0">
                          <a:effectLst/>
                          <a:cs typeface="B Nazanin" panose="00000400000000000000" pitchFamily="2" charset="-78"/>
                        </a:rPr>
                        <a:t>تقویت توان مدیریتی سازمان در ابعاد درونی و بیرونی</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3388" marR="4338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9398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جمع بندی سیاست های حمایتی ویژه شرکت های فناور نوپا فاوا</a:t>
            </a:r>
            <a:endParaRPr lang="fa-IR" dirty="0"/>
          </a:p>
        </p:txBody>
      </p:sp>
      <p:sp>
        <p:nvSpPr>
          <p:cNvPr id="3" name="Content Placeholder 2"/>
          <p:cNvSpPr>
            <a:spLocks noGrp="1"/>
          </p:cNvSpPr>
          <p:nvPr>
            <p:ph idx="1"/>
          </p:nvPr>
        </p:nvSpPr>
        <p:spPr/>
        <p:txBody>
          <a:bodyPr>
            <a:normAutofit/>
          </a:bodyPr>
          <a:lstStyle/>
          <a:p>
            <a:pPr>
              <a:lnSpc>
                <a:spcPct val="150000"/>
              </a:lnSpc>
            </a:pPr>
            <a:r>
              <a:rPr lang="fa-IR" dirty="0" smtClean="0"/>
              <a:t>سیاست­های </a:t>
            </a:r>
            <a:r>
              <a:rPr lang="fa-IR" dirty="0"/>
              <a:t>حمایتی از تامین مالی شرکت های فناور نوپا در حوزه فاوا </a:t>
            </a:r>
            <a:r>
              <a:rPr lang="fa-IR" dirty="0" smtClean="0"/>
              <a:t>به 2 دلیل مناسب است:</a:t>
            </a:r>
          </a:p>
          <a:p>
            <a:pPr>
              <a:lnSpc>
                <a:spcPct val="150000"/>
              </a:lnSpc>
            </a:pPr>
            <a:r>
              <a:rPr lang="fa-IR" dirty="0" smtClean="0"/>
              <a:t>الف</a:t>
            </a:r>
            <a:r>
              <a:rPr lang="fa-IR" dirty="0"/>
              <a:t>) وجود منابع مناسب در وزارت ارتباطات و فناوری اطلاعات و صندوق نوآوری و </a:t>
            </a:r>
            <a:r>
              <a:rPr lang="fa-IR" dirty="0" smtClean="0"/>
              <a:t>شکوفایی</a:t>
            </a:r>
          </a:p>
          <a:p>
            <a:pPr>
              <a:lnSpc>
                <a:spcPct val="150000"/>
              </a:lnSpc>
            </a:pPr>
            <a:r>
              <a:rPr lang="fa-IR" dirty="0" smtClean="0"/>
              <a:t>ب</a:t>
            </a:r>
            <a:r>
              <a:rPr lang="fa-IR" dirty="0"/>
              <a:t>) نیاز به هزینه های پایین در شروع به فعالیت این شرکت ها در ایران(نسبت به سایر حوزه های فناوری) (ادامه در صفحه بعد)</a:t>
            </a:r>
            <a:r>
              <a:rPr lang="ar-SA" dirty="0" smtClean="0"/>
              <a:t>.</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44</a:t>
            </a:fld>
            <a:endParaRPr lang="fa-IR" dirty="0"/>
          </a:p>
        </p:txBody>
      </p:sp>
    </p:spTree>
    <p:extLst>
      <p:ext uri="{BB962C8B-B14F-4D97-AF65-F5344CB8AC3E}">
        <p14:creationId xmlns:p14="http://schemas.microsoft.com/office/powerpoint/2010/main" val="3526070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جمع بندی سیاست های حمایتی ویژه شرکت های فناور نوپا فاوا</a:t>
            </a:r>
            <a:endParaRPr lang="fa-IR" dirty="0"/>
          </a:p>
        </p:txBody>
      </p:sp>
      <p:sp>
        <p:nvSpPr>
          <p:cNvPr id="3" name="Content Placeholder 2"/>
          <p:cNvSpPr>
            <a:spLocks noGrp="1"/>
          </p:cNvSpPr>
          <p:nvPr>
            <p:ph idx="1"/>
          </p:nvPr>
        </p:nvSpPr>
        <p:spPr/>
        <p:txBody>
          <a:bodyPr>
            <a:normAutofit fontScale="92500"/>
          </a:bodyPr>
          <a:lstStyle/>
          <a:p>
            <a:pPr>
              <a:lnSpc>
                <a:spcPct val="150000"/>
              </a:lnSpc>
            </a:pPr>
            <a:r>
              <a:rPr lang="fa-IR" dirty="0" smtClean="0"/>
              <a:t>در </a:t>
            </a:r>
            <a:r>
              <a:rPr lang="fa-IR" dirty="0"/>
              <a:t>سیاست­های حمایتی مرتبط با معافیت­های قانونی، آئین نامه حمایت از شرکت های نوپا در صورت اجرای مناسب می تواند تا حد مناسبی چالش­های قانونی راه اندازی این شرکت ها را </a:t>
            </a:r>
            <a:r>
              <a:rPr lang="fa-IR" dirty="0" smtClean="0"/>
              <a:t>در بدو </a:t>
            </a:r>
            <a:r>
              <a:rPr lang="fa-IR" dirty="0"/>
              <a:t>راه­اندازی کاهش دهد. </a:t>
            </a:r>
            <a:endParaRPr lang="fa-IR" dirty="0" smtClean="0"/>
          </a:p>
          <a:p>
            <a:pPr>
              <a:lnSpc>
                <a:spcPct val="150000"/>
              </a:lnSpc>
            </a:pPr>
            <a:r>
              <a:rPr lang="fa-IR" dirty="0" smtClean="0"/>
              <a:t>سیاست­های </a:t>
            </a:r>
            <a:r>
              <a:rPr lang="fa-IR" dirty="0"/>
              <a:t>حمایتی توسعه بازار و توانمندسازی مدیریتی و سازمانی هنوز به طور مشخص و نظام مندی در اختیار این شرکت ها نمی باشد و برنامه­های مرتبط با  آن هنوز به صورت مشخصی توسط سیاستگذاران و مجریان تدوین و اجرایی نشده است. </a:t>
            </a:r>
          </a:p>
        </p:txBody>
      </p:sp>
      <p:sp>
        <p:nvSpPr>
          <p:cNvPr id="4" name="Slide Number Placeholder 3"/>
          <p:cNvSpPr>
            <a:spLocks noGrp="1"/>
          </p:cNvSpPr>
          <p:nvPr>
            <p:ph type="sldNum" sz="quarter" idx="12"/>
          </p:nvPr>
        </p:nvSpPr>
        <p:spPr/>
        <p:txBody>
          <a:bodyPr/>
          <a:lstStyle/>
          <a:p>
            <a:r>
              <a:rPr lang="fa-IR" dirty="0" smtClean="0"/>
              <a:t>45/</a:t>
            </a:r>
            <a:fld id="{85360FD1-730F-4C18-B25B-3934FD1E2396}" type="slidenum">
              <a:rPr lang="fa-IR" smtClean="0"/>
              <a:pPr/>
              <a:t>45</a:t>
            </a:fld>
            <a:endParaRPr lang="fa-IR" dirty="0"/>
          </a:p>
        </p:txBody>
      </p:sp>
    </p:spTree>
    <p:extLst>
      <p:ext uri="{BB962C8B-B14F-4D97-AF65-F5344CB8AC3E}">
        <p14:creationId xmlns:p14="http://schemas.microsoft.com/office/powerpoint/2010/main" val="333552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smtClean="0"/>
              <a:t>تفاوت شرکت </a:t>
            </a:r>
            <a:r>
              <a:rPr lang="fa-IR" sz="3200" b="1" dirty="0"/>
              <a:t>فناور </a:t>
            </a:r>
            <a:r>
              <a:rPr lang="fa-IR" sz="3200" b="1" dirty="0" smtClean="0"/>
              <a:t>نوپا</a:t>
            </a:r>
            <a:r>
              <a:rPr lang="en-US" sz="3200" b="1" dirty="0" smtClean="0"/>
              <a:t>(NTBF)</a:t>
            </a:r>
            <a:r>
              <a:rPr lang="fa-IR" sz="3200" b="1" dirty="0" smtClean="0"/>
              <a:t> و نوآفرین</a:t>
            </a:r>
            <a:r>
              <a:rPr lang="en-US" sz="3200" b="1" dirty="0" smtClean="0"/>
              <a:t>(Start-Up)</a:t>
            </a:r>
            <a:endParaRPr lang="en-US" sz="3200" dirty="0"/>
          </a:p>
        </p:txBody>
      </p:sp>
      <p:sp>
        <p:nvSpPr>
          <p:cNvPr id="3" name="Content Placeholder 2"/>
          <p:cNvSpPr>
            <a:spLocks noGrp="1"/>
          </p:cNvSpPr>
          <p:nvPr>
            <p:ph idx="1"/>
          </p:nvPr>
        </p:nvSpPr>
        <p:spPr/>
        <p:txBody>
          <a:bodyPr>
            <a:noAutofit/>
          </a:bodyPr>
          <a:lstStyle/>
          <a:p>
            <a:pPr algn="just"/>
            <a:r>
              <a:rPr lang="ar-SA" dirty="0" smtClean="0"/>
              <a:t>نوآفرین‌ها کسب‌وکارهایی </a:t>
            </a:r>
            <a:r>
              <a:rPr lang="fa-IR" dirty="0" smtClean="0"/>
              <a:t>می باشند</a:t>
            </a:r>
            <a:r>
              <a:rPr lang="ar-SA" dirty="0" smtClean="0"/>
              <a:t>که </a:t>
            </a:r>
            <a:r>
              <a:rPr lang="ar-SA" dirty="0"/>
              <a:t>عموماً حول محور فناوری شکل‌گرفته و </a:t>
            </a:r>
            <a:r>
              <a:rPr lang="ar-SA" b="1" dirty="0"/>
              <a:t>پتانسیل رشد بالایی </a:t>
            </a:r>
            <a:r>
              <a:rPr lang="ar-SA" dirty="0" smtClean="0"/>
              <a:t>دارند</a:t>
            </a:r>
            <a:r>
              <a:rPr lang="fa-IR" dirty="0" smtClean="0"/>
              <a:t>.</a:t>
            </a:r>
          </a:p>
          <a:p>
            <a:pPr algn="just"/>
            <a:r>
              <a:rPr lang="ar-SA" dirty="0" smtClean="0"/>
              <a:t>تفاوت </a:t>
            </a:r>
            <a:r>
              <a:rPr lang="ar-SA" dirty="0"/>
              <a:t>اصلی </a:t>
            </a:r>
            <a:r>
              <a:rPr lang="fa-IR" dirty="0" smtClean="0"/>
              <a:t>شرکت فناور نوپا و نوآفرین</a:t>
            </a:r>
            <a:r>
              <a:rPr lang="ar-SA" dirty="0" smtClean="0"/>
              <a:t>، </a:t>
            </a:r>
            <a:r>
              <a:rPr lang="ar-SA" dirty="0"/>
              <a:t>آن است که مدل‌های کسب‌وکار نوآفرین­ها، </a:t>
            </a:r>
            <a:r>
              <a:rPr lang="ar-SA" b="1" dirty="0"/>
              <a:t>مقیاس‌پذیر و با رشد نمایی </a:t>
            </a:r>
            <a:r>
              <a:rPr lang="ar-SA" dirty="0"/>
              <a:t>است ولی در شرکت‌های فناوری محور لزوماً چنین نیست. درنتیجه بخش عمده‌ای از شرکت‌های فناور نوپا، شرکت‌های فناوری محور و مبتنی بر دانشی هستند که لزوماً مدل کسب‌وکار با رشد نمایی </a:t>
            </a:r>
            <a:r>
              <a:rPr lang="ar-SA" dirty="0" smtClean="0"/>
              <a:t>ندارند</a:t>
            </a:r>
            <a:r>
              <a:rPr lang="fa-IR" dirty="0" smtClean="0"/>
              <a:t>(ادامه در صفحه بعد)</a:t>
            </a:r>
            <a:r>
              <a:rPr lang="ar-SA" dirty="0" smtClean="0"/>
              <a:t>.</a:t>
            </a:r>
            <a:endParaRPr lang="fa-IR" dirty="0" smtClean="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5</a:t>
            </a:fld>
            <a:endParaRPr lang="fa-IR" dirty="0"/>
          </a:p>
        </p:txBody>
      </p:sp>
    </p:spTree>
    <p:extLst>
      <p:ext uri="{BB962C8B-B14F-4D97-AF65-F5344CB8AC3E}">
        <p14:creationId xmlns:p14="http://schemas.microsoft.com/office/powerpoint/2010/main" val="1782326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smtClean="0"/>
              <a:t>تفاوت شرکت </a:t>
            </a:r>
            <a:r>
              <a:rPr lang="fa-IR" sz="3200" b="1" dirty="0"/>
              <a:t>فناور </a:t>
            </a:r>
            <a:r>
              <a:rPr lang="fa-IR" sz="3200" b="1" dirty="0" smtClean="0"/>
              <a:t>نوپا و نوآفرین</a:t>
            </a:r>
            <a:endParaRPr lang="en-US" sz="3200" dirty="0"/>
          </a:p>
        </p:txBody>
      </p:sp>
      <p:sp>
        <p:nvSpPr>
          <p:cNvPr id="3" name="Content Placeholder 2"/>
          <p:cNvSpPr>
            <a:spLocks noGrp="1"/>
          </p:cNvSpPr>
          <p:nvPr>
            <p:ph idx="1"/>
          </p:nvPr>
        </p:nvSpPr>
        <p:spPr/>
        <p:txBody>
          <a:bodyPr>
            <a:noAutofit/>
          </a:bodyPr>
          <a:lstStyle/>
          <a:p>
            <a:pPr algn="just">
              <a:lnSpc>
                <a:spcPct val="160000"/>
              </a:lnSpc>
            </a:pPr>
            <a:r>
              <a:rPr lang="ar-SA" dirty="0" smtClean="0"/>
              <a:t>به‌طور </a:t>
            </a:r>
            <a:r>
              <a:rPr lang="ar-SA" dirty="0"/>
              <a:t>مثال شرکت فناور نوپایی که تجهیزات نفتی تولید می‌کند، بازار محدود و مشخصی دارد و امکان رشد نمایی آن وجود ندارد، ولی فناوری محور است. </a:t>
            </a:r>
            <a:endParaRPr lang="fa-IR" dirty="0" smtClean="0"/>
          </a:p>
          <a:p>
            <a:pPr algn="just">
              <a:lnSpc>
                <a:spcPct val="160000"/>
              </a:lnSpc>
            </a:pPr>
            <a:r>
              <a:rPr lang="ar-SA" dirty="0" smtClean="0"/>
              <a:t>شرکت‌های </a:t>
            </a:r>
            <a:r>
              <a:rPr lang="ar-SA" dirty="0"/>
              <a:t>با نرخ رشد معمولی، شرایط سرمایه‌گذاری خطرپذیر ندارند و عمدتاً در مرحله رشد، تأمین منابع مالی آن‌ها از طریق </a:t>
            </a:r>
            <a:r>
              <a:rPr lang="ar-SA" b="1" dirty="0"/>
              <a:t>تأمین مالی مبتنی بر بدهی</a:t>
            </a:r>
            <a:r>
              <a:rPr lang="ar-SA" dirty="0"/>
              <a:t> </a:t>
            </a:r>
            <a:r>
              <a:rPr lang="fa-IR" dirty="0" smtClean="0"/>
              <a:t>است.</a:t>
            </a:r>
            <a:endParaRPr lang="en-US"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6</a:t>
            </a:fld>
            <a:endParaRPr lang="fa-IR" dirty="0"/>
          </a:p>
        </p:txBody>
      </p:sp>
    </p:spTree>
    <p:extLst>
      <p:ext uri="{BB962C8B-B14F-4D97-AF65-F5344CB8AC3E}">
        <p14:creationId xmlns:p14="http://schemas.microsoft.com/office/powerpoint/2010/main" val="204466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5 ویژگی شرکت های فناور نوپا در اقتصاد ملی</a:t>
            </a:r>
            <a:endParaRPr lang="fa-IR" dirty="0"/>
          </a:p>
        </p:txBody>
      </p:sp>
      <p:sp>
        <p:nvSpPr>
          <p:cNvPr id="3" name="Content Placeholder 2"/>
          <p:cNvSpPr>
            <a:spLocks noGrp="1"/>
          </p:cNvSpPr>
          <p:nvPr>
            <p:ph idx="1"/>
          </p:nvPr>
        </p:nvSpPr>
        <p:spPr/>
        <p:txBody>
          <a:bodyPr>
            <a:normAutofit/>
          </a:bodyPr>
          <a:lstStyle/>
          <a:p>
            <a:r>
              <a:rPr lang="ar-SA" dirty="0" smtClean="0"/>
              <a:t>1</a:t>
            </a:r>
            <a:r>
              <a:rPr lang="ar-SA" dirty="0"/>
              <a:t>) </a:t>
            </a:r>
            <a:r>
              <a:rPr lang="fa-IR" dirty="0" smtClean="0"/>
              <a:t>تمرکز </a:t>
            </a:r>
            <a:r>
              <a:rPr lang="ar-SA" dirty="0" smtClean="0"/>
              <a:t>بر </a:t>
            </a:r>
            <a:r>
              <a:rPr lang="ar-SA" dirty="0"/>
              <a:t>نیازهای برآورده نشده بازار </a:t>
            </a:r>
            <a:endParaRPr lang="fa-IR" dirty="0" smtClean="0"/>
          </a:p>
          <a:p>
            <a:r>
              <a:rPr lang="ar-SA" dirty="0" smtClean="0"/>
              <a:t>2</a:t>
            </a:r>
            <a:r>
              <a:rPr lang="ar-SA" dirty="0"/>
              <a:t>) </a:t>
            </a:r>
            <a:r>
              <a:rPr lang="fa-IR" dirty="0" smtClean="0"/>
              <a:t>صرف </a:t>
            </a:r>
            <a:r>
              <a:rPr lang="ar-SA" dirty="0" smtClean="0"/>
              <a:t>عمده </a:t>
            </a:r>
            <a:r>
              <a:rPr lang="ar-SA" dirty="0"/>
              <a:t>منابع </a:t>
            </a:r>
            <a:r>
              <a:rPr lang="fa-IR" dirty="0" smtClean="0"/>
              <a:t>در </a:t>
            </a:r>
            <a:r>
              <a:rPr lang="ar-SA" dirty="0" smtClean="0"/>
              <a:t>فناوری‌های </a:t>
            </a:r>
            <a:r>
              <a:rPr lang="ar-SA" dirty="0"/>
              <a:t>جدید </a:t>
            </a:r>
            <a:endParaRPr lang="fa-IR" dirty="0" smtClean="0"/>
          </a:p>
          <a:p>
            <a:r>
              <a:rPr lang="ar-SA" dirty="0" smtClean="0"/>
              <a:t>3</a:t>
            </a:r>
            <a:r>
              <a:rPr lang="ar-SA" dirty="0"/>
              <a:t>) </a:t>
            </a:r>
            <a:r>
              <a:rPr lang="fa-IR" dirty="0" smtClean="0"/>
              <a:t>وجود </a:t>
            </a:r>
            <a:r>
              <a:rPr lang="ar-SA" dirty="0" smtClean="0"/>
              <a:t>تجربه محدود </a:t>
            </a:r>
            <a:r>
              <a:rPr lang="ar-SA" dirty="0"/>
              <a:t>نسبت به فناوری‌های قدیمی </a:t>
            </a:r>
            <a:r>
              <a:rPr lang="ar-SA" dirty="0" smtClean="0"/>
              <a:t>و </a:t>
            </a:r>
            <a:r>
              <a:rPr lang="fa-IR" dirty="0" smtClean="0"/>
              <a:t>عدم </a:t>
            </a:r>
            <a:r>
              <a:rPr lang="ar-SA" dirty="0" smtClean="0"/>
              <a:t>درگیر </a:t>
            </a:r>
            <a:r>
              <a:rPr lang="fa-IR" dirty="0" smtClean="0"/>
              <a:t>شدن در </a:t>
            </a:r>
            <a:r>
              <a:rPr lang="ar-SA" dirty="0" smtClean="0"/>
              <a:t>محدودیت </a:t>
            </a:r>
            <a:r>
              <a:rPr lang="ar-SA" dirty="0"/>
              <a:t>فناوری‌های </a:t>
            </a:r>
            <a:r>
              <a:rPr lang="fa-IR" dirty="0" smtClean="0"/>
              <a:t>قدیم </a:t>
            </a:r>
            <a:r>
              <a:rPr lang="ar-SA" dirty="0" smtClean="0"/>
              <a:t>به </a:t>
            </a:r>
            <a:r>
              <a:rPr lang="ar-SA" dirty="0"/>
              <a:t>هنگام توسعه نوآوری‌ها و فناوری‌های </a:t>
            </a:r>
            <a:r>
              <a:rPr lang="ar-SA" dirty="0" smtClean="0"/>
              <a:t>جدید </a:t>
            </a:r>
            <a:endParaRPr lang="fa-IR" dirty="0" smtClean="0"/>
          </a:p>
          <a:p>
            <a:r>
              <a:rPr lang="ar-SA" dirty="0" smtClean="0"/>
              <a:t>4</a:t>
            </a:r>
            <a:r>
              <a:rPr lang="ar-SA" dirty="0"/>
              <a:t>) </a:t>
            </a:r>
            <a:r>
              <a:rPr lang="fa-IR" dirty="0" smtClean="0"/>
              <a:t>حضور </a:t>
            </a:r>
            <a:r>
              <a:rPr lang="ar-SA" dirty="0" smtClean="0"/>
              <a:t>در </a:t>
            </a:r>
            <a:r>
              <a:rPr lang="ar-SA" dirty="0"/>
              <a:t>مراحل آغازین چرخه عمر فناوری </a:t>
            </a:r>
            <a:r>
              <a:rPr lang="ar-SA" dirty="0" smtClean="0"/>
              <a:t>و فرصت </a:t>
            </a:r>
            <a:r>
              <a:rPr lang="ar-SA" dirty="0"/>
              <a:t>حرکت در شیب فزاینده چرخه عمر </a:t>
            </a:r>
            <a:r>
              <a:rPr lang="fa-IR" dirty="0" smtClean="0"/>
              <a:t>و امکان رهبری </a:t>
            </a:r>
            <a:r>
              <a:rPr lang="ar-SA" dirty="0" smtClean="0"/>
              <a:t>تغییرات </a:t>
            </a:r>
            <a:r>
              <a:rPr lang="ar-SA" dirty="0"/>
              <a:t>فناوری </a:t>
            </a:r>
            <a:endParaRPr lang="fa-IR" dirty="0" smtClean="0"/>
          </a:p>
          <a:p>
            <a:r>
              <a:rPr lang="ar-SA" dirty="0" smtClean="0"/>
              <a:t>5</a:t>
            </a:r>
            <a:r>
              <a:rPr lang="ar-SA" dirty="0"/>
              <a:t>) </a:t>
            </a:r>
            <a:r>
              <a:rPr lang="fa-IR" dirty="0" smtClean="0"/>
              <a:t>تاکید بر </a:t>
            </a:r>
            <a:r>
              <a:rPr lang="ar-SA" dirty="0" smtClean="0"/>
              <a:t>بخش‌های </a:t>
            </a:r>
            <a:r>
              <a:rPr lang="ar-SA" dirty="0"/>
              <a:t>جدیدی از بازار </a:t>
            </a:r>
            <a:r>
              <a:rPr lang="fa-IR" dirty="0" smtClean="0"/>
              <a:t>در مدل کسب و کار</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7</a:t>
            </a:fld>
            <a:endParaRPr lang="fa-IR" dirty="0"/>
          </a:p>
        </p:txBody>
      </p:sp>
    </p:spTree>
    <p:extLst>
      <p:ext uri="{BB962C8B-B14F-4D97-AF65-F5344CB8AC3E}">
        <p14:creationId xmlns:p14="http://schemas.microsoft.com/office/powerpoint/2010/main" val="27751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09728" algn="ctr"/>
            <a:r>
              <a:rPr lang="fa-IR" b="1" dirty="0"/>
              <a:t>بخش </a:t>
            </a:r>
            <a:r>
              <a:rPr lang="fa-IR" b="1" dirty="0" smtClean="0"/>
              <a:t>دوم: عوامل </a:t>
            </a:r>
            <a:r>
              <a:rPr lang="fa-IR" b="1" dirty="0"/>
              <a:t>موثر بر رشد و پایداری شرکت فناور </a:t>
            </a:r>
            <a:r>
              <a:rPr lang="fa-IR" b="1" dirty="0" smtClean="0"/>
              <a:t>نوپا</a:t>
            </a:r>
            <a:endParaRPr lang="fa-IR" dirty="0"/>
          </a:p>
        </p:txBody>
      </p:sp>
      <p:sp>
        <p:nvSpPr>
          <p:cNvPr id="3" name="Content Placeholder 2"/>
          <p:cNvSpPr>
            <a:spLocks noGrp="1"/>
          </p:cNvSpPr>
          <p:nvPr>
            <p:ph idx="1"/>
          </p:nvPr>
        </p:nvSpPr>
        <p:spPr/>
        <p:txBody>
          <a:bodyPr>
            <a:normAutofit/>
          </a:bodyPr>
          <a:lstStyle/>
          <a:p>
            <a:r>
              <a:rPr lang="ar-SA" dirty="0" smtClean="0"/>
              <a:t>دستیابی </a:t>
            </a:r>
            <a:r>
              <a:rPr lang="ar-SA" dirty="0"/>
              <a:t>به منابع دانش </a:t>
            </a:r>
            <a:r>
              <a:rPr lang="ar-SA" dirty="0" smtClean="0"/>
              <a:t>برون‌سازمانی</a:t>
            </a:r>
            <a:endParaRPr lang="fa-IR" dirty="0" smtClean="0"/>
          </a:p>
          <a:p>
            <a:r>
              <a:rPr lang="ar-SA" dirty="0" smtClean="0"/>
              <a:t>بازاریابی</a:t>
            </a:r>
            <a:endParaRPr lang="fa-IR" dirty="0" smtClean="0"/>
          </a:p>
          <a:p>
            <a:r>
              <a:rPr lang="ar-SA" dirty="0" smtClean="0"/>
              <a:t>ویژگی‌های </a:t>
            </a:r>
            <a:r>
              <a:rPr lang="ar-SA" dirty="0"/>
              <a:t>شخصیتی </a:t>
            </a:r>
            <a:r>
              <a:rPr lang="ar-SA" dirty="0" smtClean="0"/>
              <a:t>کارآفرینان</a:t>
            </a:r>
            <a:endParaRPr lang="fa-IR" dirty="0" smtClean="0"/>
          </a:p>
          <a:p>
            <a:r>
              <a:rPr lang="ar-SA" dirty="0" smtClean="0"/>
              <a:t>روابط </a:t>
            </a:r>
            <a:r>
              <a:rPr lang="ar-SA" dirty="0"/>
              <a:t>با </a:t>
            </a:r>
            <a:r>
              <a:rPr lang="ar-SA" dirty="0" smtClean="0"/>
              <a:t>رقبا</a:t>
            </a:r>
            <a:endParaRPr lang="fa-IR" dirty="0" smtClean="0"/>
          </a:p>
          <a:p>
            <a:r>
              <a:rPr lang="ar-SA" dirty="0" smtClean="0"/>
              <a:t>موقعیت مکانی</a:t>
            </a:r>
            <a:endParaRPr lang="fa-IR" dirty="0" smtClean="0"/>
          </a:p>
          <a:p>
            <a:r>
              <a:rPr lang="ar-SA" dirty="0" smtClean="0"/>
              <a:t>تیم مدیریتی</a:t>
            </a:r>
            <a:endParaRPr lang="fa-IR" dirty="0" smtClean="0"/>
          </a:p>
          <a:p>
            <a:r>
              <a:rPr lang="ar-SA" dirty="0" smtClean="0"/>
              <a:t>سن </a:t>
            </a:r>
            <a:r>
              <a:rPr lang="ar-SA" dirty="0"/>
              <a:t>شرکت و اندازه </a:t>
            </a:r>
            <a:r>
              <a:rPr lang="ar-SA" dirty="0" smtClean="0"/>
              <a:t>کسب‌وکار</a:t>
            </a:r>
            <a:r>
              <a:rPr lang="fa-IR" dirty="0"/>
              <a:t>(ادامه در صفحه بعد)</a:t>
            </a:r>
            <a:r>
              <a:rPr lang="ar-SA" dirty="0"/>
              <a:t>.</a:t>
            </a:r>
            <a:endParaRPr lang="fa-IR" dirty="0"/>
          </a:p>
          <a:p>
            <a:endParaRPr lang="fa-IR" dirty="0" smtClean="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8</a:t>
            </a:fld>
            <a:endParaRPr lang="fa-IR" dirty="0"/>
          </a:p>
        </p:txBody>
      </p:sp>
    </p:spTree>
    <p:extLst>
      <p:ext uri="{BB962C8B-B14F-4D97-AF65-F5344CB8AC3E}">
        <p14:creationId xmlns:p14="http://schemas.microsoft.com/office/powerpoint/2010/main" val="356759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برخی از عوامل موثر بر رشد </a:t>
            </a:r>
            <a:r>
              <a:rPr lang="fa-IR" b="1" dirty="0"/>
              <a:t>و پایدارسازی شرکت‌های فناور نوپا</a:t>
            </a:r>
            <a:endParaRPr lang="fa-IR" dirty="0"/>
          </a:p>
        </p:txBody>
      </p:sp>
      <p:sp>
        <p:nvSpPr>
          <p:cNvPr id="3" name="Content Placeholder 2"/>
          <p:cNvSpPr>
            <a:spLocks noGrp="1"/>
          </p:cNvSpPr>
          <p:nvPr>
            <p:ph idx="1"/>
          </p:nvPr>
        </p:nvSpPr>
        <p:spPr/>
        <p:txBody>
          <a:bodyPr>
            <a:normAutofit/>
          </a:bodyPr>
          <a:lstStyle/>
          <a:p>
            <a:r>
              <a:rPr lang="ar-SA" dirty="0" smtClean="0"/>
              <a:t>وجود </a:t>
            </a:r>
            <a:r>
              <a:rPr lang="ar-SA" dirty="0"/>
              <a:t>محیط مناسب برای </a:t>
            </a:r>
            <a:r>
              <a:rPr lang="ar-SA" dirty="0" smtClean="0"/>
              <a:t>ریسک‌پذیری</a:t>
            </a:r>
            <a:endParaRPr lang="fa-IR" dirty="0" smtClean="0"/>
          </a:p>
          <a:p>
            <a:r>
              <a:rPr lang="ar-SA" dirty="0" smtClean="0"/>
              <a:t>تعامل </a:t>
            </a:r>
            <a:r>
              <a:rPr lang="ar-SA" dirty="0"/>
              <a:t>مناسب دانشگاه و </a:t>
            </a:r>
            <a:r>
              <a:rPr lang="ar-SA" dirty="0" smtClean="0"/>
              <a:t>صنعت</a:t>
            </a:r>
            <a:endParaRPr lang="fa-IR" dirty="0" smtClean="0"/>
          </a:p>
          <a:p>
            <a:r>
              <a:rPr lang="ar-SA" dirty="0" smtClean="0"/>
              <a:t>شبکه ارتباطی</a:t>
            </a:r>
            <a:endParaRPr lang="fa-IR" dirty="0" smtClean="0"/>
          </a:p>
          <a:p>
            <a:r>
              <a:rPr lang="ar-SA" dirty="0" smtClean="0"/>
              <a:t>گرایش کارآفرینی</a:t>
            </a:r>
            <a:endParaRPr lang="fa-IR" dirty="0" smtClean="0"/>
          </a:p>
          <a:p>
            <a:r>
              <a:rPr lang="ar-SA" dirty="0" smtClean="0"/>
              <a:t>تجربیات گذشته</a:t>
            </a:r>
            <a:endParaRPr lang="fa-IR" dirty="0" smtClean="0"/>
          </a:p>
          <a:p>
            <a:r>
              <a:rPr lang="ar-SA" dirty="0" smtClean="0"/>
              <a:t>سرمایه انسانی</a:t>
            </a:r>
            <a:endParaRPr lang="fa-IR" dirty="0" smtClean="0"/>
          </a:p>
          <a:p>
            <a:r>
              <a:rPr lang="ar-SA" dirty="0" smtClean="0"/>
              <a:t>ساختار حاکمیتی</a:t>
            </a:r>
            <a:endParaRPr lang="fa-IR" dirty="0" smtClean="0"/>
          </a:p>
          <a:p>
            <a:r>
              <a:rPr lang="ar-SA" dirty="0" smtClean="0"/>
              <a:t>فناوری </a:t>
            </a:r>
            <a:r>
              <a:rPr lang="ar-SA" dirty="0"/>
              <a:t>و چرخه </a:t>
            </a:r>
            <a:r>
              <a:rPr lang="ar-SA" dirty="0" smtClean="0"/>
              <a:t>عمر </a:t>
            </a:r>
            <a:endParaRPr lang="fa-IR" dirty="0"/>
          </a:p>
        </p:txBody>
      </p:sp>
      <p:sp>
        <p:nvSpPr>
          <p:cNvPr id="4" name="Slide Number Placeholder 3"/>
          <p:cNvSpPr>
            <a:spLocks noGrp="1"/>
          </p:cNvSpPr>
          <p:nvPr>
            <p:ph type="sldNum" sz="quarter" idx="12"/>
          </p:nvPr>
        </p:nvSpPr>
        <p:spPr/>
        <p:txBody>
          <a:bodyPr/>
          <a:lstStyle/>
          <a:p>
            <a:r>
              <a:rPr lang="fa-IR" smtClean="0"/>
              <a:t>45/</a:t>
            </a:r>
            <a:fld id="{85360FD1-730F-4C18-B25B-3934FD1E2396}" type="slidenum">
              <a:rPr lang="fa-IR" smtClean="0"/>
              <a:pPr/>
              <a:t>9</a:t>
            </a:fld>
            <a:endParaRPr lang="fa-IR" dirty="0"/>
          </a:p>
        </p:txBody>
      </p:sp>
    </p:spTree>
    <p:extLst>
      <p:ext uri="{BB962C8B-B14F-4D97-AF65-F5344CB8AC3E}">
        <p14:creationId xmlns:p14="http://schemas.microsoft.com/office/powerpoint/2010/main" val="2290597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254</TotalTime>
  <Words>2698</Words>
  <Application>Microsoft Office PowerPoint</Application>
  <PresentationFormat>On-screen Show (4:3)</PresentationFormat>
  <Paragraphs>251</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Times New Roman</vt:lpstr>
      <vt:lpstr>Arial</vt:lpstr>
      <vt:lpstr>Wingdings 2</vt:lpstr>
      <vt:lpstr>B Nazanin</vt:lpstr>
      <vt:lpstr>Symbol</vt:lpstr>
      <vt:lpstr>Trebuchet MS</vt:lpstr>
      <vt:lpstr>Calibri</vt:lpstr>
      <vt:lpstr>B Titr</vt:lpstr>
      <vt:lpstr>Georgia</vt:lpstr>
      <vt:lpstr>Urban</vt:lpstr>
      <vt:lpstr>سیاست‌های حمایت از شرکت‌های فناور نوپا </vt:lpstr>
      <vt:lpstr>فهرست مطالب</vt:lpstr>
      <vt:lpstr>بخش اول: تعریف شرکت فناور نوپا</vt:lpstr>
      <vt:lpstr>4 کلید واژه اصلی در تعریف شرکت فناور نوپا</vt:lpstr>
      <vt:lpstr>تفاوت شرکت فناور نوپا(NTBF) و نوآفرین(Start-Up)</vt:lpstr>
      <vt:lpstr>تفاوت شرکت فناور نوپا و نوآفرین</vt:lpstr>
      <vt:lpstr>5 ویژگی شرکت های فناور نوپا در اقتصاد ملی</vt:lpstr>
      <vt:lpstr>بخش دوم: عوامل موثر بر رشد و پایداری شرکت فناور نوپا</vt:lpstr>
      <vt:lpstr>برخی از عوامل موثر بر رشد و پایدارسازی شرکت‌های فناور نوپا</vt:lpstr>
      <vt:lpstr>رشد و پایدارسازی شرکت‌های فناور نوپا</vt:lpstr>
      <vt:lpstr>برخی از سیاست های اتصال شرکت‌های فناور نوپا به شرکت های بزرگ</vt:lpstr>
      <vt:lpstr>بخش سوم: سیاست های حمایتی از شرکت های فناور نوپا</vt:lpstr>
      <vt:lpstr>چرایی سیاست‌های حمایت از شرکت‌های فناور نوپا</vt:lpstr>
      <vt:lpstr>چرایی سیاست‌های حمایت از شرکت‌های فناور نوپا</vt:lpstr>
      <vt:lpstr>انواع سیاست‌های حمایت از شرکت‌های فناور نوپا</vt:lpstr>
      <vt:lpstr>1- حمایت‌های تأمین مالی </vt:lpstr>
      <vt:lpstr>1- حمایت‌های تأمین مالی </vt:lpstr>
      <vt:lpstr>1- حمایت‌های تأمین مالی </vt:lpstr>
      <vt:lpstr>1- حمایت‌های تأمین مالی </vt:lpstr>
      <vt:lpstr>2- حمایت‌های توسعه بازار </vt:lpstr>
      <vt:lpstr>2- حمایت‌های توسعه بازار </vt:lpstr>
      <vt:lpstr>چالش های همکاری شرکت های فناور نوپا با بنگاه های بزرگ</vt:lpstr>
      <vt:lpstr>چالش های همکاری شرکت های فناور نوپا با بنگاه های بزرگ</vt:lpstr>
      <vt:lpstr>چالش های همکاری شرکت های فناور نوپا با بنگاه های بزرگ</vt:lpstr>
      <vt:lpstr>چالش های همکاری شرکت های فناور نوپا با بنگاه های بزرگ</vt:lpstr>
      <vt:lpstr>3- حمایت‌های معافیت‌های قانونی </vt:lpstr>
      <vt:lpstr>4- حمایت‌های توانمندسازی مدیریتی و سازمانی </vt:lpstr>
      <vt:lpstr>4- حمایت‌های توانمندسازی مدیریتی و سازمانی </vt:lpstr>
      <vt:lpstr>4- حمایت‌های توانمندسازی مدیریتی و سازمانی </vt:lpstr>
      <vt:lpstr>4- حمایت‌های توانمندسازی مدیریتی و سازمانی </vt:lpstr>
      <vt:lpstr>بخش چهارم:  مطالعه موردی: سیاست های حمایتی از شرکتهای فناور نوپا فاوا در ایران</vt:lpstr>
      <vt:lpstr>سیاست‌های حمایتی تأمین مالی شرکت­های فناور نوپا فاوا</vt:lpstr>
      <vt:lpstr>سیاست‌های حمایتی تأمین مالی شرکت­های فناور نوپا فاوا</vt:lpstr>
      <vt:lpstr>سیاست‌های حمایتی توسعه بازار شرکت­های فناور نوپا فاوا</vt:lpstr>
      <vt:lpstr>سیاست‌های حمایتی توسعه بازار شرکت­های فناور نوپا فاوا</vt:lpstr>
      <vt:lpstr>سیاست‌های حمایتی معافیت قانونی شرکت­های فناور نوپا فاوا</vt:lpstr>
      <vt:lpstr>سیاست‌های حمایتی معافیت قانونی شرکت­های فناور نوپا فاوا</vt:lpstr>
      <vt:lpstr>سیاست‌های حمایتی توانمندسازی مدیریتی و سازمانی شرکت­های فناور نوپا فاوا</vt:lpstr>
      <vt:lpstr>سیاست‌های حمایتی توانمندسازی مدیریتی و سازمانی شرکت­های فناور نوپا فاوا</vt:lpstr>
      <vt:lpstr>جدول سیاست های حمایتی از شرکت های فناور نوپا فاوا</vt:lpstr>
      <vt:lpstr>جدول سیاست های حمایتی از شرکت های فناور نوپا فاوا</vt:lpstr>
      <vt:lpstr>جدول سیاست های حمایتی از شرکت های فناور نوپا فاوا</vt:lpstr>
      <vt:lpstr>جدول سیاست های حمایتی از شرکت های فناور نوپا فاوا</vt:lpstr>
      <vt:lpstr>جمع بندی سیاست های حمایتی ویژه شرکت های فناور نوپا فاوا</vt:lpstr>
      <vt:lpstr>جمع بندی سیاست های حمایتی ویژه شرکت های فناور نوپا فاوا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alizadeh</dc:creator>
  <cp:lastModifiedBy>Windows User</cp:lastModifiedBy>
  <cp:revision>33</cp:revision>
  <dcterms:created xsi:type="dcterms:W3CDTF">2019-05-01T06:29:46Z</dcterms:created>
  <dcterms:modified xsi:type="dcterms:W3CDTF">2019-07-23T13:25:27Z</dcterms:modified>
</cp:coreProperties>
</file>