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 bookmarkIdSeed="2">
  <p:sldMasterIdLst>
    <p:sldMasterId id="2147483660" r:id="rId1"/>
  </p:sldMasterIdLst>
  <p:notesMasterIdLst>
    <p:notesMasterId r:id="rId39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8" r:id="rId25"/>
    <p:sldId id="287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</p:sldIdLst>
  <p:sldSz cx="9144000" cy="6858000" type="screen4x3"/>
  <p:notesSz cx="6858000" cy="9144000"/>
  <p:embeddedFontLst>
    <p:embeddedFont>
      <p:font typeface="B Zar" panose="00000400000000000000" pitchFamily="2" charset="-78"/>
      <p:regular r:id="rId40"/>
      <p:bold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  <p:embeddedFont>
      <p:font typeface="B Nazanin" panose="00000400000000000000" pitchFamily="2" charset="-78"/>
      <p:regular r:id="rId46"/>
      <p:bold r:id="rId47"/>
    </p:embeddedFont>
    <p:embeddedFont>
      <p:font typeface="B Lotus" panose="00000400000000000000" pitchFamily="2" charset="-78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B Titr" panose="00000700000000000000" pitchFamily="2" charset="-78"/>
      <p:bold r:id="rId54"/>
    </p:embeddedFont>
    <p:embeddedFont>
      <p:font typeface="Georgia" panose="02040502050405020303" pitchFamily="18" charset="0"/>
      <p:regular r:id="rId55"/>
      <p:bold r:id="rId56"/>
      <p:italic r:id="rId57"/>
      <p:boldItalic r:id="rId58"/>
    </p:embeddedFont>
    <p:embeddedFont>
      <p:font typeface="Wingdings 2" panose="05020102010507070707" pitchFamily="18" charset="2"/>
      <p:regular r:id="rId59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9642" autoAdjust="0"/>
  </p:normalViewPr>
  <p:slideViewPr>
    <p:cSldViewPr>
      <p:cViewPr varScale="1">
        <p:scale>
          <a:sx n="58" d="100"/>
          <a:sy n="58" d="100"/>
        </p:scale>
        <p:origin x="78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8D46D33-AE6F-44D7-8EE1-2CFD495CE7E0}" type="datetimeFigureOut">
              <a:rPr lang="ar-SA" smtClean="0"/>
              <a:t>12/12/1440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B7A3BBA-557E-4FE5-84A8-DBFCBD9CEB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39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D543077-42E0-4521-B26E-C609AB89CA83}" type="datetime8">
              <a:rPr lang="fa-IR" smtClean="0"/>
              <a:t>13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4E70D2D-3525-4027-A2F1-2261EFB3179A}" type="datetime8">
              <a:rPr lang="fa-IR" smtClean="0"/>
              <a:t>13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DF6D62E-D48D-4920-9E06-518057B11DB6}" type="datetime8">
              <a:rPr lang="fa-IR" smtClean="0"/>
              <a:t>13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8256" y="6491973"/>
            <a:ext cx="132588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640" y="6492240"/>
            <a:ext cx="762000" cy="365760"/>
          </a:xfr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9975BC6-10F3-422D-A9FB-AF90C2CA6794}" type="datetime8">
              <a:rPr lang="fa-IR" smtClean="0"/>
              <a:t>13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F01EE6D-E846-450F-86CB-D78464152543}" type="datetime8">
              <a:rPr lang="fa-IR" smtClean="0"/>
              <a:t>13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3C61979B-29DE-4727-AE4F-5048749BB8CD}" type="datetime8">
              <a:rPr lang="fa-IR" smtClean="0"/>
              <a:t>13 اوت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از 37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8D6550D-FDB8-4547-8FED-C91EB1B1D823}" type="datetime8">
              <a:rPr lang="fa-IR" smtClean="0"/>
              <a:t>13 اوت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9FFBD11-A30C-4BFB-8CA1-FA95393313F7}" type="datetime8">
              <a:rPr lang="fa-IR" smtClean="0"/>
              <a:t>13 اوت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10B7B94-67D9-48D4-AFC6-AA0A7C582434}" type="datetime8">
              <a:rPr lang="fa-IR" smtClean="0"/>
              <a:t>13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D09552BB-264D-40FC-9613-63124B75A00E}" type="datetime8">
              <a:rPr lang="fa-IR" smtClean="0"/>
              <a:t>13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نقش سياست‌هاي فناوري و نوآوري </a:t>
            </a:r>
            <a:r>
              <a:rPr lang="fa-IR" sz="3200" b="1" smtClean="0"/>
              <a:t>در </a:t>
            </a:r>
            <a:r>
              <a:rPr lang="fa-IR" sz="3200" b="1" smtClean="0"/>
              <a:t>تسهیل و تسریع </a:t>
            </a:r>
            <a:r>
              <a:rPr lang="fa-IR" sz="3200" b="1" dirty="0" smtClean="0"/>
              <a:t>فرارسي فناورانه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365104"/>
            <a:ext cx="5436096" cy="1944216"/>
          </a:xfrm>
        </p:spPr>
        <p:txBody>
          <a:bodyPr>
            <a:normAutofit/>
          </a:bodyPr>
          <a:lstStyle/>
          <a:p>
            <a:pPr algn="ctr"/>
            <a:r>
              <a:rPr lang="ar-SA" b="1" dirty="0" smtClean="0"/>
              <a:t>ابراهيم سوزنچي كاشان</a:t>
            </a:r>
            <a:r>
              <a:rPr lang="fa-IR" b="1" dirty="0" smtClean="0"/>
              <a:t>ی</a:t>
            </a:r>
          </a:p>
          <a:p>
            <a:pPr algn="ctr"/>
            <a:r>
              <a:rPr lang="ar-SA" b="1" dirty="0" smtClean="0"/>
              <a:t>مصطفي صفدري رنجبر</a:t>
            </a:r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3- ویژگی فرارسی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/>
              <a:t>در نهايت اين </a:t>
            </a:r>
            <a:r>
              <a:rPr lang="fa-IR" dirty="0" smtClean="0">
                <a:solidFill>
                  <a:srgbClr val="FF0000"/>
                </a:solidFill>
              </a:rPr>
              <a:t>يادگيري و فرارسی </a:t>
            </a:r>
            <a:r>
              <a:rPr lang="fa-IR" dirty="0" smtClean="0"/>
              <a:t>در سطح </a:t>
            </a:r>
            <a:r>
              <a:rPr lang="fa-IR" dirty="0" smtClean="0">
                <a:solidFill>
                  <a:srgbClr val="FF0000"/>
                </a:solidFill>
              </a:rPr>
              <a:t>بنگاه‌ها</a:t>
            </a:r>
            <a:r>
              <a:rPr lang="fa-IR" dirty="0" smtClean="0"/>
              <a:t> صورت مي‌پذيرد و تجربه موفق تعداد معدودي بنگاه موفق به سرعت به ساير بنگاه‌ها سرايت كرده و بدين ترتيب بهره‌وري كل صنعت افزايش يافته و فرآيند فرارسي شروع مي‌شود </a:t>
            </a:r>
            <a:r>
              <a:rPr lang="fa-IR" dirty="0" smtClean="0">
                <a:solidFill>
                  <a:srgbClr val="00B0F0"/>
                </a:solidFill>
              </a:rPr>
              <a:t>(لال، 1987؛ 1992).</a:t>
            </a:r>
          </a:p>
          <a:p>
            <a:pPr algn="just"/>
            <a:r>
              <a:rPr lang="fa-IR" dirty="0" smtClean="0">
                <a:solidFill>
                  <a:srgbClr val="00B0F0"/>
                </a:solidFill>
              </a:rPr>
              <a:t>رودريك (2006)</a:t>
            </a:r>
            <a:r>
              <a:rPr lang="fa-IR" dirty="0" smtClean="0"/>
              <a:t> ميان شروع فرآيند رشد و </a:t>
            </a:r>
            <a:r>
              <a:rPr lang="fa-IR" dirty="0" smtClean="0">
                <a:solidFill>
                  <a:srgbClr val="FF0000"/>
                </a:solidFill>
              </a:rPr>
              <a:t>اتفاق افتادن يك تجربه موفق</a:t>
            </a:r>
            <a:r>
              <a:rPr lang="fa-IR" dirty="0" smtClean="0"/>
              <a:t>، با </a:t>
            </a:r>
            <a:r>
              <a:rPr lang="fa-IR" dirty="0" smtClean="0">
                <a:solidFill>
                  <a:srgbClr val="FF0000"/>
                </a:solidFill>
              </a:rPr>
              <a:t>ادامه يافتن آن به صورت پاي</a:t>
            </a:r>
            <a:r>
              <a:rPr lang="fa-IR" dirty="0" smtClean="0"/>
              <a:t>دار تمايز قائل مي‌شود و ادعا مي‌كند دومي بسيار مهم‌تر است و در اين ادامه دار بودن، </a:t>
            </a:r>
            <a:r>
              <a:rPr lang="fa-IR" dirty="0" smtClean="0">
                <a:solidFill>
                  <a:srgbClr val="FF0000"/>
                </a:solidFill>
              </a:rPr>
              <a:t>نهادها</a:t>
            </a:r>
            <a:r>
              <a:rPr lang="fa-IR" dirty="0" smtClean="0"/>
              <a:t> نقش بسيار كليدي بازي مي‌كنند.</a:t>
            </a:r>
            <a:endParaRPr lang="en-US" dirty="0" smtClean="0"/>
          </a:p>
          <a:p>
            <a:pPr algn="just"/>
            <a:r>
              <a:rPr lang="fa-IR" dirty="0" smtClean="0"/>
              <a:t>از طرفی، در طول فرارسي، </a:t>
            </a:r>
            <a:r>
              <a:rPr lang="fa-IR" dirty="0" smtClean="0">
                <a:solidFill>
                  <a:srgbClr val="FF0000"/>
                </a:solidFill>
              </a:rPr>
              <a:t>ساختار صنعتي </a:t>
            </a:r>
            <a:r>
              <a:rPr lang="fa-IR" dirty="0" smtClean="0"/>
              <a:t>كشورها از منظر </a:t>
            </a:r>
            <a:r>
              <a:rPr lang="fa-IR" dirty="0" smtClean="0">
                <a:solidFill>
                  <a:srgbClr val="FF0000"/>
                </a:solidFill>
              </a:rPr>
              <a:t>اندازه بنگاه‌ها و ميزان اشتغال نيروي كار </a:t>
            </a:r>
            <a:r>
              <a:rPr lang="fa-IR" dirty="0" smtClean="0"/>
              <a:t>در بنگاه‌هاي مختلف تغيير مي‌كند.</a:t>
            </a:r>
            <a:endParaRPr lang="fa-IR" b="1" dirty="0">
              <a:solidFill>
                <a:srgbClr val="00B0F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3- ویژگی فرارسی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/>
              <a:t>برخی ویژگی های کشورهای در حال توسعه که مانع تحقق فرارسی فناورانه می شوند </a:t>
            </a:r>
            <a:r>
              <a:rPr lang="fa-IR" dirty="0" smtClean="0">
                <a:solidFill>
                  <a:srgbClr val="00B0F0"/>
                </a:solidFill>
              </a:rPr>
              <a:t>(تیوبال، 2000):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>
                <a:solidFill>
                  <a:srgbClr val="FF0000"/>
                </a:solidFill>
              </a:rPr>
              <a:t>وجود بازارهاي جدا از هم </a:t>
            </a:r>
            <a:r>
              <a:rPr lang="fa-IR" dirty="0" smtClean="0"/>
              <a:t>(ضعف در زیرساخت های حمل و نقل)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ساختار صنعتي (متكي بر صنايع با فناوري پائين‌تر)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>
                <a:solidFill>
                  <a:srgbClr val="FF0000"/>
                </a:solidFill>
              </a:rPr>
              <a:t>توانمندي‌هاي ضعیف مديريتي و فناوري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>
                <a:solidFill>
                  <a:srgbClr val="FF0000"/>
                </a:solidFill>
              </a:rPr>
              <a:t>عدم ثبات شرايط اقتصاد كلان </a:t>
            </a:r>
            <a:r>
              <a:rPr lang="fa-IR" dirty="0" smtClean="0"/>
              <a:t>(مانع از سرمایه گذاری عظیم و بلندمدت)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>
                <a:solidFill>
                  <a:srgbClr val="FF0000"/>
                </a:solidFill>
              </a:rPr>
              <a:t>قوانين، يارانه‌ها و اعتبارات بانكي </a:t>
            </a:r>
            <a:r>
              <a:rPr lang="fa-IR" dirty="0" smtClean="0"/>
              <a:t>(بی توجهی به بنگاه های متوسط)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>
                <a:solidFill>
                  <a:srgbClr val="FF0000"/>
                </a:solidFill>
              </a:rPr>
              <a:t>سياست‌هاي تجاري حمایتی و حفاظتی </a:t>
            </a:r>
            <a:r>
              <a:rPr lang="fa-IR" dirty="0" smtClean="0"/>
              <a:t>(دور ماندن از رقابت های بین المللی)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4- برخي مطالعات حوزه فرارسي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>
                <a:solidFill>
                  <a:srgbClr val="00B0F0"/>
                </a:solidFill>
              </a:rPr>
              <a:t>گرشنكرون (1962)</a:t>
            </a:r>
            <a:r>
              <a:rPr lang="fa-IR" dirty="0" smtClean="0"/>
              <a:t> به مطالعه فرارسي صنعتي آلمان با انگلستان در پيش از جنگ جهاني اول و به تبيين </a:t>
            </a:r>
            <a:r>
              <a:rPr lang="fa-IR" dirty="0" smtClean="0">
                <a:solidFill>
                  <a:srgbClr val="FF0000"/>
                </a:solidFill>
              </a:rPr>
              <a:t>نقش سياست‌ها و نهادها </a:t>
            </a:r>
            <a:r>
              <a:rPr lang="fa-IR" dirty="0" smtClean="0"/>
              <a:t>در اين بستر پرداخته است.</a:t>
            </a:r>
          </a:p>
          <a:p>
            <a:pPr algn="just"/>
            <a:r>
              <a:rPr lang="fa-IR" dirty="0" smtClean="0"/>
              <a:t>او به طور قابل توجهي بر </a:t>
            </a:r>
            <a:r>
              <a:rPr lang="fa-IR" dirty="0" smtClean="0">
                <a:solidFill>
                  <a:srgbClr val="FF0000"/>
                </a:solidFill>
              </a:rPr>
              <a:t>ايجاد نهادهاي جديد </a:t>
            </a:r>
            <a:r>
              <a:rPr lang="fa-IR" dirty="0" smtClean="0"/>
              <a:t>و دنبال كردن </a:t>
            </a:r>
            <a:r>
              <a:rPr lang="fa-IR" dirty="0" smtClean="0">
                <a:solidFill>
                  <a:srgbClr val="FF0000"/>
                </a:solidFill>
              </a:rPr>
              <a:t>راهبرد‌هاي مطلوب</a:t>
            </a:r>
            <a:r>
              <a:rPr lang="fa-IR" dirty="0" smtClean="0"/>
              <a:t> جهت تحقق فرارسي تأكيد دارد.</a:t>
            </a:r>
          </a:p>
          <a:p>
            <a:pPr algn="just"/>
            <a:r>
              <a:rPr lang="fa-IR" dirty="0" smtClean="0"/>
              <a:t>اين </a:t>
            </a:r>
            <a:r>
              <a:rPr lang="fa-IR" dirty="0" smtClean="0">
                <a:solidFill>
                  <a:srgbClr val="FF0000"/>
                </a:solidFill>
              </a:rPr>
              <a:t>نهادها و راهبرد‌ها </a:t>
            </a:r>
            <a:r>
              <a:rPr lang="fa-IR" dirty="0" smtClean="0"/>
              <a:t>بايد به گونه‌اي سازماندهي شوند كه از </a:t>
            </a:r>
            <a:r>
              <a:rPr lang="fa-IR" dirty="0" smtClean="0">
                <a:solidFill>
                  <a:srgbClr val="FF0000"/>
                </a:solidFill>
              </a:rPr>
              <a:t>مزيت كشورها</a:t>
            </a:r>
            <a:r>
              <a:rPr lang="fa-IR" dirty="0" smtClean="0"/>
              <a:t> در دوره‌اي فرارسي حداكثر بهره‌برداري صورت پذيرد و بر </a:t>
            </a:r>
            <a:r>
              <a:rPr lang="fa-IR" dirty="0" smtClean="0">
                <a:solidFill>
                  <a:srgbClr val="FF0000"/>
                </a:solidFill>
              </a:rPr>
              <a:t>كمبودها</a:t>
            </a:r>
            <a:r>
              <a:rPr lang="fa-IR" dirty="0" smtClean="0"/>
              <a:t> غلبه شود.</a:t>
            </a:r>
          </a:p>
          <a:p>
            <a:pPr algn="just"/>
            <a:r>
              <a:rPr lang="fa-IR" dirty="0" smtClean="0">
                <a:solidFill>
                  <a:srgbClr val="FF0000"/>
                </a:solidFill>
              </a:rPr>
              <a:t>نهادهاي جديد</a:t>
            </a:r>
            <a:r>
              <a:rPr lang="fa-IR" dirty="0" smtClean="0"/>
              <a:t>، ضرورتي است كه كشورها براي غلبه بر </a:t>
            </a:r>
            <a:r>
              <a:rPr lang="fa-IR" dirty="0" smtClean="0">
                <a:solidFill>
                  <a:srgbClr val="FF0000"/>
                </a:solidFill>
              </a:rPr>
              <a:t>ناملايمات ناشي از تأخير و ديرآمدگي</a:t>
            </a:r>
            <a:r>
              <a:rPr lang="fa-IR" dirty="0" smtClean="0"/>
              <a:t> به آنها نياز دارند.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4- برخي مطالعات حوزه فرارسي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>
                <a:solidFill>
                  <a:srgbClr val="00B0F0"/>
                </a:solidFill>
              </a:rPr>
              <a:t>آبراموويتز (1986)</a:t>
            </a:r>
            <a:r>
              <a:rPr lang="fa-IR" dirty="0" smtClean="0"/>
              <a:t> نيز در تحليل فرآيند فرارسي موفق كشورهاي شرق اروپا با آمريكا پس از جنگ جهاني، دو عامل </a:t>
            </a:r>
            <a:r>
              <a:rPr lang="fa-IR" dirty="0" smtClean="0">
                <a:solidFill>
                  <a:srgbClr val="FF0000"/>
                </a:solidFill>
              </a:rPr>
              <a:t>"همگرايي فناورانه" </a:t>
            </a:r>
            <a:r>
              <a:rPr lang="fa-IR" dirty="0" smtClean="0"/>
              <a:t>و </a:t>
            </a:r>
            <a:r>
              <a:rPr lang="fa-IR" dirty="0" smtClean="0">
                <a:solidFill>
                  <a:srgbClr val="FF0000"/>
                </a:solidFill>
              </a:rPr>
              <a:t>"سرمايه اجتماعي"</a:t>
            </a:r>
            <a:r>
              <a:rPr lang="fa-IR" dirty="0" smtClean="0"/>
              <a:t> را معرفي كرده است.</a:t>
            </a:r>
          </a:p>
          <a:p>
            <a:pPr algn="just"/>
            <a:r>
              <a:rPr lang="fa-IR" dirty="0" smtClean="0"/>
              <a:t>منظور از </a:t>
            </a:r>
            <a:r>
              <a:rPr lang="fa-IR" dirty="0" smtClean="0">
                <a:solidFill>
                  <a:srgbClr val="FF0000"/>
                </a:solidFill>
              </a:rPr>
              <a:t>همگرايي فناورانه </a:t>
            </a:r>
            <a:r>
              <a:rPr lang="fa-IR" dirty="0" smtClean="0"/>
              <a:t>به معنای تطابق </a:t>
            </a:r>
            <a:r>
              <a:rPr lang="fa-IR" dirty="0" smtClean="0">
                <a:solidFill>
                  <a:srgbClr val="FF0000"/>
                </a:solidFill>
              </a:rPr>
              <a:t>بستر فني و اقتصادي </a:t>
            </a:r>
            <a:r>
              <a:rPr lang="fa-IR" dirty="0" smtClean="0"/>
              <a:t>يك كشور با </a:t>
            </a:r>
            <a:r>
              <a:rPr lang="fa-IR" dirty="0" smtClean="0">
                <a:solidFill>
                  <a:srgbClr val="FF0000"/>
                </a:solidFill>
              </a:rPr>
              <a:t>فناوري‌هاي وارداتي و جذب شده</a:t>
            </a:r>
            <a:r>
              <a:rPr lang="fa-IR" dirty="0" smtClean="0"/>
              <a:t> است.</a:t>
            </a:r>
          </a:p>
          <a:p>
            <a:pPr algn="just"/>
            <a:r>
              <a:rPr lang="fa-IR" dirty="0" smtClean="0"/>
              <a:t>اما </a:t>
            </a:r>
            <a:r>
              <a:rPr lang="fa-IR" dirty="0" smtClean="0">
                <a:solidFill>
                  <a:srgbClr val="FF0000"/>
                </a:solidFill>
              </a:rPr>
              <a:t>سرمايه‌هاي اجتماعي </a:t>
            </a:r>
            <a:r>
              <a:rPr lang="fa-IR" dirty="0" smtClean="0"/>
              <a:t>داراي مصاديقي نظير ارتقاء </a:t>
            </a:r>
            <a:r>
              <a:rPr lang="fa-IR" dirty="0" smtClean="0">
                <a:solidFill>
                  <a:srgbClr val="FF0000"/>
                </a:solidFill>
              </a:rPr>
              <a:t>سطح آموزش</a:t>
            </a:r>
            <a:r>
              <a:rPr lang="fa-IR" dirty="0" smtClean="0"/>
              <a:t>، افزايش سهم منابع اختصاص داده شده به </a:t>
            </a:r>
            <a:r>
              <a:rPr lang="fa-IR" dirty="0" smtClean="0">
                <a:solidFill>
                  <a:srgbClr val="FF0000"/>
                </a:solidFill>
              </a:rPr>
              <a:t>فعاليت‌هاي تحقيق ‌و توسعه </a:t>
            </a:r>
            <a:r>
              <a:rPr lang="fa-IR" dirty="0" smtClean="0"/>
              <a:t>در بخش عمومي و خصوصي و ايجاد يك </a:t>
            </a:r>
            <a:r>
              <a:rPr lang="fa-IR" dirty="0" smtClean="0">
                <a:solidFill>
                  <a:srgbClr val="FF0000"/>
                </a:solidFill>
              </a:rPr>
              <a:t>سيستم تأمين مالي خوب و كارآمد </a:t>
            </a:r>
            <a:r>
              <a:rPr lang="fa-IR" dirty="0" smtClean="0"/>
              <a:t>مي‌باشد.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4- برخي مطالعات حوزه فرارسي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>
                <a:solidFill>
                  <a:srgbClr val="00B0F0"/>
                </a:solidFill>
              </a:rPr>
              <a:t>مالربا و نلسون (2011) </a:t>
            </a:r>
            <a:r>
              <a:rPr lang="fa-IR" dirty="0" smtClean="0"/>
              <a:t>نيز بر </a:t>
            </a:r>
            <a:r>
              <a:rPr lang="fa-IR" dirty="0" smtClean="0">
                <a:solidFill>
                  <a:srgbClr val="FF0000"/>
                </a:solidFill>
              </a:rPr>
              <a:t>بستر فرارسي </a:t>
            </a:r>
            <a:r>
              <a:rPr lang="fa-IR" dirty="0" smtClean="0"/>
              <a:t>و </a:t>
            </a:r>
            <a:r>
              <a:rPr lang="fa-IR" dirty="0" smtClean="0">
                <a:solidFill>
                  <a:srgbClr val="FF0000"/>
                </a:solidFill>
              </a:rPr>
              <a:t>وابستگي فرارسي به شرايط كشورها</a:t>
            </a:r>
            <a:r>
              <a:rPr lang="fa-IR" dirty="0" smtClean="0"/>
              <a:t> تأكيد فراوان كرده اند. </a:t>
            </a:r>
          </a:p>
          <a:p>
            <a:pPr algn="just"/>
            <a:r>
              <a:rPr lang="fa-IR" dirty="0" smtClean="0"/>
              <a:t>فرارسي تا حد زيادي همراه با </a:t>
            </a:r>
            <a:r>
              <a:rPr lang="fa-IR" dirty="0" smtClean="0">
                <a:solidFill>
                  <a:srgbClr val="FF0000"/>
                </a:solidFill>
              </a:rPr>
              <a:t>اصلاحات عامدانه و اغلب خلاقانه </a:t>
            </a:r>
            <a:r>
              <a:rPr lang="fa-IR" dirty="0" smtClean="0"/>
              <a:t>براي متناسب كردن تجربه با شرايط بومي است. </a:t>
            </a:r>
          </a:p>
          <a:p>
            <a:pPr algn="just"/>
            <a:r>
              <a:rPr lang="fa-IR" dirty="0" smtClean="0"/>
              <a:t>تكرار </a:t>
            </a:r>
            <a:r>
              <a:rPr lang="fa-IR" dirty="0" smtClean="0">
                <a:solidFill>
                  <a:srgbClr val="FF0000"/>
                </a:solidFill>
              </a:rPr>
              <a:t>ابعاد سازماني، مديريتي و نهادي </a:t>
            </a:r>
            <a:r>
              <a:rPr lang="fa-IR" dirty="0" smtClean="0"/>
              <a:t>تجربيات فرارسي تقريباً غيرممكن است و هماهنگ سازي آن با </a:t>
            </a:r>
            <a:r>
              <a:rPr lang="fa-IR" dirty="0" smtClean="0">
                <a:solidFill>
                  <a:srgbClr val="FF0000"/>
                </a:solidFill>
              </a:rPr>
              <a:t>شرايط، هنجارها و ارزش‌هاي داخلي </a:t>
            </a:r>
            <a:r>
              <a:rPr lang="fa-IR" dirty="0" smtClean="0"/>
              <a:t>بسيار پيچيده است </a:t>
            </a:r>
            <a:r>
              <a:rPr lang="fa-IR" dirty="0" smtClean="0">
                <a:solidFill>
                  <a:srgbClr val="00B0F0"/>
                </a:solidFill>
              </a:rPr>
              <a:t>(نلسون و همکاران، 2005).</a:t>
            </a:r>
          </a:p>
          <a:p>
            <a:pPr algn="just"/>
            <a:r>
              <a:rPr lang="fa-IR" dirty="0" smtClean="0">
                <a:solidFill>
                  <a:srgbClr val="FF0000"/>
                </a:solidFill>
              </a:rPr>
              <a:t>فرارسي موفق </a:t>
            </a:r>
            <a:r>
              <a:rPr lang="fa-IR" dirty="0" smtClean="0"/>
              <a:t>صرفاً به معناي </a:t>
            </a:r>
            <a:r>
              <a:rPr lang="fa-IR" dirty="0" smtClean="0">
                <a:solidFill>
                  <a:srgbClr val="FF0000"/>
                </a:solidFill>
              </a:rPr>
              <a:t>تطبيق تكنيك‌هاي كنوني </a:t>
            </a:r>
            <a:r>
              <a:rPr lang="fa-IR" dirty="0" smtClean="0"/>
              <a:t>در صنايع نيست، بلكه همراه با نوآوري‌هايي در </a:t>
            </a:r>
            <a:r>
              <a:rPr lang="fa-IR" dirty="0" smtClean="0">
                <a:solidFill>
                  <a:srgbClr val="FF0000"/>
                </a:solidFill>
              </a:rPr>
              <a:t>ساختار سازمان‌ها </a:t>
            </a:r>
            <a:r>
              <a:rPr lang="fa-IR" dirty="0" smtClean="0"/>
              <a:t>و همچنين </a:t>
            </a:r>
            <a:r>
              <a:rPr lang="fa-IR" dirty="0" smtClean="0">
                <a:solidFill>
                  <a:srgbClr val="FF0000"/>
                </a:solidFill>
              </a:rPr>
              <a:t>نهادها</a:t>
            </a:r>
            <a:r>
              <a:rPr lang="fa-IR" dirty="0" smtClean="0"/>
              <a:t> است </a:t>
            </a:r>
            <a:r>
              <a:rPr lang="fa-IR" dirty="0" smtClean="0">
                <a:solidFill>
                  <a:srgbClr val="00B0F0"/>
                </a:solidFill>
              </a:rPr>
              <a:t>(فاگربرگ و گودینهو، 2005).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4- برخي مطالعات حوزه فرارسي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r>
              <a:rPr lang="fa-IR" dirty="0" smtClean="0"/>
              <a:t>تعدادي از سياست‌هاي حامي فرارسي فناورانه </a:t>
            </a:r>
            <a:r>
              <a:rPr lang="fa-IR" dirty="0" smtClean="0">
                <a:solidFill>
                  <a:srgbClr val="00B0F0"/>
                </a:solidFill>
              </a:rPr>
              <a:t>(ماتیوس، 2006): </a:t>
            </a:r>
          </a:p>
          <a:p>
            <a:pPr marL="624078" indent="-514350">
              <a:buFont typeface="+mj-lt"/>
              <a:buAutoNum type="arabicPeriod"/>
            </a:pPr>
            <a:r>
              <a:rPr lang="fa-IR" dirty="0" smtClean="0"/>
              <a:t>تعيين </a:t>
            </a:r>
            <a:r>
              <a:rPr lang="fa-IR" dirty="0" smtClean="0">
                <a:solidFill>
                  <a:srgbClr val="FF0000"/>
                </a:solidFill>
              </a:rPr>
              <a:t>جايگاه بين‌المللي </a:t>
            </a:r>
            <a:r>
              <a:rPr lang="fa-IR" dirty="0" smtClean="0"/>
              <a:t>مبتني بر مزيت‌هاي بومي و اقتضائات جهاني؛ </a:t>
            </a:r>
          </a:p>
          <a:p>
            <a:pPr marL="624078" indent="-514350">
              <a:buFont typeface="+mj-lt"/>
              <a:buAutoNum type="arabicPeriod"/>
            </a:pPr>
            <a:r>
              <a:rPr lang="fa-IR" dirty="0" smtClean="0"/>
              <a:t>ورود به </a:t>
            </a:r>
            <a:r>
              <a:rPr lang="fa-IR" dirty="0" smtClean="0">
                <a:solidFill>
                  <a:srgbClr val="FF0000"/>
                </a:solidFill>
              </a:rPr>
              <a:t>زنجيره ارزش </a:t>
            </a:r>
            <a:r>
              <a:rPr lang="fa-IR" dirty="0" smtClean="0"/>
              <a:t>منطقه‌اي و جهاني؛ </a:t>
            </a:r>
          </a:p>
          <a:p>
            <a:pPr marL="624078" indent="-514350">
              <a:buFont typeface="+mj-lt"/>
              <a:buAutoNum type="arabicPeriod"/>
            </a:pPr>
            <a:r>
              <a:rPr lang="fa-IR" dirty="0" smtClean="0">
                <a:solidFill>
                  <a:srgbClr val="FF0000"/>
                </a:solidFill>
              </a:rPr>
              <a:t>يادگيري نهادي </a:t>
            </a:r>
            <a:r>
              <a:rPr lang="fa-IR" dirty="0" smtClean="0"/>
              <a:t>(تأمين مالي، تحقيق‌وتوسعه، بازارسازي و غيره)؛ </a:t>
            </a:r>
          </a:p>
          <a:p>
            <a:pPr marL="624078" indent="-514350">
              <a:buFont typeface="+mj-lt"/>
              <a:buAutoNum type="arabicPeriod"/>
            </a:pPr>
            <a:r>
              <a:rPr lang="fa-IR" dirty="0" smtClean="0"/>
              <a:t>زمينه‌سازي ظهور </a:t>
            </a:r>
            <a:r>
              <a:rPr lang="fa-IR" dirty="0" smtClean="0">
                <a:solidFill>
                  <a:srgbClr val="FF0000"/>
                </a:solidFill>
              </a:rPr>
              <a:t>شركت‌هاي جديد </a:t>
            </a:r>
            <a:r>
              <a:rPr lang="fa-IR" dirty="0" smtClean="0"/>
              <a:t>به عنوان بازيگران محوري فرارسي؛ </a:t>
            </a:r>
          </a:p>
          <a:p>
            <a:pPr marL="624078" indent="-514350">
              <a:buFont typeface="+mj-lt"/>
              <a:buAutoNum type="arabicPeriod"/>
            </a:pPr>
            <a:r>
              <a:rPr lang="fa-IR" dirty="0" smtClean="0"/>
              <a:t>توسعه صادرات و جايگزيني واردات؛ </a:t>
            </a:r>
          </a:p>
          <a:p>
            <a:pPr marL="624078" indent="-514350">
              <a:buFont typeface="+mj-lt"/>
              <a:buAutoNum type="arabicPeriod"/>
            </a:pPr>
            <a:r>
              <a:rPr lang="fa-IR" dirty="0" smtClean="0"/>
              <a:t>انجام </a:t>
            </a:r>
            <a:r>
              <a:rPr lang="fa-IR" dirty="0" smtClean="0">
                <a:solidFill>
                  <a:srgbClr val="FF0000"/>
                </a:solidFill>
              </a:rPr>
              <a:t>حمايت‌هاي گزينشي و مشروط </a:t>
            </a:r>
            <a:r>
              <a:rPr lang="fa-IR" dirty="0" smtClean="0"/>
              <a:t>از شركت‌ها؛ </a:t>
            </a:r>
          </a:p>
          <a:p>
            <a:pPr marL="624078" indent="-514350">
              <a:buFont typeface="+mj-lt"/>
              <a:buAutoNum type="arabicPeriod"/>
            </a:pPr>
            <a:r>
              <a:rPr lang="fa-IR" dirty="0" smtClean="0"/>
              <a:t>آماده سازي شركت‌ها براي مواجهه با </a:t>
            </a:r>
            <a:r>
              <a:rPr lang="fa-IR" dirty="0" smtClean="0">
                <a:solidFill>
                  <a:srgbClr val="FF0000"/>
                </a:solidFill>
              </a:rPr>
              <a:t>پيچيدگي‌هاي عرصه بين‌المللي </a:t>
            </a:r>
          </a:p>
          <a:p>
            <a:pPr marL="624078" indent="-514350">
              <a:buFont typeface="+mj-lt"/>
              <a:buAutoNum type="arabicPeriod"/>
            </a:pPr>
            <a:r>
              <a:rPr lang="fa-IR" dirty="0" smtClean="0"/>
              <a:t>سازماندهي </a:t>
            </a:r>
            <a:r>
              <a:rPr lang="fa-IR" dirty="0" smtClean="0">
                <a:solidFill>
                  <a:srgbClr val="FF0000"/>
                </a:solidFill>
              </a:rPr>
              <a:t>خوشه‌ها و بلوك‌هاي صنعتي </a:t>
            </a:r>
            <a:r>
              <a:rPr lang="fa-IR" dirty="0" smtClean="0"/>
              <a:t>به منظور هم‌افزايي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5- سياست‌هاي دولت در مراحل مختلف فرارسي فناورانه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/>
              <a:t>به طور كلي فرارسي دو مرحله اصلي دارد </a:t>
            </a:r>
            <a:r>
              <a:rPr lang="fa-IR" dirty="0" smtClean="0">
                <a:solidFill>
                  <a:srgbClr val="00B0F0"/>
                </a:solidFill>
              </a:rPr>
              <a:t>(هیدالگو و هاسمن، 2009): </a:t>
            </a:r>
          </a:p>
          <a:p>
            <a:pPr algn="just"/>
            <a:endParaRPr lang="fa-IR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>
                <a:solidFill>
                  <a:srgbClr val="FF0000"/>
                </a:solidFill>
              </a:rPr>
              <a:t>مرحله اول (تخصصی شدن تجاری) </a:t>
            </a:r>
            <a:r>
              <a:rPr lang="fa-IR" dirty="0" smtClean="0"/>
              <a:t>را بيشتر كشورهاي دنيا مي‌توانند طي كنند كه مبتني بر تعريف نقشي از دولت است كه ابزارهاي اصلي خود را </a:t>
            </a:r>
            <a:r>
              <a:rPr lang="fa-IR" dirty="0" smtClean="0">
                <a:solidFill>
                  <a:srgbClr val="FF0000"/>
                </a:solidFill>
              </a:rPr>
              <a:t>سياست‌هاي صنعتي و تجاري (تعرفه‌اي)</a:t>
            </a:r>
            <a:r>
              <a:rPr lang="fa-IR" dirty="0" smtClean="0"/>
              <a:t> مي‌داند.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>
                <a:solidFill>
                  <a:srgbClr val="FF0000"/>
                </a:solidFill>
              </a:rPr>
              <a:t>مرحله دوم (تخصصی شدن فناوری) </a:t>
            </a:r>
            <a:r>
              <a:rPr lang="fa-IR" dirty="0" smtClean="0"/>
              <a:t>زماني است كه كشورها به سمت </a:t>
            </a:r>
            <a:r>
              <a:rPr lang="fa-IR" dirty="0" smtClean="0">
                <a:solidFill>
                  <a:srgbClr val="FF0000"/>
                </a:solidFill>
              </a:rPr>
              <a:t>سياست‌هاي فناوري و نوآوري</a:t>
            </a:r>
            <a:r>
              <a:rPr lang="fa-IR" dirty="0" smtClean="0"/>
              <a:t> حركت مي‌كنند و بسياري از كشورهاي دنيا در اين مرحله متوقف مي‌شوند.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5- سياست‌هاي دولت در مراحل مختلف فرارسي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/>
              <a:t>ویژگی های تخصصی شدن تجاری </a:t>
            </a:r>
            <a:r>
              <a:rPr lang="fa-IR" dirty="0" smtClean="0">
                <a:solidFill>
                  <a:srgbClr val="00B0F0"/>
                </a:solidFill>
              </a:rPr>
              <a:t>(هیدالگو و هاسمن، 2009):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این رويكرد به درد كشورهاي فقير مي‌خورد تا با تمركز بر مزيت نسبي منابع خود،بتوانند از </a:t>
            </a:r>
            <a:r>
              <a:rPr lang="fa-IR" dirty="0" smtClean="0">
                <a:solidFill>
                  <a:srgbClr val="FF0000"/>
                </a:solidFill>
              </a:rPr>
              <a:t>فاز فقر </a:t>
            </a:r>
            <a:r>
              <a:rPr lang="fa-IR" dirty="0" smtClean="0"/>
              <a:t>در آورده و به </a:t>
            </a:r>
            <a:r>
              <a:rPr lang="fa-IR" dirty="0" smtClean="0">
                <a:solidFill>
                  <a:srgbClr val="FF0000"/>
                </a:solidFill>
              </a:rPr>
              <a:t>درآمد سرانه متوسطي </a:t>
            </a:r>
            <a:r>
              <a:rPr lang="fa-IR" dirty="0" smtClean="0"/>
              <a:t>برسانند.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در تخصصي شدن تجاري، بخش‌هايي مدنظرند كه يا مبتني بر </a:t>
            </a:r>
            <a:r>
              <a:rPr lang="fa-IR" dirty="0" smtClean="0">
                <a:solidFill>
                  <a:srgbClr val="FF0000"/>
                </a:solidFill>
              </a:rPr>
              <a:t>مزيت نيروي كار </a:t>
            </a:r>
            <a:r>
              <a:rPr lang="fa-IR" dirty="0" smtClean="0"/>
              <a:t>و يا عوامل توليد نظير </a:t>
            </a:r>
            <a:r>
              <a:rPr lang="fa-IR" dirty="0" smtClean="0">
                <a:solidFill>
                  <a:srgbClr val="FF0000"/>
                </a:solidFill>
              </a:rPr>
              <a:t>منابع</a:t>
            </a:r>
            <a:r>
              <a:rPr lang="fa-IR" dirty="0" smtClean="0"/>
              <a:t> شكل مي‌گيرند.</a:t>
            </a:r>
            <a:endParaRPr lang="fa-IR" dirty="0" smtClean="0">
              <a:solidFill>
                <a:srgbClr val="00B0F0"/>
              </a:solidFill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رسيدن به </a:t>
            </a:r>
            <a:r>
              <a:rPr lang="fa-IR" dirty="0" smtClean="0">
                <a:solidFill>
                  <a:srgbClr val="FF0000"/>
                </a:solidFill>
              </a:rPr>
              <a:t>مزيت‌هاي رقابتي صادراتي </a:t>
            </a:r>
            <a:r>
              <a:rPr lang="fa-IR" dirty="0" smtClean="0"/>
              <a:t>دنبال مي‌شود.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منبع مزيت رقابتي </a:t>
            </a:r>
            <a:r>
              <a:rPr lang="fa-IR" dirty="0" smtClean="0">
                <a:solidFill>
                  <a:srgbClr val="FF0000"/>
                </a:solidFill>
              </a:rPr>
              <a:t>هزينه كمتر </a:t>
            </a:r>
            <a:r>
              <a:rPr lang="fa-IR" dirty="0" smtClean="0"/>
              <a:t>يا اتكاء به </a:t>
            </a:r>
            <a:r>
              <a:rPr lang="fa-IR" dirty="0" smtClean="0">
                <a:solidFill>
                  <a:srgbClr val="FF0000"/>
                </a:solidFill>
              </a:rPr>
              <a:t>فناوري‌هاي توسعه يافته در جاهاي ديگر (وارداتی) </a:t>
            </a:r>
            <a:r>
              <a:rPr lang="fa-IR" dirty="0" smtClean="0"/>
              <a:t>است.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با تكيه بر سياست‌هاي صنعتي نظير </a:t>
            </a:r>
            <a:r>
              <a:rPr lang="fa-IR" dirty="0" smtClean="0">
                <a:solidFill>
                  <a:srgbClr val="FF0000"/>
                </a:solidFill>
              </a:rPr>
              <a:t>موانع تعرفه‌اي، سياست‌هاي ارزي و حمايتي </a:t>
            </a:r>
            <a:r>
              <a:rPr lang="fa-IR" dirty="0" smtClean="0"/>
              <a:t>جواب مي‌گيرد.</a:t>
            </a:r>
            <a:endParaRPr lang="en-US" dirty="0" smtClean="0">
              <a:solidFill>
                <a:srgbClr val="00B0F0"/>
              </a:solidFill>
            </a:endParaRPr>
          </a:p>
          <a:p>
            <a:pPr algn="just"/>
            <a:endParaRPr lang="fa-IR" dirty="0" smtClean="0">
              <a:solidFill>
                <a:srgbClr val="00B0F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5- سياست‌هاي دولت در مراحل مختلف فرارسي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/>
              <a:t>ویژگی های تخصصی شدن فناوری </a:t>
            </a:r>
            <a:r>
              <a:rPr lang="fa-IR" dirty="0" smtClean="0">
                <a:solidFill>
                  <a:srgbClr val="00B0F0"/>
                </a:solidFill>
              </a:rPr>
              <a:t>(هیدالگو و هاسمن، 2009):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در تخصصي شدن فناوري، </a:t>
            </a:r>
            <a:r>
              <a:rPr lang="fa-IR" dirty="0" smtClean="0">
                <a:solidFill>
                  <a:srgbClr val="FF0000"/>
                </a:solidFill>
              </a:rPr>
              <a:t>يادگيري و توانمندي‌هاي فناورانه </a:t>
            </a:r>
            <a:r>
              <a:rPr lang="fa-IR" dirty="0" smtClean="0"/>
              <a:t>سرمنشاء مزيت رقابتي است.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حوزه‌هايي كه </a:t>
            </a:r>
            <a:r>
              <a:rPr lang="fa-IR" dirty="0" smtClean="0">
                <a:solidFill>
                  <a:srgbClr val="FF0000"/>
                </a:solidFill>
              </a:rPr>
              <a:t>چرخه عمر فناوري کوتاه تری </a:t>
            </a:r>
            <a:r>
              <a:rPr lang="fa-IR" dirty="0" smtClean="0"/>
              <a:t>دارند مدنظر قرار مي‌گيرند.</a:t>
            </a:r>
            <a:endParaRPr lang="fa-IR" dirty="0" smtClean="0">
              <a:solidFill>
                <a:srgbClr val="00B0F0"/>
              </a:solidFill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مزیت رقابتی در </a:t>
            </a:r>
            <a:r>
              <a:rPr lang="fa-IR" dirty="0" smtClean="0">
                <a:solidFill>
                  <a:srgbClr val="FF0000"/>
                </a:solidFill>
              </a:rPr>
              <a:t>تنوع بخشيدن به محصولات</a:t>
            </a:r>
            <a:r>
              <a:rPr lang="fa-IR" dirty="0" smtClean="0"/>
              <a:t>، رسيدن به مزيت رقابتي ناشي از </a:t>
            </a:r>
            <a:r>
              <a:rPr lang="fa-IR" dirty="0" smtClean="0">
                <a:solidFill>
                  <a:srgbClr val="FF0000"/>
                </a:solidFill>
              </a:rPr>
              <a:t>نوآوري</a:t>
            </a:r>
            <a:r>
              <a:rPr lang="fa-IR" dirty="0" smtClean="0"/>
              <a:t> و اتكاء كمتر به فناوري‌هاي توسعه يافته در دنياست.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به صورت مداوم از طريق رسيدن به </a:t>
            </a:r>
            <a:r>
              <a:rPr lang="fa-IR" dirty="0" smtClean="0">
                <a:solidFill>
                  <a:srgbClr val="FF0000"/>
                </a:solidFill>
              </a:rPr>
              <a:t>توانمندي‌هاي طراحي </a:t>
            </a:r>
            <a:r>
              <a:rPr lang="fa-IR" dirty="0" smtClean="0"/>
              <a:t>و </a:t>
            </a:r>
            <a:r>
              <a:rPr lang="fa-IR" dirty="0" smtClean="0">
                <a:solidFill>
                  <a:srgbClr val="FF0000"/>
                </a:solidFill>
              </a:rPr>
              <a:t>دستيابي به فناوري‌هاي جديد</a:t>
            </a:r>
            <a:r>
              <a:rPr lang="fa-IR" dirty="0" smtClean="0"/>
              <a:t>، خلق مزيت می کند.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بايد </a:t>
            </a:r>
            <a:r>
              <a:rPr lang="fa-IR" dirty="0" smtClean="0">
                <a:solidFill>
                  <a:srgbClr val="FF0000"/>
                </a:solidFill>
              </a:rPr>
              <a:t>سياست‌هاي فناوري و نوآوري </a:t>
            </a:r>
            <a:r>
              <a:rPr lang="fa-IR" dirty="0" smtClean="0"/>
              <a:t>دقيقي طراحي گردد تا بتواند منجر به توسعه توانمندي‌هاي فناورانه گردد.</a:t>
            </a:r>
            <a:endParaRPr lang="fa-IR" dirty="0" smtClean="0">
              <a:solidFill>
                <a:srgbClr val="00B0F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5- سياست‌هاي دولت در مراحل مختلف فرارسي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b="3152"/>
          <a:stretch>
            <a:fillRect/>
          </a:stretch>
        </p:blipFill>
        <p:spPr bwMode="auto">
          <a:xfrm>
            <a:off x="0" y="1772816"/>
            <a:ext cx="88924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1560" y="6165304"/>
            <a:ext cx="7285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cs typeface="B Nazanin" pitchFamily="2" charset="-78"/>
              </a:rPr>
              <a:t>مراحل فرارسي و لزوم تغيير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در سياست‌هاي دولت </a:t>
            </a:r>
            <a:r>
              <a:rPr lang="fa-IR" sz="2400" b="1" dirty="0" smtClean="0">
                <a:solidFill>
                  <a:srgbClr val="00B0F0"/>
                </a:solidFill>
                <a:cs typeface="B Nazanin" pitchFamily="2" charset="-78"/>
              </a:rPr>
              <a:t>(لی و مالربا، 2017)</a:t>
            </a:r>
            <a:endParaRPr lang="en-US" sz="2400" dirty="0">
              <a:solidFill>
                <a:srgbClr val="00B0F0"/>
              </a:solidFill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سرفصل مطالب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/>
          <a:lstStyle/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/>
              <a:t>1- مقدمه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>
                <a:solidFill>
                  <a:schemeClr val="tx1"/>
                </a:solidFill>
              </a:rPr>
              <a:t>2- مفهوم فرارسی فناورانه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/>
              <a:t>3- ويژگي‌هاي فرارسي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/>
              <a:t>4- برخي مطالعات حوزه فرارسي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/>
              <a:t>5- سياست‌هاي دولت در مراحل مختلف فرارسي فناورانه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/>
              <a:t>6- مطالعه موردی: تجربه سياست‌گذاري تجاري/صنعتي در برابر نوآوري/ فناورانه در ايران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5- سياست‌هاي دولت در مراحل مختلف فرارسي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008" y="1900212"/>
          <a:ext cx="8964488" cy="4769148"/>
        </p:xfrm>
        <a:graphic>
          <a:graphicData uri="http://schemas.openxmlformats.org/drawingml/2006/table">
            <a:tbl>
              <a:tblPr rtl="1">
                <a:tableStyleId>{8A107856-5554-42FB-B03E-39F5DBC370BA}</a:tableStyleId>
              </a:tblPr>
              <a:tblGrid>
                <a:gridCol w="128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052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cs typeface="B Nazanin" pitchFamily="2" charset="-78"/>
                        </a:rPr>
                        <a:t>سه </a:t>
                      </a:r>
                      <a:r>
                        <a:rPr lang="ar-SA" sz="2400" b="1" dirty="0">
                          <a:cs typeface="B Nazanin" pitchFamily="2" charset="-78"/>
                        </a:rPr>
                        <a:t>مسير مختلف براي فرارسي </a:t>
                      </a:r>
                      <a:r>
                        <a:rPr lang="fa-IR" sz="2400" b="1" dirty="0" smtClean="0">
                          <a:solidFill>
                            <a:srgbClr val="00B0F0"/>
                          </a:solidFill>
                          <a:cs typeface="B Nazanin" pitchFamily="2" charset="-78"/>
                        </a:rPr>
                        <a:t>(لی،</a:t>
                      </a:r>
                      <a:r>
                        <a:rPr lang="fa-IR" sz="2400" b="1" baseline="0" dirty="0" smtClean="0">
                          <a:solidFill>
                            <a:srgbClr val="00B0F0"/>
                          </a:solidFill>
                          <a:cs typeface="B Nazanin" pitchFamily="2" charset="-78"/>
                        </a:rPr>
                        <a:t> 2005)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مسيرها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راهبرد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cs typeface="B Nazanin" pitchFamily="2" charset="-78"/>
                        </a:rPr>
                        <a:t>چرخه عمر فناوري</a:t>
                      </a:r>
                      <a:endParaRPr lang="en-US" sz="2400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cs typeface="B Nazanin" pitchFamily="2" charset="-78"/>
                        </a:rPr>
                        <a:t>اصالت دانش</a:t>
                      </a:r>
                      <a:endParaRPr lang="en-US" sz="2400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نمونه كشورها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اول: مسير پائين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مزيت رقابتي موجود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بلند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كم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كشورهاي با درآمد كم نظير بنگلادش، سريلانكا، كره و تايوان در دهه 60 و 70، چين در اوايل دهه 80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دوم: مسير بالا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تقليد مستقيم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بلند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زياد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برخي از كشورهاي درآمد متوسط نظير برزيل و آرژانتين در دهه 80 و 90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سوم: مسير ميانه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مسير انحرافي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كوتاه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cs typeface="B Nazanin" pitchFamily="2" charset="-78"/>
                        </a:rPr>
                        <a:t>كم</a:t>
                      </a:r>
                      <a:endParaRPr lang="en-US" sz="240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cs typeface="B Nazanin" pitchFamily="2" charset="-78"/>
                        </a:rPr>
                        <a:t>كشورهاي موفق درآمد متوسط نظير كره جنوبي و تايوان از اواسط دهه 80، چين در حال حاضر</a:t>
                      </a:r>
                      <a:endParaRPr lang="en-US" sz="2400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5- سياست‌هاي دولت در مراحل مختلف فرارسي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/>
              <a:t>مسیر اول تحت عنوان </a:t>
            </a:r>
            <a:r>
              <a:rPr lang="fa-IR" dirty="0" smtClean="0">
                <a:solidFill>
                  <a:srgbClr val="FF0000"/>
                </a:solidFill>
              </a:rPr>
              <a:t>مسير پائين </a:t>
            </a:r>
            <a:r>
              <a:rPr lang="fa-IR" dirty="0" smtClean="0"/>
              <a:t>است كه در آن كشورها همان </a:t>
            </a:r>
            <a:r>
              <a:rPr lang="fa-IR" dirty="0" smtClean="0">
                <a:solidFill>
                  <a:srgbClr val="FF0000"/>
                </a:solidFill>
              </a:rPr>
              <a:t>سياست‌هاي صنعتي و تجاري </a:t>
            </a:r>
            <a:r>
              <a:rPr lang="fa-IR" dirty="0" smtClean="0"/>
              <a:t>را اتخاذ كرده و در </a:t>
            </a:r>
            <a:r>
              <a:rPr lang="fa-IR" dirty="0" smtClean="0">
                <a:solidFill>
                  <a:srgbClr val="FF0000"/>
                </a:solidFill>
              </a:rPr>
              <a:t>فناوري‌هاي بالغ و با چرخه عمر بلند</a:t>
            </a:r>
            <a:r>
              <a:rPr lang="fa-IR" dirty="0" smtClean="0"/>
              <a:t> سرمايه‌گذاري مي‌كنند.</a:t>
            </a:r>
          </a:p>
          <a:p>
            <a:pPr algn="just"/>
            <a:endParaRPr lang="fa-IR" dirty="0" smtClean="0"/>
          </a:p>
          <a:p>
            <a:pPr algn="just"/>
            <a:r>
              <a:rPr lang="fa-IR" dirty="0" smtClean="0"/>
              <a:t> در اين مدل (که </a:t>
            </a:r>
            <a:r>
              <a:rPr lang="fa-IR" dirty="0" smtClean="0">
                <a:solidFill>
                  <a:srgbClr val="FF0000"/>
                </a:solidFill>
              </a:rPr>
              <a:t>فرارسی دنباله رو </a:t>
            </a:r>
            <a:r>
              <a:rPr lang="fa-IR" dirty="0" smtClean="0"/>
              <a:t>نامیده می شود) كشورها تلاش مي‌كنند همان مسير كشورهاي پيشرو را طي كنند و بر روي صنايعي سرمايه‌گذاري كنند كه </a:t>
            </a:r>
            <a:r>
              <a:rPr lang="fa-IR" dirty="0" smtClean="0">
                <a:solidFill>
                  <a:srgbClr val="FF0000"/>
                </a:solidFill>
              </a:rPr>
              <a:t>ارزش افزوده آنها پائين </a:t>
            </a:r>
            <a:r>
              <a:rPr lang="fa-IR" dirty="0" smtClean="0"/>
              <a:t>است، يا </a:t>
            </a:r>
            <a:r>
              <a:rPr lang="fa-IR" dirty="0" smtClean="0">
                <a:solidFill>
                  <a:srgbClr val="FF0000"/>
                </a:solidFill>
              </a:rPr>
              <a:t>ارزش قيمتي آنها كم </a:t>
            </a:r>
            <a:r>
              <a:rPr lang="fa-IR" dirty="0" smtClean="0"/>
              <a:t>است. </a:t>
            </a:r>
            <a:endParaRPr lang="en-US" dirty="0" smtClean="0"/>
          </a:p>
          <a:p>
            <a:pPr algn="just"/>
            <a:endParaRPr lang="fa-IR" dirty="0" smtClean="0">
              <a:solidFill>
                <a:srgbClr val="00B0F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5- سياست‌هاي دولت در مراحل مختلف فرارسي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/>
              <a:t>مسیر دوم تحت عنوان </a:t>
            </a:r>
            <a:r>
              <a:rPr lang="fa-IR" dirty="0" smtClean="0">
                <a:solidFill>
                  <a:srgbClr val="FF0000"/>
                </a:solidFill>
              </a:rPr>
              <a:t>مسير بالا </a:t>
            </a:r>
            <a:r>
              <a:rPr lang="fa-IR" dirty="0" smtClean="0"/>
              <a:t>اشاره به تجربه كشورهاي آمريكاي لاتين دارد که تلاش کرده اند با </a:t>
            </a:r>
            <a:r>
              <a:rPr lang="fa-IR" dirty="0" smtClean="0">
                <a:solidFill>
                  <a:srgbClr val="FF0000"/>
                </a:solidFill>
              </a:rPr>
              <a:t>پرش از روي بعضی مراحل</a:t>
            </a:r>
            <a:r>
              <a:rPr lang="fa-IR" dirty="0" smtClean="0"/>
              <a:t>، دست به توليد </a:t>
            </a:r>
            <a:r>
              <a:rPr lang="fa-IR" dirty="0" smtClean="0">
                <a:solidFill>
                  <a:srgbClr val="FF0000"/>
                </a:solidFill>
              </a:rPr>
              <a:t>كالايي مشابه و با كيفيت كالاي كشورهاي پيشرفته </a:t>
            </a:r>
            <a:r>
              <a:rPr lang="fa-IR" dirty="0" smtClean="0"/>
              <a:t>بزنند.</a:t>
            </a:r>
          </a:p>
          <a:p>
            <a:pPr algn="just"/>
            <a:endParaRPr lang="fa-IR" dirty="0" smtClean="0"/>
          </a:p>
          <a:p>
            <a:pPr algn="just"/>
            <a:r>
              <a:rPr lang="fa-IR" dirty="0" smtClean="0"/>
              <a:t> بدين منظور، باید دانش و فناوري به دست بياورند و عمدتاً در صنايعي سرمايه‌گذاري ‌كنند كه </a:t>
            </a:r>
            <a:r>
              <a:rPr lang="fa-IR" dirty="0" smtClean="0">
                <a:solidFill>
                  <a:srgbClr val="FF0000"/>
                </a:solidFill>
              </a:rPr>
              <a:t>چرخه عمر فناوري آنها طولاني </a:t>
            </a:r>
            <a:r>
              <a:rPr lang="fa-IR" dirty="0" smtClean="0"/>
              <a:t>است (نظير خودرو يا هواپيما) و </a:t>
            </a:r>
            <a:r>
              <a:rPr lang="fa-IR" dirty="0" smtClean="0">
                <a:solidFill>
                  <a:srgbClr val="FF0000"/>
                </a:solidFill>
              </a:rPr>
              <a:t>دانش نيز اصالت بالايي دارد </a:t>
            </a:r>
            <a:r>
              <a:rPr lang="fa-IR" dirty="0" smtClean="0"/>
              <a:t>(يعني بخش اعظم آن در داخل خود صنعت است) و يا به سمت صنايعي مي‌روند كه </a:t>
            </a:r>
            <a:r>
              <a:rPr lang="fa-IR" dirty="0" smtClean="0">
                <a:solidFill>
                  <a:srgbClr val="FF0000"/>
                </a:solidFill>
              </a:rPr>
              <a:t>اتكاء بالايي به علم دارند</a:t>
            </a:r>
            <a:r>
              <a:rPr lang="fa-IR" dirty="0" smtClean="0"/>
              <a:t> (نظير دارو). </a:t>
            </a:r>
            <a:endParaRPr lang="en-US" dirty="0" smtClean="0"/>
          </a:p>
          <a:p>
            <a:pPr algn="just"/>
            <a:endParaRPr lang="fa-IR" dirty="0" smtClean="0">
              <a:solidFill>
                <a:srgbClr val="00B0F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5- سياست‌هاي دولت در مراحل مختلف فرارسي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/>
              <a:t>مسیر سوم تحت عنوان </a:t>
            </a:r>
            <a:r>
              <a:rPr lang="fa-IR" dirty="0" smtClean="0">
                <a:solidFill>
                  <a:srgbClr val="FF0000"/>
                </a:solidFill>
              </a:rPr>
              <a:t>مسير ميانه</a:t>
            </a:r>
            <a:r>
              <a:rPr lang="fa-IR" dirty="0" smtClean="0"/>
              <a:t>، مسيري است كه كشورهاي موفق در حوزه فرارسي پيموده‌اند كه به آن </a:t>
            </a:r>
            <a:r>
              <a:rPr lang="fa-IR" dirty="0" smtClean="0">
                <a:solidFill>
                  <a:srgbClr val="FF0000"/>
                </a:solidFill>
              </a:rPr>
              <a:t>مدل جهش </a:t>
            </a:r>
            <a:r>
              <a:rPr lang="fa-IR" dirty="0" smtClean="0"/>
              <a:t>هم گفته مي‌شود.</a:t>
            </a:r>
          </a:p>
          <a:p>
            <a:pPr algn="just"/>
            <a:r>
              <a:rPr lang="fa-IR" dirty="0" smtClean="0"/>
              <a:t> در اين مسير، كشورها بر روي صنايعي سرمايه‌گذاري مي‌كنند كه </a:t>
            </a:r>
            <a:r>
              <a:rPr lang="fa-IR" dirty="0" smtClean="0">
                <a:solidFill>
                  <a:srgbClr val="FF0000"/>
                </a:solidFill>
              </a:rPr>
              <a:t>چرخه عمر فناوري در آنها كوتاه </a:t>
            </a:r>
            <a:r>
              <a:rPr lang="fa-IR" dirty="0" smtClean="0"/>
              <a:t>است، </a:t>
            </a:r>
            <a:r>
              <a:rPr lang="fa-IR" dirty="0" smtClean="0">
                <a:solidFill>
                  <a:srgbClr val="FF0000"/>
                </a:solidFill>
              </a:rPr>
              <a:t>ارزش افزوده بالاست </a:t>
            </a:r>
            <a:r>
              <a:rPr lang="fa-IR" dirty="0" smtClean="0"/>
              <a:t>و همچنين دانش در آن بخش‌ها زياد </a:t>
            </a:r>
            <a:r>
              <a:rPr lang="fa-IR" dirty="0" smtClean="0">
                <a:solidFill>
                  <a:srgbClr val="FF0000"/>
                </a:solidFill>
              </a:rPr>
              <a:t>اصيل نيست </a:t>
            </a:r>
            <a:r>
              <a:rPr lang="fa-IR" dirty="0" smtClean="0"/>
              <a:t>(يعني بخش قابل توجهي از دانش در خارج از صنعت قرار دارد و از اين روي نيازمند درجه بالايي از تحقيق ‌و توسعه نيست). </a:t>
            </a:r>
          </a:p>
          <a:p>
            <a:pPr algn="just"/>
            <a:r>
              <a:rPr lang="fa-IR" dirty="0" smtClean="0"/>
              <a:t>يكي از اصلي‌ترين مشكلات اين مسير </a:t>
            </a:r>
            <a:r>
              <a:rPr lang="fa-IR" dirty="0" smtClean="0">
                <a:solidFill>
                  <a:srgbClr val="FF0000"/>
                </a:solidFill>
              </a:rPr>
              <a:t>تغييرات گسترده فناوري </a:t>
            </a:r>
            <a:r>
              <a:rPr lang="fa-IR" dirty="0" smtClean="0"/>
              <a:t>و نياز به </a:t>
            </a:r>
            <a:r>
              <a:rPr lang="fa-IR" dirty="0" smtClean="0">
                <a:solidFill>
                  <a:srgbClr val="FF0000"/>
                </a:solidFill>
              </a:rPr>
              <a:t>پاسخگويي سريع </a:t>
            </a:r>
            <a:r>
              <a:rPr lang="fa-IR" dirty="0" smtClean="0"/>
              <a:t>به آن است كه در حوزه توان هر كشور، بخش يا بنگاهي نيست.</a:t>
            </a:r>
            <a:endParaRPr lang="en-US" dirty="0" smtClean="0"/>
          </a:p>
          <a:p>
            <a:pPr algn="just"/>
            <a:endParaRPr lang="fa-IR" dirty="0" smtClean="0">
              <a:solidFill>
                <a:srgbClr val="00B0F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5- سياست‌هاي دولت در مراحل مختلف فرارسي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sz="2600" dirty="0" smtClean="0"/>
              <a:t>اين سه مسير لزوماً </a:t>
            </a:r>
            <a:r>
              <a:rPr lang="fa-IR" sz="2600" dirty="0" smtClean="0">
                <a:solidFill>
                  <a:srgbClr val="FF0000"/>
                </a:solidFill>
              </a:rPr>
              <a:t>نافي</a:t>
            </a:r>
            <a:r>
              <a:rPr lang="fa-IR" sz="2600" dirty="0" smtClean="0"/>
              <a:t> هم نيستند. </a:t>
            </a:r>
          </a:p>
          <a:p>
            <a:pPr algn="just"/>
            <a:r>
              <a:rPr lang="fa-IR" sz="2600" dirty="0" smtClean="0"/>
              <a:t>كشورها عمدتاً از </a:t>
            </a:r>
            <a:r>
              <a:rPr lang="fa-IR" sz="2600" dirty="0" smtClean="0">
                <a:solidFill>
                  <a:srgbClr val="FF0000"/>
                </a:solidFill>
              </a:rPr>
              <a:t>مسير اول </a:t>
            </a:r>
            <a:r>
              <a:rPr lang="fa-IR" sz="2600" dirty="0" smtClean="0"/>
              <a:t>شروع مي‌كنند و زماني كه به درجه‌اي از درآمد و توانمندي مي‌رسند، اكنون مناسب‌ترين راهبرد حركت به سمت </a:t>
            </a:r>
            <a:r>
              <a:rPr lang="fa-IR" sz="2600" dirty="0" smtClean="0">
                <a:solidFill>
                  <a:srgbClr val="FF0000"/>
                </a:solidFill>
              </a:rPr>
              <a:t>مسير سوم </a:t>
            </a:r>
            <a:r>
              <a:rPr lang="fa-IR" sz="2600" dirty="0" smtClean="0"/>
              <a:t>است. </a:t>
            </a:r>
          </a:p>
          <a:p>
            <a:pPr algn="just"/>
            <a:r>
              <a:rPr lang="fa-IR" sz="2600" dirty="0" smtClean="0"/>
              <a:t>اگر آنها بخواهند مستقيماً به سمت توليد </a:t>
            </a:r>
            <a:r>
              <a:rPr lang="fa-IR" sz="2600" dirty="0" smtClean="0">
                <a:solidFill>
                  <a:srgbClr val="FF0000"/>
                </a:solidFill>
              </a:rPr>
              <a:t>كالاهاي با كيفيت مشابه خارجي با چرخه فناوري طولاني</a:t>
            </a:r>
            <a:r>
              <a:rPr lang="fa-IR" sz="2600" dirty="0" smtClean="0"/>
              <a:t> حركت كنند، تقريباً هيچ گاه موفق نخواهند شد.</a:t>
            </a:r>
          </a:p>
          <a:p>
            <a:pPr algn="just"/>
            <a:r>
              <a:rPr lang="fa-IR" sz="2600" dirty="0" smtClean="0"/>
              <a:t>در گام آخر، زماني كه كشور به </a:t>
            </a:r>
            <a:r>
              <a:rPr lang="fa-IR" sz="2600" dirty="0" smtClean="0">
                <a:solidFill>
                  <a:srgbClr val="FF0000"/>
                </a:solidFill>
              </a:rPr>
              <a:t>درآمد سرانه بالا </a:t>
            </a:r>
            <a:r>
              <a:rPr lang="fa-IR" sz="2600" dirty="0" smtClean="0"/>
              <a:t>رسيد و بسياري از توانمندي‌هاي گسترده ديگر را كسب نمود، مي‌تواند وارد </a:t>
            </a:r>
            <a:r>
              <a:rPr lang="fa-IR" sz="2600" dirty="0" smtClean="0">
                <a:solidFill>
                  <a:srgbClr val="FF0000"/>
                </a:solidFill>
              </a:rPr>
              <a:t>مسير دوم </a:t>
            </a:r>
            <a:r>
              <a:rPr lang="fa-IR" sz="2600" dirty="0" smtClean="0"/>
              <a:t>و رقابت با كالاهاي با كيفيت بين‌المللي گردد. </a:t>
            </a:r>
          </a:p>
          <a:p>
            <a:pPr algn="just"/>
            <a:r>
              <a:rPr lang="fa-IR" sz="2600" dirty="0" smtClean="0"/>
              <a:t>به عبارتي، مسير فرارسي گذر از </a:t>
            </a:r>
            <a:r>
              <a:rPr lang="fa-IR" sz="2600" dirty="0" smtClean="0">
                <a:solidFill>
                  <a:srgbClr val="FF0000"/>
                </a:solidFill>
              </a:rPr>
              <a:t>مسير اول به سوم </a:t>
            </a:r>
            <a:r>
              <a:rPr lang="fa-IR" sz="2600" dirty="0" smtClean="0"/>
              <a:t>و در نهايت </a:t>
            </a:r>
            <a:r>
              <a:rPr lang="fa-IR" sz="2600" dirty="0" smtClean="0">
                <a:solidFill>
                  <a:srgbClr val="FF0000"/>
                </a:solidFill>
              </a:rPr>
              <a:t>مسير دوم </a:t>
            </a:r>
            <a:r>
              <a:rPr lang="fa-IR" sz="2600" dirty="0" smtClean="0"/>
              <a:t>است.</a:t>
            </a:r>
            <a:endParaRPr lang="en-US" sz="2600" dirty="0" smtClean="0"/>
          </a:p>
          <a:p>
            <a:pPr algn="just"/>
            <a:endParaRPr lang="fa-IR" sz="2600" dirty="0" smtClean="0">
              <a:solidFill>
                <a:srgbClr val="00B0F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5- سياست‌هاي دولت در مراحل مختلف فرارسي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3141" t="5138" r="12821" b="7727"/>
          <a:stretch>
            <a:fillRect/>
          </a:stretch>
        </p:blipFill>
        <p:spPr bwMode="auto">
          <a:xfrm>
            <a:off x="899592" y="1628800"/>
            <a:ext cx="7200800" cy="427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59632" y="593998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  <a:cs typeface="B Nazanin" pitchFamily="2" charset="-78"/>
              </a:rPr>
              <a:t>سه مسير كوتاه، ميانه (انحرافي) و بلند طي‌شده توسط كره جنوبي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rgbClr val="00B0F0"/>
                </a:solidFill>
                <a:cs typeface="B Nazanin" pitchFamily="2" charset="-78"/>
              </a:rPr>
              <a:t>(لی، 2005)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  <a:cs typeface="B Nazanin" pitchFamily="2" charset="-78"/>
              </a:rPr>
              <a:t>(بسياري كشورها از مسير كوتاه به مسير بلند مي‌روند و در اين راه شكست مي‌خورند)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5- سياست‌هاي دولت در مراحل مختلف فرارسي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13876" t="10732" r="14178"/>
          <a:stretch/>
        </p:blipFill>
        <p:spPr bwMode="auto">
          <a:xfrm>
            <a:off x="611560" y="1612442"/>
            <a:ext cx="7704856" cy="5245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5- سياست‌هاي دولت در مراحل مختلف فرارسي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>
                <a:solidFill>
                  <a:srgbClr val="FF0000"/>
                </a:solidFill>
              </a:rPr>
              <a:t>گام اول (سياست صنعتي/تجاري): </a:t>
            </a:r>
            <a:r>
              <a:rPr lang="fa-IR" dirty="0" smtClean="0"/>
              <a:t>توليد تجهيزات اصلی، سرمايه‌گذاري مستقيم خارجي يا مونتاژ مستقيم كالاهاي خارجي با كمك سياست‌هاي تعرفه‌اي و تجاري</a:t>
            </a:r>
          </a:p>
          <a:p>
            <a:pPr algn="just"/>
            <a:endParaRPr lang="en-US" dirty="0" smtClean="0"/>
          </a:p>
          <a:p>
            <a:pPr algn="just"/>
            <a:r>
              <a:rPr lang="fa-IR" dirty="0" smtClean="0">
                <a:solidFill>
                  <a:srgbClr val="FF0000"/>
                </a:solidFill>
              </a:rPr>
              <a:t> گام دوم (سياست فناوري و سياست صنعتي): </a:t>
            </a:r>
            <a:r>
              <a:rPr lang="fa-IR" dirty="0" smtClean="0"/>
              <a:t>حمايت از صنايع نابالغ و تحقيق‌وتوسعه در صنايع قديمي، در زمان بروز يك فرصت جديد فناورانه</a:t>
            </a:r>
          </a:p>
          <a:p>
            <a:pPr algn="just"/>
            <a:endParaRPr lang="fa-IR" dirty="0" smtClean="0"/>
          </a:p>
          <a:p>
            <a:pPr algn="just"/>
            <a:r>
              <a:rPr lang="fa-IR" dirty="0" smtClean="0">
                <a:solidFill>
                  <a:srgbClr val="FF0000"/>
                </a:solidFill>
              </a:rPr>
              <a:t>گام سوم (سياست فناوري): </a:t>
            </a:r>
            <a:r>
              <a:rPr lang="fa-IR" dirty="0" smtClean="0"/>
              <a:t>شكل‌دهي كنسرسيوم‌هاي تحقيقاتي مشترك بين بخش خصوصي و آزمايشگاه‌هاي تحقيقاتي دولتي؛ تأكيد بر تحقيق‌وتوسعه و همچنين گذاشتن استاندارد براي اين حوزه‌هاي جديد </a:t>
            </a:r>
            <a:endParaRPr lang="fa-IR" dirty="0" smtClean="0">
              <a:solidFill>
                <a:srgbClr val="00B0F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5- سياست‌هاي دولت در مراحل مختلف فرارسي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sz="2600" dirty="0" smtClean="0"/>
              <a:t>ویژگی های سياست‌هاي فرارسي در كشورهاي موفق شرق آسيا:</a:t>
            </a:r>
          </a:p>
          <a:p>
            <a:pPr marL="624078" indent="-514350">
              <a:buFont typeface="+mj-lt"/>
              <a:buAutoNum type="arabicPeriod"/>
            </a:pPr>
            <a:r>
              <a:rPr lang="fa-IR" sz="2600" dirty="0" smtClean="0"/>
              <a:t>تمركز بر </a:t>
            </a:r>
            <a:r>
              <a:rPr lang="fa-IR" sz="2600" dirty="0" smtClean="0">
                <a:solidFill>
                  <a:srgbClr val="FF0000"/>
                </a:solidFill>
              </a:rPr>
              <a:t>پنجره‌هاي فرصت </a:t>
            </a:r>
            <a:r>
              <a:rPr lang="fa-IR" sz="2600" dirty="0" smtClean="0"/>
              <a:t>ناشي از تغييرات فناوري</a:t>
            </a:r>
            <a:endParaRPr lang="en-US" sz="2600" dirty="0" smtClean="0"/>
          </a:p>
          <a:p>
            <a:pPr marL="624078" indent="-514350">
              <a:buFont typeface="+mj-lt"/>
              <a:buAutoNum type="arabicPeriod"/>
            </a:pPr>
            <a:r>
              <a:rPr lang="fa-IR" sz="2600" dirty="0" smtClean="0"/>
              <a:t>مبتني بر تعامل سازنده ميان </a:t>
            </a:r>
            <a:r>
              <a:rPr lang="fa-IR" sz="2600" dirty="0" smtClean="0">
                <a:solidFill>
                  <a:srgbClr val="FF0000"/>
                </a:solidFill>
              </a:rPr>
              <a:t>دولت و بخش خصوصي (کارآفرینان واقعی)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fa-IR" sz="2600" dirty="0" smtClean="0">
                <a:solidFill>
                  <a:srgbClr val="FF0000"/>
                </a:solidFill>
              </a:rPr>
              <a:t>تضمين ريسك‌پذيري </a:t>
            </a:r>
            <a:r>
              <a:rPr lang="fa-IR" sz="2600" dirty="0" smtClean="0"/>
              <a:t>بنگاه‌ها براي ورود به حوزه‌هاي جديد</a:t>
            </a:r>
            <a:endParaRPr lang="en-US" sz="2600" dirty="0" smtClean="0"/>
          </a:p>
          <a:p>
            <a:pPr marL="624078" indent="-514350">
              <a:buFont typeface="+mj-lt"/>
              <a:buAutoNum type="arabicPeriod"/>
            </a:pPr>
            <a:r>
              <a:rPr lang="fa-IR" sz="2600" dirty="0" smtClean="0"/>
              <a:t>سبد متنوعي از سياست‌هاي </a:t>
            </a:r>
            <a:r>
              <a:rPr lang="fa-IR" sz="2600" dirty="0" smtClean="0">
                <a:solidFill>
                  <a:srgbClr val="FF0000"/>
                </a:solidFill>
              </a:rPr>
              <a:t>سمت عرضه، سمت تقاضا و نهادي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fa-IR" sz="2600" dirty="0" smtClean="0"/>
              <a:t>سياست‌هاي سمت عرضه مشتمل بر </a:t>
            </a:r>
            <a:r>
              <a:rPr lang="fa-IR" sz="2600" dirty="0" smtClean="0">
                <a:solidFill>
                  <a:srgbClr val="FF0000"/>
                </a:solidFill>
              </a:rPr>
              <a:t>تأمين مالي تحقيقات، ايجاد كنسرسيوم‌ها، تأمين نيروي انساني، دسترسي و معافيت مالياتي و ...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fa-IR" sz="2600" dirty="0" smtClean="0"/>
              <a:t>سياست‌هاي سمت تقاضا شامل </a:t>
            </a:r>
            <a:r>
              <a:rPr lang="fa-IR" sz="2600" dirty="0" smtClean="0">
                <a:solidFill>
                  <a:srgbClr val="FF0000"/>
                </a:solidFill>
              </a:rPr>
              <a:t>خريدهاي دولتي و تدوين قوانين، مقررات و استانداردهاي جديد براي شكل‌دهي به بازارهاي فناوري و ...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fa-IR" sz="2600" dirty="0" smtClean="0"/>
              <a:t>سياست‌هاي نهادي شامل </a:t>
            </a:r>
            <a:r>
              <a:rPr lang="fa-IR" sz="2600" dirty="0" smtClean="0">
                <a:solidFill>
                  <a:srgbClr val="FF0000"/>
                </a:solidFill>
              </a:rPr>
              <a:t>شكل‌دهي يك نهاد اصلي توسعه گرا، شكل‌دهي آزمايشگاه‌هاي تحقيقاتی عمومي و دانشگاهي؛ شكل‌دهي شركت‌هاي تجاري و ...</a:t>
            </a:r>
            <a:endParaRPr lang="en-US" sz="2600" dirty="0" smtClean="0">
              <a:solidFill>
                <a:srgbClr val="FF0000"/>
              </a:solidFill>
            </a:endParaRPr>
          </a:p>
          <a:p>
            <a:pPr algn="just"/>
            <a:endParaRPr lang="fa-IR" sz="2600" dirty="0" smtClean="0">
              <a:solidFill>
                <a:srgbClr val="00B0F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5- سياست‌هاي دولت در مراحل مختلف فرارسي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sz="2600" dirty="0" smtClean="0"/>
              <a:t>برخی </a:t>
            </a:r>
            <a:r>
              <a:rPr lang="fa-IR" sz="2600" dirty="0" smtClean="0">
                <a:solidFill>
                  <a:srgbClr val="FF0000"/>
                </a:solidFill>
              </a:rPr>
              <a:t>سياست‌هاي صنعتي و تجاري </a:t>
            </a:r>
            <a:r>
              <a:rPr lang="fa-IR" sz="2600" dirty="0" smtClean="0"/>
              <a:t>مکمل سیاست های فناوری: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fa-IR" sz="2600" dirty="0" smtClean="0"/>
              <a:t>سياست توسعه صادرات براي آنها به علاوه حفاظت واردات براي آنها از طريق </a:t>
            </a:r>
            <a:r>
              <a:rPr lang="fa-IR" sz="2600" dirty="0" smtClean="0">
                <a:solidFill>
                  <a:srgbClr val="FF0000"/>
                </a:solidFill>
              </a:rPr>
              <a:t>سياست‌هاي تعرفه‌اي </a:t>
            </a:r>
            <a:r>
              <a:rPr lang="fa-IR" sz="2600" dirty="0" smtClean="0"/>
              <a:t>و تعرفه كم براي كالاهاي واسطه‌اي اين بخش‌ها</a:t>
            </a:r>
            <a:endParaRPr lang="en-US" sz="2600" dirty="0" smtClean="0"/>
          </a:p>
          <a:p>
            <a:pPr marL="566928" indent="-457200" algn="just">
              <a:buFont typeface="+mj-lt"/>
              <a:buAutoNum type="arabicPeriod"/>
            </a:pPr>
            <a:r>
              <a:rPr lang="fa-IR" sz="2600" dirty="0" smtClean="0"/>
              <a:t>پرداخت </a:t>
            </a:r>
            <a:r>
              <a:rPr lang="fa-IR" sz="2600" dirty="0" smtClean="0">
                <a:solidFill>
                  <a:srgbClr val="FF0000"/>
                </a:solidFill>
              </a:rPr>
              <a:t>وام‌هاي با بهره كم </a:t>
            </a:r>
            <a:r>
              <a:rPr lang="fa-IR" sz="2600" dirty="0" smtClean="0"/>
              <a:t>براي اين بخش‌ها يا تضمین كردن بازپرداختي‌هاي آنان</a:t>
            </a:r>
            <a:endParaRPr lang="en-US" sz="2600" dirty="0" smtClean="0"/>
          </a:p>
          <a:p>
            <a:pPr marL="566928" indent="-457200" algn="just">
              <a:buFont typeface="+mj-lt"/>
              <a:buAutoNum type="arabicPeriod"/>
            </a:pPr>
            <a:r>
              <a:rPr lang="fa-IR" sz="2600" dirty="0" smtClean="0">
                <a:solidFill>
                  <a:srgbClr val="FF0000"/>
                </a:solidFill>
              </a:rPr>
              <a:t>نرخ ارز دوگانه صرفاً براي اين بخش‌ها </a:t>
            </a:r>
            <a:r>
              <a:rPr lang="fa-IR" sz="2600" dirty="0" smtClean="0"/>
              <a:t>و نرخ ارز كم براي واردات آنها</a:t>
            </a:r>
            <a:endParaRPr lang="en-US" sz="2600" dirty="0" smtClean="0"/>
          </a:p>
          <a:p>
            <a:pPr marL="566928" indent="-457200" algn="just">
              <a:buFont typeface="+mj-lt"/>
              <a:buAutoNum type="arabicPeriod"/>
            </a:pPr>
            <a:r>
              <a:rPr lang="fa-IR" sz="2600" dirty="0" smtClean="0">
                <a:solidFill>
                  <a:srgbClr val="FF0000"/>
                </a:solidFill>
              </a:rPr>
              <a:t>نرخ بهره كنترل شده براي آنها</a:t>
            </a:r>
            <a:r>
              <a:rPr lang="fa-IR" sz="2600" dirty="0" smtClean="0"/>
              <a:t>: نرخ بهره بسيار كم براي سرمايه‌گذاري‌هاي آنها</a:t>
            </a:r>
            <a:endParaRPr lang="en-US" sz="2600" dirty="0" smtClean="0"/>
          </a:p>
          <a:p>
            <a:pPr marL="566928" indent="-457200" algn="just">
              <a:buFont typeface="+mj-lt"/>
              <a:buAutoNum type="arabicPeriod"/>
            </a:pPr>
            <a:r>
              <a:rPr lang="fa-IR" sz="2600" dirty="0" smtClean="0">
                <a:solidFill>
                  <a:srgbClr val="FF0000"/>
                </a:solidFill>
              </a:rPr>
              <a:t>كنترل سرمايه (مديريت فعال بازار سرمايه): </a:t>
            </a:r>
            <a:r>
              <a:rPr lang="fa-IR" sz="2600" dirty="0" smtClean="0"/>
              <a:t>ماليات توبين براي تبادلات مالي آنها به منظور كنترل فرار سرمايه </a:t>
            </a:r>
          </a:p>
          <a:p>
            <a:pPr marL="566928" indent="-457200" algn="just">
              <a:buNone/>
            </a:pPr>
            <a:r>
              <a:rPr lang="fa-IR" sz="2600" dirty="0" smtClean="0"/>
              <a:t>(ا</a:t>
            </a:r>
            <a:r>
              <a:rPr lang="ar-SA" sz="2600" dirty="0" smtClean="0"/>
              <a:t>ين ماليات به وسيله توبين (برنده جايزه نوبل) پيشنهاد شد كه در آن هر گونه خريد ارز به منظور سفته‌بازي مشمول ماليات مي‌گردد</a:t>
            </a:r>
            <a:r>
              <a:rPr lang="fa-IR" sz="2600" dirty="0" smtClean="0"/>
              <a:t>)</a:t>
            </a:r>
            <a:endParaRPr lang="en-US" sz="2600" dirty="0" smtClean="0"/>
          </a:p>
          <a:p>
            <a:pPr algn="just"/>
            <a:endParaRPr lang="fa-IR" sz="2600" dirty="0" smtClean="0">
              <a:solidFill>
                <a:srgbClr val="00B0F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مقدمه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دولت‌ها با تعيين </a:t>
            </a:r>
            <a:r>
              <a:rPr lang="fa-IR" dirty="0" smtClean="0">
                <a:solidFill>
                  <a:srgbClr val="FF0000"/>
                </a:solidFill>
              </a:rPr>
              <a:t>سياست‌ها، قوانين و مقررات </a:t>
            </a:r>
            <a:r>
              <a:rPr lang="fa-IR" dirty="0" smtClean="0"/>
              <a:t>عرصه‌اي كه ساير بازيگران در آن فعاليت مي‌كنند، بر نحوه عملكرد و همچنين رابطه بين بنگاه‌ها و سازمان‌ها تأثير مي‌گذارند.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از طرفي، نقش دولت‌ها در سازماندهي بازارهاي فناوري به ويژه </a:t>
            </a:r>
            <a:r>
              <a:rPr lang="fa-IR" dirty="0" smtClean="0">
                <a:solidFill>
                  <a:srgbClr val="FF0000"/>
                </a:solidFill>
              </a:rPr>
              <a:t>فناوري‌هاي نو و پيشرفته</a:t>
            </a:r>
            <a:r>
              <a:rPr lang="fa-IR" dirty="0" smtClean="0"/>
              <a:t>، كليدي است.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دركشورهاي صنعتي، </a:t>
            </a:r>
            <a:r>
              <a:rPr lang="fa-IR" dirty="0" smtClean="0">
                <a:solidFill>
                  <a:srgbClr val="FF0000"/>
                </a:solidFill>
              </a:rPr>
              <a:t>تأمين مالي مستقيم يا غيرمستقيم دولت </a:t>
            </a:r>
            <a:r>
              <a:rPr lang="fa-IR" dirty="0" smtClean="0"/>
              <a:t>حدود 40 تا 50 درصد از كل هزينه‌هاي تحقيق ‌و توسعه را تشکیل مي‌دهد.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بعلاوه، بسياري از سازمان‌هاي فعال در عرصه </a:t>
            </a:r>
            <a:r>
              <a:rPr lang="fa-IR" dirty="0" smtClean="0">
                <a:solidFill>
                  <a:srgbClr val="FF0000"/>
                </a:solidFill>
              </a:rPr>
              <a:t>توسعه، انتشار و بكارگيري فناوري</a:t>
            </a:r>
            <a:r>
              <a:rPr lang="fa-IR" dirty="0" smtClean="0"/>
              <a:t> متعلق به دولت و يا در كنترل دولت هستند (دانشگاه ها، موسسات تحقیقاتی دولتی، شرکت های بزرگ صنعتی فعال در حوزه انرژی، دفاعی و ...)</a:t>
            </a:r>
            <a:endParaRPr lang="fa-IR" b="1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6- مطالعه موردی: تجربه سياست‌گذاري تجاري صنعتي در برابر نوآوري فناورانه در ايران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/>
              <a:t>تجربه صنعتي شدن ايران نشان مي‌دهد كه از ابتداي سرمايه‌گذاري سنگين بر روي </a:t>
            </a:r>
            <a:r>
              <a:rPr lang="fa-IR" dirty="0" smtClean="0">
                <a:solidFill>
                  <a:srgbClr val="FF0000"/>
                </a:solidFill>
              </a:rPr>
              <a:t>فرآيند صنعتي شدن در دهه 1340</a:t>
            </a:r>
            <a:r>
              <a:rPr lang="fa-IR" dirty="0" smtClean="0"/>
              <a:t>، تمركز كشور بر روي </a:t>
            </a:r>
            <a:r>
              <a:rPr lang="fa-IR" dirty="0" smtClean="0">
                <a:solidFill>
                  <a:srgbClr val="FF0000"/>
                </a:solidFill>
              </a:rPr>
              <a:t>سياست‌هاي صنعتي و تجاري </a:t>
            </a:r>
            <a:r>
              <a:rPr lang="fa-IR" dirty="0" smtClean="0"/>
              <a:t>بوده و سردمداران صنعت كشور تلاش خاصي براي حركت به سمت </a:t>
            </a:r>
            <a:r>
              <a:rPr lang="fa-IR" dirty="0" smtClean="0">
                <a:solidFill>
                  <a:srgbClr val="FF0000"/>
                </a:solidFill>
              </a:rPr>
              <a:t>سياست‌هاي فناوري و نوآوري </a:t>
            </a:r>
            <a:r>
              <a:rPr lang="fa-IR" dirty="0" smtClean="0"/>
              <a:t>ننمودند. </a:t>
            </a:r>
          </a:p>
          <a:p>
            <a:pPr marL="624078" indent="-514350">
              <a:buFont typeface="+mj-lt"/>
              <a:buAutoNum type="arabicPeriod"/>
            </a:pPr>
            <a:r>
              <a:rPr lang="fa-IR" dirty="0" smtClean="0"/>
              <a:t>تثيبت نرخ ارز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fa-IR" dirty="0" smtClean="0"/>
              <a:t>واردات ارزان ماشين‌آلات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fa-IR" dirty="0" smtClean="0"/>
              <a:t>وضع عوارض بالای گمركي روی كالاهاي نهايي خارجي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fa-IR" dirty="0" smtClean="0"/>
              <a:t>تأمين منابع ارزي از طريق ارز فروش حاصل از نفت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fa-IR" dirty="0" smtClean="0"/>
              <a:t>ساير حمايت‌هاي نامتعارف نظير خوراك ارزان </a:t>
            </a:r>
            <a:endParaRPr lang="fa-IR" dirty="0" smtClean="0">
              <a:solidFill>
                <a:srgbClr val="00B0F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0192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/>
              <a:t>صنايع نيازي به توسعه فناوري در خود احساس نمي‌‌كردند و بهترين و راحت‌ترين راهبرد براي آنها اين بود كه كالاهاي وارداتي را از طريق تاسيس كارخانه در داخل و برخورداري از حمايت‌هاي فوق، در داخل توليد كنند </a:t>
            </a:r>
            <a:r>
              <a:rPr lang="fa-IR" dirty="0" smtClean="0">
                <a:solidFill>
                  <a:srgbClr val="FF0000"/>
                </a:solidFill>
              </a:rPr>
              <a:t>(جايگزيني واردات).</a:t>
            </a:r>
          </a:p>
          <a:p>
            <a:pPr algn="just"/>
            <a:r>
              <a:rPr lang="fa-IR" dirty="0" smtClean="0"/>
              <a:t> در حالي كه اگر با خلاء ارز مواجه مي‌شديم، سياست‌ها ناگزير به سمت توسعه صادرات و در نتيجه توسعه فناوري حركت مي‌كرد.</a:t>
            </a:r>
          </a:p>
          <a:p>
            <a:pPr algn="just"/>
            <a:r>
              <a:rPr lang="fa-IR" dirty="0" smtClean="0"/>
              <a:t> بدين ترتيب، غالب صنايع در كشور مبتني بر اين سياست‌هاي حمايتي، نظير </a:t>
            </a:r>
            <a:r>
              <a:rPr lang="fa-IR" dirty="0" smtClean="0">
                <a:solidFill>
                  <a:srgbClr val="FF0000"/>
                </a:solidFill>
              </a:rPr>
              <a:t>پتروشيمي، سيمان، معدني و ...، </a:t>
            </a:r>
            <a:r>
              <a:rPr lang="fa-IR" dirty="0" smtClean="0"/>
              <a:t>پا گرفته و اكنون نيز در حال </a:t>
            </a:r>
            <a:r>
              <a:rPr lang="fa-IR" dirty="0" smtClean="0">
                <a:solidFill>
                  <a:srgbClr val="FF0000"/>
                </a:solidFill>
              </a:rPr>
              <a:t>فعاليت سودآور بدون بهره‌برداري از توانمندي‌هاي فناوري </a:t>
            </a:r>
            <a:r>
              <a:rPr lang="fa-IR" dirty="0" smtClean="0"/>
              <a:t>هستند و دولت نيز احساس نياز خاصي براي استفاده از ابزارهاي سياست فناوري ننموده است</a:t>
            </a:r>
            <a:endParaRPr lang="fa-IR" dirty="0" smtClean="0">
              <a:solidFill>
                <a:srgbClr val="00B0F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40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b="1" dirty="0" smtClean="0"/>
              <a:t>6- مطالعه موردی: تجربه سياست‌گذاري تجاري صنعتي در برابر نوآوري فناورانه در ايران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0192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b="1" dirty="0" smtClean="0"/>
              <a:t>تلاش هایی برای یادگیری و فرارسی فناورانه:</a:t>
            </a:r>
          </a:p>
          <a:p>
            <a:pPr algn="just"/>
            <a:r>
              <a:rPr lang="fa-IR" dirty="0" smtClean="0"/>
              <a:t>يكي از اين صنايع </a:t>
            </a:r>
            <a:r>
              <a:rPr lang="fa-IR" dirty="0" smtClean="0">
                <a:solidFill>
                  <a:srgbClr val="FF0000"/>
                </a:solidFill>
              </a:rPr>
              <a:t>خودروسازي</a:t>
            </a:r>
            <a:r>
              <a:rPr lang="fa-IR" dirty="0" smtClean="0"/>
              <a:t> است كه در دهه 1370و 1380 حركت‌هايي به سمت ارتقاء فناوري آغاز نمود.</a:t>
            </a:r>
          </a:p>
          <a:p>
            <a:pPr algn="just"/>
            <a:r>
              <a:rPr lang="fa-IR" dirty="0" smtClean="0"/>
              <a:t> اما اين حركت‌ها خيلي خود را در سياست‌هاي فناوري و نوآوري در كشور نشان نداد، بلكه بيشتر يك عزم درون بنگاهي به منظور اين حركت رخ داد كه باعث شد توانمندي‌هاي خودروسازان از </a:t>
            </a:r>
            <a:r>
              <a:rPr lang="fa-IR" dirty="0" smtClean="0">
                <a:solidFill>
                  <a:srgbClr val="FF0000"/>
                </a:solidFill>
              </a:rPr>
              <a:t>مونتاژ و عمليات</a:t>
            </a:r>
            <a:r>
              <a:rPr lang="fa-IR" dirty="0" smtClean="0"/>
              <a:t> به سمت </a:t>
            </a:r>
            <a:r>
              <a:rPr lang="fa-IR" dirty="0" smtClean="0">
                <a:solidFill>
                  <a:srgbClr val="FF0000"/>
                </a:solidFill>
              </a:rPr>
              <a:t>توانمندي‌هاي فرآيندي و تا حدي طراحي </a:t>
            </a:r>
            <a:r>
              <a:rPr lang="fa-IR" dirty="0" smtClean="0"/>
              <a:t>(در مواردي نظير سمند و دنا) ارتقاء پيدا كند.</a:t>
            </a:r>
          </a:p>
          <a:p>
            <a:pPr algn="just"/>
            <a:r>
              <a:rPr lang="fa-IR" dirty="0" smtClean="0"/>
              <a:t> اما پس از آن، به علت </a:t>
            </a:r>
            <a:r>
              <a:rPr lang="fa-IR" dirty="0" smtClean="0">
                <a:solidFill>
                  <a:srgbClr val="FF0000"/>
                </a:solidFill>
              </a:rPr>
              <a:t>سياست‌هاي نادرست </a:t>
            </a:r>
            <a:r>
              <a:rPr lang="fa-IR" dirty="0" smtClean="0"/>
              <a:t>صنعتي و تجاري کشور، خودروسازان نتوانستند به سمت فرارسي فناوري با دنيا حركت كنند.</a:t>
            </a:r>
            <a:endParaRPr lang="en-US" dirty="0" smtClean="0"/>
          </a:p>
          <a:p>
            <a:pPr algn="just"/>
            <a:endParaRPr lang="fa-IR" dirty="0" smtClean="0">
              <a:solidFill>
                <a:srgbClr val="00B0F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40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b="1" dirty="0" smtClean="0"/>
              <a:t>6- مطالعه موردی: تجربه سياست‌گذاري تجاري صنعتي در برابر نوآوري فناورانه در ايران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0192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b="1" dirty="0" smtClean="0"/>
              <a:t>تلاش هایی برای یادگیری و فرارسی فناورانه:</a:t>
            </a:r>
          </a:p>
          <a:p>
            <a:pPr algn="just"/>
            <a:r>
              <a:rPr lang="fa-IR" dirty="0" smtClean="0">
                <a:solidFill>
                  <a:srgbClr val="00B0F0"/>
                </a:solidFill>
              </a:rPr>
              <a:t>مجيدپور (2012) </a:t>
            </a:r>
            <a:r>
              <a:rPr lang="fa-IR" dirty="0" smtClean="0"/>
              <a:t>به مطالعه صنعت </a:t>
            </a:r>
            <a:r>
              <a:rPr lang="fa-IR" dirty="0" smtClean="0">
                <a:solidFill>
                  <a:srgbClr val="FF0000"/>
                </a:solidFill>
              </a:rPr>
              <a:t>توربين‌هاي گازي سنگين</a:t>
            </a:r>
            <a:r>
              <a:rPr lang="fa-IR" dirty="0" smtClean="0"/>
              <a:t> در سه كشور در حال توسعه يعني ايران، هند و چين پرداخته است.</a:t>
            </a:r>
          </a:p>
          <a:p>
            <a:pPr algn="just"/>
            <a:r>
              <a:rPr lang="fa-IR" dirty="0" smtClean="0"/>
              <a:t>او به اين نتيجه رسيده كه </a:t>
            </a:r>
            <a:r>
              <a:rPr lang="fa-IR" dirty="0" smtClean="0">
                <a:solidFill>
                  <a:srgbClr val="FF0000"/>
                </a:solidFill>
              </a:rPr>
              <a:t>دولت نقش چشم‌گيري در شكل‌گيري و توسعه</a:t>
            </a:r>
            <a:r>
              <a:rPr lang="fa-IR" dirty="0" smtClean="0"/>
              <a:t> صنعت توربين‌هاي گازي در همه اين كشورها دارد. </a:t>
            </a:r>
          </a:p>
          <a:p>
            <a:pPr algn="just"/>
            <a:r>
              <a:rPr lang="fa-IR" dirty="0" smtClean="0"/>
              <a:t>به علاوه او دریافته که در حالي كه </a:t>
            </a:r>
            <a:r>
              <a:rPr lang="fa-IR" dirty="0" smtClean="0">
                <a:solidFill>
                  <a:srgbClr val="FF0000"/>
                </a:solidFill>
              </a:rPr>
              <a:t>معافيت‌هاي مالياتي و يارانه‌هاي تحقيق‌وتوسعه</a:t>
            </a:r>
            <a:r>
              <a:rPr lang="fa-IR" dirty="0" smtClean="0"/>
              <a:t> در كشورهاي هند و چين جزء سياست‌هاي اصلي دولت است، در ايران </a:t>
            </a:r>
            <a:r>
              <a:rPr lang="fa-IR" dirty="0" smtClean="0">
                <a:solidFill>
                  <a:srgbClr val="FF0000"/>
                </a:solidFill>
              </a:rPr>
              <a:t>خريدهاي دولتي و ضمانت اجراي پروژه‌هاي بزرگ محلي و بين‌المللي </a:t>
            </a:r>
            <a:r>
              <a:rPr lang="fa-IR" dirty="0" smtClean="0"/>
              <a:t>مداخلات اصلي دولت در اين صنعت را تشكيل مي‌دهند.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40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b="1" dirty="0" smtClean="0"/>
              <a:t>6- مطالعه موردی: تجربه سياست‌گذاري تجاري صنعتي در برابر نوآوري فناورانه در ايران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0192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sz="2600" b="1" dirty="0" smtClean="0"/>
              <a:t>تلاش هایی برای یادگیری و فرارسی فناورانه:</a:t>
            </a:r>
          </a:p>
          <a:p>
            <a:pPr algn="just"/>
            <a:r>
              <a:rPr lang="fa-IR" sz="2600" dirty="0" smtClean="0">
                <a:solidFill>
                  <a:srgbClr val="00B0F0"/>
                </a:solidFill>
              </a:rPr>
              <a:t>حميدي مطلق و همكاران (1395) </a:t>
            </a:r>
            <a:r>
              <a:rPr lang="fa-IR" sz="2600" dirty="0" smtClean="0"/>
              <a:t>به مطالعه حركت‌هاي جمعي و تغييرات نهادها/سياست‌ها و فناوري در رابطه با شكل‌گيري بنگاه‌هاي علم‌محور در صنعت زيست‌داروي ايران پرداخته‌اند:</a:t>
            </a:r>
            <a:endParaRPr lang="en-US" sz="2600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fa-IR" sz="2600" dirty="0" smtClean="0">
                <a:solidFill>
                  <a:srgbClr val="FF0000"/>
                </a:solidFill>
              </a:rPr>
              <a:t>انجام پروژه انتقال فناوري</a:t>
            </a:r>
            <a:r>
              <a:rPr lang="fa-IR" sz="2600" dirty="0" smtClean="0"/>
              <a:t> چهار زيست‌دارو از كشور كوبا و شكل‌گيري شركت‌هاي نسل سوم از دل اين پروژه</a:t>
            </a:r>
            <a:endParaRPr lang="en-US" sz="2600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fa-IR" sz="2600" dirty="0" smtClean="0">
                <a:solidFill>
                  <a:srgbClr val="FF0000"/>
                </a:solidFill>
              </a:rPr>
              <a:t>تأسيس و فعاليت مركز رشد فناوري‌هاي دارويي </a:t>
            </a:r>
            <a:r>
              <a:rPr lang="fa-IR" sz="2600" dirty="0" smtClean="0"/>
              <a:t>در دانشگاه علوم پزشكي تهران</a:t>
            </a:r>
            <a:endParaRPr lang="en-US" sz="2600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fa-IR" sz="2600" dirty="0" smtClean="0"/>
              <a:t>ورود تأثيرگذار </a:t>
            </a:r>
            <a:r>
              <a:rPr lang="fa-IR" sz="2600" dirty="0" smtClean="0">
                <a:solidFill>
                  <a:srgbClr val="FF0000"/>
                </a:solidFill>
              </a:rPr>
              <a:t>دفتر همكاري‌هاي فناوري‌هاي رياست‌جمهوري </a:t>
            </a:r>
            <a:r>
              <a:rPr lang="fa-IR" sz="2600" dirty="0" smtClean="0"/>
              <a:t>به حوزه زيست‌فناوري </a:t>
            </a:r>
            <a:endParaRPr lang="en-US" sz="2600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fa-IR" sz="2600" dirty="0" smtClean="0"/>
              <a:t>تلاش براي </a:t>
            </a:r>
            <a:r>
              <a:rPr lang="fa-IR" sz="2600" dirty="0" smtClean="0">
                <a:solidFill>
                  <a:srgbClr val="FF0000"/>
                </a:solidFill>
              </a:rPr>
              <a:t>ورود محصولات شركت‌هاي نسل سوم به بازار ايران</a:t>
            </a:r>
            <a:endParaRPr lang="en-US" sz="2600" dirty="0" smtClean="0">
              <a:solidFill>
                <a:srgbClr val="FF0000"/>
              </a:solidFill>
            </a:endParaRPr>
          </a:p>
          <a:p>
            <a:pPr algn="just"/>
            <a:endParaRPr lang="fa-IR" sz="2600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40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b="1" dirty="0" smtClean="0"/>
              <a:t>6- مطالعه موردی: تجربه سياست‌گذاري تجاري صنعتي در برابر نوآوري فناورانه در ايران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0192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sz="2600" b="1" dirty="0" smtClean="0"/>
              <a:t>تلاش هایی برای یادگیری و فرارسی فناورانه:</a:t>
            </a:r>
          </a:p>
          <a:p>
            <a:pPr algn="just"/>
            <a:r>
              <a:rPr lang="fa-IR" sz="2600" dirty="0" smtClean="0"/>
              <a:t>در حوزه </a:t>
            </a:r>
            <a:r>
              <a:rPr lang="fa-IR" sz="2600" dirty="0" smtClean="0">
                <a:solidFill>
                  <a:srgbClr val="FF0000"/>
                </a:solidFill>
              </a:rPr>
              <a:t>نانوفناوري</a:t>
            </a:r>
            <a:r>
              <a:rPr lang="fa-IR" sz="2600" dirty="0" smtClean="0"/>
              <a:t>، مطالعات نشان مي‌دهد كه </a:t>
            </a:r>
            <a:r>
              <a:rPr lang="fa-IR" sz="2600" dirty="0" smtClean="0">
                <a:solidFill>
                  <a:srgbClr val="FF0000"/>
                </a:solidFill>
              </a:rPr>
              <a:t>سياست‌هاي طرف عرضه و سياست‌هاي طرف تقاضا</a:t>
            </a:r>
            <a:r>
              <a:rPr lang="fa-IR" sz="2600" dirty="0" smtClean="0"/>
              <a:t>، هر دو در توسعه اين فناوري در كشور نقش داشته‌اند </a:t>
            </a:r>
            <a:r>
              <a:rPr lang="fa-IR" sz="2600" dirty="0" smtClean="0">
                <a:solidFill>
                  <a:srgbClr val="00B0F0"/>
                </a:solidFill>
              </a:rPr>
              <a:t>(احمدوند و همکاران، 1397).</a:t>
            </a:r>
          </a:p>
          <a:p>
            <a:pPr algn="just"/>
            <a:r>
              <a:rPr lang="fa-IR" sz="2600" dirty="0" smtClean="0">
                <a:solidFill>
                  <a:srgbClr val="FF0000"/>
                </a:solidFill>
              </a:rPr>
              <a:t>سياست‌هاي سمت عرضه</a:t>
            </a:r>
            <a:r>
              <a:rPr lang="fa-IR" sz="2600" dirty="0" smtClean="0"/>
              <a:t>: حمايت از تحقيقات دانشگاهي، پيش‌خريد اوليه تجهيزات، حمايت از ارتقاء عملكرد تجهيزات و محصولات، حمايت‌هاي مشاوره‌اي و آموزشي از شركت‌ها، حمايت از اخذ تأييديه‌هاي فني و استانداردها، حمايت از حضور در نمايشگاه‌هاي خارجي، برنامه‌هاي ترويج صنعتي. </a:t>
            </a:r>
          </a:p>
          <a:p>
            <a:pPr algn="just"/>
            <a:r>
              <a:rPr lang="fa-IR" sz="2600" dirty="0" smtClean="0">
                <a:solidFill>
                  <a:srgbClr val="FF0000"/>
                </a:solidFill>
              </a:rPr>
              <a:t>سياست‌هاي سمت نيز تقاضا: </a:t>
            </a:r>
            <a:r>
              <a:rPr lang="fa-IR" sz="2600" dirty="0" smtClean="0"/>
              <a:t>اعطاء وام و يارانه به خريداران تجهيزات ساخت داخل، كمك به تدوين مقررات و استانداردهاي فني و زيست محيطي، ايجاد مركز توسعه نانوپوشش‌ها.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40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b="1" dirty="0" smtClean="0"/>
              <a:t>6- مطالعه موردی: تجربه سياست‌گذاري تجاري صنعتي در برابر نوآوري فناورانه در ايران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0192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b="1" dirty="0" smtClean="0"/>
              <a:t>تلاش هایی برای یادگیری و فرارسی فناورانه:</a:t>
            </a:r>
          </a:p>
          <a:p>
            <a:pPr algn="just"/>
            <a:r>
              <a:rPr lang="fa-IR" dirty="0" smtClean="0">
                <a:solidFill>
                  <a:srgbClr val="00B0F0"/>
                </a:solidFill>
              </a:rPr>
              <a:t>صفدري رنجبر و همكاران (2019) </a:t>
            </a:r>
            <a:r>
              <a:rPr lang="fa-IR" dirty="0" smtClean="0"/>
              <a:t>نيز از طريق مطالعه طرح كلان توسعه توربين گازي نشان دادند كه دولت از طريق اتخاذ سياست‌هاي متنوع و به ویژه </a:t>
            </a:r>
            <a:r>
              <a:rPr lang="fa-IR" dirty="0" smtClean="0">
                <a:solidFill>
                  <a:srgbClr val="FF0000"/>
                </a:solidFill>
              </a:rPr>
              <a:t>سفارش های خرید یکپارچه</a:t>
            </a:r>
            <a:r>
              <a:rPr lang="fa-IR" dirty="0" smtClean="0"/>
              <a:t> و </a:t>
            </a:r>
            <a:r>
              <a:rPr lang="fa-IR" dirty="0" smtClean="0">
                <a:solidFill>
                  <a:srgbClr val="FF0000"/>
                </a:solidFill>
              </a:rPr>
              <a:t>سرمایه گذاری در فعالیت های تحقیق و توسعه </a:t>
            </a:r>
            <a:r>
              <a:rPr lang="fa-IR" dirty="0" smtClean="0"/>
              <a:t>نقش پررنگي در تسهيل و تسريع شكل‌گيري و انباشت قابليت‌هاي فناورانه ساخت اين توربين در شركت توربوكمپرسور نفت </a:t>
            </a:r>
            <a:r>
              <a:rPr lang="en-US" dirty="0" smtClean="0"/>
              <a:t>(OTC)</a:t>
            </a:r>
            <a:r>
              <a:rPr lang="fa-IR" dirty="0" smtClean="0"/>
              <a:t> بازي كرده است. </a:t>
            </a:r>
            <a:endParaRPr lang="en-US" dirty="0" smtClean="0"/>
          </a:p>
          <a:p>
            <a:pPr algn="just"/>
            <a:endParaRPr lang="fa-IR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40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b="1" dirty="0" smtClean="0"/>
              <a:t>6- مطالعه موردی: تجربه سياست‌گذاري تجاري صنعتي در برابر نوآوري فناورانه در ايران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1" y="1772816"/>
          <a:ext cx="8640958" cy="4538494"/>
        </p:xfrm>
        <a:graphic>
          <a:graphicData uri="http://schemas.openxmlformats.org/drawingml/2006/table">
            <a:tbl>
              <a:tblPr rtl="1"/>
              <a:tblGrid>
                <a:gridCol w="1108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67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6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8041">
                <a:tc gridSpan="7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نوع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سياست‌هاي استفاده‌شده در بخش‌هاي مختلف كشور و ويژگي‌هاي </a:t>
                      </a:r>
                      <a:r>
                        <a:rPr lang="ar-SA" sz="20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آنها</a:t>
                      </a:r>
                      <a:endParaRPr lang="fa-IR" sz="2000" b="1" dirty="0" smtClean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صنعت/بخش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نوع سياست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نوع صنعت در دنيا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وضعيت صنعت در كشور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چرخه عمر فناوري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راهبرد بنگاهي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نتيجه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Times New Roman"/>
                          <a:cs typeface="B Nazanin" pitchFamily="2" charset="-78"/>
                        </a:rPr>
                        <a:t>خودروسازي</a:t>
                      </a:r>
                      <a:endParaRPr lang="en-US" sz="1600" b="1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تجاري/صنعتي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موجود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موجود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بالغ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در مقطعي حركت به سمت توسعه فناوري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يادگيري محدود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توربين‌سازي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فناوري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موجود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ناموجود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بالغ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توسعه فناوري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يادگيري در برخي حوزه‌هاي فناوري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زيست‌داروها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فناوري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موجود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ناموجود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بالغ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توسعه فناوري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يادگيري در برخي حوزه‌هاي فناوري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نانوفناوري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فناوري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جديد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ناموجود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كوتاه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atin typeface="Calibri"/>
                          <a:ea typeface="Times New Roman"/>
                          <a:cs typeface="B Nazanin" pitchFamily="2" charset="-78"/>
                        </a:rPr>
                        <a:t>توسعه فناوري</a:t>
                      </a:r>
                      <a:endParaRPr lang="en-US" sz="1600" b="1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Times New Roman"/>
                          <a:cs typeface="B Nazanin" pitchFamily="2" charset="-78"/>
                        </a:rPr>
                        <a:t>يادگيري گسترده‌تر در دوران اخير</a:t>
                      </a:r>
                      <a:endParaRPr lang="en-US" sz="1600" b="1" dirty="0"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63400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b="1" dirty="0" smtClean="0"/>
              <a:t>6- مطالعه موردی: تجربه سياست‌گذاري تجاري صنعتي در برابر نوآوري فناورانه در ايران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مقدمه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rmAutofit fontScale="92500"/>
          </a:bodyPr>
          <a:lstStyle/>
          <a:p>
            <a:pPr algn="just"/>
            <a:r>
              <a:rPr lang="fa-IR" dirty="0" smtClean="0"/>
              <a:t>سياست‌هاي دولت به عنوان يك عامل تأثيرگذار و پراهميت در </a:t>
            </a:r>
            <a:r>
              <a:rPr lang="fa-IR" dirty="0" smtClean="0">
                <a:solidFill>
                  <a:srgbClr val="FF0000"/>
                </a:solidFill>
              </a:rPr>
              <a:t>فرارسي فناورانه</a:t>
            </a:r>
            <a:r>
              <a:rPr lang="fa-IR" dirty="0" smtClean="0"/>
              <a:t> به ويژه در كشورهاي </a:t>
            </a:r>
            <a:r>
              <a:rPr lang="fa-IR" dirty="0" smtClean="0">
                <a:solidFill>
                  <a:srgbClr val="FF0000"/>
                </a:solidFill>
              </a:rPr>
              <a:t>در حال توسعه و دیرآیند </a:t>
            </a:r>
            <a:r>
              <a:rPr lang="fa-IR" dirty="0" smtClean="0"/>
              <a:t>همواره مورد بحث قرار گرفته است. </a:t>
            </a:r>
            <a:endParaRPr lang="en-US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برخی سیاست های تاثیرگذار بر فرارسی فناورانه: سرمايه‌گذاري در يادگيري و آموزش، معافيت‌هاي مالياتي، كاهش تعرفه‌ها و خريدهاي دولتي </a:t>
            </a:r>
            <a:r>
              <a:rPr lang="fa-IR" dirty="0" smtClean="0">
                <a:solidFill>
                  <a:srgbClr val="00B0F0"/>
                </a:solidFill>
              </a:rPr>
              <a:t>(لی، 2005)</a:t>
            </a:r>
            <a:r>
              <a:rPr lang="fa-IR" dirty="0" smtClean="0"/>
              <a:t>، سياست‌هاي جايگزيني واردات </a:t>
            </a:r>
            <a:r>
              <a:rPr lang="fa-IR" dirty="0" smtClean="0">
                <a:solidFill>
                  <a:srgbClr val="00B0F0"/>
                </a:solidFill>
              </a:rPr>
              <a:t>(پک و ساگی، 1997)</a:t>
            </a:r>
            <a:r>
              <a:rPr lang="fa-IR" dirty="0" smtClean="0"/>
              <a:t>، سرمايه‌گذاري، تخفيف‌هاي مالياتي و محافظت از بازارهاي محلي </a:t>
            </a:r>
            <a:r>
              <a:rPr lang="fa-IR" dirty="0" smtClean="0">
                <a:solidFill>
                  <a:srgbClr val="00B0F0"/>
                </a:solidFill>
              </a:rPr>
              <a:t>(کیم، 1997)</a:t>
            </a:r>
            <a:r>
              <a:rPr lang="fa-IR" dirty="0" smtClean="0"/>
              <a:t>، ايجاد شرايط بازگشت نخبگان و چرخش سرمايه انساني </a:t>
            </a:r>
            <a:r>
              <a:rPr lang="fa-IR" dirty="0" smtClean="0">
                <a:solidFill>
                  <a:srgbClr val="00B0F0"/>
                </a:solidFill>
              </a:rPr>
              <a:t>(لین و راسیاه، 2014).</a:t>
            </a:r>
          </a:p>
          <a:p>
            <a:pPr algn="just"/>
            <a:r>
              <a:rPr lang="fa-IR" dirty="0" smtClean="0">
                <a:solidFill>
                  <a:srgbClr val="00B0F0"/>
                </a:solidFill>
              </a:rPr>
              <a:t>مالربا و نلسون (2011) </a:t>
            </a:r>
            <a:r>
              <a:rPr lang="fa-IR" dirty="0" smtClean="0"/>
              <a:t>معتقدند كه سياست‌هاي دولتي نقش پررنگي در </a:t>
            </a:r>
            <a:r>
              <a:rPr lang="fa-IR" dirty="0" smtClean="0">
                <a:solidFill>
                  <a:srgbClr val="FF0000"/>
                </a:solidFill>
              </a:rPr>
              <a:t>فرارسي فناورانه </a:t>
            </a:r>
            <a:r>
              <a:rPr lang="fa-IR" dirty="0" smtClean="0"/>
              <a:t>در بخش‌هاي صنعتي مختلف بازي مي‌كنند.</a:t>
            </a:r>
            <a:endParaRPr lang="en-US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مقدمه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>
                <a:solidFill>
                  <a:srgbClr val="00B0F0"/>
                </a:solidFill>
              </a:rPr>
              <a:t>لي و مالربا (2017) </a:t>
            </a:r>
            <a:r>
              <a:rPr lang="fa-IR" dirty="0" smtClean="0"/>
              <a:t>به مطالعه </a:t>
            </a:r>
            <a:r>
              <a:rPr lang="fa-IR" dirty="0" smtClean="0">
                <a:solidFill>
                  <a:srgbClr val="FF0000"/>
                </a:solidFill>
              </a:rPr>
              <a:t>چرخه‌هاي فرارسي و تغيير در رهبري </a:t>
            </a:r>
            <a:r>
              <a:rPr lang="fa-IR" dirty="0" smtClean="0"/>
              <a:t>صنعت در شش بخش صنعتي شامل تلفن‌هاي همراه، حافظه، دوربين، هواپيماي جت، فولاد و نوشيدني پرداختند. </a:t>
            </a:r>
            <a:endParaRPr lang="en-US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آنها معتقدند كه چرخه‌هاي فرارسي به دليل ايجاد </a:t>
            </a:r>
            <a:r>
              <a:rPr lang="fa-IR" dirty="0" smtClean="0">
                <a:solidFill>
                  <a:srgbClr val="FF0000"/>
                </a:solidFill>
              </a:rPr>
              <a:t>پنجره‌هاي فرصت </a:t>
            </a:r>
            <a:r>
              <a:rPr lang="fa-IR" dirty="0" smtClean="0"/>
              <a:t>و </a:t>
            </a:r>
            <a:r>
              <a:rPr lang="fa-IR" dirty="0" smtClean="0">
                <a:solidFill>
                  <a:srgbClr val="FF0000"/>
                </a:solidFill>
              </a:rPr>
              <a:t>پاسخ شركت‌هاي دنبال رو</a:t>
            </a:r>
            <a:r>
              <a:rPr lang="fa-IR" dirty="0" smtClean="0"/>
              <a:t> به اين فرصت‌ها رخ مي‌دهند.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يكي از اين پنجره‌هاي فرصت، پنجره مربوط به </a:t>
            </a:r>
            <a:r>
              <a:rPr lang="fa-IR" dirty="0" smtClean="0">
                <a:solidFill>
                  <a:srgbClr val="FF0000"/>
                </a:solidFill>
              </a:rPr>
              <a:t>"سياست‌هاي دولت و نهادها"</a:t>
            </a:r>
            <a:r>
              <a:rPr lang="fa-IR" dirty="0" smtClean="0"/>
              <a:t> است.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دولت‌ها از طريق طراحي و اجراي </a:t>
            </a:r>
            <a:r>
              <a:rPr lang="fa-IR" dirty="0" smtClean="0">
                <a:solidFill>
                  <a:srgbClr val="FF0000"/>
                </a:solidFill>
              </a:rPr>
              <a:t>برنامه‌هاي تحقيق ‌و توسعه، پرداخت يارانه‌هاي تحقيق ‌و توسعه، معافيت‌هاي مالياتي، حمايت‌هاي صادراتي، اصلاح قوانين و مقررات و استانداردها </a:t>
            </a:r>
            <a:r>
              <a:rPr lang="fa-IR" dirty="0" smtClean="0"/>
              <a:t>پنجره فرصتي را به روي شركت‌هاي داخلي باز مي‌گشايند.</a:t>
            </a:r>
            <a:endParaRPr lang="en-US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2- مفهوم فرارسي فناورانه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/>
              <a:t>مفهوم </a:t>
            </a:r>
            <a:r>
              <a:rPr lang="fa-IR" dirty="0" smtClean="0">
                <a:solidFill>
                  <a:srgbClr val="FF0000"/>
                </a:solidFill>
              </a:rPr>
              <a:t>فرارسي</a:t>
            </a:r>
            <a:r>
              <a:rPr lang="fa-IR" dirty="0" smtClean="0"/>
              <a:t> تاريخي طولاني دارد و ريشه آن به‌ مطالعات </a:t>
            </a:r>
            <a:r>
              <a:rPr lang="fa-IR" dirty="0" smtClean="0">
                <a:solidFill>
                  <a:srgbClr val="00B0F0"/>
                </a:solidFill>
              </a:rPr>
              <a:t>گرشنكرون (1962)</a:t>
            </a:r>
            <a:r>
              <a:rPr lang="fa-IR" dirty="0" smtClean="0"/>
              <a:t> برمي‌گردد.</a:t>
            </a:r>
          </a:p>
          <a:p>
            <a:pPr algn="just"/>
            <a:r>
              <a:rPr lang="fa-IR" dirty="0" smtClean="0"/>
              <a:t> گرشنكرون در كتاب </a:t>
            </a:r>
            <a:r>
              <a:rPr lang="fa-IR" dirty="0" smtClean="0">
                <a:solidFill>
                  <a:srgbClr val="FF0000"/>
                </a:solidFill>
              </a:rPr>
              <a:t>«عقب‌ماندگي اقتصادي از ديدگاه تاريخي» </a:t>
            </a:r>
            <a:r>
              <a:rPr lang="fa-IR" dirty="0" smtClean="0"/>
              <a:t>توضيح مي‌دهد كه رشد اقتصادي قاره اروپا در اواخر قرن ۱۹ تحت سيطره </a:t>
            </a:r>
            <a:r>
              <a:rPr lang="fa-IR" dirty="0" smtClean="0">
                <a:solidFill>
                  <a:srgbClr val="FF0000"/>
                </a:solidFill>
              </a:rPr>
              <a:t>انگلستان</a:t>
            </a:r>
            <a:r>
              <a:rPr lang="fa-IR" dirty="0" smtClean="0"/>
              <a:t> بوده و این کشور </a:t>
            </a:r>
            <a:r>
              <a:rPr lang="fa-IR" dirty="0" smtClean="0">
                <a:solidFill>
                  <a:srgbClr val="FF0000"/>
                </a:solidFill>
              </a:rPr>
              <a:t>رهبر فناورانه دنياي سرمايه‌داري </a:t>
            </a:r>
            <a:r>
              <a:rPr lang="fa-IR" dirty="0" smtClean="0"/>
              <a:t>بود. </a:t>
            </a:r>
            <a:endParaRPr lang="en-US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در نيمه دوم اين قرن، </a:t>
            </a:r>
            <a:r>
              <a:rPr lang="fa-IR" dirty="0" smtClean="0">
                <a:solidFill>
                  <a:srgbClr val="FF0000"/>
                </a:solidFill>
              </a:rPr>
              <a:t>آمريكا و آلمان </a:t>
            </a:r>
            <a:r>
              <a:rPr lang="fa-IR" dirty="0" smtClean="0"/>
              <a:t>فرآيند فرارسي با انگلستان را آغاز كردند و با تلاش‌هايي كه در راستاي كاهش فاصله فناورانه با انگلستان انجام دادند، پيشرو بودن اين كشور را به طور قابل توجهي كاهش دادند.</a:t>
            </a:r>
          </a:p>
          <a:p>
            <a:pPr algn="just"/>
            <a:r>
              <a:rPr lang="fa-IR" dirty="0" smtClean="0"/>
              <a:t>مقاله تأثير‌گذار </a:t>
            </a:r>
            <a:r>
              <a:rPr lang="fa-IR" dirty="0" smtClean="0">
                <a:solidFill>
                  <a:srgbClr val="00B0F0"/>
                </a:solidFill>
              </a:rPr>
              <a:t>آبراموويتز (1986)</a:t>
            </a:r>
            <a:r>
              <a:rPr lang="fa-IR" dirty="0" smtClean="0"/>
              <a:t> با عنوان </a:t>
            </a:r>
            <a:r>
              <a:rPr lang="fa-IR" dirty="0" smtClean="0">
                <a:solidFill>
                  <a:srgbClr val="FF0000"/>
                </a:solidFill>
              </a:rPr>
              <a:t>«فرارسي، جلو افتادن و عقب افتادن» </a:t>
            </a:r>
            <a:r>
              <a:rPr lang="fa-IR" dirty="0" smtClean="0"/>
              <a:t>مفهوم فرارسي را معرفي كرد. او فرارسي را ناشي از </a:t>
            </a:r>
            <a:r>
              <a:rPr lang="fa-IR" dirty="0" smtClean="0">
                <a:solidFill>
                  <a:srgbClr val="FF0000"/>
                </a:solidFill>
              </a:rPr>
              <a:t>سرمايه اجتماعي </a:t>
            </a:r>
            <a:r>
              <a:rPr lang="fa-IR" dirty="0" smtClean="0"/>
              <a:t>و همگرايي آن با </a:t>
            </a:r>
            <a:r>
              <a:rPr lang="fa-IR" dirty="0" smtClean="0">
                <a:solidFill>
                  <a:srgbClr val="FF0000"/>
                </a:solidFill>
              </a:rPr>
              <a:t>فناوري</a:t>
            </a:r>
            <a:r>
              <a:rPr lang="fa-IR" dirty="0" smtClean="0"/>
              <a:t> مي‌دانست.</a:t>
            </a:r>
            <a:endParaRPr lang="en-US" dirty="0" smtClean="0"/>
          </a:p>
          <a:p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2- مفهوم فرارسي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>
                <a:solidFill>
                  <a:srgbClr val="00B0F0"/>
                </a:solidFill>
              </a:rPr>
              <a:t>فاگربرگ و گودينهو (2005) </a:t>
            </a:r>
            <a:r>
              <a:rPr lang="fa-IR" dirty="0" smtClean="0"/>
              <a:t>مفهوم فرارسي را </a:t>
            </a:r>
            <a:r>
              <a:rPr lang="fa-IR" dirty="0" smtClean="0">
                <a:solidFill>
                  <a:srgbClr val="FF0000"/>
                </a:solidFill>
              </a:rPr>
              <a:t>كاهش فاصله كشورها در بهره‌وري و درآمد با كشورهاي پيشرو </a:t>
            </a:r>
            <a:r>
              <a:rPr lang="fa-IR" dirty="0" smtClean="0"/>
              <a:t>و به طور كلي همگرايي و كاهش تفاوت در بهره‌وري و درآمد در كل جهان، تعريف كرده‌اند.</a:t>
            </a:r>
          </a:p>
          <a:p>
            <a:pPr algn="just"/>
            <a:r>
              <a:rPr lang="fa-IR" dirty="0" smtClean="0">
                <a:solidFill>
                  <a:srgbClr val="00B0F0"/>
                </a:solidFill>
              </a:rPr>
              <a:t>اوداگيري و همكاران (2010) </a:t>
            </a:r>
            <a:r>
              <a:rPr lang="fa-IR" dirty="0" smtClean="0"/>
              <a:t>است كه فرارسي را فرآيندي مي‌دانند كه يك كشور در حال توسعه فاصله خود را با كشور پيشرو در درآمد سرانه </a:t>
            </a:r>
            <a:r>
              <a:rPr lang="fa-IR" dirty="0" smtClean="0">
                <a:solidFill>
                  <a:srgbClr val="FF0000"/>
                </a:solidFill>
              </a:rPr>
              <a:t>(فرارسي اقتصادي)</a:t>
            </a:r>
            <a:r>
              <a:rPr lang="fa-IR" dirty="0" smtClean="0"/>
              <a:t> و قابليت‌هاي فناورانه </a:t>
            </a:r>
            <a:r>
              <a:rPr lang="fa-IR" dirty="0" smtClean="0">
                <a:solidFill>
                  <a:srgbClr val="FF0000"/>
                </a:solidFill>
              </a:rPr>
              <a:t>(فرارسي فناورانه) </a:t>
            </a:r>
            <a:r>
              <a:rPr lang="fa-IR" dirty="0" smtClean="0"/>
              <a:t>كاهش مي‌دهد.</a:t>
            </a:r>
          </a:p>
          <a:p>
            <a:pPr algn="just"/>
            <a:r>
              <a:rPr lang="fa-IR" dirty="0" smtClean="0">
                <a:solidFill>
                  <a:srgbClr val="FF0000"/>
                </a:solidFill>
              </a:rPr>
              <a:t>بهره‌وري</a:t>
            </a:r>
            <a:r>
              <a:rPr lang="fa-IR" dirty="0" smtClean="0"/>
              <a:t> مهم‌ترين شاخصي براي فرارسي است كه تحت تأثير اين عوامل است: </a:t>
            </a:r>
            <a:r>
              <a:rPr lang="fa-IR" dirty="0" smtClean="0">
                <a:solidFill>
                  <a:srgbClr val="FF0000"/>
                </a:solidFill>
              </a:rPr>
              <a:t>انباشت سرمايه، افزايش حجم توليد، آموزش و سرمايه انساني، بالا رفتن راندمان فعاليت‌ها، دانش اقتصادي كه مشتمل بر دانش فناورانه در فناوري‌هاي محصولي و فرآيند</a:t>
            </a:r>
            <a:r>
              <a:rPr lang="fa-IR" dirty="0" smtClean="0"/>
              <a:t>ي است </a:t>
            </a:r>
            <a:r>
              <a:rPr lang="fa-IR" dirty="0" smtClean="0">
                <a:solidFill>
                  <a:srgbClr val="00B0F0"/>
                </a:solidFill>
              </a:rPr>
              <a:t>(لی، 2013).</a:t>
            </a:r>
            <a:endParaRPr lang="en-US" dirty="0" smtClean="0">
              <a:solidFill>
                <a:srgbClr val="00B0F0"/>
              </a:solidFill>
            </a:endParaRPr>
          </a:p>
          <a:p>
            <a:pPr algn="just"/>
            <a:endParaRPr lang="en-US" dirty="0" smtClean="0"/>
          </a:p>
          <a:p>
            <a:pPr algn="just"/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2- مفهوم فرارسي فناورانه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>
                <a:solidFill>
                  <a:srgbClr val="FF0000"/>
                </a:solidFill>
              </a:rPr>
              <a:t>فرارسي اقتصادي </a:t>
            </a:r>
            <a:r>
              <a:rPr lang="fa-IR" dirty="0" smtClean="0"/>
              <a:t>در سطح ملي از طريق كاهش شكاف </a:t>
            </a:r>
            <a:r>
              <a:rPr lang="fa-IR" dirty="0" smtClean="0">
                <a:solidFill>
                  <a:srgbClr val="FF0000"/>
                </a:solidFill>
              </a:rPr>
              <a:t>درآمد سرانه </a:t>
            </a:r>
            <a:r>
              <a:rPr lang="fa-IR" dirty="0" smtClean="0"/>
              <a:t>تعريف مي‌شود.</a:t>
            </a:r>
          </a:p>
          <a:p>
            <a:pPr algn="just"/>
            <a:r>
              <a:rPr lang="fa-IR" dirty="0" smtClean="0"/>
              <a:t> در </a:t>
            </a:r>
            <a:r>
              <a:rPr lang="fa-IR" dirty="0" smtClean="0">
                <a:solidFill>
                  <a:srgbClr val="FF0000"/>
                </a:solidFill>
              </a:rPr>
              <a:t>سطح صنعت</a:t>
            </a:r>
            <a:r>
              <a:rPr lang="fa-IR" dirty="0" smtClean="0"/>
              <a:t>، فرارسي با كاهش شكاف </a:t>
            </a:r>
            <a:r>
              <a:rPr lang="fa-IR" dirty="0" smtClean="0">
                <a:solidFill>
                  <a:srgbClr val="FF0000"/>
                </a:solidFill>
              </a:rPr>
              <a:t>بهره‌وري</a:t>
            </a:r>
            <a:r>
              <a:rPr lang="fa-IR" dirty="0" smtClean="0"/>
              <a:t> در آن صنعت سنجيده مي‌شود.</a:t>
            </a:r>
          </a:p>
          <a:p>
            <a:pPr algn="just"/>
            <a:r>
              <a:rPr lang="fa-IR" dirty="0" smtClean="0"/>
              <a:t>در </a:t>
            </a:r>
            <a:r>
              <a:rPr lang="fa-IR" dirty="0" smtClean="0">
                <a:solidFill>
                  <a:srgbClr val="FF0000"/>
                </a:solidFill>
              </a:rPr>
              <a:t>سطح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بنگاهي</a:t>
            </a:r>
            <a:r>
              <a:rPr lang="fa-IR" dirty="0" smtClean="0"/>
              <a:t>، اندازه گيري </a:t>
            </a:r>
            <a:r>
              <a:rPr lang="fa-IR" dirty="0" smtClean="0">
                <a:solidFill>
                  <a:srgbClr val="FF0000"/>
                </a:solidFill>
              </a:rPr>
              <a:t>سهم بازار </a:t>
            </a:r>
            <a:r>
              <a:rPr lang="fa-IR" dirty="0" smtClean="0"/>
              <a:t>يك بنگاه در يك بازار رقابتي شاخص مناسبي براي سنجش فرارسي است. </a:t>
            </a:r>
          </a:p>
          <a:p>
            <a:pPr algn="just"/>
            <a:r>
              <a:rPr lang="fa-IR" dirty="0" smtClean="0"/>
              <a:t>نظريه </a:t>
            </a:r>
            <a:r>
              <a:rPr lang="fa-IR" dirty="0" smtClean="0">
                <a:solidFill>
                  <a:srgbClr val="FF0000"/>
                </a:solidFill>
              </a:rPr>
              <a:t>فرارسي فناوري </a:t>
            </a:r>
            <a:r>
              <a:rPr lang="fa-IR" dirty="0" smtClean="0"/>
              <a:t>عقيده دارد كه فرارسي در بازار بدون فرارسي در فناوري محقق نمي‌گردد.</a:t>
            </a:r>
          </a:p>
          <a:p>
            <a:pPr algn="just"/>
            <a:r>
              <a:rPr lang="fa-IR" dirty="0" smtClean="0"/>
              <a:t>به عبارت ديگر، يكي از عوامل اصلي توضيح دهنده </a:t>
            </a:r>
            <a:r>
              <a:rPr lang="fa-IR" dirty="0" smtClean="0">
                <a:solidFill>
                  <a:srgbClr val="FF0000"/>
                </a:solidFill>
              </a:rPr>
              <a:t>فرارسي اقتصادي</a:t>
            </a:r>
            <a:r>
              <a:rPr lang="fa-IR" dirty="0" smtClean="0"/>
              <a:t>، </a:t>
            </a:r>
            <a:r>
              <a:rPr lang="fa-IR" dirty="0" smtClean="0">
                <a:solidFill>
                  <a:srgbClr val="FF0000"/>
                </a:solidFill>
              </a:rPr>
              <a:t>فرارسي فناورانه </a:t>
            </a:r>
            <a:r>
              <a:rPr lang="fa-IR" dirty="0" smtClean="0"/>
              <a:t>است </a:t>
            </a:r>
            <a:r>
              <a:rPr lang="fa-IR" dirty="0" smtClean="0">
                <a:solidFill>
                  <a:srgbClr val="00B0F0"/>
                </a:solidFill>
              </a:rPr>
              <a:t>(فاگربرگ، 1987).</a:t>
            </a:r>
            <a:endParaRPr lang="fa-IR" b="1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3- ویژگی فرارسی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Autofit/>
          </a:bodyPr>
          <a:lstStyle/>
          <a:p>
            <a:pPr algn="just"/>
            <a:r>
              <a:rPr lang="fa-IR" dirty="0" smtClean="0">
                <a:solidFill>
                  <a:srgbClr val="00B0F0"/>
                </a:solidFill>
              </a:rPr>
              <a:t>هيرشمن (1958)</a:t>
            </a:r>
            <a:r>
              <a:rPr lang="fa-IR" dirty="0" smtClean="0"/>
              <a:t> به خوبي بيان كرده که نمي‌‌توان به يك فهرست از پيش تعيين‌ شده‌ دست يافت كه ما را به </a:t>
            </a:r>
            <a:r>
              <a:rPr lang="fa-IR" dirty="0" smtClean="0">
                <a:solidFill>
                  <a:srgbClr val="FF0000"/>
                </a:solidFill>
              </a:rPr>
              <a:t>توسعه اقتصادي و فرارسي </a:t>
            </a:r>
            <a:r>
              <a:rPr lang="fa-IR" dirty="0" smtClean="0"/>
              <a:t>برساند.</a:t>
            </a:r>
          </a:p>
          <a:p>
            <a:pPr algn="just"/>
            <a:r>
              <a:rPr lang="fa-IR" dirty="0" smtClean="0">
                <a:solidFill>
                  <a:srgbClr val="00B0F0"/>
                </a:solidFill>
              </a:rPr>
              <a:t>گيرتز (1963)</a:t>
            </a:r>
            <a:r>
              <a:rPr lang="fa-IR" dirty="0" smtClean="0"/>
              <a:t> نيز عنوان مي‌كند كه هر كشوري داراي </a:t>
            </a:r>
            <a:r>
              <a:rPr lang="fa-IR" dirty="0" smtClean="0">
                <a:solidFill>
                  <a:srgbClr val="FF0000"/>
                </a:solidFill>
              </a:rPr>
              <a:t>عناصر فرهنگي و اجتماعي</a:t>
            </a:r>
            <a:r>
              <a:rPr lang="fa-IR" dirty="0" smtClean="0"/>
              <a:t> خاصي است كه تحت شرايط خاصي مي‌تواند آن را به </a:t>
            </a:r>
            <a:r>
              <a:rPr lang="fa-IR" dirty="0" smtClean="0">
                <a:solidFill>
                  <a:srgbClr val="FF0000"/>
                </a:solidFill>
              </a:rPr>
              <a:t>پيشرفت</a:t>
            </a:r>
            <a:r>
              <a:rPr lang="fa-IR" dirty="0" smtClean="0"/>
              <a:t> برساند و تحت شرايط ديگري، همين عوامل مي‌تواند </a:t>
            </a:r>
            <a:r>
              <a:rPr lang="fa-IR" dirty="0" smtClean="0">
                <a:solidFill>
                  <a:srgbClr val="FF0000"/>
                </a:solidFill>
              </a:rPr>
              <a:t>مانع رشد </a:t>
            </a:r>
            <a:r>
              <a:rPr lang="fa-IR" dirty="0" smtClean="0"/>
              <a:t>آنها گردند.</a:t>
            </a:r>
          </a:p>
          <a:p>
            <a:pPr algn="just"/>
            <a:r>
              <a:rPr lang="fa-IR" dirty="0" smtClean="0"/>
              <a:t>از طرفي، مطالعه فرارسي كشورها به هيچ روي نمي‌‌تواند مستقل از </a:t>
            </a:r>
            <a:r>
              <a:rPr lang="fa-IR" dirty="0" smtClean="0">
                <a:solidFill>
                  <a:srgbClr val="FF0000"/>
                </a:solidFill>
              </a:rPr>
              <a:t>شرايط بين‌المللي </a:t>
            </a:r>
            <a:r>
              <a:rPr lang="fa-IR" dirty="0" smtClean="0"/>
              <a:t>صورت بگيرد و برخي شرايط جهاني كه مناسب فرارسي برخي كشورهاست مي‌تواند مناسب كشورهاي ديگر نباشد </a:t>
            </a:r>
            <a:r>
              <a:rPr lang="fa-IR" dirty="0" smtClean="0">
                <a:solidFill>
                  <a:srgbClr val="00B0F0"/>
                </a:solidFill>
              </a:rPr>
              <a:t>(آبراموویتر، 1986).</a:t>
            </a:r>
            <a:endParaRPr lang="en-US" dirty="0" smtClean="0">
              <a:solidFill>
                <a:srgbClr val="00B0F0"/>
              </a:solidFill>
            </a:endParaRP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fa-IR" b="1" dirty="0">
              <a:solidFill>
                <a:srgbClr val="00B0F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Lotus" pitchFamily="2" charset="-78"/>
              </a:rPr>
              <a:t>رودريك</a:t>
            </a:r>
            <a:r>
              <a:rPr kumimoji="0" lang="en-US" sz="11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Lotus" pitchFamily="2" charset="-78"/>
                <a:hlinkClick r:id=""/>
              </a:rPr>
              <a:t>[</a:t>
            </a:r>
            <a:r>
              <a:rPr kumimoji="0" lang="fa-IR" sz="11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Lotus" pitchFamily="2" charset="-78"/>
                <a:hlinkClick r:id=""/>
              </a:rPr>
              <a:t>1</a:t>
            </a:r>
            <a:r>
              <a:rPr kumimoji="0" lang="en-US" sz="11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Lotus" pitchFamily="2" charset="-78"/>
                <a:hlinkClick r:id=""/>
              </a:rPr>
              <a:t>]</a:t>
            </a:r>
            <a:r>
              <a:rPr kumimoji="0" lang="fa-I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Lotus" pitchFamily="2" charset="-78"/>
              </a:rPr>
              <a:t> ميان شروع فرآيند رشد و اتفاق افتادن يك تجربه موفق، با ادامه يافتن آن به صورت پايدار تمايز قائل مي‌شود و ادعا مي‌كند دومي بسيار مهم‌تر است و در اين ادامه دار بودن، نهادها نقش بسيار كليدي بازي مي‌كنند [22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Lotus" pitchFamily="2" charset="-78"/>
              </a:rPr>
              <a:t>].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Zar" pitchFamily="2" charset="-78"/>
                <a:hlinkClick r:id=""/>
              </a:rPr>
              <a:t>[</a:t>
            </a:r>
            <a:r>
              <a:rPr kumimoji="0" lang="en-US" sz="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Zar" pitchFamily="2" charset="-78"/>
                <a:hlinkClick r:id=""/>
              </a:rPr>
              <a:t>1]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Rodrik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37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472</TotalTime>
  <Words>3864</Words>
  <Application>Microsoft Office PowerPoint</Application>
  <PresentationFormat>On-screen Show (4:3)</PresentationFormat>
  <Paragraphs>318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B Zar</vt:lpstr>
      <vt:lpstr>Trebuchet MS</vt:lpstr>
      <vt:lpstr>B Nazanin</vt:lpstr>
      <vt:lpstr>B Lotus</vt:lpstr>
      <vt:lpstr>Calibri</vt:lpstr>
      <vt:lpstr>B Titr</vt:lpstr>
      <vt:lpstr>Georgia</vt:lpstr>
      <vt:lpstr>Arial</vt:lpstr>
      <vt:lpstr>Wingdings 2</vt:lpstr>
      <vt:lpstr>Times New Roman</vt:lpstr>
      <vt:lpstr>Urban</vt:lpstr>
      <vt:lpstr>نقش سياست‌هاي فناوري و نوآوري در تسهیل و تسریع فرارسي فناورانه</vt:lpstr>
      <vt:lpstr>سرفصل مطالب</vt:lpstr>
      <vt:lpstr>1- مقدمه</vt:lpstr>
      <vt:lpstr>1- مقدمه (ادامه)</vt:lpstr>
      <vt:lpstr>1- مقدمه (ادامه)</vt:lpstr>
      <vt:lpstr>2- مفهوم فرارسي فناورانه</vt:lpstr>
      <vt:lpstr>2- مفهوم فرارسي فناورانه (ادامه)</vt:lpstr>
      <vt:lpstr>2- مفهوم فرارسي فناورانه (ادامه)</vt:lpstr>
      <vt:lpstr>3- ویژگی فرارسی</vt:lpstr>
      <vt:lpstr>3- ویژگی فرارسی (ادامه)</vt:lpstr>
      <vt:lpstr>3- ویژگی فرارسی (ادامه)</vt:lpstr>
      <vt:lpstr>4- برخي مطالعات حوزه فرارسي</vt:lpstr>
      <vt:lpstr>4- برخي مطالعات حوزه فرارسي (ادامه)</vt:lpstr>
      <vt:lpstr>4- برخي مطالعات حوزه فرارسي (ادامه)</vt:lpstr>
      <vt:lpstr>4- برخي مطالعات حوزه فرارسي (ادامه)</vt:lpstr>
      <vt:lpstr>5- سياست‌هاي دولت در مراحل مختلف فرارسي فناورانه</vt:lpstr>
      <vt:lpstr>5- سياست‌هاي دولت در مراحل مختلف فرارسي فناورانه (ادامه)</vt:lpstr>
      <vt:lpstr>5- سياست‌هاي دولت در مراحل مختلف فرارسي فناورانه (ادامه)</vt:lpstr>
      <vt:lpstr>5- سياست‌هاي دولت در مراحل مختلف فرارسي فناورانه (ادامه)</vt:lpstr>
      <vt:lpstr>5- سياست‌هاي دولت در مراحل مختلف فرارسي فناورانه (ادامه)</vt:lpstr>
      <vt:lpstr>5- سياست‌هاي دولت در مراحل مختلف فرارسي فناورانه (ادامه)</vt:lpstr>
      <vt:lpstr>5- سياست‌هاي دولت در مراحل مختلف فرارسي فناورانه (ادامه)</vt:lpstr>
      <vt:lpstr>5- سياست‌هاي دولت در مراحل مختلف فرارسي فناورانه (ادامه)</vt:lpstr>
      <vt:lpstr>5- سياست‌هاي دولت در مراحل مختلف فرارسي فناورانه (ادامه)</vt:lpstr>
      <vt:lpstr>5- سياست‌هاي دولت در مراحل مختلف فرارسي فناورانه (ادامه)</vt:lpstr>
      <vt:lpstr>5- سياست‌هاي دولت در مراحل مختلف فرارسي فناورانه (ادامه)</vt:lpstr>
      <vt:lpstr>5- سياست‌هاي دولت در مراحل مختلف فرارسي فناورانه (ادامه)</vt:lpstr>
      <vt:lpstr>5- سياست‌هاي دولت در مراحل مختلف فرارسي فناورانه (ادامه)</vt:lpstr>
      <vt:lpstr>5- سياست‌هاي دولت در مراحل مختلف فرارسي فناورانه (ادامه)</vt:lpstr>
      <vt:lpstr>6- مطالعه موردی: تجربه سياست‌گذاري تجاري صنعتي در برابر نوآوري فناورانه در ايران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alizadeh</dc:creator>
  <cp:lastModifiedBy>Windows User</cp:lastModifiedBy>
  <cp:revision>134</cp:revision>
  <dcterms:created xsi:type="dcterms:W3CDTF">2019-05-01T06:29:46Z</dcterms:created>
  <dcterms:modified xsi:type="dcterms:W3CDTF">2019-08-13T16:16:17Z</dcterms:modified>
</cp:coreProperties>
</file>