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embedTrueTypeFonts="1" saveSubsetFonts="1">
  <p:sldMasterIdLst>
    <p:sldMasterId id="2147483660" r:id="rId1"/>
  </p:sldMasterIdLst>
  <p:notesMasterIdLst>
    <p:notesMasterId r:id="rId36"/>
  </p:notesMasterIdLst>
  <p:sldIdLst>
    <p:sldId id="256" r:id="rId2"/>
    <p:sldId id="265" r:id="rId3"/>
    <p:sldId id="266" r:id="rId4"/>
    <p:sldId id="269" r:id="rId5"/>
    <p:sldId id="268" r:id="rId6"/>
    <p:sldId id="271" r:id="rId7"/>
    <p:sldId id="272" r:id="rId8"/>
    <p:sldId id="273" r:id="rId9"/>
    <p:sldId id="270" r:id="rId10"/>
    <p:sldId id="274" r:id="rId11"/>
    <p:sldId id="275" r:id="rId12"/>
    <p:sldId id="276" r:id="rId13"/>
    <p:sldId id="267" r:id="rId14"/>
    <p:sldId id="279" r:id="rId15"/>
    <p:sldId id="284" r:id="rId16"/>
    <p:sldId id="285" r:id="rId17"/>
    <p:sldId id="286" r:id="rId18"/>
    <p:sldId id="280" r:id="rId19"/>
    <p:sldId id="287" r:id="rId20"/>
    <p:sldId id="288" r:id="rId21"/>
    <p:sldId id="281" r:id="rId22"/>
    <p:sldId id="289" r:id="rId23"/>
    <p:sldId id="290" r:id="rId24"/>
    <p:sldId id="283" r:id="rId25"/>
    <p:sldId id="291" r:id="rId26"/>
    <p:sldId id="292" r:id="rId27"/>
    <p:sldId id="282" r:id="rId28"/>
    <p:sldId id="293" r:id="rId29"/>
    <p:sldId id="295" r:id="rId30"/>
    <p:sldId id="296" r:id="rId31"/>
    <p:sldId id="297" r:id="rId32"/>
    <p:sldId id="298" r:id="rId33"/>
    <p:sldId id="299" r:id="rId34"/>
    <p:sldId id="300" r:id="rId35"/>
  </p:sldIdLst>
  <p:sldSz cx="9144000" cy="6858000" type="screen4x3"/>
  <p:notesSz cx="6858000" cy="9144000"/>
  <p:embeddedFontLst>
    <p:embeddedFont>
      <p:font typeface="Trebuchet MS" panose="020B0603020202020204" pitchFamily="34" charset="0"/>
      <p:regular r:id="rId37"/>
      <p:bold r:id="rId38"/>
      <p:italic r:id="rId39"/>
      <p:boldItalic r:id="rId40"/>
    </p:embeddedFont>
    <p:embeddedFont>
      <p:font typeface="B Titr" panose="00000700000000000000" pitchFamily="2" charset="-78"/>
      <p:bold r:id="rId41"/>
    </p:embeddedFont>
    <p:embeddedFont>
      <p:font typeface="Georgia" panose="02040502050405020303" pitchFamily="18" charset="0"/>
      <p:regular r:id="rId42"/>
      <p:bold r:id="rId43"/>
      <p:italic r:id="rId44"/>
      <p:boldItalic r:id="rId45"/>
    </p:embeddedFon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Wingdings 2" panose="05020102010507070707" pitchFamily="18" charset="2"/>
      <p:regular r:id="rId50"/>
    </p:embeddedFont>
    <p:embeddedFont>
      <p:font typeface="B Nazanin" panose="00000400000000000000" pitchFamily="2" charset="-78"/>
      <p:regular r:id="rId51"/>
      <p:bold r:id="rId52"/>
    </p:embeddedFont>
  </p:embeddedFontLst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83154" autoAdjust="0"/>
  </p:normalViewPr>
  <p:slideViewPr>
    <p:cSldViewPr>
      <p:cViewPr varScale="1">
        <p:scale>
          <a:sx n="61" d="100"/>
          <a:sy n="61" d="100"/>
        </p:scale>
        <p:origin x="165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82D7E8-449F-4578-B8FE-09FACAE85231}" type="datetimeFigureOut">
              <a:rPr lang="en-US" smtClean="0"/>
              <a:pPr/>
              <a:t>7/7/2019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2FB431-9D8A-4BC3-98C1-3DD1B8A5E4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931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FB431-9D8A-4BC3-98C1-3DD1B8A5E45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737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منبع: </a:t>
            </a:r>
            <a:r>
              <a:rPr lang="ar-S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مبینی دهکردی،  علی؛ کشتکارهرانکی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،</a:t>
            </a:r>
            <a:r>
              <a:rPr lang="ar-S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مهران (1394). </a:t>
            </a:r>
            <a:r>
              <a:rPr lang="ar-S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نوآوری اجتماعی: کنکاشی بر مفهوم‌سازی مبتنی بر تحلیل محتوای تعاریف</a:t>
            </a:r>
            <a:r>
              <a:rPr lang="ar-S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فصلنامة مدیریت نوآوری، 4 (2)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،</a:t>
            </a:r>
            <a:r>
              <a:rPr lang="ar-S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115-134.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FB431-9D8A-4BC3-98C1-3DD1B8A5E45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732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منبع:</a:t>
            </a:r>
            <a:r>
              <a:rPr lang="fa-IR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ar-S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مبینی دهکردی،  علی؛ کشتکارهرانکی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،</a:t>
            </a:r>
            <a:r>
              <a:rPr lang="ar-S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مهران (1394). </a:t>
            </a:r>
            <a:r>
              <a:rPr lang="ar-S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نوآوری اجتماعی: کنکاشی بر مفهوم‌سازی مبتنی بر تحلیل محتوای تعاریف</a:t>
            </a:r>
            <a:r>
              <a:rPr lang="ar-S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فصلنامة مدیریت نوآوری، 4 (2)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،</a:t>
            </a:r>
            <a:r>
              <a:rPr lang="ar-S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115-134.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FB431-9D8A-4BC3-98C1-3DD1B8A5E45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501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FB431-9D8A-4BC3-98C1-3DD1B8A5E45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760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FB431-9D8A-4BC3-98C1-3DD1B8A5E45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60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FB431-9D8A-4BC3-98C1-3DD1B8A5E45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817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FB431-9D8A-4BC3-98C1-3DD1B8A5E45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271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FB431-9D8A-4BC3-98C1-3DD1B8A5E45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68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FB431-9D8A-4BC3-98C1-3DD1B8A5E45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388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FB431-9D8A-4BC3-98C1-3DD1B8A5E45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695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FB431-9D8A-4BC3-98C1-3DD1B8A5E45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043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  <a:cs typeface="B Titr" pitchFamily="2" charset="-78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r" rtl="1">
              <a:buNone/>
              <a:defRPr sz="2400">
                <a:solidFill>
                  <a:schemeClr val="tx2"/>
                </a:solidFill>
                <a:cs typeface="B Nazanin" pitchFamily="2" charset="-78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751DCCCC-3F6C-483A-B49B-287D270CCF9D}" type="datetime8">
              <a:rPr lang="fa-IR" smtClean="0"/>
              <a:t>07 ژوئيه 19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از 34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0D8586DA-6334-4A8B-9681-DFDC541EAD3F}" type="datetime8">
              <a:rPr lang="fa-IR" smtClean="0"/>
              <a:t>07 ژوئيه 19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از 34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5C15F418-EDD1-457E-9F9C-A3CEA1B2D862}" type="datetime8">
              <a:rPr lang="fa-IR" smtClean="0"/>
              <a:t>07 ژوئيه 19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205740" y="6525344"/>
            <a:ext cx="1325880" cy="457200"/>
          </a:xfrm>
          <a:prstGeom prst="rect">
            <a:avLst/>
          </a:prstGeom>
        </p:spPr>
        <p:txBody>
          <a:bodyPr/>
          <a:lstStyle>
            <a:lvl1pPr algn="ctr">
              <a:defRPr>
                <a:cs typeface="B Nazanin" panose="00000400000000000000" pitchFamily="2" charset="-78"/>
              </a:defRPr>
            </a:lvl1pPr>
          </a:lstStyle>
          <a:p>
            <a:r>
              <a:rPr lang="fa-IR" smtClean="0"/>
              <a:t>از 34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4439" y="6517731"/>
            <a:ext cx="762000" cy="365760"/>
          </a:xfrm>
        </p:spPr>
        <p:txBody>
          <a:bodyPr/>
          <a:lstStyle>
            <a:lvl1pPr algn="ctr" rtl="1">
              <a:defRPr>
                <a:cs typeface="B Nazanin" panose="00000400000000000000" pitchFamily="2" charset="-78"/>
              </a:defRPr>
            </a:lvl1pPr>
          </a:lstStyle>
          <a:p>
            <a:fld id="{85360FD1-730F-4C18-B25B-3934FD1E2396}" type="slidenum">
              <a:rPr lang="fa-IR" smtClean="0"/>
              <a:pPr/>
              <a:t>‹#›</a:t>
            </a:fld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14C02232-76CB-4D60-9828-51B586052C0C}" type="datetime8">
              <a:rPr lang="fa-IR" smtClean="0"/>
              <a:t>07 ژوئيه 19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از 34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78400858-A7E1-436D-9B12-37AC5D2633B6}" type="datetime8">
              <a:rPr lang="fa-IR" smtClean="0"/>
              <a:t>07 ژوئيه 19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از 34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rtlCol="0"/>
          <a:lstStyle/>
          <a:p>
            <a:fld id="{53E82DAE-6407-4C5F-B28B-BCD3E036643C}" type="datetime8">
              <a:rPr lang="fa-IR" smtClean="0"/>
              <a:t>07 ژوئيه 19</a:t>
            </a:fld>
            <a:endParaRPr lang="fa-I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rtlCol="0"/>
          <a:lstStyle/>
          <a:p>
            <a:r>
              <a:rPr lang="fa-IR" smtClean="0"/>
              <a:t>از 34</a:t>
            </a:r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0D546DEE-4CA4-4DD5-87CC-CEED75F76013}" type="datetime8">
              <a:rPr lang="fa-IR" smtClean="0"/>
              <a:t>07 ژوئيه 19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از 34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4D4FE6D2-369F-4A4E-AD99-4819733980D2}" type="datetime8">
              <a:rPr lang="fa-IR" smtClean="0"/>
              <a:t>07 ژوئيه 19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از 34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3B780C80-A9CC-4659-A92E-67A15933EFB7}" type="datetime8">
              <a:rPr lang="fa-IR" smtClean="0"/>
              <a:t>07 ژوئيه 19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از 34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DF5F2D74-FB20-4211-BB9E-ABFD641A19FC}" type="datetime8">
              <a:rPr lang="fa-IR" smtClean="0"/>
              <a:t>07 ژوئيه 19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از 34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6492240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chemeClr val="tx1"/>
                </a:solidFill>
              </a:defRPr>
            </a:lvl1pPr>
          </a:lstStyle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r" rtl="1" eaLnBrk="1" latinLnBrk="0" hangingPunct="1">
        <a:spcBef>
          <a:spcPct val="0"/>
        </a:spcBef>
        <a:buNone/>
        <a:defRPr kumimoji="0" sz="3600" kern="1200">
          <a:solidFill>
            <a:schemeClr val="tx2"/>
          </a:solidFill>
          <a:latin typeface="+mj-lt"/>
          <a:ea typeface="+mj-ea"/>
          <a:cs typeface="B Titr" pitchFamily="2" charset="-78"/>
        </a:defRPr>
      </a:lvl1pPr>
    </p:titleStyle>
    <p:bodyStyle>
      <a:lvl1pPr marL="365760" indent="-256032" algn="r" rtl="1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B Nazanin" pitchFamily="2" charset="-78"/>
        </a:defRPr>
      </a:lvl1pPr>
      <a:lvl2pPr marL="658368" indent="-246888" algn="r" rtl="1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B Nazanin" pitchFamily="2" charset="-78"/>
        </a:defRPr>
      </a:lvl2pPr>
      <a:lvl3pPr marL="923544" indent="-219456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B Nazanin" pitchFamily="2" charset="-78"/>
        </a:defRPr>
      </a:lvl3pPr>
      <a:lvl4pPr marL="1179576" indent="-201168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B Nazanin" pitchFamily="2" charset="-78"/>
        </a:defRPr>
      </a:lvl4pPr>
      <a:lvl5pPr marL="138988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B Nazanin" pitchFamily="2" charset="-78"/>
        </a:defRPr>
      </a:lvl5pPr>
      <a:lvl6pPr marL="1609344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764704"/>
            <a:ext cx="8458200" cy="25922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a-IR" sz="3600" dirty="0" smtClean="0"/>
              <a:t>سیاست‌گذاری </a:t>
            </a:r>
            <a:r>
              <a:rPr lang="fa-IR" sz="3600" dirty="0"/>
              <a:t>علم، فناوری و نوآوری</a:t>
            </a:r>
            <a:r>
              <a:rPr lang="fa-IR" sz="3600" dirty="0" smtClean="0"/>
              <a:t>:</a:t>
            </a:r>
            <a:br>
              <a:rPr lang="fa-IR" sz="3600" dirty="0" smtClean="0"/>
            </a:br>
            <a:r>
              <a:rPr lang="fa-IR" sz="3600" b="1" dirty="0"/>
              <a:t>ابعاد و پیامدهای </a:t>
            </a:r>
            <a:r>
              <a:rPr lang="fa-IR" sz="3600" b="1" dirty="0" smtClean="0"/>
              <a:t>اجتماعی</a:t>
            </a:r>
            <a:endParaRPr lang="fa-IR" sz="3200" dirty="0">
              <a:cs typeface="B Tit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9712" y="4149080"/>
            <a:ext cx="5436096" cy="1944216"/>
          </a:xfrm>
        </p:spPr>
        <p:txBody>
          <a:bodyPr>
            <a:normAutofit/>
          </a:bodyPr>
          <a:lstStyle/>
          <a:p>
            <a:pPr algn="ctr"/>
            <a:endParaRPr lang="fa-IR" sz="2800" b="1" dirty="0" smtClean="0">
              <a:cs typeface="B Nazanin" pitchFamily="2" charset="-78"/>
            </a:endParaRPr>
          </a:p>
          <a:p>
            <a:pPr algn="ctr"/>
            <a:r>
              <a:rPr lang="fa-IR" sz="2800" b="1" dirty="0" smtClean="0">
                <a:cs typeface="B Nazanin" pitchFamily="2" charset="-78"/>
              </a:rPr>
              <a:t>صادق پیوسته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3000"/>
            <a:ext cx="8820472" cy="1066800"/>
          </a:xfrm>
        </p:spPr>
        <p:txBody>
          <a:bodyPr>
            <a:normAutofit/>
          </a:bodyPr>
          <a:lstStyle/>
          <a:p>
            <a:r>
              <a:rPr lang="fa-IR" sz="2800" dirty="0" smtClean="0">
                <a:solidFill>
                  <a:schemeClr val="accent1">
                    <a:lumMod val="75000"/>
                  </a:schemeClr>
                </a:solidFill>
              </a:rPr>
              <a:t>4- پیامدهای </a:t>
            </a:r>
            <a:r>
              <a:rPr lang="fa-IR" sz="2800" dirty="0">
                <a:solidFill>
                  <a:schemeClr val="accent1">
                    <a:lumMod val="75000"/>
                  </a:schemeClr>
                </a:solidFill>
              </a:rPr>
              <a:t>سیاست‌گذاری علم، فناوری و نوآوری در </a:t>
            </a:r>
            <a:r>
              <a:rPr lang="fa-IR" sz="2800" dirty="0" smtClean="0">
                <a:solidFill>
                  <a:schemeClr val="accent1">
                    <a:lumMod val="75000"/>
                  </a:schemeClr>
                </a:solidFill>
              </a:rPr>
              <a:t>جامعه (ادامه)</a:t>
            </a:r>
            <a:endParaRPr lang="fa-I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32856"/>
            <a:ext cx="8686800" cy="43251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بیگانگی در فناوری: تئوری </a:t>
            </a:r>
            <a:r>
              <a:rPr lang="fa-IR" i="1" dirty="0" smtClean="0"/>
              <a:t>رابرت </a:t>
            </a:r>
            <a:r>
              <a:rPr lang="fa-IR" i="1" dirty="0" err="1" smtClean="0"/>
              <a:t>بلونر</a:t>
            </a:r>
            <a:r>
              <a:rPr lang="fa-IR" i="1" dirty="0" smtClean="0"/>
              <a:t> </a:t>
            </a:r>
            <a:r>
              <a:rPr lang="fa-IR" dirty="0" smtClean="0"/>
              <a:t>(اهمیت </a:t>
            </a:r>
            <a:r>
              <a:rPr lang="fa-IR" dirty="0" err="1" smtClean="0"/>
              <a:t>مسألة</a:t>
            </a:r>
            <a:r>
              <a:rPr lang="fa-IR" dirty="0" smtClean="0"/>
              <a:t> بیگانگی و انواع آن)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سیاست‌های جبران: چیزهایی هست که نباید فراموش شود!</a:t>
            </a:r>
            <a:endParaRPr lang="fa-IR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مشکل نگاه تخصصی و قطع ارتباط با جامعه: نوآوری برای چه کسانی؟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اهمیت اشاعه و انتشار مفاهیم علمی 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تأثیرگذاری بر جامعه: هدف نهایی سیاست‌گذاری علم، فناوری و نوآوری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مشکل </a:t>
            </a:r>
            <a:r>
              <a:rPr lang="fa-IR" dirty="0" err="1" smtClean="0"/>
              <a:t>ابزارگرایی</a:t>
            </a:r>
            <a:r>
              <a:rPr lang="fa-IR" dirty="0" smtClean="0"/>
              <a:t>: تمرکز بر اهداف خرد و فراموش کردن هدف نهایی</a:t>
            </a:r>
            <a:endParaRPr lang="fa-IR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endParaRPr lang="fa-IR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34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7442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56592" y="692696"/>
            <a:ext cx="9541568" cy="1066800"/>
          </a:xfrm>
        </p:spPr>
        <p:txBody>
          <a:bodyPr>
            <a:normAutofit/>
          </a:bodyPr>
          <a:lstStyle/>
          <a:p>
            <a:r>
              <a:rPr lang="fa-IR" sz="2800" dirty="0" smtClean="0">
                <a:solidFill>
                  <a:schemeClr val="accent1">
                    <a:lumMod val="75000"/>
                  </a:schemeClr>
                </a:solidFill>
              </a:rPr>
              <a:t>4- </a:t>
            </a:r>
            <a:r>
              <a:rPr lang="fa-IR" sz="2800" dirty="0" smtClean="0">
                <a:solidFill>
                  <a:schemeClr val="accent1">
                    <a:lumMod val="75000"/>
                  </a:schemeClr>
                </a:solidFill>
              </a:rPr>
              <a:t>پیامدهای </a:t>
            </a:r>
            <a:r>
              <a:rPr lang="fa-IR" sz="2800" dirty="0">
                <a:solidFill>
                  <a:schemeClr val="accent1">
                    <a:lumMod val="75000"/>
                  </a:schemeClr>
                </a:solidFill>
              </a:rPr>
              <a:t>سیاست‌گذاری علم، فناوری و نوآوری در </a:t>
            </a:r>
            <a:r>
              <a:rPr lang="fa-IR" sz="2800" dirty="0" smtClean="0">
                <a:solidFill>
                  <a:schemeClr val="accent1">
                    <a:lumMod val="75000"/>
                  </a:schemeClr>
                </a:solidFill>
              </a:rPr>
              <a:t>جامعه (ادامه)</a:t>
            </a:r>
            <a:endParaRPr lang="fa-I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11</a:t>
            </a:fld>
            <a:endParaRPr lang="fa-IR"/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41390"/>
            <a:ext cx="9001000" cy="424399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90264" y="1902261"/>
            <a:ext cx="8686800" cy="735902"/>
          </a:xfrm>
        </p:spPr>
        <p:txBody>
          <a:bodyPr>
            <a:normAutofit/>
          </a:bodyPr>
          <a:lstStyle/>
          <a:p>
            <a:pPr marL="109728" indent="0" algn="ctr">
              <a:lnSpc>
                <a:spcPct val="150000"/>
              </a:lnSpc>
              <a:buClr>
                <a:schemeClr val="tx1"/>
              </a:buClr>
              <a:buNone/>
            </a:pPr>
            <a:r>
              <a:rPr lang="fa-IR" b="1" dirty="0" smtClean="0">
                <a:solidFill>
                  <a:srgbClr val="FF0000"/>
                </a:solidFill>
              </a:rPr>
              <a:t>مضامین و ابعاد نوآوری اجتماعی</a:t>
            </a:r>
            <a:endParaRPr lang="fa-IR" b="1" dirty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endParaRPr lang="fa-IR" dirty="0" smtClean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34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3263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12</a:t>
            </a:fld>
            <a:endParaRPr lang="fa-IR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57100" y="1598307"/>
            <a:ext cx="8686800" cy="735902"/>
          </a:xfrm>
        </p:spPr>
        <p:txBody>
          <a:bodyPr>
            <a:normAutofit/>
          </a:bodyPr>
          <a:lstStyle/>
          <a:p>
            <a:pPr marL="109728" indent="0" algn="ctr">
              <a:lnSpc>
                <a:spcPct val="150000"/>
              </a:lnSpc>
              <a:buClr>
                <a:schemeClr val="tx1"/>
              </a:buClr>
              <a:buNone/>
            </a:pPr>
            <a:r>
              <a:rPr lang="fa-IR" b="1" dirty="0" smtClean="0">
                <a:solidFill>
                  <a:srgbClr val="FF0000"/>
                </a:solidFill>
              </a:rPr>
              <a:t>مضامین مختلف در توضیح چیستیِ نوآوری اجتماعی</a:t>
            </a:r>
            <a:endParaRPr lang="fa-IR" b="1" dirty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endParaRPr lang="fa-IR" dirty="0" smtClean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7676850"/>
              </p:ext>
            </p:extLst>
          </p:nvPr>
        </p:nvGraphicFramePr>
        <p:xfrm>
          <a:off x="157100" y="2276872"/>
          <a:ext cx="8753636" cy="4089938"/>
        </p:xfrm>
        <a:graphic>
          <a:graphicData uri="http://schemas.openxmlformats.org/drawingml/2006/table">
            <a:tbl>
              <a:tblPr rtl="1" firstRow="1" firstCol="1" bandRow="1">
                <a:tableStyleId>{69CF1AB2-1976-4502-BF36-3FF5EA218861}</a:tableStyleId>
              </a:tblPr>
              <a:tblGrid>
                <a:gridCol w="2326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7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0208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 err="1">
                          <a:effectLst/>
                          <a:cs typeface="B Nazanin" panose="00000400000000000000" pitchFamily="2" charset="-78"/>
                        </a:rPr>
                        <a:t>ایدة</a:t>
                      </a:r>
                      <a:r>
                        <a:rPr lang="fa-IR" sz="2000" dirty="0">
                          <a:effectLst/>
                          <a:cs typeface="B Nazanin" panose="00000400000000000000" pitchFamily="2" charset="-78"/>
                        </a:rPr>
                        <a:t> کالا و خدمات جدید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2000" b="0" dirty="0" smtClean="0">
                          <a:effectLst/>
                          <a:cs typeface="B Nazanin" panose="00000400000000000000" pitchFamily="2" charset="-78"/>
                        </a:rPr>
                        <a:t>ایده‌ها،</a:t>
                      </a:r>
                      <a:r>
                        <a:rPr lang="fa-IR" sz="2000" b="0" baseline="0" dirty="0" smtClean="0">
                          <a:effectLst/>
                          <a:cs typeface="B Nazanin" panose="00000400000000000000" pitchFamily="2" charset="-78"/>
                        </a:rPr>
                        <a:t> محصولات، روش‌ها</a:t>
                      </a:r>
                      <a:r>
                        <a:rPr lang="fa-IR" sz="2000" b="0" dirty="0" smtClean="0"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2000" b="0" dirty="0">
                          <a:effectLst/>
                          <a:cs typeface="B Nazanin" panose="00000400000000000000" pitchFamily="2" charset="-78"/>
                        </a:rPr>
                        <a:t>یا ساختارهای جدید و یا </a:t>
                      </a:r>
                      <a:r>
                        <a:rPr lang="fa-IR" sz="2000" b="0" dirty="0" err="1" smtClean="0">
                          <a:effectLst/>
                          <a:cs typeface="B Nazanin" panose="00000400000000000000" pitchFamily="2" charset="-78"/>
                        </a:rPr>
                        <a:t>بهبودیافت</a:t>
                      </a:r>
                      <a:r>
                        <a:rPr lang="fa-IR" sz="2000" b="0" baseline="0" dirty="0" smtClean="0">
                          <a:effectLst/>
                          <a:cs typeface="B Nazanin" panose="00000400000000000000" pitchFamily="2" charset="-78"/>
                        </a:rPr>
                        <a:t> و کارآمدتر</a:t>
                      </a:r>
                      <a:endParaRPr lang="en-US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0208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effectLst/>
                          <a:cs typeface="B Nazanin" panose="00000400000000000000" pitchFamily="2" charset="-78"/>
                        </a:rPr>
                        <a:t>معطوف به هدف اجتماعی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 smtClean="0">
                          <a:effectLst/>
                          <a:cs typeface="B Nazanin" panose="00000400000000000000" pitchFamily="2" charset="-78"/>
                        </a:rPr>
                        <a:t>بهبود </a:t>
                      </a:r>
                      <a:r>
                        <a:rPr lang="fa-IR" sz="2000" dirty="0">
                          <a:effectLst/>
                          <a:cs typeface="B Nazanin" panose="00000400000000000000" pitchFamily="2" charset="-78"/>
                        </a:rPr>
                        <a:t>زندگی </a:t>
                      </a:r>
                      <a:r>
                        <a:rPr lang="fa-IR" sz="2000" dirty="0" smtClean="0">
                          <a:effectLst/>
                          <a:cs typeface="B Nazanin" panose="00000400000000000000" pitchFamily="2" charset="-78"/>
                        </a:rPr>
                        <a:t>در جامعه با</a:t>
                      </a:r>
                      <a:r>
                        <a:rPr lang="fa-IR" sz="2000" baseline="0" dirty="0" smtClean="0"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2000" dirty="0" smtClean="0">
                          <a:effectLst/>
                          <a:cs typeface="B Nazanin" panose="00000400000000000000" pitchFamily="2" charset="-78"/>
                        </a:rPr>
                        <a:t>پاسخ موثرتر</a:t>
                      </a:r>
                      <a:r>
                        <a:rPr lang="fa-IR" sz="2000" dirty="0">
                          <a:effectLst/>
                          <a:cs typeface="B Nazanin" panose="00000400000000000000" pitchFamily="2" charset="-78"/>
                        </a:rPr>
                        <a:t>، </a:t>
                      </a:r>
                      <a:r>
                        <a:rPr lang="fa-IR" sz="2000" dirty="0" smtClean="0">
                          <a:effectLst/>
                          <a:cs typeface="B Nazanin" panose="00000400000000000000" pitchFamily="2" charset="-78"/>
                        </a:rPr>
                        <a:t>منصفانه‌تر </a:t>
                      </a:r>
                      <a:r>
                        <a:rPr lang="fa-IR" sz="2000" dirty="0">
                          <a:effectLst/>
                          <a:cs typeface="B Nazanin" panose="00000400000000000000" pitchFamily="2" charset="-78"/>
                        </a:rPr>
                        <a:t>و ماندگارتر به نیازهای موجود، جدید و </a:t>
                      </a:r>
                      <a:r>
                        <a:rPr lang="fa-IR" sz="2000" dirty="0" smtClean="0">
                          <a:effectLst/>
                          <a:cs typeface="B Nazanin" panose="00000400000000000000" pitchFamily="2" charset="-78"/>
                        </a:rPr>
                        <a:t>یا برآورده نشده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0208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  <a:cs typeface="B Nazanin" panose="00000400000000000000" pitchFamily="2" charset="-78"/>
                        </a:rPr>
                        <a:t>مدیریت سازمانی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 err="1" smtClean="0">
                          <a:effectLst/>
                          <a:cs typeface="B Nazanin" panose="00000400000000000000" pitchFamily="2" charset="-78"/>
                        </a:rPr>
                        <a:t>توسعة</a:t>
                      </a:r>
                      <a:r>
                        <a:rPr lang="fa-IR" sz="2000" dirty="0" smtClean="0">
                          <a:effectLst/>
                          <a:cs typeface="B Nazanin" panose="00000400000000000000" pitchFamily="2" charset="-78"/>
                        </a:rPr>
                        <a:t> مهارت‌های</a:t>
                      </a:r>
                      <a:r>
                        <a:rPr lang="fa-IR" sz="2000" baseline="0" dirty="0" smtClean="0"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2000" dirty="0" smtClean="0">
                          <a:effectLst/>
                          <a:cs typeface="B Nazanin" panose="00000400000000000000" pitchFamily="2" charset="-78"/>
                        </a:rPr>
                        <a:t>مدیریت سازمانی</a:t>
                      </a:r>
                      <a:r>
                        <a:rPr lang="fa-IR" sz="2000" baseline="0" dirty="0" smtClean="0">
                          <a:effectLst/>
                          <a:cs typeface="B Nazanin" panose="00000400000000000000" pitchFamily="2" charset="-78"/>
                        </a:rPr>
                        <a:t> با </a:t>
                      </a:r>
                      <a:r>
                        <a:rPr lang="fa-IR" sz="2000" dirty="0" smtClean="0">
                          <a:effectLst/>
                          <a:cs typeface="B Nazanin" panose="00000400000000000000" pitchFamily="2" charset="-78"/>
                        </a:rPr>
                        <a:t>افزایش </a:t>
                      </a:r>
                      <a:r>
                        <a:rPr lang="fa-IR" sz="2000" dirty="0">
                          <a:effectLst/>
                          <a:cs typeface="B Nazanin" panose="00000400000000000000" pitchFamily="2" charset="-78"/>
                        </a:rPr>
                        <a:t>رقابت‌پذیری و </a:t>
                      </a:r>
                      <a:r>
                        <a:rPr lang="fa-IR" sz="2000" dirty="0" smtClean="0">
                          <a:effectLst/>
                          <a:cs typeface="B Nazanin" panose="00000400000000000000" pitchFamily="2" charset="-78"/>
                        </a:rPr>
                        <a:t>بهره‌وری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0208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effectLst/>
                          <a:cs typeface="B Nazanin" panose="00000400000000000000" pitchFamily="2" charset="-78"/>
                        </a:rPr>
                        <a:t>تغییر نهادی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 smtClean="0">
                          <a:effectLst/>
                          <a:cs typeface="B Nazanin" panose="00000400000000000000" pitchFamily="2" charset="-78"/>
                        </a:rPr>
                        <a:t>شکل‌های</a:t>
                      </a:r>
                      <a:r>
                        <a:rPr lang="fa-IR" sz="2000" baseline="0" dirty="0" smtClean="0"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2000" baseline="0" dirty="0" err="1" smtClean="0">
                          <a:effectLst/>
                          <a:cs typeface="B Nazanin" panose="00000400000000000000" pitchFamily="2" charset="-78"/>
                        </a:rPr>
                        <a:t>بهبودآفرین</a:t>
                      </a:r>
                      <a:r>
                        <a:rPr lang="fa-IR" sz="2000" dirty="0" smtClean="0">
                          <a:effectLst/>
                          <a:cs typeface="B Nazanin" panose="00000400000000000000" pitchFamily="2" charset="-78"/>
                        </a:rPr>
                        <a:t> نهادی برای</a:t>
                      </a:r>
                      <a:r>
                        <a:rPr lang="fa-IR" sz="2000" baseline="0" dirty="0" smtClean="0"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2000" dirty="0" smtClean="0">
                          <a:effectLst/>
                          <a:cs typeface="B Nazanin" panose="00000400000000000000" pitchFamily="2" charset="-78"/>
                        </a:rPr>
                        <a:t>انجام کارها همراه</a:t>
                      </a:r>
                      <a:r>
                        <a:rPr lang="fa-IR" sz="2000" baseline="0" dirty="0" smtClean="0"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2000" dirty="0" smtClean="0">
                          <a:effectLst/>
                          <a:cs typeface="B Nazanin" panose="00000400000000000000" pitchFamily="2" charset="-78"/>
                        </a:rPr>
                        <a:t>با </a:t>
                      </a:r>
                      <a:r>
                        <a:rPr lang="fa-IR" sz="2000" dirty="0" err="1" smtClean="0">
                          <a:effectLst/>
                          <a:cs typeface="B Nazanin" panose="00000400000000000000" pitchFamily="2" charset="-78"/>
                        </a:rPr>
                        <a:t>ارزش‌آفرینی</a:t>
                      </a:r>
                      <a:r>
                        <a:rPr lang="fa-IR" sz="2000" dirty="0" smtClean="0">
                          <a:effectLst/>
                          <a:cs typeface="B Nazanin" panose="00000400000000000000" pitchFamily="2" charset="-78"/>
                        </a:rPr>
                        <a:t> اجتماعی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104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  <a:cs typeface="B Nazanin" panose="00000400000000000000" pitchFamily="2" charset="-78"/>
                        </a:rPr>
                        <a:t>تحول اجتماعی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 smtClean="0">
                          <a:effectLst/>
                          <a:cs typeface="B Nazanin" panose="00000400000000000000" pitchFamily="2" charset="-78"/>
                        </a:rPr>
                        <a:t>کاربرد </a:t>
                      </a:r>
                      <a:r>
                        <a:rPr lang="fa-IR" sz="2000" dirty="0">
                          <a:effectLst/>
                          <a:cs typeface="B Nazanin" panose="00000400000000000000" pitchFamily="2" charset="-78"/>
                        </a:rPr>
                        <a:t>نوآوری </a:t>
                      </a:r>
                      <a:r>
                        <a:rPr lang="fa-IR" sz="2000" dirty="0" smtClean="0">
                          <a:effectLst/>
                          <a:cs typeface="B Nazanin" panose="00000400000000000000" pitchFamily="2" charset="-78"/>
                        </a:rPr>
                        <a:t>همراه با </a:t>
                      </a:r>
                      <a:r>
                        <a:rPr lang="fa-IR" sz="2000" dirty="0" err="1" smtClean="0">
                          <a:effectLst/>
                          <a:cs typeface="B Nazanin" panose="00000400000000000000" pitchFamily="2" charset="-78"/>
                        </a:rPr>
                        <a:t>هنجارسازی</a:t>
                      </a:r>
                      <a:r>
                        <a:rPr lang="fa-IR" sz="2000" dirty="0" smtClean="0">
                          <a:effectLst/>
                          <a:cs typeface="B Nazanin" panose="00000400000000000000" pitchFamily="2" charset="-78"/>
                        </a:rPr>
                        <a:t> اجتماعی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5314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  <a:cs typeface="B Nazanin" panose="00000400000000000000" pitchFamily="2" charset="-78"/>
                        </a:rPr>
                        <a:t>کارآفرینی اجتماعی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 smtClean="0">
                          <a:effectLst/>
                          <a:cs typeface="B Nazanin" panose="00000400000000000000" pitchFamily="2" charset="-78"/>
                        </a:rPr>
                        <a:t>رشد </a:t>
                      </a:r>
                      <a:r>
                        <a:rPr lang="fa-IR" sz="2000" dirty="0">
                          <a:effectLst/>
                          <a:cs typeface="B Nazanin" panose="00000400000000000000" pitchFamily="2" charset="-78"/>
                        </a:rPr>
                        <a:t>ایده‌های جدید </a:t>
                      </a:r>
                      <a:r>
                        <a:rPr lang="fa-IR" sz="2000" dirty="0" smtClean="0">
                          <a:effectLst/>
                          <a:cs typeface="B Nazanin" panose="00000400000000000000" pitchFamily="2" charset="-78"/>
                        </a:rPr>
                        <a:t>با مشارکت و رواج ارزش‌ همکاری برای فرصت ساختن از تهدیدها</a:t>
                      </a:r>
                      <a:r>
                        <a:rPr lang="fa-IR" sz="2000" baseline="0" dirty="0" smtClean="0">
                          <a:effectLst/>
                          <a:cs typeface="B Nazanin" panose="00000400000000000000" pitchFamily="2" charset="-78"/>
                        </a:rPr>
                        <a:t> و ایجاد تغییرات </a:t>
                      </a:r>
                      <a:r>
                        <a:rPr lang="fa-IR" sz="2000" baseline="0" dirty="0" err="1" smtClean="0">
                          <a:effectLst/>
                          <a:cs typeface="B Nazanin" panose="00000400000000000000" pitchFamily="2" charset="-78"/>
                        </a:rPr>
                        <a:t>منفعت‌آفرین</a:t>
                      </a:r>
                      <a:r>
                        <a:rPr lang="fa-IR" sz="2000" baseline="0" dirty="0" smtClean="0">
                          <a:effectLst/>
                          <a:cs typeface="B Nazanin" panose="00000400000000000000" pitchFamily="2" charset="-78"/>
                        </a:rPr>
                        <a:t> برای همگان به کمک همگان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0208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2000">
                          <a:effectLst/>
                          <a:cs typeface="B Nazanin" panose="00000400000000000000" pitchFamily="2" charset="-78"/>
                        </a:rPr>
                        <a:t>حکمرانی و ظرفیت‌سازی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 smtClean="0">
                          <a:effectLst/>
                          <a:cs typeface="B Nazanin" panose="00000400000000000000" pitchFamily="2" charset="-78"/>
                        </a:rPr>
                        <a:t>ظرفیت‌سازی، توانمندسازی</a:t>
                      </a:r>
                      <a:r>
                        <a:rPr lang="fa-IR" sz="2000" baseline="0" dirty="0" smtClean="0"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2000" dirty="0" smtClean="0">
                          <a:effectLst/>
                          <a:cs typeface="B Nazanin" panose="00000400000000000000" pitchFamily="2" charset="-78"/>
                        </a:rPr>
                        <a:t>و حکومت‌ </a:t>
                      </a:r>
                      <a:r>
                        <a:rPr lang="fa-IR" sz="1800" dirty="0" smtClean="0">
                          <a:effectLst/>
                          <a:cs typeface="B Nazanin" panose="00000400000000000000" pitchFamily="2" charset="-78"/>
                        </a:rPr>
                        <a:t>با افزایش مهارت‌ها</a:t>
                      </a:r>
                      <a:r>
                        <a:rPr lang="fa-IR" sz="1800" baseline="0" dirty="0" smtClean="0">
                          <a:effectLst/>
                          <a:cs typeface="B Nazanin" panose="00000400000000000000" pitchFamily="2" charset="-78"/>
                        </a:rPr>
                        <a:t>، قابلیت‌ها و استفاده از </a:t>
                      </a:r>
                      <a:r>
                        <a:rPr lang="fa-IR" sz="1800" dirty="0" err="1" smtClean="0">
                          <a:effectLst/>
                          <a:cs typeface="B Nazanin" panose="00000400000000000000" pitchFamily="2" charset="-78"/>
                        </a:rPr>
                        <a:t>سرمایة</a:t>
                      </a:r>
                      <a:r>
                        <a:rPr lang="fa-IR" sz="1800" dirty="0" smtClean="0"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800" dirty="0">
                          <a:effectLst/>
                          <a:cs typeface="B Nazanin" panose="00000400000000000000" pitchFamily="2" charset="-78"/>
                        </a:rPr>
                        <a:t>اجتماعی، مشارکت و مسئولیت‌پذیری بازیگران </a:t>
                      </a:r>
                      <a:r>
                        <a:rPr lang="fa-IR" sz="2000" dirty="0" smtClean="0">
                          <a:effectLst/>
                          <a:cs typeface="B Nazanin" panose="00000400000000000000" pitchFamily="2" charset="-78"/>
                        </a:rPr>
                        <a:t>در</a:t>
                      </a:r>
                      <a:r>
                        <a:rPr lang="fa-IR" sz="2000" baseline="0" dirty="0" smtClean="0">
                          <a:effectLst/>
                          <a:cs typeface="B Nazanin" panose="00000400000000000000" pitchFamily="2" charset="-78"/>
                        </a:rPr>
                        <a:t> تصمیم‌گیری و اجرای </a:t>
                      </a:r>
                      <a:r>
                        <a:rPr lang="fa-IR" sz="2000" baseline="0" dirty="0" err="1" smtClean="0">
                          <a:effectLst/>
                          <a:cs typeface="B Nazanin" panose="00000400000000000000" pitchFamily="2" charset="-78"/>
                        </a:rPr>
                        <a:t>تصیم‌ها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-397568" y="555036"/>
            <a:ext cx="9541568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2800" dirty="0" smtClean="0">
                <a:solidFill>
                  <a:schemeClr val="accent1">
                    <a:lumMod val="75000"/>
                  </a:schemeClr>
                </a:solidFill>
              </a:rPr>
              <a:t>4- </a:t>
            </a:r>
            <a:r>
              <a:rPr lang="fa-IR" sz="2800" dirty="0" smtClean="0">
                <a:solidFill>
                  <a:schemeClr val="accent1">
                    <a:lumMod val="75000"/>
                  </a:schemeClr>
                </a:solidFill>
              </a:rPr>
              <a:t>پیامدهای سیاست‌گذاری علم، فناوری و نوآوری در جامعه (ادامه)</a:t>
            </a:r>
            <a:endParaRPr lang="fa-I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34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7269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5- موضوعات 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مطالعات اجتماعی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در 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سیاست‌گذاری علم، فناوری و نوآوری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114" y="2348880"/>
            <a:ext cx="8229600" cy="453650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موضوعات مطالعات: متنوع و معطوف به زمینة پیامدی و ارتباطی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چهار دسته از موضوعات مورد اشاره در اینجا:</a:t>
            </a:r>
          </a:p>
          <a:p>
            <a:pPr lvl="1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در زمینة ارتباط سیاست‌گذاری علم، فناوری و نوآوری با جامعه </a:t>
            </a:r>
          </a:p>
          <a:p>
            <a:pPr lvl="2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مسایل </a:t>
            </a:r>
            <a:r>
              <a:rPr lang="fa-IR" dirty="0" err="1" smtClean="0">
                <a:solidFill>
                  <a:schemeClr val="tx1"/>
                </a:solidFill>
              </a:rPr>
              <a:t>اولویت‌گذاری</a:t>
            </a:r>
            <a:endParaRPr lang="fa-IR" dirty="0" smtClean="0">
              <a:solidFill>
                <a:schemeClr val="tx1"/>
              </a:solidFill>
            </a:endParaRPr>
          </a:p>
          <a:p>
            <a:pPr lvl="2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مسایل اشاعه و انتشار</a:t>
            </a:r>
          </a:p>
          <a:p>
            <a:pPr lvl="1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در زمینه‌ی پیامدهای سیاست‌گذاری علم، فناوری و نوآوری </a:t>
            </a:r>
            <a:r>
              <a:rPr lang="fa-IR" dirty="0" err="1" smtClean="0">
                <a:solidFill>
                  <a:schemeClr val="tx1"/>
                </a:solidFill>
              </a:rPr>
              <a:t>بررای</a:t>
            </a:r>
            <a:r>
              <a:rPr lang="fa-IR" dirty="0" smtClean="0">
                <a:solidFill>
                  <a:schemeClr val="tx1"/>
                </a:solidFill>
              </a:rPr>
              <a:t> جامعه</a:t>
            </a:r>
            <a:endParaRPr lang="fa-IR" dirty="0">
              <a:solidFill>
                <a:schemeClr val="tx1"/>
              </a:solidFill>
            </a:endParaRPr>
          </a:p>
          <a:p>
            <a:pPr lvl="2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مسایل مرتبط با دموکراسی</a:t>
            </a:r>
            <a:endParaRPr lang="fa-IR" dirty="0">
              <a:solidFill>
                <a:schemeClr val="tx1"/>
              </a:solidFill>
            </a:endParaRPr>
          </a:p>
          <a:p>
            <a:pPr lvl="2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مسایل اخلاقی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34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9382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8435280" cy="1066800"/>
          </a:xfrm>
        </p:spPr>
        <p:txBody>
          <a:bodyPr>
            <a:normAutofit/>
          </a:bodyPr>
          <a:lstStyle/>
          <a:p>
            <a:r>
              <a:rPr lang="fa-IR" sz="2800" dirty="0" smtClean="0">
                <a:solidFill>
                  <a:schemeClr val="accent1">
                    <a:lumMod val="75000"/>
                  </a:schemeClr>
                </a:solidFill>
              </a:rPr>
              <a:t>5-1- مطالعة </a:t>
            </a:r>
            <a:r>
              <a:rPr lang="fa-IR" sz="2800" dirty="0">
                <a:solidFill>
                  <a:schemeClr val="accent1">
                    <a:lumMod val="75000"/>
                  </a:schemeClr>
                </a:solidFill>
              </a:rPr>
              <a:t>اولویت‌گذاری برای توسعة علم، فناوری‌ و نوآوری‌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050" y="1955736"/>
            <a:ext cx="8229600" cy="453650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err="1" smtClean="0"/>
              <a:t>نمونة</a:t>
            </a:r>
            <a:r>
              <a:rPr lang="fa-IR" dirty="0" smtClean="0"/>
              <a:t> عناوین مطالعات </a:t>
            </a:r>
            <a:r>
              <a:rPr lang="fa-IR" dirty="0" err="1" smtClean="0"/>
              <a:t>اولویت‌گذاری</a:t>
            </a:r>
            <a:r>
              <a:rPr lang="fa-IR" dirty="0" smtClean="0"/>
              <a:t> (عنوان مقاله و توضیح کوتاه)</a:t>
            </a:r>
          </a:p>
          <a:p>
            <a:pPr lvl="1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>
                <a:solidFill>
                  <a:schemeClr val="tx1"/>
                </a:solidFill>
              </a:rPr>
              <a:t>نظریه‌های </a:t>
            </a:r>
            <a:r>
              <a:rPr lang="fa-IR" dirty="0" err="1">
                <a:solidFill>
                  <a:schemeClr val="tx1"/>
                </a:solidFill>
              </a:rPr>
              <a:t>فمنیستی</a:t>
            </a:r>
            <a:r>
              <a:rPr lang="fa-IR" dirty="0">
                <a:solidFill>
                  <a:schemeClr val="tx1"/>
                </a:solidFill>
              </a:rPr>
              <a:t> فناوری (در مورد اولویت آموزش زنان در سیاست‌های </a:t>
            </a:r>
            <a:r>
              <a:rPr lang="fa-IR" dirty="0" smtClean="0">
                <a:solidFill>
                  <a:schemeClr val="tx1"/>
                </a:solidFill>
              </a:rPr>
              <a:t>علمی)</a:t>
            </a:r>
          </a:p>
          <a:p>
            <a:pPr lvl="1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پروژه‌ </a:t>
            </a:r>
            <a:r>
              <a:rPr lang="fa-IR" dirty="0">
                <a:solidFill>
                  <a:schemeClr val="tx1"/>
                </a:solidFill>
              </a:rPr>
              <a:t>ژنوم انسانی (در مورد اولویت فناوری‌های زیستی در حل مسایل پزشکی و </a:t>
            </a:r>
            <a:r>
              <a:rPr lang="fa-IR" dirty="0" smtClean="0">
                <a:solidFill>
                  <a:schemeClr val="tx1"/>
                </a:solidFill>
              </a:rPr>
              <a:t>دارویی)</a:t>
            </a:r>
          </a:p>
          <a:p>
            <a:pPr lvl="1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چالش </a:t>
            </a:r>
            <a:r>
              <a:rPr lang="fa-IR" dirty="0" err="1">
                <a:solidFill>
                  <a:schemeClr val="tx1"/>
                </a:solidFill>
              </a:rPr>
              <a:t>محیط‌زیستی</a:t>
            </a:r>
            <a:r>
              <a:rPr lang="fa-IR" dirty="0">
                <a:solidFill>
                  <a:schemeClr val="tx1"/>
                </a:solidFill>
              </a:rPr>
              <a:t> مطالعات علم و فناوری (اولویت توسعه‌ی علوم و فناوری‌های </a:t>
            </a:r>
            <a:r>
              <a:rPr lang="fa-IR" dirty="0" err="1">
                <a:solidFill>
                  <a:schemeClr val="tx1"/>
                </a:solidFill>
              </a:rPr>
              <a:t>زیست‌شناسانه</a:t>
            </a:r>
            <a:r>
              <a:rPr lang="fa-IR" dirty="0">
                <a:solidFill>
                  <a:schemeClr val="tx1"/>
                </a:solidFill>
              </a:rPr>
              <a:t> برای تداوم زندگی بشر در زمین</a:t>
            </a:r>
            <a:r>
              <a:rPr lang="fa-IR" dirty="0" smtClean="0">
                <a:solidFill>
                  <a:schemeClr val="tx1"/>
                </a:solidFill>
              </a:rPr>
              <a:t>)</a:t>
            </a:r>
          </a:p>
          <a:p>
            <a:pPr lvl="1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err="1">
                <a:solidFill>
                  <a:schemeClr val="tx1"/>
                </a:solidFill>
              </a:rPr>
              <a:t>دورنماها</a:t>
            </a:r>
            <a:r>
              <a:rPr lang="fa-IR" dirty="0">
                <a:solidFill>
                  <a:schemeClr val="tx1"/>
                </a:solidFill>
              </a:rPr>
              <a:t> در حکمرانی علمی (چگونگی تعیین اولویت‌ها در نظام </a:t>
            </a:r>
            <a:r>
              <a:rPr lang="fa-IR" dirty="0" smtClean="0">
                <a:solidFill>
                  <a:schemeClr val="tx1"/>
                </a:solidFill>
              </a:rPr>
              <a:t>علمی)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34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0738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3000"/>
            <a:ext cx="8892480" cy="1066800"/>
          </a:xfrm>
        </p:spPr>
        <p:txBody>
          <a:bodyPr>
            <a:normAutofit/>
          </a:bodyPr>
          <a:lstStyle/>
          <a:p>
            <a:r>
              <a:rPr lang="fa-IR" sz="2700" dirty="0" smtClean="0">
                <a:solidFill>
                  <a:schemeClr val="accent1">
                    <a:lumMod val="75000"/>
                  </a:schemeClr>
                </a:solidFill>
              </a:rPr>
              <a:t>5-1- مطالعة </a:t>
            </a:r>
            <a:r>
              <a:rPr lang="fa-IR" sz="2700" dirty="0">
                <a:solidFill>
                  <a:schemeClr val="accent1">
                    <a:lumMod val="75000"/>
                  </a:schemeClr>
                </a:solidFill>
              </a:rPr>
              <a:t>اولویت‌گذاری برای توسعة علم، فناوری‌ و </a:t>
            </a:r>
            <a:r>
              <a:rPr lang="fa-IR" sz="2700" dirty="0" smtClean="0">
                <a:solidFill>
                  <a:schemeClr val="accent1">
                    <a:lumMod val="75000"/>
                  </a:schemeClr>
                </a:solidFill>
              </a:rPr>
              <a:t>نوآوری (ادامه)‌ </a:t>
            </a:r>
            <a:endParaRPr lang="fa-IR" sz="27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114" y="2276872"/>
            <a:ext cx="8229600" cy="453650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err="1" smtClean="0"/>
              <a:t>نمونة</a:t>
            </a:r>
            <a:r>
              <a:rPr lang="fa-IR" dirty="0" smtClean="0"/>
              <a:t> عناوین مطالعات </a:t>
            </a:r>
            <a:r>
              <a:rPr lang="fa-IR" dirty="0" err="1" smtClean="0"/>
              <a:t>اولویت‌گذاری</a:t>
            </a:r>
            <a:r>
              <a:rPr lang="fa-IR" dirty="0" smtClean="0"/>
              <a:t> (ادامه)</a:t>
            </a:r>
          </a:p>
          <a:p>
            <a:pPr lvl="1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>
                <a:solidFill>
                  <a:schemeClr val="tx1"/>
                </a:solidFill>
              </a:rPr>
              <a:t>به من آزمایشگاهی بده تا رشته‌ای تأسیس کنم (ضرورت اولویت دادن به کیفیت بر کمیت در توسعه‌ی علمی و فناورانه</a:t>
            </a:r>
            <a:r>
              <a:rPr lang="fa-IR" dirty="0" smtClean="0">
                <a:solidFill>
                  <a:schemeClr val="tx1"/>
                </a:solidFill>
              </a:rPr>
              <a:t>)</a:t>
            </a:r>
          </a:p>
          <a:p>
            <a:pPr lvl="1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اجرا </a:t>
            </a:r>
            <a:r>
              <a:rPr lang="fa-IR" dirty="0">
                <a:solidFill>
                  <a:schemeClr val="tx1"/>
                </a:solidFill>
              </a:rPr>
              <a:t>و حکمرانی آینده در جامعه و فناوری (اولویت فناوری‌های نرم بر سخت برای جامعه‌ آینده</a:t>
            </a:r>
            <a:r>
              <a:rPr lang="fa-IR" dirty="0" smtClean="0">
                <a:solidFill>
                  <a:schemeClr val="tx1"/>
                </a:solidFill>
              </a:rPr>
              <a:t>) </a:t>
            </a:r>
          </a:p>
          <a:p>
            <a:pPr lvl="1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مطالعات </a:t>
            </a:r>
            <a:r>
              <a:rPr lang="fa-IR" dirty="0">
                <a:solidFill>
                  <a:schemeClr val="tx1"/>
                </a:solidFill>
              </a:rPr>
              <a:t>علم و فناوری برای توسعه (اولویت‌بندی در نظام علم و فناوری بر اساس اهداف توسعه‌ای در هر کشور</a:t>
            </a:r>
            <a:r>
              <a:rPr lang="fa-IR" dirty="0" smtClean="0">
                <a:solidFill>
                  <a:schemeClr val="tx1"/>
                </a:solidFill>
              </a:rPr>
              <a:t>)</a:t>
            </a:r>
          </a:p>
          <a:p>
            <a:pPr marL="411480" lvl="1" indent="0">
              <a:lnSpc>
                <a:spcPct val="150000"/>
              </a:lnSpc>
              <a:buClr>
                <a:schemeClr val="tx1"/>
              </a:buClr>
              <a:buNone/>
            </a:pPr>
            <a:endParaRPr lang="fa-IR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34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965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114" y="2276872"/>
            <a:ext cx="8403366" cy="4536504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err="1" smtClean="0"/>
              <a:t>نمونة</a:t>
            </a:r>
            <a:r>
              <a:rPr lang="fa-IR" dirty="0" smtClean="0"/>
              <a:t> مطالعه و نتایج آن:</a:t>
            </a:r>
          </a:p>
          <a:p>
            <a:pPr lvl="1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سمینارهای علمی: اتلاف وقت یا </a:t>
            </a:r>
            <a:r>
              <a:rPr lang="fa-IR" dirty="0" err="1" smtClean="0">
                <a:solidFill>
                  <a:schemeClr val="tx1"/>
                </a:solidFill>
              </a:rPr>
              <a:t>پیش‌زمینة</a:t>
            </a:r>
            <a:r>
              <a:rPr lang="fa-IR" dirty="0" smtClean="0">
                <a:solidFill>
                  <a:schemeClr val="tx1"/>
                </a:solidFill>
              </a:rPr>
              <a:t> سیاست‌گذاری؟</a:t>
            </a:r>
          </a:p>
          <a:p>
            <a:pPr lvl="2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اتلاف وقت: سمینارهای پراکنده</a:t>
            </a:r>
          </a:p>
          <a:p>
            <a:pPr lvl="1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err="1" smtClean="0">
                <a:solidFill>
                  <a:schemeClr val="tx1"/>
                </a:solidFill>
              </a:rPr>
              <a:t>پیش‌زمینة</a:t>
            </a:r>
            <a:r>
              <a:rPr lang="fa-IR" dirty="0" smtClean="0">
                <a:solidFill>
                  <a:schemeClr val="tx1"/>
                </a:solidFill>
              </a:rPr>
              <a:t> سیاست‌گذاری: </a:t>
            </a:r>
            <a:r>
              <a:rPr lang="fa-IR" dirty="0" err="1" smtClean="0">
                <a:solidFill>
                  <a:schemeClr val="tx1"/>
                </a:solidFill>
              </a:rPr>
              <a:t>چندمرحله‌ای</a:t>
            </a:r>
            <a:r>
              <a:rPr lang="fa-IR" dirty="0" smtClean="0">
                <a:solidFill>
                  <a:schemeClr val="tx1"/>
                </a:solidFill>
              </a:rPr>
              <a:t> کردن سمینارها و تجمیع نتایج</a:t>
            </a:r>
          </a:p>
          <a:p>
            <a:pPr lvl="2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مسأله‌مند کردن سمینارها و تجمیع مطالعات مشابه در چند گروه‌ (یا پنل‌)</a:t>
            </a:r>
          </a:p>
          <a:p>
            <a:pPr lvl="2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err="1" smtClean="0">
                <a:solidFill>
                  <a:schemeClr val="tx1"/>
                </a:solidFill>
              </a:rPr>
              <a:t>سناریوسازی</a:t>
            </a:r>
            <a:r>
              <a:rPr lang="fa-IR" dirty="0" smtClean="0">
                <a:solidFill>
                  <a:schemeClr val="tx1"/>
                </a:solidFill>
              </a:rPr>
              <a:t> آینده در هر گروه و استخراج جهت‌گیری‌های سیاستی مناسب  </a:t>
            </a:r>
          </a:p>
          <a:p>
            <a:pPr lvl="2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جمع‌بندی سمینار با تعیین سناریوهای مختلف و سیاست‌های کلی متناسب با آن‌ها  </a:t>
            </a:r>
          </a:p>
          <a:p>
            <a:pPr lvl="3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endParaRPr lang="fa-IR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16</a:t>
            </a:fld>
            <a:endParaRPr lang="fa-IR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143000"/>
            <a:ext cx="8892480" cy="1066800"/>
          </a:xfrm>
        </p:spPr>
        <p:txBody>
          <a:bodyPr>
            <a:normAutofit/>
          </a:bodyPr>
          <a:lstStyle/>
          <a:p>
            <a:r>
              <a:rPr lang="fa-IR" sz="2700" dirty="0" smtClean="0">
                <a:solidFill>
                  <a:schemeClr val="accent1">
                    <a:lumMod val="75000"/>
                  </a:schemeClr>
                </a:solidFill>
              </a:rPr>
              <a:t>5-1- مطالعة </a:t>
            </a:r>
            <a:r>
              <a:rPr lang="fa-IR" sz="2700" dirty="0">
                <a:solidFill>
                  <a:schemeClr val="accent1">
                    <a:lumMod val="75000"/>
                  </a:schemeClr>
                </a:solidFill>
              </a:rPr>
              <a:t>اولویت‌گذاری برای توسعة علم، فناوری‌ و </a:t>
            </a:r>
            <a:r>
              <a:rPr lang="fa-IR" sz="2700" dirty="0" smtClean="0">
                <a:solidFill>
                  <a:schemeClr val="accent1">
                    <a:lumMod val="75000"/>
                  </a:schemeClr>
                </a:solidFill>
              </a:rPr>
              <a:t>نوآوری (ادامه)‌ </a:t>
            </a:r>
            <a:endParaRPr lang="fa-IR" sz="27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34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8378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114" y="2276872"/>
            <a:ext cx="8229600" cy="453650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err="1" smtClean="0"/>
              <a:t>نمونة</a:t>
            </a:r>
            <a:r>
              <a:rPr lang="fa-IR" dirty="0" smtClean="0"/>
              <a:t> مطالعه و نتایج آن:</a:t>
            </a:r>
          </a:p>
          <a:p>
            <a:pPr lvl="1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err="1" smtClean="0">
                <a:solidFill>
                  <a:schemeClr val="tx1"/>
                </a:solidFill>
              </a:rPr>
              <a:t>هزینة</a:t>
            </a:r>
            <a:r>
              <a:rPr lang="fa-IR" dirty="0" smtClean="0">
                <a:solidFill>
                  <a:schemeClr val="tx1"/>
                </a:solidFill>
              </a:rPr>
              <a:t> </a:t>
            </a:r>
            <a:r>
              <a:rPr lang="fa-IR" dirty="0">
                <a:solidFill>
                  <a:schemeClr val="tx1"/>
                </a:solidFill>
              </a:rPr>
              <a:t>فرصت </a:t>
            </a:r>
            <a:r>
              <a:rPr lang="fa-IR" dirty="0" err="1">
                <a:solidFill>
                  <a:schemeClr val="tx1"/>
                </a:solidFill>
              </a:rPr>
              <a:t>از‌دست‌رفته</a:t>
            </a:r>
            <a:r>
              <a:rPr lang="fa-IR" dirty="0">
                <a:solidFill>
                  <a:schemeClr val="tx1"/>
                </a:solidFill>
              </a:rPr>
              <a:t> </a:t>
            </a:r>
            <a:endParaRPr lang="fa-IR" dirty="0" smtClean="0">
              <a:solidFill>
                <a:schemeClr val="tx1"/>
              </a:solidFill>
            </a:endParaRPr>
          </a:p>
          <a:p>
            <a:pPr lvl="2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i="1" dirty="0" err="1">
                <a:solidFill>
                  <a:schemeClr val="tx1"/>
                </a:solidFill>
              </a:rPr>
              <a:t>گونار</a:t>
            </a:r>
            <a:r>
              <a:rPr lang="fa-IR" i="1" dirty="0">
                <a:solidFill>
                  <a:schemeClr val="tx1"/>
                </a:solidFill>
              </a:rPr>
              <a:t> </a:t>
            </a:r>
            <a:r>
              <a:rPr lang="fa-IR" i="1" dirty="0" err="1" smtClean="0">
                <a:solidFill>
                  <a:schemeClr val="tx1"/>
                </a:solidFill>
              </a:rPr>
              <a:t>الیاسون</a:t>
            </a:r>
            <a:r>
              <a:rPr lang="fa-IR" dirty="0">
                <a:solidFill>
                  <a:schemeClr val="tx1"/>
                </a:solidFill>
              </a:rPr>
              <a:t>: سیاست نوآوری نظامی </a:t>
            </a:r>
            <a:r>
              <a:rPr lang="fa-IR" dirty="0" smtClean="0">
                <a:solidFill>
                  <a:schemeClr val="tx1"/>
                </a:solidFill>
              </a:rPr>
              <a:t>در ارتش </a:t>
            </a:r>
            <a:r>
              <a:rPr lang="fa-IR" dirty="0">
                <a:solidFill>
                  <a:schemeClr val="tx1"/>
                </a:solidFill>
              </a:rPr>
              <a:t>امریکا </a:t>
            </a:r>
            <a:endParaRPr lang="fa-IR" dirty="0" smtClean="0">
              <a:solidFill>
                <a:schemeClr val="tx1"/>
              </a:solidFill>
            </a:endParaRPr>
          </a:p>
          <a:p>
            <a:pPr lvl="3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فرض معمول: </a:t>
            </a:r>
            <a:r>
              <a:rPr lang="fa-IR" dirty="0" err="1" smtClean="0">
                <a:solidFill>
                  <a:schemeClr val="tx1"/>
                </a:solidFill>
              </a:rPr>
              <a:t>توسعة</a:t>
            </a:r>
            <a:r>
              <a:rPr lang="fa-IR" dirty="0" smtClean="0">
                <a:solidFill>
                  <a:schemeClr val="tx1"/>
                </a:solidFill>
              </a:rPr>
              <a:t> فناوری نظامی، پیشران </a:t>
            </a:r>
            <a:r>
              <a:rPr lang="fa-IR" dirty="0" err="1" smtClean="0">
                <a:solidFill>
                  <a:schemeClr val="tx1"/>
                </a:solidFill>
              </a:rPr>
              <a:t>توسعة</a:t>
            </a:r>
            <a:r>
              <a:rPr lang="fa-IR" dirty="0" smtClean="0">
                <a:solidFill>
                  <a:schemeClr val="tx1"/>
                </a:solidFill>
              </a:rPr>
              <a:t> صنعتی است</a:t>
            </a:r>
          </a:p>
          <a:p>
            <a:pPr lvl="3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فرض وارون: آیا با این هزینه و در همین زمان، نتایج بهتری نمی‌شد گرفت؟</a:t>
            </a:r>
          </a:p>
          <a:p>
            <a:pPr lvl="3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نتیجه: </a:t>
            </a:r>
            <a:r>
              <a:rPr lang="fa-IR" dirty="0" err="1" smtClean="0">
                <a:solidFill>
                  <a:schemeClr val="tx1"/>
                </a:solidFill>
              </a:rPr>
              <a:t>هزینة</a:t>
            </a:r>
            <a:r>
              <a:rPr lang="fa-IR" dirty="0" smtClean="0">
                <a:solidFill>
                  <a:schemeClr val="tx1"/>
                </a:solidFill>
              </a:rPr>
              <a:t> </a:t>
            </a:r>
            <a:r>
              <a:rPr lang="fa-IR" dirty="0" err="1" smtClean="0">
                <a:solidFill>
                  <a:schemeClr val="tx1"/>
                </a:solidFill>
              </a:rPr>
              <a:t>توسعة</a:t>
            </a:r>
            <a:r>
              <a:rPr lang="fa-IR" dirty="0" smtClean="0">
                <a:solidFill>
                  <a:schemeClr val="tx1"/>
                </a:solidFill>
              </a:rPr>
              <a:t> نظامی آشکار و </a:t>
            </a:r>
            <a:r>
              <a:rPr lang="fa-IR" dirty="0" err="1" smtClean="0">
                <a:solidFill>
                  <a:schemeClr val="tx1"/>
                </a:solidFill>
              </a:rPr>
              <a:t>فایده‌های</a:t>
            </a:r>
            <a:r>
              <a:rPr lang="fa-IR" dirty="0" smtClean="0">
                <a:solidFill>
                  <a:schemeClr val="tx1"/>
                </a:solidFill>
              </a:rPr>
              <a:t> آن در حد ادعا است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17</a:t>
            </a:fld>
            <a:endParaRPr lang="fa-IR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143000"/>
            <a:ext cx="8892480" cy="1066800"/>
          </a:xfrm>
        </p:spPr>
        <p:txBody>
          <a:bodyPr>
            <a:normAutofit/>
          </a:bodyPr>
          <a:lstStyle/>
          <a:p>
            <a:r>
              <a:rPr lang="fa-IR" sz="2700" dirty="0" smtClean="0">
                <a:solidFill>
                  <a:schemeClr val="accent1">
                    <a:lumMod val="75000"/>
                  </a:schemeClr>
                </a:solidFill>
              </a:rPr>
              <a:t>5-1- مطالعة </a:t>
            </a:r>
            <a:r>
              <a:rPr lang="fa-IR" sz="2700" dirty="0">
                <a:solidFill>
                  <a:schemeClr val="accent1">
                    <a:lumMod val="75000"/>
                  </a:schemeClr>
                </a:solidFill>
              </a:rPr>
              <a:t>اولویت‌گذاری برای توسعة علم، فناوری‌ و </a:t>
            </a:r>
            <a:r>
              <a:rPr lang="fa-IR" sz="2700" dirty="0" smtClean="0">
                <a:solidFill>
                  <a:schemeClr val="accent1">
                    <a:lumMod val="75000"/>
                  </a:schemeClr>
                </a:solidFill>
              </a:rPr>
              <a:t>نوآوری (ادامه)‌ </a:t>
            </a:r>
            <a:endParaRPr lang="fa-IR" sz="27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34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2588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43000"/>
            <a:ext cx="8435280" cy="1066800"/>
          </a:xfrm>
        </p:spPr>
        <p:txBody>
          <a:bodyPr>
            <a:normAutofit/>
          </a:bodyPr>
          <a:lstStyle/>
          <a:p>
            <a:r>
              <a:rPr lang="fa-IR" sz="2800" dirty="0" smtClean="0">
                <a:solidFill>
                  <a:schemeClr val="accent1">
                    <a:lumMod val="75000"/>
                  </a:schemeClr>
                </a:solidFill>
              </a:rPr>
              <a:t>5-2- مطالعة </a:t>
            </a:r>
            <a:r>
              <a:rPr lang="fa-IR" sz="2800" dirty="0">
                <a:solidFill>
                  <a:schemeClr val="accent1">
                    <a:lumMod val="75000"/>
                  </a:schemeClr>
                </a:solidFill>
              </a:rPr>
              <a:t>اشاعه و انتشار علم، فناوری و نوآوری در جامعه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18</a:t>
            </a:fld>
            <a:endParaRPr lang="fa-IR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2034572"/>
            <a:ext cx="8229600" cy="453650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B Nazanin" pitchFamily="2" charset="-78"/>
              </a:defRPr>
            </a:lvl1pPr>
            <a:lvl2pPr marL="658368" indent="-246888" algn="r" rtl="1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B Nazanin" pitchFamily="2" charset="-78"/>
              </a:defRPr>
            </a:lvl2pPr>
            <a:lvl3pPr marL="923544" indent="-219456" algn="r" rtl="1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B Nazanin" pitchFamily="2" charset="-78"/>
              </a:defRPr>
            </a:lvl3pPr>
            <a:lvl4pPr marL="1179576" indent="-201168" algn="r" rtl="1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B Nazanin" pitchFamily="2" charset="-78"/>
              </a:defRPr>
            </a:lvl4pPr>
            <a:lvl5pPr marL="1389888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B Nazanin" pitchFamily="2" charset="-78"/>
              </a:defRPr>
            </a:lvl5pPr>
            <a:lvl6pPr marL="1609344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err="1" smtClean="0"/>
              <a:t>نمونة</a:t>
            </a:r>
            <a:r>
              <a:rPr lang="fa-IR" dirty="0" smtClean="0"/>
              <a:t> عناوین مطالعات</a:t>
            </a:r>
            <a:r>
              <a:rPr lang="en-US" dirty="0" smtClean="0"/>
              <a:t> </a:t>
            </a:r>
            <a:r>
              <a:rPr lang="fa-IR" dirty="0" smtClean="0"/>
              <a:t>اشاعه و انتشار  (عنوان مقاله و توضیح کوتاه)</a:t>
            </a:r>
          </a:p>
          <a:p>
            <a:pPr lvl="1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>
                <a:solidFill>
                  <a:schemeClr val="tx1"/>
                </a:solidFill>
              </a:rPr>
              <a:t>مطالعات </a:t>
            </a:r>
            <a:r>
              <a:rPr lang="fa-IR" dirty="0" err="1">
                <a:solidFill>
                  <a:schemeClr val="tx1"/>
                </a:solidFill>
              </a:rPr>
              <a:t>سرگرم‌کننده</a:t>
            </a:r>
            <a:r>
              <a:rPr lang="fa-IR" dirty="0">
                <a:solidFill>
                  <a:schemeClr val="tx1"/>
                </a:solidFill>
              </a:rPr>
              <a:t> </a:t>
            </a:r>
            <a:r>
              <a:rPr lang="fa-IR" dirty="0" smtClean="0">
                <a:solidFill>
                  <a:schemeClr val="tx1"/>
                </a:solidFill>
              </a:rPr>
              <a:t>(بررسی تأثیر </a:t>
            </a:r>
            <a:r>
              <a:rPr lang="fa-IR" dirty="0">
                <a:solidFill>
                  <a:schemeClr val="tx1"/>
                </a:solidFill>
              </a:rPr>
              <a:t>علم بر جامعه در اثر </a:t>
            </a:r>
            <a:r>
              <a:rPr lang="fa-IR" dirty="0" smtClean="0">
                <a:solidFill>
                  <a:schemeClr val="tx1"/>
                </a:solidFill>
              </a:rPr>
              <a:t>تغییر با تغییر آموزش کلاسی به </a:t>
            </a:r>
            <a:r>
              <a:rPr lang="fa-IR" dirty="0">
                <a:solidFill>
                  <a:schemeClr val="tx1"/>
                </a:solidFill>
              </a:rPr>
              <a:t>آموزش </a:t>
            </a:r>
            <a:r>
              <a:rPr lang="fa-IR" dirty="0" err="1" smtClean="0">
                <a:solidFill>
                  <a:schemeClr val="tx1"/>
                </a:solidFill>
              </a:rPr>
              <a:t>همه‌جایی</a:t>
            </a:r>
            <a:r>
              <a:rPr lang="fa-IR" dirty="0" smtClean="0">
                <a:solidFill>
                  <a:schemeClr val="tx1"/>
                </a:solidFill>
              </a:rPr>
              <a:t> </a:t>
            </a:r>
            <a:r>
              <a:rPr lang="fa-IR" dirty="0">
                <a:solidFill>
                  <a:schemeClr val="tx1"/>
                </a:solidFill>
              </a:rPr>
              <a:t>در اوقات فراغت و تفریح و </a:t>
            </a:r>
            <a:r>
              <a:rPr lang="fa-IR" dirty="0" smtClean="0">
                <a:solidFill>
                  <a:schemeClr val="tx1"/>
                </a:solidFill>
              </a:rPr>
              <a:t>بازی)</a:t>
            </a:r>
          </a:p>
          <a:p>
            <a:pPr lvl="1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دانش </a:t>
            </a:r>
            <a:r>
              <a:rPr lang="fa-IR" dirty="0">
                <a:solidFill>
                  <a:schemeClr val="tx1"/>
                </a:solidFill>
              </a:rPr>
              <a:t>و رسانه (توجه رسانه‌ها به علم و آثار </a:t>
            </a:r>
            <a:r>
              <a:rPr lang="fa-IR" dirty="0" smtClean="0">
                <a:solidFill>
                  <a:schemeClr val="tx1"/>
                </a:solidFill>
              </a:rPr>
              <a:t>آن </a:t>
            </a:r>
            <a:r>
              <a:rPr lang="fa-IR" dirty="0">
                <a:solidFill>
                  <a:schemeClr val="tx1"/>
                </a:solidFill>
              </a:rPr>
              <a:t>در فهم عمومی از دانش</a:t>
            </a:r>
            <a:r>
              <a:rPr lang="fa-IR" dirty="0" smtClean="0">
                <a:solidFill>
                  <a:schemeClr val="tx1"/>
                </a:solidFill>
              </a:rPr>
              <a:t>)</a:t>
            </a:r>
          </a:p>
          <a:p>
            <a:pPr lvl="1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>
                <a:solidFill>
                  <a:schemeClr val="tx1"/>
                </a:solidFill>
              </a:rPr>
              <a:t>دانش، فناوری و جنبش‌های اجتماعی (</a:t>
            </a:r>
            <a:r>
              <a:rPr lang="fa-IR" dirty="0" err="1">
                <a:solidFill>
                  <a:schemeClr val="tx1"/>
                </a:solidFill>
              </a:rPr>
              <a:t>توسعة</a:t>
            </a:r>
            <a:r>
              <a:rPr lang="fa-IR" dirty="0">
                <a:solidFill>
                  <a:schemeClr val="tx1"/>
                </a:solidFill>
              </a:rPr>
              <a:t> علومی که </a:t>
            </a:r>
            <a:r>
              <a:rPr lang="fa-IR" dirty="0" err="1">
                <a:solidFill>
                  <a:schemeClr val="tx1"/>
                </a:solidFill>
              </a:rPr>
              <a:t>دست‌مایة</a:t>
            </a:r>
            <a:r>
              <a:rPr lang="fa-IR" dirty="0">
                <a:solidFill>
                  <a:schemeClr val="tx1"/>
                </a:solidFill>
              </a:rPr>
              <a:t> جنبش‌های اجتماعی می‌شوند و انزوای علوم دور از دسترس عموم)، </a:t>
            </a:r>
            <a:endParaRPr lang="fa-IR" dirty="0" smtClean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34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2230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19</a:t>
            </a:fld>
            <a:endParaRPr lang="fa-IR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99592" y="1974127"/>
            <a:ext cx="7787208" cy="453650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B Nazanin" pitchFamily="2" charset="-78"/>
              </a:defRPr>
            </a:lvl1pPr>
            <a:lvl2pPr marL="658368" indent="-246888" algn="r" rtl="1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B Nazanin" pitchFamily="2" charset="-78"/>
              </a:defRPr>
            </a:lvl2pPr>
            <a:lvl3pPr marL="923544" indent="-219456" algn="r" rtl="1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B Nazanin" pitchFamily="2" charset="-78"/>
              </a:defRPr>
            </a:lvl3pPr>
            <a:lvl4pPr marL="1179576" indent="-201168" algn="r" rtl="1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B Nazanin" pitchFamily="2" charset="-78"/>
              </a:defRPr>
            </a:lvl4pPr>
            <a:lvl5pPr marL="1389888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B Nazanin" pitchFamily="2" charset="-78"/>
              </a:defRPr>
            </a:lvl5pPr>
            <a:lvl6pPr marL="1609344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err="1" smtClean="0"/>
              <a:t>نمونة</a:t>
            </a:r>
            <a:r>
              <a:rPr lang="fa-IR" dirty="0" smtClean="0"/>
              <a:t> عناوین مطالعات</a:t>
            </a:r>
            <a:r>
              <a:rPr lang="en-US" dirty="0" smtClean="0"/>
              <a:t> </a:t>
            </a:r>
            <a:r>
              <a:rPr lang="fa-IR" dirty="0" smtClean="0"/>
              <a:t>اشاعه و انتشار (ادامه) </a:t>
            </a:r>
          </a:p>
          <a:p>
            <a:pPr lvl="1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>
                <a:solidFill>
                  <a:schemeClr val="tx1"/>
                </a:solidFill>
              </a:rPr>
              <a:t>بیماران و جنبش‌های سلامتی (درک جدید از فناوری‌های داروسازی و تأثیر آگاهی بیماران بر کنترل بیماری آنان</a:t>
            </a:r>
            <a:r>
              <a:rPr lang="fa-IR" dirty="0" smtClean="0">
                <a:solidFill>
                  <a:schemeClr val="tx1"/>
                </a:solidFill>
              </a:rPr>
              <a:t>)</a:t>
            </a:r>
          </a:p>
          <a:p>
            <a:pPr lvl="1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 ساختن </a:t>
            </a:r>
            <a:r>
              <a:rPr lang="fa-IR" dirty="0">
                <a:solidFill>
                  <a:schemeClr val="tx1"/>
                </a:solidFill>
              </a:rPr>
              <a:t>معرفت (چگونگی تأثیر سیاست‌های علم و فناوری بر دگرگونی‌های </a:t>
            </a:r>
            <a:r>
              <a:rPr lang="fa-IR" dirty="0" smtClean="0">
                <a:solidFill>
                  <a:schemeClr val="tx1"/>
                </a:solidFill>
              </a:rPr>
              <a:t>اجتماعی)</a:t>
            </a:r>
          </a:p>
          <a:p>
            <a:pPr lvl="1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مردم</a:t>
            </a:r>
            <a:r>
              <a:rPr lang="fa-IR" dirty="0">
                <a:solidFill>
                  <a:schemeClr val="tx1"/>
                </a:solidFill>
              </a:rPr>
              <a:t>، جوامع و مفهوم‌سازی تصویری از دانش (</a:t>
            </a:r>
            <a:r>
              <a:rPr lang="fa-IR" dirty="0" err="1">
                <a:solidFill>
                  <a:schemeClr val="tx1"/>
                </a:solidFill>
              </a:rPr>
              <a:t>اشاعة</a:t>
            </a:r>
            <a:r>
              <a:rPr lang="fa-IR" dirty="0">
                <a:solidFill>
                  <a:schemeClr val="tx1"/>
                </a:solidFill>
              </a:rPr>
              <a:t> دانش با </a:t>
            </a:r>
            <a:r>
              <a:rPr lang="fa-IR" dirty="0" err="1">
                <a:solidFill>
                  <a:schemeClr val="tx1"/>
                </a:solidFill>
              </a:rPr>
              <a:t>اینفوگرافیک‌سازی</a:t>
            </a:r>
            <a:r>
              <a:rPr lang="fa-IR" dirty="0">
                <a:solidFill>
                  <a:schemeClr val="tx1"/>
                </a:solidFill>
              </a:rPr>
              <a:t> اطلاعات علمی)</a:t>
            </a:r>
            <a:endParaRPr lang="fa-IR" dirty="0" smtClean="0">
              <a:solidFill>
                <a:schemeClr val="tx1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1143000"/>
            <a:ext cx="8892480" cy="1066800"/>
          </a:xfrm>
        </p:spPr>
        <p:txBody>
          <a:bodyPr>
            <a:normAutofit/>
          </a:bodyPr>
          <a:lstStyle/>
          <a:p>
            <a:r>
              <a:rPr lang="fa-IR" sz="2700" dirty="0" smtClean="0">
                <a:solidFill>
                  <a:schemeClr val="accent1">
                    <a:lumMod val="75000"/>
                  </a:schemeClr>
                </a:solidFill>
              </a:rPr>
              <a:t>5-2- مطالعة </a:t>
            </a:r>
            <a:r>
              <a:rPr lang="fa-IR" sz="2700" dirty="0">
                <a:solidFill>
                  <a:schemeClr val="accent1">
                    <a:lumMod val="75000"/>
                  </a:schemeClr>
                </a:solidFill>
              </a:rPr>
              <a:t>اشاعه و انتشار علم، فناوری و نوآوری در </a:t>
            </a:r>
            <a:r>
              <a:rPr lang="fa-IR" sz="2700" dirty="0" smtClean="0">
                <a:solidFill>
                  <a:schemeClr val="accent1">
                    <a:lumMod val="75000"/>
                  </a:schemeClr>
                </a:solidFill>
              </a:rPr>
              <a:t>جامعه (ادامه)</a:t>
            </a:r>
            <a:endParaRPr lang="fa-IR" sz="27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34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3789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20688"/>
            <a:ext cx="8229600" cy="1066800"/>
          </a:xfrm>
        </p:spPr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فهرست مطالب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579608"/>
            <a:ext cx="8579296" cy="5449792"/>
          </a:xfrm>
        </p:spPr>
        <p:txBody>
          <a:bodyPr>
            <a:normAutofit/>
          </a:bodyPr>
          <a:lstStyle/>
          <a:p>
            <a:pPr marL="109728" indent="0">
              <a:lnSpc>
                <a:spcPct val="140000"/>
              </a:lnSpc>
              <a:buClr>
                <a:schemeClr val="tx1"/>
              </a:buClr>
              <a:buNone/>
            </a:pPr>
            <a:r>
              <a:rPr lang="fa-IR" b="1" dirty="0" smtClean="0"/>
              <a:t>1- مقدمه</a:t>
            </a:r>
            <a:endParaRPr lang="fa-IR" b="1" dirty="0" smtClean="0"/>
          </a:p>
          <a:p>
            <a:pPr marL="109728" indent="0">
              <a:lnSpc>
                <a:spcPct val="140000"/>
              </a:lnSpc>
              <a:buClr>
                <a:schemeClr val="tx1"/>
              </a:buClr>
              <a:buNone/>
            </a:pPr>
            <a:r>
              <a:rPr lang="fa-IR" b="1" dirty="0" smtClean="0"/>
              <a:t>2- </a:t>
            </a:r>
            <a:r>
              <a:rPr lang="fa-IR" b="1" dirty="0" smtClean="0"/>
              <a:t>مطالعات </a:t>
            </a:r>
            <a:r>
              <a:rPr lang="fa-IR" b="1" dirty="0"/>
              <a:t>اجتماعی و سیاست‌گذاری علم، فناوری و </a:t>
            </a:r>
            <a:r>
              <a:rPr lang="fa-IR" b="1" dirty="0" smtClean="0"/>
              <a:t>نوآوری</a:t>
            </a:r>
          </a:p>
          <a:p>
            <a:pPr marL="109728" indent="0">
              <a:lnSpc>
                <a:spcPct val="140000"/>
              </a:lnSpc>
              <a:buClr>
                <a:schemeClr val="tx1"/>
              </a:buClr>
              <a:buNone/>
            </a:pPr>
            <a:r>
              <a:rPr lang="fa-IR" b="1" dirty="0" smtClean="0"/>
              <a:t>3- </a:t>
            </a:r>
            <a:r>
              <a:rPr lang="fa-IR" b="1" dirty="0" smtClean="0"/>
              <a:t>سیاست‌گذاری </a:t>
            </a:r>
            <a:r>
              <a:rPr lang="fa-IR" b="1" dirty="0"/>
              <a:t>علم، </a:t>
            </a:r>
            <a:r>
              <a:rPr lang="fa-IR" b="1" dirty="0" smtClean="0"/>
              <a:t>فناوری </a:t>
            </a:r>
            <a:r>
              <a:rPr lang="fa-IR" b="1" dirty="0"/>
              <a:t>و </a:t>
            </a:r>
            <a:r>
              <a:rPr lang="fa-IR" b="1" dirty="0" smtClean="0"/>
              <a:t>نوآوری همچون امری </a:t>
            </a:r>
            <a:r>
              <a:rPr lang="fa-IR" b="1" dirty="0"/>
              <a:t>اجتماعی </a:t>
            </a:r>
            <a:endParaRPr lang="fa-IR" b="1" dirty="0" smtClean="0"/>
          </a:p>
          <a:p>
            <a:pPr marL="109728" indent="0">
              <a:lnSpc>
                <a:spcPct val="140000"/>
              </a:lnSpc>
              <a:buClr>
                <a:schemeClr val="tx1"/>
              </a:buClr>
              <a:buNone/>
            </a:pPr>
            <a:r>
              <a:rPr lang="fa-IR" b="1" dirty="0" smtClean="0"/>
              <a:t>4- </a:t>
            </a:r>
            <a:r>
              <a:rPr lang="fa-IR" b="1" dirty="0" smtClean="0"/>
              <a:t>پیامدهای </a:t>
            </a:r>
            <a:r>
              <a:rPr lang="fa-IR" b="1" dirty="0"/>
              <a:t>سیاست‌گذاری علم، فناوری و نوآوری در </a:t>
            </a:r>
            <a:r>
              <a:rPr lang="fa-IR" b="1" dirty="0" smtClean="0"/>
              <a:t>جامعه</a:t>
            </a:r>
          </a:p>
          <a:p>
            <a:pPr marL="109728" indent="0">
              <a:lnSpc>
                <a:spcPct val="140000"/>
              </a:lnSpc>
              <a:buClr>
                <a:schemeClr val="tx1"/>
              </a:buClr>
              <a:buNone/>
            </a:pPr>
            <a:r>
              <a:rPr lang="fa-IR" b="1" dirty="0" smtClean="0"/>
              <a:t>5- </a:t>
            </a:r>
            <a:r>
              <a:rPr lang="fa-IR" b="1" dirty="0" smtClean="0"/>
              <a:t>موضوعات </a:t>
            </a:r>
            <a:r>
              <a:rPr lang="fa-IR" b="1" dirty="0"/>
              <a:t>مطالعات اجتماعی در سیاست‌گذاری علم، فناوری و </a:t>
            </a:r>
            <a:r>
              <a:rPr lang="fa-IR" b="1" dirty="0" smtClean="0"/>
              <a:t>نوآوری</a:t>
            </a:r>
          </a:p>
          <a:p>
            <a:pPr marL="109728" indent="0">
              <a:lnSpc>
                <a:spcPct val="140000"/>
              </a:lnSpc>
              <a:buClr>
                <a:schemeClr val="tx1"/>
              </a:buClr>
              <a:buNone/>
            </a:pPr>
            <a:r>
              <a:rPr lang="fa-IR" b="1" dirty="0" smtClean="0"/>
              <a:t>6- </a:t>
            </a:r>
            <a:r>
              <a:rPr lang="fa-IR" b="1" dirty="0" smtClean="0"/>
              <a:t>مطالعة‌ </a:t>
            </a:r>
            <a:r>
              <a:rPr lang="fa-IR" b="1" dirty="0"/>
              <a:t>موردی: سیاست حمایت از تولید مقالات علمی در </a:t>
            </a:r>
            <a:r>
              <a:rPr lang="fa-IR" b="1" dirty="0" smtClean="0"/>
              <a:t>ایران</a:t>
            </a:r>
          </a:p>
          <a:p>
            <a:pPr marL="109728" indent="0">
              <a:lnSpc>
                <a:spcPct val="140000"/>
              </a:lnSpc>
              <a:buClr>
                <a:schemeClr val="tx1"/>
              </a:buClr>
              <a:buNone/>
            </a:pPr>
            <a:r>
              <a:rPr lang="fa-IR" b="1" dirty="0" smtClean="0"/>
              <a:t>7- جمع بندی</a:t>
            </a:r>
            <a:endParaRPr lang="fa-I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34</a:t>
            </a:r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20</a:t>
            </a:fld>
            <a:endParaRPr lang="fa-IR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99592" y="1974127"/>
            <a:ext cx="7787208" cy="453650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B Nazanin" pitchFamily="2" charset="-78"/>
              </a:defRPr>
            </a:lvl1pPr>
            <a:lvl2pPr marL="658368" indent="-246888" algn="r" rtl="1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B Nazanin" pitchFamily="2" charset="-78"/>
              </a:defRPr>
            </a:lvl2pPr>
            <a:lvl3pPr marL="923544" indent="-219456" algn="r" rtl="1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B Nazanin" pitchFamily="2" charset="-78"/>
              </a:defRPr>
            </a:lvl3pPr>
            <a:lvl4pPr marL="1179576" indent="-201168" algn="r" rtl="1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B Nazanin" pitchFamily="2" charset="-78"/>
              </a:defRPr>
            </a:lvl4pPr>
            <a:lvl5pPr marL="1389888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B Nazanin" pitchFamily="2" charset="-78"/>
              </a:defRPr>
            </a:lvl5pPr>
            <a:lvl6pPr marL="1609344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err="1"/>
              <a:t>نمونة</a:t>
            </a:r>
            <a:r>
              <a:rPr lang="fa-IR" dirty="0"/>
              <a:t> مطالعه و نتایج آن:</a:t>
            </a:r>
          </a:p>
          <a:p>
            <a:pPr lvl="1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کاربرد دایمی ابزارهای سیاستی و </a:t>
            </a:r>
            <a:r>
              <a:rPr lang="fa-IR" dirty="0" err="1" smtClean="0">
                <a:solidFill>
                  <a:schemeClr val="tx1"/>
                </a:solidFill>
              </a:rPr>
              <a:t>دست‌آموز</a:t>
            </a:r>
            <a:r>
              <a:rPr lang="fa-IR" dirty="0" smtClean="0">
                <a:solidFill>
                  <a:schemeClr val="tx1"/>
                </a:solidFill>
              </a:rPr>
              <a:t> </a:t>
            </a:r>
            <a:r>
              <a:rPr lang="fa-IR" dirty="0">
                <a:solidFill>
                  <a:schemeClr val="tx1"/>
                </a:solidFill>
              </a:rPr>
              <a:t>شدن کسب‌وکارها </a:t>
            </a:r>
            <a:endParaRPr lang="fa-IR" dirty="0" smtClean="0">
              <a:solidFill>
                <a:schemeClr val="tx1"/>
              </a:solidFill>
            </a:endParaRPr>
          </a:p>
          <a:p>
            <a:pPr lvl="2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ابزارهای سیاستی، موقتی و برای کمک به شکل‌گیری نهادها هستند</a:t>
            </a:r>
          </a:p>
          <a:p>
            <a:pPr lvl="2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تنها نهادهای اجتماعی می‌توانند تداوم امری اجتماعی را تضمین کنند</a:t>
            </a:r>
          </a:p>
          <a:p>
            <a:pPr lvl="2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مثال1: سیاست طرف عرضه و تداوم شکست بازار</a:t>
            </a:r>
          </a:p>
          <a:p>
            <a:pPr lvl="2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مثال2: سیاست طرف تقاضا و تداوم اقتصاد </a:t>
            </a:r>
            <a:r>
              <a:rPr lang="fa-IR" dirty="0" err="1" smtClean="0">
                <a:solidFill>
                  <a:schemeClr val="tx1"/>
                </a:solidFill>
              </a:rPr>
              <a:t>رانتی</a:t>
            </a:r>
            <a:r>
              <a:rPr lang="fa-IR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1143000"/>
            <a:ext cx="8892480" cy="1066800"/>
          </a:xfrm>
        </p:spPr>
        <p:txBody>
          <a:bodyPr>
            <a:normAutofit/>
          </a:bodyPr>
          <a:lstStyle/>
          <a:p>
            <a:r>
              <a:rPr lang="fa-IR" sz="2700" dirty="0" smtClean="0">
                <a:solidFill>
                  <a:schemeClr val="accent1">
                    <a:lumMod val="75000"/>
                  </a:schemeClr>
                </a:solidFill>
              </a:rPr>
              <a:t>5-2- مطالعة </a:t>
            </a:r>
            <a:r>
              <a:rPr lang="fa-IR" sz="2700" dirty="0">
                <a:solidFill>
                  <a:schemeClr val="accent1">
                    <a:lumMod val="75000"/>
                  </a:schemeClr>
                </a:solidFill>
              </a:rPr>
              <a:t>اشاعه و انتشار علم، فناوری و نوآوری در </a:t>
            </a:r>
            <a:r>
              <a:rPr lang="fa-IR" sz="2700" dirty="0" smtClean="0">
                <a:solidFill>
                  <a:schemeClr val="accent1">
                    <a:lumMod val="75000"/>
                  </a:schemeClr>
                </a:solidFill>
              </a:rPr>
              <a:t>جامعه (ادامه)</a:t>
            </a:r>
            <a:endParaRPr lang="fa-IR" sz="27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34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2894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05814" y="1278698"/>
            <a:ext cx="9324528" cy="1066800"/>
          </a:xfrm>
        </p:spPr>
        <p:txBody>
          <a:bodyPr>
            <a:normAutofit/>
          </a:bodyPr>
          <a:lstStyle/>
          <a:p>
            <a:r>
              <a:rPr lang="fa-IR" sz="2600" dirty="0" smtClean="0">
                <a:solidFill>
                  <a:schemeClr val="accent1">
                    <a:lumMod val="75000"/>
                  </a:schemeClr>
                </a:solidFill>
              </a:rPr>
              <a:t>5-3- مطالعة </a:t>
            </a:r>
            <a:r>
              <a:rPr lang="fa-IR" sz="2600" dirty="0">
                <a:solidFill>
                  <a:schemeClr val="accent1">
                    <a:lumMod val="75000"/>
                  </a:schemeClr>
                </a:solidFill>
              </a:rPr>
              <a:t>پیامدهای سیاست علم، فناوری و </a:t>
            </a:r>
            <a:r>
              <a:rPr lang="fa-IR" sz="2600" dirty="0" smtClean="0">
                <a:solidFill>
                  <a:schemeClr val="accent1">
                    <a:lumMod val="75000"/>
                  </a:schemeClr>
                </a:solidFill>
              </a:rPr>
              <a:t>نوآوری برای </a:t>
            </a:r>
            <a:r>
              <a:rPr lang="fa-IR" sz="2600" dirty="0">
                <a:solidFill>
                  <a:schemeClr val="accent1">
                    <a:lumMod val="75000"/>
                  </a:schemeClr>
                </a:solidFill>
              </a:rPr>
              <a:t>دموکراسی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21</a:t>
            </a:fld>
            <a:endParaRPr lang="fa-IR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10818" y="2564904"/>
            <a:ext cx="8229600" cy="396044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365760" indent="-256032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B Nazanin" pitchFamily="2" charset="-78"/>
              </a:defRPr>
            </a:lvl1pPr>
            <a:lvl2pPr marL="658368" indent="-246888" algn="r" rtl="1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B Nazanin" pitchFamily="2" charset="-78"/>
              </a:defRPr>
            </a:lvl2pPr>
            <a:lvl3pPr marL="923544" indent="-219456" algn="r" rtl="1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B Nazanin" pitchFamily="2" charset="-78"/>
              </a:defRPr>
            </a:lvl3pPr>
            <a:lvl4pPr marL="1179576" indent="-201168" algn="r" rtl="1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B Nazanin" pitchFamily="2" charset="-78"/>
              </a:defRPr>
            </a:lvl4pPr>
            <a:lvl5pPr marL="1389888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B Nazanin" pitchFamily="2" charset="-78"/>
              </a:defRPr>
            </a:lvl5pPr>
            <a:lvl6pPr marL="1609344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err="1" smtClean="0"/>
              <a:t>نمونة</a:t>
            </a:r>
            <a:r>
              <a:rPr lang="fa-IR" dirty="0" smtClean="0"/>
              <a:t> عناوین </a:t>
            </a:r>
            <a:r>
              <a:rPr lang="fa-IR" dirty="0" err="1" smtClean="0"/>
              <a:t>مطالعة</a:t>
            </a:r>
            <a:r>
              <a:rPr lang="en-US" dirty="0" smtClean="0"/>
              <a:t> </a:t>
            </a:r>
            <a:r>
              <a:rPr lang="fa-IR" dirty="0" smtClean="0"/>
              <a:t>پیامدها برای دموکراسی (عنوان مقاله و توضیح کوتاه)</a:t>
            </a:r>
          </a:p>
          <a:p>
            <a:pPr lvl="1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>
                <a:solidFill>
                  <a:schemeClr val="tx1"/>
                </a:solidFill>
              </a:rPr>
              <a:t>علم، دولت، سیاست معرفت (با موضوع تأثیر متقابل معرفت علمی بر ساختار حکومت مدرن</a:t>
            </a:r>
            <a:r>
              <a:rPr lang="fa-IR" dirty="0" smtClean="0">
                <a:solidFill>
                  <a:schemeClr val="tx1"/>
                </a:solidFill>
              </a:rPr>
              <a:t>)</a:t>
            </a:r>
          </a:p>
          <a:p>
            <a:pPr lvl="1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 </a:t>
            </a:r>
            <a:r>
              <a:rPr lang="fa-IR" dirty="0">
                <a:solidFill>
                  <a:schemeClr val="tx1"/>
                </a:solidFill>
              </a:rPr>
              <a:t>جهانی‌سازی علم و فناوری (با موضوع دموکراتیک کردن علمی و توسعه‌ علم و فناوری در </a:t>
            </a:r>
            <a:r>
              <a:rPr lang="fa-IR" dirty="0" smtClean="0">
                <a:solidFill>
                  <a:schemeClr val="tx1"/>
                </a:solidFill>
              </a:rPr>
              <a:t>جهان)</a:t>
            </a:r>
          </a:p>
          <a:p>
            <a:pPr lvl="1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 </a:t>
            </a:r>
            <a:r>
              <a:rPr lang="fa-IR" dirty="0">
                <a:solidFill>
                  <a:schemeClr val="tx1"/>
                </a:solidFill>
              </a:rPr>
              <a:t>علم و جهان مدرن (با موضوع: موارد دموکراتیک و </a:t>
            </a:r>
            <a:r>
              <a:rPr lang="fa-IR" dirty="0" err="1">
                <a:solidFill>
                  <a:schemeClr val="tx1"/>
                </a:solidFill>
              </a:rPr>
              <a:t>غیردموکراتیک</a:t>
            </a:r>
            <a:r>
              <a:rPr lang="fa-IR" dirty="0">
                <a:solidFill>
                  <a:schemeClr val="tx1"/>
                </a:solidFill>
              </a:rPr>
              <a:t> شدن جهان به کمک فناوری‌های علمی</a:t>
            </a:r>
            <a:r>
              <a:rPr lang="fa-IR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34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7992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22</a:t>
            </a:fld>
            <a:endParaRPr lang="fa-IR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10818" y="2564904"/>
            <a:ext cx="8229600" cy="396044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B Nazanin" pitchFamily="2" charset="-78"/>
              </a:defRPr>
            </a:lvl1pPr>
            <a:lvl2pPr marL="658368" indent="-246888" algn="r" rtl="1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B Nazanin" pitchFamily="2" charset="-78"/>
              </a:defRPr>
            </a:lvl2pPr>
            <a:lvl3pPr marL="923544" indent="-219456" algn="r" rtl="1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B Nazanin" pitchFamily="2" charset="-78"/>
              </a:defRPr>
            </a:lvl3pPr>
            <a:lvl4pPr marL="1179576" indent="-201168" algn="r" rtl="1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B Nazanin" pitchFamily="2" charset="-78"/>
              </a:defRPr>
            </a:lvl4pPr>
            <a:lvl5pPr marL="1389888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B Nazanin" pitchFamily="2" charset="-78"/>
              </a:defRPr>
            </a:lvl5pPr>
            <a:lvl6pPr marL="1609344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err="1" smtClean="0"/>
              <a:t>نمونة</a:t>
            </a:r>
            <a:r>
              <a:rPr lang="fa-IR" dirty="0" smtClean="0"/>
              <a:t> عناوین </a:t>
            </a:r>
            <a:r>
              <a:rPr lang="fa-IR" dirty="0" err="1" smtClean="0"/>
              <a:t>مطالعة</a:t>
            </a:r>
            <a:r>
              <a:rPr lang="en-US" dirty="0" smtClean="0"/>
              <a:t> </a:t>
            </a:r>
            <a:r>
              <a:rPr lang="fa-IR" dirty="0" smtClean="0"/>
              <a:t>پیامدها برای دموکراسی (ادامه):</a:t>
            </a:r>
          </a:p>
          <a:p>
            <a:pPr lvl="1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>
                <a:solidFill>
                  <a:schemeClr val="tx1"/>
                </a:solidFill>
              </a:rPr>
              <a:t>دانش و مشارکت عمومی (با موضوع: توسعه‌ی مشارکت اجتماعی و سیاسی دموکراتیک به کمک علم و فناوری</a:t>
            </a:r>
            <a:r>
              <a:rPr lang="fa-IR" dirty="0" smtClean="0">
                <a:solidFill>
                  <a:schemeClr val="tx1"/>
                </a:solidFill>
              </a:rPr>
              <a:t>)</a:t>
            </a:r>
          </a:p>
          <a:p>
            <a:pPr lvl="1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دانش </a:t>
            </a:r>
            <a:r>
              <a:rPr lang="fa-IR" dirty="0">
                <a:solidFill>
                  <a:schemeClr val="tx1"/>
                </a:solidFill>
              </a:rPr>
              <a:t>و دموکراسی (بررسی آثار متقابل علم و </a:t>
            </a:r>
            <a:r>
              <a:rPr lang="fa-IR" dirty="0" smtClean="0">
                <a:solidFill>
                  <a:schemeClr val="tx1"/>
                </a:solidFill>
              </a:rPr>
              <a:t>دموکراسی)</a:t>
            </a:r>
          </a:p>
          <a:p>
            <a:pPr lvl="1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سیاست </a:t>
            </a:r>
            <a:r>
              <a:rPr lang="fa-IR" dirty="0">
                <a:solidFill>
                  <a:schemeClr val="tx1"/>
                </a:solidFill>
              </a:rPr>
              <a:t>علم و فناوری برای دموکراسی (بررسی توسعه‌ی دموکراسی به کمک سیاست‌های توسعه‌ی علوم مدرن)</a:t>
            </a:r>
            <a:endParaRPr lang="fa-IR" dirty="0" smtClean="0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468560" y="1278698"/>
            <a:ext cx="9324528" cy="1066800"/>
          </a:xfrm>
        </p:spPr>
        <p:txBody>
          <a:bodyPr>
            <a:normAutofit/>
          </a:bodyPr>
          <a:lstStyle/>
          <a:p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</a:rPr>
              <a:t>5-3- مطالعة </a:t>
            </a:r>
            <a:r>
              <a:rPr lang="fa-IR" sz="2400" dirty="0">
                <a:solidFill>
                  <a:schemeClr val="accent1">
                    <a:lumMod val="75000"/>
                  </a:schemeClr>
                </a:solidFill>
              </a:rPr>
              <a:t>پیامدهای سیاست علم، فناوری و </a:t>
            </a:r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</a:rPr>
              <a:t>نوآوری برای دموکراسی (ادامه)</a:t>
            </a:r>
            <a:endParaRPr lang="fa-I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34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1528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23</a:t>
            </a:fld>
            <a:endParaRPr lang="fa-IR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10818" y="2564904"/>
            <a:ext cx="8229600" cy="396044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B Nazanin" pitchFamily="2" charset="-78"/>
              </a:defRPr>
            </a:lvl1pPr>
            <a:lvl2pPr marL="658368" indent="-246888" algn="r" rtl="1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B Nazanin" pitchFamily="2" charset="-78"/>
              </a:defRPr>
            </a:lvl2pPr>
            <a:lvl3pPr marL="923544" indent="-219456" algn="r" rtl="1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B Nazanin" pitchFamily="2" charset="-78"/>
              </a:defRPr>
            </a:lvl3pPr>
            <a:lvl4pPr marL="1179576" indent="-201168" algn="r" rtl="1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B Nazanin" pitchFamily="2" charset="-78"/>
              </a:defRPr>
            </a:lvl4pPr>
            <a:lvl5pPr marL="1389888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B Nazanin" pitchFamily="2" charset="-78"/>
              </a:defRPr>
            </a:lvl5pPr>
            <a:lvl6pPr marL="1609344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r" rtl="1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err="1" smtClean="0"/>
              <a:t>نمونة</a:t>
            </a:r>
            <a:r>
              <a:rPr lang="fa-IR" dirty="0" smtClean="0"/>
              <a:t> مطالعه و نتیجة آن</a:t>
            </a:r>
          </a:p>
          <a:p>
            <a:pPr lvl="1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ارتباط سیاست‌گذاری و دموکراسی</a:t>
            </a:r>
          </a:p>
          <a:p>
            <a:pPr lvl="2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err="1" smtClean="0">
                <a:solidFill>
                  <a:schemeClr val="tx1"/>
                </a:solidFill>
              </a:rPr>
              <a:t>دموکراتیک‌تر</a:t>
            </a:r>
            <a:r>
              <a:rPr lang="fa-IR" dirty="0" smtClean="0">
                <a:solidFill>
                  <a:schemeClr val="tx1"/>
                </a:solidFill>
              </a:rPr>
              <a:t> شدن جامعه با گسترش و </a:t>
            </a:r>
            <a:r>
              <a:rPr lang="fa-IR" dirty="0" err="1" smtClean="0">
                <a:solidFill>
                  <a:schemeClr val="tx1"/>
                </a:solidFill>
              </a:rPr>
              <a:t>دسترس‌پذیری</a:t>
            </a:r>
            <a:r>
              <a:rPr lang="fa-IR" dirty="0" smtClean="0">
                <a:solidFill>
                  <a:schemeClr val="tx1"/>
                </a:solidFill>
              </a:rPr>
              <a:t> علم و فناوری مدرن</a:t>
            </a:r>
          </a:p>
          <a:p>
            <a:pPr lvl="2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err="1" smtClean="0">
                <a:solidFill>
                  <a:schemeClr val="tx1"/>
                </a:solidFill>
              </a:rPr>
              <a:t>توسعة</a:t>
            </a:r>
            <a:r>
              <a:rPr lang="fa-IR" dirty="0" smtClean="0">
                <a:solidFill>
                  <a:schemeClr val="tx1"/>
                </a:solidFill>
              </a:rPr>
              <a:t> دانش و فناوری با سیاست‌گذاری دموکراتیک آن</a:t>
            </a:r>
          </a:p>
          <a:p>
            <a:pPr lvl="2"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err="1" smtClean="0">
                <a:solidFill>
                  <a:schemeClr val="tx1"/>
                </a:solidFill>
              </a:rPr>
              <a:t>علمی‌نبودن</a:t>
            </a:r>
            <a:r>
              <a:rPr lang="fa-IR" dirty="0" smtClean="0">
                <a:solidFill>
                  <a:schemeClr val="tx1"/>
                </a:solidFill>
              </a:rPr>
              <a:t> فرهنگ عامیانه همچون معلول </a:t>
            </a:r>
            <a:r>
              <a:rPr lang="fa-IR" dirty="0" err="1" smtClean="0">
                <a:solidFill>
                  <a:schemeClr val="tx1"/>
                </a:solidFill>
              </a:rPr>
              <a:t>دموکراتیک‌نبودن</a:t>
            </a:r>
            <a:r>
              <a:rPr lang="fa-IR" dirty="0" smtClean="0">
                <a:solidFill>
                  <a:schemeClr val="tx1"/>
                </a:solidFill>
              </a:rPr>
              <a:t> سیاست‌های علمی، فناورانه و نوآورانه (و </a:t>
            </a:r>
            <a:r>
              <a:rPr lang="fa-IR" dirty="0">
                <a:solidFill>
                  <a:schemeClr val="tx1"/>
                </a:solidFill>
              </a:rPr>
              <a:t>نه علت آن) </a:t>
            </a:r>
            <a:endParaRPr lang="fa-IR" dirty="0" smtClean="0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396552" y="1278698"/>
            <a:ext cx="9324528" cy="1066800"/>
          </a:xfrm>
        </p:spPr>
        <p:txBody>
          <a:bodyPr>
            <a:normAutofit/>
          </a:bodyPr>
          <a:lstStyle/>
          <a:p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</a:rPr>
              <a:t>5-3- مطالعة </a:t>
            </a:r>
            <a:r>
              <a:rPr lang="fa-IR" sz="2400" dirty="0">
                <a:solidFill>
                  <a:schemeClr val="accent1">
                    <a:lumMod val="75000"/>
                  </a:schemeClr>
                </a:solidFill>
              </a:rPr>
              <a:t>پیامدهای سیاست علم، فناوری و </a:t>
            </a:r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</a:rPr>
              <a:t>نوآوری برای دموکراسی (ادامه)</a:t>
            </a:r>
            <a:endParaRPr lang="fa-I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34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3086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05814" y="1278698"/>
            <a:ext cx="9324528" cy="1066800"/>
          </a:xfrm>
        </p:spPr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5-4- مطالعة 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پیامدهای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اخلاقی فناوری برای جامعه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114" y="2204864"/>
            <a:ext cx="8229600" cy="453650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err="1" smtClean="0"/>
              <a:t>نمونة</a:t>
            </a:r>
            <a:r>
              <a:rPr lang="fa-IR" dirty="0" smtClean="0"/>
              <a:t> مطالعات پیامدهای اخلاقی (توضیح عنوان در پرانتز):</a:t>
            </a:r>
          </a:p>
          <a:p>
            <a:pPr lvl="1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>
                <a:solidFill>
                  <a:schemeClr val="tx1"/>
                </a:solidFill>
              </a:rPr>
              <a:t>دانش همچون دارایی فکری (بررسی تأثیر حقوق دارایی فکری بر افزایش نوآوری و اثر </a:t>
            </a:r>
            <a:r>
              <a:rPr lang="fa-IR" dirty="0" err="1">
                <a:solidFill>
                  <a:schemeClr val="tx1"/>
                </a:solidFill>
              </a:rPr>
              <a:t>ناخواسته‌ی</a:t>
            </a:r>
            <a:r>
              <a:rPr lang="fa-IR" dirty="0">
                <a:solidFill>
                  <a:schemeClr val="tx1"/>
                </a:solidFill>
              </a:rPr>
              <a:t> آن بر نابرابری </a:t>
            </a:r>
            <a:r>
              <a:rPr lang="fa-IR" dirty="0" smtClean="0">
                <a:solidFill>
                  <a:schemeClr val="tx1"/>
                </a:solidFill>
              </a:rPr>
              <a:t>اجتماعی)</a:t>
            </a:r>
          </a:p>
          <a:p>
            <a:pPr lvl="1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تأثیر </a:t>
            </a:r>
            <a:r>
              <a:rPr lang="fa-IR" dirty="0">
                <a:solidFill>
                  <a:schemeClr val="tx1"/>
                </a:solidFill>
              </a:rPr>
              <a:t>نهادهای علمی بر دانشمند (تأثیر کار در نهادهای علمی به صورت انزوای علمی و دیگر پیامدهای </a:t>
            </a:r>
            <a:r>
              <a:rPr lang="fa-IR" dirty="0" err="1">
                <a:solidFill>
                  <a:schemeClr val="tx1"/>
                </a:solidFill>
              </a:rPr>
              <a:t>جامعه‌گریزانه</a:t>
            </a:r>
            <a:r>
              <a:rPr lang="fa-IR" dirty="0">
                <a:solidFill>
                  <a:schemeClr val="tx1"/>
                </a:solidFill>
              </a:rPr>
              <a:t> یا </a:t>
            </a:r>
            <a:r>
              <a:rPr lang="fa-IR" dirty="0" err="1" smtClean="0">
                <a:solidFill>
                  <a:schemeClr val="tx1"/>
                </a:solidFill>
              </a:rPr>
              <a:t>جامعه‌ستیزانه</a:t>
            </a:r>
            <a:r>
              <a:rPr lang="fa-IR" dirty="0" smtClean="0">
                <a:solidFill>
                  <a:schemeClr val="tx1"/>
                </a:solidFill>
              </a:rPr>
              <a:t>)</a:t>
            </a:r>
          </a:p>
          <a:p>
            <a:pPr lvl="1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اخلاق </a:t>
            </a:r>
            <a:r>
              <a:rPr lang="fa-IR" dirty="0">
                <a:solidFill>
                  <a:schemeClr val="tx1"/>
                </a:solidFill>
              </a:rPr>
              <a:t>و مطالعات علم و فناوری (</a:t>
            </a:r>
            <a:r>
              <a:rPr lang="fa-IR" dirty="0" err="1" smtClean="0">
                <a:solidFill>
                  <a:schemeClr val="tx1"/>
                </a:solidFill>
              </a:rPr>
              <a:t>مطالعة</a:t>
            </a:r>
            <a:r>
              <a:rPr lang="fa-IR" dirty="0" smtClean="0">
                <a:solidFill>
                  <a:schemeClr val="tx1"/>
                </a:solidFill>
              </a:rPr>
              <a:t>‌ </a:t>
            </a:r>
            <a:r>
              <a:rPr lang="fa-IR" dirty="0">
                <a:solidFill>
                  <a:schemeClr val="tx1"/>
                </a:solidFill>
              </a:rPr>
              <a:t>انواع تئوری‌های اخلاقی و ارتباط آن‌ها با سیاست‌های علم و فناوری در جامعه</a:t>
            </a:r>
            <a:r>
              <a:rPr lang="fa-IR" dirty="0" smtClean="0">
                <a:solidFill>
                  <a:schemeClr val="tx1"/>
                </a:solidFill>
              </a:rPr>
              <a:t>)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34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0224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05814" y="1278698"/>
            <a:ext cx="9324528" cy="1066800"/>
          </a:xfrm>
        </p:spPr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5-4- مطالعة 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پیامدهای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اخلاقی فناوری برای جامعه </a:t>
            </a:r>
            <a:r>
              <a:rPr lang="fa-IR" sz="2800" dirty="0" smtClean="0">
                <a:solidFill>
                  <a:schemeClr val="accent1">
                    <a:lumMod val="75000"/>
                  </a:schemeClr>
                </a:solidFill>
              </a:rPr>
              <a:t>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114" y="2204864"/>
            <a:ext cx="8229600" cy="453650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err="1" smtClean="0"/>
              <a:t>نمونة</a:t>
            </a:r>
            <a:r>
              <a:rPr lang="fa-IR" dirty="0" smtClean="0"/>
              <a:t> مطالعات پیامدهای اخلاقی (ادامه)</a:t>
            </a:r>
          </a:p>
          <a:p>
            <a:pPr lvl="1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err="1">
                <a:solidFill>
                  <a:schemeClr val="tx1"/>
                </a:solidFill>
              </a:rPr>
              <a:t>استلزامات</a:t>
            </a:r>
            <a:r>
              <a:rPr lang="fa-IR" dirty="0">
                <a:solidFill>
                  <a:schemeClr val="tx1"/>
                </a:solidFill>
              </a:rPr>
              <a:t> مهندسی اخلاق (دست یافتن به </a:t>
            </a:r>
            <a:r>
              <a:rPr lang="fa-IR" dirty="0" err="1">
                <a:solidFill>
                  <a:schemeClr val="tx1"/>
                </a:solidFill>
              </a:rPr>
              <a:t>کدهای</a:t>
            </a:r>
            <a:r>
              <a:rPr lang="fa-IR" dirty="0">
                <a:solidFill>
                  <a:schemeClr val="tx1"/>
                </a:solidFill>
              </a:rPr>
              <a:t> هنجاری </a:t>
            </a:r>
            <a:r>
              <a:rPr lang="fa-IR" dirty="0" err="1">
                <a:solidFill>
                  <a:schemeClr val="tx1"/>
                </a:solidFill>
              </a:rPr>
              <a:t>تنظیم‌گر</a:t>
            </a:r>
            <a:r>
              <a:rPr lang="fa-IR" dirty="0">
                <a:solidFill>
                  <a:schemeClr val="tx1"/>
                </a:solidFill>
              </a:rPr>
              <a:t> کنش علمی</a:t>
            </a:r>
            <a:r>
              <a:rPr lang="fa-IR" dirty="0" smtClean="0">
                <a:solidFill>
                  <a:schemeClr val="tx1"/>
                </a:solidFill>
              </a:rPr>
              <a:t>)</a:t>
            </a:r>
          </a:p>
          <a:p>
            <a:pPr lvl="1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 </a:t>
            </a:r>
            <a:r>
              <a:rPr lang="fa-IR" dirty="0">
                <a:solidFill>
                  <a:schemeClr val="tx1"/>
                </a:solidFill>
              </a:rPr>
              <a:t>نابرابری ساختاری و سیاست علم و فناوری (بازتولید نابرابری در </a:t>
            </a:r>
            <a:r>
              <a:rPr lang="fa-IR" dirty="0" err="1">
                <a:solidFill>
                  <a:schemeClr val="tx1"/>
                </a:solidFill>
              </a:rPr>
              <a:t>سیاست‌گذرای</a:t>
            </a:r>
            <a:r>
              <a:rPr lang="fa-IR" dirty="0">
                <a:solidFill>
                  <a:schemeClr val="tx1"/>
                </a:solidFill>
              </a:rPr>
              <a:t> علم و فناوری و پیش‌گیری از </a:t>
            </a:r>
            <a:r>
              <a:rPr lang="fa-IR" dirty="0" smtClean="0">
                <a:solidFill>
                  <a:schemeClr val="tx1"/>
                </a:solidFill>
              </a:rPr>
              <a:t>آن)</a:t>
            </a:r>
          </a:p>
          <a:p>
            <a:pPr lvl="1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اخلاق </a:t>
            </a:r>
            <a:r>
              <a:rPr lang="fa-IR" dirty="0">
                <a:solidFill>
                  <a:schemeClr val="tx1"/>
                </a:solidFill>
              </a:rPr>
              <a:t>حکمرانی در </a:t>
            </a:r>
            <a:r>
              <a:rPr lang="fa-IR" dirty="0" err="1">
                <a:solidFill>
                  <a:schemeClr val="tx1"/>
                </a:solidFill>
              </a:rPr>
              <a:t>ورای</a:t>
            </a:r>
            <a:r>
              <a:rPr lang="fa-IR" dirty="0">
                <a:solidFill>
                  <a:schemeClr val="tx1"/>
                </a:solidFill>
              </a:rPr>
              <a:t> </a:t>
            </a:r>
            <a:r>
              <a:rPr lang="fa-IR" dirty="0" err="1">
                <a:solidFill>
                  <a:schemeClr val="tx1"/>
                </a:solidFill>
              </a:rPr>
              <a:t>ژنومیک</a:t>
            </a:r>
            <a:r>
              <a:rPr lang="fa-IR" dirty="0">
                <a:solidFill>
                  <a:schemeClr val="tx1"/>
                </a:solidFill>
              </a:rPr>
              <a:t> (پیامدهای تحقیقات </a:t>
            </a:r>
            <a:r>
              <a:rPr lang="fa-IR" dirty="0" err="1">
                <a:solidFill>
                  <a:schemeClr val="tx1"/>
                </a:solidFill>
              </a:rPr>
              <a:t>ژنومیک</a:t>
            </a:r>
            <a:r>
              <a:rPr lang="fa-IR" dirty="0">
                <a:solidFill>
                  <a:schemeClr val="tx1"/>
                </a:solidFill>
              </a:rPr>
              <a:t> و فناوری‌های زیستی پیامد آن بر سیاست و دولت در آینده)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34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7406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05814" y="1278698"/>
            <a:ext cx="9324528" cy="1066800"/>
          </a:xfrm>
        </p:spPr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5-4- مطالعة </a:t>
            </a:r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پیامدهای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اخلاقی فناوری برای جامعه </a:t>
            </a:r>
            <a:r>
              <a:rPr lang="fa-IR" sz="2800" dirty="0" smtClean="0">
                <a:solidFill>
                  <a:schemeClr val="accent1">
                    <a:lumMod val="75000"/>
                  </a:schemeClr>
                </a:solidFill>
              </a:rPr>
              <a:t>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114" y="2204864"/>
            <a:ext cx="8229600" cy="453650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err="1" smtClean="0"/>
              <a:t>نمونة</a:t>
            </a:r>
            <a:r>
              <a:rPr lang="fa-IR" dirty="0" smtClean="0"/>
              <a:t> مطالعه با ذکر نتیجه:</a:t>
            </a:r>
          </a:p>
          <a:p>
            <a:pPr lvl="1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err="1" smtClean="0">
                <a:solidFill>
                  <a:schemeClr val="tx1"/>
                </a:solidFill>
              </a:rPr>
              <a:t>سیاست‌زدایی</a:t>
            </a:r>
            <a:r>
              <a:rPr lang="fa-IR" dirty="0" smtClean="0">
                <a:solidFill>
                  <a:schemeClr val="tx1"/>
                </a:solidFill>
              </a:rPr>
              <a:t>، در اثر </a:t>
            </a:r>
            <a:r>
              <a:rPr lang="fa-IR" dirty="0" err="1" smtClean="0">
                <a:solidFill>
                  <a:schemeClr val="tx1"/>
                </a:solidFill>
              </a:rPr>
              <a:t>عقلانی‌نشان</a:t>
            </a:r>
            <a:r>
              <a:rPr lang="fa-IR" dirty="0" smtClean="0">
                <a:solidFill>
                  <a:schemeClr val="tx1"/>
                </a:solidFill>
              </a:rPr>
              <a:t> دادن نظم جاری امور و غیرعقلانی </a:t>
            </a:r>
            <a:r>
              <a:rPr lang="fa-IR" dirty="0" err="1" smtClean="0">
                <a:solidFill>
                  <a:schemeClr val="tx1"/>
                </a:solidFill>
              </a:rPr>
              <a:t>نمایاندن</a:t>
            </a:r>
            <a:r>
              <a:rPr lang="fa-IR" dirty="0" smtClean="0">
                <a:solidFill>
                  <a:schemeClr val="tx1"/>
                </a:solidFill>
              </a:rPr>
              <a:t> </a:t>
            </a:r>
            <a:r>
              <a:rPr lang="fa-IR" dirty="0" err="1" smtClean="0">
                <a:solidFill>
                  <a:schemeClr val="tx1"/>
                </a:solidFill>
              </a:rPr>
              <a:t>نظم‌های</a:t>
            </a:r>
            <a:r>
              <a:rPr lang="fa-IR" dirty="0" smtClean="0">
                <a:solidFill>
                  <a:schemeClr val="tx1"/>
                </a:solidFill>
              </a:rPr>
              <a:t> جایگزین</a:t>
            </a:r>
          </a:p>
          <a:p>
            <a:pPr lvl="2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تعریف </a:t>
            </a:r>
            <a:r>
              <a:rPr lang="fa-IR" dirty="0" err="1" smtClean="0">
                <a:solidFill>
                  <a:schemeClr val="tx1"/>
                </a:solidFill>
              </a:rPr>
              <a:t>سیاست‌زدودة</a:t>
            </a:r>
            <a:r>
              <a:rPr lang="fa-IR" dirty="0" smtClean="0">
                <a:solidFill>
                  <a:schemeClr val="tx1"/>
                </a:solidFill>
              </a:rPr>
              <a:t> وظیفه‌ی دانش: نشان دادن راهی با مبدأ و مقصد معلوم </a:t>
            </a:r>
          </a:p>
          <a:p>
            <a:pPr lvl="2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راه حل: دوباره </a:t>
            </a:r>
            <a:r>
              <a:rPr lang="fa-IR" dirty="0" err="1" smtClean="0">
                <a:solidFill>
                  <a:schemeClr val="tx1"/>
                </a:solidFill>
              </a:rPr>
              <a:t>سیاسی‌کردن</a:t>
            </a:r>
            <a:r>
              <a:rPr lang="fa-IR" dirty="0" smtClean="0">
                <a:solidFill>
                  <a:schemeClr val="tx1"/>
                </a:solidFill>
              </a:rPr>
              <a:t> امور </a:t>
            </a:r>
            <a:r>
              <a:rPr lang="fa-IR" dirty="0" err="1" smtClean="0">
                <a:solidFill>
                  <a:schemeClr val="tx1"/>
                </a:solidFill>
              </a:rPr>
              <a:t>سیاست‌زدایی‌شده</a:t>
            </a:r>
            <a:endParaRPr lang="fa-IR" dirty="0" smtClean="0">
              <a:solidFill>
                <a:schemeClr val="tx1"/>
              </a:solidFill>
            </a:endParaRPr>
          </a:p>
          <a:p>
            <a:pPr lvl="3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err="1" smtClean="0">
                <a:solidFill>
                  <a:schemeClr val="tx1"/>
                </a:solidFill>
              </a:rPr>
              <a:t>ارائة</a:t>
            </a:r>
            <a:r>
              <a:rPr lang="fa-IR" dirty="0" smtClean="0">
                <a:solidFill>
                  <a:schemeClr val="tx1"/>
                </a:solidFill>
              </a:rPr>
              <a:t> فرض وارون در مورد اولویت‌های </a:t>
            </a:r>
            <a:r>
              <a:rPr lang="fa-IR" dirty="0" err="1" smtClean="0">
                <a:solidFill>
                  <a:schemeClr val="tx1"/>
                </a:solidFill>
              </a:rPr>
              <a:t>توسعة</a:t>
            </a:r>
            <a:r>
              <a:rPr lang="fa-IR" dirty="0" smtClean="0">
                <a:solidFill>
                  <a:schemeClr val="tx1"/>
                </a:solidFill>
              </a:rPr>
              <a:t> علم و فناوری</a:t>
            </a:r>
          </a:p>
          <a:p>
            <a:pPr lvl="3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به سخن در آوردن گروه‌ها و راه‌حل‌های </a:t>
            </a:r>
            <a:r>
              <a:rPr lang="fa-IR" dirty="0" err="1" smtClean="0">
                <a:solidFill>
                  <a:schemeClr val="tx1"/>
                </a:solidFill>
              </a:rPr>
              <a:t>نادیده‌گرفته‌شده</a:t>
            </a:r>
            <a:r>
              <a:rPr lang="fa-IR" dirty="0" smtClean="0">
                <a:solidFill>
                  <a:schemeClr val="tx1"/>
                </a:solidFill>
              </a:rPr>
              <a:t> و </a:t>
            </a:r>
            <a:r>
              <a:rPr lang="fa-IR" dirty="0" err="1" smtClean="0">
                <a:solidFill>
                  <a:schemeClr val="tx1"/>
                </a:solidFill>
              </a:rPr>
              <a:t>حذف‌شده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34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9271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96552" y="1124744"/>
            <a:ext cx="9324528" cy="1066800"/>
          </a:xfrm>
        </p:spPr>
        <p:txBody>
          <a:bodyPr>
            <a:normAutofit/>
          </a:bodyPr>
          <a:lstStyle/>
          <a:p>
            <a:r>
              <a:rPr lang="fa-IR" sz="2800" dirty="0" smtClean="0">
                <a:solidFill>
                  <a:schemeClr val="accent1">
                    <a:lumMod val="75000"/>
                  </a:schemeClr>
                </a:solidFill>
              </a:rPr>
              <a:t>6- مطالعة </a:t>
            </a:r>
            <a:r>
              <a:rPr lang="fa-IR" sz="2800" dirty="0" smtClean="0">
                <a:solidFill>
                  <a:schemeClr val="accent1">
                    <a:lumMod val="75000"/>
                  </a:schemeClr>
                </a:solidFill>
              </a:rPr>
              <a:t>موردی: </a:t>
            </a:r>
            <a:r>
              <a:rPr lang="fa-IR" sz="2800" dirty="0">
                <a:solidFill>
                  <a:schemeClr val="accent1">
                    <a:lumMod val="75000"/>
                  </a:schemeClr>
                </a:solidFill>
              </a:rPr>
              <a:t>سیاست حمایت از تولید مقالات علمی در ایران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114" y="2348880"/>
            <a:ext cx="8229600" cy="4536504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ارزیابی پیامدهای اجتماعیِ سیاست‌گذاری علم، فناوری و نوآوری در ایران با تأکید بر تولید مقالات علمی و در واقع، استفاده از ابزارهای طرف عرضه 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یکی </a:t>
            </a:r>
            <a:r>
              <a:rPr lang="fa-IR" dirty="0"/>
              <a:t>از مباحث </a:t>
            </a:r>
            <a:r>
              <a:rPr lang="fa-IR" dirty="0" err="1"/>
              <a:t>پرمناقشه</a:t>
            </a:r>
            <a:r>
              <a:rPr lang="fa-IR" dirty="0"/>
              <a:t> در </a:t>
            </a:r>
            <a:r>
              <a:rPr lang="fa-IR" dirty="0" err="1"/>
              <a:t>دهة</a:t>
            </a:r>
            <a:r>
              <a:rPr lang="fa-IR" dirty="0"/>
              <a:t>‌ 1390 در </a:t>
            </a:r>
            <a:r>
              <a:rPr lang="fa-IR" dirty="0" smtClean="0"/>
              <a:t>ایران</a:t>
            </a:r>
            <a:endParaRPr lang="fa-IR" dirty="0"/>
          </a:p>
          <a:p>
            <a:pPr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انتقادها </a:t>
            </a:r>
            <a:r>
              <a:rPr lang="fa-IR" dirty="0"/>
              <a:t>و </a:t>
            </a:r>
            <a:r>
              <a:rPr lang="fa-IR" dirty="0" err="1"/>
              <a:t>دفاعیه‌های</a:t>
            </a:r>
            <a:r>
              <a:rPr lang="fa-IR" dirty="0"/>
              <a:t> </a:t>
            </a:r>
            <a:r>
              <a:rPr lang="fa-IR" dirty="0" err="1"/>
              <a:t>پرتعدادی</a:t>
            </a:r>
            <a:r>
              <a:rPr lang="fa-IR" dirty="0"/>
              <a:t> </a:t>
            </a:r>
            <a:r>
              <a:rPr lang="fa-IR" dirty="0" smtClean="0"/>
              <a:t>در </a:t>
            </a:r>
            <a:r>
              <a:rPr lang="fa-IR" dirty="0"/>
              <a:t>رسانه‌ها </a:t>
            </a:r>
            <a:r>
              <a:rPr lang="fa-IR" dirty="0" smtClean="0"/>
              <a:t>(روزنامه، ماهنامه، تلویزیون و...)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مطالعات </a:t>
            </a:r>
            <a:r>
              <a:rPr lang="fa-IR" dirty="0"/>
              <a:t>پژوهشی متعددی </a:t>
            </a:r>
            <a:endParaRPr lang="fa-IR" dirty="0" smtClean="0"/>
          </a:p>
          <a:p>
            <a:pPr lvl="1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مانند: گزارش </a:t>
            </a:r>
            <a:r>
              <a:rPr lang="fa-IR" dirty="0">
                <a:solidFill>
                  <a:schemeClr val="tx1"/>
                </a:solidFill>
              </a:rPr>
              <a:t>پروژه‌ی ایران 2040 </a:t>
            </a:r>
            <a:r>
              <a:rPr lang="fa-IR" dirty="0" err="1">
                <a:solidFill>
                  <a:schemeClr val="tx1"/>
                </a:solidFill>
              </a:rPr>
              <a:t>استفورد</a:t>
            </a:r>
            <a:r>
              <a:rPr lang="fa-IR" dirty="0">
                <a:solidFill>
                  <a:schemeClr val="tx1"/>
                </a:solidFill>
              </a:rPr>
              <a:t>، گزارش علم و فناوری آنکتاد و مباحث استاد فقید، </a:t>
            </a:r>
            <a:r>
              <a:rPr lang="fa-IR" dirty="0" err="1">
                <a:solidFill>
                  <a:schemeClr val="tx1"/>
                </a:solidFill>
              </a:rPr>
              <a:t>محمدامین</a:t>
            </a:r>
            <a:r>
              <a:rPr lang="fa-IR" dirty="0">
                <a:solidFill>
                  <a:schemeClr val="tx1"/>
                </a:solidFill>
              </a:rPr>
              <a:t> </a:t>
            </a:r>
            <a:r>
              <a:rPr lang="fa-IR" dirty="0" err="1" smtClean="0">
                <a:solidFill>
                  <a:schemeClr val="tx1"/>
                </a:solidFill>
              </a:rPr>
              <a:t>قانعی‌راد</a:t>
            </a:r>
            <a:r>
              <a:rPr lang="fa-IR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34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5543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96552" y="1124744"/>
            <a:ext cx="9324528" cy="1066800"/>
          </a:xfrm>
        </p:spPr>
        <p:txBody>
          <a:bodyPr>
            <a:normAutofit/>
          </a:bodyPr>
          <a:lstStyle/>
          <a:p>
            <a:r>
              <a:rPr lang="fa-IR" sz="2600" dirty="0">
                <a:solidFill>
                  <a:schemeClr val="accent1">
                    <a:lumMod val="75000"/>
                  </a:schemeClr>
                </a:solidFill>
              </a:rPr>
              <a:t>6- مطالعة </a:t>
            </a:r>
            <a:r>
              <a:rPr lang="fa-IR" sz="2600" dirty="0" smtClean="0">
                <a:solidFill>
                  <a:schemeClr val="accent1">
                    <a:lumMod val="75000"/>
                  </a:schemeClr>
                </a:solidFill>
              </a:rPr>
              <a:t>موردی: </a:t>
            </a:r>
            <a:r>
              <a:rPr lang="fa-IR" sz="2600" dirty="0">
                <a:solidFill>
                  <a:schemeClr val="accent1">
                    <a:lumMod val="75000"/>
                  </a:schemeClr>
                </a:solidFill>
              </a:rPr>
              <a:t>سیاست حمایت از تولید مقالات علمی در </a:t>
            </a:r>
            <a:r>
              <a:rPr lang="fa-IR" sz="2600" dirty="0" smtClean="0">
                <a:solidFill>
                  <a:schemeClr val="accent1">
                    <a:lumMod val="75000"/>
                  </a:schemeClr>
                </a:solidFill>
              </a:rPr>
              <a:t>ایران (ادامه</a:t>
            </a:r>
            <a:r>
              <a:rPr lang="fa-IR" sz="26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fa-I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348880"/>
            <a:ext cx="8496944" cy="453650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موضوع: </a:t>
            </a:r>
          </a:p>
          <a:p>
            <a:pPr marL="109728" indent="0">
              <a:lnSpc>
                <a:spcPct val="150000"/>
              </a:lnSpc>
              <a:buClr>
                <a:schemeClr val="tx1"/>
              </a:buClr>
              <a:buNone/>
            </a:pPr>
            <a:r>
              <a:rPr lang="fa-IR" sz="2400" dirty="0" smtClean="0"/>
              <a:t>اهمیت‌ دادن به </a:t>
            </a:r>
            <a:r>
              <a:rPr lang="fa-IR" sz="2400" dirty="0"/>
              <a:t>مقالات </a:t>
            </a:r>
            <a:r>
              <a:rPr lang="fa-IR" sz="2400" dirty="0" err="1"/>
              <a:t>علمی‌پژوهشی</a:t>
            </a:r>
            <a:r>
              <a:rPr lang="fa-IR" sz="2400" dirty="0"/>
              <a:t> و </a:t>
            </a:r>
            <a:r>
              <a:rPr lang="en-US" sz="2400" dirty="0"/>
              <a:t>ISI </a:t>
            </a:r>
            <a:r>
              <a:rPr lang="fa-IR" sz="2400" dirty="0" smtClean="0"/>
              <a:t> در </a:t>
            </a:r>
            <a:r>
              <a:rPr lang="fa-IR" sz="2400" dirty="0"/>
              <a:t>آیین‌نامه‌ی ارتقای استادان، </a:t>
            </a:r>
            <a:r>
              <a:rPr lang="fa-IR" sz="2400" dirty="0" smtClean="0"/>
              <a:t>مصاحبه‌ و پذیرش دانشجویان </a:t>
            </a:r>
            <a:r>
              <a:rPr lang="fa-IR" sz="2400" dirty="0"/>
              <a:t>دوره‌ی دکتری و </a:t>
            </a:r>
            <a:r>
              <a:rPr lang="fa-IR" sz="2400" dirty="0" err="1" smtClean="0"/>
              <a:t>غریه</a:t>
            </a:r>
            <a:r>
              <a:rPr lang="fa-IR" sz="2400" dirty="0" smtClean="0"/>
              <a:t> و همچنین، تأثیر آن بر سپردن پروژه‌های تحقیقاتی </a:t>
            </a:r>
            <a:r>
              <a:rPr lang="fa-IR" sz="2400" dirty="0"/>
              <a:t>به افراد، اعطای امتیازات مالی و مانند </a:t>
            </a:r>
            <a:r>
              <a:rPr lang="fa-IR" sz="2400" dirty="0" smtClean="0"/>
              <a:t>این‌ها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هدف: </a:t>
            </a:r>
            <a:endParaRPr lang="fa-IR" dirty="0"/>
          </a:p>
          <a:p>
            <a:pPr marL="109728" indent="0">
              <a:lnSpc>
                <a:spcPct val="150000"/>
              </a:lnSpc>
              <a:buClr>
                <a:schemeClr val="tx1"/>
              </a:buClr>
              <a:buNone/>
            </a:pPr>
            <a:r>
              <a:rPr lang="fa-IR" sz="2400" dirty="0" smtClean="0"/>
              <a:t>تعیین ابزاری صرفا علمی در سنجش جایگاه و فعالیت هیأت علمی و دیگر فعالان علمی</a:t>
            </a:r>
            <a:endParaRPr lang="fa-I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34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8992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191544"/>
            <a:ext cx="8496944" cy="469384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انتقاد: برآوردن (صرفا) اهداف علمی و نه اهداف اجتماعی</a:t>
            </a:r>
          </a:p>
          <a:p>
            <a:pPr lvl="1" algn="just">
              <a:lnSpc>
                <a:spcPct val="150000"/>
              </a:lnSpc>
              <a:buClr>
                <a:schemeClr val="tx1"/>
              </a:buClr>
            </a:pPr>
            <a:r>
              <a:rPr lang="fa-IR" sz="2400" b="1" dirty="0">
                <a:solidFill>
                  <a:schemeClr val="accent3">
                    <a:lumMod val="75000"/>
                  </a:schemeClr>
                </a:solidFill>
              </a:rPr>
              <a:t>رشد </a:t>
            </a:r>
            <a:r>
              <a:rPr lang="fa-IR" sz="2400" b="1" dirty="0" err="1">
                <a:solidFill>
                  <a:schemeClr val="accent3">
                    <a:lumMod val="75000"/>
                  </a:schemeClr>
                </a:solidFill>
              </a:rPr>
              <a:t>فزایندة</a:t>
            </a:r>
            <a:r>
              <a:rPr lang="fa-IR" sz="2400" b="1" dirty="0">
                <a:solidFill>
                  <a:schemeClr val="accent3">
                    <a:lumMod val="75000"/>
                  </a:schemeClr>
                </a:solidFill>
              </a:rPr>
              <a:t> تعداد مقالات </a:t>
            </a:r>
            <a:r>
              <a:rPr lang="fa-IR" sz="2400" b="1" dirty="0" smtClean="0">
                <a:solidFill>
                  <a:schemeClr val="accent3">
                    <a:lumMod val="75000"/>
                  </a:schemeClr>
                </a:solidFill>
              </a:rPr>
              <a:t>علمی: نشاندن نتایج ابزاری به جای اهداف </a:t>
            </a:r>
            <a:r>
              <a:rPr lang="fa-IR" sz="2400" b="1" dirty="0" err="1" smtClean="0">
                <a:solidFill>
                  <a:schemeClr val="accent3">
                    <a:lumMod val="75000"/>
                  </a:schemeClr>
                </a:solidFill>
              </a:rPr>
              <a:t>غایی</a:t>
            </a:r>
            <a:endParaRPr lang="fa-IR" sz="2400" b="1" dirty="0">
              <a:solidFill>
                <a:schemeClr val="accent3">
                  <a:lumMod val="75000"/>
                </a:schemeClr>
              </a:solidFill>
            </a:endParaRPr>
          </a:p>
          <a:p>
            <a:pPr lvl="1" algn="just">
              <a:lnSpc>
                <a:spcPct val="150000"/>
              </a:lnSpc>
              <a:buClr>
                <a:schemeClr val="tx1"/>
              </a:buClr>
            </a:pPr>
            <a:r>
              <a:rPr lang="fa-IR" sz="2400" b="1" dirty="0" smtClean="0">
                <a:solidFill>
                  <a:schemeClr val="accent3">
                    <a:lumMod val="75000"/>
                  </a:schemeClr>
                </a:solidFill>
              </a:rPr>
              <a:t>جایگاه </a:t>
            </a:r>
            <a:r>
              <a:rPr lang="fa-IR" sz="2400" b="1" dirty="0">
                <a:solidFill>
                  <a:schemeClr val="accent3">
                    <a:lumMod val="75000"/>
                  </a:schemeClr>
                </a:solidFill>
              </a:rPr>
              <a:t>قابل‌توجه </a:t>
            </a:r>
            <a:r>
              <a:rPr lang="fa-IR" sz="2400" b="1" dirty="0" smtClean="0">
                <a:solidFill>
                  <a:schemeClr val="accent3">
                    <a:lumMod val="75000"/>
                  </a:schemeClr>
                </a:solidFill>
              </a:rPr>
              <a:t>از نظر افزایش رشد علمی برای </a:t>
            </a:r>
            <a:r>
              <a:rPr lang="fa-IR" sz="2400" b="1" dirty="0">
                <a:solidFill>
                  <a:schemeClr val="accent3">
                    <a:lumMod val="75000"/>
                  </a:schemeClr>
                </a:solidFill>
              </a:rPr>
              <a:t>ایران در </a:t>
            </a:r>
            <a:r>
              <a:rPr lang="fa-IR" sz="2400" b="1" dirty="0" err="1">
                <a:solidFill>
                  <a:schemeClr val="accent3">
                    <a:lumMod val="75000"/>
                  </a:schemeClr>
                </a:solidFill>
              </a:rPr>
              <a:t>رده‌بندی‌های</a:t>
            </a:r>
            <a:r>
              <a:rPr lang="fa-IR" sz="2400" b="1" dirty="0">
                <a:solidFill>
                  <a:schemeClr val="accent3">
                    <a:lumMod val="75000"/>
                  </a:schemeClr>
                </a:solidFill>
              </a:rPr>
              <a:t> جهانی </a:t>
            </a:r>
            <a:endParaRPr lang="fa-IR" sz="2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lvl="1" algn="just">
              <a:lnSpc>
                <a:spcPct val="150000"/>
              </a:lnSpc>
              <a:buClr>
                <a:schemeClr val="tx1"/>
              </a:buClr>
            </a:pPr>
            <a:r>
              <a:rPr lang="fa-IR" sz="2400" b="1" dirty="0" smtClean="0">
                <a:solidFill>
                  <a:schemeClr val="accent3">
                    <a:lumMod val="75000"/>
                  </a:schemeClr>
                </a:solidFill>
              </a:rPr>
              <a:t>نبود رابطه‌ی مستقیم میان رشد تعداد مقالات و حل مسایل جامعة </a:t>
            </a:r>
            <a:r>
              <a:rPr lang="fa-IR" sz="2400" b="1" dirty="0" smtClean="0">
                <a:solidFill>
                  <a:schemeClr val="accent3">
                    <a:lumMod val="75000"/>
                  </a:schemeClr>
                </a:solidFill>
              </a:rPr>
              <a:t>ایران</a:t>
            </a:r>
            <a:endParaRPr lang="fa-IR" sz="2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lvl="2" algn="just">
              <a:lnSpc>
                <a:spcPct val="150000"/>
              </a:lnSpc>
              <a:buClr>
                <a:schemeClr val="tx1"/>
              </a:buClr>
            </a:pPr>
            <a:r>
              <a:rPr lang="fa-IR" b="1" dirty="0" smtClean="0">
                <a:solidFill>
                  <a:schemeClr val="accent6">
                    <a:lumMod val="75000"/>
                  </a:schemeClr>
                </a:solidFill>
              </a:rPr>
              <a:t>نه نوآوری در بازار کار افزایش یافته است</a:t>
            </a:r>
          </a:p>
          <a:p>
            <a:pPr lvl="2" algn="just">
              <a:lnSpc>
                <a:spcPct val="150000"/>
              </a:lnSpc>
              <a:buClr>
                <a:schemeClr val="tx1"/>
              </a:buClr>
            </a:pPr>
            <a:r>
              <a:rPr lang="fa-IR" b="1" dirty="0" smtClean="0">
                <a:solidFill>
                  <a:schemeClr val="accent6">
                    <a:lumMod val="75000"/>
                  </a:schemeClr>
                </a:solidFill>
              </a:rPr>
              <a:t>نه جایگاه </a:t>
            </a:r>
            <a:r>
              <a:rPr lang="fa-IR" b="1" dirty="0" err="1" smtClean="0">
                <a:solidFill>
                  <a:schemeClr val="accent6">
                    <a:lumMod val="75000"/>
                  </a:schemeClr>
                </a:solidFill>
              </a:rPr>
              <a:t>دانش‌آموختگان</a:t>
            </a:r>
            <a:r>
              <a:rPr lang="fa-IR" b="1" dirty="0" smtClean="0">
                <a:solidFill>
                  <a:schemeClr val="accent6">
                    <a:lumMod val="75000"/>
                  </a:schemeClr>
                </a:solidFill>
              </a:rPr>
              <a:t> در کسب‌وکارها ارتقا یافته است</a:t>
            </a:r>
          </a:p>
          <a:p>
            <a:pPr lvl="2" algn="just">
              <a:lnSpc>
                <a:spcPct val="150000"/>
              </a:lnSpc>
              <a:buClr>
                <a:schemeClr val="tx1"/>
              </a:buClr>
            </a:pPr>
            <a:r>
              <a:rPr lang="fa-IR" b="1" dirty="0" smtClean="0">
                <a:solidFill>
                  <a:schemeClr val="accent6">
                    <a:lumMod val="75000"/>
                  </a:schemeClr>
                </a:solidFill>
              </a:rPr>
              <a:t>نه در آگاهی مردم نسبت به مسایل مختلف تأثیر چندانی داشته است</a:t>
            </a:r>
          </a:p>
          <a:p>
            <a:pPr lvl="2" algn="just">
              <a:lnSpc>
                <a:spcPct val="150000"/>
              </a:lnSpc>
              <a:buClr>
                <a:schemeClr val="tx1"/>
              </a:buClr>
            </a:pPr>
            <a:r>
              <a:rPr lang="fa-IR" b="1" dirty="0" smtClean="0">
                <a:solidFill>
                  <a:schemeClr val="accent6">
                    <a:lumMod val="75000"/>
                  </a:schemeClr>
                </a:solidFill>
              </a:rPr>
              <a:t>نه </a:t>
            </a:r>
            <a:r>
              <a:rPr lang="fa-IR" b="1" dirty="0" err="1" smtClean="0">
                <a:solidFill>
                  <a:schemeClr val="accent6">
                    <a:lumMod val="75000"/>
                  </a:schemeClr>
                </a:solidFill>
              </a:rPr>
              <a:t>سرانة</a:t>
            </a:r>
            <a:r>
              <a:rPr lang="fa-IR" b="1" dirty="0" smtClean="0">
                <a:solidFill>
                  <a:schemeClr val="accent6">
                    <a:lumMod val="75000"/>
                  </a:schemeClr>
                </a:solidFill>
              </a:rPr>
              <a:t> تولید ناخالص داخلی را بالا برده است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29</a:t>
            </a:fld>
            <a:endParaRPr lang="fa-IR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396552" y="1124744"/>
            <a:ext cx="9324528" cy="1066800"/>
          </a:xfrm>
        </p:spPr>
        <p:txBody>
          <a:bodyPr>
            <a:normAutofit/>
          </a:bodyPr>
          <a:lstStyle/>
          <a:p>
            <a:r>
              <a:rPr lang="fa-IR" sz="2600" dirty="0">
                <a:solidFill>
                  <a:schemeClr val="accent1">
                    <a:lumMod val="75000"/>
                  </a:schemeClr>
                </a:solidFill>
              </a:rPr>
              <a:t>6- مطالعة </a:t>
            </a:r>
            <a:r>
              <a:rPr lang="fa-IR" sz="2600" dirty="0" smtClean="0">
                <a:solidFill>
                  <a:schemeClr val="accent1">
                    <a:lumMod val="75000"/>
                  </a:schemeClr>
                </a:solidFill>
              </a:rPr>
              <a:t>موردی: </a:t>
            </a:r>
            <a:r>
              <a:rPr lang="fa-IR" sz="2600" dirty="0">
                <a:solidFill>
                  <a:schemeClr val="accent1">
                    <a:lumMod val="75000"/>
                  </a:schemeClr>
                </a:solidFill>
              </a:rPr>
              <a:t>سیاست حمایت از تولید مقالات علمی در </a:t>
            </a:r>
            <a:r>
              <a:rPr lang="fa-IR" sz="2600" dirty="0" smtClean="0">
                <a:solidFill>
                  <a:schemeClr val="accent1">
                    <a:lumMod val="75000"/>
                  </a:schemeClr>
                </a:solidFill>
              </a:rPr>
              <a:t>ایران (ادامه</a:t>
            </a:r>
            <a:r>
              <a:rPr lang="fa-IR" sz="26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fa-I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34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4873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1- مقدمه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249424"/>
            <a:ext cx="8363272" cy="4325112"/>
          </a:xfrm>
        </p:spPr>
        <p:txBody>
          <a:bodyPr/>
          <a:lstStyle/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سیاست‌گذاری علم، فناوری و نوآوری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</a:rPr>
              <a:t>اشتراک</a:t>
            </a:r>
            <a:r>
              <a:rPr lang="fa-I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مطالعات علم، فناوری</a:t>
            </a:r>
            <a:r>
              <a:rPr lang="fa-I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a-IR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</a:rPr>
              <a:t>و</a:t>
            </a:r>
            <a:r>
              <a:rPr lang="fa-I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a-I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نوآوری و مدیریت علم، فناوری و نوآوری 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ضرورت درک </a:t>
            </a:r>
            <a:r>
              <a:rPr lang="fa-IR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مکان‌مندی</a:t>
            </a:r>
            <a:r>
              <a:rPr lang="fa-I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و </a:t>
            </a:r>
            <a:r>
              <a:rPr lang="fa-IR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زمان‌مندی</a:t>
            </a:r>
            <a:r>
              <a:rPr lang="fa-I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a-I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جامعه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سیاست‌گذاری: کنشی به‌طور مضاعف اجتماعی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>
                <a:solidFill>
                  <a:schemeClr val="accent6">
                    <a:lumMod val="75000"/>
                  </a:schemeClr>
                </a:solidFill>
              </a:rPr>
              <a:t>علم، فناوری و نوآوری: </a:t>
            </a:r>
            <a:r>
              <a:rPr lang="fa-IR" sz="2600" dirty="0" err="1">
                <a:solidFill>
                  <a:schemeClr val="accent6">
                    <a:lumMod val="75000"/>
                  </a:schemeClr>
                </a:solidFill>
              </a:rPr>
              <a:t>پدیده‌هایی</a:t>
            </a:r>
            <a:r>
              <a:rPr lang="fa-IR" sz="2600" dirty="0">
                <a:solidFill>
                  <a:schemeClr val="accent6">
                    <a:lumMod val="75000"/>
                  </a:schemeClr>
                </a:solidFill>
              </a:rPr>
              <a:t> اجتماعی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 smtClean="0">
                <a:solidFill>
                  <a:schemeClr val="accent6">
                    <a:lumMod val="75000"/>
                  </a:schemeClr>
                </a:solidFill>
              </a:rPr>
              <a:t>سیاست‌گذاری علم،  همچون کنشی اجتماعی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 smtClean="0">
                <a:solidFill>
                  <a:schemeClr val="accent6">
                    <a:lumMod val="75000"/>
                  </a:schemeClr>
                </a:solidFill>
              </a:rPr>
              <a:t>کنشی اجتماعی در مورد پدیده‌های اجتماعی</a:t>
            </a:r>
            <a:endParaRPr lang="fa-IR" sz="26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مرزهای مطالعات اجتماعی در </a:t>
            </a:r>
            <a:r>
              <a:rPr lang="fa-IR" dirty="0"/>
              <a:t>مورد سیاست‌گذاری علم</a:t>
            </a:r>
            <a:r>
              <a:rPr lang="fa-IR" dirty="0" smtClean="0"/>
              <a:t>، فناوری </a:t>
            </a:r>
            <a:r>
              <a:rPr lang="fa-IR" dirty="0"/>
              <a:t>و </a:t>
            </a:r>
            <a:r>
              <a:rPr lang="fa-IR" dirty="0" smtClean="0"/>
              <a:t>نوآوری</a:t>
            </a:r>
            <a:endParaRPr lang="fa-IR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3</a:t>
            </a:fld>
            <a:endParaRPr lang="fa-I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34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0968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191544"/>
            <a:ext cx="8496944" cy="469384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پیامدهای ناخواسته و زیانبار این سیاست</a:t>
            </a:r>
          </a:p>
          <a:p>
            <a:pPr lvl="1" algn="just">
              <a:lnSpc>
                <a:spcPct val="150000"/>
              </a:lnSpc>
              <a:buClr>
                <a:schemeClr val="tx1"/>
              </a:buClr>
            </a:pPr>
            <a:r>
              <a:rPr lang="fa-IR" sz="2400" dirty="0" smtClean="0">
                <a:solidFill>
                  <a:schemeClr val="tx1"/>
                </a:solidFill>
              </a:rPr>
              <a:t>انبوه </a:t>
            </a:r>
            <a:r>
              <a:rPr lang="fa-IR" sz="2400" dirty="0" err="1" smtClean="0">
                <a:solidFill>
                  <a:schemeClr val="tx1"/>
                </a:solidFill>
              </a:rPr>
              <a:t>تحصیل‌کردگان</a:t>
            </a:r>
            <a:r>
              <a:rPr lang="fa-IR" sz="2400" dirty="0" smtClean="0">
                <a:solidFill>
                  <a:schemeClr val="tx1"/>
                </a:solidFill>
              </a:rPr>
              <a:t> بیکار و پیدایش مشاغل کاذب: مقاله‌نویسی </a:t>
            </a:r>
            <a:r>
              <a:rPr lang="fa-IR" sz="2400" dirty="0">
                <a:solidFill>
                  <a:schemeClr val="tx1"/>
                </a:solidFill>
              </a:rPr>
              <a:t>و </a:t>
            </a:r>
            <a:r>
              <a:rPr lang="fa-IR" sz="2400" dirty="0" err="1" smtClean="0">
                <a:solidFill>
                  <a:schemeClr val="tx1"/>
                </a:solidFill>
              </a:rPr>
              <a:t>پایان‌نامه‌نویسی</a:t>
            </a:r>
            <a:r>
              <a:rPr lang="fa-IR" sz="2400" dirty="0" smtClean="0">
                <a:solidFill>
                  <a:schemeClr val="tx1"/>
                </a:solidFill>
              </a:rPr>
              <a:t>!</a:t>
            </a:r>
          </a:p>
          <a:p>
            <a:pPr lvl="1" algn="just">
              <a:lnSpc>
                <a:spcPct val="150000"/>
              </a:lnSpc>
              <a:buClr>
                <a:schemeClr val="tx1"/>
              </a:buClr>
            </a:pPr>
            <a:r>
              <a:rPr lang="fa-IR" sz="2400" dirty="0" err="1" smtClean="0">
                <a:solidFill>
                  <a:schemeClr val="tx1"/>
                </a:solidFill>
              </a:rPr>
              <a:t>کم‌توجه</a:t>
            </a:r>
            <a:r>
              <a:rPr lang="fa-IR" sz="2400" dirty="0" smtClean="0">
                <a:solidFill>
                  <a:schemeClr val="tx1"/>
                </a:solidFill>
              </a:rPr>
              <a:t> شدن دانشجویان به مسایل روزمره، ساده و واقعا موجود و رفتن به دنبال </a:t>
            </a:r>
            <a:r>
              <a:rPr lang="fa-IR" sz="2400" dirty="0" err="1" smtClean="0">
                <a:solidFill>
                  <a:schemeClr val="tx1"/>
                </a:solidFill>
              </a:rPr>
              <a:t>مجموه</a:t>
            </a:r>
            <a:r>
              <a:rPr lang="fa-IR" sz="2400" dirty="0" smtClean="0">
                <a:solidFill>
                  <a:schemeClr val="tx1"/>
                </a:solidFill>
              </a:rPr>
              <a:t> مسایل </a:t>
            </a:r>
            <a:r>
              <a:rPr lang="fa-IR" sz="2400" dirty="0" err="1" smtClean="0">
                <a:solidFill>
                  <a:schemeClr val="tx1"/>
                </a:solidFill>
              </a:rPr>
              <a:t>عنوان‌شده</a:t>
            </a:r>
            <a:r>
              <a:rPr lang="fa-IR" sz="2400" dirty="0" smtClean="0">
                <a:solidFill>
                  <a:schemeClr val="tx1"/>
                </a:solidFill>
              </a:rPr>
              <a:t> و دارای اهمیت برای مجلات معتبر بین‌المللی</a:t>
            </a:r>
          </a:p>
          <a:p>
            <a:pPr lvl="1" algn="just">
              <a:lnSpc>
                <a:spcPct val="150000"/>
              </a:lnSpc>
              <a:buClr>
                <a:schemeClr val="tx1"/>
              </a:buClr>
            </a:pPr>
            <a:r>
              <a:rPr lang="fa-IR" sz="2400" dirty="0" smtClean="0">
                <a:solidFill>
                  <a:schemeClr val="tx1"/>
                </a:solidFill>
              </a:rPr>
              <a:t>ایجاد انبوه </a:t>
            </a:r>
            <a:r>
              <a:rPr lang="fa-IR" sz="2400" dirty="0" err="1" smtClean="0">
                <a:solidFill>
                  <a:schemeClr val="tx1"/>
                </a:solidFill>
              </a:rPr>
              <a:t>مقاله‌نویسندگان</a:t>
            </a:r>
            <a:r>
              <a:rPr lang="fa-IR" sz="2400" dirty="0" smtClean="0">
                <a:solidFill>
                  <a:schemeClr val="tx1"/>
                </a:solidFill>
              </a:rPr>
              <a:t> </a:t>
            </a:r>
            <a:r>
              <a:rPr lang="fa-IR" sz="2400" dirty="0" err="1" smtClean="0">
                <a:solidFill>
                  <a:schemeClr val="tx1"/>
                </a:solidFill>
              </a:rPr>
              <a:t>کم‌دانش</a:t>
            </a:r>
            <a:endParaRPr lang="fa-IR" sz="2400" dirty="0">
              <a:solidFill>
                <a:schemeClr val="tx1"/>
              </a:solidFill>
            </a:endParaRPr>
          </a:p>
          <a:p>
            <a:pPr lvl="1" algn="just">
              <a:lnSpc>
                <a:spcPct val="150000"/>
              </a:lnSpc>
              <a:buClr>
                <a:schemeClr val="tx1"/>
              </a:buClr>
            </a:pPr>
            <a:r>
              <a:rPr lang="fa-IR" sz="2400" dirty="0" smtClean="0">
                <a:solidFill>
                  <a:schemeClr val="tx1"/>
                </a:solidFill>
              </a:rPr>
              <a:t>تشدید مشکل </a:t>
            </a:r>
            <a:r>
              <a:rPr lang="fa-IR" sz="2400" dirty="0" err="1" smtClean="0">
                <a:solidFill>
                  <a:schemeClr val="tx1"/>
                </a:solidFill>
              </a:rPr>
              <a:t>فرم‌گرایی</a:t>
            </a:r>
            <a:r>
              <a:rPr lang="fa-IR" sz="2400" dirty="0" smtClean="0">
                <a:solidFill>
                  <a:schemeClr val="tx1"/>
                </a:solidFill>
              </a:rPr>
              <a:t>، </a:t>
            </a:r>
            <a:r>
              <a:rPr lang="fa-IR" sz="2400" dirty="0" err="1" smtClean="0">
                <a:solidFill>
                  <a:schemeClr val="tx1"/>
                </a:solidFill>
              </a:rPr>
              <a:t>رابطه‌سالاری</a:t>
            </a:r>
            <a:endParaRPr lang="fa-IR" sz="2400" dirty="0">
              <a:solidFill>
                <a:schemeClr val="tx1"/>
              </a:solidFill>
            </a:endParaRPr>
          </a:p>
          <a:p>
            <a:pPr lvl="1" algn="just">
              <a:lnSpc>
                <a:spcPct val="150000"/>
              </a:lnSpc>
              <a:buClr>
                <a:schemeClr val="tx1"/>
              </a:buClr>
            </a:pPr>
            <a:r>
              <a:rPr lang="fa-IR" sz="2400" dirty="0" smtClean="0">
                <a:solidFill>
                  <a:schemeClr val="tx1"/>
                </a:solidFill>
              </a:rPr>
              <a:t>و...  </a:t>
            </a:r>
            <a:endParaRPr lang="fa-IR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30</a:t>
            </a:fld>
            <a:endParaRPr lang="fa-IR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396552" y="1124744"/>
            <a:ext cx="9324528" cy="1066800"/>
          </a:xfrm>
        </p:spPr>
        <p:txBody>
          <a:bodyPr>
            <a:normAutofit/>
          </a:bodyPr>
          <a:lstStyle/>
          <a:p>
            <a:r>
              <a:rPr lang="fa-IR" sz="2600" dirty="0">
                <a:solidFill>
                  <a:schemeClr val="accent1">
                    <a:lumMod val="75000"/>
                  </a:schemeClr>
                </a:solidFill>
              </a:rPr>
              <a:t>6- مطالعة </a:t>
            </a:r>
            <a:r>
              <a:rPr lang="fa-IR" sz="2600" dirty="0" smtClean="0">
                <a:solidFill>
                  <a:schemeClr val="accent1">
                    <a:lumMod val="75000"/>
                  </a:schemeClr>
                </a:solidFill>
              </a:rPr>
              <a:t>موردی: </a:t>
            </a:r>
            <a:r>
              <a:rPr lang="fa-IR" sz="2600" dirty="0">
                <a:solidFill>
                  <a:schemeClr val="accent1">
                    <a:lumMod val="75000"/>
                  </a:schemeClr>
                </a:solidFill>
              </a:rPr>
              <a:t>سیاست حمایت از تولید مقالات علمی در </a:t>
            </a:r>
            <a:r>
              <a:rPr lang="fa-IR" sz="2600" dirty="0" smtClean="0">
                <a:solidFill>
                  <a:schemeClr val="accent1">
                    <a:lumMod val="75000"/>
                  </a:schemeClr>
                </a:solidFill>
              </a:rPr>
              <a:t>ایران (ادامه</a:t>
            </a:r>
            <a:r>
              <a:rPr lang="fa-IR" sz="26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fa-I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34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1103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191544"/>
            <a:ext cx="8496944" cy="469384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لزوم توجه به مشکلات خارج از حوزه‌ی سیاست‌گذاری علمی</a:t>
            </a:r>
          </a:p>
          <a:p>
            <a:pPr lvl="1" algn="just">
              <a:lnSpc>
                <a:spcPct val="150000"/>
              </a:lnSpc>
              <a:buClr>
                <a:schemeClr val="tx1"/>
              </a:buClr>
            </a:pPr>
            <a:r>
              <a:rPr lang="fa-IR" sz="2400" dirty="0" smtClean="0">
                <a:solidFill>
                  <a:schemeClr val="tx1"/>
                </a:solidFill>
              </a:rPr>
              <a:t>کمبود کشش بازار کار برای نیروی متخصص</a:t>
            </a:r>
          </a:p>
          <a:p>
            <a:pPr lvl="1" algn="just">
              <a:lnSpc>
                <a:spcPct val="150000"/>
              </a:lnSpc>
              <a:buClr>
                <a:schemeClr val="tx1"/>
              </a:buClr>
            </a:pPr>
            <a:r>
              <a:rPr lang="fa-IR" sz="2400" dirty="0" smtClean="0">
                <a:solidFill>
                  <a:schemeClr val="accent6">
                    <a:lumMod val="75000"/>
                  </a:schemeClr>
                </a:solidFill>
              </a:rPr>
              <a:t>مشکلات فرآیند ارتقا خارج از بحث معیار تعداد مقالات</a:t>
            </a:r>
          </a:p>
          <a:p>
            <a:pPr lvl="1" algn="just">
              <a:lnSpc>
                <a:spcPct val="150000"/>
              </a:lnSpc>
              <a:buClr>
                <a:schemeClr val="tx1"/>
              </a:buClr>
            </a:pPr>
            <a:r>
              <a:rPr lang="fa-IR" sz="2400" dirty="0" smtClean="0">
                <a:solidFill>
                  <a:schemeClr val="tx1"/>
                </a:solidFill>
              </a:rPr>
              <a:t>جذب تعداد بالا و نامتناسب دانشجویان در مقابل تعداد استادان و فضاهای آموزشی موجود در کشور</a:t>
            </a:r>
          </a:p>
          <a:p>
            <a:pPr lvl="1" algn="just">
              <a:lnSpc>
                <a:spcPct val="150000"/>
              </a:lnSpc>
              <a:buClr>
                <a:schemeClr val="tx1"/>
              </a:buClr>
            </a:pPr>
            <a:r>
              <a:rPr lang="fa-IR" sz="2400" dirty="0" smtClean="0">
                <a:solidFill>
                  <a:schemeClr val="accent6">
                    <a:lumMod val="75000"/>
                  </a:schemeClr>
                </a:solidFill>
              </a:rPr>
              <a:t>اعطای </a:t>
            </a:r>
            <a:r>
              <a:rPr lang="fa-IR" sz="2400" dirty="0" err="1" smtClean="0">
                <a:solidFill>
                  <a:schemeClr val="accent6">
                    <a:lumMod val="75000"/>
                  </a:schemeClr>
                </a:solidFill>
              </a:rPr>
              <a:t>رانتی</a:t>
            </a:r>
            <a:r>
              <a:rPr lang="fa-IR" sz="2400" dirty="0" smtClean="0">
                <a:solidFill>
                  <a:schemeClr val="accent6">
                    <a:lumMod val="75000"/>
                  </a:schemeClr>
                </a:solidFill>
              </a:rPr>
              <a:t> مجوزهای جذب دانشجو و اعطای مدرک، در برخی مقاطع</a:t>
            </a:r>
          </a:p>
          <a:p>
            <a:pPr lvl="1" algn="just">
              <a:lnSpc>
                <a:spcPct val="150000"/>
              </a:lnSpc>
              <a:buClr>
                <a:schemeClr val="tx1"/>
              </a:buClr>
            </a:pPr>
            <a:r>
              <a:rPr lang="fa-IR" sz="2400" dirty="0" smtClean="0">
                <a:solidFill>
                  <a:schemeClr val="tx1"/>
                </a:solidFill>
              </a:rPr>
              <a:t>بنابراین، سیاست مورد بحث، در بخشی از مشکلات موجود، سهم دارد</a:t>
            </a:r>
          </a:p>
          <a:p>
            <a:pPr lvl="1" algn="just">
              <a:lnSpc>
                <a:spcPct val="150000"/>
              </a:lnSpc>
              <a:buClr>
                <a:schemeClr val="tx1"/>
              </a:buClr>
            </a:pPr>
            <a:endParaRPr lang="fa-IR" sz="2400" dirty="0" smtClean="0">
              <a:solidFill>
                <a:schemeClr val="tx1"/>
              </a:solidFill>
            </a:endParaRPr>
          </a:p>
          <a:p>
            <a:pPr lvl="1" algn="just">
              <a:lnSpc>
                <a:spcPct val="150000"/>
              </a:lnSpc>
              <a:buClr>
                <a:schemeClr val="tx1"/>
              </a:buClr>
            </a:pPr>
            <a:endParaRPr lang="fa-IR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31</a:t>
            </a:fld>
            <a:endParaRPr lang="fa-IR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396552" y="1124744"/>
            <a:ext cx="9324528" cy="1066800"/>
          </a:xfrm>
        </p:spPr>
        <p:txBody>
          <a:bodyPr>
            <a:normAutofit/>
          </a:bodyPr>
          <a:lstStyle/>
          <a:p>
            <a:r>
              <a:rPr lang="fa-IR" sz="2600" dirty="0">
                <a:solidFill>
                  <a:schemeClr val="accent1">
                    <a:lumMod val="75000"/>
                  </a:schemeClr>
                </a:solidFill>
              </a:rPr>
              <a:t>6- مطالعة </a:t>
            </a:r>
            <a:r>
              <a:rPr lang="fa-IR" sz="2600" dirty="0" smtClean="0">
                <a:solidFill>
                  <a:schemeClr val="accent1">
                    <a:lumMod val="75000"/>
                  </a:schemeClr>
                </a:solidFill>
              </a:rPr>
              <a:t>موردی: </a:t>
            </a:r>
            <a:r>
              <a:rPr lang="fa-IR" sz="2600" dirty="0">
                <a:solidFill>
                  <a:schemeClr val="accent1">
                    <a:lumMod val="75000"/>
                  </a:schemeClr>
                </a:solidFill>
              </a:rPr>
              <a:t>سیاست حمایت از تولید مقالات علمی در </a:t>
            </a:r>
            <a:r>
              <a:rPr lang="fa-IR" sz="2600" dirty="0" smtClean="0">
                <a:solidFill>
                  <a:schemeClr val="accent1">
                    <a:lumMod val="75000"/>
                  </a:schemeClr>
                </a:solidFill>
              </a:rPr>
              <a:t>ایران (ادامه</a:t>
            </a:r>
            <a:r>
              <a:rPr lang="fa-IR" sz="26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fa-I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34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7872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191544"/>
            <a:ext cx="8496944" cy="469384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تحلیل مسأله از زوایای دیگر:</a:t>
            </a:r>
          </a:p>
          <a:p>
            <a:pPr lvl="1" algn="just">
              <a:lnSpc>
                <a:spcPct val="150000"/>
              </a:lnSpc>
              <a:buClr>
                <a:schemeClr val="tx1"/>
              </a:buClr>
            </a:pPr>
            <a:r>
              <a:rPr lang="fa-IR" sz="2400" dirty="0" smtClean="0">
                <a:solidFill>
                  <a:schemeClr val="tx1"/>
                </a:solidFill>
              </a:rPr>
              <a:t>برساخت اجتماعیِ اثربخش بودن: تصور قیفی از فزونی علم تا فزونی نوآوری</a:t>
            </a:r>
          </a:p>
          <a:p>
            <a:pPr lvl="1" algn="just">
              <a:lnSpc>
                <a:spcPct val="150000"/>
              </a:lnSpc>
              <a:buClr>
                <a:schemeClr val="tx1"/>
              </a:buClr>
            </a:pPr>
            <a:r>
              <a:rPr lang="fa-IR" sz="2400" dirty="0" smtClean="0">
                <a:solidFill>
                  <a:schemeClr val="tx1"/>
                </a:solidFill>
              </a:rPr>
              <a:t>کنار گذاشته شدن پرسش درست، مثلا:</a:t>
            </a:r>
          </a:p>
          <a:p>
            <a:pPr lvl="2" algn="just">
              <a:lnSpc>
                <a:spcPct val="150000"/>
              </a:lnSpc>
              <a:buClr>
                <a:schemeClr val="tx1"/>
              </a:buClr>
            </a:pPr>
            <a:r>
              <a:rPr lang="fa-IR" sz="2200" dirty="0" smtClean="0">
                <a:solidFill>
                  <a:schemeClr val="tx1"/>
                </a:solidFill>
              </a:rPr>
              <a:t>آیا </a:t>
            </a:r>
            <a:r>
              <a:rPr lang="fa-IR" sz="2200" dirty="0" err="1" smtClean="0">
                <a:solidFill>
                  <a:schemeClr val="tx1"/>
                </a:solidFill>
              </a:rPr>
              <a:t>اثریخشی</a:t>
            </a:r>
            <a:r>
              <a:rPr lang="fa-IR" sz="2200" dirty="0" smtClean="0">
                <a:solidFill>
                  <a:schemeClr val="tx1"/>
                </a:solidFill>
              </a:rPr>
              <a:t> مشاهده می‌شود؟ (این پرسش کنار می‌رود) </a:t>
            </a:r>
          </a:p>
          <a:p>
            <a:pPr lvl="2" algn="just">
              <a:lnSpc>
                <a:spcPct val="150000"/>
              </a:lnSpc>
              <a:buClr>
                <a:schemeClr val="tx1"/>
              </a:buClr>
            </a:pPr>
            <a:r>
              <a:rPr lang="fa-IR" sz="2200" dirty="0" smtClean="0">
                <a:solidFill>
                  <a:schemeClr val="tx1"/>
                </a:solidFill>
              </a:rPr>
              <a:t>چرا اثربخشی مشاهده نمی‌شود؟ باید آسیب‌شناسی کرد! (این پرسش پدیدار می‌شود)</a:t>
            </a:r>
          </a:p>
          <a:p>
            <a:pPr lvl="2" algn="just">
              <a:lnSpc>
                <a:spcPct val="150000"/>
              </a:lnSpc>
              <a:buClr>
                <a:schemeClr val="tx1"/>
              </a:buClr>
            </a:pPr>
            <a:r>
              <a:rPr lang="fa-IR" sz="2200" dirty="0" smtClean="0">
                <a:solidFill>
                  <a:schemeClr val="tx1"/>
                </a:solidFill>
              </a:rPr>
              <a:t>وجود اثربخشی </a:t>
            </a:r>
            <a:r>
              <a:rPr lang="fa-IR" sz="2200" dirty="0" smtClean="0">
                <a:solidFill>
                  <a:schemeClr val="tx1"/>
                </a:solidFill>
              </a:rPr>
              <a:t>همچون امری بدیهی فرض می‌شود. یعنی اگر اثربخشی نیست، حتما آسیبی در اجرا باید باشد!</a:t>
            </a:r>
          </a:p>
          <a:p>
            <a:pPr lvl="1" algn="just">
              <a:lnSpc>
                <a:spcPct val="150000"/>
              </a:lnSpc>
              <a:buClr>
                <a:schemeClr val="tx1"/>
              </a:buClr>
            </a:pPr>
            <a:endParaRPr lang="fa-IR" sz="2400" dirty="0" smtClean="0">
              <a:solidFill>
                <a:schemeClr val="tx1"/>
              </a:solidFill>
            </a:endParaRPr>
          </a:p>
          <a:p>
            <a:pPr lvl="1" algn="just">
              <a:lnSpc>
                <a:spcPct val="150000"/>
              </a:lnSpc>
              <a:buClr>
                <a:schemeClr val="tx1"/>
              </a:buClr>
            </a:pPr>
            <a:endParaRPr lang="fa-IR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32</a:t>
            </a:fld>
            <a:endParaRPr lang="fa-IR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396552" y="1124744"/>
            <a:ext cx="9324528" cy="1066800"/>
          </a:xfrm>
        </p:spPr>
        <p:txBody>
          <a:bodyPr>
            <a:normAutofit/>
          </a:bodyPr>
          <a:lstStyle/>
          <a:p>
            <a:r>
              <a:rPr lang="fa-IR" sz="2600" dirty="0">
                <a:solidFill>
                  <a:schemeClr val="accent1">
                    <a:lumMod val="75000"/>
                  </a:schemeClr>
                </a:solidFill>
              </a:rPr>
              <a:t>6- مطالعة </a:t>
            </a:r>
            <a:r>
              <a:rPr lang="fa-IR" sz="2600" dirty="0" smtClean="0">
                <a:solidFill>
                  <a:schemeClr val="accent1">
                    <a:lumMod val="75000"/>
                  </a:schemeClr>
                </a:solidFill>
              </a:rPr>
              <a:t>موردی: </a:t>
            </a:r>
            <a:r>
              <a:rPr lang="fa-IR" sz="2600" dirty="0">
                <a:solidFill>
                  <a:schemeClr val="accent1">
                    <a:lumMod val="75000"/>
                  </a:schemeClr>
                </a:solidFill>
              </a:rPr>
              <a:t>سیاست حمایت از تولید مقالات علمی در </a:t>
            </a:r>
            <a:r>
              <a:rPr lang="fa-IR" sz="2600" dirty="0" smtClean="0">
                <a:solidFill>
                  <a:schemeClr val="accent1">
                    <a:lumMod val="75000"/>
                  </a:schemeClr>
                </a:solidFill>
              </a:rPr>
              <a:t>ایران (ادامه</a:t>
            </a:r>
            <a:r>
              <a:rPr lang="fa-IR" sz="26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fa-I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34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7558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047528"/>
            <a:ext cx="8820472" cy="469384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تحلیل مسأله از زاویه‌ای دیگر (ادامه):</a:t>
            </a:r>
          </a:p>
          <a:p>
            <a:pPr lvl="1" algn="just">
              <a:lnSpc>
                <a:spcPct val="150000"/>
              </a:lnSpc>
              <a:buClr>
                <a:schemeClr val="tx1"/>
              </a:buClr>
            </a:pPr>
            <a:r>
              <a:rPr lang="fa-IR" sz="2400" dirty="0" smtClean="0">
                <a:solidFill>
                  <a:schemeClr val="tx1"/>
                </a:solidFill>
              </a:rPr>
              <a:t>برساخت </a:t>
            </a:r>
            <a:r>
              <a:rPr lang="fa-IR" sz="2400" dirty="0" err="1" smtClean="0">
                <a:solidFill>
                  <a:schemeClr val="tx1"/>
                </a:solidFill>
              </a:rPr>
              <a:t>بداهت</a:t>
            </a:r>
            <a:r>
              <a:rPr lang="fa-IR" sz="2400" dirty="0" smtClean="0">
                <a:solidFill>
                  <a:schemeClr val="tx1"/>
                </a:solidFill>
              </a:rPr>
              <a:t> اثربخشی از کجا می‌آید؟ </a:t>
            </a:r>
          </a:p>
          <a:p>
            <a:pPr lvl="1" algn="just">
              <a:lnSpc>
                <a:spcPct val="150000"/>
              </a:lnSpc>
              <a:buClr>
                <a:schemeClr val="tx1"/>
              </a:buClr>
            </a:pPr>
            <a:r>
              <a:rPr lang="fa-IR" sz="2400" dirty="0" smtClean="0">
                <a:solidFill>
                  <a:schemeClr val="accent6">
                    <a:lumMod val="75000"/>
                  </a:schemeClr>
                </a:solidFill>
              </a:rPr>
              <a:t>در یک پژوهش، اغلب مردم تهران می‌اندیشند که علم حتما اثرات مثبت دارد</a:t>
            </a:r>
          </a:p>
          <a:p>
            <a:pPr lvl="1" algn="just">
              <a:lnSpc>
                <a:spcPct val="150000"/>
              </a:lnSpc>
              <a:buClr>
                <a:schemeClr val="tx1"/>
              </a:buClr>
            </a:pPr>
            <a:r>
              <a:rPr lang="fa-IR" sz="2400" dirty="0" smtClean="0">
                <a:solidFill>
                  <a:schemeClr val="tx1"/>
                </a:solidFill>
              </a:rPr>
              <a:t>در همین حال، اغلب آنان می‌اندیشند که اثرات علم را در زندگی روزمره نخواهند دید</a:t>
            </a:r>
          </a:p>
          <a:p>
            <a:pPr lvl="1" algn="just">
              <a:lnSpc>
                <a:spcPct val="150000"/>
              </a:lnSpc>
              <a:buClr>
                <a:schemeClr val="tx1"/>
              </a:buClr>
            </a:pPr>
            <a:r>
              <a:rPr lang="fa-IR" dirty="0" smtClean="0">
                <a:solidFill>
                  <a:schemeClr val="accent6">
                    <a:lumMod val="75000"/>
                  </a:schemeClr>
                </a:solidFill>
              </a:rPr>
              <a:t>بنابراین، نوع سیاست‌گذاری موجود با ذهنیت عامیانه نیز همخوانی دارد</a:t>
            </a:r>
            <a:r>
              <a:rPr lang="fa-IR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fa-IR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 algn="just">
              <a:lnSpc>
                <a:spcPct val="150000"/>
              </a:lnSpc>
              <a:buClr>
                <a:schemeClr val="tx1"/>
              </a:buClr>
            </a:pPr>
            <a:r>
              <a:rPr lang="fa-IR" dirty="0">
                <a:solidFill>
                  <a:schemeClr val="tx1"/>
                </a:solidFill>
              </a:rPr>
              <a:t>روابط و </a:t>
            </a:r>
            <a:r>
              <a:rPr lang="fa-IR" dirty="0" err="1">
                <a:solidFill>
                  <a:schemeClr val="tx1"/>
                </a:solidFill>
              </a:rPr>
              <a:t>شبکة</a:t>
            </a:r>
            <a:r>
              <a:rPr lang="fa-IR" dirty="0">
                <a:solidFill>
                  <a:schemeClr val="tx1"/>
                </a:solidFill>
              </a:rPr>
              <a:t> قدرت موجود میان </a:t>
            </a:r>
            <a:r>
              <a:rPr lang="fa-IR" dirty="0" smtClean="0">
                <a:solidFill>
                  <a:schemeClr val="tx1"/>
                </a:solidFill>
              </a:rPr>
              <a:t>نیروها، این ذهنیت را تولید می‌کند </a:t>
            </a:r>
            <a:endParaRPr lang="fa-IR" dirty="0">
              <a:solidFill>
                <a:schemeClr val="tx1"/>
              </a:solidFill>
            </a:endParaRPr>
          </a:p>
          <a:p>
            <a:pPr lvl="1" algn="just">
              <a:lnSpc>
                <a:spcPct val="150000"/>
              </a:lnSpc>
              <a:buClr>
                <a:schemeClr val="tx1"/>
              </a:buClr>
            </a:pPr>
            <a:r>
              <a:rPr lang="fa-IR" dirty="0" smtClean="0">
                <a:solidFill>
                  <a:schemeClr val="accent6">
                    <a:lumMod val="75000"/>
                  </a:schemeClr>
                </a:solidFill>
              </a:rPr>
              <a:t>کدام روابط اجتماعی و سیاسی جایگزین، این ذهنیت را ممکن است عوض کند؟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33</a:t>
            </a:fld>
            <a:endParaRPr lang="fa-IR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396552" y="1124744"/>
            <a:ext cx="9324528" cy="1066800"/>
          </a:xfrm>
        </p:spPr>
        <p:txBody>
          <a:bodyPr>
            <a:normAutofit/>
          </a:bodyPr>
          <a:lstStyle/>
          <a:p>
            <a:r>
              <a:rPr lang="fa-IR" sz="2600" dirty="0">
                <a:solidFill>
                  <a:schemeClr val="accent1">
                    <a:lumMod val="75000"/>
                  </a:schemeClr>
                </a:solidFill>
              </a:rPr>
              <a:t>6- مطالعة </a:t>
            </a:r>
            <a:r>
              <a:rPr lang="fa-IR" sz="2600" dirty="0" smtClean="0">
                <a:solidFill>
                  <a:schemeClr val="accent1">
                    <a:lumMod val="75000"/>
                  </a:schemeClr>
                </a:solidFill>
              </a:rPr>
              <a:t>موردی: </a:t>
            </a:r>
            <a:r>
              <a:rPr lang="fa-IR" sz="2600" dirty="0">
                <a:solidFill>
                  <a:schemeClr val="accent1">
                    <a:lumMod val="75000"/>
                  </a:schemeClr>
                </a:solidFill>
              </a:rPr>
              <a:t>سیاست حمایت از تولید مقالات علمی در </a:t>
            </a:r>
            <a:r>
              <a:rPr lang="fa-IR" sz="2600" dirty="0" smtClean="0">
                <a:solidFill>
                  <a:schemeClr val="accent1">
                    <a:lumMod val="75000"/>
                  </a:schemeClr>
                </a:solidFill>
              </a:rPr>
              <a:t>ایران (ادامه</a:t>
            </a:r>
            <a:r>
              <a:rPr lang="fa-IR" sz="26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fa-I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34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6931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692696"/>
            <a:ext cx="8820472" cy="5328592"/>
          </a:xfrm>
        </p:spPr>
        <p:txBody>
          <a:bodyPr>
            <a:normAutofit/>
          </a:bodyPr>
          <a:lstStyle/>
          <a:p>
            <a:pPr marL="109728" indent="0">
              <a:lnSpc>
                <a:spcPct val="150000"/>
              </a:lnSpc>
              <a:buClr>
                <a:schemeClr val="tx1"/>
              </a:buClr>
              <a:buNone/>
            </a:pP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B Titr" pitchFamily="2" charset="-78"/>
              </a:rPr>
              <a:t>7- جمع بندی</a:t>
            </a:r>
            <a:endParaRPr lang="fa-IR" sz="3000" dirty="0" smtClean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B Titr" pitchFamily="2" charset="-78"/>
            </a:endParaRPr>
          </a:p>
          <a:p>
            <a:pPr marL="109728" indent="0" algn="ctr">
              <a:lnSpc>
                <a:spcPct val="150000"/>
              </a:lnSpc>
              <a:buClr>
                <a:schemeClr val="tx1"/>
              </a:buClr>
              <a:buNone/>
            </a:pPr>
            <a:endParaRPr lang="fa-IR" sz="3200" dirty="0" smtClean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B Titr" pitchFamily="2" charset="-78"/>
            </a:endParaRPr>
          </a:p>
          <a:p>
            <a:pPr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مطالعات اجتماعی در مورد سیاست‌های علم، فناوری و نوآوری:</a:t>
            </a:r>
          </a:p>
          <a:p>
            <a:pPr lvl="1" algn="just">
              <a:lnSpc>
                <a:spcPct val="150000"/>
              </a:lnSpc>
              <a:buClr>
                <a:schemeClr val="tx1"/>
              </a:buClr>
            </a:pPr>
            <a:r>
              <a:rPr lang="fa-IR" sz="2400" dirty="0" smtClean="0">
                <a:solidFill>
                  <a:schemeClr val="tx1"/>
                </a:solidFill>
              </a:rPr>
              <a:t>بخشی از </a:t>
            </a:r>
            <a:r>
              <a:rPr lang="fa-IR" sz="2400" dirty="0" err="1" smtClean="0">
                <a:solidFill>
                  <a:schemeClr val="tx1"/>
                </a:solidFill>
              </a:rPr>
              <a:t>پیش‌زمینة</a:t>
            </a:r>
            <a:r>
              <a:rPr lang="fa-IR" sz="2400" dirty="0" smtClean="0">
                <a:solidFill>
                  <a:schemeClr val="tx1"/>
                </a:solidFill>
              </a:rPr>
              <a:t> سیاست‌گذاری</a:t>
            </a:r>
          </a:p>
          <a:p>
            <a:pPr lvl="1" algn="just">
              <a:lnSpc>
                <a:spcPct val="150000"/>
              </a:lnSpc>
              <a:buClr>
                <a:schemeClr val="tx1"/>
              </a:buClr>
            </a:pPr>
            <a:r>
              <a:rPr lang="fa-IR" sz="2400" dirty="0" smtClean="0">
                <a:solidFill>
                  <a:schemeClr val="tx1"/>
                </a:solidFill>
              </a:rPr>
              <a:t>تعیین دقیق‌تر گروه‌های هدف سیاست‌ها</a:t>
            </a:r>
          </a:p>
          <a:p>
            <a:pPr lvl="1" algn="just">
              <a:lnSpc>
                <a:spcPct val="150000"/>
              </a:lnSpc>
              <a:buClr>
                <a:schemeClr val="tx1"/>
              </a:buClr>
            </a:pPr>
            <a:r>
              <a:rPr lang="fa-IR" sz="2400" dirty="0" smtClean="0">
                <a:solidFill>
                  <a:schemeClr val="tx1"/>
                </a:solidFill>
              </a:rPr>
              <a:t>نوعی بازخوردگیری از نتایج و پیامدهای سیاست </a:t>
            </a:r>
            <a:r>
              <a:rPr lang="fa-IR" sz="2400" dirty="0" err="1" smtClean="0">
                <a:solidFill>
                  <a:schemeClr val="tx1"/>
                </a:solidFill>
              </a:rPr>
              <a:t>اجراشده</a:t>
            </a:r>
            <a:endParaRPr lang="fa-IR" sz="2400" dirty="0">
              <a:solidFill>
                <a:schemeClr val="tx1"/>
              </a:solidFill>
            </a:endParaRPr>
          </a:p>
          <a:p>
            <a:pPr lvl="1" algn="just">
              <a:lnSpc>
                <a:spcPct val="150000"/>
              </a:lnSpc>
              <a:buClr>
                <a:schemeClr val="tx1"/>
              </a:buClr>
            </a:pPr>
            <a:r>
              <a:rPr lang="fa-IR" sz="2400" dirty="0" smtClean="0">
                <a:solidFill>
                  <a:schemeClr val="tx1"/>
                </a:solidFill>
              </a:rPr>
              <a:t>کمک به ارزیابی و اصلاح سیاست‌ها</a:t>
            </a:r>
          </a:p>
          <a:p>
            <a:pPr lvl="1" algn="just">
              <a:lnSpc>
                <a:spcPct val="150000"/>
              </a:lnSpc>
              <a:buClr>
                <a:schemeClr val="tx1"/>
              </a:buClr>
            </a:pPr>
            <a:r>
              <a:rPr lang="fa-IR" sz="2400" dirty="0" smtClean="0">
                <a:solidFill>
                  <a:schemeClr val="tx1"/>
                </a:solidFill>
              </a:rPr>
              <a:t>هوشمندانه‌تر کردن سیاست‌ها برای پیگیری اهداف اصلی و نهایی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34</a:t>
            </a:fld>
            <a:endParaRPr lang="fa-IR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34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2294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2800" dirty="0" smtClean="0">
                <a:solidFill>
                  <a:schemeClr val="accent1">
                    <a:lumMod val="75000"/>
                  </a:schemeClr>
                </a:solidFill>
              </a:rPr>
              <a:t>2- </a:t>
            </a:r>
            <a:r>
              <a:rPr lang="fa-IR" sz="2800" dirty="0" smtClean="0">
                <a:solidFill>
                  <a:schemeClr val="accent1">
                    <a:lumMod val="75000"/>
                  </a:schemeClr>
                </a:solidFill>
              </a:rPr>
              <a:t>مطالعات </a:t>
            </a:r>
            <a:r>
              <a:rPr lang="fa-IR" sz="2800" dirty="0">
                <a:solidFill>
                  <a:schemeClr val="accent1">
                    <a:lumMod val="75000"/>
                  </a:schemeClr>
                </a:solidFill>
              </a:rPr>
              <a:t>اجتماعی و سیاست‌گذاری علم، فناوری و نوآوری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249424"/>
            <a:ext cx="8363272" cy="4325112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3000" dirty="0">
                <a:solidFill>
                  <a:schemeClr val="tx1"/>
                </a:solidFill>
              </a:rPr>
              <a:t>یادگیری از تجربه‌ی کشورهای دیگر یا </a:t>
            </a:r>
            <a:r>
              <a:rPr lang="fa-IR" sz="3000" dirty="0" err="1">
                <a:solidFill>
                  <a:schemeClr val="tx1"/>
                </a:solidFill>
              </a:rPr>
              <a:t>گذشتة</a:t>
            </a:r>
            <a:r>
              <a:rPr lang="fa-IR" sz="3000" dirty="0">
                <a:solidFill>
                  <a:schemeClr val="tx1"/>
                </a:solidFill>
              </a:rPr>
              <a:t> خود</a:t>
            </a:r>
          </a:p>
          <a:p>
            <a:pPr lvl="2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a-IR" b="1" dirty="0" smtClean="0">
                <a:solidFill>
                  <a:schemeClr val="tx1"/>
                </a:solidFill>
              </a:rPr>
              <a:t>نه تقلید و نه تلفیق بلکه «از </a:t>
            </a:r>
            <a:r>
              <a:rPr lang="fa-IR" b="1" dirty="0" err="1" smtClean="0">
                <a:solidFill>
                  <a:schemeClr val="tx1"/>
                </a:solidFill>
              </a:rPr>
              <a:t>آنِ</a:t>
            </a:r>
            <a:r>
              <a:rPr lang="fa-IR" b="1" dirty="0" smtClean="0">
                <a:solidFill>
                  <a:schemeClr val="tx1"/>
                </a:solidFill>
              </a:rPr>
              <a:t> خود کردن»</a:t>
            </a:r>
          </a:p>
          <a:p>
            <a:pPr lvl="2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a-IR" b="1" dirty="0" smtClean="0">
                <a:solidFill>
                  <a:schemeClr val="tx1"/>
                </a:solidFill>
              </a:rPr>
              <a:t>مانند  </a:t>
            </a:r>
            <a:r>
              <a:rPr lang="fa-IR" b="1" dirty="0">
                <a:solidFill>
                  <a:schemeClr val="tx1"/>
                </a:solidFill>
              </a:rPr>
              <a:t>یادگیری سخن گفتن </a:t>
            </a:r>
          </a:p>
          <a:p>
            <a:pPr lvl="2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a-IR" b="1" dirty="0" smtClean="0">
                <a:solidFill>
                  <a:schemeClr val="tx1"/>
                </a:solidFill>
              </a:rPr>
              <a:t>سه مسأله‌ی مهم: هوشمندسازی و سیاست‌های اقتصادی، </a:t>
            </a:r>
            <a:r>
              <a:rPr lang="fa-IR" b="1" dirty="0" err="1" smtClean="0">
                <a:solidFill>
                  <a:schemeClr val="tx1"/>
                </a:solidFill>
              </a:rPr>
              <a:t>هماهنگ‌سازی</a:t>
            </a:r>
            <a:endParaRPr lang="fa-IR" b="1" dirty="0" smtClean="0">
              <a:solidFill>
                <a:schemeClr val="tx1"/>
              </a:solidFill>
            </a:endParaRPr>
          </a:p>
          <a:p>
            <a:pPr lvl="2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a-IR" b="1" dirty="0" smtClean="0">
                <a:solidFill>
                  <a:schemeClr val="tx1"/>
                </a:solidFill>
              </a:rPr>
              <a:t>حساسیت به </a:t>
            </a:r>
            <a:r>
              <a:rPr lang="fa-IR" b="1" dirty="0" err="1" smtClean="0">
                <a:solidFill>
                  <a:schemeClr val="tx1"/>
                </a:solidFill>
              </a:rPr>
              <a:t>بافتار</a:t>
            </a:r>
            <a:r>
              <a:rPr lang="fa-IR" b="1" dirty="0" smtClean="0">
                <a:solidFill>
                  <a:schemeClr val="tx1"/>
                </a:solidFill>
              </a:rPr>
              <a:t> اجتماعی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دشواری </a:t>
            </a:r>
            <a:r>
              <a:rPr lang="fa-IR" dirty="0" smtClean="0"/>
              <a:t>سیاست‌گذاری در کشورهای پهناور و با تنوع بالا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چرا باید نظام نوآوری (شامل سیاست علم و فناوری) ملی باشد؟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34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6635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2536" y="1143000"/>
            <a:ext cx="9036496" cy="1066800"/>
          </a:xfrm>
        </p:spPr>
        <p:txBody>
          <a:bodyPr>
            <a:normAutofit/>
          </a:bodyPr>
          <a:lstStyle/>
          <a:p>
            <a:r>
              <a:rPr lang="fa-IR" sz="2700" dirty="0" smtClean="0">
                <a:solidFill>
                  <a:schemeClr val="accent1">
                    <a:lumMod val="75000"/>
                  </a:schemeClr>
                </a:solidFill>
              </a:rPr>
              <a:t>2- </a:t>
            </a:r>
            <a:r>
              <a:rPr lang="fa-IR" sz="2700" dirty="0" smtClean="0">
                <a:solidFill>
                  <a:schemeClr val="accent1">
                    <a:lumMod val="75000"/>
                  </a:schemeClr>
                </a:solidFill>
              </a:rPr>
              <a:t>مطالعات </a:t>
            </a:r>
            <a:r>
              <a:rPr lang="fa-IR" sz="2700" dirty="0">
                <a:solidFill>
                  <a:schemeClr val="accent1">
                    <a:lumMod val="75000"/>
                  </a:schemeClr>
                </a:solidFill>
              </a:rPr>
              <a:t>اجتماعی و سیاست‌گذاری علم، فناوری و </a:t>
            </a:r>
            <a:r>
              <a:rPr lang="fa-IR" sz="2700" dirty="0" smtClean="0">
                <a:solidFill>
                  <a:schemeClr val="accent1">
                    <a:lumMod val="75000"/>
                  </a:schemeClr>
                </a:solidFill>
              </a:rPr>
              <a:t>نوآوری (ادامه)</a:t>
            </a:r>
            <a:endParaRPr lang="fa-IR" sz="27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249424"/>
            <a:ext cx="8507288" cy="43251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رخدادهای </a:t>
            </a:r>
            <a:r>
              <a:rPr lang="fa-IR" dirty="0" smtClean="0"/>
              <a:t>مهم </a:t>
            </a:r>
            <a:r>
              <a:rPr lang="fa-IR" dirty="0" smtClean="0"/>
              <a:t>در مطالعات اجتماعی علم و فناوری</a:t>
            </a:r>
          </a:p>
          <a:p>
            <a:pPr lvl="1">
              <a:lnSpc>
                <a:spcPct val="150000"/>
              </a:lnSpc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fa-IR" sz="2400" dirty="0" err="1" smtClean="0">
                <a:solidFill>
                  <a:srgbClr val="C00000"/>
                </a:solidFill>
              </a:rPr>
              <a:t>دهة</a:t>
            </a:r>
            <a:r>
              <a:rPr lang="fa-IR" sz="2400" dirty="0" smtClean="0">
                <a:solidFill>
                  <a:srgbClr val="C00000"/>
                </a:solidFill>
              </a:rPr>
              <a:t> 1960: سیاست‌های اقتصادی و در کانون آن، تحقیق و توسعه</a:t>
            </a:r>
          </a:p>
          <a:p>
            <a:pPr lvl="1">
              <a:lnSpc>
                <a:spcPct val="150000"/>
              </a:lnSpc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fa-IR" sz="2400" dirty="0" smtClean="0">
                <a:solidFill>
                  <a:srgbClr val="C00000"/>
                </a:solidFill>
              </a:rPr>
              <a:t>1975: تحقیقات </a:t>
            </a:r>
            <a:r>
              <a:rPr lang="fa-IR" sz="2400" dirty="0" err="1" smtClean="0">
                <a:solidFill>
                  <a:srgbClr val="C00000"/>
                </a:solidFill>
              </a:rPr>
              <a:t>دی.ان.اِی</a:t>
            </a:r>
            <a:r>
              <a:rPr lang="fa-IR" sz="2400" dirty="0" smtClean="0">
                <a:solidFill>
                  <a:srgbClr val="C00000"/>
                </a:solidFill>
              </a:rPr>
              <a:t> و لزوم شیوه‌نامه‌های اخلاقی (اجلاس </a:t>
            </a:r>
            <a:r>
              <a:rPr lang="fa-IR" sz="2400" dirty="0" err="1" smtClean="0">
                <a:solidFill>
                  <a:srgbClr val="C00000"/>
                </a:solidFill>
              </a:rPr>
              <a:t>آسیلومار</a:t>
            </a:r>
            <a:r>
              <a:rPr lang="fa-IR" sz="2400" dirty="0" smtClean="0">
                <a:solidFill>
                  <a:srgbClr val="C00000"/>
                </a:solidFill>
              </a:rPr>
              <a:t>)</a:t>
            </a:r>
          </a:p>
          <a:p>
            <a:pPr lvl="1">
              <a:lnSpc>
                <a:spcPct val="150000"/>
              </a:lnSpc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fa-IR" sz="2400" dirty="0" smtClean="0">
                <a:solidFill>
                  <a:srgbClr val="C00000"/>
                </a:solidFill>
              </a:rPr>
              <a:t>دهة1980: مسأله‌ی ایدز و تشدید مطالعات انتقادی در سیاست‌گذاری عمومی</a:t>
            </a:r>
          </a:p>
          <a:p>
            <a:pPr lvl="1">
              <a:lnSpc>
                <a:spcPct val="150000"/>
              </a:lnSpc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fa-IR" sz="2400" dirty="0" smtClean="0">
                <a:solidFill>
                  <a:srgbClr val="C00000"/>
                </a:solidFill>
              </a:rPr>
              <a:t>دهة1980 به بعد: اهمیت </a:t>
            </a:r>
            <a:r>
              <a:rPr lang="fa-IR" sz="2400" dirty="0" err="1" smtClean="0">
                <a:solidFill>
                  <a:srgbClr val="C00000"/>
                </a:solidFill>
              </a:rPr>
              <a:t>وارون‌نگری</a:t>
            </a:r>
            <a:r>
              <a:rPr lang="fa-IR" sz="2400" dirty="0" smtClean="0">
                <a:solidFill>
                  <a:srgbClr val="C00000"/>
                </a:solidFill>
              </a:rPr>
              <a:t> (برگرفته از تحلیل‌های میشل فوکو)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پرسش مهم و ماندگار این مطالعات: چه چیز در علم، اجتماعی است؟  </a:t>
            </a:r>
            <a:endParaRPr lang="fa-IR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34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0361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4038" y="1052736"/>
            <a:ext cx="8760837" cy="1066800"/>
          </a:xfrm>
        </p:spPr>
        <p:txBody>
          <a:bodyPr>
            <a:normAutofit/>
          </a:bodyPr>
          <a:lstStyle/>
          <a:p>
            <a:r>
              <a:rPr lang="fa-IR" sz="2800" dirty="0" smtClean="0">
                <a:solidFill>
                  <a:schemeClr val="accent1">
                    <a:lumMod val="75000"/>
                  </a:schemeClr>
                </a:solidFill>
              </a:rPr>
              <a:t>3- </a:t>
            </a:r>
            <a:r>
              <a:rPr lang="fa-IR" sz="2800" dirty="0" smtClean="0">
                <a:solidFill>
                  <a:schemeClr val="accent1">
                    <a:lumMod val="75000"/>
                  </a:schemeClr>
                </a:solidFill>
              </a:rPr>
              <a:t>سیاست‌گذاری </a:t>
            </a:r>
            <a:r>
              <a:rPr lang="fa-IR" sz="2800" dirty="0">
                <a:solidFill>
                  <a:schemeClr val="accent1">
                    <a:lumMod val="75000"/>
                  </a:schemeClr>
                </a:solidFill>
              </a:rPr>
              <a:t>علم، فناوری و نوآوری همچون امری اجتماعی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88840"/>
            <a:ext cx="8363272" cy="432511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err="1" smtClean="0"/>
              <a:t>نسبت‌نگری</a:t>
            </a:r>
            <a:r>
              <a:rPr lang="fa-IR" dirty="0" smtClean="0"/>
              <a:t> به روش </a:t>
            </a:r>
            <a:r>
              <a:rPr lang="fa-IR" i="1" dirty="0" smtClean="0"/>
              <a:t>کارل </a:t>
            </a:r>
            <a:r>
              <a:rPr lang="fa-IR" i="1" dirty="0" err="1" smtClean="0"/>
              <a:t>مانهایم</a:t>
            </a:r>
            <a:endParaRPr lang="fa-IR" i="1" dirty="0" smtClean="0"/>
          </a:p>
          <a:p>
            <a:pPr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i="1" dirty="0" smtClean="0"/>
              <a:t>لودویک </a:t>
            </a:r>
            <a:r>
              <a:rPr lang="fa-IR" i="1" dirty="0" err="1" smtClean="0"/>
              <a:t>فلِک</a:t>
            </a:r>
            <a:r>
              <a:rPr lang="fa-IR" dirty="0" smtClean="0"/>
              <a:t>: علم همچون محصول جامعه، نه افراد</a:t>
            </a:r>
          </a:p>
          <a:p>
            <a:pPr lvl="1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a-IR" i="1" dirty="0" smtClean="0">
                <a:solidFill>
                  <a:srgbClr val="C00000"/>
                </a:solidFill>
                <a:latin typeface="+mj-lt"/>
                <a:ea typeface="+mj-ea"/>
              </a:rPr>
              <a:t>جامعه از نگاه </a:t>
            </a:r>
            <a:r>
              <a:rPr lang="fa-IR" i="1" dirty="0" err="1" smtClean="0">
                <a:solidFill>
                  <a:srgbClr val="C00000"/>
                </a:solidFill>
                <a:latin typeface="+mj-lt"/>
                <a:ea typeface="+mj-ea"/>
              </a:rPr>
              <a:t>امیل</a:t>
            </a:r>
            <a:r>
              <a:rPr lang="fa-IR" i="1" dirty="0" smtClean="0">
                <a:solidFill>
                  <a:srgbClr val="C00000"/>
                </a:solidFill>
                <a:latin typeface="+mj-lt"/>
                <a:ea typeface="+mj-ea"/>
              </a:rPr>
              <a:t> دورکیم</a:t>
            </a:r>
            <a:endParaRPr lang="fa-IR" i="1" dirty="0" smtClean="0">
              <a:solidFill>
                <a:srgbClr val="C00000"/>
              </a:solidFill>
            </a:endParaRPr>
          </a:p>
          <a:p>
            <a:pPr lvl="1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a-IR" dirty="0" err="1" smtClean="0">
                <a:solidFill>
                  <a:srgbClr val="C00000"/>
                </a:solidFill>
              </a:rPr>
              <a:t>جامعة</a:t>
            </a:r>
            <a:r>
              <a:rPr lang="fa-IR" dirty="0" smtClean="0">
                <a:solidFill>
                  <a:srgbClr val="C00000"/>
                </a:solidFill>
              </a:rPr>
              <a:t> علمی</a:t>
            </a:r>
            <a:r>
              <a:rPr lang="fa-IR" i="1" dirty="0" smtClean="0">
                <a:solidFill>
                  <a:srgbClr val="C00000"/>
                </a:solidFill>
              </a:rPr>
              <a:t>: تعیین </a:t>
            </a:r>
            <a:r>
              <a:rPr lang="fa-IR" dirty="0" smtClean="0">
                <a:solidFill>
                  <a:srgbClr val="C00000"/>
                </a:solidFill>
              </a:rPr>
              <a:t>ارزش‌ها و هنجارها در </a:t>
            </a:r>
            <a:r>
              <a:rPr lang="fa-IR" dirty="0" err="1" smtClean="0">
                <a:solidFill>
                  <a:srgbClr val="C00000"/>
                </a:solidFill>
              </a:rPr>
              <a:t>جامعة</a:t>
            </a:r>
            <a:r>
              <a:rPr lang="fa-IR" dirty="0" smtClean="0">
                <a:solidFill>
                  <a:srgbClr val="C00000"/>
                </a:solidFill>
              </a:rPr>
              <a:t> علمی</a:t>
            </a:r>
          </a:p>
          <a:p>
            <a:pPr lvl="1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a-IR" dirty="0" err="1" smtClean="0">
                <a:solidFill>
                  <a:srgbClr val="C00000"/>
                </a:solidFill>
              </a:rPr>
              <a:t>تعین</a:t>
            </a:r>
            <a:r>
              <a:rPr lang="fa-IR" dirty="0" smtClean="0">
                <a:solidFill>
                  <a:srgbClr val="C00000"/>
                </a:solidFill>
              </a:rPr>
              <a:t> اجتماعی پرسش‌ها، نه‌تنها مسأله‌سازی و شیوه‌های حل مسأله</a:t>
            </a:r>
          </a:p>
          <a:p>
            <a:pPr lvl="1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a-IR" dirty="0" err="1" smtClean="0">
                <a:solidFill>
                  <a:srgbClr val="C00000"/>
                </a:solidFill>
              </a:rPr>
              <a:t>سرچشمة</a:t>
            </a:r>
            <a:r>
              <a:rPr lang="fa-IR" dirty="0" smtClean="0">
                <a:solidFill>
                  <a:srgbClr val="C00000"/>
                </a:solidFill>
              </a:rPr>
              <a:t> رویکردهای جدید: تحلیل </a:t>
            </a:r>
            <a:r>
              <a:rPr lang="fa-IR" dirty="0" err="1" smtClean="0">
                <a:solidFill>
                  <a:srgbClr val="C00000"/>
                </a:solidFill>
              </a:rPr>
              <a:t>پارداریم‌ها</a:t>
            </a:r>
            <a:r>
              <a:rPr lang="fa-IR" dirty="0" smtClean="0">
                <a:solidFill>
                  <a:srgbClr val="C00000"/>
                </a:solidFill>
              </a:rPr>
              <a:t>، برساخت‌‌ها و </a:t>
            </a:r>
            <a:r>
              <a:rPr lang="fa-IR" dirty="0" err="1" smtClean="0">
                <a:solidFill>
                  <a:srgbClr val="C00000"/>
                </a:solidFill>
              </a:rPr>
              <a:t>گفتمان‌ها</a:t>
            </a:r>
            <a:r>
              <a:rPr lang="fa-IR" dirty="0" smtClean="0">
                <a:solidFill>
                  <a:srgbClr val="C00000"/>
                </a:solidFill>
              </a:rPr>
              <a:t> </a:t>
            </a:r>
          </a:p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fa-IR" dirty="0" err="1" smtClean="0"/>
              <a:t>انگارة</a:t>
            </a:r>
            <a:r>
              <a:rPr lang="fa-IR" dirty="0" smtClean="0"/>
              <a:t> </a:t>
            </a:r>
            <a:r>
              <a:rPr lang="fa-IR" dirty="0" err="1" smtClean="0"/>
              <a:t>فمنیستی</a:t>
            </a:r>
            <a:endParaRPr lang="fa-IR" dirty="0" smtClean="0"/>
          </a:p>
          <a:p>
            <a:pPr lvl="1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a-IR" dirty="0" smtClean="0">
                <a:solidFill>
                  <a:schemeClr val="tx1"/>
                </a:solidFill>
              </a:rPr>
              <a:t>نقش زنان و به‌طور کلی، سهم </a:t>
            </a:r>
            <a:r>
              <a:rPr lang="fa-IR" dirty="0" err="1" smtClean="0">
                <a:solidFill>
                  <a:schemeClr val="tx1"/>
                </a:solidFill>
              </a:rPr>
              <a:t>اقلیت‌ها</a:t>
            </a:r>
            <a:r>
              <a:rPr lang="fa-IR" dirty="0" smtClean="0">
                <a:solidFill>
                  <a:schemeClr val="tx1"/>
                </a:solidFill>
              </a:rPr>
              <a:t> و </a:t>
            </a:r>
            <a:r>
              <a:rPr lang="fa-IR" dirty="0" err="1" smtClean="0">
                <a:solidFill>
                  <a:schemeClr val="tx1"/>
                </a:solidFill>
              </a:rPr>
              <a:t>محدودشده‌ها</a:t>
            </a:r>
            <a:r>
              <a:rPr lang="fa-IR" dirty="0">
                <a:solidFill>
                  <a:schemeClr val="tx1"/>
                </a:solidFill>
              </a:rPr>
              <a:t> </a:t>
            </a:r>
            <a:r>
              <a:rPr lang="fa-IR" dirty="0" smtClean="0">
                <a:solidFill>
                  <a:schemeClr val="tx1"/>
                </a:solidFill>
              </a:rPr>
              <a:t>و </a:t>
            </a:r>
            <a:r>
              <a:rPr lang="fa-IR" dirty="0" err="1" smtClean="0">
                <a:solidFill>
                  <a:schemeClr val="tx1"/>
                </a:solidFill>
              </a:rPr>
              <a:t>طردشده‌ها</a:t>
            </a:r>
            <a:endParaRPr lang="fa-IR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34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5672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980728"/>
            <a:ext cx="8795320" cy="1066800"/>
          </a:xfrm>
        </p:spPr>
        <p:txBody>
          <a:bodyPr>
            <a:normAutofit/>
          </a:bodyPr>
          <a:lstStyle/>
          <a:p>
            <a:r>
              <a:rPr lang="fa-IR" sz="2500" dirty="0" smtClean="0">
                <a:solidFill>
                  <a:schemeClr val="accent1">
                    <a:lumMod val="75000"/>
                  </a:schemeClr>
                </a:solidFill>
              </a:rPr>
              <a:t>3- </a:t>
            </a:r>
            <a:r>
              <a:rPr lang="fa-IR" sz="2500" dirty="0" smtClean="0">
                <a:solidFill>
                  <a:schemeClr val="accent1">
                    <a:lumMod val="75000"/>
                  </a:schemeClr>
                </a:solidFill>
              </a:rPr>
              <a:t>سیاست‌گذاری </a:t>
            </a:r>
            <a:r>
              <a:rPr lang="fa-IR" sz="2500" dirty="0">
                <a:solidFill>
                  <a:schemeClr val="accent1">
                    <a:lumMod val="75000"/>
                  </a:schemeClr>
                </a:solidFill>
              </a:rPr>
              <a:t>علم، فناوری و نوآوری همچون امری </a:t>
            </a:r>
            <a:r>
              <a:rPr lang="fa-IR" sz="2500" dirty="0" smtClean="0">
                <a:solidFill>
                  <a:schemeClr val="accent1">
                    <a:lumMod val="75000"/>
                  </a:schemeClr>
                </a:solidFill>
              </a:rPr>
              <a:t>اجتماعی (ادامه) </a:t>
            </a:r>
            <a:endParaRPr lang="fa-IR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988840"/>
            <a:ext cx="8507288" cy="43251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err="1" smtClean="0"/>
              <a:t>نکتة</a:t>
            </a:r>
            <a:r>
              <a:rPr lang="fa-IR" dirty="0" smtClean="0"/>
              <a:t> مشترک نظریه‌ها: </a:t>
            </a:r>
            <a:r>
              <a:rPr lang="fa-IR" dirty="0" err="1" smtClean="0"/>
              <a:t>دوسویگی</a:t>
            </a:r>
            <a:r>
              <a:rPr lang="fa-IR" dirty="0" smtClean="0"/>
              <a:t> ارتباط علم، فناوری و نوآوری با جامعه</a:t>
            </a:r>
            <a:endParaRPr lang="fa-IR" i="1" dirty="0" smtClean="0"/>
          </a:p>
          <a:p>
            <a:pPr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برخی رویکردهای مهم دیگر (ضمن پذیرش همین نکتة مشترک</a:t>
            </a:r>
            <a:r>
              <a:rPr lang="fa-IR" dirty="0" smtClean="0"/>
              <a:t>):</a:t>
            </a:r>
            <a:endParaRPr lang="fa-IR" dirty="0" smtClean="0"/>
          </a:p>
          <a:p>
            <a:pPr lvl="1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a-IR" dirty="0" err="1" smtClean="0">
                <a:solidFill>
                  <a:srgbClr val="C00000"/>
                </a:solidFill>
                <a:latin typeface="+mj-lt"/>
                <a:ea typeface="+mj-ea"/>
              </a:rPr>
              <a:t>برساخت‌گرایی</a:t>
            </a:r>
            <a:r>
              <a:rPr lang="fa-IR" dirty="0" smtClean="0">
                <a:solidFill>
                  <a:srgbClr val="C00000"/>
                </a:solidFill>
                <a:latin typeface="+mj-lt"/>
                <a:ea typeface="+mj-ea"/>
              </a:rPr>
              <a:t>: هر چه را طبیعی و </a:t>
            </a:r>
            <a:r>
              <a:rPr lang="fa-IR" dirty="0" err="1" smtClean="0">
                <a:solidFill>
                  <a:srgbClr val="C00000"/>
                </a:solidFill>
                <a:latin typeface="+mj-lt"/>
                <a:ea typeface="+mj-ea"/>
              </a:rPr>
              <a:t>تغییرناپذیر</a:t>
            </a:r>
            <a:r>
              <a:rPr lang="fa-IR" dirty="0" smtClean="0">
                <a:solidFill>
                  <a:srgbClr val="C00000"/>
                </a:solidFill>
                <a:latin typeface="+mj-lt"/>
                <a:ea typeface="+mj-ea"/>
              </a:rPr>
              <a:t> دانسته‌اند، </a:t>
            </a:r>
            <a:r>
              <a:rPr lang="fa-IR" dirty="0" err="1" smtClean="0">
                <a:solidFill>
                  <a:srgbClr val="C00000"/>
                </a:solidFill>
                <a:latin typeface="+mj-lt"/>
                <a:ea typeface="+mj-ea"/>
              </a:rPr>
              <a:t>ساختة</a:t>
            </a:r>
            <a:r>
              <a:rPr lang="fa-IR" dirty="0" smtClean="0">
                <a:solidFill>
                  <a:srgbClr val="C00000"/>
                </a:solidFill>
                <a:latin typeface="+mj-lt"/>
                <a:ea typeface="+mj-ea"/>
              </a:rPr>
              <a:t> جامعه است</a:t>
            </a:r>
          </a:p>
          <a:p>
            <a:pPr lvl="1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a-IR" dirty="0" err="1" smtClean="0">
                <a:solidFill>
                  <a:srgbClr val="C00000"/>
                </a:solidFill>
                <a:latin typeface="+mj-lt"/>
                <a:ea typeface="+mj-ea"/>
              </a:rPr>
              <a:t>پینچ</a:t>
            </a:r>
            <a:r>
              <a:rPr lang="fa-IR" dirty="0" smtClean="0">
                <a:solidFill>
                  <a:srgbClr val="C00000"/>
                </a:solidFill>
                <a:latin typeface="+mj-lt"/>
                <a:ea typeface="+mj-ea"/>
              </a:rPr>
              <a:t>، </a:t>
            </a:r>
            <a:r>
              <a:rPr lang="fa-IR" dirty="0" err="1" smtClean="0">
                <a:solidFill>
                  <a:srgbClr val="C00000"/>
                </a:solidFill>
                <a:latin typeface="+mj-lt"/>
                <a:ea typeface="+mj-ea"/>
              </a:rPr>
              <a:t>بایکر</a:t>
            </a:r>
            <a:r>
              <a:rPr lang="fa-IR" dirty="0" smtClean="0">
                <a:solidFill>
                  <a:srgbClr val="C00000"/>
                </a:solidFill>
                <a:latin typeface="+mj-lt"/>
                <a:ea typeface="+mj-ea"/>
              </a:rPr>
              <a:t> و </a:t>
            </a:r>
            <a:r>
              <a:rPr lang="fa-IR" dirty="0" err="1" smtClean="0">
                <a:solidFill>
                  <a:srgbClr val="C00000"/>
                </a:solidFill>
                <a:latin typeface="+mj-lt"/>
                <a:ea typeface="+mj-ea"/>
              </a:rPr>
              <a:t>هیوز</a:t>
            </a:r>
            <a:r>
              <a:rPr lang="fa-IR" dirty="0" smtClean="0">
                <a:solidFill>
                  <a:srgbClr val="C00000"/>
                </a:solidFill>
                <a:latin typeface="+mj-lt"/>
                <a:ea typeface="+mj-ea"/>
              </a:rPr>
              <a:t>: </a:t>
            </a:r>
            <a:r>
              <a:rPr lang="fa-IR" dirty="0" err="1" smtClean="0">
                <a:solidFill>
                  <a:srgbClr val="C00000"/>
                </a:solidFill>
                <a:latin typeface="+mj-lt"/>
                <a:ea typeface="+mj-ea"/>
              </a:rPr>
              <a:t>برساخته‌بودن</a:t>
            </a:r>
            <a:r>
              <a:rPr lang="fa-IR" dirty="0" smtClean="0">
                <a:solidFill>
                  <a:srgbClr val="C00000"/>
                </a:solidFill>
                <a:latin typeface="+mj-lt"/>
                <a:ea typeface="+mj-ea"/>
              </a:rPr>
              <a:t> اجتماعی فناوری</a:t>
            </a:r>
          </a:p>
          <a:p>
            <a:pPr lvl="1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a-IR" dirty="0" smtClean="0">
                <a:solidFill>
                  <a:srgbClr val="C00000"/>
                </a:solidFill>
                <a:latin typeface="+mj-lt"/>
                <a:ea typeface="+mj-ea"/>
              </a:rPr>
              <a:t>نظام‌های </a:t>
            </a:r>
            <a:r>
              <a:rPr lang="fa-IR" dirty="0" err="1" smtClean="0">
                <a:solidFill>
                  <a:srgbClr val="C00000"/>
                </a:solidFill>
                <a:latin typeface="+mj-lt"/>
                <a:ea typeface="+mj-ea"/>
              </a:rPr>
              <a:t>اجتماعی‌فنی</a:t>
            </a:r>
            <a:endParaRPr lang="fa-IR" dirty="0">
              <a:solidFill>
                <a:srgbClr val="C00000"/>
              </a:solidFill>
            </a:endParaRPr>
          </a:p>
          <a:p>
            <a:pPr lvl="1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a-IR" dirty="0">
                <a:solidFill>
                  <a:srgbClr val="C00000"/>
                </a:solidFill>
                <a:latin typeface="+mj-lt"/>
                <a:ea typeface="+mj-ea"/>
              </a:rPr>
              <a:t>مارپیچ سه‌گانه یا چهارگانه؟ (رفع مشکل نگاه جزیره‌ای و </a:t>
            </a:r>
            <a:r>
              <a:rPr lang="fa-IR" dirty="0" err="1">
                <a:solidFill>
                  <a:srgbClr val="C00000"/>
                </a:solidFill>
                <a:latin typeface="+mj-lt"/>
                <a:ea typeface="+mj-ea"/>
              </a:rPr>
              <a:t>اجتماعی‌دیدن</a:t>
            </a:r>
            <a:r>
              <a:rPr lang="fa-IR" dirty="0">
                <a:solidFill>
                  <a:srgbClr val="C00000"/>
                </a:solidFill>
                <a:latin typeface="+mj-lt"/>
                <a:ea typeface="+mj-ea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34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9493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512" y="980728"/>
            <a:ext cx="8640960" cy="1066800"/>
          </a:xfrm>
        </p:spPr>
        <p:txBody>
          <a:bodyPr>
            <a:normAutofit/>
          </a:bodyPr>
          <a:lstStyle/>
          <a:p>
            <a:r>
              <a:rPr lang="fa-IR" sz="2500" dirty="0" smtClean="0">
                <a:solidFill>
                  <a:schemeClr val="accent1">
                    <a:lumMod val="75000"/>
                  </a:schemeClr>
                </a:solidFill>
              </a:rPr>
              <a:t>3- </a:t>
            </a:r>
            <a:r>
              <a:rPr lang="fa-IR" sz="2500" dirty="0" smtClean="0">
                <a:solidFill>
                  <a:schemeClr val="accent1">
                    <a:lumMod val="75000"/>
                  </a:schemeClr>
                </a:solidFill>
              </a:rPr>
              <a:t>سیاست‌گذاری </a:t>
            </a:r>
            <a:r>
              <a:rPr lang="fa-IR" sz="2500" dirty="0">
                <a:solidFill>
                  <a:schemeClr val="accent1">
                    <a:lumMod val="75000"/>
                  </a:schemeClr>
                </a:solidFill>
              </a:rPr>
              <a:t>علم، فناوری و نوآوری همچون امری </a:t>
            </a:r>
            <a:r>
              <a:rPr lang="fa-IR" sz="2500" dirty="0" smtClean="0">
                <a:solidFill>
                  <a:schemeClr val="accent1">
                    <a:lumMod val="75000"/>
                  </a:schemeClr>
                </a:solidFill>
              </a:rPr>
              <a:t>اجتماعی (ادامه) </a:t>
            </a:r>
            <a:endParaRPr lang="fa-IR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988840"/>
            <a:ext cx="8507288" cy="43251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برخی رویکردهای مهم دیگر (ادامه)</a:t>
            </a:r>
          </a:p>
          <a:p>
            <a:pPr lvl="1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a-IR" dirty="0" smtClean="0">
                <a:solidFill>
                  <a:schemeClr val="tx1"/>
                </a:solidFill>
                <a:latin typeface="+mj-lt"/>
                <a:ea typeface="+mj-ea"/>
              </a:rPr>
              <a:t>نظریة </a:t>
            </a:r>
            <a:r>
              <a:rPr lang="fa-IR" dirty="0">
                <a:solidFill>
                  <a:schemeClr val="tx1"/>
                </a:solidFill>
                <a:latin typeface="+mj-lt"/>
                <a:ea typeface="+mj-ea"/>
              </a:rPr>
              <a:t>کنشگر/شبکة برونو </a:t>
            </a:r>
            <a:r>
              <a:rPr lang="fa-IR" dirty="0" smtClean="0">
                <a:solidFill>
                  <a:schemeClr val="tx1"/>
                </a:solidFill>
                <a:latin typeface="+mj-lt"/>
                <a:ea typeface="+mj-ea"/>
              </a:rPr>
              <a:t>لاتور</a:t>
            </a:r>
          </a:p>
          <a:p>
            <a:pPr lvl="2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a-IR" dirty="0" smtClean="0">
                <a:solidFill>
                  <a:srgbClr val="C00000"/>
                </a:solidFill>
                <a:latin typeface="+mj-lt"/>
                <a:ea typeface="+mj-ea"/>
              </a:rPr>
              <a:t>عامل تنها وجود ندارد بلکه </a:t>
            </a:r>
            <a:r>
              <a:rPr lang="fa-IR" dirty="0" err="1" smtClean="0">
                <a:solidFill>
                  <a:srgbClr val="C00000"/>
                </a:solidFill>
                <a:latin typeface="+mj-lt"/>
                <a:ea typeface="+mj-ea"/>
              </a:rPr>
              <a:t>عاملیت</a:t>
            </a:r>
            <a:r>
              <a:rPr lang="fa-IR" dirty="0" smtClean="0">
                <a:solidFill>
                  <a:srgbClr val="C00000"/>
                </a:solidFill>
                <a:latin typeface="+mj-lt"/>
                <a:ea typeface="+mj-ea"/>
              </a:rPr>
              <a:t> در شبکه معنا دارد</a:t>
            </a:r>
          </a:p>
          <a:p>
            <a:pPr lvl="2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a-IR" dirty="0" smtClean="0">
                <a:solidFill>
                  <a:srgbClr val="C00000"/>
                </a:solidFill>
                <a:latin typeface="+mj-lt"/>
                <a:ea typeface="+mj-ea"/>
              </a:rPr>
              <a:t>عامل، فقط </a:t>
            </a:r>
            <a:r>
              <a:rPr lang="fa-IR" dirty="0" err="1" smtClean="0">
                <a:solidFill>
                  <a:srgbClr val="C00000"/>
                </a:solidFill>
                <a:latin typeface="+mj-lt"/>
                <a:ea typeface="+mj-ea"/>
              </a:rPr>
              <a:t>دانشند</a:t>
            </a:r>
            <a:r>
              <a:rPr lang="fa-IR" dirty="0" smtClean="0">
                <a:solidFill>
                  <a:srgbClr val="C00000"/>
                </a:solidFill>
                <a:latin typeface="+mj-lt"/>
                <a:ea typeface="+mj-ea"/>
              </a:rPr>
              <a:t> نیست و حتی فقط انسانی نیست</a:t>
            </a:r>
          </a:p>
          <a:p>
            <a:pPr lvl="1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a-IR" dirty="0" smtClean="0">
                <a:solidFill>
                  <a:schemeClr val="tx1"/>
                </a:solidFill>
                <a:latin typeface="+mj-lt"/>
                <a:ea typeface="+mj-ea"/>
              </a:rPr>
              <a:t>نظریه‌ی </a:t>
            </a:r>
            <a:r>
              <a:rPr lang="fa-IR" dirty="0" smtClean="0">
                <a:solidFill>
                  <a:schemeClr val="tx1"/>
                </a:solidFill>
                <a:latin typeface="+mj-lt"/>
                <a:ea typeface="+mj-ea"/>
              </a:rPr>
              <a:t>ابزارسازی اندرو فین‌برگ: سطوح تحلیل فناوری</a:t>
            </a:r>
          </a:p>
          <a:p>
            <a:pPr lvl="2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fa-IR" dirty="0" smtClean="0">
                <a:solidFill>
                  <a:srgbClr val="C00000"/>
                </a:solidFill>
                <a:latin typeface="+mj-lt"/>
                <a:ea typeface="+mj-ea"/>
              </a:rPr>
              <a:t>مثال تغییر از تولید  گندم سیاه به کره (دانمارک)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34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9402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2800" dirty="0" smtClean="0">
                <a:solidFill>
                  <a:schemeClr val="accent1">
                    <a:lumMod val="75000"/>
                  </a:schemeClr>
                </a:solidFill>
              </a:rPr>
              <a:t>4- </a:t>
            </a:r>
            <a:r>
              <a:rPr lang="fa-IR" sz="2800" dirty="0" smtClean="0">
                <a:solidFill>
                  <a:schemeClr val="accent1">
                    <a:lumMod val="75000"/>
                  </a:schemeClr>
                </a:solidFill>
              </a:rPr>
              <a:t>پیامدهای </a:t>
            </a:r>
            <a:r>
              <a:rPr lang="fa-IR" sz="2800" dirty="0">
                <a:solidFill>
                  <a:schemeClr val="accent1">
                    <a:lumMod val="75000"/>
                  </a:schemeClr>
                </a:solidFill>
              </a:rPr>
              <a:t>سیاست‌گذاری علم، فناوری و نوآوری در جامعه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32856"/>
            <a:ext cx="8686800" cy="4325112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روشنگری: کنار زدن </a:t>
            </a:r>
            <a:r>
              <a:rPr lang="fa-IR" dirty="0" err="1" smtClean="0"/>
              <a:t>موهومات</a:t>
            </a:r>
            <a:r>
              <a:rPr lang="fa-IR" dirty="0" smtClean="0"/>
              <a:t> با علم، (فناوری</a:t>
            </a:r>
            <a:r>
              <a:rPr lang="fa-IR" dirty="0"/>
              <a:t>:</a:t>
            </a:r>
            <a:r>
              <a:rPr lang="fa-IR" dirty="0" smtClean="0"/>
              <a:t> شکل کاربردی علم)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err="1" smtClean="0"/>
              <a:t>فرض‌های</a:t>
            </a:r>
            <a:r>
              <a:rPr lang="fa-IR" dirty="0" smtClean="0"/>
              <a:t> وارون و انتقادی مطالعات علم، فناوری و نوآوری</a:t>
            </a:r>
          </a:p>
          <a:p>
            <a:pPr lvl="1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  <a:latin typeface="+mj-lt"/>
                <a:ea typeface="+mj-ea"/>
              </a:rPr>
              <a:t>علم </a:t>
            </a:r>
            <a:r>
              <a:rPr lang="fa-IR" dirty="0" err="1" smtClean="0">
                <a:solidFill>
                  <a:schemeClr val="tx1"/>
                </a:solidFill>
                <a:latin typeface="+mj-lt"/>
                <a:ea typeface="+mj-ea"/>
              </a:rPr>
              <a:t>کنارزننده‌ی</a:t>
            </a:r>
            <a:r>
              <a:rPr lang="fa-IR" dirty="0" smtClean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fa-IR" dirty="0" err="1" smtClean="0">
                <a:solidFill>
                  <a:schemeClr val="tx1"/>
                </a:solidFill>
                <a:latin typeface="+mj-lt"/>
                <a:ea typeface="+mj-ea"/>
              </a:rPr>
              <a:t>موهومات</a:t>
            </a:r>
            <a:r>
              <a:rPr lang="fa-IR" dirty="0" smtClean="0">
                <a:solidFill>
                  <a:schemeClr val="tx1"/>
                </a:solidFill>
                <a:latin typeface="+mj-lt"/>
                <a:ea typeface="+mj-ea"/>
              </a:rPr>
              <a:t> / علم سازنده‌ی </a:t>
            </a:r>
            <a:r>
              <a:rPr lang="fa-IR" dirty="0" err="1" smtClean="0">
                <a:solidFill>
                  <a:schemeClr val="tx1"/>
                </a:solidFill>
                <a:latin typeface="+mj-lt"/>
                <a:ea typeface="+mj-ea"/>
              </a:rPr>
              <a:t>موهومات</a:t>
            </a:r>
            <a:r>
              <a:rPr lang="fa-IR" dirty="0" smtClean="0">
                <a:solidFill>
                  <a:schemeClr val="tx1"/>
                </a:solidFill>
                <a:latin typeface="+mj-lt"/>
                <a:ea typeface="+mj-ea"/>
              </a:rPr>
              <a:t> (بسته به شرایط اجتماعی)</a:t>
            </a:r>
            <a:endParaRPr lang="fa-IR" dirty="0" smtClean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نابرابری و استثمار فناورانه (مارکس و تئوری انتقادی پس از او)</a:t>
            </a:r>
          </a:p>
          <a:p>
            <a:pPr lvl="1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مشکل مهارت و </a:t>
            </a:r>
            <a:r>
              <a:rPr lang="fa-IR" dirty="0" err="1" smtClean="0">
                <a:solidFill>
                  <a:schemeClr val="tx1"/>
                </a:solidFill>
              </a:rPr>
              <a:t>مهارت‌آموزی</a:t>
            </a:r>
            <a:r>
              <a:rPr lang="fa-IR" dirty="0" smtClean="0">
                <a:solidFill>
                  <a:schemeClr val="tx1"/>
                </a:solidFill>
              </a:rPr>
              <a:t> طبقاتی (تئوری </a:t>
            </a:r>
            <a:r>
              <a:rPr lang="fa-IR" dirty="0" err="1" smtClean="0">
                <a:solidFill>
                  <a:schemeClr val="tx1"/>
                </a:solidFill>
              </a:rPr>
              <a:t>کوزنتس</a:t>
            </a:r>
            <a:r>
              <a:rPr lang="fa-IR" dirty="0" smtClean="0">
                <a:solidFill>
                  <a:schemeClr val="tx1"/>
                </a:solidFill>
              </a:rPr>
              <a:t> و انتقادها به آن)</a:t>
            </a:r>
          </a:p>
          <a:p>
            <a:pPr lvl="1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مسایلی در حد مرگ و زندگی بشر: </a:t>
            </a:r>
            <a:r>
              <a:rPr lang="fa-IR" dirty="0" err="1" smtClean="0">
                <a:solidFill>
                  <a:schemeClr val="tx1"/>
                </a:solidFill>
              </a:rPr>
              <a:t>جامعة</a:t>
            </a:r>
            <a:r>
              <a:rPr lang="fa-IR" dirty="0" smtClean="0">
                <a:solidFill>
                  <a:schemeClr val="tx1"/>
                </a:solidFill>
              </a:rPr>
              <a:t> </a:t>
            </a:r>
            <a:r>
              <a:rPr lang="fa-IR" dirty="0">
                <a:solidFill>
                  <a:schemeClr val="tx1"/>
                </a:solidFill>
              </a:rPr>
              <a:t>در </a:t>
            </a:r>
            <a:r>
              <a:rPr lang="fa-IR" dirty="0" smtClean="0">
                <a:solidFill>
                  <a:schemeClr val="tx1"/>
                </a:solidFill>
              </a:rPr>
              <a:t>مخاطره (</a:t>
            </a:r>
            <a:r>
              <a:rPr lang="fa-IR" dirty="0" err="1" smtClean="0">
                <a:solidFill>
                  <a:schemeClr val="tx1"/>
                </a:solidFill>
              </a:rPr>
              <a:t>گیدنز</a:t>
            </a:r>
            <a:r>
              <a:rPr lang="fa-IR" dirty="0" smtClean="0">
                <a:solidFill>
                  <a:schemeClr val="tx1"/>
                </a:solidFill>
              </a:rPr>
              <a:t> و اولریش </a:t>
            </a:r>
            <a:r>
              <a:rPr lang="fa-IR" dirty="0" err="1" smtClean="0">
                <a:solidFill>
                  <a:schemeClr val="tx1"/>
                </a:solidFill>
              </a:rPr>
              <a:t>بک</a:t>
            </a:r>
            <a:r>
              <a:rPr lang="fa-IR" dirty="0" smtClean="0">
                <a:solidFill>
                  <a:schemeClr val="tx1"/>
                </a:solidFill>
              </a:rPr>
              <a:t>)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عدم قطعیت‌ها در نتایج سیاست‌ها: شرط مشروعیت </a:t>
            </a:r>
            <a:r>
              <a:rPr lang="fa-IR" dirty="0" err="1" smtClean="0">
                <a:solidFill>
                  <a:schemeClr val="tx1"/>
                </a:solidFill>
              </a:rPr>
              <a:t>مداخلة</a:t>
            </a:r>
            <a:r>
              <a:rPr lang="fa-IR" dirty="0" smtClean="0">
                <a:solidFill>
                  <a:schemeClr val="tx1"/>
                </a:solidFill>
              </a:rPr>
              <a:t> سیاستی</a:t>
            </a:r>
            <a:endParaRPr lang="fa-IR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endParaRPr lang="fa-IR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34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9551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882</TotalTime>
  <Words>2707</Words>
  <Application>Microsoft Office PowerPoint</Application>
  <PresentationFormat>On-screen Show (4:3)</PresentationFormat>
  <Paragraphs>312</Paragraphs>
  <Slides>34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Trebuchet MS</vt:lpstr>
      <vt:lpstr>Courier New</vt:lpstr>
      <vt:lpstr>B Titr</vt:lpstr>
      <vt:lpstr>Georgia</vt:lpstr>
      <vt:lpstr>Times New Roman</vt:lpstr>
      <vt:lpstr>Wingdings</vt:lpstr>
      <vt:lpstr>Calibri</vt:lpstr>
      <vt:lpstr>Arial</vt:lpstr>
      <vt:lpstr>Wingdings 2</vt:lpstr>
      <vt:lpstr>B Nazanin</vt:lpstr>
      <vt:lpstr>Urban</vt:lpstr>
      <vt:lpstr>سیاست‌گذاری علم، فناوری و نوآوری: ابعاد و پیامدهای اجتماعی</vt:lpstr>
      <vt:lpstr>فهرست مطالب</vt:lpstr>
      <vt:lpstr>1- مقدمه</vt:lpstr>
      <vt:lpstr>2- مطالعات اجتماعی و سیاست‌گذاری علم، فناوری و نوآوری</vt:lpstr>
      <vt:lpstr>2- مطالعات اجتماعی و سیاست‌گذاری علم، فناوری و نوآوری (ادامه)</vt:lpstr>
      <vt:lpstr>3- سیاست‌گذاری علم، فناوری و نوآوری همچون امری اجتماعی </vt:lpstr>
      <vt:lpstr>3- سیاست‌گذاری علم، فناوری و نوآوری همچون امری اجتماعی (ادامه) </vt:lpstr>
      <vt:lpstr>3- سیاست‌گذاری علم، فناوری و نوآوری همچون امری اجتماعی (ادامه) </vt:lpstr>
      <vt:lpstr>4- پیامدهای سیاست‌گذاری علم، فناوری و نوآوری در جامعه</vt:lpstr>
      <vt:lpstr>4- پیامدهای سیاست‌گذاری علم، فناوری و نوآوری در جامعه (ادامه)</vt:lpstr>
      <vt:lpstr>4- پیامدهای سیاست‌گذاری علم، فناوری و نوآوری در جامعه (ادامه)</vt:lpstr>
      <vt:lpstr>PowerPoint Presentation</vt:lpstr>
      <vt:lpstr>5- موضوعات مطالعات اجتماعی  در سیاست‌گذاری علم، فناوری و نوآوری</vt:lpstr>
      <vt:lpstr>5-1- مطالعة اولویت‌گذاری برای توسعة علم، فناوری‌ و نوآوری‌ </vt:lpstr>
      <vt:lpstr>5-1- مطالعة اولویت‌گذاری برای توسعة علم، فناوری‌ و نوآوری (ادامه)‌ </vt:lpstr>
      <vt:lpstr>5-1- مطالعة اولویت‌گذاری برای توسعة علم، فناوری‌ و نوآوری (ادامه)‌ </vt:lpstr>
      <vt:lpstr>5-1- مطالعة اولویت‌گذاری برای توسعة علم، فناوری‌ و نوآوری (ادامه)‌ </vt:lpstr>
      <vt:lpstr>5-2- مطالعة اشاعه و انتشار علم، فناوری و نوآوری در جامعه</vt:lpstr>
      <vt:lpstr>5-2- مطالعة اشاعه و انتشار علم، فناوری و نوآوری در جامعه (ادامه)</vt:lpstr>
      <vt:lpstr>5-2- مطالعة اشاعه و انتشار علم، فناوری و نوآوری در جامعه (ادامه)</vt:lpstr>
      <vt:lpstr>5-3- مطالعة پیامدهای سیاست علم، فناوری و نوآوری برای دموکراسی</vt:lpstr>
      <vt:lpstr>5-3- مطالعة پیامدهای سیاست علم، فناوری و نوآوری برای دموکراسی (ادامه)</vt:lpstr>
      <vt:lpstr>5-3- مطالعة پیامدهای سیاست علم، فناوری و نوآوری برای دموکراسی (ادامه)</vt:lpstr>
      <vt:lpstr>5-4- مطالعة پیامدهای اخلاقی فناوری برای جامعه</vt:lpstr>
      <vt:lpstr>5-4- مطالعة پیامدهای اخلاقی فناوری برای جامعه (ادامه)</vt:lpstr>
      <vt:lpstr>5-4- مطالعة پیامدهای اخلاقی فناوری برای جامعه (ادامه)</vt:lpstr>
      <vt:lpstr>6- مطالعة موردی: سیاست حمایت از تولید مقالات علمی در ایران</vt:lpstr>
      <vt:lpstr>6- مطالعة موردی: سیاست حمایت از تولید مقالات علمی در ایران (ادامه)</vt:lpstr>
      <vt:lpstr>6- مطالعة موردی: سیاست حمایت از تولید مقالات علمی در ایران (ادامه)</vt:lpstr>
      <vt:lpstr>6- مطالعة موردی: سیاست حمایت از تولید مقالات علمی در ایران (ادامه)</vt:lpstr>
      <vt:lpstr>6- مطالعة موردی: سیاست حمایت از تولید مقالات علمی در ایران (ادامه)</vt:lpstr>
      <vt:lpstr>6- مطالعة موردی: سیاست حمایت از تولید مقالات علمی در ایران (ادامه)</vt:lpstr>
      <vt:lpstr>6- مطالعة موردی: سیاست حمایت از تولید مقالات علمی در ایران (ادامه)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عنوان فصل</dc:title>
  <dc:creator>hp</dc:creator>
  <cp:lastModifiedBy>Windows User</cp:lastModifiedBy>
  <cp:revision>121</cp:revision>
  <dcterms:created xsi:type="dcterms:W3CDTF">2019-05-01T06:29:46Z</dcterms:created>
  <dcterms:modified xsi:type="dcterms:W3CDTF">2019-07-07T16:18:49Z</dcterms:modified>
</cp:coreProperties>
</file>