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 bookmarkIdSeed="2">
  <p:sldMasterIdLst>
    <p:sldMasterId id="2147483660" r:id="rId1"/>
  </p:sldMasterIdLst>
  <p:notesMasterIdLst>
    <p:notesMasterId r:id="rId31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1" r:id="rId27"/>
    <p:sldId id="290" r:id="rId28"/>
    <p:sldId id="292" r:id="rId29"/>
    <p:sldId id="293" r:id="rId30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Georgia" panose="02040502050405020303" pitchFamily="18" charset="0"/>
      <p:regular r:id="rId40"/>
      <p:bold r:id="rId41"/>
      <p:italic r:id="rId42"/>
      <p:boldItalic r:id="rId43"/>
    </p:embeddedFont>
    <p:embeddedFont>
      <p:font typeface="B Nazanin" panose="00000400000000000000" pitchFamily="2" charset="-78"/>
      <p:regular r:id="rId44"/>
      <p:bold r:id="rId45"/>
    </p:embeddedFont>
    <p:embeddedFont>
      <p:font typeface="B Titr" panose="00000700000000000000" pitchFamily="2" charset="-78"/>
      <p:bold r:id="rId46"/>
    </p:embeddedFont>
    <p:embeddedFont>
      <p:font typeface="Wingdings 2" panose="05020102010507070707" pitchFamily="18" charset="2"/>
      <p:regular r:id="rId47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45" autoAdjust="0"/>
    <p:restoredTop sz="94660"/>
  </p:normalViewPr>
  <p:slideViewPr>
    <p:cSldViewPr>
      <p:cViewPr varScale="1">
        <p:scale>
          <a:sx n="69" d="100"/>
          <a:sy n="69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BB1DB5F-26D7-4819-99C1-5C08C6AB9022}" type="datetimeFigureOut">
              <a:rPr lang="fa-IR" smtClean="0"/>
              <a:t>15/11/1440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B3EB148-8FC9-487D-B297-B20E52AE6165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cs typeface="B Titr" pitchFamily="2" charset="-78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6294"/>
            <a:ext cx="1325880" cy="457200"/>
          </a:xfrm>
          <a:prstGeom prst="rect">
            <a:avLst/>
          </a:prstGeom>
        </p:spPr>
        <p:txBody>
          <a:bodyPr/>
          <a:lstStyle>
            <a:lvl1pPr algn="ctr">
              <a:defRPr b="0">
                <a:cs typeface="B Nazanin" pitchFamily="2" charset="-78"/>
              </a:defRPr>
            </a:lvl1pPr>
          </a:lstStyle>
          <a:p>
            <a:r>
              <a:rPr lang="fa-IR" smtClean="0"/>
              <a:t>از 29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8514" y="6511290"/>
            <a:ext cx="762000" cy="365760"/>
          </a:xfrm>
        </p:spPr>
        <p:txBody>
          <a:bodyPr/>
          <a:lstStyle>
            <a:lvl1pPr algn="ctr">
              <a:defRPr>
                <a:cs typeface="B Nazanin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r>
              <a:rPr lang="fa-IR" smtClean="0"/>
              <a:t>از 29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8722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sz="3200" dirty="0" smtClean="0"/>
              <a:t>مرور </a:t>
            </a:r>
            <a:r>
              <a:rPr lang="ar-SA" sz="3200" dirty="0"/>
              <a:t>تاریخچه مطالعات علم، فناوری و نوآوری </a:t>
            </a:r>
            <a:r>
              <a:rPr lang="fa-IR" sz="3200" dirty="0" smtClean="0"/>
              <a:t/>
            </a:r>
            <a:br>
              <a:rPr lang="fa-IR" sz="3200" dirty="0" smtClean="0"/>
            </a:br>
            <a:r>
              <a:rPr lang="ar-SA" sz="3200" dirty="0" smtClean="0"/>
              <a:t>و </a:t>
            </a:r>
            <a:r>
              <a:rPr lang="ar-SA" sz="3200" dirty="0"/>
              <a:t>ضرورت ایفاء نقش </a:t>
            </a:r>
            <a:r>
              <a:rPr lang="ar-SA" sz="3200" dirty="0" smtClean="0"/>
              <a:t>دولت</a:t>
            </a:r>
            <a:endParaRPr lang="fa-IR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fa-IR" b="1" dirty="0" smtClean="0">
                <a:cs typeface="B Nazanin" pitchFamily="2" charset="-78"/>
              </a:rPr>
              <a:t>ابراهیم سوزنچی کاشانی</a:t>
            </a:r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fa-IR" dirty="0" smtClean="0"/>
              <a:t>2- متفکران پیشرو (خلاصه نظریات)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513915"/>
              </p:ext>
            </p:extLst>
          </p:nvPr>
        </p:nvGraphicFramePr>
        <p:xfrm>
          <a:off x="395535" y="1681928"/>
          <a:ext cx="8352930" cy="484341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55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8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0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0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3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86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5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 dirty="0">
                          <a:effectLst/>
                          <a:cs typeface="B Nazanin" panose="00000400000000000000" pitchFamily="2" charset="-78"/>
                        </a:rPr>
                        <a:t>سيستم اقتصادي</a:t>
                      </a:r>
                      <a:endParaRPr lang="en-US" sz="15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 dirty="0">
                          <a:effectLst/>
                          <a:cs typeface="B Nazanin" panose="00000400000000000000" pitchFamily="2" charset="-78"/>
                        </a:rPr>
                        <a:t>فناوري چيست؟</a:t>
                      </a:r>
                      <a:endParaRPr lang="en-US" sz="15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 dirty="0">
                          <a:effectLst/>
                          <a:cs typeface="B Nazanin" panose="00000400000000000000" pitchFamily="2" charset="-78"/>
                        </a:rPr>
                        <a:t>نوآوري چيست؟</a:t>
                      </a:r>
                      <a:endParaRPr lang="en-US" sz="15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 dirty="0">
                          <a:effectLst/>
                          <a:cs typeface="B Nazanin" panose="00000400000000000000" pitchFamily="2" charset="-78"/>
                        </a:rPr>
                        <a:t>آيا توسعه فناوري پديده‌اي اقتصادي است؟</a:t>
                      </a:r>
                      <a:endParaRPr lang="en-US" sz="15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عامل اصلي توسعه فناوري چيست؟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500" b="1" dirty="0">
                          <a:effectLst/>
                          <a:cs typeface="B Nazanin" panose="00000400000000000000" pitchFamily="2" charset="-78"/>
                        </a:rPr>
                        <a:t>نقش دولت در توسعه </a:t>
                      </a:r>
                      <a:r>
                        <a:rPr lang="fa-IR" sz="1500" b="1" dirty="0" smtClean="0">
                          <a:effectLst/>
                          <a:cs typeface="B Nazanin" panose="00000400000000000000" pitchFamily="2" charset="-78"/>
                        </a:rPr>
                        <a:t>فناوري</a:t>
                      </a:r>
                      <a:r>
                        <a:rPr lang="fa-IR" sz="1500" b="1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5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61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اسميت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پويا ولی گذرا – توجه به انقلاب صنعتی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ابزارآلات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توسعه فناوري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بله 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ماشين سازان، استفاده کنندگان، دانشمندان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عدم مداخله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0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ميل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ايستا – عدم توجه به انقلاب صنعتی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هنر علم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توسعه فناوري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خير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علم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غير اقتصادي، توسعه علم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0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مارکس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پويا – توجه به انقلاب صنعتی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ماشين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 dirty="0">
                          <a:effectLst/>
                          <a:cs typeface="B Nazanin" panose="00000400000000000000" pitchFamily="2" charset="-78"/>
                        </a:rPr>
                        <a:t>توسعه فناوري، </a:t>
                      </a:r>
                      <a:endParaRPr lang="en-US" sz="15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 dirty="0">
                          <a:effectLst/>
                          <a:cs typeface="B Nazanin" panose="00000400000000000000" pitchFamily="2" charset="-78"/>
                        </a:rPr>
                        <a:t>روشهاي جديد سازماني</a:t>
                      </a:r>
                      <a:endParaRPr lang="en-US" sz="15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بله کاملا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سرمايه‌گذاري سرمايه داران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سکوت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61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شومپيتر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پويا – توجه به انقلاب صنعتی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 dirty="0">
                          <a:effectLst/>
                          <a:cs typeface="B Nazanin" panose="00000400000000000000" pitchFamily="2" charset="-78"/>
                        </a:rPr>
                        <a:t>روشهاي توليد</a:t>
                      </a:r>
                      <a:endParaRPr lang="en-US" sz="15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5 نوع نوآوري در محصول، سازمان، زنجيره تامين، بازار، فرآيند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تا حد قابل توجهي تحت نيروهاي اقتصادي است 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شومپيتر 1: نيروي کارآفريني </a:t>
                      </a:r>
                      <a:endParaRPr lang="en-US" sz="1500" b="1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>
                          <a:effectLst/>
                          <a:cs typeface="B Nazanin" panose="00000400000000000000" pitchFamily="2" charset="-78"/>
                        </a:rPr>
                        <a:t>شومپيتر 2: تحقيق و توسعه بنگاه‌هاي بزرگ</a:t>
                      </a:r>
                      <a:endParaRPr lang="en-US" sz="15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500" b="1" dirty="0">
                          <a:effectLst/>
                          <a:cs typeface="B Nazanin" panose="00000400000000000000" pitchFamily="2" charset="-78"/>
                        </a:rPr>
                        <a:t>تسهیل فعالیتهای کارآفرینانه علی‌الخصوص تامين مالي کارآفريني</a:t>
                      </a:r>
                      <a:endParaRPr lang="en-US" sz="15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51480" marR="514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934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fa-IR" dirty="0" smtClean="0"/>
              <a:t>جریان نئوشومپیتری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تاکید بر نقش کلیدی نوآوری در سیستم جدید اقتصادی</a:t>
            </a:r>
          </a:p>
          <a:p>
            <a:r>
              <a:rPr lang="fa-IR" dirty="0" smtClean="0"/>
              <a:t>تلاش برای فهم سازوکارهای تحقق نوآوری (نوآوری چگونه اتفاق می افتد)</a:t>
            </a:r>
          </a:p>
          <a:p>
            <a:r>
              <a:rPr lang="fa-IR" dirty="0" smtClean="0"/>
              <a:t>تاریخ پردازی نقش نوآوری و فناوری</a:t>
            </a:r>
          </a:p>
          <a:p>
            <a:r>
              <a:rPr lang="fa-IR" dirty="0" smtClean="0"/>
              <a:t>تئوری پردازی و مدل سازی نوآوری</a:t>
            </a:r>
          </a:p>
          <a:p>
            <a:r>
              <a:rPr lang="fa-IR" dirty="0" smtClean="0"/>
              <a:t>باز تعریف نقش دولت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41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fa-IR" dirty="0" smtClean="0"/>
              <a:t>3- تاریخ نگاری توسعه فناوری و انقلابهای فناورانه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 smtClean="0"/>
              <a:t>فریمن، پرز و لوکا:</a:t>
            </a:r>
          </a:p>
          <a:p>
            <a:pPr lvl="1"/>
            <a:r>
              <a:rPr lang="fa-IR" dirty="0" smtClean="0"/>
              <a:t>به جای استفاده از دوره های کارآفرینی (شومپیتر)، مفهوم انقلاب فناورانه را وضع کردند</a:t>
            </a:r>
          </a:p>
          <a:p>
            <a:r>
              <a:rPr lang="fa-IR" dirty="0" smtClean="0"/>
              <a:t>هر انقلاب فناورانه متشکل از عناصر زیر است:</a:t>
            </a:r>
          </a:p>
          <a:p>
            <a:pPr lvl="1"/>
            <a:r>
              <a:rPr lang="fa-IR" dirty="0" smtClean="0"/>
              <a:t>یک پیشرفت فنی در ماشین آلات (ماشین جدید)</a:t>
            </a:r>
          </a:p>
          <a:p>
            <a:pPr lvl="1"/>
            <a:r>
              <a:rPr lang="fa-IR" dirty="0" smtClean="0"/>
              <a:t>صنایع حامل این فناوری </a:t>
            </a:r>
          </a:p>
          <a:p>
            <a:pPr lvl="1"/>
            <a:r>
              <a:rPr lang="fa-IR" dirty="0" smtClean="0"/>
              <a:t>زیرساختهای جدید</a:t>
            </a:r>
          </a:p>
          <a:p>
            <a:pPr lvl="1"/>
            <a:r>
              <a:rPr lang="fa-IR" dirty="0" smtClean="0"/>
              <a:t>ورودی های جدید</a:t>
            </a:r>
          </a:p>
          <a:p>
            <a:pPr lvl="1"/>
            <a:r>
              <a:rPr lang="fa-IR" dirty="0" smtClean="0"/>
              <a:t>شکلهای سازمانی جدید</a:t>
            </a:r>
          </a:p>
          <a:p>
            <a:r>
              <a:rPr lang="fa-IR" dirty="0" smtClean="0"/>
              <a:t>یک انقلاب فناورانه قدرت دگرگون کنندگی اساسی در زیرساختهای اقتصادی، اجتماعی، سیاسی و فرهنگی را دارد و بنابراین موجهای جدید نوآوری رخ می دهد</a:t>
            </a:r>
          </a:p>
          <a:p>
            <a:r>
              <a:rPr lang="fa-IR" dirty="0" smtClean="0"/>
              <a:t>حتی قدرتهای جهانی در این نقاط عطف تغییر می کنند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02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776641"/>
              </p:ext>
            </p:extLst>
          </p:nvPr>
        </p:nvGraphicFramePr>
        <p:xfrm>
          <a:off x="467544" y="1844824"/>
          <a:ext cx="8352927" cy="461517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71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2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766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انقلاب فناورانه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نام</a:t>
                      </a:r>
                      <a:endParaRPr lang="en-US" sz="1600" b="1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متداول دوره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رويداد بزرگ يا بيگ- بَنگي که انقلاب را آغاز کرد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سال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Nazanin" panose="00000400000000000000" pitchFamily="2" charset="-78"/>
                        </a:rPr>
                        <a:t>کشور(هاي) </a:t>
                      </a: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اصلي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47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اول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انقلاب صنعتي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کارخانه </a:t>
                      </a:r>
                      <a:r>
                        <a:rPr lang="fa-IR" sz="1600" b="1" strike="sngStrike" dirty="0">
                          <a:effectLst/>
                          <a:cs typeface="B Nazanin" panose="00000400000000000000" pitchFamily="2" charset="-78"/>
                        </a:rPr>
                        <a:t>[</a:t>
                      </a: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ريسندگي</a:t>
                      </a:r>
                      <a:r>
                        <a:rPr lang="fa-IR" sz="1600" b="1" strike="sngStrike" dirty="0">
                          <a:effectLst/>
                          <a:cs typeface="B Nazanin" panose="00000400000000000000" pitchFamily="2" charset="-78"/>
                        </a:rPr>
                        <a:t>]</a:t>
                      </a: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 ريچارد آرک رايت در کرامفورد بازگشايي شد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1771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بريتانيا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6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دوم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عصر 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بخار و راه­آهن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تست ماشين بخار «راکِت» براي راه­آهن ليورپول- منچستر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1829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بريتانيا (گسترش به قاره اروپا و ايالات متحده آمريکا)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4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سوم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عصر 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فولاد، الکتريسيته و مهندسي سنگين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کارخانه فولاد کَميج بِسِمِر  در پيتزبرگ، پنسيلوانيا بازگشايي شد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1875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ايالات متحده و آلمان پيشروان اصلي بودند که از بريتانيا سبقت گرفتند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38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چهارم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عصر </a:t>
                      </a:r>
                      <a:endParaRPr lang="en-US" sz="1600" b="1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نفت، اتومبيل و توليد انبوه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اولين فورد مدل «تي» از کارخانه فورد در ديترويت ميشيگان بيرون آمد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1908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ايالات متحده آمريکا </a:t>
                      </a:r>
                      <a:endParaRPr lang="en-US" sz="1600" b="1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(همراه با آلمان در رقابت براي رهبري جهان) گسترش متعاقب به سرتاسر اروپا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22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پنجم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عصر </a:t>
                      </a:r>
                      <a:endParaRPr lang="en-US" sz="1600" b="1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اطلاعات و ارتباطات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ريزپردازنده شرکت اينتل در سانتا کلاراي کاليفرنيا رونمايي شد.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1971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ايالات متحده آمريکا (گسترش به اروپا و آسيا)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92275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3- تاریخ نگاری توسعه فناوری و انقلابهای فناورانه (ادامه)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13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83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88573"/>
              </p:ext>
            </p:extLst>
          </p:nvPr>
        </p:nvGraphicFramePr>
        <p:xfrm>
          <a:off x="539552" y="1376072"/>
          <a:ext cx="8136903" cy="507726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38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7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09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انقلاب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تكنولوژيكي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0289" marR="4028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تكنولوژي­هاي جديد </a:t>
                      </a:r>
                      <a:endParaRPr lang="en-US" sz="1600" b="1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و صنايع جديد يا بازتعريف شده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0289" marR="4028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زيرساخت­هاي 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جديد يا بازتعريف­شده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0289" marR="402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60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اول: انقلاب </a:t>
                      </a:r>
                      <a:r>
                        <a:rPr lang="fa-IR" sz="1600" b="1" dirty="0" smtClean="0">
                          <a:effectLst/>
                          <a:cs typeface="B Nazanin" panose="00000400000000000000" pitchFamily="2" charset="-78"/>
                        </a:rPr>
                        <a:t>صنعتي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40289" marR="4028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صنعت نساجي </a:t>
                      </a:r>
                      <a:r>
                        <a:rPr lang="fa-IR" sz="1600" b="1" dirty="0" smtClean="0">
                          <a:effectLst/>
                          <a:cs typeface="B Nazanin" panose="00000400000000000000" pitchFamily="2" charset="-78"/>
                        </a:rPr>
                        <a:t>ماشيني؛ آهن </a:t>
                      </a: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مقاوم، آلياژي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ماشين­آلات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0289" marR="4028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كانال­ها و </a:t>
                      </a:r>
                      <a:r>
                        <a:rPr lang="fa-IR" sz="1600" b="1" dirty="0" smtClean="0">
                          <a:effectLst/>
                          <a:cs typeface="B Nazanin" panose="00000400000000000000" pitchFamily="2" charset="-78"/>
                        </a:rPr>
                        <a:t>آبراه­ها، شاهراه­ها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نيروي آب (چرخ­هاي آبي بسيار قدرتمند)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0289" marR="402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08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دوم: عصر بخار و راه آهن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0289" marR="4028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موتورها و ماشين­آلات بخار (از جنس آهن، با سوخت ذغال سنگ)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معدن­كاري آهن و زغال­سنگ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ساخت راه </a:t>
                      </a:r>
                      <a:r>
                        <a:rPr lang="fa-IR" sz="1600" b="1" dirty="0" smtClean="0">
                          <a:effectLst/>
                          <a:cs typeface="B Nazanin" panose="00000400000000000000" pitchFamily="2" charset="-78"/>
                        </a:rPr>
                        <a:t>آهن،</a:t>
                      </a:r>
                      <a:r>
                        <a:rPr lang="fa-IR" sz="1600" b="1" baseline="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b="1" dirty="0" smtClean="0">
                          <a:effectLst/>
                          <a:cs typeface="B Nazanin" panose="00000400000000000000" pitchFamily="2" charset="-78"/>
                        </a:rPr>
                        <a:t>توليد </a:t>
                      </a: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تجهيزات حمل و نقل </a:t>
                      </a:r>
                      <a:r>
                        <a:rPr lang="fa-IR" sz="1600" b="1" dirty="0" smtClean="0">
                          <a:effectLst/>
                          <a:cs typeface="B Nazanin" panose="00000400000000000000" pitchFamily="2" charset="-78"/>
                        </a:rPr>
                        <a:t>ريلي، نيروي </a:t>
                      </a: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بخار براي بسياري از صنايع (از جمله نساجي)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0289" marR="4028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راه آهن (استفاده از موتور بخار)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خدمات پستي </a:t>
                      </a:r>
                      <a:r>
                        <a:rPr lang="fa-IR" sz="1600" b="1" dirty="0" smtClean="0">
                          <a:effectLst/>
                          <a:cs typeface="B Nazanin" panose="00000400000000000000" pitchFamily="2" charset="-78"/>
                        </a:rPr>
                        <a:t>جهاني،</a:t>
                      </a:r>
                      <a:r>
                        <a:rPr lang="fa-IR" sz="1600" b="1" baseline="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b="1" dirty="0" smtClean="0">
                          <a:effectLst/>
                          <a:cs typeface="B Nazanin" panose="00000400000000000000" pitchFamily="2" charset="-78"/>
                        </a:rPr>
                        <a:t>تلگراف </a:t>
                      </a: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(اساسا در سطح ملي در امتداد خطوط راه آهن)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بنادر بزرگ، اسكله­هاي بزرگ و كشتي­نوردي در سرتاسر جهان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گاز شهري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0289" marR="402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128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سوم: عصر فولاد، الکتريسيته و مهندسي سنگين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0289" marR="4028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فولاد ارزان (به طور خاص فولاد بسمر)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توسعه كامل موتور بخار براي كشتي­هاي فولادي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مهندسي عمران و شيمي سنگين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صنعت تجهيزات الكتريكي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مس و كابل­هاي مسي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مواد غذايي كنسروي و بطري­ها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كاغذ و بسته بندي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0289" marR="4028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كشتيراني در سرتاسر دنيا با استفاده از كشتي­هاي بخار پرسرعت (بهره­برداري از كانال سوئز)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راه­آهن­هاي بين قاره­اي (استفاده از ريل­هاي فولادي ارزان و مهره­هايي با اندازه­هاي استاندارد)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پل­ها و تونل­هاي بزرگ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تلگراف در سرتاسر </a:t>
                      </a:r>
                      <a:r>
                        <a:rPr lang="fa-IR" sz="1600" b="1" dirty="0" smtClean="0">
                          <a:effectLst/>
                          <a:cs typeface="B Nazanin" panose="00000400000000000000" pitchFamily="2" charset="-78"/>
                        </a:rPr>
                        <a:t>جهان</a:t>
                      </a:r>
                      <a:endParaRPr lang="en-US" sz="1600" b="1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Nazanin" panose="00000400000000000000" pitchFamily="2" charset="-78"/>
                        </a:rPr>
                        <a:t>تلفن (عمدتاً در سطح كشورها)</a:t>
                      </a:r>
                      <a:endParaRPr lang="en-US" sz="1600" b="1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/>
                          <a:cs typeface="B Nazanin" panose="00000400000000000000" pitchFamily="2" charset="-78"/>
                        </a:rPr>
                        <a:t>شبكه­هاي الكتريكي (براي كاربرد روشنايي و صنعتي)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0289" marR="402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48999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3- تاریخ نگاری توسعه فناوری و انقلابهای فناورانه (ادامه)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14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53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160140"/>
              </p:ext>
            </p:extLst>
          </p:nvPr>
        </p:nvGraphicFramePr>
        <p:xfrm>
          <a:off x="539552" y="1412776"/>
          <a:ext cx="8208912" cy="468052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47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0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انقلاب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تكنولوژيكي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0289" marR="4028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تكنولوژي­هاي جديد 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و صنايع جديد يا بازتعريف شده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0289" marR="4028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زيرساخت­هاي 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جديد يا بازتعريف­شده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40289" marR="402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22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چهارم: عصر نفت، اتومبيل و توليد انبوه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توليد اتومبيل در سطح انبوه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نفت ارزان و سوخت­هاي نفتي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صنايع پتروشيميايي (مواد شيميايي)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موتورهاي احتراق داخلي براي خودروها، حمل و نقل، تراكتورها، هواپيماها، تانك­هاي جنگي و </a:t>
                      </a:r>
                      <a:r>
                        <a:rPr lang="fa-IR" sz="1600" b="1" dirty="0" smtClean="0">
                          <a:effectLst/>
                          <a:cs typeface="B Nazanin" panose="00000400000000000000" pitchFamily="2" charset="-78"/>
                        </a:rPr>
                        <a:t>الكتريسيته، وسايل </a:t>
                      </a: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برقي خانگي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غذاهاي منجمد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شبكه جاده­ها، بزرگراه­ها، بنادر و فرودگاه­ها</a:t>
                      </a:r>
                      <a:endParaRPr lang="en-US" sz="1600" b="1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چاه­هاي نفت</a:t>
                      </a:r>
                      <a:endParaRPr lang="en-US" sz="1600" b="1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برق جهاني (صنعتي و خانگي)</a:t>
                      </a:r>
                      <a:endParaRPr lang="en-US" sz="1600" b="1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ارتباطات از راه دور آنالوگ در سطح جهاني (تلفن، تلكس و كابل گرام) به صورت سيمي و بي سيم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22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پنجم: عصر اطلاعات و ارتباطات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انقلاب اطلاعات: ميكروالكترونيك­ ارزان</a:t>
                      </a:r>
                      <a:endParaRPr lang="en-US" sz="1600" b="1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كامپيوترها، نرم­افزار</a:t>
                      </a:r>
                      <a:endParaRPr lang="en-US" sz="1600" b="1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ارتباطات از راه دور</a:t>
                      </a:r>
                      <a:endParaRPr lang="en-US" sz="1600" b="1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ابزارهاي كنترلي</a:t>
                      </a:r>
                      <a:endParaRPr lang="en-US" sz="1600" b="1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بيوتكنولوژي به كمك كامپيوتر و مواد نو 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ارتباطات از راه دور ديجيتال در سطح جهاني (كابل، فيبر نوري ، راديو و ماهواره)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اينترنت/ پست الكترونيك و ساير خدمات الكترونيك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شبكه­هاي الكتريكي با منابع توليد پراكنده و با كاربري انعطاف­پذير </a:t>
                      </a:r>
                      <a:endParaRPr lang="en-US" sz="1600" b="1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حمل و نقل فيزيكي با سرعت بالا (به صورت زميني، هوايي و آبي)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57200" y="47667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3- تاریخ نگاری توسعه فناوری و انقلابهای فناورانه (ادامه)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15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30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r>
              <a:rPr lang="fa-IR" dirty="0" smtClean="0"/>
              <a:t>4- جریان مطالعاتی نئوشومپیتری بعد از جنگ دوم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مشکل مفهومی اقتصاد دانان در مدلسازی رشد </a:t>
            </a:r>
          </a:p>
          <a:p>
            <a:r>
              <a:rPr lang="fa-IR" dirty="0" smtClean="0"/>
              <a:t>مدلهای متاثر از جان استیوارت میل</a:t>
            </a:r>
          </a:p>
          <a:p>
            <a:r>
              <a:rPr lang="fa-IR" dirty="0" smtClean="0"/>
              <a:t>مبتنی بر فرض در دسترس بودن فناوری</a:t>
            </a:r>
          </a:p>
          <a:p>
            <a:r>
              <a:rPr lang="fa-IR" dirty="0" smtClean="0"/>
              <a:t>تغییر فناوری تنها باعث جابجایی منحنی تابع تولید </a:t>
            </a:r>
          </a:p>
          <a:p>
            <a:r>
              <a:rPr lang="fa-IR" dirty="0" smtClean="0"/>
              <a:t>استفاده از استعاره جعبه سیاه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52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r>
              <a:rPr lang="fa-IR" dirty="0" smtClean="0"/>
              <a:t>تنوع دیدگاه ها در ارتباط با نوآوری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مدل خطی فشار علم </a:t>
            </a:r>
          </a:p>
          <a:p>
            <a:pPr lvl="1"/>
            <a:r>
              <a:rPr lang="fa-IR" dirty="0" smtClean="0"/>
              <a:t>برنال 1939</a:t>
            </a:r>
          </a:p>
          <a:p>
            <a:pPr lvl="1"/>
            <a:r>
              <a:rPr lang="fa-IR" dirty="0" smtClean="0"/>
              <a:t>بوش 1945</a:t>
            </a:r>
          </a:p>
          <a:p>
            <a:pPr lvl="1"/>
            <a:r>
              <a:rPr lang="fa-IR" dirty="0" smtClean="0"/>
              <a:t>تفکر غالب میان سیاستمداران</a:t>
            </a:r>
          </a:p>
          <a:p>
            <a:r>
              <a:rPr lang="fa-IR" dirty="0" smtClean="0"/>
              <a:t>مدل اقتصادی کشش بازار</a:t>
            </a:r>
          </a:p>
          <a:p>
            <a:pPr lvl="1"/>
            <a:r>
              <a:rPr lang="fa-IR" dirty="0" smtClean="0"/>
              <a:t>اشموکلر (1966) مبتنی بر تحلیل داده های پتنت</a:t>
            </a:r>
          </a:p>
          <a:p>
            <a:r>
              <a:rPr lang="fa-IR" dirty="0" smtClean="0"/>
              <a:t>تضاد میان فشار علم و کشش بازار</a:t>
            </a:r>
          </a:p>
          <a:p>
            <a:pPr lvl="1"/>
            <a:r>
              <a:rPr lang="fa-IR" dirty="0" smtClean="0"/>
              <a:t>وزارت دفاع آمریکا: کشش بازار درست است (نیازهای نظامی)</a:t>
            </a:r>
          </a:p>
          <a:p>
            <a:pPr lvl="1"/>
            <a:r>
              <a:rPr lang="fa-IR" dirty="0" smtClean="0"/>
              <a:t>وزارت علوم: فشار علم درست است (تحولات علمی)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75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r>
              <a:rPr lang="fa-IR" dirty="0" smtClean="0"/>
              <a:t>نقد مدلهای خطی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 smtClean="0"/>
              <a:t>روزنبرگ (1974)</a:t>
            </a:r>
          </a:p>
          <a:p>
            <a:pPr lvl="1"/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نمی توان گفت هیچ یک از این مدلها به تنهایی درست است</a:t>
            </a:r>
          </a:p>
          <a:p>
            <a:r>
              <a:rPr lang="fa-IR" dirty="0" smtClean="0"/>
              <a:t>نلسون و وینتر (1977)</a:t>
            </a:r>
          </a:p>
          <a:p>
            <a:pPr lvl="1"/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مدلهای نوآوری باید توجه کنند که نوآوری پدیده ای همگن نیست که همگی به مانند یکدیگر نوآوری کنند</a:t>
            </a:r>
          </a:p>
          <a:p>
            <a:pPr lvl="1"/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عدم اطمینان (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uncertainty</a:t>
            </a: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ویژگی دیگر نوآوری است که باید در مدلها دیده شود</a:t>
            </a:r>
          </a:p>
          <a:p>
            <a:r>
              <a:rPr lang="fa-IR" dirty="0" smtClean="0"/>
              <a:t>روزنبرگ و مووری (1979)</a:t>
            </a:r>
          </a:p>
          <a:p>
            <a:pPr lvl="1"/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مطالعات اشموکلر از نظر روش شناختی اشتباه است و رابطه علیتی میان تقاضا و افزایش پتنت وجود ندارد</a:t>
            </a:r>
          </a:p>
          <a:p>
            <a:pPr lvl="1"/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مدلهای خطی کلا نوآوری را به خوبی درک نکرده اند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9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به سوی مدلهای سیستمی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نمی توان نقطه شروع مشخصی برای نوآوری در نظر گرفت</a:t>
            </a:r>
          </a:p>
          <a:p>
            <a:r>
              <a:rPr lang="fa-IR" dirty="0" smtClean="0"/>
              <a:t>نمی توان مسیر مشخصی برای آن ترسیم نمود</a:t>
            </a:r>
          </a:p>
          <a:p>
            <a:r>
              <a:rPr lang="fa-IR" dirty="0" smtClean="0"/>
              <a:t>ظرف و زمینه و عوامل موثر بر نوآوری ها متفاوت است</a:t>
            </a:r>
          </a:p>
          <a:p>
            <a:r>
              <a:rPr lang="fa-IR" dirty="0" smtClean="0"/>
              <a:t>مدل نوآوری ژاپنی در برابر مدل نوآوری آمریکایی</a:t>
            </a:r>
          </a:p>
          <a:p>
            <a:r>
              <a:rPr lang="fa-IR" dirty="0" smtClean="0"/>
              <a:t>ظهور مفهوم سیستمهای ملی نوآوری با تاکید بر:</a:t>
            </a:r>
          </a:p>
          <a:p>
            <a:pPr lvl="1"/>
            <a:r>
              <a:rPr lang="fa-IR" dirty="0" smtClean="0"/>
              <a:t>نقش مهم نهادها در ایجاد عدم اطمینان و تنوع</a:t>
            </a:r>
          </a:p>
          <a:p>
            <a:pPr lvl="1"/>
            <a:r>
              <a:rPr lang="fa-IR" dirty="0" smtClean="0"/>
              <a:t>نقش مهم عوامل جغرافیایی در نوآوری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64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فهرست مطالب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/>
              <a:t>1- مقدمه</a:t>
            </a:r>
          </a:p>
          <a:p>
            <a:pPr>
              <a:buNone/>
            </a:pPr>
            <a:r>
              <a:rPr lang="fa-IR" b="1" dirty="0" smtClean="0"/>
              <a:t>2- متفكران پيشرو</a:t>
            </a:r>
          </a:p>
          <a:p>
            <a:pPr>
              <a:buNone/>
            </a:pPr>
            <a:r>
              <a:rPr lang="fa-IR" b="1" dirty="0" smtClean="0"/>
              <a:t>3- تاریخ نگاری توسعه فناوری و انقلابهای فناورانه</a:t>
            </a:r>
          </a:p>
          <a:p>
            <a:pPr>
              <a:buNone/>
            </a:pPr>
            <a:r>
              <a:rPr lang="fa-IR" b="1" dirty="0" smtClean="0"/>
              <a:t>4- جریان مطالعاتی نئوشومپیتری بعد از جنگ دوم</a:t>
            </a:r>
          </a:p>
          <a:p>
            <a:pPr>
              <a:buNone/>
            </a:pPr>
            <a:r>
              <a:rPr lang="fa-IR" b="1" dirty="0" smtClean="0"/>
              <a:t>5- نقش دولت و سیاستگذاری علم، فناوری و نوآوری</a:t>
            </a:r>
          </a:p>
          <a:p>
            <a:pPr>
              <a:buNone/>
            </a:pPr>
            <a:r>
              <a:rPr lang="fa-IR" b="1" smtClean="0"/>
              <a:t>6- سیاستگذاری </a:t>
            </a:r>
            <a:r>
              <a:rPr lang="fa-IR" b="1" dirty="0" smtClean="0"/>
              <a:t>علم، فناوری و نوآوری در ایران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r>
              <a:rPr lang="fa-IR" dirty="0" smtClean="0"/>
              <a:t>خلاصه یافته های مطالعات نئوشومپیتری (علم و فناوری)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ar-SA" dirty="0"/>
              <a:t>علم ذاتا یک فعالیت اکتشافی برای شناخت طبیعت و قوانین حاکم بر آن </a:t>
            </a:r>
            <a:r>
              <a:rPr lang="ar-SA" dirty="0" smtClean="0"/>
              <a:t>است</a:t>
            </a:r>
            <a:endParaRPr lang="en-US" dirty="0"/>
          </a:p>
          <a:p>
            <a:pPr lvl="0"/>
            <a:r>
              <a:rPr lang="ar-SA" dirty="0"/>
              <a:t>دانش علمی ذاتا تمایل به ساده سازی پدیده‌ها دارد </a:t>
            </a:r>
            <a:endParaRPr lang="fa-IR" dirty="0" smtClean="0"/>
          </a:p>
          <a:p>
            <a:pPr lvl="1"/>
            <a:r>
              <a:rPr lang="ar-SA" dirty="0" smtClean="0"/>
              <a:t>واحد </a:t>
            </a:r>
            <a:r>
              <a:rPr lang="ar-SA" dirty="0"/>
              <a:t>اصلی در دانش علمی </a:t>
            </a:r>
            <a:r>
              <a:rPr lang="ar-SA" dirty="0" smtClean="0"/>
              <a:t>گزاره‌ها هستند</a:t>
            </a:r>
            <a:endParaRPr lang="en-US" dirty="0"/>
          </a:p>
          <a:p>
            <a:pPr lvl="0"/>
            <a:r>
              <a:rPr lang="ar-SA" dirty="0"/>
              <a:t>فناوری ذاتا کوششی است در راستای ایجاد تغییر در </a:t>
            </a:r>
            <a:r>
              <a:rPr lang="ar-SA" dirty="0" smtClean="0"/>
              <a:t>طبیعت</a:t>
            </a:r>
            <a:endParaRPr lang="fa-IR" dirty="0" smtClean="0"/>
          </a:p>
          <a:p>
            <a:pPr lvl="1"/>
            <a:r>
              <a:rPr lang="ar-SA" dirty="0" smtClean="0"/>
              <a:t>اگرچه </a:t>
            </a:r>
            <a:r>
              <a:rPr lang="ar-SA" dirty="0"/>
              <a:t>برای این تغییر نیازمند استفاده از قوانین موجود در طبیعت </a:t>
            </a:r>
            <a:r>
              <a:rPr lang="ar-SA" dirty="0" smtClean="0"/>
              <a:t>ست</a:t>
            </a:r>
            <a:r>
              <a:rPr lang="ar-SA" dirty="0"/>
              <a:t>. </a:t>
            </a:r>
            <a:endParaRPr lang="en-US" dirty="0"/>
          </a:p>
          <a:p>
            <a:pPr lvl="0"/>
            <a:r>
              <a:rPr lang="ar-SA" dirty="0"/>
              <a:t>دانش فناورانه </a:t>
            </a:r>
            <a:r>
              <a:rPr lang="ar-SA" dirty="0" smtClean="0"/>
              <a:t>لزوما </a:t>
            </a:r>
            <a:r>
              <a:rPr lang="ar-SA" dirty="0"/>
              <a:t>به معنای وجود دانش علمی نیست. </a:t>
            </a:r>
            <a:endParaRPr lang="en-US" dirty="0"/>
          </a:p>
          <a:p>
            <a:r>
              <a:rPr lang="ar-SA" dirty="0" smtClean="0"/>
              <a:t>دانش </a:t>
            </a:r>
            <a:r>
              <a:rPr lang="ar-SA" dirty="0"/>
              <a:t>علمی را </a:t>
            </a:r>
            <a:r>
              <a:rPr lang="en-US" dirty="0"/>
              <a:t>know why</a:t>
            </a:r>
            <a:r>
              <a:rPr lang="fa-IR" dirty="0"/>
              <a:t> و دانش فناورانه را </a:t>
            </a:r>
            <a:r>
              <a:rPr lang="en-US" dirty="0"/>
              <a:t>know how</a:t>
            </a:r>
            <a:r>
              <a:rPr lang="fa-IR" dirty="0"/>
              <a:t> می‌گوییم. </a:t>
            </a:r>
            <a:endParaRPr lang="fa-IR" dirty="0" smtClean="0"/>
          </a:p>
          <a:p>
            <a:r>
              <a:rPr lang="fa-IR" dirty="0" smtClean="0"/>
              <a:t>این دو رابطه تعاملی با یکدیگر دارند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15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016"/>
            <a:ext cx="8229600" cy="1066800"/>
          </a:xfrm>
        </p:spPr>
        <p:txBody>
          <a:bodyPr>
            <a:normAutofit/>
          </a:bodyPr>
          <a:lstStyle/>
          <a:p>
            <a:r>
              <a:rPr lang="fa-IR" dirty="0"/>
              <a:t>خلاصه یافته های مطالعات نئوشومپیتری </a:t>
            </a:r>
            <a:r>
              <a:rPr lang="fa-IR" dirty="0" smtClean="0"/>
              <a:t>(نوآوری)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Autofit/>
          </a:bodyPr>
          <a:lstStyle/>
          <a:p>
            <a:pPr lvl="0"/>
            <a:r>
              <a:rPr lang="ar-SA" sz="2200" dirty="0"/>
              <a:t>خروجی پروژه‌های نوآوري اساسا </a:t>
            </a:r>
            <a:r>
              <a:rPr lang="fa-IR" sz="2200" dirty="0" smtClean="0"/>
              <a:t>غیر قابل پیشی بینی اند</a:t>
            </a:r>
            <a:endParaRPr lang="en-US" sz="2200" dirty="0"/>
          </a:p>
          <a:p>
            <a:pPr lvl="0"/>
            <a:r>
              <a:rPr lang="ar-SA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ميزان قابل ملاحظه‌اي از نوآوري‌هاي مهم اقتصادي نتيجه يادگيري انباشتي بدون برنامه و طرح از پیش معین است. </a:t>
            </a:r>
            <a:endParaRPr lang="fa-IR" sz="2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ar-SA" sz="2200" dirty="0" smtClean="0"/>
              <a:t>سيستمهاي </a:t>
            </a:r>
            <a:r>
              <a:rPr lang="ar-SA" sz="2200" dirty="0"/>
              <a:t>نوآوري به صورت آگاهانه و از پيش تعيين شده طراحي </a:t>
            </a:r>
            <a:r>
              <a:rPr lang="ar-SA" sz="2200" dirty="0" smtClean="0"/>
              <a:t>نشده‌اند</a:t>
            </a:r>
            <a:endParaRPr lang="en-US" sz="2200" dirty="0"/>
          </a:p>
          <a:p>
            <a:pPr lvl="0"/>
            <a:r>
              <a:rPr lang="ar-SA" sz="2200" dirty="0">
                <a:solidFill>
                  <a:schemeClr val="accent6">
                    <a:lumMod val="75000"/>
                  </a:schemeClr>
                </a:solidFill>
              </a:rPr>
              <a:t>براي فهم سيستم ملي نوآوري، و نوآوري به صورت کلي، فهم پيشرفتهاي </a:t>
            </a:r>
            <a:r>
              <a:rPr lang="fa-IR" sz="2200" dirty="0">
                <a:solidFill>
                  <a:schemeClr val="accent6">
                    <a:lumMod val="75000"/>
                  </a:schemeClr>
                </a:solidFill>
              </a:rPr>
              <a:t>فناورانه‌ي </a:t>
            </a:r>
            <a:r>
              <a:rPr lang="ar-SA" sz="2200" dirty="0">
                <a:solidFill>
                  <a:schemeClr val="accent6">
                    <a:lumMod val="75000"/>
                  </a:schemeClr>
                </a:solidFill>
              </a:rPr>
              <a:t>بشر بسيار </a:t>
            </a:r>
            <a:r>
              <a:rPr lang="ar-SA" sz="2200" dirty="0" smtClean="0">
                <a:solidFill>
                  <a:schemeClr val="accent6">
                    <a:lumMod val="75000"/>
                  </a:schemeClr>
                </a:solidFill>
              </a:rPr>
              <a:t>ضروري </a:t>
            </a:r>
            <a:r>
              <a:rPr lang="ar-SA" sz="2200" dirty="0">
                <a:solidFill>
                  <a:schemeClr val="accent6">
                    <a:lumMod val="75000"/>
                  </a:schemeClr>
                </a:solidFill>
              </a:rPr>
              <a:t>است </a:t>
            </a:r>
            <a:endParaRPr lang="fa-IR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fa-IR" sz="2200" dirty="0" smtClean="0"/>
              <a:t>در </a:t>
            </a:r>
            <a:r>
              <a:rPr lang="ar-SA" sz="2200" dirty="0" smtClean="0"/>
              <a:t>قرن </a:t>
            </a:r>
            <a:r>
              <a:rPr lang="ar-SA" sz="2200" dirty="0"/>
              <a:t>بيستم، نقش علم </a:t>
            </a:r>
            <a:r>
              <a:rPr lang="fa-IR" sz="2200" dirty="0" smtClean="0"/>
              <a:t>در نوآوری </a:t>
            </a:r>
            <a:r>
              <a:rPr lang="ar-SA" sz="2200" dirty="0" smtClean="0"/>
              <a:t>روز </a:t>
            </a:r>
            <a:r>
              <a:rPr lang="ar-SA" sz="2200" dirty="0"/>
              <a:t>به روز پررنگ‌تر گرديده است، اما توسعه علمي به هيچ روي به منظور نوآوري کافي نیست. </a:t>
            </a:r>
            <a:endParaRPr lang="en-US" sz="2200" dirty="0"/>
          </a:p>
          <a:p>
            <a:pPr lvl="0"/>
            <a:r>
              <a:rPr lang="ar-SA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دانشگاه‌ها مي‌توانند حوزه‌هاي پژوهشي بسيار بديعي را پيش روي بشر باز کنند، اما آنها به هيچ روي نمي‏توانند آنها را به ثمر </a:t>
            </a:r>
            <a:r>
              <a:rPr lang="ar-SA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بنشانند. 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ar-SA" sz="2200" dirty="0"/>
              <a:t>تحقيق و توسعه به عنوان يک بخش حياتي توسعه فناوري و نوآوري، از ابتداي قرن بيستم به عنوان يکي از واحدهاي درون بنگاه‏ها نهادينه شد. </a:t>
            </a:r>
            <a:endParaRPr lang="fa-IR" sz="2200" dirty="0" smtClean="0"/>
          </a:p>
          <a:p>
            <a:r>
              <a:rPr lang="ar-SA" sz="2200" dirty="0">
                <a:solidFill>
                  <a:schemeClr val="accent6">
                    <a:lumMod val="75000"/>
                  </a:schemeClr>
                </a:solidFill>
              </a:rPr>
              <a:t>الگوي تحقيق و توسعه، ارتباط با دانشگاه‌ها و نوآوري در صنايع مختلف با هم متفاوتند </a:t>
            </a: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96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fa-IR" dirty="0" smtClean="0"/>
              <a:t>تغییر نگاه‌های حاصل از جریان نئوشومپیتری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/>
          </a:bodyPr>
          <a:lstStyle/>
          <a:p>
            <a:pPr lvl="0"/>
            <a:r>
              <a:rPr lang="fa-IR" sz="2200" dirty="0"/>
              <a:t>حرکت از سمت يک کارآفرين فردي به سمت نوآوري شرکتي</a:t>
            </a:r>
            <a:endParaRPr lang="en-US" sz="2200" dirty="0"/>
          </a:p>
          <a:p>
            <a:pPr lvl="0"/>
            <a:r>
              <a:rPr lang="fa-IR" sz="2200" dirty="0">
                <a:solidFill>
                  <a:schemeClr val="accent6">
                    <a:lumMod val="75000"/>
                  </a:schemeClr>
                </a:solidFill>
              </a:rPr>
              <a:t>حرکت از بازار آزاد به سمت مداخله هوشمندانه دولت</a:t>
            </a: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fa-IR" sz="2200" dirty="0"/>
              <a:t>حرکت از دو عامل توليد (زمين و نيروي کار) به سمت </a:t>
            </a:r>
            <a:r>
              <a:rPr lang="fa-IR" sz="2200" dirty="0" smtClean="0"/>
              <a:t>عامل </a:t>
            </a:r>
            <a:r>
              <a:rPr lang="fa-IR" sz="2200" dirty="0"/>
              <a:t>سوم توليد (دانش و فناوري)</a:t>
            </a:r>
            <a:endParaRPr lang="en-US" sz="2200" dirty="0"/>
          </a:p>
          <a:p>
            <a:pPr lvl="0"/>
            <a:r>
              <a:rPr lang="fa-IR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حرکت از يک واحد به سمت چند واحد (نشانگر ضرورت يکپارچه سازي تحقيق و توسعه در بنگاه‌ها با ساير فعاليتها نظير بازاريابي و توليد)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fa-IR" sz="2200" dirty="0"/>
              <a:t>حرکت از پذيرش فناوري به سمت انتشار نوآوري</a:t>
            </a:r>
            <a:endParaRPr lang="en-US" sz="2200" dirty="0"/>
          </a:p>
          <a:p>
            <a:pPr lvl="0"/>
            <a:r>
              <a:rPr lang="fa-IR" sz="2200" dirty="0">
                <a:solidFill>
                  <a:schemeClr val="accent6">
                    <a:lumMod val="75000"/>
                  </a:schemeClr>
                </a:solidFill>
              </a:rPr>
              <a:t>حرکت از فشار علم به سمت کشش تقاضا</a:t>
            </a: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fa-IR" sz="2200" dirty="0"/>
              <a:t>حرکت از يک عامل براي توضيح نوآوري به سمت چند عامل براي توضيح</a:t>
            </a:r>
            <a:endParaRPr lang="en-US" sz="2200" dirty="0"/>
          </a:p>
          <a:p>
            <a:pPr lvl="0"/>
            <a:r>
              <a:rPr lang="fa-IR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حرکت از مدل‌هاي استاتيک به سمت مدلهاي ديناميک نوآوري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fa-IR" sz="2200" dirty="0"/>
              <a:t>حرکت از مدلهاي خطي به سمت مدلهاي تعاملي زنجيره</a:t>
            </a:r>
            <a:endParaRPr lang="en-US" sz="2200" dirty="0"/>
          </a:p>
          <a:p>
            <a:pPr lvl="0"/>
            <a:r>
              <a:rPr lang="fa-IR" sz="2200" dirty="0">
                <a:solidFill>
                  <a:schemeClr val="accent6">
                    <a:lumMod val="75000"/>
                  </a:schemeClr>
                </a:solidFill>
              </a:rPr>
              <a:t>حرکت از يک فرآيند مشخص نوآوري به سمت تنوع ميان </a:t>
            </a:r>
            <a:r>
              <a:rPr lang="fa-IR" sz="2200" dirty="0" smtClean="0">
                <a:solidFill>
                  <a:schemeClr val="accent6">
                    <a:lumMod val="75000"/>
                  </a:schemeClr>
                </a:solidFill>
              </a:rPr>
              <a:t>بخشها</a:t>
            </a: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548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fa-IR" dirty="0"/>
              <a:t>تغییر نگاه‌های حاصل از جریان نئوشومپیتری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/>
          </a:bodyPr>
          <a:lstStyle/>
          <a:p>
            <a:pPr lvl="0"/>
            <a:r>
              <a:rPr lang="fa-IR" sz="2200" dirty="0"/>
              <a:t>حرکت از مدلهاي نئوکلاسيک به سمت مدلهاي تطوري</a:t>
            </a:r>
            <a:endParaRPr lang="en-US" sz="2200" dirty="0"/>
          </a:p>
          <a:p>
            <a:pPr lvl="0"/>
            <a:r>
              <a:rPr lang="fa-IR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حرکت از تئوري‌هاي نئوکلاسيک به سمت تئوري‌هاي جديد رشد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fa-IR" sz="2200" dirty="0"/>
              <a:t>حرکت از بنگاه به عنوان نهاد بهينه کننده به سمت نگاه منبع محور از بنگاه</a:t>
            </a:r>
            <a:endParaRPr lang="en-US" sz="2200" dirty="0"/>
          </a:p>
          <a:p>
            <a:pPr lvl="0"/>
            <a:r>
              <a:rPr lang="fa-IR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حرکت از افراد تکي به سمت سيستمهاي نواوري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fa-IR" sz="2200" dirty="0"/>
              <a:t>حرکت از شکست بازار به سمت شکست سيستم</a:t>
            </a:r>
            <a:endParaRPr lang="en-US" sz="2200" dirty="0"/>
          </a:p>
          <a:p>
            <a:pPr lvl="0"/>
            <a:r>
              <a:rPr lang="fa-IR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حرکت </a:t>
            </a:r>
            <a:r>
              <a:rPr lang="fa-IR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از يک وجهه به سمت دو وجهه تحقيق و توسعه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fa-IR" sz="2200" dirty="0"/>
              <a:t>حرکت از مد 1 به سمت مد 2 توليد دانش</a:t>
            </a:r>
            <a:endParaRPr lang="en-US" sz="2200" dirty="0"/>
          </a:p>
          <a:p>
            <a:pPr lvl="0"/>
            <a:r>
              <a:rPr lang="fa-IR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حرکت از بنگاه‌هاي مبتني بر يک فناوري به سمت بنگاه‌هاي با تنوع بالاي فناوري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fa-IR" sz="2200" dirty="0"/>
              <a:t>حرکت از سيستمهاي نوآوري ملي به سمت سيستمهاي چند لايه‌اي نوآوري</a:t>
            </a:r>
            <a:endParaRPr lang="en-US" sz="2200" dirty="0"/>
          </a:p>
          <a:p>
            <a:pPr lvl="0"/>
            <a:r>
              <a:rPr lang="fa-IR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حرکت از نوآوري بسته به سمت نوآوري </a:t>
            </a:r>
            <a:r>
              <a:rPr lang="fa-IR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باز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79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r>
              <a:rPr lang="fa-IR" dirty="0" smtClean="0"/>
              <a:t>5- نقش دولت و سیاستگذاری علم، فناوری و نوآوری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fa-IR" dirty="0" smtClean="0"/>
              <a:t>رویکردهای مداخله دولت در جریان نئوشومپیتری</a:t>
            </a:r>
          </a:p>
          <a:p>
            <a:pPr lvl="1"/>
            <a:r>
              <a:rPr lang="fa-IR" dirty="0" smtClean="0"/>
              <a:t>رویکردهای ناشی از سیستم نوآوری</a:t>
            </a:r>
          </a:p>
          <a:p>
            <a:pPr lvl="2"/>
            <a:r>
              <a:rPr lang="fa-IR" dirty="0" smtClean="0"/>
              <a:t>اهمیت دولت در تغییر یا ایجاد نهادها</a:t>
            </a:r>
          </a:p>
          <a:p>
            <a:pPr lvl="2"/>
            <a:r>
              <a:rPr lang="fa-IR" dirty="0" smtClean="0"/>
              <a:t>اهمیت دولت در ایجاد روابط سیستمی</a:t>
            </a:r>
          </a:p>
          <a:p>
            <a:pPr lvl="1"/>
            <a:r>
              <a:rPr lang="fa-IR" dirty="0" smtClean="0"/>
              <a:t>رویکردهای ناشی از مدلهای تطوری اقتصاد</a:t>
            </a:r>
          </a:p>
          <a:p>
            <a:pPr lvl="2"/>
            <a:r>
              <a:rPr lang="fa-IR" dirty="0" smtClean="0"/>
              <a:t>اهمیت دولت در ترویج تنوع در سیستم تطوری</a:t>
            </a:r>
          </a:p>
          <a:p>
            <a:pPr lvl="2"/>
            <a:r>
              <a:rPr lang="fa-IR" dirty="0" smtClean="0"/>
              <a:t>اهمیت دولت در انتخاب هوشمندانه نوآوری های برتر</a:t>
            </a:r>
          </a:p>
          <a:p>
            <a:pPr lvl="1"/>
            <a:r>
              <a:rPr lang="fa-IR" dirty="0" smtClean="0"/>
              <a:t>سایر یافته ها</a:t>
            </a:r>
          </a:p>
          <a:p>
            <a:pPr lvl="2"/>
            <a:r>
              <a:rPr lang="fa-IR" dirty="0" smtClean="0"/>
              <a:t>کاهش یا تضمین ریسک حاصل از نوآوری</a:t>
            </a:r>
          </a:p>
          <a:p>
            <a:pPr lvl="2"/>
            <a:r>
              <a:rPr lang="fa-IR" dirty="0" smtClean="0"/>
              <a:t>توانمندسازی بنگاه های اقتصادی</a:t>
            </a:r>
          </a:p>
          <a:p>
            <a:pPr lvl="2"/>
            <a:r>
              <a:rPr lang="fa-IR" dirty="0" smtClean="0"/>
              <a:t>توسعه دانش علمی برای نوآوری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13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fa-IR" dirty="0" smtClean="0"/>
              <a:t>6- سیاستگذاری علم، فناوری و نوآوری در ایران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4208"/>
            <a:ext cx="8229600" cy="4325112"/>
          </a:xfrm>
        </p:spPr>
        <p:txBody>
          <a:bodyPr/>
          <a:lstStyle/>
          <a:p>
            <a:r>
              <a:rPr lang="fa-IR" dirty="0" smtClean="0"/>
              <a:t>قبل از انقلاب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شورای پژوهشهای علمی کشور در سال 1354با مصوبه هیات وزیران</a:t>
            </a:r>
          </a:p>
          <a:p>
            <a:r>
              <a:rPr lang="fa-IR" dirty="0" smtClean="0"/>
              <a:t>بعد از انقلاب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سازمان پژوهشهای علمی صنعتی کشور در سال 1359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دفتر بررسی ها و مطالعات علمی و صنعتی نخست وزیری 1362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قانون تصویب وزارت علوم، تحقیقات و نوآوری در سال 1382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تغییر نقش مرکز تحقیقات سیاست علمی کشور در سال 1383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تغییر نقش شورای عالی انقلاب فرهنگی در حوزه علم در سال 1384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تشکیل معاونت علمی فناوری ریاست جمهوری در سال 1385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02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/>
              <a:t>6- سیاستگذاری علم، فناوری و نوآوری در ایران (ادامه)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fa-IR" dirty="0" smtClean="0"/>
              <a:t>تغییر ماموریتها از سمت علم به نوآوری در همه نهادها</a:t>
            </a:r>
          </a:p>
          <a:p>
            <a:pPr lvl="1"/>
            <a:r>
              <a:rPr lang="fa-IR" dirty="0" smtClean="0"/>
              <a:t>سازمان پژوهشهای علمی صنعتی کشور </a:t>
            </a:r>
          </a:p>
          <a:p>
            <a:pPr lvl="2"/>
            <a:r>
              <a:rPr lang="fa-IR" dirty="0" smtClean="0"/>
              <a:t>سال 59: توجه به مخترعان و نوآوران</a:t>
            </a:r>
          </a:p>
          <a:p>
            <a:pPr lvl="2"/>
            <a:r>
              <a:rPr lang="fa-IR" dirty="0" smtClean="0"/>
              <a:t>سال 70: تحقیق و ارتقای فناوری</a:t>
            </a:r>
          </a:p>
          <a:p>
            <a:pPr lvl="2"/>
            <a:r>
              <a:rPr lang="fa-IR" dirty="0" smtClean="0"/>
              <a:t>سال 82: توسعه فناوری</a:t>
            </a:r>
          </a:p>
          <a:p>
            <a:pPr lvl="2"/>
            <a:r>
              <a:rPr lang="fa-IR" dirty="0" smtClean="0"/>
              <a:t>سال 90: نوآوری</a:t>
            </a:r>
          </a:p>
          <a:p>
            <a:pPr lvl="1"/>
            <a:r>
              <a:rPr lang="fa-IR" dirty="0" smtClean="0"/>
              <a:t>مرکز همکاریهای فناوری</a:t>
            </a:r>
          </a:p>
          <a:p>
            <a:pPr lvl="2"/>
            <a:r>
              <a:rPr lang="fa-IR" dirty="0" smtClean="0"/>
              <a:t>سال 62: ارائه مشاوره علمی و صنعتی به دستگاه های اجرایی</a:t>
            </a:r>
          </a:p>
          <a:p>
            <a:pPr lvl="2"/>
            <a:r>
              <a:rPr lang="fa-IR" dirty="0" smtClean="0"/>
              <a:t>سال 78: پیشبرد فناوری های پیشرفته و کمک به توسعه فناوری</a:t>
            </a:r>
          </a:p>
          <a:p>
            <a:pPr lvl="2"/>
            <a:r>
              <a:rPr lang="fa-IR" dirty="0" smtClean="0"/>
              <a:t>سال 89: اضافه شدن کلمه نوآوری به اسم آن</a:t>
            </a:r>
          </a:p>
          <a:p>
            <a:pPr lvl="2"/>
            <a:r>
              <a:rPr lang="fa-IR" dirty="0" smtClean="0"/>
              <a:t>سال 96: مرکز همکاری های تحول و پیشرفت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1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736304"/>
          </a:xfrm>
        </p:spPr>
        <p:txBody>
          <a:bodyPr/>
          <a:lstStyle/>
          <a:p>
            <a:r>
              <a:rPr lang="fa-IR" dirty="0" smtClean="0"/>
              <a:t>تنوع نهادها و سازمانها، یکسانی تفکرات</a:t>
            </a:r>
          </a:p>
          <a:p>
            <a:pPr lvl="1"/>
            <a:r>
              <a:rPr lang="fa-IR" dirty="0" smtClean="0"/>
              <a:t>مثال تصویب نقشه جامع علمی کشور و مجادلات میان معاونت علمی و وزارت علوم</a:t>
            </a:r>
          </a:p>
          <a:p>
            <a:pPr lvl="2"/>
            <a:r>
              <a:rPr lang="fa-IR" dirty="0" smtClean="0"/>
              <a:t>میانجی گری شورای عالی انقلاب فرهنگی</a:t>
            </a:r>
          </a:p>
          <a:p>
            <a:pPr lvl="2"/>
            <a:r>
              <a:rPr lang="fa-IR" dirty="0" smtClean="0"/>
              <a:t>ورود تیمهای تحقیقاتی از سمت مرکز همکاری های ریاست جمهوری</a:t>
            </a:r>
          </a:p>
          <a:p>
            <a:pPr lvl="2"/>
            <a:r>
              <a:rPr lang="fa-IR" dirty="0" smtClean="0"/>
              <a:t>تصویب نهایی نقشه و ستاد اجرایی سازی آن در شورای عالی انقلاب فرهنگی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6- سیاستگذاری علم، فناوری و نوآوری در ایران (ادامه)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9672" y="5201324"/>
            <a:ext cx="6264696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fa-IR" sz="2200" b="1" dirty="0" smtClean="0">
                <a:cs typeface="B Nazanin" pitchFamily="2" charset="-78"/>
              </a:rPr>
              <a:t>سوال کلیدی: </a:t>
            </a:r>
          </a:p>
          <a:p>
            <a:pPr algn="ctr">
              <a:buNone/>
            </a:pPr>
            <a:r>
              <a:rPr lang="fa-IR" sz="2200" b="1" dirty="0" smtClean="0">
                <a:cs typeface="B Nazanin" pitchFamily="2" charset="-78"/>
              </a:rPr>
              <a:t>چقدر مجادلات در باب رویکردها و نظریات و چقدر درباره تقسیم قدرت بوده است؟</a:t>
            </a:r>
            <a:endParaRPr lang="en-US" sz="2200" b="1" dirty="0">
              <a:cs typeface="B Nazanin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27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1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528392"/>
          </a:xfrm>
        </p:spPr>
        <p:txBody>
          <a:bodyPr/>
          <a:lstStyle/>
          <a:p>
            <a:r>
              <a:rPr lang="fa-IR" dirty="0" smtClean="0"/>
              <a:t>تنوع نهادها و سازمانها، یکسانی تفکرات</a:t>
            </a:r>
          </a:p>
          <a:p>
            <a:pPr lvl="1"/>
            <a:r>
              <a:rPr lang="fa-IR" dirty="0" smtClean="0"/>
              <a:t>مثال طرحهای کلان ملی</a:t>
            </a:r>
          </a:p>
          <a:p>
            <a:pPr lvl="2"/>
            <a:r>
              <a:rPr lang="fa-IR" dirty="0" smtClean="0"/>
              <a:t>عتف و تصمیم آن به شکل دهی طرحهای کلان ملی در سال 88</a:t>
            </a:r>
          </a:p>
          <a:p>
            <a:pPr lvl="2"/>
            <a:r>
              <a:rPr lang="fa-IR" dirty="0" smtClean="0"/>
              <a:t>موازی کاری معاونت علمی فناوری ریاست جمهوری و تشکیل دفتر طرحهای کلان ملی</a:t>
            </a:r>
          </a:p>
          <a:p>
            <a:pPr lvl="1"/>
            <a:r>
              <a:rPr lang="fa-IR" dirty="0" smtClean="0"/>
              <a:t>مثال قانون دانش بنیان</a:t>
            </a:r>
          </a:p>
          <a:p>
            <a:pPr lvl="2"/>
            <a:r>
              <a:rPr lang="fa-IR" dirty="0" smtClean="0"/>
              <a:t>مجادلات وزارت علوم و معاونت علمی بر سر متولي اصلی اجرای قانون دانش بنیان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6- سیاستگذاری علم، فناوری و نوآوری در ایران (ادامه)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72" y="5273332"/>
            <a:ext cx="6264696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fa-IR" sz="2200" b="1" dirty="0" smtClean="0">
                <a:cs typeface="B Nazanin" pitchFamily="2" charset="-78"/>
              </a:rPr>
              <a:t>سوال کلیدی: </a:t>
            </a:r>
          </a:p>
          <a:p>
            <a:pPr algn="ctr">
              <a:buNone/>
            </a:pPr>
            <a:r>
              <a:rPr lang="fa-IR" sz="2200" b="1" dirty="0" smtClean="0">
                <a:cs typeface="B Nazanin" pitchFamily="2" charset="-78"/>
              </a:rPr>
              <a:t>چقدر مجادلات در باب رویکردها و نظریات و چقدر درباره تقسیم قدرت بوده است؟</a:t>
            </a:r>
            <a:endParaRPr lang="en-US" sz="2200" b="1" dirty="0">
              <a:cs typeface="B Nazanin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46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556792"/>
            <a:ext cx="8229600" cy="3672408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tx1"/>
                </a:solidFill>
              </a:rPr>
              <a:t>در </a:t>
            </a:r>
            <a:r>
              <a:rPr lang="fa-IR" sz="2400" dirty="0">
                <a:solidFill>
                  <a:schemeClr val="tx1"/>
                </a:solidFill>
              </a:rPr>
              <a:t>کشوری که زیرساخت‌های نوآوری برای بنگاه‌ها وجود ندارد و </a:t>
            </a:r>
            <a:r>
              <a:rPr lang="fa-IR" sz="2400" dirty="0" smtClean="0">
                <a:solidFill>
                  <a:schemeClr val="tx1"/>
                </a:solidFill>
              </a:rPr>
              <a:t>نظام ملي نوآوری </a:t>
            </a:r>
            <a:r>
              <a:rPr lang="fa-IR" sz="2400" dirty="0">
                <a:solidFill>
                  <a:schemeClr val="tx1"/>
                </a:solidFill>
              </a:rPr>
              <a:t>آن با مشکلات عدیده‌ای روبروست، بنگاه‌های بزرگ دولتی تمایل خاصی برای نوآوری از خود بروز نمی‌دهند. </a:t>
            </a:r>
            <a:endParaRPr lang="fa-IR" sz="2400" dirty="0" smtClean="0">
              <a:solidFill>
                <a:schemeClr val="tx1"/>
              </a:solidFill>
            </a:endParaRPr>
          </a:p>
          <a:p>
            <a:r>
              <a:rPr lang="fa-IR" sz="2400" dirty="0" smtClean="0">
                <a:solidFill>
                  <a:schemeClr val="tx1"/>
                </a:solidFill>
              </a:rPr>
              <a:t>فضای </a:t>
            </a:r>
            <a:r>
              <a:rPr lang="fa-IR" sz="2400" dirty="0">
                <a:solidFill>
                  <a:schemeClr val="tx1"/>
                </a:solidFill>
              </a:rPr>
              <a:t>فناوری و نوآوری در کشور، در فضای واقعی اقتصادی رسوخ نکرده است و در یک بازی کوچک بین برخی سازمان‌های دولتی در حال دست به دست شدن و جابجایی است. </a:t>
            </a:r>
            <a:endParaRPr lang="fa-IR" sz="2400" dirty="0" smtClean="0">
              <a:solidFill>
                <a:schemeClr val="tx1"/>
              </a:solidFill>
            </a:endParaRPr>
          </a:p>
          <a:p>
            <a:r>
              <a:rPr lang="fa-IR" sz="2400" dirty="0" smtClean="0">
                <a:solidFill>
                  <a:schemeClr val="tx1"/>
                </a:solidFill>
              </a:rPr>
              <a:t>جریانات کوچکی در کشور در جدال بر کسب قدرت ناچیزی در این حوزه در کشور به سر می‌برند. </a:t>
            </a:r>
          </a:p>
          <a:p>
            <a:r>
              <a:rPr lang="fa-IR" sz="2400" dirty="0" smtClean="0">
                <a:solidFill>
                  <a:schemeClr val="tx1"/>
                </a:solidFill>
              </a:rPr>
              <a:t>لزوم </a:t>
            </a:r>
            <a:r>
              <a:rPr lang="fa-IR" sz="2400" dirty="0">
                <a:solidFill>
                  <a:schemeClr val="tx1"/>
                </a:solidFill>
              </a:rPr>
              <a:t>دست به کار شدن متفکران کشور را برای درانداختن طرحی نو در این حوزه </a:t>
            </a:r>
            <a:endParaRPr lang="fa-IR" sz="240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6- سیاستگذاری علم، فناوری و نوآوری در ایران (ادامه)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5301208"/>
            <a:ext cx="7992888" cy="9771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7313" lvl="1" algn="ctr">
              <a:lnSpc>
                <a:spcPct val="150000"/>
              </a:lnSpc>
            </a:pPr>
            <a:r>
              <a:rPr lang="fa-IR" sz="2000" b="1" dirty="0" smtClean="0">
                <a:cs typeface="B Nazanin" pitchFamily="2" charset="-78"/>
              </a:rPr>
              <a:t>نقش دولت با توجه به مقتضیات و شرایط تعریف نشده است. کنشگران مختلف در فضایی بازی می‌کنند که معلوم نیست هر کدام چه نقشی را باید ایفا نمایند 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5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fa-IR" dirty="0" smtClean="0"/>
              <a:t>1- مقدمه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5112"/>
          </a:xfrm>
        </p:spPr>
        <p:txBody>
          <a:bodyPr/>
          <a:lstStyle/>
          <a:p>
            <a:r>
              <a:rPr lang="fa-IR" dirty="0" smtClean="0"/>
              <a:t>تغییر ساختار جوامع از انقلاب صنعتی به بعد</a:t>
            </a:r>
          </a:p>
          <a:p>
            <a:r>
              <a:rPr lang="fa-IR" dirty="0" smtClean="0"/>
              <a:t>خلق ثروت به عنوان یکی از اصلی ترین ویژگیهای این سیستم جدید زندگی</a:t>
            </a:r>
          </a:p>
          <a:p>
            <a:r>
              <a:rPr lang="fa-IR" dirty="0" smtClean="0"/>
              <a:t>تلاش برای فهم زیربناهای دنیای مدرن و متفکرانی نظیر:</a:t>
            </a:r>
          </a:p>
          <a:p>
            <a:pPr lvl="1"/>
            <a:r>
              <a:rPr lang="fa-IR" dirty="0" smtClean="0"/>
              <a:t>آدام اسمیت</a:t>
            </a:r>
          </a:p>
          <a:p>
            <a:pPr lvl="1"/>
            <a:r>
              <a:rPr lang="fa-IR" dirty="0" smtClean="0"/>
              <a:t>کارل مارکس</a:t>
            </a:r>
          </a:p>
          <a:p>
            <a:pPr lvl="1"/>
            <a:r>
              <a:rPr lang="fa-IR" dirty="0" smtClean="0"/>
              <a:t>جان استیوارت میل</a:t>
            </a:r>
          </a:p>
          <a:p>
            <a:pPr lvl="1"/>
            <a:r>
              <a:rPr lang="fa-IR" dirty="0" smtClean="0"/>
              <a:t>جوزف شومپیتر</a:t>
            </a:r>
          </a:p>
          <a:p>
            <a:r>
              <a:rPr lang="fa-IR" dirty="0" smtClean="0"/>
              <a:t>تقریر متفاوتی از نقش </a:t>
            </a:r>
            <a:r>
              <a:rPr lang="en-US" dirty="0" smtClean="0"/>
              <a:t>STI</a:t>
            </a:r>
            <a:r>
              <a:rPr lang="fa-IR" dirty="0" smtClean="0"/>
              <a:t> در این سیستم جدید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46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نمودار خلق ثروت</a:t>
            </a:r>
            <a:endParaRPr lang="en-US" sz="24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756796" cy="43243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40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fa-IR" dirty="0" smtClean="0"/>
              <a:t>2- متفکران پیشرو (آدام اسمیت)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ویژگی اصلی سیستم جدید: صنعتی شدن</a:t>
            </a:r>
          </a:p>
          <a:p>
            <a:r>
              <a:rPr lang="fa-IR" dirty="0" smtClean="0"/>
              <a:t>اثر اصلی صنعتی شدن: تقسیم کار</a:t>
            </a:r>
          </a:p>
          <a:p>
            <a:r>
              <a:rPr lang="fa-IR" dirty="0" smtClean="0"/>
              <a:t>اثر اصلی تقسیم کار: بالابردن بهره وری و در نتیجه ثروت از طریق:</a:t>
            </a:r>
          </a:p>
          <a:p>
            <a:pPr lvl="1"/>
            <a:r>
              <a:rPr lang="fa-IR" dirty="0" smtClean="0"/>
              <a:t>کاهش زمان</a:t>
            </a:r>
          </a:p>
          <a:p>
            <a:pPr lvl="1"/>
            <a:r>
              <a:rPr lang="fa-IR" dirty="0" smtClean="0"/>
              <a:t>بالابردن مهارت</a:t>
            </a:r>
          </a:p>
          <a:p>
            <a:pPr lvl="1"/>
            <a:r>
              <a:rPr lang="fa-IR" dirty="0" smtClean="0"/>
              <a:t>توسعه ابزارآلات</a:t>
            </a:r>
          </a:p>
          <a:p>
            <a:r>
              <a:rPr lang="fa-IR" dirty="0" smtClean="0"/>
              <a:t>توسعه دهندگان ابزار:</a:t>
            </a:r>
          </a:p>
          <a:p>
            <a:pPr lvl="1"/>
            <a:r>
              <a:rPr lang="fa-IR" dirty="0" smtClean="0"/>
              <a:t>استفاده کنندگان</a:t>
            </a:r>
          </a:p>
          <a:p>
            <a:pPr lvl="1"/>
            <a:r>
              <a:rPr lang="fa-IR" dirty="0" smtClean="0"/>
              <a:t>سازندگان</a:t>
            </a:r>
          </a:p>
          <a:p>
            <a:pPr lvl="1"/>
            <a:r>
              <a:rPr lang="fa-IR" dirty="0" smtClean="0"/>
              <a:t>ناظران (دانشمندان)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9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fa-IR" dirty="0" smtClean="0"/>
              <a:t>2- متفکران پیشرو (جان استیوارت میل)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a-IR" dirty="0" smtClean="0"/>
              <a:t>نادیده انگاشتن تاثیر صنعتی شدن</a:t>
            </a:r>
          </a:p>
          <a:p>
            <a:r>
              <a:rPr lang="fa-IR" dirty="0" smtClean="0"/>
              <a:t>سیستم تولیدی به مثابه یک زمین کشاورزی متاثر از:</a:t>
            </a:r>
          </a:p>
          <a:p>
            <a:pPr lvl="1"/>
            <a:r>
              <a:rPr lang="fa-IR" dirty="0" smtClean="0"/>
              <a:t>زمین</a:t>
            </a:r>
          </a:p>
          <a:p>
            <a:pPr lvl="1"/>
            <a:r>
              <a:rPr lang="fa-IR" dirty="0" smtClean="0"/>
              <a:t>نیروی کار</a:t>
            </a:r>
          </a:p>
          <a:p>
            <a:pPr lvl="1"/>
            <a:r>
              <a:rPr lang="fa-IR" dirty="0" smtClean="0"/>
              <a:t>ابزارآلات (سرمایه)</a:t>
            </a:r>
          </a:p>
          <a:p>
            <a:r>
              <a:rPr lang="fa-IR" dirty="0" smtClean="0"/>
              <a:t>بالارفتن بهره وری در کوتاه مدت از طریق افزایش نیروی کار و سرمایه</a:t>
            </a:r>
          </a:p>
          <a:p>
            <a:r>
              <a:rPr lang="fa-IR" dirty="0" smtClean="0"/>
              <a:t>بالارفتن بهره وری در بلند مدت از طریق بهبود ابزارآلات </a:t>
            </a:r>
          </a:p>
          <a:p>
            <a:r>
              <a:rPr lang="fa-IR" dirty="0" smtClean="0"/>
              <a:t>بهبود ابزارآلات خارج از سیستم اقتصادی توسط دانشمندان</a:t>
            </a:r>
          </a:p>
          <a:p>
            <a:r>
              <a:rPr lang="fa-IR" dirty="0" smtClean="0"/>
              <a:t>سیستم در حالت تعادل است</a:t>
            </a:r>
          </a:p>
          <a:p>
            <a:r>
              <a:rPr lang="fa-IR" dirty="0" smtClean="0"/>
              <a:t>در نتیجه، سیستم اقتصادی استفاده کننده ابزارآلات است نه توسعه دهنده آن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01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fa-IR" dirty="0" smtClean="0"/>
              <a:t>2- متفکران پیشرو (مارکس)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 smtClean="0"/>
              <a:t>سیستم اقتصادی جدید متشکل از دو طبقه:</a:t>
            </a:r>
          </a:p>
          <a:p>
            <a:pPr lvl="1"/>
            <a:r>
              <a:rPr lang="fa-IR" dirty="0" smtClean="0"/>
              <a:t>سرمایه دار</a:t>
            </a:r>
          </a:p>
          <a:p>
            <a:pPr lvl="1"/>
            <a:r>
              <a:rPr lang="fa-IR" dirty="0" smtClean="0"/>
              <a:t>کارگر</a:t>
            </a:r>
          </a:p>
          <a:p>
            <a:r>
              <a:rPr lang="fa-IR" dirty="0" smtClean="0"/>
              <a:t>سرمایه داران دائم در حال رقابت بر روی محصولات خود هستند</a:t>
            </a:r>
          </a:p>
          <a:p>
            <a:r>
              <a:rPr lang="fa-IR" dirty="0" smtClean="0"/>
              <a:t>سیستم اقتصادی جدید تنها سیستمی در طول تاریخ است که رقابت میان طبقه حاکم را نهادینه کرده است</a:t>
            </a:r>
          </a:p>
          <a:p>
            <a:r>
              <a:rPr lang="fa-IR" dirty="0" smtClean="0"/>
              <a:t>برای برنده شدن در رقابت، دو عنصر کیفیت و قیمت مطرح است</a:t>
            </a:r>
          </a:p>
          <a:p>
            <a:r>
              <a:rPr lang="fa-IR" dirty="0" smtClean="0"/>
              <a:t>هر دوی اینها از طریق توسعه ماشین آلات قابل بهبود هستند</a:t>
            </a:r>
          </a:p>
          <a:p>
            <a:r>
              <a:rPr lang="fa-IR" dirty="0" smtClean="0"/>
              <a:t>انگیزه سرمایه دار باعث سرمایه گذاری روی توسعه ماشین ها و بهبود آنها می گردد</a:t>
            </a:r>
          </a:p>
          <a:p>
            <a:r>
              <a:rPr lang="fa-IR" dirty="0" smtClean="0"/>
              <a:t>در نتیجه ماشین به تدریج جای نیروی کار را می گیرد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03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fa-IR" dirty="0" smtClean="0"/>
              <a:t>2- متفکران پیشرو (شومپیتر)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 smtClean="0"/>
              <a:t>سیستم جدید دو طبقه نیست بلکه سه طبقه است، طبقه اصلی که نادیده انگاشته شده است:</a:t>
            </a:r>
          </a:p>
          <a:p>
            <a:pPr lvl="1"/>
            <a:r>
              <a:rPr lang="fa-IR" dirty="0" smtClean="0"/>
              <a:t>کارآفرین</a:t>
            </a:r>
          </a:p>
          <a:p>
            <a:r>
              <a:rPr lang="fa-IR" dirty="0" smtClean="0"/>
              <a:t>سرمایه دار فقط تامین مالی می کند (ریسک مالی را می پذیرد)، کارآفرین کسی است که ایده های جدید را محقق می کند</a:t>
            </a:r>
          </a:p>
          <a:p>
            <a:r>
              <a:rPr lang="fa-IR" dirty="0" smtClean="0"/>
              <a:t>کارآفرین فقط در ماشین آلات تحول ایجاد نمی کند، بلکه نوآوری در بخشهای زیر را نیز محقق می کند:</a:t>
            </a:r>
          </a:p>
          <a:p>
            <a:pPr lvl="1"/>
            <a:r>
              <a:rPr lang="fa-IR" dirty="0" smtClean="0"/>
              <a:t>محصول</a:t>
            </a:r>
          </a:p>
          <a:p>
            <a:pPr lvl="1"/>
            <a:r>
              <a:rPr lang="fa-IR" dirty="0" smtClean="0"/>
              <a:t>زنجیره تامین</a:t>
            </a:r>
          </a:p>
          <a:p>
            <a:pPr lvl="1"/>
            <a:r>
              <a:rPr lang="fa-IR" dirty="0" smtClean="0"/>
              <a:t>سازمان</a:t>
            </a:r>
          </a:p>
          <a:p>
            <a:pPr lvl="1"/>
            <a:r>
              <a:rPr lang="fa-IR" dirty="0" smtClean="0"/>
              <a:t>بازار</a:t>
            </a:r>
          </a:p>
          <a:p>
            <a:r>
              <a:rPr lang="fa-IR" dirty="0" smtClean="0"/>
              <a:t>تمایز میان اختراع و نوآوری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33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8024"/>
            <a:ext cx="8229600" cy="1066800"/>
          </a:xfrm>
        </p:spPr>
        <p:txBody>
          <a:bodyPr/>
          <a:lstStyle/>
          <a:p>
            <a:r>
              <a:rPr lang="fa-IR" dirty="0" smtClean="0"/>
              <a:t>2- متفکران پیشرو (شومپیتر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a-IR" dirty="0" smtClean="0"/>
              <a:t>با رشد سرمایه داری، نیروهای کارآفرینی کم کم تبدیل به بنگاه های بسیار بزرگی می شوند که واحدهای تحقیق و توسعه را درون خود نهادینه می کنند</a:t>
            </a:r>
          </a:p>
          <a:p>
            <a:r>
              <a:rPr lang="fa-IR" dirty="0" smtClean="0"/>
              <a:t>چرخه های تجاری و نقش مهم نوآوری در رونق و رکود تاریخی در سیستم جدید اقتصادی</a:t>
            </a:r>
          </a:p>
          <a:p>
            <a:r>
              <a:rPr lang="fa-IR" dirty="0" smtClean="0"/>
              <a:t>واحدهای تحقیق و توسعه با برنامه ریزی می توانند وظیفه نوآوری را بر عهده بگیرند</a:t>
            </a:r>
          </a:p>
          <a:p>
            <a:r>
              <a:rPr lang="fa-IR" dirty="0" smtClean="0"/>
              <a:t>جامعه دیگر نیاز به کارآفرینان پیشرو در خود احساس نمی کند</a:t>
            </a:r>
          </a:p>
          <a:p>
            <a:r>
              <a:rPr lang="fa-IR" dirty="0" smtClean="0"/>
              <a:t>از طریق دموکراسی به دولتهای رفاه رای می دهند که خود آسوده زندگی کنند و بار نوآوری بر دوش بنگاه های بزرگ انداخته می شود</a:t>
            </a:r>
          </a:p>
          <a:p>
            <a:r>
              <a:rPr lang="fa-IR" dirty="0" smtClean="0"/>
              <a:t>بدین ترتیب سرمایه داری با سوسیالیزم جایگزین می شود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29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48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447</TotalTime>
  <Words>2812</Words>
  <Application>Microsoft Office PowerPoint</Application>
  <PresentationFormat>On-screen Show (4:3)</PresentationFormat>
  <Paragraphs>410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Trebuchet MS</vt:lpstr>
      <vt:lpstr>Calibri</vt:lpstr>
      <vt:lpstr>Georgia</vt:lpstr>
      <vt:lpstr>B Nazanin</vt:lpstr>
      <vt:lpstr>B Titr</vt:lpstr>
      <vt:lpstr>Wingdings 2</vt:lpstr>
      <vt:lpstr>Arial</vt:lpstr>
      <vt:lpstr>Times New Roman</vt:lpstr>
      <vt:lpstr>Urban</vt:lpstr>
      <vt:lpstr>مرور تاریخچه مطالعات علم، فناوری و نوآوری  و ضرورت ایفاء نقش دولت</vt:lpstr>
      <vt:lpstr>فهرست مطالب</vt:lpstr>
      <vt:lpstr>1- مقدمه</vt:lpstr>
      <vt:lpstr>نمودار خلق ثروت</vt:lpstr>
      <vt:lpstr>2- متفکران پیشرو (آدام اسمیت)</vt:lpstr>
      <vt:lpstr>2- متفکران پیشرو (جان استیوارت میل)</vt:lpstr>
      <vt:lpstr>2- متفکران پیشرو (مارکس)</vt:lpstr>
      <vt:lpstr>2- متفکران پیشرو (شومپیتر)</vt:lpstr>
      <vt:lpstr>2- متفکران پیشرو (شومپیتر 2)</vt:lpstr>
      <vt:lpstr>2- متفکران پیشرو (خلاصه نظریات)</vt:lpstr>
      <vt:lpstr>جریان نئوشومپیتری</vt:lpstr>
      <vt:lpstr>3- تاریخ نگاری توسعه فناوری و انقلابهای فناورانه</vt:lpstr>
      <vt:lpstr>PowerPoint Presentation</vt:lpstr>
      <vt:lpstr>PowerPoint Presentation</vt:lpstr>
      <vt:lpstr>PowerPoint Presentation</vt:lpstr>
      <vt:lpstr>4- جریان مطالعاتی نئوشومپیتری بعد از جنگ دوم</vt:lpstr>
      <vt:lpstr>تنوع دیدگاه ها در ارتباط با نوآوری</vt:lpstr>
      <vt:lpstr>نقد مدلهای خطی</vt:lpstr>
      <vt:lpstr>به سوی مدلهای سیستمی</vt:lpstr>
      <vt:lpstr>خلاصه یافته های مطالعات نئوشومپیتری (علم و فناوری)</vt:lpstr>
      <vt:lpstr>خلاصه یافته های مطالعات نئوشومپیتری (نوآوری)</vt:lpstr>
      <vt:lpstr>تغییر نگاه‌های حاصل از جریان نئوشومپیتری</vt:lpstr>
      <vt:lpstr>تغییر نگاه‌های حاصل از جریان نئوشومپیتری</vt:lpstr>
      <vt:lpstr>5- نقش دولت و سیاستگذاری علم، فناوری و نوآوری</vt:lpstr>
      <vt:lpstr>6- سیاستگذاری علم، فناوری و نوآوری در ایران</vt:lpstr>
      <vt:lpstr>6- سیاستگذاری علم، فناوری و نوآوری در ایران (ادامه)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EBRAHIM</dc:creator>
  <cp:lastModifiedBy>Windows User</cp:lastModifiedBy>
  <cp:revision>64</cp:revision>
  <dcterms:created xsi:type="dcterms:W3CDTF">2019-05-01T06:29:46Z</dcterms:created>
  <dcterms:modified xsi:type="dcterms:W3CDTF">2019-07-17T13:55:07Z</dcterms:modified>
</cp:coreProperties>
</file>