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embedTrueTypeFonts="1" saveSubsetFonts="1" bookmarkIdSeed="5">
  <p:sldMasterIdLst>
    <p:sldMasterId id="2147483660" r:id="rId1"/>
  </p:sldMasterIdLst>
  <p:notesMasterIdLst>
    <p:notesMasterId r:id="rId34"/>
  </p:notesMasterIdLst>
  <p:sldIdLst>
    <p:sldId id="256" r:id="rId2"/>
    <p:sldId id="302" r:id="rId3"/>
    <p:sldId id="266" r:id="rId4"/>
    <p:sldId id="268" r:id="rId5"/>
    <p:sldId id="300" r:id="rId6"/>
    <p:sldId id="301" r:id="rId7"/>
    <p:sldId id="269" r:id="rId8"/>
    <p:sldId id="295" r:id="rId9"/>
    <p:sldId id="297" r:id="rId10"/>
    <p:sldId id="299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80" r:id="rId29"/>
    <p:sldId id="290" r:id="rId30"/>
    <p:sldId id="292" r:id="rId31"/>
    <p:sldId id="293" r:id="rId32"/>
    <p:sldId id="294" r:id="rId33"/>
  </p:sldIdLst>
  <p:sldSz cx="9144000" cy="6858000" type="screen4x3"/>
  <p:notesSz cx="6858000" cy="9144000"/>
  <p:embeddedFontLst>
    <p:embeddedFont>
      <p:font typeface="B Nazanin" panose="00000400000000000000" pitchFamily="2" charset="-78"/>
      <p:regular r:id="rId35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Wingdings 2" panose="05020102010507070707" pitchFamily="18" charset="2"/>
      <p:regular r:id="rId41"/>
    </p:embeddedFont>
    <p:embeddedFont>
      <p:font typeface="Trebuchet MS" panose="020B0603020202020204" pitchFamily="34" charset="0"/>
      <p:regular r:id="rId42"/>
      <p:bold r:id="rId43"/>
      <p:italic r:id="rId44"/>
      <p:boldItalic r:id="rId45"/>
    </p:embeddedFont>
    <p:embeddedFont>
      <p:font typeface="Georgia" panose="02040502050405020303" pitchFamily="18" charset="0"/>
      <p:regular r:id="rId46"/>
      <p:bold r:id="rId47"/>
      <p:italic r:id="rId48"/>
      <p:boldItalic r:id="rId49"/>
    </p:embeddedFont>
    <p:embeddedFont>
      <p:font typeface="B Titr" panose="00000700000000000000" pitchFamily="2" charset="-78"/>
      <p:bold r:id="rId50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998" autoAdjust="0"/>
    <p:restoredTop sz="94660"/>
  </p:normalViewPr>
  <p:slideViewPr>
    <p:cSldViewPr>
      <p:cViewPr varScale="1">
        <p:scale>
          <a:sx n="69" d="100"/>
          <a:sy n="69" d="100"/>
        </p:scale>
        <p:origin x="148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BE079-195C-4E37-92F9-5935E826F538}" type="datetimeFigureOut">
              <a:rPr lang="en-US" smtClean="0"/>
              <a:pPr/>
              <a:t>8/31/2019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A96B6-F14C-4412-A9D3-A3AF8F03A5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67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96B6-F14C-4412-A9D3-A3AF8F03A58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32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96B6-F14C-4412-A9D3-A3AF8F03A58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32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96B6-F14C-4412-A9D3-A3AF8F03A58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29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96B6-F14C-4412-A9D3-A3AF8F03A58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90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r" rtl="1">
              <a:buNone/>
              <a:defRPr sz="2400">
                <a:solidFill>
                  <a:schemeClr val="tx2"/>
                </a:solidFill>
                <a:cs typeface="B Nazanin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548013CE-F8C8-49B4-9285-3B81A577B7DD}" type="datetime8">
              <a:rPr lang="fa-IR" smtClean="0"/>
              <a:pPr/>
              <a:t>31 اوت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32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C647AC10-AB33-49D3-A44E-6D2F67D4BD98}" type="datetime8">
              <a:rPr lang="fa-IR" smtClean="0"/>
              <a:pPr/>
              <a:t>31 اوت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32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just">
              <a:defRPr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algn="just">
              <a:defRPr sz="2400">
                <a:cs typeface="B Nazanin" pitchFamily="2" charset="-78"/>
              </a:defRPr>
            </a:lvl1pPr>
            <a:lvl2pPr algn="just">
              <a:defRPr sz="2400">
                <a:cs typeface="B Nazanin" pitchFamily="2" charset="-78"/>
              </a:defRPr>
            </a:lvl2pPr>
            <a:lvl3pPr algn="just">
              <a:defRPr sz="2400">
                <a:cs typeface="B Nazanin" pitchFamily="2" charset="-78"/>
              </a:defRPr>
            </a:lvl3pPr>
            <a:lvl4pPr algn="just">
              <a:defRPr sz="2400">
                <a:cs typeface="B Nazanin" pitchFamily="2" charset="-78"/>
              </a:defRPr>
            </a:lvl4pPr>
            <a:lvl5pPr algn="just">
              <a:defRPr sz="2400">
                <a:cs typeface="B Nazanin" pitchFamily="2" charset="-78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B6CE56E6-4319-4638-A92B-8A4EBE5FC0F5}" type="datetime8">
              <a:rPr lang="fa-IR" smtClean="0"/>
              <a:pPr/>
              <a:t>31 اوت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468560" y="6510072"/>
            <a:ext cx="132588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B Nazanin" pitchFamily="2" charset="-78"/>
              </a:defRPr>
            </a:lvl1pPr>
          </a:lstStyle>
          <a:p>
            <a:r>
              <a:rPr lang="fa-IR" smtClean="0"/>
              <a:t>از 32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504" y="6519536"/>
            <a:ext cx="762000" cy="365760"/>
          </a:xfrm>
        </p:spPr>
        <p:txBody>
          <a:bodyPr/>
          <a:lstStyle>
            <a:lvl1pPr algn="ctr">
              <a:defRPr>
                <a:cs typeface="B Nazanin" pitchFamily="2" charset="-78"/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895329D7-C6B9-4407-BE51-4D82196B73D5}" type="datetime8">
              <a:rPr lang="fa-IR" smtClean="0"/>
              <a:pPr/>
              <a:t>31 اوت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32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9DBAD858-AF28-4324-9D9A-94D7B9EFAA85}" type="datetime8">
              <a:rPr lang="fa-IR" smtClean="0"/>
              <a:pPr/>
              <a:t>31 اوت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32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rtlCol="0"/>
          <a:lstStyle/>
          <a:p>
            <a:fld id="{E280B6EB-7662-4362-8492-0AE628711514}" type="datetime8">
              <a:rPr lang="fa-IR" smtClean="0"/>
              <a:pPr/>
              <a:t>31 اوت 19</a:t>
            </a:fld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rtlCol="0"/>
          <a:lstStyle/>
          <a:p>
            <a:r>
              <a:rPr lang="fa-IR" smtClean="0"/>
              <a:t>از 32</a:t>
            </a:r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>
            <a:normAutofit/>
          </a:bodyPr>
          <a:lstStyle>
            <a:lvl1pPr>
              <a:defRPr sz="3000">
                <a:solidFill>
                  <a:schemeClr val="tx2"/>
                </a:solidFill>
                <a:cs typeface="B Titr" pitchFamily="2" charset="-78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F138708B-DFF6-47CE-BA0F-3E8909D70B79}" type="datetime8">
              <a:rPr lang="fa-IR" smtClean="0"/>
              <a:pPr/>
              <a:t>31 اوت 19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32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4D31EDF4-109B-403E-AA9D-ED441394EEF1}" type="datetime8">
              <a:rPr lang="fa-IR" smtClean="0"/>
              <a:pPr/>
              <a:t>31 اوت 19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32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E20A74B8-DE72-4048-897E-6990329DD073}" type="datetime8">
              <a:rPr lang="fa-IR" smtClean="0"/>
              <a:pPr/>
              <a:t>31 اوت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32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02808219-B967-4195-B99F-02B2AEEA3AB2}" type="datetime8">
              <a:rPr lang="fa-IR" smtClean="0"/>
              <a:pPr/>
              <a:t>31 اوت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32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492240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r" rtl="1" eaLnBrk="1" latinLnBrk="0" hangingPunct="1">
        <a:spcBef>
          <a:spcPct val="0"/>
        </a:spcBef>
        <a:buNone/>
        <a:defRPr kumimoji="0" sz="3000" kern="1200">
          <a:solidFill>
            <a:schemeClr val="tx2"/>
          </a:solidFill>
          <a:latin typeface="+mj-lt"/>
          <a:ea typeface="+mj-ea"/>
          <a:cs typeface="B Titr" pitchFamily="2" charset="-78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4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400" kern="1200">
          <a:solidFill>
            <a:schemeClr val="accent2"/>
          </a:solidFill>
          <a:latin typeface="+mn-lt"/>
          <a:ea typeface="+mn-ea"/>
          <a:cs typeface="B Nazanin" pitchFamily="2" charset="-78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400" kern="1200">
          <a:solidFill>
            <a:schemeClr val="accent3"/>
          </a:solidFill>
          <a:latin typeface="+mn-lt"/>
          <a:ea typeface="+mn-ea"/>
          <a:cs typeface="B Nazanin" pitchFamily="2" charset="-78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458200" cy="1512168"/>
          </a:xfrm>
        </p:spPr>
        <p:txBody>
          <a:bodyPr>
            <a:normAutofit/>
          </a:bodyPr>
          <a:lstStyle/>
          <a:p>
            <a:r>
              <a:rPr lang="fa-IR" sz="3200" dirty="0" smtClean="0">
                <a:latin typeface="Titr" panose="00000700000000000000" pitchFamily="2" charset="-78"/>
              </a:rPr>
              <a:t>روندهای </a:t>
            </a:r>
            <a:r>
              <a:rPr lang="fa-IR" sz="3200" dirty="0">
                <a:latin typeface="Titr" panose="00000700000000000000" pitchFamily="2" charset="-78"/>
              </a:rPr>
              <a:t>نوآیند در </a:t>
            </a:r>
            <a:r>
              <a:rPr lang="fa-IR" sz="3200" dirty="0" smtClean="0">
                <a:latin typeface="Titr" panose="00000700000000000000" pitchFamily="2" charset="-78"/>
              </a:rPr>
              <a:t>سیاستگذاری </a:t>
            </a:r>
            <a:r>
              <a:rPr lang="fa-IR" sz="3200" dirty="0">
                <a:latin typeface="Titr" panose="00000700000000000000" pitchFamily="2" charset="-78"/>
              </a:rPr>
              <a:t>علم، فناوری و نوآوری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4149080"/>
            <a:ext cx="5436096" cy="1944216"/>
          </a:xfrm>
        </p:spPr>
        <p:txBody>
          <a:bodyPr>
            <a:normAutofit/>
          </a:bodyPr>
          <a:lstStyle/>
          <a:p>
            <a:pPr algn="ctr"/>
            <a:endParaRPr lang="fa-IR" b="1" dirty="0" smtClean="0">
              <a:cs typeface="B Nazanin" pitchFamily="2" charset="-78"/>
            </a:endParaRPr>
          </a:p>
          <a:p>
            <a:pPr algn="ctr"/>
            <a:r>
              <a:rPr lang="fa-IR" b="1" dirty="0" smtClean="0">
                <a:latin typeface="Nazanin" panose="00000400000000000000" pitchFamily="2" charset="-78"/>
                <a:cs typeface="B Nazanin"/>
              </a:rPr>
              <a:t>طاهره میرعمادی</a:t>
            </a:r>
            <a:endParaRPr lang="en-US" b="1" dirty="0">
              <a:latin typeface="Nazanin" panose="00000400000000000000" pitchFamily="2" charset="-78"/>
              <a:cs typeface="B Nazanin"/>
            </a:endParaRPr>
          </a:p>
          <a:p>
            <a:pPr algn="ctr"/>
            <a:endParaRPr lang="fa-IR" b="1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 smtClean="0">
                <a:latin typeface="Titr" panose="00000700000000000000" pitchFamily="2" charset="-78"/>
                <a:cs typeface="Titr" panose="00000700000000000000" pitchFamily="2" charset="-78"/>
              </a:rPr>
              <a:t>انگاره های نظری در سیاستهای مبارزه علیه چالشهای محیط زیستی </a:t>
            </a:r>
            <a:endParaRPr lang="en-US" b="1" dirty="0">
              <a:latin typeface="Titr" panose="00000700000000000000" pitchFamily="2" charset="-78"/>
              <a:cs typeface="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600" dirty="0" smtClean="0"/>
              <a:t>مدیریت گذار </a:t>
            </a:r>
          </a:p>
          <a:p>
            <a:endParaRPr lang="fa-IR" dirty="0"/>
          </a:p>
          <a:p>
            <a:r>
              <a:rPr lang="fa-IR" sz="2400" dirty="0" smtClean="0"/>
              <a:t>چشم اندا ز چند سطحی </a:t>
            </a:r>
          </a:p>
          <a:p>
            <a:endParaRPr lang="fa-IR" dirty="0"/>
          </a:p>
          <a:p>
            <a:r>
              <a:rPr lang="fa-IR" sz="2600" dirty="0" smtClean="0"/>
              <a:t>مدیریت راهبردی کنام یا جاگوشه 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32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32086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797024"/>
          </a:xfrm>
        </p:spPr>
        <p:txBody>
          <a:bodyPr>
            <a:normAutofit/>
          </a:bodyPr>
          <a:lstStyle/>
          <a:p>
            <a:r>
              <a:rPr lang="fa-IR" b="1" dirty="0" smtClean="0">
                <a:solidFill>
                  <a:srgbClr val="FF0000"/>
                </a:solidFill>
                <a:latin typeface="B Nazanin "/>
                <a:cs typeface="B Nazanin" pitchFamily="2" charset="-78"/>
              </a:rPr>
              <a:t>ستون اصلی نگرش نظام های نوآوری : اصل مطلوبیت فنآوری </a:t>
            </a:r>
            <a:endParaRPr lang="fa-IR" b="1" dirty="0">
              <a:solidFill>
                <a:srgbClr val="FF0000"/>
              </a:solidFill>
              <a:latin typeface="B Nazanin "/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dirty="0" smtClean="0"/>
              <a:t>اصل </a:t>
            </a:r>
            <a:r>
              <a:rPr lang="fa-IR" dirty="0"/>
              <a:t>مطلوبيت </a:t>
            </a:r>
            <a:r>
              <a:rPr lang="fa-IR"/>
              <a:t>نوآوري </a:t>
            </a:r>
            <a:r>
              <a:rPr lang="fa-IR" smtClean="0"/>
              <a:t>فنآورانه، </a:t>
            </a:r>
            <a:r>
              <a:rPr lang="fa-IR" dirty="0" smtClean="0"/>
              <a:t>به چه قیمتی و با چه هزینه ای ؟</a:t>
            </a:r>
          </a:p>
          <a:p>
            <a:pPr>
              <a:lnSpc>
                <a:spcPct val="150000"/>
              </a:lnSpc>
            </a:pPr>
            <a:r>
              <a:rPr lang="fa-IR" dirty="0" smtClean="0">
                <a:latin typeface="Times New Roman"/>
                <a:ea typeface="Calibri"/>
              </a:rPr>
              <a:t>عدم وجود ابزار </a:t>
            </a:r>
            <a:r>
              <a:rPr lang="fa-IR" dirty="0">
                <a:latin typeface="Times New Roman"/>
                <a:ea typeface="Calibri"/>
              </a:rPr>
              <a:t>مفهومي براي تبيين  تاثيرات منفي نوآوري فناورانه</a:t>
            </a:r>
            <a:endParaRPr lang="fa-IR" dirty="0" smtClean="0"/>
          </a:p>
          <a:p>
            <a:pPr algn="just">
              <a:lnSpc>
                <a:spcPct val="150000"/>
              </a:lnSpc>
              <a:tabLst>
                <a:tab pos="4967605" algn="r"/>
              </a:tabLst>
            </a:pPr>
            <a:r>
              <a:rPr lang="fa-IR" dirty="0" smtClean="0">
                <a:latin typeface="Times New Roman"/>
                <a:ea typeface="Calibri"/>
              </a:rPr>
              <a:t>تبعات منفی  نوآوري فناورانه: آلودگي </a:t>
            </a:r>
            <a:r>
              <a:rPr lang="fa-IR" dirty="0">
                <a:latin typeface="Times New Roman"/>
                <a:ea typeface="Calibri"/>
              </a:rPr>
              <a:t>محيط زيست، مصيبت </a:t>
            </a:r>
            <a:r>
              <a:rPr lang="fa-IR" dirty="0" smtClean="0">
                <a:latin typeface="Times New Roman"/>
                <a:ea typeface="Calibri"/>
              </a:rPr>
              <a:t>منابع</a:t>
            </a:r>
            <a:r>
              <a:rPr lang="fa-IR" dirty="0">
                <a:latin typeface="Times New Roman"/>
                <a:ea typeface="Calibri"/>
              </a:rPr>
              <a:t> ،</a:t>
            </a:r>
            <a:r>
              <a:rPr lang="fa-IR" dirty="0" smtClean="0">
                <a:latin typeface="Times New Roman"/>
                <a:ea typeface="Calibri"/>
              </a:rPr>
              <a:t>  </a:t>
            </a:r>
            <a:r>
              <a:rPr lang="fa-IR" dirty="0">
                <a:latin typeface="Times New Roman"/>
                <a:ea typeface="Calibri"/>
              </a:rPr>
              <a:t>افزايش بين فقير و </a:t>
            </a:r>
            <a:r>
              <a:rPr lang="fa-IR" dirty="0" smtClean="0">
                <a:latin typeface="Times New Roman"/>
                <a:ea typeface="Calibri"/>
              </a:rPr>
              <a:t>غني</a:t>
            </a:r>
            <a:r>
              <a:rPr lang="fa-IR" dirty="0">
                <a:latin typeface="Times New Roman"/>
                <a:ea typeface="Calibri"/>
              </a:rPr>
              <a:t> ،</a:t>
            </a:r>
            <a:r>
              <a:rPr lang="fa-IR" dirty="0" smtClean="0">
                <a:latin typeface="Times New Roman"/>
                <a:ea typeface="Calibri"/>
              </a:rPr>
              <a:t> </a:t>
            </a:r>
            <a:r>
              <a:rPr lang="fa-IR" dirty="0">
                <a:latin typeface="Times New Roman"/>
                <a:ea typeface="Calibri"/>
              </a:rPr>
              <a:t>نقض </a:t>
            </a:r>
            <a:r>
              <a:rPr lang="fa-IR" dirty="0" smtClean="0">
                <a:latin typeface="Times New Roman"/>
                <a:ea typeface="Calibri"/>
              </a:rPr>
              <a:t>حريم </a:t>
            </a:r>
            <a:r>
              <a:rPr lang="fa-IR" dirty="0">
                <a:latin typeface="Times New Roman"/>
                <a:ea typeface="Calibri"/>
              </a:rPr>
              <a:t>خصوصي </a:t>
            </a:r>
            <a:r>
              <a:rPr lang="fa-IR" dirty="0" smtClean="0">
                <a:latin typeface="Times New Roman"/>
                <a:ea typeface="Calibri"/>
              </a:rPr>
              <a:t>افراد</a:t>
            </a:r>
            <a:r>
              <a:rPr lang="fa-IR" dirty="0">
                <a:solidFill>
                  <a:prstClr val="black"/>
                </a:solidFill>
                <a:latin typeface="Times New Roman"/>
                <a:ea typeface="Calibri"/>
              </a:rPr>
              <a:t> ،</a:t>
            </a:r>
            <a:r>
              <a:rPr lang="fa-IR" dirty="0" smtClean="0">
                <a:latin typeface="Times New Roman"/>
                <a:ea typeface="Calibri"/>
              </a:rPr>
              <a:t> انتشار اخبار دروغ</a:t>
            </a:r>
            <a:r>
              <a:rPr lang="fa-IR" dirty="0">
                <a:solidFill>
                  <a:prstClr val="black"/>
                </a:solidFill>
                <a:latin typeface="Times New Roman"/>
                <a:ea typeface="Calibri"/>
              </a:rPr>
              <a:t> ،</a:t>
            </a:r>
            <a:r>
              <a:rPr lang="fa-IR" dirty="0" smtClean="0">
                <a:latin typeface="Times New Roman"/>
                <a:ea typeface="Calibri"/>
              </a:rPr>
              <a:t> </a:t>
            </a:r>
            <a:r>
              <a:rPr lang="fa-IR" dirty="0">
                <a:solidFill>
                  <a:prstClr val="black"/>
                </a:solidFill>
                <a:latin typeface="Times New Roman"/>
                <a:ea typeface="Calibri"/>
              </a:rPr>
              <a:t>تاثير مخرب </a:t>
            </a:r>
            <a:r>
              <a:rPr lang="fa-IR" dirty="0" smtClean="0">
                <a:latin typeface="Times New Roman"/>
                <a:ea typeface="Calibri"/>
              </a:rPr>
              <a:t>بر </a:t>
            </a:r>
            <a:r>
              <a:rPr lang="fa-IR" dirty="0">
                <a:latin typeface="Times New Roman"/>
                <a:ea typeface="Calibri"/>
              </a:rPr>
              <a:t>سيستمهاي </a:t>
            </a:r>
            <a:r>
              <a:rPr lang="fa-IR" dirty="0" smtClean="0">
                <a:latin typeface="Times New Roman"/>
                <a:ea typeface="Calibri"/>
              </a:rPr>
              <a:t>دموکراتيک</a:t>
            </a:r>
            <a:r>
              <a:rPr lang="fa-IR" dirty="0">
                <a:solidFill>
                  <a:prstClr val="black"/>
                </a:solidFill>
                <a:latin typeface="Times New Roman"/>
                <a:ea typeface="Calibri"/>
              </a:rPr>
              <a:t> ،</a:t>
            </a:r>
            <a:r>
              <a:rPr lang="fa-IR" dirty="0" smtClean="0">
                <a:latin typeface="Times New Roman"/>
                <a:ea typeface="Calibri"/>
              </a:rPr>
              <a:t> اشاعه </a:t>
            </a:r>
            <a:r>
              <a:rPr lang="fa-IR" dirty="0">
                <a:latin typeface="Times New Roman"/>
                <a:ea typeface="Calibri"/>
              </a:rPr>
              <a:t>تروريسم </a:t>
            </a:r>
            <a:r>
              <a:rPr lang="fa-IR" dirty="0">
                <a:solidFill>
                  <a:prstClr val="black"/>
                </a:solidFill>
                <a:latin typeface="Times New Roman"/>
                <a:ea typeface="Calibri"/>
              </a:rPr>
              <a:t>، </a:t>
            </a:r>
            <a:r>
              <a:rPr lang="fa-IR" dirty="0" smtClean="0">
                <a:latin typeface="Times New Roman"/>
                <a:ea typeface="Calibri"/>
              </a:rPr>
              <a:t>کاهش </a:t>
            </a:r>
            <a:r>
              <a:rPr lang="fa-IR" dirty="0">
                <a:latin typeface="Times New Roman"/>
                <a:ea typeface="Calibri"/>
              </a:rPr>
              <a:t>تنوع زيستي گردد. با اين وجود دراين نگرش، </a:t>
            </a:r>
            <a:r>
              <a:rPr lang="fa-IR" dirty="0" smtClean="0">
                <a:latin typeface="Times New Roman"/>
                <a:ea typeface="Calibri"/>
              </a:rPr>
              <a:t>وجود </a:t>
            </a:r>
            <a:r>
              <a:rPr lang="fa-IR" dirty="0">
                <a:latin typeface="Times New Roman"/>
                <a:ea typeface="Calibri"/>
              </a:rPr>
              <a:t>ندارد</a:t>
            </a:r>
            <a:r>
              <a:rPr lang="fa-IR" dirty="0" smtClean="0">
                <a:latin typeface="Times New Roman"/>
                <a:ea typeface="Calibri"/>
              </a:rPr>
              <a:t>.</a:t>
            </a:r>
            <a:endParaRPr lang="en-US" dirty="0">
              <a:latin typeface="Calibri"/>
              <a:ea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11</a:t>
            </a:fld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395536" y="836712"/>
            <a:ext cx="83529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700" dirty="0" smtClean="0">
                <a:solidFill>
                  <a:schemeClr val="tx2"/>
                </a:solidFill>
                <a:latin typeface="B Nazanin "/>
                <a:ea typeface="+mj-ea"/>
                <a:cs typeface="B Titr" pitchFamily="2" charset="-78"/>
              </a:rPr>
              <a:t>انتقادات به نگرش فعلی (نگرش نظام نوآوری) </a:t>
            </a:r>
            <a:endParaRPr lang="en-US" sz="2700" dirty="0">
              <a:solidFill>
                <a:schemeClr val="tx2"/>
              </a:solidFill>
              <a:latin typeface="B Nazanin "/>
              <a:ea typeface="+mj-ea"/>
              <a:cs typeface="B Titr" pitchFamily="2" charset="-7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32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70337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مقايسه </a:t>
            </a:r>
            <a:r>
              <a:rPr lang="fa-IR" sz="2400" b="1" dirty="0">
                <a:solidFill>
                  <a:srgbClr val="FF0000"/>
                </a:solidFill>
                <a:cs typeface="B Nazanin" pitchFamily="2" charset="-78"/>
              </a:rPr>
              <a:t>اهم محورهاي نگرش نظامهاي نوآوري و نظريات مبتني بر چرخش اخير نظري سياستگذاري نوآوري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4213655"/>
              </p:ext>
            </p:extLst>
          </p:nvPr>
        </p:nvGraphicFramePr>
        <p:xfrm>
          <a:off x="323528" y="2276870"/>
          <a:ext cx="8369225" cy="393644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327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6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5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6">
                <a:tc>
                  <a:txBody>
                    <a:bodyPr/>
                    <a:lstStyle/>
                    <a:p>
                      <a:pPr algn="ctr" rtl="1"/>
                      <a:endParaRPr lang="en-US" sz="1600" dirty="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effectLst/>
                          <a:cs typeface="B Nazanin" pitchFamily="2" charset="-78"/>
                        </a:rPr>
                        <a:t>نگرش نظامهاي نوآوري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effectLst/>
                          <a:cs typeface="B Nazanin" pitchFamily="2" charset="-78"/>
                        </a:rPr>
                        <a:t>نگرش مديريت گذار و نگرشهاي وابسته به آن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effectLst/>
                          <a:cs typeface="B Nazanin" pitchFamily="2" charset="-78"/>
                        </a:rPr>
                        <a:t>هدف سياستگذاري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effectLst/>
                          <a:cs typeface="B Nazanin" pitchFamily="2" charset="-78"/>
                        </a:rPr>
                        <a:t>افزايش نرخ رشد و رقابت پذيري در بين کشورها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effectLst/>
                          <a:cs typeface="B Nazanin" pitchFamily="2" charset="-78"/>
                        </a:rPr>
                        <a:t>کاهش يا حل چالشهاي عظيم و  مشکلات امنيتي  در مقياس  جهاني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ctr" rtl="1"/>
                      <a:r>
                        <a:rPr lang="fa-IR" sz="1800">
                          <a:effectLst/>
                          <a:cs typeface="B Nazanin" pitchFamily="2" charset="-78"/>
                        </a:rPr>
                        <a:t>محوريت سياستگذاري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>
                          <a:effectLst/>
                          <a:cs typeface="B Nazanin" pitchFamily="2" charset="-78"/>
                        </a:rPr>
                        <a:t>بنگاهها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>
                          <a:effectLst/>
                          <a:cs typeface="B Nazanin" pitchFamily="2" charset="-78"/>
                        </a:rPr>
                        <a:t>جوامع انساني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ctr" rtl="1"/>
                      <a:r>
                        <a:rPr lang="fa-IR" sz="1800">
                          <a:effectLst/>
                          <a:cs typeface="B Nazanin" pitchFamily="2" charset="-78"/>
                        </a:rPr>
                        <a:t>جهت نوآوري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>
                          <a:effectLst/>
                          <a:cs typeface="B Nazanin" pitchFamily="2" charset="-78"/>
                        </a:rPr>
                        <a:t>همواره مطلوب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>
                          <a:effectLst/>
                          <a:cs typeface="B Nazanin" pitchFamily="2" charset="-78"/>
                        </a:rPr>
                        <a:t>هر دو احتمال مطلوب يا  نا مطلوب بودن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pPr algn="ctr" rtl="1"/>
                      <a:r>
                        <a:rPr lang="fa-IR" sz="1800">
                          <a:effectLst/>
                          <a:cs typeface="B Nazanin" pitchFamily="2" charset="-78"/>
                        </a:rPr>
                        <a:t>بازيگر اصلي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>
                          <a:effectLst/>
                          <a:cs typeface="B Nazanin" pitchFamily="2" charset="-78"/>
                        </a:rPr>
                        <a:t>در اغلب موارد دولت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>
                          <a:effectLst/>
                          <a:cs typeface="B Nazanin" pitchFamily="2" charset="-78"/>
                        </a:rPr>
                        <a:t>دولت به اضافه حضور پر رنگ جامعه مدني و شرکتهاي خصوصي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pPr algn="ctr" rtl="1"/>
                      <a:r>
                        <a:rPr lang="fa-IR" sz="1800">
                          <a:effectLst/>
                          <a:cs typeface="B Nazanin" pitchFamily="2" charset="-78"/>
                        </a:rPr>
                        <a:t>جهت گيري سياستگذاري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>
                          <a:effectLst/>
                          <a:cs typeface="B Nazanin" pitchFamily="2" charset="-78"/>
                        </a:rPr>
                        <a:t>معطوف به بازيگران، شبکه ها و نهادهاي  نظام نوآوري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>
                          <a:effectLst/>
                          <a:cs typeface="B Nazanin" pitchFamily="2" charset="-78"/>
                        </a:rPr>
                        <a:t>معطوف  به حوزه هايي فراتر ازاجزاي نظام  نوآوري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pPr algn="ctr" rtl="1"/>
                      <a:r>
                        <a:rPr lang="fa-IR" sz="1800">
                          <a:effectLst/>
                          <a:cs typeface="B Nazanin" pitchFamily="2" charset="-78"/>
                        </a:rPr>
                        <a:t>ماهيت نوآوري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>
                          <a:effectLst/>
                          <a:cs typeface="B Nazanin" pitchFamily="2" charset="-78"/>
                        </a:rPr>
                        <a:t>بيشتر معطوف به نوآوري  فناورانه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effectLst/>
                          <a:cs typeface="B Nazanin" pitchFamily="2" charset="-78"/>
                        </a:rPr>
                        <a:t>بيشتر متوجه </a:t>
                      </a:r>
                      <a:r>
                        <a:rPr lang="fa-IR" sz="1800" dirty="0" smtClean="0">
                          <a:effectLst/>
                          <a:cs typeface="B Nazanin" pitchFamily="2" charset="-78"/>
                        </a:rPr>
                        <a:t>نوآوريهاي </a:t>
                      </a:r>
                      <a:r>
                        <a:rPr lang="fa-IR" sz="1800" dirty="0">
                          <a:effectLst/>
                          <a:cs typeface="B Nazanin" pitchFamily="2" charset="-78"/>
                        </a:rPr>
                        <a:t>نهادي و اجتماعي و نوآوري در سيستم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03375" y="3322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12</a:t>
            </a:fld>
            <a:endParaRPr lang="fa-I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32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941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>
                <a:latin typeface="Titr" panose="00000700000000000000" pitchFamily="2" charset="-78"/>
                <a:cs typeface="Titr" panose="00000700000000000000" pitchFamily="2" charset="-78"/>
              </a:rPr>
              <a:t>خردمايه سياستگذاري نگرش جديد</a:t>
            </a:r>
            <a:endParaRPr lang="fa-IR" dirty="0">
              <a:latin typeface="Titr" panose="00000700000000000000" pitchFamily="2" charset="-78"/>
              <a:cs typeface="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b="1" dirty="0"/>
              <a:t>شکست </a:t>
            </a:r>
            <a:r>
              <a:rPr lang="ar-SA" b="1" dirty="0" smtClean="0"/>
              <a:t>گذار</a:t>
            </a:r>
            <a:endParaRPr lang="fa-IR" b="1" dirty="0" smtClean="0"/>
          </a:p>
          <a:p>
            <a:pPr lvl="1" fontAlgn="t"/>
            <a:r>
              <a:rPr lang="ar-SA" dirty="0">
                <a:solidFill>
                  <a:schemeClr val="tx1"/>
                </a:solidFill>
              </a:rPr>
              <a:t>شکست جهت گيري</a:t>
            </a:r>
            <a:endParaRPr lang="fa-IR" dirty="0">
              <a:solidFill>
                <a:schemeClr val="tx1"/>
              </a:solidFill>
            </a:endParaRPr>
          </a:p>
          <a:p>
            <a:pPr lvl="1" fontAlgn="t"/>
            <a:r>
              <a:rPr lang="ar-SA" dirty="0">
                <a:solidFill>
                  <a:schemeClr val="tx1"/>
                </a:solidFill>
              </a:rPr>
              <a:t>شکست شکل گيري تقاضا</a:t>
            </a:r>
            <a:endParaRPr lang="fa-IR" dirty="0">
              <a:solidFill>
                <a:schemeClr val="tx1"/>
              </a:solidFill>
            </a:endParaRPr>
          </a:p>
          <a:p>
            <a:pPr lvl="1" fontAlgn="t"/>
            <a:r>
              <a:rPr lang="ar-SA" dirty="0">
                <a:solidFill>
                  <a:schemeClr val="tx1"/>
                </a:solidFill>
              </a:rPr>
              <a:t>شکست همآهنگي سياستها</a:t>
            </a:r>
            <a:endParaRPr lang="fa-IR" dirty="0">
              <a:solidFill>
                <a:schemeClr val="tx1"/>
              </a:solidFill>
            </a:endParaRPr>
          </a:p>
          <a:p>
            <a:pPr lvl="1" fontAlgn="t"/>
            <a:r>
              <a:rPr lang="ar-SA" dirty="0">
                <a:solidFill>
                  <a:schemeClr val="tx1"/>
                </a:solidFill>
              </a:rPr>
              <a:t>شکست تفکر تاملي و انتقادي</a:t>
            </a:r>
            <a:endParaRPr lang="fa-IR" dirty="0">
              <a:solidFill>
                <a:schemeClr val="tx1"/>
              </a:solidFill>
            </a:endParaRP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32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42814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70112"/>
            <a:ext cx="8229600" cy="1066800"/>
          </a:xfrm>
        </p:spPr>
        <p:txBody>
          <a:bodyPr/>
          <a:lstStyle/>
          <a:p>
            <a:r>
              <a:rPr lang="fa-IR" b="1" dirty="0">
                <a:solidFill>
                  <a:srgbClr val="FF0000"/>
                </a:solidFill>
                <a:latin typeface="Titr" panose="00000700000000000000" pitchFamily="2" charset="-78"/>
                <a:cs typeface="B Nazanin" pitchFamily="2" charset="-78"/>
              </a:rPr>
              <a:t>شکست جهت گيري</a:t>
            </a:r>
            <a:endParaRPr lang="fa-IR" dirty="0">
              <a:solidFill>
                <a:srgbClr val="FF0000"/>
              </a:solidFill>
              <a:latin typeface="Titr" panose="00000700000000000000" pitchFamily="2" charset="-78"/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/>
          </a:p>
          <a:p>
            <a:r>
              <a:rPr lang="fa-IR" dirty="0" smtClean="0"/>
              <a:t>عدم اجماع </a:t>
            </a:r>
            <a:r>
              <a:rPr lang="fa-IR" dirty="0"/>
              <a:t>در مورد جهت گيري سياستها </a:t>
            </a:r>
            <a:endParaRPr lang="fa-IR" dirty="0" smtClean="0"/>
          </a:p>
          <a:p>
            <a:r>
              <a:rPr lang="fa-IR" dirty="0"/>
              <a:t>مباني </a:t>
            </a:r>
            <a:r>
              <a:rPr lang="fa-IR" dirty="0" smtClean="0"/>
              <a:t>نادرست اجماع </a:t>
            </a:r>
            <a:r>
              <a:rPr lang="fa-IR" dirty="0"/>
              <a:t>لازم در دستور کار </a:t>
            </a:r>
            <a:r>
              <a:rPr lang="fa-IR" dirty="0" smtClean="0"/>
              <a:t>سياستها</a:t>
            </a:r>
          </a:p>
          <a:p>
            <a:pPr marL="109728" indent="0">
              <a:buNone/>
            </a:pPr>
            <a:endParaRPr lang="fa-IR" dirty="0" smtClean="0"/>
          </a:p>
          <a:p>
            <a:r>
              <a:rPr lang="fa-IR" dirty="0" smtClean="0"/>
              <a:t>برای جلوگيري </a:t>
            </a:r>
            <a:r>
              <a:rPr lang="fa-IR" dirty="0"/>
              <a:t>از شکست جهت </a:t>
            </a:r>
            <a:r>
              <a:rPr lang="fa-IR" dirty="0" smtClean="0"/>
              <a:t>گيري:</a:t>
            </a: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 استفاده از طيف وسيع تري از ذينفعان در دستورکار تا </a:t>
            </a:r>
            <a:r>
              <a:rPr lang="fa-IR" dirty="0">
                <a:solidFill>
                  <a:schemeClr val="tx1"/>
                </a:solidFill>
              </a:rPr>
              <a:t>حد </a:t>
            </a:r>
            <a:r>
              <a:rPr lang="fa-IR" dirty="0" smtClean="0">
                <a:solidFill>
                  <a:schemeClr val="tx1"/>
                </a:solidFill>
              </a:rPr>
              <a:t>امکان</a:t>
            </a: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کشف راههاي </a:t>
            </a:r>
            <a:r>
              <a:rPr lang="fa-IR" dirty="0">
                <a:solidFill>
                  <a:schemeClr val="tx1"/>
                </a:solidFill>
              </a:rPr>
              <a:t>نوين </a:t>
            </a:r>
            <a:r>
              <a:rPr lang="fa-IR" dirty="0" smtClean="0">
                <a:solidFill>
                  <a:schemeClr val="tx1"/>
                </a:solidFill>
              </a:rPr>
              <a:t>برای </a:t>
            </a:r>
            <a:r>
              <a:rPr lang="fa-IR" dirty="0">
                <a:solidFill>
                  <a:schemeClr val="tx1"/>
                </a:solidFill>
              </a:rPr>
              <a:t>کمک جمع  </a:t>
            </a: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امکان </a:t>
            </a:r>
            <a:r>
              <a:rPr lang="fa-IR" dirty="0">
                <a:solidFill>
                  <a:schemeClr val="tx1"/>
                </a:solidFill>
              </a:rPr>
              <a:t>به چالش کشيدن </a:t>
            </a:r>
            <a:r>
              <a:rPr lang="fa-IR" dirty="0" smtClean="0">
                <a:solidFill>
                  <a:schemeClr val="tx1"/>
                </a:solidFill>
              </a:rPr>
              <a:t>نظرات حاکم توسط </a:t>
            </a:r>
            <a:r>
              <a:rPr lang="fa-IR" dirty="0">
                <a:solidFill>
                  <a:schemeClr val="tx1"/>
                </a:solidFill>
              </a:rPr>
              <a:t>گروهها و دسته هاي </a:t>
            </a:r>
            <a:r>
              <a:rPr lang="fa-IR" dirty="0" smtClean="0">
                <a:solidFill>
                  <a:schemeClr val="tx1"/>
                </a:solidFill>
              </a:rPr>
              <a:t>متفاوت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14</a:t>
            </a:fld>
            <a:endParaRPr lang="fa-I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9552" y="76470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tr" panose="00000700000000000000" pitchFamily="2" charset="-78"/>
                <a:ea typeface="+mj-ea"/>
                <a:cs typeface="Titr" panose="00000700000000000000" pitchFamily="2" charset="-78"/>
              </a:rPr>
              <a:t>خردمايه سياستگذاري نگرش جديد- ادامه</a:t>
            </a:r>
            <a:endParaRPr kumimoji="0" lang="fa-IR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tr" panose="00000700000000000000" pitchFamily="2" charset="-78"/>
              <a:ea typeface="+mj-ea"/>
              <a:cs typeface="Titr" panose="00000700000000000000" pitchFamily="2" charset="-7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32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7247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066800"/>
          </a:xfrm>
        </p:spPr>
        <p:txBody>
          <a:bodyPr>
            <a:normAutofit/>
          </a:bodyPr>
          <a:lstStyle/>
          <a:p>
            <a:r>
              <a:rPr lang="ar-SA" b="1" dirty="0">
                <a:solidFill>
                  <a:srgbClr val="FF0000"/>
                </a:solidFill>
                <a:latin typeface="Titr" panose="00000700000000000000" pitchFamily="2" charset="-78"/>
                <a:cs typeface="B Nazanin" pitchFamily="2" charset="-78"/>
              </a:rPr>
              <a:t>شکست  شکل دهي به تقاضا </a:t>
            </a:r>
            <a:endParaRPr lang="fa-IR" b="1" dirty="0">
              <a:solidFill>
                <a:srgbClr val="FF0000"/>
              </a:solidFill>
              <a:latin typeface="Titr" panose="00000700000000000000" pitchFamily="2" charset="-78"/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a-IR" dirty="0" smtClean="0"/>
              <a:t>عدم پیوند </a:t>
            </a:r>
            <a:r>
              <a:rPr lang="ar-SA" dirty="0" smtClean="0"/>
              <a:t>بين </a:t>
            </a:r>
            <a:r>
              <a:rPr lang="ar-SA" dirty="0"/>
              <a:t>زندگي روزانه مصرف کننده و کاربري محصول نوآوري معطوف به حل </a:t>
            </a:r>
            <a:r>
              <a:rPr lang="ar-SA" dirty="0" smtClean="0"/>
              <a:t>چالشها</a:t>
            </a:r>
            <a:endParaRPr lang="fa-IR" dirty="0" smtClean="0"/>
          </a:p>
          <a:p>
            <a:pPr>
              <a:lnSpc>
                <a:spcPct val="150000"/>
              </a:lnSpc>
            </a:pPr>
            <a:r>
              <a:rPr lang="fa-IR" dirty="0"/>
              <a:t>پرسش </a:t>
            </a:r>
            <a:r>
              <a:rPr lang="fa-IR" dirty="0" smtClean="0"/>
              <a:t>اصلي در این شکست: </a:t>
            </a:r>
          </a:p>
          <a:p>
            <a:pPr lvl="1" algn="just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</a:rPr>
              <a:t>چگونه </a:t>
            </a:r>
            <a:r>
              <a:rPr lang="fa-IR" dirty="0">
                <a:solidFill>
                  <a:schemeClr val="tx1"/>
                </a:solidFill>
              </a:rPr>
              <a:t>مي توان براي يک نوآوري با اهداف زيست محيطي تقاضا ايجاد </a:t>
            </a:r>
            <a:r>
              <a:rPr lang="fa-IR" dirty="0" smtClean="0">
                <a:solidFill>
                  <a:schemeClr val="tx1"/>
                </a:solidFill>
              </a:rPr>
              <a:t>کرد</a:t>
            </a:r>
          </a:p>
          <a:p>
            <a:pPr lvl="1" algn="just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fa-IR" dirty="0">
                <a:solidFill>
                  <a:schemeClr val="tx1"/>
                </a:solidFill>
              </a:rPr>
              <a:t>چگونه نياز مصرف کننده براي خريد نوآوري محيط زيستي از سوي افراد جامعه  احساس مي شود </a:t>
            </a:r>
            <a:endParaRPr lang="fa-IR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</a:rPr>
              <a:t>چگونه </a:t>
            </a:r>
            <a:r>
              <a:rPr lang="fa-IR" dirty="0">
                <a:solidFill>
                  <a:schemeClr val="tx1"/>
                </a:solidFill>
              </a:rPr>
              <a:t>اين نياز به تقاضا تبديل مي شود و چگونه به آن پاسخ داده مي شود.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15</a:t>
            </a:fld>
            <a:endParaRPr lang="fa-I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62068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tr" panose="00000700000000000000" pitchFamily="2" charset="-78"/>
                <a:ea typeface="+mj-ea"/>
                <a:cs typeface="Titr" panose="00000700000000000000" pitchFamily="2" charset="-78"/>
              </a:rPr>
              <a:t>خردمايه سياستگذاري نگرش جديد- ادامه</a:t>
            </a:r>
            <a:endParaRPr kumimoji="0" lang="fa-IR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tr" panose="00000700000000000000" pitchFamily="2" charset="-78"/>
              <a:ea typeface="+mj-ea"/>
              <a:cs typeface="Titr" panose="00000700000000000000" pitchFamily="2" charset="-7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32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0912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066800"/>
          </a:xfrm>
        </p:spPr>
        <p:txBody>
          <a:bodyPr/>
          <a:lstStyle/>
          <a:p>
            <a:r>
              <a:rPr lang="ar-SA" b="1" dirty="0">
                <a:solidFill>
                  <a:srgbClr val="FF0000"/>
                </a:solidFill>
                <a:latin typeface="Titr" panose="00000700000000000000" pitchFamily="2" charset="-78"/>
                <a:cs typeface="B Nazanin" pitchFamily="2" charset="-78"/>
              </a:rPr>
              <a:t>شکست هماهنگي سياستها</a:t>
            </a:r>
            <a:r>
              <a:rPr lang="ar-SA" dirty="0">
                <a:solidFill>
                  <a:srgbClr val="FF0000"/>
                </a:solidFill>
                <a:latin typeface="Titr" panose="00000700000000000000" pitchFamily="2" charset="-78"/>
                <a:cs typeface="B Nazanin" pitchFamily="2" charset="-78"/>
              </a:rPr>
              <a:t> </a:t>
            </a:r>
            <a:endParaRPr lang="fa-IR" dirty="0">
              <a:solidFill>
                <a:srgbClr val="FF0000"/>
              </a:solidFill>
              <a:latin typeface="Titr" panose="00000700000000000000" pitchFamily="2" charset="-78"/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عدم توانايي براي </a:t>
            </a:r>
            <a:r>
              <a:rPr lang="ar-SA" dirty="0" smtClean="0"/>
              <a:t>هم</a:t>
            </a:r>
            <a:r>
              <a:rPr lang="fa-IR" dirty="0" smtClean="0"/>
              <a:t>ا</a:t>
            </a:r>
            <a:r>
              <a:rPr lang="ar-SA" dirty="0" smtClean="0"/>
              <a:t>هنگي </a:t>
            </a:r>
            <a:r>
              <a:rPr lang="ar-SA" dirty="0"/>
              <a:t>افقي بين سياستهايي </a:t>
            </a:r>
            <a:r>
              <a:rPr lang="ar-SA" dirty="0" smtClean="0"/>
              <a:t>که </a:t>
            </a:r>
            <a:r>
              <a:rPr lang="ar-SA" dirty="0"/>
              <a:t>در حوزه هاي مختلف </a:t>
            </a:r>
            <a:r>
              <a:rPr lang="fa-IR" dirty="0"/>
              <a:t>طراحي شده اما تبعات آن </a:t>
            </a:r>
            <a:r>
              <a:rPr lang="ar-SA" dirty="0"/>
              <a:t>بر يک ديگر تاثير </a:t>
            </a:r>
            <a:r>
              <a:rPr lang="ar-SA" dirty="0" smtClean="0"/>
              <a:t>منفي</a:t>
            </a:r>
            <a:r>
              <a:rPr lang="fa-IR" dirty="0" smtClean="0"/>
              <a:t> است.</a:t>
            </a:r>
          </a:p>
          <a:p>
            <a:r>
              <a:rPr lang="ar-SA" dirty="0" smtClean="0"/>
              <a:t> هم</a:t>
            </a:r>
            <a:r>
              <a:rPr lang="fa-IR" dirty="0" smtClean="0"/>
              <a:t>ا</a:t>
            </a:r>
            <a:r>
              <a:rPr lang="ar-SA" dirty="0" smtClean="0"/>
              <a:t>هنگي </a:t>
            </a:r>
            <a:r>
              <a:rPr lang="ar-SA" dirty="0"/>
              <a:t>بين سياستها، مستلزم و منوط به تغيير نحوه مداخلات دولتي و ماهيت حکمراني حوزه </a:t>
            </a:r>
            <a:r>
              <a:rPr lang="ar-SA" dirty="0" smtClean="0"/>
              <a:t>سياستي</a:t>
            </a:r>
            <a:endParaRPr lang="fa-IR" dirty="0" smtClean="0"/>
          </a:p>
          <a:p>
            <a:pPr lvl="1"/>
            <a:r>
              <a:rPr lang="ar-SA" dirty="0" smtClean="0"/>
              <a:t> </a:t>
            </a:r>
            <a:r>
              <a:rPr lang="ar-SA" dirty="0">
                <a:solidFill>
                  <a:schemeClr val="tx1"/>
                </a:solidFill>
                <a:latin typeface="Times New Roman"/>
                <a:ea typeface="Calibri"/>
                <a:cs typeface="B Nazanin"/>
              </a:rPr>
              <a:t>تشکيل شوراهاي عالي و کميته هاي </a:t>
            </a:r>
            <a:r>
              <a:rPr lang="ar-SA" dirty="0" smtClean="0">
                <a:solidFill>
                  <a:schemeClr val="tx1"/>
                </a:solidFill>
                <a:latin typeface="Times New Roman"/>
                <a:ea typeface="Calibri"/>
                <a:cs typeface="B Nazanin"/>
              </a:rPr>
              <a:t>هم</a:t>
            </a:r>
            <a:r>
              <a:rPr lang="fa-IR" dirty="0" smtClean="0">
                <a:solidFill>
                  <a:schemeClr val="tx1"/>
                </a:solidFill>
                <a:latin typeface="Times New Roman"/>
                <a:ea typeface="Calibri"/>
                <a:cs typeface="B Nazanin"/>
              </a:rPr>
              <a:t>ا</a:t>
            </a:r>
            <a:r>
              <a:rPr lang="ar-SA" dirty="0" smtClean="0">
                <a:solidFill>
                  <a:schemeClr val="tx1"/>
                </a:solidFill>
                <a:latin typeface="Times New Roman"/>
                <a:ea typeface="Calibri"/>
                <a:cs typeface="B Nazanin"/>
              </a:rPr>
              <a:t>هنگي </a:t>
            </a:r>
            <a:r>
              <a:rPr lang="ar-SA" dirty="0">
                <a:solidFill>
                  <a:schemeClr val="tx1"/>
                </a:solidFill>
                <a:latin typeface="Times New Roman"/>
                <a:ea typeface="Calibri"/>
                <a:cs typeface="B Nazanin"/>
              </a:rPr>
              <a:t>در حوزه هاي موازي </a:t>
            </a:r>
            <a:r>
              <a:rPr lang="ar-SA" dirty="0" smtClean="0">
                <a:solidFill>
                  <a:schemeClr val="tx1"/>
                </a:solidFill>
                <a:latin typeface="Times New Roman"/>
                <a:ea typeface="Calibri"/>
                <a:cs typeface="B Nazanin"/>
              </a:rPr>
              <a:t>به </a:t>
            </a:r>
            <a:r>
              <a:rPr lang="ar-SA" dirty="0">
                <a:solidFill>
                  <a:schemeClr val="tx1"/>
                </a:solidFill>
                <a:latin typeface="Times New Roman"/>
                <a:ea typeface="Calibri"/>
                <a:cs typeface="B Nazanin"/>
              </a:rPr>
              <a:t>عنوان اولين گام در مسيرهمآهنگي سياستي </a:t>
            </a:r>
            <a:endParaRPr lang="fa-IR" dirty="0" smtClean="0">
              <a:solidFill>
                <a:schemeClr val="tx1"/>
              </a:solidFill>
              <a:latin typeface="Times New Roman"/>
              <a:ea typeface="Calibri"/>
              <a:cs typeface="B Nazanin"/>
            </a:endParaRPr>
          </a:p>
          <a:p>
            <a:pPr lvl="1"/>
            <a:r>
              <a:rPr lang="ar-SA" dirty="0" smtClean="0">
                <a:solidFill>
                  <a:schemeClr val="tx1"/>
                </a:solidFill>
              </a:rPr>
              <a:t>مقوله </a:t>
            </a:r>
            <a:r>
              <a:rPr lang="ar-SA" dirty="0">
                <a:solidFill>
                  <a:schemeClr val="tx1"/>
                </a:solidFill>
              </a:rPr>
              <a:t>حکمراني آزمايشي و تجربه </a:t>
            </a:r>
            <a:r>
              <a:rPr lang="ar-SA" dirty="0" smtClean="0">
                <a:solidFill>
                  <a:schemeClr val="tx1"/>
                </a:solidFill>
              </a:rPr>
              <a:t>محور</a:t>
            </a:r>
            <a:r>
              <a:rPr lang="ar-SA" dirty="0">
                <a:solidFill>
                  <a:schemeClr val="tx1"/>
                </a:solidFill>
              </a:rPr>
              <a:t> در مراحل پيشرفته تر</a:t>
            </a:r>
            <a:endParaRPr lang="fa-IR" dirty="0" smtClean="0">
              <a:solidFill>
                <a:schemeClr val="tx1"/>
              </a:solidFill>
              <a:latin typeface="Times New Roman"/>
              <a:ea typeface="Calibri"/>
              <a:cs typeface="B Nazanin"/>
            </a:endParaRPr>
          </a:p>
          <a:p>
            <a:pPr lvl="1"/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16</a:t>
            </a:fld>
            <a:endParaRPr lang="fa-I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62068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tr" panose="00000700000000000000" pitchFamily="2" charset="-78"/>
                <a:ea typeface="+mj-ea"/>
                <a:cs typeface="Titr" panose="00000700000000000000" pitchFamily="2" charset="-78"/>
              </a:rPr>
              <a:t>خردمايه سياستگذاري نگرش جديد- ادامه</a:t>
            </a:r>
            <a:endParaRPr kumimoji="0" lang="fa-IR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tr" panose="00000700000000000000" pitchFamily="2" charset="-78"/>
              <a:ea typeface="+mj-ea"/>
              <a:cs typeface="Titr" panose="00000700000000000000" pitchFamily="2" charset="-7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32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6137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4088"/>
            <a:ext cx="8229600" cy="1066800"/>
          </a:xfrm>
        </p:spPr>
        <p:txBody>
          <a:bodyPr/>
          <a:lstStyle/>
          <a:p>
            <a:r>
              <a:rPr lang="ar-SA" b="1" dirty="0">
                <a:solidFill>
                  <a:srgbClr val="FF0000"/>
                </a:solidFill>
                <a:cs typeface="B Nazanin" pitchFamily="2" charset="-78"/>
              </a:rPr>
              <a:t>شکست تفکر انتقادي و باز انديشي</a:t>
            </a:r>
            <a:endParaRPr lang="fa-IR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b="1" dirty="0" smtClean="0"/>
              <a:t>امتناع </a:t>
            </a:r>
            <a:r>
              <a:rPr lang="fa-IR" b="1" dirty="0"/>
              <a:t>تفکر نقادانه  در فرآيند و محتواي تصميم گيري </a:t>
            </a:r>
            <a:r>
              <a:rPr lang="fa-IR" b="1" dirty="0" smtClean="0"/>
              <a:t>ها</a:t>
            </a:r>
          </a:p>
          <a:p>
            <a:pPr lvl="1"/>
            <a:r>
              <a:rPr lang="fa-IR" b="1" dirty="0">
                <a:solidFill>
                  <a:schemeClr val="tx1"/>
                </a:solidFill>
              </a:rPr>
              <a:t>ريشه اين </a:t>
            </a:r>
            <a:r>
              <a:rPr lang="fa-IR" b="1" dirty="0" smtClean="0">
                <a:solidFill>
                  <a:schemeClr val="tx1"/>
                </a:solidFill>
              </a:rPr>
              <a:t>امتناع:</a:t>
            </a:r>
          </a:p>
          <a:p>
            <a:pPr lvl="2" algn="just"/>
            <a:r>
              <a:rPr lang="fa-IR" b="1" dirty="0" smtClean="0"/>
              <a:t>فرهنگي</a:t>
            </a:r>
            <a:r>
              <a:rPr lang="ar-SA" b="1" dirty="0" smtClean="0"/>
              <a:t>،</a:t>
            </a:r>
            <a:r>
              <a:rPr lang="fa-IR" b="1" dirty="0" smtClean="0"/>
              <a:t> يعني </a:t>
            </a:r>
            <a:r>
              <a:rPr lang="fa-IR" b="1" dirty="0"/>
              <a:t>اين که  موانع ادراکي و شناختي در نقد بنيانهاي فکري فردي وجود دارد</a:t>
            </a:r>
            <a:r>
              <a:rPr lang="fa-IR" b="1" dirty="0" smtClean="0"/>
              <a:t>.</a:t>
            </a:r>
          </a:p>
          <a:p>
            <a:pPr lvl="2" algn="just"/>
            <a:r>
              <a:rPr lang="fa-IR" b="1" dirty="0" smtClean="0"/>
              <a:t>ضعف </a:t>
            </a:r>
            <a:r>
              <a:rPr lang="fa-IR" b="1" dirty="0"/>
              <a:t>و </a:t>
            </a:r>
            <a:r>
              <a:rPr lang="fa-IR" b="1" dirty="0" smtClean="0"/>
              <a:t>ناتواني نهادهاي اجتماعي</a:t>
            </a:r>
            <a:r>
              <a:rPr lang="ar-SA" b="1" dirty="0" smtClean="0"/>
              <a:t>،</a:t>
            </a:r>
            <a:r>
              <a:rPr lang="fa-IR" b="1" dirty="0" smtClean="0"/>
              <a:t> که </a:t>
            </a:r>
            <a:r>
              <a:rPr lang="fa-IR" b="1" dirty="0"/>
              <a:t>به عدم مشارکت گروهها در فرايند تصميم­گيري منجر مي </a:t>
            </a:r>
            <a:r>
              <a:rPr lang="fa-IR" b="1" dirty="0" smtClean="0"/>
              <a:t>شود.</a:t>
            </a:r>
          </a:p>
          <a:p>
            <a:pPr algn="just"/>
            <a:r>
              <a:rPr lang="fa-IR" b="1" dirty="0"/>
              <a:t>عوامل مفقوده در يک نظام غير </a:t>
            </a:r>
            <a:r>
              <a:rPr lang="fa-IR" b="1" dirty="0" smtClean="0"/>
              <a:t>خود تنظيم با </a:t>
            </a:r>
            <a:r>
              <a:rPr lang="fa-IR" b="1" dirty="0"/>
              <a:t>توجه به ابعاد دوگانه فرهنگي و  </a:t>
            </a:r>
            <a:r>
              <a:rPr lang="fa-IR" b="1" dirty="0" smtClean="0"/>
              <a:t>اجتماعي:</a:t>
            </a:r>
          </a:p>
          <a:p>
            <a:pPr lvl="1" algn="just">
              <a:buNone/>
            </a:pPr>
            <a:r>
              <a:rPr lang="fa-IR" b="1" dirty="0">
                <a:solidFill>
                  <a:schemeClr val="tx1"/>
                </a:solidFill>
              </a:rPr>
              <a:t>1- توانمند سازي بازيگران براي ساخت يک نظام خود </a:t>
            </a:r>
            <a:r>
              <a:rPr lang="fa-IR" b="1" dirty="0" smtClean="0">
                <a:solidFill>
                  <a:schemeClr val="tx1"/>
                </a:solidFill>
              </a:rPr>
              <a:t>تنظيم</a:t>
            </a:r>
          </a:p>
          <a:p>
            <a:pPr lvl="1" algn="just">
              <a:buNone/>
            </a:pPr>
            <a:r>
              <a:rPr lang="fa-IR" b="1" dirty="0" smtClean="0">
                <a:solidFill>
                  <a:schemeClr val="tx1"/>
                </a:solidFill>
              </a:rPr>
              <a:t>2-توزيع </a:t>
            </a:r>
            <a:r>
              <a:rPr lang="fa-IR" b="1" dirty="0">
                <a:solidFill>
                  <a:schemeClr val="tx1"/>
                </a:solidFill>
              </a:rPr>
              <a:t>ترتيبات لازم براي گفتگوي گفتمانهاي </a:t>
            </a:r>
            <a:r>
              <a:rPr lang="fa-IR" b="1" dirty="0" smtClean="0">
                <a:solidFill>
                  <a:schemeClr val="tx1"/>
                </a:solidFill>
              </a:rPr>
              <a:t>متعارض</a:t>
            </a:r>
          </a:p>
          <a:p>
            <a:pPr lvl="1" algn="just">
              <a:buNone/>
            </a:pPr>
            <a:r>
              <a:rPr lang="fa-IR" b="1" dirty="0" smtClean="0">
                <a:solidFill>
                  <a:schemeClr val="tx1"/>
                </a:solidFill>
              </a:rPr>
              <a:t>3-تامين  </a:t>
            </a:r>
            <a:r>
              <a:rPr lang="fa-IR" b="1" dirty="0">
                <a:solidFill>
                  <a:schemeClr val="tx1"/>
                </a:solidFill>
              </a:rPr>
              <a:t>فضا براي تجربه مبتني بر يادگيري و </a:t>
            </a:r>
            <a:r>
              <a:rPr lang="fa-IR" b="1" dirty="0" smtClean="0">
                <a:solidFill>
                  <a:schemeClr val="tx1"/>
                </a:solidFill>
              </a:rPr>
              <a:t>نايادگيري</a:t>
            </a:r>
          </a:p>
          <a:p>
            <a:pPr lvl="1" algn="just">
              <a:buNone/>
            </a:pPr>
            <a:r>
              <a:rPr lang="fa-IR" b="1" dirty="0" smtClean="0">
                <a:solidFill>
                  <a:schemeClr val="tx1"/>
                </a:solidFill>
              </a:rPr>
              <a:t>4-تشکيل </a:t>
            </a:r>
            <a:r>
              <a:rPr lang="fa-IR" b="1" dirty="0">
                <a:solidFill>
                  <a:schemeClr val="tx1"/>
                </a:solidFill>
              </a:rPr>
              <a:t>آميخته اي از سياستهاي انطباقي و اقتضائي براي راهبري فضا به طرف انتخابهاي تازه که  خطرات عدم قطعيتهارا تا حد ممکن کاهش دهد .</a:t>
            </a:r>
            <a:endParaRPr lang="en-US" b="1" dirty="0">
              <a:solidFill>
                <a:schemeClr val="tx1"/>
              </a:solidFill>
            </a:endParaRPr>
          </a:p>
          <a:p>
            <a:pPr algn="just"/>
            <a:endParaRPr lang="fa-IR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17</a:t>
            </a:fld>
            <a:endParaRPr lang="fa-I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62068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tr" panose="00000700000000000000" pitchFamily="2" charset="-78"/>
                <a:ea typeface="+mj-ea"/>
                <a:cs typeface="Titr" panose="00000700000000000000" pitchFamily="2" charset="-78"/>
              </a:rPr>
              <a:t>خردمايه سياستگذاري نگرش جديد- ادامه</a:t>
            </a:r>
            <a:endParaRPr kumimoji="0" lang="fa-IR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tr" panose="00000700000000000000" pitchFamily="2" charset="-78"/>
              <a:ea typeface="+mj-ea"/>
              <a:cs typeface="Titr" panose="00000700000000000000" pitchFamily="2" charset="-7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32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971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566156"/>
              </p:ext>
            </p:extLst>
          </p:nvPr>
        </p:nvGraphicFramePr>
        <p:xfrm>
          <a:off x="601216" y="548680"/>
          <a:ext cx="8003232" cy="6217920"/>
        </p:xfrm>
        <a:graphic>
          <a:graphicData uri="http://schemas.openxmlformats.org/drawingml/2006/table">
            <a:tbl>
              <a:tblPr rtl="1" firstRow="1" firstCol="1" bandRow="1">
                <a:tableStyleId>{7DF18680-E054-41AD-8BC1-D1AEF772440D}</a:tableStyleId>
              </a:tblPr>
              <a:tblGrid>
                <a:gridCol w="1456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6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1489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نوع شکست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54261" marR="5426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a-IR" sz="2000" b="1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شرح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54261" marR="5426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124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شکست جهت گيري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54261" marR="5426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نبود اجماع در مورد چشم انداز مربوط به جهت نظام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54261" marR="5426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124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ناتواني در ايجاد همآهنگي جمعي بين بازيگران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54261" marR="5426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124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نبود استاندارد و قوانين کافي و لازم براي ايجاد فناوري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54261" marR="5426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480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شکست شکل گيري تقاضا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54261" marR="5426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نبود فضاي لازم براي آينده نگري و يادگيري نيازهاي کاربران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54261" marR="5426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124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غبيت علائم تحريک و جهت دهنده تقاضاهاي عمومي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54261" marR="5426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124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SA" sz="1800" b="1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غيبت توانايي شکل گيري تقاضا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54261" marR="5426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279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شکست </a:t>
                      </a:r>
                      <a:r>
                        <a:rPr lang="ar-SA" sz="1800" b="1" dirty="0" smtClean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هم</a:t>
                      </a:r>
                      <a:r>
                        <a:rPr lang="fa-IR" sz="1800" b="1" dirty="0" smtClean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ا</a:t>
                      </a:r>
                      <a:r>
                        <a:rPr lang="ar-SA" sz="1800" b="1" dirty="0" smtClean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هنگي </a:t>
                      </a: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سياستها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54261" marR="5426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SA" sz="1800" b="1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ناهماهنگي سياستها در سطوح مختلف و نواحي مختلف در سطح ملي و بالاتر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54261" marR="5426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124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SA" sz="1800" b="1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ناهمآهنگي افقي بين تحقيق و توسعه ، فنآوري و صنعت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54261" marR="54261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124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SA" sz="1800" b="1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ناهمآهنگي بين بخش هاي مديريتي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54261" marR="54261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009"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شکست تفکر تاملي و انتقادي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54261" marR="5426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SA" sz="1800" b="1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ناتواني نظام به توانمندسازي بازيگران در عرصه خود تنظيمي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54261" marR="54261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4669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SA" sz="1800" b="1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غيبت ترتيبات تاملي توزيع شده بين حوزه هاي گفتمانهاي مختلف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54261" marR="54261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9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تامين نبودن فضايي براي تجربه و يادگيري در عرصه عمومي 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54261" marR="54261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70013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فقدان آميخته اي از سياستهاي انطباقي براي هدايت فضا به طرف انتخاب هاي تازه و رويارويي با عدم قطعيت ها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54261" marR="54261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32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4284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686800" cy="1066800"/>
          </a:xfrm>
        </p:spPr>
        <p:txBody>
          <a:bodyPr>
            <a:normAutofit/>
          </a:bodyPr>
          <a:lstStyle/>
          <a:p>
            <a:r>
              <a:rPr lang="fa-IR" b="1" dirty="0">
                <a:latin typeface="Titr" panose="00000700000000000000" pitchFamily="2" charset="-78"/>
                <a:cs typeface="Titr" panose="00000700000000000000" pitchFamily="2" charset="-78"/>
              </a:rPr>
              <a:t>الگوي سياستي و بازيگران  مديريت گذار و کنش </a:t>
            </a:r>
            <a:r>
              <a:rPr lang="fa-IR" b="1" dirty="0" smtClean="0">
                <a:latin typeface="Titr" panose="00000700000000000000" pitchFamily="2" charset="-78"/>
                <a:cs typeface="Titr" panose="00000700000000000000" pitchFamily="2" charset="-78"/>
              </a:rPr>
              <a:t>سياستي</a:t>
            </a:r>
            <a:endParaRPr lang="fa-IR" dirty="0">
              <a:latin typeface="Titr" panose="00000700000000000000" pitchFamily="2" charset="-78"/>
              <a:cs typeface="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ar-SA" b="1" dirty="0">
                <a:solidFill>
                  <a:srgbClr val="FF0000"/>
                </a:solidFill>
              </a:rPr>
              <a:t>بازيگران </a:t>
            </a:r>
            <a:r>
              <a:rPr lang="fa-IR" b="1" dirty="0" smtClean="0">
                <a:solidFill>
                  <a:srgbClr val="FF0000"/>
                </a:solidFill>
              </a:rPr>
              <a:t>گذار: </a:t>
            </a:r>
            <a:r>
              <a:rPr lang="fa-IR" dirty="0" smtClean="0"/>
              <a:t>شبکه </a:t>
            </a:r>
            <a:r>
              <a:rPr lang="fa-IR" dirty="0"/>
              <a:t>اي از بازيگران خصوصي و دولتي و نهادهاي مدني </a:t>
            </a:r>
            <a:r>
              <a:rPr lang="fa-IR" dirty="0" smtClean="0"/>
              <a:t> </a:t>
            </a:r>
            <a:r>
              <a:rPr lang="fa-IR" dirty="0"/>
              <a:t>که در حوزه­هاي حمل و نقل، </a:t>
            </a:r>
            <a:r>
              <a:rPr lang="fa-IR" dirty="0" smtClean="0"/>
              <a:t>آب</a:t>
            </a:r>
            <a:r>
              <a:rPr lang="fa-IR" dirty="0"/>
              <a:t>، انرژي، غذا به دنبال تغيير و يا تثبيت سيستم توليد  و توزيع و </a:t>
            </a:r>
            <a:r>
              <a:rPr lang="fa-IR" dirty="0" smtClean="0"/>
              <a:t>مصرف </a:t>
            </a:r>
          </a:p>
          <a:p>
            <a:pPr algn="just"/>
            <a:r>
              <a:rPr lang="fa-IR" b="1" dirty="0">
                <a:solidFill>
                  <a:srgbClr val="FF0000"/>
                </a:solidFill>
              </a:rPr>
              <a:t>هدف مديريت </a:t>
            </a:r>
            <a:r>
              <a:rPr lang="fa-IR" b="1" dirty="0" smtClean="0">
                <a:solidFill>
                  <a:srgbClr val="FF0000"/>
                </a:solidFill>
              </a:rPr>
              <a:t>گذار</a:t>
            </a:r>
          </a:p>
          <a:p>
            <a:pPr lvl="1" algn="just"/>
            <a:r>
              <a:rPr lang="fa-IR" dirty="0" smtClean="0">
                <a:solidFill>
                  <a:schemeClr val="tx1"/>
                </a:solidFill>
              </a:rPr>
              <a:t>يک </a:t>
            </a:r>
            <a:r>
              <a:rPr lang="fa-IR" dirty="0">
                <a:solidFill>
                  <a:schemeClr val="tx1"/>
                </a:solidFill>
              </a:rPr>
              <a:t>راهنما در سطح سيستم </a:t>
            </a:r>
            <a:r>
              <a:rPr lang="fa-IR" dirty="0" smtClean="0">
                <a:solidFill>
                  <a:schemeClr val="tx1"/>
                </a:solidFill>
              </a:rPr>
              <a:t>که </a:t>
            </a:r>
            <a:r>
              <a:rPr lang="fa-IR" dirty="0">
                <a:solidFill>
                  <a:schemeClr val="tx1"/>
                </a:solidFill>
              </a:rPr>
              <a:t>با ارائه تمرکز بر اهداف اجتماعي و محيط زيستي و مجهز به تجربه انباشته، روالهاي معمول سياستگذاري را که بنا به عادت ذهني، اصول آن ثابت فرض شده  و در مباني آن معمولا کنکاشي صورت نمي گيرد،  بطور انتقادي، بازبيني </a:t>
            </a:r>
            <a:r>
              <a:rPr lang="fa-IR" dirty="0" smtClean="0">
                <a:solidFill>
                  <a:schemeClr val="tx1"/>
                </a:solidFill>
              </a:rPr>
              <a:t>مينمايد.</a:t>
            </a:r>
          </a:p>
          <a:p>
            <a:pPr lvl="2" algn="just"/>
            <a:r>
              <a:rPr lang="fa-IR" dirty="0" smtClean="0">
                <a:solidFill>
                  <a:schemeClr val="tx1"/>
                </a:solidFill>
              </a:rPr>
              <a:t>عدم مطلوبیت قطعی هيچ </a:t>
            </a:r>
            <a:r>
              <a:rPr lang="fa-IR" dirty="0">
                <a:solidFill>
                  <a:schemeClr val="tx1"/>
                </a:solidFill>
              </a:rPr>
              <a:t>راه </a:t>
            </a:r>
            <a:r>
              <a:rPr lang="fa-IR" dirty="0" smtClean="0">
                <a:solidFill>
                  <a:schemeClr val="tx1"/>
                </a:solidFill>
              </a:rPr>
              <a:t>حلي.</a:t>
            </a:r>
          </a:p>
          <a:p>
            <a:pPr lvl="2" algn="just"/>
            <a:r>
              <a:rPr lang="fa-IR" dirty="0" smtClean="0">
                <a:solidFill>
                  <a:schemeClr val="tx1"/>
                </a:solidFill>
              </a:rPr>
              <a:t>پيچيدگي </a:t>
            </a:r>
            <a:r>
              <a:rPr lang="fa-IR" dirty="0">
                <a:solidFill>
                  <a:schemeClr val="tx1"/>
                </a:solidFill>
              </a:rPr>
              <a:t>اين فرآيند </a:t>
            </a:r>
            <a:r>
              <a:rPr lang="fa-IR" dirty="0" smtClean="0">
                <a:solidFill>
                  <a:schemeClr val="tx1"/>
                </a:solidFill>
              </a:rPr>
              <a:t>مبه علت انعکاس پيچيدگي </a:t>
            </a:r>
            <a:r>
              <a:rPr lang="fa-IR" dirty="0">
                <a:solidFill>
                  <a:schemeClr val="tx1"/>
                </a:solidFill>
              </a:rPr>
              <a:t>واقعيتهاي </a:t>
            </a:r>
            <a:r>
              <a:rPr lang="fa-IR" dirty="0" smtClean="0">
                <a:solidFill>
                  <a:schemeClr val="tx1"/>
                </a:solidFill>
              </a:rPr>
              <a:t>اجتماعي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32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48510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 smtClean="0">
                <a:latin typeface="Titr" panose="00000700000000000000" pitchFamily="2" charset="-78"/>
                <a:cs typeface="Titr" panose="00000700000000000000" pitchFamily="2" charset="-78"/>
              </a:rPr>
              <a:t>فهرست مطالب</a:t>
            </a:r>
            <a:endParaRPr lang="fa-IR" sz="3200" dirty="0">
              <a:latin typeface="Titr" panose="00000700000000000000" pitchFamily="2" charset="-78"/>
              <a:cs typeface="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اجماع فزاینده در مورد چرخش چارچوبهای نظری و تجویزی در روند سیاستهای علم، فنآوری و نوآوری </a:t>
            </a:r>
          </a:p>
          <a:p>
            <a:r>
              <a:rPr lang="fa-IR" dirty="0" smtClean="0"/>
              <a:t>گسترده سازی سیاستهای نوآوری به طرف حوزه های نامتعارف : </a:t>
            </a:r>
          </a:p>
          <a:p>
            <a:r>
              <a:rPr lang="fa-IR" dirty="0" smtClean="0">
                <a:latin typeface="Titr" panose="00000700000000000000" pitchFamily="2" charset="-78"/>
              </a:rPr>
              <a:t>سیاستگذاری جهت تخفیف مخاطرات محیط زیستی</a:t>
            </a:r>
          </a:p>
          <a:p>
            <a:r>
              <a:rPr lang="fa-IR" dirty="0" smtClean="0">
                <a:latin typeface="Titr" panose="00000700000000000000" pitchFamily="2" charset="-78"/>
              </a:rPr>
              <a:t> چیستی معضله های محیط زیستی</a:t>
            </a:r>
          </a:p>
          <a:p>
            <a:r>
              <a:rPr lang="fa-IR" dirty="0" smtClean="0">
                <a:latin typeface="Titr" panose="00000700000000000000" pitchFamily="2" charset="-78"/>
              </a:rPr>
              <a:t> انگاره های نظری در سیاستهای مبارزه با چالشهای محیط زیستی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a-IR" dirty="0" smtClean="0">
                <a:latin typeface="Titr" panose="00000700000000000000" pitchFamily="2" charset="-78"/>
              </a:rPr>
              <a:t>مقایسه چارچوب فعلی  و نوآیند</a:t>
            </a:r>
            <a:endParaRPr lang="en-US" dirty="0" smtClean="0">
              <a:latin typeface="Titr" panose="00000700000000000000" pitchFamily="2" charset="-78"/>
            </a:endParaRPr>
          </a:p>
          <a:p>
            <a:r>
              <a:rPr lang="fa-IR" dirty="0" smtClean="0">
                <a:latin typeface="Titr" panose="00000700000000000000" pitchFamily="2" charset="-78"/>
              </a:rPr>
              <a:t>شکست گذار به مثابه خردمايه سياستگذاري در نگرش جدید</a:t>
            </a:r>
          </a:p>
          <a:p>
            <a:r>
              <a:rPr lang="fa-IR" dirty="0" smtClean="0"/>
              <a:t>مطالعه موردی: سیاستهای آب درایران</a:t>
            </a:r>
          </a:p>
          <a:p>
            <a:r>
              <a:rPr lang="fa-IR" dirty="0" smtClean="0"/>
              <a:t>شکستهای گذار در سیاستهای آبی در ایران</a:t>
            </a: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32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3009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686800" cy="1066800"/>
          </a:xfrm>
        </p:spPr>
        <p:txBody>
          <a:bodyPr>
            <a:normAutofit/>
          </a:bodyPr>
          <a:lstStyle/>
          <a:p>
            <a:r>
              <a:rPr lang="fa-IR" b="1" dirty="0">
                <a:latin typeface="Titr" panose="00000700000000000000" pitchFamily="2" charset="-78"/>
                <a:cs typeface="Titr" panose="00000700000000000000" pitchFamily="2" charset="-78"/>
              </a:rPr>
              <a:t>الگوي سياستي و بازيگران  مديريت گذار و کنش </a:t>
            </a:r>
            <a:r>
              <a:rPr lang="fa-IR" b="1" dirty="0" smtClean="0">
                <a:latin typeface="Titr" panose="00000700000000000000" pitchFamily="2" charset="-78"/>
                <a:cs typeface="Titr" panose="00000700000000000000" pitchFamily="2" charset="-78"/>
              </a:rPr>
              <a:t>سياستي (ادامه)</a:t>
            </a:r>
            <a:r>
              <a:rPr lang="fa-IR" dirty="0" smtClean="0">
                <a:latin typeface="Titr" panose="00000700000000000000" pitchFamily="2" charset="-78"/>
                <a:cs typeface="Titr" panose="00000700000000000000" pitchFamily="2" charset="-78"/>
              </a:rPr>
              <a:t> </a:t>
            </a:r>
            <a:endParaRPr lang="fa-IR" dirty="0">
              <a:latin typeface="Titr" panose="00000700000000000000" pitchFamily="2" charset="-78"/>
              <a:cs typeface="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b="1" dirty="0">
                <a:solidFill>
                  <a:srgbClr val="FF0000"/>
                </a:solidFill>
              </a:rPr>
              <a:t>فرض اصلي نظريه مديريت گذار </a:t>
            </a:r>
            <a:r>
              <a:rPr lang="fa-IR" b="1" dirty="0" smtClean="0">
                <a:solidFill>
                  <a:srgbClr val="FF0000"/>
                </a:solidFill>
              </a:rPr>
              <a:t>: </a:t>
            </a:r>
            <a:r>
              <a:rPr lang="fa-IR" dirty="0" smtClean="0"/>
              <a:t>توفیق این فرآیند در صورت طراحی آن</a:t>
            </a:r>
            <a:r>
              <a:rPr lang="fa-IR" dirty="0"/>
              <a:t> </a:t>
            </a:r>
            <a:r>
              <a:rPr lang="fa-IR" dirty="0" smtClean="0"/>
              <a:t>مبتني </a:t>
            </a:r>
            <a:r>
              <a:rPr lang="fa-IR" dirty="0"/>
              <a:t>برخواسته و  ميل تجربه اندوزي و يادگيري سياستي توسط  کليه </a:t>
            </a:r>
            <a:r>
              <a:rPr lang="fa-IR" dirty="0" smtClean="0"/>
              <a:t>ذينفعان</a:t>
            </a:r>
          </a:p>
          <a:p>
            <a:pPr lvl="1" algn="just"/>
            <a:r>
              <a:rPr lang="fa-IR" dirty="0" smtClean="0">
                <a:solidFill>
                  <a:schemeClr val="tx1"/>
                </a:solidFill>
              </a:rPr>
              <a:t>مشارکت </a:t>
            </a:r>
            <a:r>
              <a:rPr lang="fa-IR" dirty="0">
                <a:solidFill>
                  <a:schemeClr val="tx1"/>
                </a:solidFill>
              </a:rPr>
              <a:t>کليه ذينفعان </a:t>
            </a:r>
            <a:endParaRPr lang="fa-IR" dirty="0" smtClean="0">
              <a:solidFill>
                <a:schemeClr val="tx1"/>
              </a:solidFill>
            </a:endParaRPr>
          </a:p>
          <a:p>
            <a:pPr lvl="1" algn="just"/>
            <a:r>
              <a:rPr lang="fa-IR" dirty="0" smtClean="0">
                <a:solidFill>
                  <a:schemeClr val="tx1"/>
                </a:solidFill>
              </a:rPr>
              <a:t>دوم </a:t>
            </a:r>
            <a:r>
              <a:rPr lang="fa-IR" dirty="0">
                <a:solidFill>
                  <a:schemeClr val="tx1"/>
                </a:solidFill>
              </a:rPr>
              <a:t>پذيرش همه بازيگران درمورد امکان عقب نشيني در بعضي از مواضع براي ساختن اجماع با ديگران</a:t>
            </a:r>
            <a:r>
              <a:rPr lang="fa-IR" dirty="0" smtClean="0"/>
              <a:t>.</a:t>
            </a:r>
          </a:p>
          <a:p>
            <a:pPr algn="just"/>
            <a:r>
              <a:rPr lang="fa-IR" b="1" dirty="0">
                <a:solidFill>
                  <a:srgbClr val="FF0000"/>
                </a:solidFill>
              </a:rPr>
              <a:t>يکي از اساسي ترين تفاوت ها بين  مديريت گذار با نگرش هاي نئوکلاسيک و </a:t>
            </a:r>
            <a:r>
              <a:rPr lang="fa-IR" b="1" dirty="0" smtClean="0">
                <a:solidFill>
                  <a:srgbClr val="FF0000"/>
                </a:solidFill>
              </a:rPr>
              <a:t>تکاملي</a:t>
            </a:r>
            <a:r>
              <a:rPr lang="fa-IR" dirty="0" smtClean="0"/>
              <a:t>: </a:t>
            </a:r>
          </a:p>
          <a:p>
            <a:pPr lvl="1" algn="just"/>
            <a:r>
              <a:rPr lang="fa-IR" dirty="0" smtClean="0">
                <a:solidFill>
                  <a:schemeClr val="tx1"/>
                </a:solidFill>
              </a:rPr>
              <a:t>توجه به به </a:t>
            </a:r>
            <a:r>
              <a:rPr lang="fa-IR" dirty="0">
                <a:solidFill>
                  <a:schemeClr val="tx1"/>
                </a:solidFill>
              </a:rPr>
              <a:t>امر رقابت سياسي و ميل به  </a:t>
            </a:r>
            <a:r>
              <a:rPr lang="fa-IR" dirty="0" smtClean="0">
                <a:solidFill>
                  <a:schemeClr val="tx1"/>
                </a:solidFill>
              </a:rPr>
              <a:t>قدرت علاوه </a:t>
            </a:r>
            <a:r>
              <a:rPr lang="fa-IR" dirty="0">
                <a:solidFill>
                  <a:schemeClr val="tx1"/>
                </a:solidFill>
              </a:rPr>
              <a:t>بر موضوع </a:t>
            </a:r>
            <a:r>
              <a:rPr lang="fa-IR" dirty="0" smtClean="0">
                <a:solidFill>
                  <a:schemeClr val="tx1"/>
                </a:solidFill>
              </a:rPr>
              <a:t>سياستگذاري و </a:t>
            </a:r>
            <a:r>
              <a:rPr lang="fa-IR" dirty="0" smtClean="0">
                <a:solidFill>
                  <a:schemeClr val="tx1"/>
                </a:solidFill>
                <a:latin typeface="Times New Roman"/>
                <a:ea typeface="Calibri"/>
                <a:cs typeface="B Nazanin"/>
              </a:rPr>
              <a:t>مخالفت </a:t>
            </a:r>
            <a:r>
              <a:rPr lang="fa-IR" dirty="0">
                <a:solidFill>
                  <a:schemeClr val="tx1"/>
                </a:solidFill>
                <a:latin typeface="Times New Roman"/>
                <a:ea typeface="Calibri"/>
                <a:cs typeface="B Nazanin"/>
              </a:rPr>
              <a:t>و مقاومت ساختارهاي موجود در برابر هر نوع تغيير راديکال و تحول اساسي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32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42597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882403"/>
            <a:ext cx="9036496" cy="1066800"/>
          </a:xfrm>
        </p:spPr>
        <p:txBody>
          <a:bodyPr>
            <a:normAutofit/>
          </a:bodyPr>
          <a:lstStyle/>
          <a:p>
            <a:r>
              <a:rPr lang="ar-SA" b="1" dirty="0">
                <a:latin typeface="Titr" panose="00000700000000000000" pitchFamily="2" charset="-78"/>
                <a:cs typeface="Titr" panose="00000700000000000000" pitchFamily="2" charset="-78"/>
              </a:rPr>
              <a:t>لايه هاي راهبري روند گذار </a:t>
            </a:r>
            <a:r>
              <a:rPr lang="ar-SA" b="1" dirty="0" smtClean="0">
                <a:latin typeface="Titr" panose="00000700000000000000" pitchFamily="2" charset="-78"/>
                <a:cs typeface="Titr" panose="00000700000000000000" pitchFamily="2" charset="-78"/>
              </a:rPr>
              <a:t>و </a:t>
            </a:r>
            <a:r>
              <a:rPr lang="ar-SA" b="1" dirty="0">
                <a:latin typeface="Titr" panose="00000700000000000000" pitchFamily="2" charset="-78"/>
                <a:cs typeface="Titr" panose="00000700000000000000" pitchFamily="2" charset="-78"/>
              </a:rPr>
              <a:t>تلفيق آن با مسئله شکست گذار </a:t>
            </a:r>
            <a:endParaRPr lang="fa-IR" dirty="0">
              <a:latin typeface="Titr" panose="00000700000000000000" pitchFamily="2" charset="-78"/>
              <a:cs typeface="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b="1" dirty="0">
                <a:solidFill>
                  <a:srgbClr val="FF0000"/>
                </a:solidFill>
              </a:rPr>
              <a:t>لایه های </a:t>
            </a:r>
            <a:r>
              <a:rPr lang="ar-SA" b="1" dirty="0">
                <a:solidFill>
                  <a:srgbClr val="FF0000"/>
                </a:solidFill>
              </a:rPr>
              <a:t>مسئله پيچيده راهبري گذار</a:t>
            </a:r>
            <a:r>
              <a:rPr lang="ar-SA" sz="3700" dirty="0">
                <a:solidFill>
                  <a:srgbClr val="FF0000"/>
                </a:solidFill>
              </a:rPr>
              <a:t>  </a:t>
            </a:r>
            <a:endParaRPr lang="fa-IR" sz="3700" dirty="0">
              <a:solidFill>
                <a:srgbClr val="FF0000"/>
              </a:solidFill>
            </a:endParaRPr>
          </a:p>
          <a:p>
            <a:pPr lvl="1" algn="just"/>
            <a:r>
              <a:rPr lang="ar-SA" dirty="0" smtClean="0">
                <a:solidFill>
                  <a:schemeClr val="tx1"/>
                </a:solidFill>
              </a:rPr>
              <a:t>نخست </a:t>
            </a:r>
            <a:r>
              <a:rPr lang="ar-SA" dirty="0">
                <a:solidFill>
                  <a:schemeClr val="tx1"/>
                </a:solidFill>
              </a:rPr>
              <a:t>؛ لايه </a:t>
            </a:r>
            <a:r>
              <a:rPr lang="ar-SA" dirty="0" smtClean="0">
                <a:solidFill>
                  <a:schemeClr val="tx1"/>
                </a:solidFill>
              </a:rPr>
              <a:t>راهبردي</a:t>
            </a:r>
            <a:r>
              <a:rPr lang="fa-IR" dirty="0" smtClean="0">
                <a:solidFill>
                  <a:schemeClr val="tx1"/>
                </a:solidFill>
              </a:rPr>
              <a:t>: مشتمل بر </a:t>
            </a:r>
            <a:r>
              <a:rPr lang="ar-SA" dirty="0" smtClean="0">
                <a:solidFill>
                  <a:schemeClr val="tx1"/>
                </a:solidFill>
              </a:rPr>
              <a:t>چشم‌انداز‌‌سازي</a:t>
            </a:r>
            <a:r>
              <a:rPr lang="ar-SA" dirty="0">
                <a:solidFill>
                  <a:schemeClr val="tx1"/>
                </a:solidFill>
              </a:rPr>
              <a:t>، گفتمان‌‌سازي، تدوين اهداف  درازمدت و تغييرات فرهنگي مرتبط با آن </a:t>
            </a:r>
            <a:r>
              <a:rPr lang="ar-SA" dirty="0" smtClean="0">
                <a:solidFill>
                  <a:schemeClr val="tx1"/>
                </a:solidFill>
              </a:rPr>
              <a:t>دوم</a:t>
            </a:r>
            <a:r>
              <a:rPr lang="ar-SA" dirty="0">
                <a:solidFill>
                  <a:schemeClr val="tx1"/>
                </a:solidFill>
              </a:rPr>
              <a:t>؛ </a:t>
            </a:r>
            <a:endParaRPr lang="fa-IR" dirty="0" smtClean="0">
              <a:solidFill>
                <a:schemeClr val="tx1"/>
              </a:solidFill>
            </a:endParaRPr>
          </a:p>
          <a:p>
            <a:pPr lvl="1" algn="just"/>
            <a:r>
              <a:rPr lang="ar-SA" dirty="0" smtClean="0">
                <a:solidFill>
                  <a:schemeClr val="tx1"/>
                </a:solidFill>
              </a:rPr>
              <a:t> </a:t>
            </a:r>
            <a:r>
              <a:rPr lang="fa-IR" dirty="0" smtClean="0">
                <a:solidFill>
                  <a:schemeClr val="tx1"/>
                </a:solidFill>
              </a:rPr>
              <a:t>دوم: </a:t>
            </a:r>
            <a:r>
              <a:rPr lang="ar-SA" dirty="0" smtClean="0">
                <a:solidFill>
                  <a:schemeClr val="tx1"/>
                </a:solidFill>
              </a:rPr>
              <a:t>لايه تاکتيکي، شامل </a:t>
            </a:r>
            <a:r>
              <a:rPr lang="ar-SA" dirty="0">
                <a:solidFill>
                  <a:schemeClr val="tx1"/>
                </a:solidFill>
              </a:rPr>
              <a:t>فرايند دستورکار‌‌سازي، مذاکره، شبکه‌‌سازي، ائتلاف‌‌سازي و شناخت موانع </a:t>
            </a:r>
            <a:endParaRPr lang="fa-IR" dirty="0" smtClean="0">
              <a:solidFill>
                <a:schemeClr val="tx1"/>
              </a:solidFill>
            </a:endParaRPr>
          </a:p>
          <a:p>
            <a:pPr lvl="1" algn="just"/>
            <a:r>
              <a:rPr lang="ar-SA" dirty="0" smtClean="0">
                <a:solidFill>
                  <a:schemeClr val="tx1"/>
                </a:solidFill>
              </a:rPr>
              <a:t>سوم</a:t>
            </a:r>
            <a:r>
              <a:rPr lang="ar-SA" dirty="0">
                <a:solidFill>
                  <a:schemeClr val="tx1"/>
                </a:solidFill>
              </a:rPr>
              <a:t>؛  </a:t>
            </a:r>
            <a:r>
              <a:rPr lang="fa-IR" dirty="0" smtClean="0">
                <a:solidFill>
                  <a:schemeClr val="tx1"/>
                </a:solidFill>
              </a:rPr>
              <a:t>لایه</a:t>
            </a:r>
            <a:r>
              <a:rPr lang="ar-SA" dirty="0" smtClean="0">
                <a:solidFill>
                  <a:schemeClr val="tx1"/>
                </a:solidFill>
              </a:rPr>
              <a:t> </a:t>
            </a:r>
            <a:r>
              <a:rPr lang="ar-SA" dirty="0">
                <a:solidFill>
                  <a:schemeClr val="tx1"/>
                </a:solidFill>
              </a:rPr>
              <a:t>عملياتي: </a:t>
            </a:r>
            <a:r>
              <a:rPr lang="ar-SA" dirty="0" smtClean="0">
                <a:solidFill>
                  <a:schemeClr val="tx1"/>
                </a:solidFill>
              </a:rPr>
              <a:t>فرايندهاي </a:t>
            </a:r>
            <a:r>
              <a:rPr lang="ar-SA" dirty="0">
                <a:solidFill>
                  <a:schemeClr val="tx1"/>
                </a:solidFill>
              </a:rPr>
              <a:t>تجربه‌اندروزي، برنامه­ريزي، اجراي راهبري و فعاليت­هاي مستقل </a:t>
            </a:r>
            <a:endParaRPr lang="fa-IR" dirty="0" smtClean="0">
              <a:solidFill>
                <a:schemeClr val="tx1"/>
              </a:solidFill>
            </a:endParaRPr>
          </a:p>
          <a:p>
            <a:pPr lvl="1" algn="just"/>
            <a:r>
              <a:rPr lang="ar-SA" dirty="0" smtClean="0">
                <a:solidFill>
                  <a:schemeClr val="tx1"/>
                </a:solidFill>
              </a:rPr>
              <a:t>چهارم</a:t>
            </a:r>
            <a:r>
              <a:rPr lang="ar-SA" dirty="0">
                <a:solidFill>
                  <a:schemeClr val="tx1"/>
                </a:solidFill>
              </a:rPr>
              <a:t>؛ لايه تأمل و بازانديشي: </a:t>
            </a:r>
            <a:r>
              <a:rPr lang="ar-SA" dirty="0" smtClean="0">
                <a:solidFill>
                  <a:schemeClr val="tx1"/>
                </a:solidFill>
              </a:rPr>
              <a:t>نظارت</a:t>
            </a:r>
            <a:r>
              <a:rPr lang="ar-SA" dirty="0">
                <a:solidFill>
                  <a:schemeClr val="tx1"/>
                </a:solidFill>
              </a:rPr>
              <a:t>، سنجش و ارزيابي را با هدف هماهنگي </a:t>
            </a:r>
            <a:r>
              <a:rPr lang="ar-SA" dirty="0" smtClean="0">
                <a:solidFill>
                  <a:schemeClr val="tx1"/>
                </a:solidFill>
              </a:rPr>
              <a:t>بين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ar-SA" dirty="0" smtClean="0">
                <a:solidFill>
                  <a:schemeClr val="tx1"/>
                </a:solidFill>
              </a:rPr>
              <a:t>سياست‌ها</a:t>
            </a:r>
            <a:r>
              <a:rPr lang="ar-SA" dirty="0">
                <a:solidFill>
                  <a:schemeClr val="tx1"/>
                </a:solidFill>
              </a:rPr>
              <a:t>، فرايندها را توسط سازمان­ها، شهروندان مختلف بر اساس اهداف </a:t>
            </a:r>
            <a:r>
              <a:rPr lang="ar-SA" dirty="0" smtClean="0">
                <a:solidFill>
                  <a:schemeClr val="tx1"/>
                </a:solidFill>
              </a:rPr>
              <a:t>مختلف </a:t>
            </a:r>
            <a:r>
              <a:rPr lang="ar-SA" dirty="0">
                <a:solidFill>
                  <a:schemeClr val="tx1"/>
                </a:solidFill>
              </a:rPr>
              <a:t>به انجام مي‌رساند.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32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64247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ar-SA" dirty="0" smtClean="0">
                <a:latin typeface="Titr" panose="00000700000000000000" pitchFamily="2" charset="-78"/>
              </a:rPr>
              <a:t>تلفيق </a:t>
            </a:r>
            <a:r>
              <a:rPr lang="ar-SA" dirty="0">
                <a:latin typeface="Titr" panose="00000700000000000000" pitchFamily="2" charset="-78"/>
              </a:rPr>
              <a:t>نظريه شکستهاي گذار  و لايه هاي راهبري مديريت گذار</a:t>
            </a:r>
            <a:endParaRPr lang="fa-IR" dirty="0">
              <a:latin typeface="Titr" panose="000007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5161517"/>
              </p:ext>
            </p:extLst>
          </p:nvPr>
        </p:nvGraphicFramePr>
        <p:xfrm>
          <a:off x="539552" y="1988840"/>
          <a:ext cx="8208912" cy="363455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477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8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8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46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6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3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نوع شکست احتمالي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لايه راهبري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تمرکز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حوزه مشکل‌دار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مقياس زماني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سطح حوزه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082"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شکست جهت گيري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راهبردي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فرهنگي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نظام اجتماعي-انتزاعي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درازمدت (30 تاسال]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سيستم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115"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شکست هماهنگي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تاکتيکي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ساختارها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رژيم/ نهادي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ميان مدت (پنج تا پانزده سال]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رژيم اجتماعي –فني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7082"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شکست تقاضا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عملياتي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روالسازي  و تجربه ‌اندوزي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پروژه‌ها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کوتاه‌مدت / تا پنج سال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کنام ها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7188"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شکست تفکر انتقادي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تأملي –بازانديشي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ميان سطحي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اجتماعي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مداوم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تمام سطح‌ها و حوزه‌ها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3457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32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3578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b="1" dirty="0">
                <a:latin typeface="Titr" panose="00000700000000000000" pitchFamily="2" charset="-78"/>
                <a:cs typeface="Titr" panose="00000700000000000000" pitchFamily="2" charset="-78"/>
              </a:rPr>
              <a:t>شکست سياستهاي گذار  و ويژگي هاي کشورهاي جهان سوم از جمله </a:t>
            </a:r>
            <a:r>
              <a:rPr lang="ar-SA" b="1" dirty="0" smtClean="0">
                <a:latin typeface="Titr" panose="00000700000000000000" pitchFamily="2" charset="-78"/>
                <a:cs typeface="Titr" panose="00000700000000000000" pitchFamily="2" charset="-78"/>
              </a:rPr>
              <a:t>ايران</a:t>
            </a:r>
            <a:endParaRPr lang="fa-IR" dirty="0">
              <a:latin typeface="Titr" panose="00000700000000000000" pitchFamily="2" charset="-78"/>
              <a:cs typeface="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dirty="0"/>
              <a:t>سياستهاي گذار معطوف به چالشهاي محيط زيستي </a:t>
            </a:r>
            <a:r>
              <a:rPr lang="fa-IR" dirty="0" smtClean="0"/>
              <a:t>در </a:t>
            </a:r>
            <a:r>
              <a:rPr lang="fa-IR" dirty="0"/>
              <a:t>کشورهاي صنعتي </a:t>
            </a:r>
            <a:endParaRPr lang="fa-IR" dirty="0" smtClean="0"/>
          </a:p>
          <a:p>
            <a:pPr lvl="1" algn="just"/>
            <a:r>
              <a:rPr lang="fa-IR" dirty="0">
                <a:solidFill>
                  <a:schemeClr val="tx1"/>
                </a:solidFill>
              </a:rPr>
              <a:t>رويکرد انتقادي </a:t>
            </a:r>
            <a:r>
              <a:rPr lang="fa-IR" dirty="0" smtClean="0">
                <a:solidFill>
                  <a:schemeClr val="tx1"/>
                </a:solidFill>
              </a:rPr>
              <a:t>این کشورها </a:t>
            </a:r>
            <a:r>
              <a:rPr lang="fa-IR" dirty="0">
                <a:solidFill>
                  <a:schemeClr val="tx1"/>
                </a:solidFill>
              </a:rPr>
              <a:t>نسبت به سياستهاي توسعه فناوري خود به دليل تبعات منفي اجتماعي و محيط زيستي </a:t>
            </a:r>
            <a:r>
              <a:rPr lang="fa-IR" dirty="0" smtClean="0">
                <a:solidFill>
                  <a:schemeClr val="tx1"/>
                </a:solidFill>
              </a:rPr>
              <a:t>آن</a:t>
            </a:r>
          </a:p>
          <a:p>
            <a:pPr lvl="1" algn="just"/>
            <a:r>
              <a:rPr lang="fa-IR" dirty="0">
                <a:solidFill>
                  <a:schemeClr val="tx1"/>
                </a:solidFill>
              </a:rPr>
              <a:t>حکمراني </a:t>
            </a:r>
            <a:r>
              <a:rPr lang="fa-IR" dirty="0" smtClean="0">
                <a:solidFill>
                  <a:schemeClr val="tx1"/>
                </a:solidFill>
              </a:rPr>
              <a:t>شبکه اي</a:t>
            </a:r>
            <a:r>
              <a:rPr lang="fa-IR" dirty="0">
                <a:solidFill>
                  <a:schemeClr val="tx1"/>
                </a:solidFill>
              </a:rPr>
              <a:t> ،</a:t>
            </a:r>
            <a:r>
              <a:rPr lang="fa-IR" dirty="0" smtClean="0">
                <a:solidFill>
                  <a:schemeClr val="tx1"/>
                </a:solidFill>
              </a:rPr>
              <a:t> پاسخگو </a:t>
            </a:r>
            <a:r>
              <a:rPr lang="fa-IR" dirty="0">
                <a:solidFill>
                  <a:schemeClr val="tx1"/>
                </a:solidFill>
              </a:rPr>
              <a:t>و مسئوليت پذير </a:t>
            </a:r>
            <a:r>
              <a:rPr lang="fa-IR" dirty="0" smtClean="0">
                <a:solidFill>
                  <a:schemeClr val="tx1"/>
                </a:solidFill>
              </a:rPr>
              <a:t>به </a:t>
            </a:r>
            <a:r>
              <a:rPr lang="fa-IR" dirty="0">
                <a:solidFill>
                  <a:schemeClr val="tx1"/>
                </a:solidFill>
              </a:rPr>
              <a:t>دليل بلوغ نهادي ساختار سياسي اين </a:t>
            </a:r>
            <a:r>
              <a:rPr lang="fa-IR" dirty="0" smtClean="0">
                <a:solidFill>
                  <a:schemeClr val="tx1"/>
                </a:solidFill>
              </a:rPr>
              <a:t>کشورها</a:t>
            </a:r>
            <a:endParaRPr lang="fa-IR" dirty="0">
              <a:solidFill>
                <a:schemeClr val="tx1"/>
              </a:solidFill>
            </a:endParaRPr>
          </a:p>
          <a:p>
            <a:pPr lvl="1" algn="just"/>
            <a:r>
              <a:rPr lang="fa-IR" dirty="0">
                <a:solidFill>
                  <a:schemeClr val="tx1"/>
                </a:solidFill>
              </a:rPr>
              <a:t>پذيرش  نوآوريهاي اجتماعي و فناورانه توسعه پايدار به مدد حمايت هاي  ائتلاف هاي  سياسي – اجتماعي و  سازمانهاي مردم نهاد قدرتمند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32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18931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b="1" dirty="0">
                <a:latin typeface="Titr" panose="00000700000000000000" pitchFamily="2" charset="-78"/>
                <a:cs typeface="Titr" panose="00000700000000000000" pitchFamily="2" charset="-78"/>
              </a:rPr>
              <a:t>شکست سياستهاي گذار  و ويژگي هاي کشورهاي جهان سوم از جمله </a:t>
            </a:r>
            <a:r>
              <a:rPr lang="ar-SA" b="1" dirty="0" smtClean="0">
                <a:latin typeface="Titr" panose="00000700000000000000" pitchFamily="2" charset="-78"/>
                <a:cs typeface="Titr" panose="00000700000000000000" pitchFamily="2" charset="-78"/>
              </a:rPr>
              <a:t>ايران</a:t>
            </a:r>
            <a:r>
              <a:rPr lang="fa-IR" b="1" dirty="0" smtClean="0">
                <a:latin typeface="Titr" panose="00000700000000000000" pitchFamily="2" charset="-78"/>
                <a:cs typeface="Titr" panose="00000700000000000000" pitchFamily="2" charset="-78"/>
              </a:rPr>
              <a:t>- ادامه</a:t>
            </a:r>
            <a:endParaRPr lang="fa-IR" dirty="0">
              <a:latin typeface="Titr" panose="00000700000000000000" pitchFamily="2" charset="-78"/>
              <a:cs typeface="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dirty="0" smtClean="0"/>
              <a:t>منشا </a:t>
            </a:r>
            <a:r>
              <a:rPr lang="fa-IR" dirty="0"/>
              <a:t>سياستهاي گذار در </a:t>
            </a:r>
            <a:r>
              <a:rPr lang="fa-IR" dirty="0" smtClean="0"/>
              <a:t>کشورهای در حال توسعه </a:t>
            </a:r>
            <a:r>
              <a:rPr lang="fa-IR" dirty="0" smtClean="0">
                <a:latin typeface="Times New Roman"/>
                <a:ea typeface="Calibri"/>
                <a:cs typeface="B Nazanin"/>
              </a:rPr>
              <a:t>حاصل </a:t>
            </a:r>
            <a:r>
              <a:rPr lang="fa-IR" dirty="0">
                <a:latin typeface="Times New Roman"/>
                <a:ea typeface="Calibri"/>
                <a:cs typeface="B Nazanin"/>
              </a:rPr>
              <a:t>انتقال و انتشار سياستهاي کشورهاي </a:t>
            </a:r>
            <a:r>
              <a:rPr lang="fa-IR" dirty="0" smtClean="0">
                <a:latin typeface="Times New Roman"/>
                <a:ea typeface="Calibri"/>
                <a:cs typeface="B Nazanin"/>
              </a:rPr>
              <a:t>غربي از طریق:</a:t>
            </a:r>
          </a:p>
          <a:p>
            <a:pPr lvl="1" algn="just"/>
            <a:r>
              <a:rPr lang="fa-IR" dirty="0" smtClean="0">
                <a:latin typeface="Times New Roman"/>
                <a:ea typeface="Calibri"/>
                <a:cs typeface="B Nazanin"/>
              </a:rPr>
              <a:t>شرکتهاي </a:t>
            </a:r>
            <a:r>
              <a:rPr lang="fa-IR" dirty="0">
                <a:latin typeface="Times New Roman"/>
                <a:ea typeface="Calibri"/>
                <a:cs typeface="B Nazanin"/>
              </a:rPr>
              <a:t>چند مليتي </a:t>
            </a:r>
            <a:r>
              <a:rPr lang="fa-IR" dirty="0" smtClean="0">
                <a:latin typeface="Times New Roman"/>
                <a:ea typeface="Calibri"/>
                <a:cs typeface="B Nazanin"/>
              </a:rPr>
              <a:t>مانند چین و هند</a:t>
            </a:r>
          </a:p>
          <a:p>
            <a:pPr lvl="1" algn="just"/>
            <a:r>
              <a:rPr lang="fa-IR" dirty="0" smtClean="0"/>
              <a:t>مشروط </a:t>
            </a:r>
            <a:r>
              <a:rPr lang="fa-IR" dirty="0"/>
              <a:t>کردن وامهاي توسعه و يا برنامه هاي سازمانهاي بين المللي مانند کشورهاي افريقايي </a:t>
            </a:r>
          </a:p>
          <a:p>
            <a:pPr marL="118872" indent="0" algn="just">
              <a:buNone/>
            </a:pPr>
            <a:r>
              <a:rPr lang="fa-IR" b="1" dirty="0" smtClean="0">
                <a:solidFill>
                  <a:srgbClr val="FF0000"/>
                </a:solidFill>
              </a:rPr>
              <a:t>نکته مثبت: </a:t>
            </a:r>
            <a:r>
              <a:rPr lang="fa-IR" dirty="0" smtClean="0"/>
              <a:t>تجربه </a:t>
            </a:r>
            <a:r>
              <a:rPr lang="fa-IR" dirty="0"/>
              <a:t>اندوزي بسيار سريعتر </a:t>
            </a:r>
            <a:r>
              <a:rPr lang="fa-IR" dirty="0" smtClean="0"/>
              <a:t>با </a:t>
            </a:r>
            <a:r>
              <a:rPr lang="fa-IR" dirty="0"/>
              <a:t>يادگيري از تجارب صورت گرفته دراين کشورها </a:t>
            </a:r>
            <a:endParaRPr lang="fa-IR" dirty="0" smtClean="0"/>
          </a:p>
          <a:p>
            <a:pPr marL="118872" indent="0" algn="just">
              <a:buNone/>
            </a:pPr>
            <a:r>
              <a:rPr lang="fa-IR" b="1" dirty="0" smtClean="0">
                <a:solidFill>
                  <a:srgbClr val="FF0000"/>
                </a:solidFill>
              </a:rPr>
              <a:t>نکته منفی:</a:t>
            </a:r>
            <a:r>
              <a:rPr lang="fa-IR" b="1" dirty="0">
                <a:solidFill>
                  <a:srgbClr val="FF0000"/>
                </a:solidFill>
              </a:rPr>
              <a:t> </a:t>
            </a:r>
            <a:r>
              <a:rPr lang="fa-IR" dirty="0" smtClean="0"/>
              <a:t>آغاز نشدن </a:t>
            </a:r>
            <a:r>
              <a:rPr lang="fa-IR" dirty="0"/>
              <a:t>فرايند گذار از پويايي دروني اين </a:t>
            </a:r>
            <a:r>
              <a:rPr lang="fa-IR" dirty="0" smtClean="0"/>
              <a:t>جوامع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32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07886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b="1" dirty="0">
                <a:latin typeface="Titr" panose="00000700000000000000" pitchFamily="2" charset="-78"/>
                <a:cs typeface="Titr" panose="00000700000000000000" pitchFamily="2" charset="-78"/>
              </a:rPr>
              <a:t>شکست سياستهاي گذار  و ويژگي هاي کشورهاي جهان سوم از جمله </a:t>
            </a:r>
            <a:r>
              <a:rPr lang="ar-SA" b="1" dirty="0" smtClean="0">
                <a:latin typeface="Titr" panose="00000700000000000000" pitchFamily="2" charset="-78"/>
                <a:cs typeface="Titr" panose="00000700000000000000" pitchFamily="2" charset="-78"/>
              </a:rPr>
              <a:t>ايران</a:t>
            </a:r>
            <a:r>
              <a:rPr lang="fa-IR" b="1" dirty="0" smtClean="0">
                <a:latin typeface="Titr" panose="00000700000000000000" pitchFamily="2" charset="-78"/>
                <a:cs typeface="Titr" panose="00000700000000000000" pitchFamily="2" charset="-78"/>
              </a:rPr>
              <a:t>- ادامه</a:t>
            </a:r>
            <a:endParaRPr lang="fa-IR" dirty="0">
              <a:latin typeface="Titr" panose="00000700000000000000" pitchFamily="2" charset="-78"/>
              <a:cs typeface="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ar-SA" b="1" dirty="0" smtClean="0"/>
              <a:t>ويژگي </a:t>
            </a:r>
            <a:r>
              <a:rPr lang="ar-SA" b="1" dirty="0"/>
              <a:t>هاي </a:t>
            </a:r>
            <a:r>
              <a:rPr lang="ar-SA" b="1" dirty="0" smtClean="0"/>
              <a:t>خاص</a:t>
            </a:r>
            <a:r>
              <a:rPr lang="ar-SA" b="1" dirty="0"/>
              <a:t> </a:t>
            </a:r>
            <a:r>
              <a:rPr lang="ar-SA" b="1" dirty="0" smtClean="0"/>
              <a:t>ايران</a:t>
            </a:r>
            <a:endParaRPr lang="fa-IR" b="1" dirty="0" smtClean="0"/>
          </a:p>
          <a:p>
            <a:pPr lvl="1" algn="just">
              <a:lnSpc>
                <a:spcPct val="150000"/>
              </a:lnSpc>
            </a:pPr>
            <a:r>
              <a:rPr lang="ar-SA" dirty="0" smtClean="0"/>
              <a:t> </a:t>
            </a:r>
            <a:r>
              <a:rPr lang="ar-SA" dirty="0"/>
              <a:t>امکان انتشار </a:t>
            </a:r>
            <a:r>
              <a:rPr lang="fa-IR" dirty="0" smtClean="0"/>
              <a:t>کمتر </a:t>
            </a:r>
            <a:r>
              <a:rPr lang="ar-SA" dirty="0" smtClean="0"/>
              <a:t>سياستهاي </a:t>
            </a:r>
            <a:r>
              <a:rPr lang="ar-SA" dirty="0"/>
              <a:t>گذارازکشورهاي صنعتي به ايران </a:t>
            </a:r>
            <a:r>
              <a:rPr lang="ar-SA" dirty="0" smtClean="0"/>
              <a:t>به </a:t>
            </a:r>
            <a:r>
              <a:rPr lang="ar-SA" dirty="0"/>
              <a:t>دليل تحريمها و سياستهاي داخلي </a:t>
            </a:r>
            <a:endParaRPr lang="fa-IR" dirty="0"/>
          </a:p>
          <a:p>
            <a:pPr lvl="1" algn="just">
              <a:lnSpc>
                <a:spcPct val="150000"/>
              </a:lnSpc>
            </a:pPr>
            <a:r>
              <a:rPr lang="fa-IR" dirty="0" smtClean="0"/>
              <a:t>عدم وجود </a:t>
            </a:r>
            <a:r>
              <a:rPr lang="ar-SA" dirty="0" smtClean="0"/>
              <a:t>اجماع حداقل</a:t>
            </a:r>
            <a:r>
              <a:rPr lang="fa-IR" dirty="0" smtClean="0"/>
              <a:t>ی</a:t>
            </a:r>
            <a:r>
              <a:rPr lang="ar-SA" dirty="0" smtClean="0"/>
              <a:t> </a:t>
            </a:r>
            <a:r>
              <a:rPr lang="ar-SA" dirty="0"/>
              <a:t>در سطح دولتي در مورد ضرورت تحول جهت­گيري  سياستهاي نوآوري در کشور به طرف توسعه پايدار </a:t>
            </a:r>
            <a:endParaRPr lang="fa-IR" dirty="0" smtClean="0"/>
          </a:p>
          <a:p>
            <a:pPr algn="just">
              <a:lnSpc>
                <a:spcPct val="150000"/>
              </a:lnSpc>
            </a:pPr>
            <a:r>
              <a:rPr lang="ar-SA" dirty="0"/>
              <a:t>مهمترين ويژگي مديريت </a:t>
            </a:r>
            <a:r>
              <a:rPr lang="ar-SA" dirty="0" smtClean="0"/>
              <a:t>گذار</a:t>
            </a:r>
            <a:r>
              <a:rPr lang="fa-IR" dirty="0" smtClean="0"/>
              <a:t>: </a:t>
            </a:r>
            <a:r>
              <a:rPr lang="ar-SA" dirty="0" smtClean="0"/>
              <a:t>غلبه  </a:t>
            </a:r>
            <a:r>
              <a:rPr lang="ar-SA" dirty="0"/>
              <a:t>تفکر انتقادي و تاملي بر تفکر سازه اي و ابزاري نسبت به </a:t>
            </a:r>
            <a:r>
              <a:rPr lang="ar-SA" dirty="0" smtClean="0"/>
              <a:t>تصميمات</a:t>
            </a:r>
            <a:r>
              <a:rPr lang="fa-IR" dirty="0" smtClean="0"/>
              <a:t> </a:t>
            </a:r>
            <a:r>
              <a:rPr lang="ar-SA" dirty="0" smtClean="0"/>
              <a:t>گذشته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32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27292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>
            <a:normAutofit/>
          </a:bodyPr>
          <a:lstStyle/>
          <a:p>
            <a:r>
              <a:rPr lang="fa-IR" b="1" dirty="0">
                <a:latin typeface="Titr" panose="00000700000000000000" pitchFamily="2" charset="-78"/>
                <a:cs typeface="Titr" panose="00000700000000000000" pitchFamily="2" charset="-78"/>
              </a:rPr>
              <a:t>مطالعه موردي سياستهاي آب: معضل بزرگ سياستگذاري نوآوري در ايران </a:t>
            </a:r>
            <a:endParaRPr lang="fa-IR" dirty="0">
              <a:latin typeface="Titr" panose="00000700000000000000" pitchFamily="2" charset="-78"/>
              <a:cs typeface="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b="1" dirty="0" smtClean="0"/>
              <a:t>ویژگیهای </a:t>
            </a:r>
            <a:r>
              <a:rPr lang="ar-SA" b="1" dirty="0" smtClean="0"/>
              <a:t>حکمراني آب</a:t>
            </a:r>
            <a:r>
              <a:rPr lang="fa-IR" b="1" dirty="0" smtClean="0"/>
              <a:t> ایران</a:t>
            </a:r>
            <a:r>
              <a:rPr lang="ar-SA" b="1" dirty="0" smtClean="0"/>
              <a:t> </a:t>
            </a:r>
            <a:r>
              <a:rPr lang="ar-SA" b="1" dirty="0"/>
              <a:t>در </a:t>
            </a:r>
            <a:r>
              <a:rPr lang="ar-SA" b="1" dirty="0" smtClean="0"/>
              <a:t>گذشته</a:t>
            </a:r>
            <a:endParaRPr lang="fa-IR" b="1" dirty="0" smtClean="0"/>
          </a:p>
          <a:p>
            <a:pPr lvl="1" algn="just"/>
            <a:r>
              <a:rPr lang="ar-SA" dirty="0">
                <a:solidFill>
                  <a:schemeClr val="accent5">
                    <a:lumMod val="75000"/>
                  </a:schemeClr>
                </a:solidFill>
              </a:rPr>
              <a:t>بر اساس خصوصيات بومي هر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منطقه</a:t>
            </a:r>
            <a:endParaRPr lang="fa-IR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 algn="just"/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بر </a:t>
            </a:r>
            <a:r>
              <a:rPr lang="ar-SA" dirty="0">
                <a:solidFill>
                  <a:schemeClr val="accent5">
                    <a:lumMod val="75000"/>
                  </a:schemeClr>
                </a:solidFill>
              </a:rPr>
              <a:t>مبناي کاربرد نوع خاصي از فناوري استحصال آب مانند قنات‌ها</a:t>
            </a:r>
            <a:r>
              <a:rPr lang="fa-IR" dirty="0">
                <a:solidFill>
                  <a:schemeClr val="accent5">
                    <a:lumMod val="75000"/>
                  </a:schemeClr>
                </a:solidFill>
              </a:rPr>
              <a:t> و کاريزها، آب بندها و سازه‌هايي مانند آسياب‌هاي آبي </a:t>
            </a:r>
            <a:endParaRPr lang="fa-IR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 algn="just"/>
            <a:r>
              <a:rPr lang="fa-IR" dirty="0">
                <a:solidFill>
                  <a:schemeClr val="accent5">
                    <a:lumMod val="75000"/>
                  </a:schemeClr>
                </a:solidFill>
              </a:rPr>
              <a:t>پشتيباني </a:t>
            </a:r>
            <a:r>
              <a:rPr lang="fa-IR" dirty="0" smtClean="0">
                <a:solidFill>
                  <a:schemeClr val="accent5">
                    <a:lumMod val="75000"/>
                  </a:schemeClr>
                </a:solidFill>
              </a:rPr>
              <a:t>از </a:t>
            </a:r>
            <a:r>
              <a:rPr lang="fa-IR" dirty="0">
                <a:solidFill>
                  <a:schemeClr val="accent5">
                    <a:lumMod val="75000"/>
                  </a:schemeClr>
                </a:solidFill>
              </a:rPr>
              <a:t>سوي ترتيبات اجتماعي -نهادي ويژه‌اي مانند «بنه» در چارچوب نظام اجتماعي ملوک الطوايفي </a:t>
            </a:r>
            <a:endParaRPr lang="fa-IR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 algn="just"/>
            <a:r>
              <a:rPr lang="fa-IR" dirty="0" smtClean="0">
                <a:solidFill>
                  <a:schemeClr val="accent5">
                    <a:lumMod val="75000"/>
                  </a:schemeClr>
                </a:solidFill>
              </a:rPr>
              <a:t>وجود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يک </a:t>
            </a:r>
            <a:r>
              <a:rPr lang="ar-SA" dirty="0">
                <a:solidFill>
                  <a:schemeClr val="accent5">
                    <a:lumMod val="75000"/>
                  </a:schemeClr>
                </a:solidFill>
              </a:rPr>
              <a:t>سيستم کامل اجتماعي- فني گسترده شامل تشکيلات خاص صنفي- محلي مرکب از ذي‌نفوذان و ذي­نفعان و مبتني بر نوآوري بومي در حوزه فن‌آوري و حفاظت از منابع بر اساس الگوي پايداري در هر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منطقه</a:t>
            </a:r>
            <a:endParaRPr lang="fa-IR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 algn="just"/>
            <a:r>
              <a:rPr lang="ar-SA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a-IR" sz="2400" dirty="0" smtClean="0">
                <a:solidFill>
                  <a:schemeClr val="accent5">
                    <a:lumMod val="75000"/>
                  </a:schemeClr>
                </a:solidFill>
              </a:rPr>
              <a:t>انتقال سینه به سینه </a:t>
            </a:r>
            <a:r>
              <a:rPr lang="ar-SA" sz="2400" dirty="0" smtClean="0">
                <a:solidFill>
                  <a:schemeClr val="accent5">
                    <a:lumMod val="75000"/>
                  </a:schemeClr>
                </a:solidFill>
              </a:rPr>
              <a:t>دانش </a:t>
            </a:r>
            <a:r>
              <a:rPr lang="ar-SA" sz="2400" dirty="0">
                <a:solidFill>
                  <a:schemeClr val="accent5">
                    <a:lumMod val="75000"/>
                  </a:schemeClr>
                </a:solidFill>
              </a:rPr>
              <a:t>فني بومي هر </a:t>
            </a:r>
            <a:r>
              <a:rPr lang="ar-SA" sz="2400" dirty="0" smtClean="0">
                <a:solidFill>
                  <a:schemeClr val="accent5">
                    <a:lumMod val="75000"/>
                  </a:schemeClr>
                </a:solidFill>
              </a:rPr>
              <a:t>منطقه</a:t>
            </a:r>
            <a:endParaRPr lang="fa-IR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32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2007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>
                <a:latin typeface="Titr" panose="00000700000000000000" pitchFamily="2" charset="-78"/>
                <a:cs typeface="Titr" panose="00000700000000000000" pitchFamily="2" charset="-78"/>
              </a:rPr>
              <a:t>مطالعه موردي سياستهاي آب: معضل بزرگ سياستگذاري نوآوري در </a:t>
            </a:r>
            <a:r>
              <a:rPr lang="fa-IR" b="1" dirty="0" smtClean="0">
                <a:latin typeface="Titr" panose="00000700000000000000" pitchFamily="2" charset="-78"/>
                <a:cs typeface="Titr" panose="00000700000000000000" pitchFamily="2" charset="-78"/>
              </a:rPr>
              <a:t>ايران</a:t>
            </a:r>
            <a:r>
              <a:rPr lang="fa-IR" b="1" dirty="0">
                <a:latin typeface="Titr" panose="00000700000000000000" pitchFamily="2" charset="-78"/>
                <a:cs typeface="Titr" panose="00000700000000000000" pitchFamily="2" charset="-78"/>
              </a:rPr>
              <a:t> </a:t>
            </a:r>
            <a:r>
              <a:rPr lang="fa-IR" b="1" dirty="0" smtClean="0">
                <a:latin typeface="Titr" panose="00000700000000000000" pitchFamily="2" charset="-78"/>
                <a:cs typeface="Titr" panose="00000700000000000000" pitchFamily="2" charset="-78"/>
              </a:rPr>
              <a:t>- ادامه</a:t>
            </a:r>
            <a:endParaRPr lang="fa-IR" dirty="0">
              <a:latin typeface="Titr" panose="00000700000000000000" pitchFamily="2" charset="-78"/>
              <a:cs typeface="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fa-IR" dirty="0" smtClean="0"/>
          </a:p>
          <a:p>
            <a:pPr>
              <a:lnSpc>
                <a:spcPct val="150000"/>
              </a:lnSpc>
            </a:pPr>
            <a:r>
              <a:rPr lang="fa-IR" b="1" dirty="0" smtClean="0"/>
              <a:t>مسئله </a:t>
            </a:r>
            <a:r>
              <a:rPr lang="fa-IR" b="1" dirty="0"/>
              <a:t>آب در ايران يک معضل بدخيم سياستي </a:t>
            </a:r>
            <a:r>
              <a:rPr lang="fa-IR" b="1" dirty="0" smtClean="0"/>
              <a:t>است:</a:t>
            </a:r>
          </a:p>
          <a:p>
            <a:pPr lvl="1">
              <a:lnSpc>
                <a:spcPct val="150000"/>
              </a:lnSpc>
            </a:pPr>
            <a:r>
              <a:rPr lang="fa-IR" b="1" dirty="0">
                <a:solidFill>
                  <a:schemeClr val="accent3">
                    <a:lumMod val="75000"/>
                  </a:schemeClr>
                </a:solidFill>
              </a:rPr>
              <a:t>مشکل تعريف </a:t>
            </a:r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</a:rPr>
              <a:t>مسئله</a:t>
            </a:r>
          </a:p>
          <a:p>
            <a:pPr lvl="1">
              <a:lnSpc>
                <a:spcPct val="150000"/>
              </a:lnSpc>
            </a:pPr>
            <a:r>
              <a:rPr lang="fa-IR" b="1" dirty="0">
                <a:solidFill>
                  <a:schemeClr val="accent3">
                    <a:lumMod val="75000"/>
                  </a:schemeClr>
                </a:solidFill>
              </a:rPr>
              <a:t>عدم اشتراک منافع بين </a:t>
            </a:r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</a:rPr>
              <a:t>ذينفعان</a:t>
            </a:r>
            <a:endParaRPr lang="fa-IR" b="1" dirty="0">
              <a:solidFill>
                <a:schemeClr val="accent3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</a:rPr>
              <a:t>وجود چندين </a:t>
            </a:r>
            <a:r>
              <a:rPr lang="fa-IR" b="1" dirty="0">
                <a:solidFill>
                  <a:schemeClr val="accent3">
                    <a:lumMod val="75000"/>
                  </a:schemeClr>
                </a:solidFill>
              </a:rPr>
              <a:t>سيستم </a:t>
            </a:r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</a:rPr>
              <a:t>اجتماعي-فني</a:t>
            </a:r>
          </a:p>
          <a:p>
            <a:pPr lvl="1">
              <a:lnSpc>
                <a:spcPct val="150000"/>
              </a:lnSpc>
            </a:pPr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</a:rPr>
              <a:t>ضرورت وجود نوآوريهاي </a:t>
            </a:r>
            <a:r>
              <a:rPr lang="fa-IR" b="1" dirty="0">
                <a:solidFill>
                  <a:schemeClr val="accent3">
                    <a:lumMod val="75000"/>
                  </a:schemeClr>
                </a:solidFill>
              </a:rPr>
              <a:t>اجتماعي و </a:t>
            </a:r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</a:rPr>
              <a:t>تغيير </a:t>
            </a:r>
            <a:r>
              <a:rPr lang="fa-IR" b="1" dirty="0">
                <a:solidFill>
                  <a:schemeClr val="accent3">
                    <a:lumMod val="75000"/>
                  </a:schemeClr>
                </a:solidFill>
              </a:rPr>
              <a:t>رفتار انسانها در طرف </a:t>
            </a:r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</a:rPr>
              <a:t>تقاضا</a:t>
            </a:r>
          </a:p>
          <a:p>
            <a:pPr>
              <a:lnSpc>
                <a:spcPct val="150000"/>
              </a:lnSpc>
            </a:pP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32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1854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>
                <a:latin typeface="Titr" panose="00000700000000000000" pitchFamily="2" charset="-78"/>
                <a:cs typeface="Titr" panose="00000700000000000000" pitchFamily="2" charset="-78"/>
              </a:rPr>
              <a:t>مطالعه موردي سياستهاي آب: معضل بزرگ سياستگذاري نوآوري در ايران </a:t>
            </a:r>
            <a:r>
              <a:rPr lang="fa-IR" b="1" dirty="0" smtClean="0">
                <a:latin typeface="Titr" panose="00000700000000000000" pitchFamily="2" charset="-78"/>
                <a:cs typeface="Titr" panose="00000700000000000000" pitchFamily="2" charset="-78"/>
              </a:rPr>
              <a:t>- ادامه</a:t>
            </a:r>
            <a:endParaRPr lang="fa-IR" dirty="0">
              <a:latin typeface="Titr" panose="00000700000000000000" pitchFamily="2" charset="-78"/>
              <a:cs typeface="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fa-IR" b="1" dirty="0"/>
              <a:t>شکست جهت گيري 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fa-IR" b="1" dirty="0">
                <a:solidFill>
                  <a:schemeClr val="accent3">
                    <a:lumMod val="75000"/>
                  </a:schemeClr>
                </a:solidFill>
              </a:rPr>
              <a:t>جهت گيري سياستهاي آب ايران بر افزايش عرضه و با تکيه برايجاد سدهاي بزرگ و غول پيکر مخزني براي تامين آب کشاورزي </a:t>
            </a:r>
            <a:endParaRPr lang="fa-IR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ar-SA" b="1" dirty="0" smtClean="0">
                <a:solidFill>
                  <a:schemeClr val="accent3">
                    <a:lumMod val="75000"/>
                  </a:schemeClr>
                </a:solidFill>
              </a:rPr>
              <a:t>سياست </a:t>
            </a:r>
            <a:r>
              <a:rPr lang="ar-SA" b="1" dirty="0">
                <a:solidFill>
                  <a:schemeClr val="accent3">
                    <a:lumMod val="75000"/>
                  </a:schemeClr>
                </a:solidFill>
              </a:rPr>
              <a:t>توليد صد درصد محصولات کشاورزي استراتژيک  مانند گندم با هدف تامين امنيت </a:t>
            </a:r>
            <a:r>
              <a:rPr lang="ar-SA" b="1" dirty="0" smtClean="0">
                <a:solidFill>
                  <a:schemeClr val="accent3">
                    <a:lumMod val="75000"/>
                  </a:schemeClr>
                </a:solidFill>
              </a:rPr>
              <a:t>غذايي </a:t>
            </a:r>
            <a:r>
              <a:rPr lang="ar-SA" b="1" dirty="0">
                <a:solidFill>
                  <a:schemeClr val="accent3">
                    <a:lumMod val="75000"/>
                  </a:schemeClr>
                </a:solidFill>
              </a:rPr>
              <a:t>دربرنامه هاي توسعه </a:t>
            </a:r>
            <a:endParaRPr lang="fa-IR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ar-SA" b="1" dirty="0">
                <a:solidFill>
                  <a:schemeClr val="accent3">
                    <a:lumMod val="75000"/>
                  </a:schemeClr>
                </a:solidFill>
              </a:rPr>
              <a:t>سياستهاي تشويق کشت گندم با ابزارهاي سياستي مانند خريد تضميني گندم به قيمتي بالاتر از قيمت بين المللي </a:t>
            </a:r>
            <a:endParaRPr lang="fa-IR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32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9256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63" y="1160510"/>
            <a:ext cx="8229600" cy="1066800"/>
          </a:xfrm>
        </p:spPr>
        <p:txBody>
          <a:bodyPr>
            <a:normAutofit/>
          </a:bodyPr>
          <a:lstStyle/>
          <a:p>
            <a:r>
              <a:rPr lang="fa-IR" b="1" dirty="0">
                <a:latin typeface="Titr" panose="00000700000000000000" pitchFamily="2" charset="-78"/>
                <a:cs typeface="Titr" panose="00000700000000000000" pitchFamily="2" charset="-78"/>
              </a:rPr>
              <a:t>مطالعه موردي سياستهاي آب: معضل بزرگ سياستگذاري نوآوري در </a:t>
            </a:r>
            <a:r>
              <a:rPr lang="fa-IR" b="1" dirty="0" smtClean="0">
                <a:latin typeface="Titr" panose="00000700000000000000" pitchFamily="2" charset="-78"/>
                <a:cs typeface="Titr" panose="00000700000000000000" pitchFamily="2" charset="-78"/>
              </a:rPr>
              <a:t>ايران- ادامه</a:t>
            </a:r>
            <a:endParaRPr lang="fa-IR" dirty="0">
              <a:latin typeface="Titr" panose="00000700000000000000" pitchFamily="2" charset="-78"/>
              <a:cs typeface="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fa-IR" b="1" dirty="0"/>
              <a:t>شکست در هماهنگي سياستها</a:t>
            </a:r>
            <a:endParaRPr lang="fa-IR" b="1" dirty="0" smtClean="0"/>
          </a:p>
          <a:p>
            <a:pPr lvl="1" algn="just">
              <a:lnSpc>
                <a:spcPct val="150000"/>
              </a:lnSpc>
            </a:pPr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</a:rPr>
              <a:t>عدم </a:t>
            </a:r>
            <a:r>
              <a:rPr lang="fa-IR" b="1" dirty="0">
                <a:solidFill>
                  <a:schemeClr val="accent3">
                    <a:lumMod val="75000"/>
                  </a:schemeClr>
                </a:solidFill>
              </a:rPr>
              <a:t>همآهنگي سياستها در بالا و پايين </a:t>
            </a:r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</a:rPr>
              <a:t>دست</a:t>
            </a:r>
          </a:p>
          <a:p>
            <a:pPr lvl="1" algn="just">
              <a:lnSpc>
                <a:spcPct val="150000"/>
              </a:lnSpc>
            </a:pPr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</a:rPr>
              <a:t>منطق </a:t>
            </a:r>
            <a:r>
              <a:rPr lang="fa-IR" b="1" dirty="0">
                <a:solidFill>
                  <a:schemeClr val="accent3">
                    <a:lumMod val="75000"/>
                  </a:schemeClr>
                </a:solidFill>
              </a:rPr>
              <a:t>نهادي متعارض اين وزارتخانه </a:t>
            </a:r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</a:rPr>
              <a:t>ها و تداخل </a:t>
            </a:r>
            <a:r>
              <a:rPr lang="fa-IR" b="1" dirty="0">
                <a:solidFill>
                  <a:schemeClr val="accent3">
                    <a:lumMod val="75000"/>
                  </a:schemeClr>
                </a:solidFill>
              </a:rPr>
              <a:t>بين وظايف بين وزارتخانه هاي نيرو ، کشاورزي، سازمان محيط زيست و صنعت در حوزه </a:t>
            </a:r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</a:rPr>
              <a:t>آب</a:t>
            </a:r>
          </a:p>
          <a:p>
            <a:pPr lvl="1" algn="just">
              <a:lnSpc>
                <a:spcPct val="150000"/>
              </a:lnSpc>
            </a:pPr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</a:rPr>
              <a:t>لزوم </a:t>
            </a:r>
            <a:r>
              <a:rPr lang="ar-SA" b="1" dirty="0" smtClean="0">
                <a:solidFill>
                  <a:schemeClr val="accent3">
                    <a:lumMod val="75000"/>
                  </a:schemeClr>
                </a:solidFill>
              </a:rPr>
              <a:t>استقرار </a:t>
            </a:r>
            <a:r>
              <a:rPr lang="ar-SA" b="1" dirty="0">
                <a:solidFill>
                  <a:schemeClr val="accent3">
                    <a:lumMod val="75000"/>
                  </a:schemeClr>
                </a:solidFill>
              </a:rPr>
              <a:t>حکمراني تجربه محور با حضور نهادهاي مدني و انحمنهاي محلي آب بران </a:t>
            </a:r>
            <a:endParaRPr lang="fa-IR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32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6339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 smtClean="0">
                <a:latin typeface="Titr" panose="00000700000000000000" pitchFamily="2" charset="-78"/>
                <a:cs typeface="Titr" panose="00000700000000000000" pitchFamily="2" charset="-78"/>
              </a:rPr>
              <a:t>روندهای نوآیند در سیاست </a:t>
            </a:r>
            <a:r>
              <a:rPr lang="fa-IR" sz="3200" b="1" dirty="0" smtClean="0">
                <a:latin typeface="Titr" panose="00000700000000000000" pitchFamily="2" charset="-78"/>
                <a:cs typeface="Titr" panose="00000700000000000000" pitchFamily="2" charset="-78"/>
              </a:rPr>
              <a:t>گذاری </a:t>
            </a:r>
            <a:r>
              <a:rPr lang="fa-IR" sz="3200" b="1" dirty="0" smtClean="0">
                <a:latin typeface="Titr" panose="00000700000000000000" pitchFamily="2" charset="-78"/>
                <a:cs typeface="Titr" panose="00000700000000000000" pitchFamily="2" charset="-78"/>
              </a:rPr>
              <a:t>علم، فنآوری و نوآوری  </a:t>
            </a:r>
            <a:endParaRPr lang="fa-IR" sz="3200" dirty="0">
              <a:latin typeface="Titr" panose="00000700000000000000" pitchFamily="2" charset="-78"/>
              <a:cs typeface="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dirty="0" smtClean="0"/>
              <a:t>اجماع فزاینده در مورد چرخش چارچوبهای نظری و تجویزی در روند سیاستهای علم، فنآوری و نوآوری </a:t>
            </a:r>
          </a:p>
          <a:p>
            <a:pPr algn="just"/>
            <a:endParaRPr lang="fa-IR" dirty="0"/>
          </a:p>
          <a:p>
            <a:pPr algn="just"/>
            <a:r>
              <a:rPr lang="fa-IR" sz="2600" dirty="0" smtClean="0"/>
              <a:t>خروج از چارچوبهای معمول نئوکلاسیک و تکامل گرا </a:t>
            </a:r>
          </a:p>
          <a:p>
            <a:pPr algn="just"/>
            <a:endParaRPr lang="fa-IR" sz="2600" dirty="0"/>
          </a:p>
          <a:p>
            <a:pPr algn="just"/>
            <a:r>
              <a:rPr lang="fa-IR" sz="2400" dirty="0" smtClean="0"/>
              <a:t>گسترده سازی سیاستهای نوآوری به طرف حوزه های نامتعارف  </a:t>
            </a:r>
          </a:p>
          <a:p>
            <a:pPr algn="just"/>
            <a:endParaRPr lang="fa-IR" sz="2600" dirty="0"/>
          </a:p>
          <a:p>
            <a:pPr algn="just"/>
            <a:r>
              <a:rPr lang="fa-IR" sz="2200" dirty="0" smtClean="0"/>
              <a:t>عمیق سازی سیاستهای نوآوری  با استفاده از ابزارهای نوین سیاستی</a:t>
            </a: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32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3009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>
                <a:latin typeface="Titr" panose="00000700000000000000" pitchFamily="2" charset="-78"/>
                <a:cs typeface="Titr" panose="00000700000000000000" pitchFamily="2" charset="-78"/>
              </a:rPr>
              <a:t>مطالعه موردي سياستهاي آب: معضل بزرگ سياستگذاري نوآوري در ايران </a:t>
            </a:r>
            <a:r>
              <a:rPr lang="fa-IR" b="1" dirty="0" smtClean="0">
                <a:latin typeface="Titr" panose="00000700000000000000" pitchFamily="2" charset="-78"/>
                <a:cs typeface="Titr" panose="00000700000000000000" pitchFamily="2" charset="-78"/>
              </a:rPr>
              <a:t>- ادامه</a:t>
            </a:r>
            <a:endParaRPr lang="fa-IR" dirty="0">
              <a:latin typeface="Titr" panose="00000700000000000000" pitchFamily="2" charset="-78"/>
              <a:cs typeface="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endParaRPr lang="fa-IR" b="1" dirty="0" smtClean="0"/>
          </a:p>
          <a:p>
            <a:pPr lvl="0">
              <a:lnSpc>
                <a:spcPct val="150000"/>
              </a:lnSpc>
            </a:pPr>
            <a:r>
              <a:rPr lang="fa-IR" b="1" dirty="0" smtClean="0"/>
              <a:t>شک</a:t>
            </a:r>
            <a:r>
              <a:rPr lang="ar-SA" b="1" dirty="0"/>
              <a:t>ست تقاضا 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ar-SA" b="1" dirty="0">
                <a:solidFill>
                  <a:schemeClr val="accent3">
                    <a:lumMod val="75000"/>
                  </a:schemeClr>
                </a:solidFill>
              </a:rPr>
              <a:t>ناعادلانه </a:t>
            </a:r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</a:rPr>
              <a:t> بودن </a:t>
            </a:r>
            <a:r>
              <a:rPr lang="ar-SA" b="1" dirty="0" smtClean="0">
                <a:solidFill>
                  <a:schemeClr val="accent3">
                    <a:lumMod val="75000"/>
                  </a:schemeClr>
                </a:solidFill>
              </a:rPr>
              <a:t>اقتصاد </a:t>
            </a:r>
            <a:r>
              <a:rPr lang="ar-SA" b="1" dirty="0">
                <a:solidFill>
                  <a:schemeClr val="accent3">
                    <a:lumMod val="75000"/>
                  </a:schemeClr>
                </a:solidFill>
              </a:rPr>
              <a:t>آب شرب در </a:t>
            </a:r>
            <a:r>
              <a:rPr lang="ar-SA" b="1" dirty="0" smtClean="0">
                <a:solidFill>
                  <a:schemeClr val="accent3">
                    <a:lumMod val="75000"/>
                  </a:schemeClr>
                </a:solidFill>
              </a:rPr>
              <a:t>ايران</a:t>
            </a:r>
            <a:endParaRPr lang="fa-IR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</a:rPr>
              <a:t>شکل نگرفتن بازار </a:t>
            </a:r>
            <a:r>
              <a:rPr lang="fa-IR" b="1" dirty="0">
                <a:solidFill>
                  <a:schemeClr val="accent3">
                    <a:lumMod val="75000"/>
                  </a:schemeClr>
                </a:solidFill>
              </a:rPr>
              <a:t>براي محصولات نوآورانه </a:t>
            </a:r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</a:rPr>
              <a:t>مانند </a:t>
            </a:r>
            <a:r>
              <a:rPr lang="fa-IR" b="1" dirty="0">
                <a:solidFill>
                  <a:schemeClr val="accent3">
                    <a:lumMod val="75000"/>
                  </a:schemeClr>
                </a:solidFill>
              </a:rPr>
              <a:t>آبهاي </a:t>
            </a:r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</a:rPr>
              <a:t>خاکستري</a:t>
            </a:r>
          </a:p>
          <a:p>
            <a:pPr>
              <a:lnSpc>
                <a:spcPct val="150000"/>
              </a:lnSpc>
            </a:pPr>
            <a:endParaRPr lang="fa-IR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32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2470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>
                <a:latin typeface="Titr" panose="00000700000000000000" pitchFamily="2" charset="-78"/>
                <a:cs typeface="Titr" panose="00000700000000000000" pitchFamily="2" charset="-78"/>
              </a:rPr>
              <a:t>مطالعه موردي سياستهاي آب: معضل بزرگ سياستگذاري نوآوري در </a:t>
            </a:r>
            <a:r>
              <a:rPr lang="fa-IR" b="1" dirty="0" smtClean="0">
                <a:latin typeface="Titr" panose="00000700000000000000" pitchFamily="2" charset="-78"/>
                <a:cs typeface="Titr" panose="00000700000000000000" pitchFamily="2" charset="-78"/>
              </a:rPr>
              <a:t>ايران - ادامه</a:t>
            </a:r>
            <a:endParaRPr lang="fa-IR" dirty="0">
              <a:latin typeface="Titr" panose="00000700000000000000" pitchFamily="2" charset="-78"/>
              <a:cs typeface="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fa-IR" b="1" dirty="0" smtClean="0"/>
          </a:p>
          <a:p>
            <a:pPr lvl="0"/>
            <a:r>
              <a:rPr lang="ar-SA" b="1" dirty="0" smtClean="0"/>
              <a:t>شکست </a:t>
            </a:r>
            <a:r>
              <a:rPr lang="ar-SA" b="1" dirty="0"/>
              <a:t>رهبري تاملي و </a:t>
            </a:r>
            <a:r>
              <a:rPr lang="ar-SA" b="1" dirty="0" smtClean="0"/>
              <a:t>انتقادي</a:t>
            </a:r>
            <a:endParaRPr lang="fa-IR" b="1" dirty="0" smtClean="0"/>
          </a:p>
          <a:p>
            <a:pPr lvl="0"/>
            <a:endParaRPr lang="fa-IR" b="1" dirty="0"/>
          </a:p>
          <a:p>
            <a:pPr lvl="1"/>
            <a:r>
              <a:rPr lang="ar-SA" b="1" dirty="0" smtClean="0">
                <a:solidFill>
                  <a:schemeClr val="accent3">
                    <a:lumMod val="75000"/>
                  </a:schemeClr>
                </a:solidFill>
              </a:rPr>
              <a:t>استوار </a:t>
            </a:r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</a:rPr>
              <a:t>بودن </a:t>
            </a:r>
            <a:r>
              <a:rPr lang="ar-SA" b="1" dirty="0" smtClean="0">
                <a:solidFill>
                  <a:schemeClr val="accent3">
                    <a:lumMod val="75000"/>
                  </a:schemeClr>
                </a:solidFill>
              </a:rPr>
              <a:t>الگوي </a:t>
            </a:r>
            <a:r>
              <a:rPr lang="ar-SA" b="1" dirty="0">
                <a:solidFill>
                  <a:schemeClr val="accent3">
                    <a:lumMod val="75000"/>
                  </a:schemeClr>
                </a:solidFill>
              </a:rPr>
              <a:t>توسعه ايران بر محور </a:t>
            </a:r>
            <a:r>
              <a:rPr lang="ar-SA" b="1" dirty="0" smtClean="0">
                <a:solidFill>
                  <a:schemeClr val="accent3">
                    <a:lumMod val="75000"/>
                  </a:schemeClr>
                </a:solidFill>
              </a:rPr>
              <a:t>امنيت</a:t>
            </a:r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</a:rPr>
              <a:t> قلمروئی </a:t>
            </a:r>
            <a:endParaRPr lang="fa-IR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32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9566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33265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ar-SA" sz="3200" dirty="0" smtClean="0">
                <a:latin typeface="Titr" panose="00000700000000000000" pitchFamily="2" charset="-78"/>
              </a:rPr>
              <a:t>انواع </a:t>
            </a:r>
            <a:r>
              <a:rPr lang="ar-SA" sz="3200" dirty="0">
                <a:latin typeface="Titr" panose="00000700000000000000" pitchFamily="2" charset="-78"/>
              </a:rPr>
              <a:t>شکستها در سياستهاي آبي ايران </a:t>
            </a:r>
            <a:endParaRPr lang="fa-IR" sz="3200" dirty="0">
              <a:latin typeface="Titr" panose="000007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0956924"/>
              </p:ext>
            </p:extLst>
          </p:nvPr>
        </p:nvGraphicFramePr>
        <p:xfrm>
          <a:off x="457198" y="1268760"/>
          <a:ext cx="8435282" cy="4480891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995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69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60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70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95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نوع شکست احتمالي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لايه راهبري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تمرکز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حوزه مشکل‌دار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مقياس زماني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سطح حوزه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شکست سياستهاي آب در ايران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9709"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شکست جهت گيري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راهبردي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فرهنگي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نظام اجتماعي- فرهنگي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درازمدت (30 تاسال]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سيستم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شکست سياستهاي افزايش عرضه آب بدون افزايش بهره برداري آب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687"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شکست هماهنگي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تاکتيکي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ساختارها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رژيم/ نهادي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ميان مدت (پنج تا پانزده سال]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رژيم اجتماعي –فني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عدم هماهنگي سياستهاي تکميل کننده سياستهاي عرضه آب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9709"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شکست تقاضا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عملياتي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روال سازي  و </a:t>
                      </a:r>
                      <a:r>
                        <a:rPr lang="fa-IR" sz="1800" b="1" dirty="0" smtClean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ت</a:t>
                      </a:r>
                      <a:r>
                        <a:rPr lang="ar-SA" sz="1800" b="1" dirty="0" smtClean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جربه‌اندوزي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پروژه‌ها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کوتاه‌مدت / تا پنج سال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کنام ها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عدم وجود سياستهاي مديريت تقاضا از جمله  آبهاي غير متعارف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687"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شکست تفکر انتقادي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تأملي –بازانديشي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ميان سطحي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اجتماعي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مداوم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تمام سطح‌ها و حوزه‌ها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9535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  <a:cs typeface="B Nazanin" pitchFamily="2" charset="-78"/>
                        </a:rPr>
                        <a:t>بنياد سياستهاي توسعه بر اساس تفکر امنيت محدود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3246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32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185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50885"/>
            <a:ext cx="8229600" cy="1066800"/>
          </a:xfrm>
        </p:spPr>
        <p:txBody>
          <a:bodyPr>
            <a:normAutofit/>
          </a:bodyPr>
          <a:lstStyle/>
          <a:p>
            <a:pPr lvl="0"/>
            <a:r>
              <a:rPr lang="fa-IR" dirty="0" smtClean="0">
                <a:latin typeface="Titr" panose="00000700000000000000" pitchFamily="2" charset="-78"/>
              </a:rPr>
              <a:t>گسترده سازی سیاستهای نوآوری </a:t>
            </a:r>
            <a:endParaRPr lang="fa-IR" dirty="0">
              <a:latin typeface="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a-IR" dirty="0" smtClean="0">
                <a:solidFill>
                  <a:schemeClr val="tx1"/>
                </a:solidFill>
                <a:latin typeface="B Nazanin "/>
                <a:cs typeface="B Nazanin"/>
              </a:rPr>
              <a:t>رواج </a:t>
            </a:r>
            <a:r>
              <a:rPr lang="fa-IR" dirty="0">
                <a:solidFill>
                  <a:schemeClr val="tx1"/>
                </a:solidFill>
                <a:latin typeface="B Nazanin "/>
                <a:cs typeface="B Nazanin"/>
              </a:rPr>
              <a:t>سیاستگذاری نوآوری در حوزههای مختلف خدمات؛ توجه به سرمايه گذاري در دانش محور کردن حوزه </a:t>
            </a:r>
            <a:r>
              <a:rPr lang="fa-IR" dirty="0" smtClean="0">
                <a:solidFill>
                  <a:schemeClr val="tx1"/>
                </a:solidFill>
                <a:latin typeface="B Nazanin "/>
                <a:cs typeface="B Nazanin"/>
              </a:rPr>
              <a:t>خدمات</a:t>
            </a:r>
            <a:r>
              <a:rPr lang="en-US" dirty="0" smtClean="0">
                <a:solidFill>
                  <a:schemeClr val="tx1"/>
                </a:solidFill>
                <a:latin typeface="B Nazanin "/>
                <a:cs typeface="B Nazanin"/>
              </a:rPr>
              <a:t>:</a:t>
            </a:r>
          </a:p>
          <a:p>
            <a:pPr lvl="1"/>
            <a:r>
              <a:rPr lang="fa-IR" dirty="0" smtClean="0">
                <a:solidFill>
                  <a:schemeClr val="tx1"/>
                </a:solidFill>
                <a:latin typeface="B Nazanin "/>
                <a:cs typeface="B Nazanin"/>
              </a:rPr>
              <a:t>حمل </a:t>
            </a:r>
            <a:r>
              <a:rPr lang="fa-IR" dirty="0">
                <a:solidFill>
                  <a:schemeClr val="tx1"/>
                </a:solidFill>
                <a:latin typeface="B Nazanin "/>
                <a:cs typeface="B Nazanin"/>
              </a:rPr>
              <a:t>و نقل، </a:t>
            </a:r>
            <a:endParaRPr lang="en-US" dirty="0" smtClean="0">
              <a:solidFill>
                <a:schemeClr val="tx1"/>
              </a:solidFill>
              <a:latin typeface="B Nazanin "/>
              <a:cs typeface="B Nazanin"/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  <a:latin typeface="B Nazanin "/>
                <a:cs typeface="B Nazanin"/>
              </a:rPr>
              <a:t>بانکداري</a:t>
            </a:r>
            <a:r>
              <a:rPr lang="fa-IR" dirty="0">
                <a:solidFill>
                  <a:schemeClr val="tx1"/>
                </a:solidFill>
                <a:latin typeface="B Nazanin "/>
                <a:cs typeface="B Nazanin"/>
              </a:rPr>
              <a:t>، </a:t>
            </a:r>
            <a:endParaRPr lang="en-US" dirty="0" smtClean="0">
              <a:solidFill>
                <a:schemeClr val="tx1"/>
              </a:solidFill>
              <a:latin typeface="B Nazanin "/>
              <a:cs typeface="B Nazanin"/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  <a:latin typeface="B Nazanin "/>
                <a:cs typeface="B Nazanin"/>
              </a:rPr>
              <a:t>هتلداري </a:t>
            </a:r>
            <a:r>
              <a:rPr lang="fa-IR" dirty="0">
                <a:solidFill>
                  <a:schemeClr val="tx1"/>
                </a:solidFill>
                <a:latin typeface="B Nazanin "/>
                <a:cs typeface="B Nazanin"/>
              </a:rPr>
              <a:t>و گردشگري، </a:t>
            </a:r>
            <a:endParaRPr lang="en-US" dirty="0" smtClean="0">
              <a:solidFill>
                <a:schemeClr val="tx1"/>
              </a:solidFill>
              <a:latin typeface="B Nazanin "/>
              <a:cs typeface="B Nazanin"/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  <a:latin typeface="B Nazanin "/>
                <a:cs typeface="B Nazanin"/>
              </a:rPr>
              <a:t>رستورانهاي </a:t>
            </a:r>
            <a:r>
              <a:rPr lang="fa-IR" dirty="0">
                <a:solidFill>
                  <a:schemeClr val="tx1"/>
                </a:solidFill>
                <a:latin typeface="B Nazanin "/>
                <a:cs typeface="B Nazanin"/>
              </a:rPr>
              <a:t>زنجيره </a:t>
            </a:r>
            <a:r>
              <a:rPr lang="fa-IR" dirty="0" smtClean="0">
                <a:solidFill>
                  <a:schemeClr val="tx1"/>
                </a:solidFill>
                <a:latin typeface="B Nazanin "/>
                <a:cs typeface="B Nazanin"/>
              </a:rPr>
              <a:t>اي</a:t>
            </a:r>
            <a:endParaRPr lang="en-US" dirty="0" smtClean="0">
              <a:solidFill>
                <a:schemeClr val="tx1"/>
              </a:solidFill>
              <a:latin typeface="B Nazanin "/>
              <a:cs typeface="B Nazanin"/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  <a:latin typeface="B Nazanin "/>
                <a:cs typeface="B Nazanin"/>
              </a:rPr>
              <a:t>شبکه </a:t>
            </a:r>
            <a:r>
              <a:rPr lang="fa-IR" dirty="0">
                <a:solidFill>
                  <a:schemeClr val="tx1"/>
                </a:solidFill>
                <a:latin typeface="B Nazanin "/>
                <a:cs typeface="B Nazanin"/>
              </a:rPr>
              <a:t>سلامت </a:t>
            </a:r>
            <a:endParaRPr lang="en-US" dirty="0" smtClean="0">
              <a:solidFill>
                <a:schemeClr val="tx1"/>
              </a:solidFill>
              <a:latin typeface="B Nazanin "/>
              <a:cs typeface="B Nazanin"/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  <a:latin typeface="B Nazanin "/>
                <a:cs typeface="B Nazanin"/>
              </a:rPr>
              <a:t>صنایع </a:t>
            </a:r>
            <a:r>
              <a:rPr lang="fa-IR" dirty="0">
                <a:solidFill>
                  <a:schemeClr val="tx1"/>
                </a:solidFill>
                <a:latin typeface="B Nazanin "/>
                <a:cs typeface="B Nazanin"/>
              </a:rPr>
              <a:t>فرهنگی </a:t>
            </a:r>
            <a:endParaRPr lang="fa-IR" dirty="0" smtClean="0">
              <a:solidFill>
                <a:schemeClr val="tx1"/>
              </a:solidFill>
            </a:endParaRPr>
          </a:p>
          <a:p>
            <a:pPr lvl="1"/>
            <a:endParaRPr lang="en-US" sz="2400" dirty="0"/>
          </a:p>
          <a:p>
            <a:endParaRPr lang="fa-I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32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829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latin typeface="Titr" panose="00000700000000000000" pitchFamily="2" charset="-78"/>
              </a:rPr>
              <a:t>گسترده سازی سیاستهای نوآوری  (ادامه)</a:t>
            </a:r>
            <a:endParaRPr lang="en-US" dirty="0">
              <a:latin typeface="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a-IR" dirty="0">
                <a:latin typeface="Nazanin" panose="00000400000000000000" pitchFamily="2" charset="-78"/>
                <a:cs typeface="B Nazanin"/>
              </a:rPr>
              <a:t>رواج سیاستگذاری بر اساس مدلهای نامتعارف نوآوری </a:t>
            </a:r>
            <a:r>
              <a:rPr lang="fa-IR" dirty="0" smtClean="0">
                <a:latin typeface="Nazanin" panose="00000400000000000000" pitchFamily="2" charset="-78"/>
                <a:cs typeface="B Nazanin"/>
              </a:rPr>
              <a:t>مانند</a:t>
            </a:r>
            <a:endParaRPr lang="en-US" dirty="0" smtClean="0">
              <a:latin typeface="Nazanin" panose="00000400000000000000" pitchFamily="2" charset="-78"/>
              <a:cs typeface="B Nazanin"/>
            </a:endParaRPr>
          </a:p>
          <a:p>
            <a:pPr lvl="1"/>
            <a:r>
              <a:rPr lang="fa-IR" dirty="0" smtClean="0">
                <a:latin typeface="Nazanin" panose="00000400000000000000" pitchFamily="2" charset="-78"/>
                <a:cs typeface="B Nazanin"/>
              </a:rPr>
              <a:t>  </a:t>
            </a:r>
            <a:r>
              <a:rPr lang="fa-IR" dirty="0">
                <a:latin typeface="Nazanin" panose="00000400000000000000" pitchFamily="2" charset="-78"/>
                <a:cs typeface="B Nazanin"/>
              </a:rPr>
              <a:t>مدل نوآوري هاي </a:t>
            </a:r>
            <a:r>
              <a:rPr lang="fa-IR" dirty="0" smtClean="0">
                <a:latin typeface="Nazanin" panose="00000400000000000000" pitchFamily="2" charset="-78"/>
                <a:cs typeface="B Nazanin"/>
              </a:rPr>
              <a:t>باز، </a:t>
            </a:r>
            <a:endParaRPr lang="en-US" dirty="0" smtClean="0">
              <a:latin typeface="Nazanin" panose="00000400000000000000" pitchFamily="2" charset="-78"/>
              <a:cs typeface="B Nazanin"/>
            </a:endParaRPr>
          </a:p>
          <a:p>
            <a:pPr lvl="1"/>
            <a:r>
              <a:rPr lang="fa-IR" dirty="0" smtClean="0">
                <a:latin typeface="Nazanin" panose="00000400000000000000" pitchFamily="2" charset="-78"/>
                <a:cs typeface="B Nazanin"/>
              </a:rPr>
              <a:t>نوآوريهاي </a:t>
            </a:r>
            <a:r>
              <a:rPr lang="fa-IR" dirty="0">
                <a:latin typeface="Nazanin" panose="00000400000000000000" pitchFamily="2" charset="-78"/>
                <a:cs typeface="B Nazanin"/>
              </a:rPr>
              <a:t>کاربر</a:t>
            </a:r>
            <a:r>
              <a:rPr lang="en-US" dirty="0">
                <a:latin typeface="Nazanin" panose="00000400000000000000" pitchFamily="2" charset="-78"/>
                <a:cs typeface="B Nazanin"/>
              </a:rPr>
              <a:t>-</a:t>
            </a:r>
            <a:r>
              <a:rPr lang="fa-IR" dirty="0">
                <a:latin typeface="Nazanin" panose="00000400000000000000" pitchFamily="2" charset="-78"/>
                <a:cs typeface="B Nazanin"/>
              </a:rPr>
              <a:t>محور، </a:t>
            </a:r>
            <a:endParaRPr lang="fa-IR" dirty="0" smtClean="0">
              <a:latin typeface="Nazanin" panose="00000400000000000000" pitchFamily="2" charset="-78"/>
              <a:cs typeface="B Nazanin"/>
            </a:endParaRPr>
          </a:p>
          <a:p>
            <a:pPr algn="just"/>
            <a:endParaRPr lang="fa-IR" dirty="0">
              <a:latin typeface="Nazanin" panose="00000400000000000000" pitchFamily="2" charset="-78"/>
              <a:cs typeface="B Nazanin"/>
            </a:endParaRPr>
          </a:p>
          <a:p>
            <a:pPr algn="just"/>
            <a:endParaRPr lang="fa-IR" dirty="0">
              <a:latin typeface="Nazanin" panose="00000400000000000000" pitchFamily="2" charset="-78"/>
              <a:cs typeface="B Nazanin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fa-IR" dirty="0" smtClean="0">
                <a:latin typeface="Nazanin" panose="00000400000000000000" pitchFamily="2" charset="-78"/>
                <a:cs typeface="B Nazanin"/>
              </a:rPr>
              <a:t>فتح باب مباحث </a:t>
            </a:r>
            <a:r>
              <a:rPr lang="fa-IR" dirty="0">
                <a:latin typeface="Nazanin" panose="00000400000000000000" pitchFamily="2" charset="-78"/>
                <a:cs typeface="B Nazanin"/>
              </a:rPr>
              <a:t>جدید </a:t>
            </a:r>
            <a:r>
              <a:rPr lang="fa-IR" dirty="0" smtClean="0">
                <a:latin typeface="Nazanin" panose="00000400000000000000" pitchFamily="2" charset="-78"/>
                <a:cs typeface="B Nazanin"/>
              </a:rPr>
              <a:t>مانند</a:t>
            </a:r>
            <a:endParaRPr lang="en-US" dirty="0" smtClean="0">
              <a:latin typeface="Nazanin" panose="00000400000000000000" pitchFamily="2" charset="-78"/>
              <a:cs typeface="B Nazanin"/>
            </a:endParaRPr>
          </a:p>
          <a:p>
            <a:pPr lvl="1"/>
            <a:r>
              <a:rPr lang="fa-IR" dirty="0" smtClean="0">
                <a:latin typeface="Nazanin" panose="00000400000000000000" pitchFamily="2" charset="-78"/>
                <a:cs typeface="B Nazanin"/>
              </a:rPr>
              <a:t> </a:t>
            </a:r>
            <a:r>
              <a:rPr lang="fa-IR" dirty="0">
                <a:latin typeface="Nazanin" panose="00000400000000000000" pitchFamily="2" charset="-78"/>
                <a:cs typeface="B Nazanin"/>
              </a:rPr>
              <a:t>اکوسیستم نوآوری </a:t>
            </a:r>
            <a:endParaRPr lang="en-US" dirty="0" smtClean="0">
              <a:latin typeface="Nazanin" panose="00000400000000000000" pitchFamily="2" charset="-78"/>
              <a:cs typeface="B Nazanin"/>
            </a:endParaRPr>
          </a:p>
          <a:p>
            <a:pPr lvl="1"/>
            <a:r>
              <a:rPr lang="fa-IR" dirty="0" smtClean="0">
                <a:latin typeface="Nazanin" panose="00000400000000000000" pitchFamily="2" charset="-78"/>
                <a:cs typeface="B Nazanin"/>
              </a:rPr>
              <a:t>و </a:t>
            </a:r>
            <a:r>
              <a:rPr lang="fa-IR" dirty="0">
                <a:latin typeface="Nazanin" panose="00000400000000000000" pitchFamily="2" charset="-78"/>
                <a:cs typeface="B Nazanin"/>
              </a:rPr>
              <a:t>پژوهش های مسئولانه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32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26892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Titr" panose="00000700000000000000" pitchFamily="2" charset="-78"/>
              </a:rPr>
              <a:t>گ</a:t>
            </a:r>
            <a:r>
              <a:rPr lang="fa-IR" dirty="0" smtClean="0">
                <a:latin typeface="Titr" panose="00000700000000000000" pitchFamily="2" charset="-78"/>
              </a:rPr>
              <a:t>سترده سازی سیاستهای نوآوری (ادامه) </a:t>
            </a:r>
            <a:endParaRPr lang="en-US" dirty="0">
              <a:latin typeface="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endParaRPr lang="fa-IR" dirty="0" smtClean="0">
              <a:latin typeface="Nazanin" panose="00000400000000000000" pitchFamily="2" charset="-78"/>
              <a:cs typeface="B Nazanin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>
                <a:latin typeface="Nazanin" panose="00000400000000000000" pitchFamily="2" charset="-78"/>
                <a:cs typeface="B Nazanin"/>
              </a:rPr>
              <a:t>رواج </a:t>
            </a:r>
            <a:r>
              <a:rPr lang="fa-IR" dirty="0">
                <a:latin typeface="Nazanin" panose="00000400000000000000" pitchFamily="2" charset="-78"/>
                <a:cs typeface="B Nazanin"/>
              </a:rPr>
              <a:t>سیاستگذاری با </a:t>
            </a:r>
            <a:r>
              <a:rPr lang="fa-IR" dirty="0" smtClean="0">
                <a:latin typeface="Nazanin" panose="00000400000000000000" pitchFamily="2" charset="-78"/>
                <a:cs typeface="B Nazanin"/>
              </a:rPr>
              <a:t>اهداف اجتماعی همچون </a:t>
            </a:r>
          </a:p>
          <a:p>
            <a:pPr lvl="1"/>
            <a:r>
              <a:rPr lang="fa-IR" dirty="0" smtClean="0">
                <a:latin typeface="Nazanin" panose="00000400000000000000" pitchFamily="2" charset="-78"/>
                <a:cs typeface="B Nazanin"/>
              </a:rPr>
              <a:t> کاهش فقر و نابرابری اقتصادی، </a:t>
            </a:r>
          </a:p>
          <a:p>
            <a:pPr lvl="1"/>
            <a:r>
              <a:rPr lang="fa-IR" dirty="0" smtClean="0">
                <a:latin typeface="Nazanin" panose="00000400000000000000" pitchFamily="2" charset="-78"/>
                <a:cs typeface="B Nazanin"/>
              </a:rPr>
              <a:t>جنسیتی،</a:t>
            </a:r>
          </a:p>
          <a:p>
            <a:pPr lvl="1"/>
            <a:r>
              <a:rPr lang="fa-IR" dirty="0" smtClean="0">
                <a:latin typeface="Nazanin" panose="00000400000000000000" pitchFamily="2" charset="-78"/>
                <a:cs typeface="B Nazanin"/>
              </a:rPr>
              <a:t> فرهنگی و </a:t>
            </a:r>
            <a:r>
              <a:rPr lang="fa-IR" dirty="0">
                <a:latin typeface="Nazanin" panose="00000400000000000000" pitchFamily="2" charset="-78"/>
                <a:cs typeface="B Nazanin"/>
              </a:rPr>
              <a:t>قومی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32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24982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a-IR" b="1" dirty="0" smtClean="0">
                <a:latin typeface="Titr" panose="00000700000000000000" pitchFamily="2" charset="-78"/>
                <a:cs typeface="Titr" panose="00000700000000000000" pitchFamily="2" charset="-78"/>
              </a:rPr>
              <a:t>گسترده سازی سیاستهای نوآوری (ادامه )</a:t>
            </a:r>
            <a:endParaRPr lang="fa-IR" dirty="0">
              <a:latin typeface="Titr" panose="00000700000000000000" pitchFamily="2" charset="-78"/>
              <a:cs typeface="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fa-IR" dirty="0">
              <a:latin typeface="B Nazanin"/>
              <a:cs typeface="Nazanin" panose="00000400000000000000" pitchFamily="2" charset="-78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fa-IR" dirty="0" smtClean="0">
                <a:latin typeface="B Nazanin"/>
                <a:cs typeface="B Nazanin"/>
              </a:rPr>
              <a:t>رواج سياستهايی با </a:t>
            </a:r>
            <a:r>
              <a:rPr lang="fa-IR" dirty="0">
                <a:latin typeface="B Nazanin"/>
                <a:cs typeface="B Nazanin"/>
              </a:rPr>
              <a:t>هدف </a:t>
            </a:r>
            <a:r>
              <a:rPr lang="fa-IR" dirty="0" smtClean="0">
                <a:latin typeface="B Nazanin"/>
                <a:cs typeface="B Nazanin"/>
              </a:rPr>
              <a:t>مقابله با </a:t>
            </a:r>
            <a:r>
              <a:rPr lang="fa-IR" dirty="0">
                <a:latin typeface="B Nazanin"/>
                <a:cs typeface="B Nazanin"/>
              </a:rPr>
              <a:t>چالش هاي محيط زيستي و کاهش وابستگي به انرژي سوختهاي </a:t>
            </a:r>
            <a:r>
              <a:rPr lang="fa-IR" dirty="0" smtClean="0">
                <a:latin typeface="B Nazanin"/>
                <a:cs typeface="B Nazanin"/>
              </a:rPr>
              <a:t>فسيلي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a-IR" dirty="0" smtClean="0">
                <a:latin typeface="B Nazanin"/>
                <a:cs typeface="B Nazanin"/>
              </a:rPr>
              <a:t>سیاستهای انطباق با شرایط خشکسالی و ورشکستگی آبی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a-IR" dirty="0" smtClean="0">
                <a:latin typeface="B Nazanin"/>
                <a:cs typeface="B Nazanin"/>
              </a:rPr>
              <a:t>سیاستهای جایگزینی انرژیهای تجدید پذیر در سیستمهای کلان تولید و مصرف انرژی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a-IR" dirty="0" smtClean="0">
                <a:latin typeface="B Nazanin"/>
                <a:cs typeface="B Nazanin"/>
              </a:rPr>
              <a:t>سیاستهای امنیت غذایی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a-IR" dirty="0" smtClean="0">
                <a:latin typeface="B Nazanin"/>
                <a:cs typeface="B Nazanin"/>
              </a:rPr>
              <a:t>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32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4996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 smtClean="0">
                <a:latin typeface="Titr" panose="00000700000000000000" pitchFamily="2" charset="-78"/>
                <a:cs typeface="Titr" panose="00000700000000000000" pitchFamily="2" charset="-78"/>
              </a:rPr>
              <a:t>سیاستگذاری جهت تخفیف مخاطرات محیط زیستی </a:t>
            </a:r>
            <a:endParaRPr lang="en-US" b="1" dirty="0">
              <a:latin typeface="Titr" panose="00000700000000000000" pitchFamily="2" charset="-78"/>
              <a:cs typeface="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fa-IR" sz="2800" dirty="0" smtClean="0">
              <a:solidFill>
                <a:schemeClr val="tx1"/>
              </a:solidFill>
              <a:latin typeface="B Nazanin"/>
              <a:cs typeface="B Nazanin"/>
            </a:endParaRPr>
          </a:p>
          <a:p>
            <a:pPr lvl="1"/>
            <a:endParaRPr lang="fa-IR" sz="2800" dirty="0">
              <a:solidFill>
                <a:schemeClr val="tx1"/>
              </a:solidFill>
              <a:latin typeface="B Nazanin"/>
              <a:cs typeface="B Nazanin"/>
            </a:endParaRPr>
          </a:p>
          <a:p>
            <a:pPr lvl="1"/>
            <a:r>
              <a:rPr lang="fa-IR" sz="2800" dirty="0" smtClean="0">
                <a:solidFill>
                  <a:schemeClr val="tx1"/>
                </a:solidFill>
                <a:latin typeface="B Nazanin"/>
                <a:cs typeface="B Nazanin"/>
              </a:rPr>
              <a:t>حل یک </a:t>
            </a:r>
            <a:r>
              <a:rPr lang="fa-IR" sz="2800" dirty="0">
                <a:solidFill>
                  <a:schemeClr val="tx1"/>
                </a:solidFill>
                <a:latin typeface="B Nazanin"/>
                <a:cs typeface="B Nazanin"/>
              </a:rPr>
              <a:t>"معضل" يا "مسئله بدخيم" </a:t>
            </a:r>
            <a:r>
              <a:rPr lang="fa-IR" sz="2800" dirty="0" smtClean="0">
                <a:solidFill>
                  <a:schemeClr val="tx1"/>
                </a:solidFill>
                <a:latin typeface="B Nazanin"/>
                <a:cs typeface="B Nazanin"/>
              </a:rPr>
              <a:t>سياستي</a:t>
            </a:r>
            <a:endParaRPr lang="fa-IR" sz="2800" dirty="0">
              <a:solidFill>
                <a:schemeClr val="tx1"/>
              </a:solidFill>
              <a:latin typeface="B Nazanin"/>
              <a:cs typeface="B Nazani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32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98429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latin typeface="Titr" panose="00000700000000000000" pitchFamily="2" charset="-78"/>
              </a:rPr>
              <a:t>چیستی معضله های محیط زیستی </a:t>
            </a:r>
            <a:endParaRPr lang="en-US" dirty="0">
              <a:latin typeface="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endParaRPr lang="fa-IR" dirty="0" smtClean="0">
              <a:solidFill>
                <a:schemeClr val="tx1"/>
              </a:solidFill>
              <a:latin typeface="Nazanin" panose="00000400000000000000" pitchFamily="2" charset="-78"/>
              <a:cs typeface="B Nazanin"/>
            </a:endParaRPr>
          </a:p>
          <a:p>
            <a:pPr marL="1435608" lvl="3" indent="-457200">
              <a:lnSpc>
                <a:spcPct val="200000"/>
              </a:lnSpc>
              <a:buFont typeface="+mj-lt"/>
              <a:buAutoNum type="arabicPeriod"/>
            </a:pPr>
            <a:r>
              <a:rPr lang="fa-IR" dirty="0" smtClean="0">
                <a:solidFill>
                  <a:schemeClr val="tx1"/>
                </a:solidFill>
                <a:latin typeface="B Titr"/>
                <a:cs typeface="B Nazanin"/>
              </a:rPr>
              <a:t>به آسانی تبیین نمی شوند </a:t>
            </a:r>
            <a:endParaRPr lang="en-US" dirty="0" smtClean="0">
              <a:solidFill>
                <a:schemeClr val="tx1"/>
              </a:solidFill>
              <a:latin typeface="B Titr"/>
              <a:cs typeface="B Nazanin"/>
            </a:endParaRPr>
          </a:p>
          <a:p>
            <a:pPr marL="1435608" lvl="3" indent="-457200">
              <a:lnSpc>
                <a:spcPct val="200000"/>
              </a:lnSpc>
              <a:buFont typeface="+mj-lt"/>
              <a:buAutoNum type="arabicPeriod"/>
            </a:pPr>
            <a:r>
              <a:rPr lang="fa-IR" dirty="0" smtClean="0">
                <a:solidFill>
                  <a:schemeClr val="tx1"/>
                </a:solidFill>
                <a:latin typeface="B Titr"/>
                <a:cs typeface="B Nazanin"/>
              </a:rPr>
              <a:t>عدم </a:t>
            </a:r>
            <a:r>
              <a:rPr lang="fa-IR" dirty="0">
                <a:solidFill>
                  <a:schemeClr val="tx1"/>
                </a:solidFill>
                <a:latin typeface="B Titr"/>
                <a:cs typeface="B Nazanin"/>
              </a:rPr>
              <a:t>وجود هيچ راه حل واحد براي رفع همه ابعاد مسئله </a:t>
            </a:r>
          </a:p>
          <a:p>
            <a:pPr marL="1435608" lvl="3" indent="-457200">
              <a:lnSpc>
                <a:spcPct val="200000"/>
              </a:lnSpc>
              <a:buFont typeface="+mj-lt"/>
              <a:buAutoNum type="arabicPeriod"/>
            </a:pPr>
            <a:r>
              <a:rPr lang="fa-IR" dirty="0">
                <a:solidFill>
                  <a:schemeClr val="tx1"/>
                </a:solidFill>
                <a:latin typeface="B Titr"/>
                <a:cs typeface="B Nazanin"/>
              </a:rPr>
              <a:t>وخيم تر شدن ابعاد ديگر پس از هر کوشش براي حل يک بعد ازآن</a:t>
            </a:r>
          </a:p>
          <a:p>
            <a:pPr marL="1435608" lvl="3" indent="-457200">
              <a:lnSpc>
                <a:spcPct val="200000"/>
              </a:lnSpc>
              <a:buFont typeface="+mj-lt"/>
              <a:buAutoNum type="arabicPeriod"/>
            </a:pPr>
            <a:r>
              <a:rPr lang="fa-IR" dirty="0" smtClean="0">
                <a:solidFill>
                  <a:schemeClr val="tx1"/>
                </a:solidFill>
                <a:latin typeface="B Titr"/>
                <a:cs typeface="B Nazanin"/>
              </a:rPr>
              <a:t>وجود  چند سطح و چند بازیگر</a:t>
            </a:r>
            <a:endParaRPr lang="en-US" dirty="0">
              <a:latin typeface="B Titr"/>
              <a:cs typeface="B Nazani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32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36903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2347</TotalTime>
  <Words>2319</Words>
  <Application>Microsoft Office PowerPoint</Application>
  <PresentationFormat>On-screen Show (4:3)</PresentationFormat>
  <Paragraphs>356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Times New Roman</vt:lpstr>
      <vt:lpstr>B Nazanin</vt:lpstr>
      <vt:lpstr>Wingdings</vt:lpstr>
      <vt:lpstr>B Nazanin </vt:lpstr>
      <vt:lpstr>Calibri</vt:lpstr>
      <vt:lpstr>Arial</vt:lpstr>
      <vt:lpstr>Nazanin</vt:lpstr>
      <vt:lpstr>Wingdings 2</vt:lpstr>
      <vt:lpstr>Trebuchet MS</vt:lpstr>
      <vt:lpstr>Georgia</vt:lpstr>
      <vt:lpstr>Titr</vt:lpstr>
      <vt:lpstr>B Titr</vt:lpstr>
      <vt:lpstr>Urban</vt:lpstr>
      <vt:lpstr>روندهای نوآیند در سیاستگذاری علم، فناوری و نوآوری </vt:lpstr>
      <vt:lpstr>فهرست مطالب</vt:lpstr>
      <vt:lpstr>روندهای نوآیند در سیاست گذاری علم، فنآوری و نوآوری  </vt:lpstr>
      <vt:lpstr>گسترده سازی سیاستهای نوآوری </vt:lpstr>
      <vt:lpstr>گسترده سازی سیاستهای نوآوری  (ادامه)</vt:lpstr>
      <vt:lpstr>گسترده سازی سیاستهای نوآوری (ادامه) </vt:lpstr>
      <vt:lpstr>گسترده سازی سیاستهای نوآوری (ادامه )</vt:lpstr>
      <vt:lpstr>سیاستگذاری جهت تخفیف مخاطرات محیط زیستی </vt:lpstr>
      <vt:lpstr>چیستی معضله های محیط زیستی </vt:lpstr>
      <vt:lpstr>انگاره های نظری در سیاستهای مبارزه علیه چالشهای محیط زیستی </vt:lpstr>
      <vt:lpstr>ستون اصلی نگرش نظام های نوآوری : اصل مطلوبیت فنآوری </vt:lpstr>
      <vt:lpstr>مقايسه اهم محورهاي نگرش نظامهاي نوآوري و نظريات مبتني بر چرخش اخير نظري سياستگذاري نوآوري</vt:lpstr>
      <vt:lpstr>خردمايه سياستگذاري نگرش جديد</vt:lpstr>
      <vt:lpstr>شکست جهت گيري</vt:lpstr>
      <vt:lpstr>شکست  شکل دهي به تقاضا </vt:lpstr>
      <vt:lpstr>شکست هماهنگي سياستها </vt:lpstr>
      <vt:lpstr>شکست تفکر انتقادي و باز انديشي</vt:lpstr>
      <vt:lpstr>PowerPoint Presentation</vt:lpstr>
      <vt:lpstr>الگوي سياستي و بازيگران  مديريت گذار و کنش سياستي</vt:lpstr>
      <vt:lpstr>الگوي سياستي و بازيگران  مديريت گذار و کنش سياستي (ادامه) </vt:lpstr>
      <vt:lpstr>لايه هاي راهبري روند گذار و تلفيق آن با مسئله شکست گذار </vt:lpstr>
      <vt:lpstr>تلفيق نظريه شکستهاي گذار  و لايه هاي راهبري مديريت گذار</vt:lpstr>
      <vt:lpstr>شکست سياستهاي گذار  و ويژگي هاي کشورهاي جهان سوم از جمله ايران</vt:lpstr>
      <vt:lpstr>شکست سياستهاي گذار  و ويژگي هاي کشورهاي جهان سوم از جمله ايران- ادامه</vt:lpstr>
      <vt:lpstr>شکست سياستهاي گذار  و ويژگي هاي کشورهاي جهان سوم از جمله ايران- ادامه</vt:lpstr>
      <vt:lpstr>مطالعه موردي سياستهاي آب: معضل بزرگ سياستگذاري نوآوري در ايران </vt:lpstr>
      <vt:lpstr>مطالعه موردي سياستهاي آب: معضل بزرگ سياستگذاري نوآوري در ايران - ادامه</vt:lpstr>
      <vt:lpstr>مطالعه موردي سياستهاي آب: معضل بزرگ سياستگذاري نوآوري در ايران - ادامه</vt:lpstr>
      <vt:lpstr>مطالعه موردي سياستهاي آب: معضل بزرگ سياستگذاري نوآوري در ايران- ادامه</vt:lpstr>
      <vt:lpstr>مطالعه موردي سياستهاي آب: معضل بزرگ سياستگذاري نوآوري در ايران - ادامه</vt:lpstr>
      <vt:lpstr>مطالعه موردي سياستهاي آب: معضل بزرگ سياستگذاري نوآوري در ايران - ادامه</vt:lpstr>
      <vt:lpstr>انواع شکستها در سياستهاي آبي ايران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فصل</dc:title>
  <dc:creator>alizadeh</dc:creator>
  <cp:lastModifiedBy>Windows User</cp:lastModifiedBy>
  <cp:revision>104</cp:revision>
  <dcterms:created xsi:type="dcterms:W3CDTF">2019-05-01T06:29:46Z</dcterms:created>
  <dcterms:modified xsi:type="dcterms:W3CDTF">2019-08-31T18:14:43Z</dcterms:modified>
</cp:coreProperties>
</file>