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embedTrueTypeFonts="1" saveSubsetFonts="1" bookmarkIdSeed="3">
  <p:sldMasterIdLst>
    <p:sldMasterId id="2147483660" r:id="rId1"/>
  </p:sldMasterIdLst>
  <p:notesMasterIdLst>
    <p:notesMasterId r:id="rId44"/>
  </p:notesMasterIdLst>
  <p:sldIdLst>
    <p:sldId id="256" r:id="rId2"/>
    <p:sldId id="265" r:id="rId3"/>
    <p:sldId id="300" r:id="rId4"/>
    <p:sldId id="266" r:id="rId5"/>
    <p:sldId id="301" r:id="rId6"/>
    <p:sldId id="302" r:id="rId7"/>
    <p:sldId id="303" r:id="rId8"/>
    <p:sldId id="304" r:id="rId9"/>
    <p:sldId id="305" r:id="rId10"/>
    <p:sldId id="306" r:id="rId11"/>
    <p:sldId id="267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307" r:id="rId21"/>
    <p:sldId id="277" r:id="rId22"/>
    <p:sldId id="279" r:id="rId23"/>
    <p:sldId id="278" r:id="rId24"/>
    <p:sldId id="280" r:id="rId25"/>
    <p:sldId id="281" r:id="rId26"/>
    <p:sldId id="282" r:id="rId27"/>
    <p:sldId id="291" r:id="rId28"/>
    <p:sldId id="283" r:id="rId29"/>
    <p:sldId id="284" r:id="rId30"/>
    <p:sldId id="292" r:id="rId31"/>
    <p:sldId id="285" r:id="rId32"/>
    <p:sldId id="293" r:id="rId33"/>
    <p:sldId id="286" r:id="rId34"/>
    <p:sldId id="287" r:id="rId35"/>
    <p:sldId id="288" r:id="rId36"/>
    <p:sldId id="289" r:id="rId37"/>
    <p:sldId id="290" r:id="rId38"/>
    <p:sldId id="294" r:id="rId39"/>
    <p:sldId id="295" r:id="rId40"/>
    <p:sldId id="296" r:id="rId41"/>
    <p:sldId id="298" r:id="rId42"/>
    <p:sldId id="299" r:id="rId43"/>
  </p:sldIdLst>
  <p:sldSz cx="9144000" cy="6858000" type="screen4x3"/>
  <p:notesSz cx="6858000" cy="9144000"/>
  <p:embeddedFontLst>
    <p:embeddedFont>
      <p:font typeface="B Nazanin" panose="00000400000000000000" pitchFamily="2" charset="-78"/>
      <p:regular r:id="rId45"/>
      <p:bold r:id="rId46"/>
    </p:embeddedFont>
    <p:embeddedFont>
      <p:font typeface="Georgia" panose="02040502050405020303" pitchFamily="18" charset="0"/>
      <p:regular r:id="rId47"/>
      <p:bold r:id="rId48"/>
      <p:italic r:id="rId49"/>
      <p:boldItalic r:id="rId50"/>
    </p:embeddedFont>
    <p:embeddedFont>
      <p:font typeface="Calibri Light" panose="020F0302020204030204" pitchFamily="34" charset="0"/>
      <p:regular r:id="rId51"/>
      <p:italic r:id="rId52"/>
    </p:embeddedFont>
    <p:embeddedFont>
      <p:font typeface="Tahoma" panose="020B0604030504040204" pitchFamily="34" charset="0"/>
      <p:regular r:id="rId53"/>
      <p:bold r:id="rId54"/>
    </p:embeddedFont>
    <p:embeddedFont>
      <p:font typeface="Calibri" panose="020F0502020204030204" pitchFamily="34" charset="0"/>
      <p:regular r:id="rId55"/>
      <p:bold r:id="rId56"/>
      <p:italic r:id="rId57"/>
      <p:boldItalic r:id="rId58"/>
    </p:embeddedFont>
    <p:embeddedFont>
      <p:font typeface="Wingdings 2" panose="05020102010507070707" pitchFamily="18" charset="2"/>
      <p:regular r:id="rId59"/>
    </p:embeddedFont>
    <p:embeddedFont>
      <p:font typeface="Trebuchet MS" panose="020B0603020202020204" pitchFamily="34" charset="0"/>
      <p:regular r:id="rId60"/>
      <p:bold r:id="rId61"/>
      <p:italic r:id="rId62"/>
      <p:boldItalic r:id="rId63"/>
    </p:embeddedFont>
    <p:embeddedFont>
      <p:font typeface="B Titr" panose="00000700000000000000" pitchFamily="2" charset="-78"/>
      <p:bold r:id="rId64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63" Type="http://schemas.openxmlformats.org/officeDocument/2006/relationships/font" Target="fonts/font19.fntdata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font" Target="fonts/font14.fntdata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font" Target="fonts/font17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64" Type="http://schemas.openxmlformats.org/officeDocument/2006/relationships/font" Target="fonts/font20.fntdata"/><Relationship Id="rId8" Type="http://schemas.openxmlformats.org/officeDocument/2006/relationships/slide" Target="slides/slide7.xml"/><Relationship Id="rId51" Type="http://schemas.openxmlformats.org/officeDocument/2006/relationships/font" Target="fonts/font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2.fntdata"/><Relationship Id="rId59" Type="http://schemas.openxmlformats.org/officeDocument/2006/relationships/font" Target="fonts/font15.fntdata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0.fntdata"/><Relationship Id="rId62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5.fntdata"/><Relationship Id="rId57" Type="http://schemas.openxmlformats.org/officeDocument/2006/relationships/font" Target="fonts/font13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Relationship Id="rId60" Type="http://schemas.openxmlformats.org/officeDocument/2006/relationships/font" Target="fonts/font16.fntdata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2FCE75-8111-42D0-81BF-6D9D4B43428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514FCA5-100E-4398-AA56-0CCD6DE0684E}">
      <dgm:prSet phldrT="[Text]" custT="1"/>
      <dgm:spPr/>
      <dgm:t>
        <a:bodyPr/>
        <a:lstStyle/>
        <a:p>
          <a:pPr algn="ctr" rtl="1"/>
          <a:r>
            <a:rPr lang="fa-IR" sz="2000" b="1" dirty="0" smtClean="0">
              <a:cs typeface="B Nazanin" panose="00000400000000000000" pitchFamily="2" charset="-78"/>
            </a:rPr>
            <a:t>دارایی صنعتی</a:t>
          </a:r>
          <a:endParaRPr lang="en-US" sz="2000" b="1" dirty="0">
            <a:cs typeface="B Nazanin" panose="00000400000000000000" pitchFamily="2" charset="-78"/>
          </a:endParaRPr>
        </a:p>
      </dgm:t>
    </dgm:pt>
    <dgm:pt modelId="{7380399B-DA19-4426-BC35-E916490E1033}" type="parTrans" cxnId="{9097F2BB-7A7E-4E81-A3F8-53E7C6853BAA}">
      <dgm:prSet/>
      <dgm:spPr/>
      <dgm:t>
        <a:bodyPr/>
        <a:lstStyle/>
        <a:p>
          <a:pPr algn="ctr" rtl="1"/>
          <a:endParaRPr lang="en-US" sz="2000" b="1">
            <a:cs typeface="B Nazanin" panose="00000400000000000000" pitchFamily="2" charset="-78"/>
          </a:endParaRPr>
        </a:p>
      </dgm:t>
    </dgm:pt>
    <dgm:pt modelId="{989F5C04-5D05-40F6-B3B3-FB183BDBA23E}" type="sibTrans" cxnId="{9097F2BB-7A7E-4E81-A3F8-53E7C6853BAA}">
      <dgm:prSet/>
      <dgm:spPr/>
      <dgm:t>
        <a:bodyPr/>
        <a:lstStyle/>
        <a:p>
          <a:pPr algn="ctr" rtl="1"/>
          <a:endParaRPr lang="en-US" sz="2000" b="1">
            <a:cs typeface="B Nazanin" panose="00000400000000000000" pitchFamily="2" charset="-78"/>
          </a:endParaRPr>
        </a:p>
      </dgm:t>
    </dgm:pt>
    <dgm:pt modelId="{D77C277A-EE33-44B7-8802-177CB2A84860}">
      <dgm:prSet phldrT="[Text]" custT="1"/>
      <dgm:spPr/>
      <dgm:t>
        <a:bodyPr/>
        <a:lstStyle/>
        <a:p>
          <a:pPr algn="r" rtl="1"/>
          <a:r>
            <a:rPr lang="fa-IR" sz="2000" b="1" dirty="0" smtClean="0">
              <a:cs typeface="B Nazanin" panose="00000400000000000000" pitchFamily="2" charset="-78"/>
            </a:rPr>
            <a:t>گواهی ثبت اختراع</a:t>
          </a:r>
          <a:endParaRPr lang="en-US" sz="2000" b="1" dirty="0">
            <a:cs typeface="B Nazanin" panose="00000400000000000000" pitchFamily="2" charset="-78"/>
          </a:endParaRPr>
        </a:p>
      </dgm:t>
    </dgm:pt>
    <dgm:pt modelId="{B32DBEF8-C55C-4F97-8FB5-470D897D1327}" type="parTrans" cxnId="{1C0C4134-E3DD-41A9-9829-87F4ADF1A611}">
      <dgm:prSet/>
      <dgm:spPr/>
      <dgm:t>
        <a:bodyPr/>
        <a:lstStyle/>
        <a:p>
          <a:pPr algn="ctr" rtl="1"/>
          <a:endParaRPr lang="en-US" sz="2000" b="1">
            <a:cs typeface="B Nazanin" panose="00000400000000000000" pitchFamily="2" charset="-78"/>
          </a:endParaRPr>
        </a:p>
      </dgm:t>
    </dgm:pt>
    <dgm:pt modelId="{D134524C-E56F-4121-B22E-5CC1C7AF336C}" type="sibTrans" cxnId="{1C0C4134-E3DD-41A9-9829-87F4ADF1A611}">
      <dgm:prSet/>
      <dgm:spPr/>
      <dgm:t>
        <a:bodyPr/>
        <a:lstStyle/>
        <a:p>
          <a:pPr algn="ctr" rtl="1"/>
          <a:endParaRPr lang="en-US" sz="2000" b="1">
            <a:cs typeface="B Nazanin" panose="00000400000000000000" pitchFamily="2" charset="-78"/>
          </a:endParaRPr>
        </a:p>
      </dgm:t>
    </dgm:pt>
    <dgm:pt modelId="{1861001A-E969-410C-BBAB-AAA860464073}">
      <dgm:prSet phldrT="[Text]" custT="1"/>
      <dgm:spPr/>
      <dgm:t>
        <a:bodyPr/>
        <a:lstStyle/>
        <a:p>
          <a:pPr algn="r" rtl="1"/>
          <a:r>
            <a:rPr lang="fa-IR" sz="2000" b="1" dirty="0" smtClean="0">
              <a:cs typeface="B Nazanin" panose="00000400000000000000" pitchFamily="2" charset="-78"/>
            </a:rPr>
            <a:t>طرح های صنعتی</a:t>
          </a:r>
          <a:endParaRPr lang="en-US" sz="2000" b="1" dirty="0">
            <a:cs typeface="B Nazanin" panose="00000400000000000000" pitchFamily="2" charset="-78"/>
          </a:endParaRPr>
        </a:p>
      </dgm:t>
    </dgm:pt>
    <dgm:pt modelId="{24AF3D66-7CD9-4DD7-BB22-EBDB00C952ED}" type="parTrans" cxnId="{79F9DCA8-0617-4E92-95BD-7203BEA41FB2}">
      <dgm:prSet/>
      <dgm:spPr/>
      <dgm:t>
        <a:bodyPr/>
        <a:lstStyle/>
        <a:p>
          <a:pPr algn="ctr" rtl="1"/>
          <a:endParaRPr lang="en-US" sz="2000" b="1">
            <a:cs typeface="B Nazanin" panose="00000400000000000000" pitchFamily="2" charset="-78"/>
          </a:endParaRPr>
        </a:p>
      </dgm:t>
    </dgm:pt>
    <dgm:pt modelId="{EAE5C0F0-7247-4E43-8492-3FC9C78FF86B}" type="sibTrans" cxnId="{79F9DCA8-0617-4E92-95BD-7203BEA41FB2}">
      <dgm:prSet/>
      <dgm:spPr/>
      <dgm:t>
        <a:bodyPr/>
        <a:lstStyle/>
        <a:p>
          <a:pPr algn="ctr" rtl="1"/>
          <a:endParaRPr lang="en-US" sz="2000" b="1">
            <a:cs typeface="B Nazanin" panose="00000400000000000000" pitchFamily="2" charset="-78"/>
          </a:endParaRPr>
        </a:p>
      </dgm:t>
    </dgm:pt>
    <dgm:pt modelId="{D913654F-3D5D-4DC2-8360-7CCCA328371A}">
      <dgm:prSet phldrT="[Text]" custT="1"/>
      <dgm:spPr/>
      <dgm:t>
        <a:bodyPr/>
        <a:lstStyle/>
        <a:p>
          <a:pPr algn="ctr" rtl="1"/>
          <a:r>
            <a:rPr lang="fa-IR" sz="2000" b="1" dirty="0" smtClean="0">
              <a:cs typeface="B Nazanin" panose="00000400000000000000" pitchFamily="2" charset="-78"/>
            </a:rPr>
            <a:t>حق نشر دارایی‌های هنری و ادبی</a:t>
          </a:r>
          <a:endParaRPr lang="en-US" sz="2000" b="1" dirty="0">
            <a:cs typeface="B Nazanin" panose="00000400000000000000" pitchFamily="2" charset="-78"/>
          </a:endParaRPr>
        </a:p>
      </dgm:t>
    </dgm:pt>
    <dgm:pt modelId="{035211FE-9630-4497-ADA2-C6C5B46093B2}" type="parTrans" cxnId="{D46417B3-14C3-42C9-803C-911EA62F44BC}">
      <dgm:prSet/>
      <dgm:spPr/>
      <dgm:t>
        <a:bodyPr/>
        <a:lstStyle/>
        <a:p>
          <a:pPr algn="ctr" rtl="1"/>
          <a:endParaRPr lang="en-US" sz="2000" b="1">
            <a:cs typeface="B Nazanin" panose="00000400000000000000" pitchFamily="2" charset="-78"/>
          </a:endParaRPr>
        </a:p>
      </dgm:t>
    </dgm:pt>
    <dgm:pt modelId="{F80F7A5A-DBA3-492E-BC3D-04B77B99D72D}" type="sibTrans" cxnId="{D46417B3-14C3-42C9-803C-911EA62F44BC}">
      <dgm:prSet/>
      <dgm:spPr/>
      <dgm:t>
        <a:bodyPr/>
        <a:lstStyle/>
        <a:p>
          <a:pPr algn="ctr" rtl="1"/>
          <a:endParaRPr lang="en-US" sz="2000" b="1">
            <a:cs typeface="B Nazanin" panose="00000400000000000000" pitchFamily="2" charset="-78"/>
          </a:endParaRPr>
        </a:p>
      </dgm:t>
    </dgm:pt>
    <dgm:pt modelId="{BA08C504-81CC-4E96-83B0-DC063184E991}">
      <dgm:prSet phldrT="[Text]" custT="1"/>
      <dgm:spPr/>
      <dgm:t>
        <a:bodyPr/>
        <a:lstStyle/>
        <a:p>
          <a:pPr algn="r" rtl="1"/>
          <a:r>
            <a:rPr lang="fa-IR" sz="2000" b="1" dirty="0" smtClean="0">
              <a:cs typeface="B Nazanin" panose="00000400000000000000" pitchFamily="2" charset="-78"/>
            </a:rPr>
            <a:t>آثار ادبی</a:t>
          </a:r>
          <a:endParaRPr lang="en-US" sz="2000" b="1" dirty="0">
            <a:cs typeface="B Nazanin" panose="00000400000000000000" pitchFamily="2" charset="-78"/>
          </a:endParaRPr>
        </a:p>
      </dgm:t>
    </dgm:pt>
    <dgm:pt modelId="{A8772B32-69A0-4660-AA32-BCA43FAFAA8F}" type="parTrans" cxnId="{D1111764-010B-4A5A-86AA-BCAECA47DBB1}">
      <dgm:prSet/>
      <dgm:spPr/>
      <dgm:t>
        <a:bodyPr/>
        <a:lstStyle/>
        <a:p>
          <a:pPr algn="ctr" rtl="1"/>
          <a:endParaRPr lang="en-US" sz="2000" b="1">
            <a:cs typeface="B Nazanin" panose="00000400000000000000" pitchFamily="2" charset="-78"/>
          </a:endParaRPr>
        </a:p>
      </dgm:t>
    </dgm:pt>
    <dgm:pt modelId="{1EDE0A51-4B1B-455F-978A-B10D120DFEC0}" type="sibTrans" cxnId="{D1111764-010B-4A5A-86AA-BCAECA47DBB1}">
      <dgm:prSet/>
      <dgm:spPr/>
      <dgm:t>
        <a:bodyPr/>
        <a:lstStyle/>
        <a:p>
          <a:pPr algn="ctr" rtl="1"/>
          <a:endParaRPr lang="en-US" sz="2000" b="1">
            <a:cs typeface="B Nazanin" panose="00000400000000000000" pitchFamily="2" charset="-78"/>
          </a:endParaRPr>
        </a:p>
      </dgm:t>
    </dgm:pt>
    <dgm:pt modelId="{EC90ABE3-E213-4BCE-8E9A-55D9612DA62A}">
      <dgm:prSet phldrT="[Text]" custT="1"/>
      <dgm:spPr/>
      <dgm:t>
        <a:bodyPr/>
        <a:lstStyle/>
        <a:p>
          <a:pPr algn="r" rtl="1"/>
          <a:r>
            <a:rPr lang="fa-IR" sz="2000" b="1" dirty="0" smtClean="0">
              <a:cs typeface="B Nazanin" panose="00000400000000000000" pitchFamily="2" charset="-78"/>
            </a:rPr>
            <a:t>نرم افزار</a:t>
          </a:r>
          <a:endParaRPr lang="en-US" sz="2000" b="1" dirty="0">
            <a:cs typeface="B Nazanin" panose="00000400000000000000" pitchFamily="2" charset="-78"/>
          </a:endParaRPr>
        </a:p>
      </dgm:t>
    </dgm:pt>
    <dgm:pt modelId="{BC68FCDB-9C5B-4806-B8CB-E69CEE4C7C66}" type="parTrans" cxnId="{6293CC6C-2229-45D2-9E7D-EDCBCBBCB445}">
      <dgm:prSet/>
      <dgm:spPr/>
      <dgm:t>
        <a:bodyPr/>
        <a:lstStyle/>
        <a:p>
          <a:pPr algn="ctr" rtl="1"/>
          <a:endParaRPr lang="en-US" sz="2000" b="1">
            <a:cs typeface="B Nazanin" panose="00000400000000000000" pitchFamily="2" charset="-78"/>
          </a:endParaRPr>
        </a:p>
      </dgm:t>
    </dgm:pt>
    <dgm:pt modelId="{54BA1C48-38A1-48B5-A450-C7B2E07216E3}" type="sibTrans" cxnId="{6293CC6C-2229-45D2-9E7D-EDCBCBBCB445}">
      <dgm:prSet/>
      <dgm:spPr/>
      <dgm:t>
        <a:bodyPr/>
        <a:lstStyle/>
        <a:p>
          <a:pPr algn="ctr" rtl="1"/>
          <a:endParaRPr lang="en-US" sz="2000" b="1">
            <a:cs typeface="B Nazanin" panose="00000400000000000000" pitchFamily="2" charset="-78"/>
          </a:endParaRPr>
        </a:p>
      </dgm:t>
    </dgm:pt>
    <dgm:pt modelId="{5C5BE040-C1D6-4676-813C-5FE0808AB43F}">
      <dgm:prSet phldrT="[Text]" custT="1"/>
      <dgm:spPr/>
      <dgm:t>
        <a:bodyPr/>
        <a:lstStyle/>
        <a:p>
          <a:pPr algn="r" rtl="1"/>
          <a:r>
            <a:rPr lang="fa-IR" sz="2000" b="1" dirty="0" smtClean="0">
              <a:cs typeface="B Nazanin" panose="00000400000000000000" pitchFamily="2" charset="-78"/>
            </a:rPr>
            <a:t>علائم تجاری</a:t>
          </a:r>
          <a:endParaRPr lang="en-US" sz="2000" b="1" dirty="0">
            <a:cs typeface="B Nazanin" panose="00000400000000000000" pitchFamily="2" charset="-78"/>
          </a:endParaRPr>
        </a:p>
      </dgm:t>
    </dgm:pt>
    <dgm:pt modelId="{FA72E964-4483-4D07-AA6A-69C0C43CC9F1}" type="parTrans" cxnId="{33A6B5B1-CFCF-4AF3-BC7E-A42B7E99C16A}">
      <dgm:prSet/>
      <dgm:spPr/>
      <dgm:t>
        <a:bodyPr/>
        <a:lstStyle/>
        <a:p>
          <a:pPr algn="ctr" rtl="1"/>
          <a:endParaRPr lang="en-US" sz="2000" b="1">
            <a:cs typeface="B Nazanin" panose="00000400000000000000" pitchFamily="2" charset="-78"/>
          </a:endParaRPr>
        </a:p>
      </dgm:t>
    </dgm:pt>
    <dgm:pt modelId="{EB52C757-9DDB-44AF-8D90-094031D9AFBB}" type="sibTrans" cxnId="{33A6B5B1-CFCF-4AF3-BC7E-A42B7E99C16A}">
      <dgm:prSet/>
      <dgm:spPr/>
      <dgm:t>
        <a:bodyPr/>
        <a:lstStyle/>
        <a:p>
          <a:pPr algn="ctr" rtl="1"/>
          <a:endParaRPr lang="en-US" sz="2000" b="1">
            <a:cs typeface="B Nazanin" panose="00000400000000000000" pitchFamily="2" charset="-78"/>
          </a:endParaRPr>
        </a:p>
      </dgm:t>
    </dgm:pt>
    <dgm:pt modelId="{D5FA63EC-3C53-453A-899B-A247F77E96C3}">
      <dgm:prSet phldrT="[Text]" custT="1"/>
      <dgm:spPr/>
      <dgm:t>
        <a:bodyPr/>
        <a:lstStyle/>
        <a:p>
          <a:pPr algn="r" rtl="1"/>
          <a:r>
            <a:rPr lang="fa-IR" sz="2000" b="1" dirty="0" smtClean="0">
              <a:cs typeface="B Nazanin" panose="00000400000000000000" pitchFamily="2" charset="-78"/>
            </a:rPr>
            <a:t>نشان‌های جغرافیای</a:t>
          </a:r>
          <a:endParaRPr lang="en-US" sz="2000" b="1" dirty="0">
            <a:cs typeface="B Nazanin" panose="00000400000000000000" pitchFamily="2" charset="-78"/>
          </a:endParaRPr>
        </a:p>
      </dgm:t>
    </dgm:pt>
    <dgm:pt modelId="{0D3B2C89-A6AA-4AA6-8DFB-4CA3EC21EF57}" type="parTrans" cxnId="{BAF92C30-2B68-4EB6-B44D-E094DBF12AE1}">
      <dgm:prSet/>
      <dgm:spPr/>
      <dgm:t>
        <a:bodyPr/>
        <a:lstStyle/>
        <a:p>
          <a:pPr algn="ctr" rtl="1"/>
          <a:endParaRPr lang="en-US" sz="2000" b="1">
            <a:cs typeface="B Nazanin" panose="00000400000000000000" pitchFamily="2" charset="-78"/>
          </a:endParaRPr>
        </a:p>
      </dgm:t>
    </dgm:pt>
    <dgm:pt modelId="{95C82754-365F-40F9-8025-C6F72F6EB53E}" type="sibTrans" cxnId="{BAF92C30-2B68-4EB6-B44D-E094DBF12AE1}">
      <dgm:prSet/>
      <dgm:spPr/>
      <dgm:t>
        <a:bodyPr/>
        <a:lstStyle/>
        <a:p>
          <a:pPr algn="ctr" rtl="1"/>
          <a:endParaRPr lang="en-US" sz="2000" b="1">
            <a:cs typeface="B Nazanin" panose="00000400000000000000" pitchFamily="2" charset="-78"/>
          </a:endParaRPr>
        </a:p>
      </dgm:t>
    </dgm:pt>
    <dgm:pt modelId="{CB503F9F-56F7-4AE7-AFC2-792BEAA3769A}">
      <dgm:prSet phldrT="[Text]" custT="1"/>
      <dgm:spPr/>
      <dgm:t>
        <a:bodyPr/>
        <a:lstStyle/>
        <a:p>
          <a:pPr algn="r" rtl="1"/>
          <a:r>
            <a:rPr lang="fa-IR" sz="2000" b="1" dirty="0" smtClean="0">
              <a:cs typeface="B Nazanin" panose="00000400000000000000" pitchFamily="2" charset="-78"/>
            </a:rPr>
            <a:t>اسرار تجاری</a:t>
          </a:r>
          <a:endParaRPr lang="en-US" sz="2000" b="1" dirty="0">
            <a:cs typeface="B Nazanin" panose="00000400000000000000" pitchFamily="2" charset="-78"/>
          </a:endParaRPr>
        </a:p>
      </dgm:t>
    </dgm:pt>
    <dgm:pt modelId="{AED82270-AA45-4910-89CE-1723AE6DC8CF}" type="parTrans" cxnId="{B5E0AF42-C926-4DB3-8873-1B7C8D144A31}">
      <dgm:prSet/>
      <dgm:spPr/>
      <dgm:t>
        <a:bodyPr/>
        <a:lstStyle/>
        <a:p>
          <a:pPr algn="ctr" rtl="1"/>
          <a:endParaRPr lang="en-US" sz="2000" b="1">
            <a:cs typeface="B Nazanin" panose="00000400000000000000" pitchFamily="2" charset="-78"/>
          </a:endParaRPr>
        </a:p>
      </dgm:t>
    </dgm:pt>
    <dgm:pt modelId="{FFE7BBF2-E3E7-487A-9E50-F8165AE01105}" type="sibTrans" cxnId="{B5E0AF42-C926-4DB3-8873-1B7C8D144A31}">
      <dgm:prSet/>
      <dgm:spPr/>
      <dgm:t>
        <a:bodyPr/>
        <a:lstStyle/>
        <a:p>
          <a:pPr algn="ctr" rtl="1"/>
          <a:endParaRPr lang="en-US" sz="2000" b="1">
            <a:cs typeface="B Nazanin" panose="00000400000000000000" pitchFamily="2" charset="-78"/>
          </a:endParaRPr>
        </a:p>
      </dgm:t>
    </dgm:pt>
    <dgm:pt modelId="{93710024-EF52-457B-84F8-DEA771996C74}">
      <dgm:prSet phldrT="[Text]" custT="1"/>
      <dgm:spPr/>
      <dgm:t>
        <a:bodyPr/>
        <a:lstStyle/>
        <a:p>
          <a:pPr algn="r" rtl="1"/>
          <a:r>
            <a:rPr lang="fa-IR" sz="2000" b="1" dirty="0" smtClean="0">
              <a:cs typeface="B Nazanin" panose="00000400000000000000" pitchFamily="2" charset="-78"/>
            </a:rPr>
            <a:t>آثار هنری</a:t>
          </a:r>
          <a:endParaRPr lang="en-US" sz="2000" b="1" dirty="0">
            <a:cs typeface="B Nazanin" panose="00000400000000000000" pitchFamily="2" charset="-78"/>
          </a:endParaRPr>
        </a:p>
      </dgm:t>
    </dgm:pt>
    <dgm:pt modelId="{9EAE3460-0EAF-48AB-81D5-8E07EC8064AB}" type="parTrans" cxnId="{18870D63-570A-462B-90DA-115A03E44423}">
      <dgm:prSet/>
      <dgm:spPr/>
      <dgm:t>
        <a:bodyPr/>
        <a:lstStyle/>
        <a:p>
          <a:pPr algn="ctr" rtl="1"/>
          <a:endParaRPr lang="en-US" sz="2000" b="1">
            <a:cs typeface="B Nazanin" panose="00000400000000000000" pitchFamily="2" charset="-78"/>
          </a:endParaRPr>
        </a:p>
      </dgm:t>
    </dgm:pt>
    <dgm:pt modelId="{D68805D7-0765-418A-94E8-7AC87146E5F3}" type="sibTrans" cxnId="{18870D63-570A-462B-90DA-115A03E44423}">
      <dgm:prSet/>
      <dgm:spPr/>
      <dgm:t>
        <a:bodyPr/>
        <a:lstStyle/>
        <a:p>
          <a:pPr algn="ctr" rtl="1"/>
          <a:endParaRPr lang="en-US" sz="2000" b="1">
            <a:cs typeface="B Nazanin" panose="00000400000000000000" pitchFamily="2" charset="-78"/>
          </a:endParaRPr>
        </a:p>
      </dgm:t>
    </dgm:pt>
    <dgm:pt modelId="{5ECB19B5-8F65-4C42-957F-4FAEC04B6C06}" type="pres">
      <dgm:prSet presAssocID="{FD2FCE75-8111-42D0-81BF-6D9D4B43428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A28AEE1-7CB1-4BE8-8389-D4A2D12B0B7E}" type="pres">
      <dgm:prSet presAssocID="{C514FCA5-100E-4398-AA56-0CCD6DE0684E}" presName="composite" presStyleCnt="0"/>
      <dgm:spPr/>
    </dgm:pt>
    <dgm:pt modelId="{BB5F8D8F-BEDC-49AC-A03D-F2773F894F19}" type="pres">
      <dgm:prSet presAssocID="{C514FCA5-100E-4398-AA56-0CCD6DE0684E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3CF693-9464-4BE3-AD13-E97C8097FDC7}" type="pres">
      <dgm:prSet presAssocID="{C514FCA5-100E-4398-AA56-0CCD6DE0684E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6BDCB9-CF88-4734-9A88-3D9A59B6511F}" type="pres">
      <dgm:prSet presAssocID="{989F5C04-5D05-40F6-B3B3-FB183BDBA23E}" presName="space" presStyleCnt="0"/>
      <dgm:spPr/>
    </dgm:pt>
    <dgm:pt modelId="{32AD3E22-E3F1-4B51-A50D-8508A56F3E58}" type="pres">
      <dgm:prSet presAssocID="{D913654F-3D5D-4DC2-8360-7CCCA328371A}" presName="composite" presStyleCnt="0"/>
      <dgm:spPr/>
    </dgm:pt>
    <dgm:pt modelId="{0DFE6596-ABF0-4363-8D5A-29AAAFFEAC42}" type="pres">
      <dgm:prSet presAssocID="{D913654F-3D5D-4DC2-8360-7CCCA328371A}" presName="parTx" presStyleLbl="alignNode1" presStyleIdx="1" presStyleCnt="2" custLinFactNeighborX="2230" custLinFactNeighborY="-68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E8982E-BC4A-441B-BFBF-168B8F6389F9}" type="pres">
      <dgm:prSet presAssocID="{D913654F-3D5D-4DC2-8360-7CCCA328371A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F2A133D-6BF7-4B67-A3A2-B5C7851756D2}" type="presOf" srcId="{FD2FCE75-8111-42D0-81BF-6D9D4B434281}" destId="{5ECB19B5-8F65-4C42-957F-4FAEC04B6C06}" srcOrd="0" destOrd="0" presId="urn:microsoft.com/office/officeart/2005/8/layout/hList1"/>
    <dgm:cxn modelId="{267C6003-E6CF-4D61-87D5-DA3F0C410F0D}" type="presOf" srcId="{1861001A-E969-410C-BBAB-AAA860464073}" destId="{8D3CF693-9464-4BE3-AD13-E97C8097FDC7}" srcOrd="0" destOrd="1" presId="urn:microsoft.com/office/officeart/2005/8/layout/hList1"/>
    <dgm:cxn modelId="{1C0C4134-E3DD-41A9-9829-87F4ADF1A611}" srcId="{C514FCA5-100E-4398-AA56-0CCD6DE0684E}" destId="{D77C277A-EE33-44B7-8802-177CB2A84860}" srcOrd="0" destOrd="0" parTransId="{B32DBEF8-C55C-4F97-8FB5-470D897D1327}" sibTransId="{D134524C-E56F-4121-B22E-5CC1C7AF336C}"/>
    <dgm:cxn modelId="{37FC5CE0-7269-476F-82C6-D19F86771DDB}" type="presOf" srcId="{5C5BE040-C1D6-4676-813C-5FE0808AB43F}" destId="{8D3CF693-9464-4BE3-AD13-E97C8097FDC7}" srcOrd="0" destOrd="2" presId="urn:microsoft.com/office/officeart/2005/8/layout/hList1"/>
    <dgm:cxn modelId="{B754C8CB-D534-4C46-8781-3291B823897F}" type="presOf" srcId="{D77C277A-EE33-44B7-8802-177CB2A84860}" destId="{8D3CF693-9464-4BE3-AD13-E97C8097FDC7}" srcOrd="0" destOrd="0" presId="urn:microsoft.com/office/officeart/2005/8/layout/hList1"/>
    <dgm:cxn modelId="{79F9DCA8-0617-4E92-95BD-7203BEA41FB2}" srcId="{C514FCA5-100E-4398-AA56-0CCD6DE0684E}" destId="{1861001A-E969-410C-BBAB-AAA860464073}" srcOrd="1" destOrd="0" parTransId="{24AF3D66-7CD9-4DD7-BB22-EBDB00C952ED}" sibTransId="{EAE5C0F0-7247-4E43-8492-3FC9C78FF86B}"/>
    <dgm:cxn modelId="{9555326B-EBB0-4912-A33C-F0A8F51E3BD1}" type="presOf" srcId="{CB503F9F-56F7-4AE7-AFC2-792BEAA3769A}" destId="{8D3CF693-9464-4BE3-AD13-E97C8097FDC7}" srcOrd="0" destOrd="4" presId="urn:microsoft.com/office/officeart/2005/8/layout/hList1"/>
    <dgm:cxn modelId="{9097F2BB-7A7E-4E81-A3F8-53E7C6853BAA}" srcId="{FD2FCE75-8111-42D0-81BF-6D9D4B434281}" destId="{C514FCA5-100E-4398-AA56-0CCD6DE0684E}" srcOrd="0" destOrd="0" parTransId="{7380399B-DA19-4426-BC35-E916490E1033}" sibTransId="{989F5C04-5D05-40F6-B3B3-FB183BDBA23E}"/>
    <dgm:cxn modelId="{0F6D6956-62B2-4E67-A14F-4FF7840EC6B4}" type="presOf" srcId="{EC90ABE3-E213-4BCE-8E9A-55D9612DA62A}" destId="{24E8982E-BC4A-441B-BFBF-168B8F6389F9}" srcOrd="0" destOrd="2" presId="urn:microsoft.com/office/officeart/2005/8/layout/hList1"/>
    <dgm:cxn modelId="{6293CC6C-2229-45D2-9E7D-EDCBCBBCB445}" srcId="{D913654F-3D5D-4DC2-8360-7CCCA328371A}" destId="{EC90ABE3-E213-4BCE-8E9A-55D9612DA62A}" srcOrd="2" destOrd="0" parTransId="{BC68FCDB-9C5B-4806-B8CB-E69CEE4C7C66}" sibTransId="{54BA1C48-38A1-48B5-A450-C7B2E07216E3}"/>
    <dgm:cxn modelId="{B5E0AF42-C926-4DB3-8873-1B7C8D144A31}" srcId="{C514FCA5-100E-4398-AA56-0CCD6DE0684E}" destId="{CB503F9F-56F7-4AE7-AFC2-792BEAA3769A}" srcOrd="4" destOrd="0" parTransId="{AED82270-AA45-4910-89CE-1723AE6DC8CF}" sibTransId="{FFE7BBF2-E3E7-487A-9E50-F8165AE01105}"/>
    <dgm:cxn modelId="{A2E90766-E659-476E-996D-37ACFF0A469F}" type="presOf" srcId="{BA08C504-81CC-4E96-83B0-DC063184E991}" destId="{24E8982E-BC4A-441B-BFBF-168B8F6389F9}" srcOrd="0" destOrd="0" presId="urn:microsoft.com/office/officeart/2005/8/layout/hList1"/>
    <dgm:cxn modelId="{BAF92C30-2B68-4EB6-B44D-E094DBF12AE1}" srcId="{C514FCA5-100E-4398-AA56-0CCD6DE0684E}" destId="{D5FA63EC-3C53-453A-899B-A247F77E96C3}" srcOrd="3" destOrd="0" parTransId="{0D3B2C89-A6AA-4AA6-8DFB-4CA3EC21EF57}" sibTransId="{95C82754-365F-40F9-8025-C6F72F6EB53E}"/>
    <dgm:cxn modelId="{95A49D68-32F2-4F8D-AC59-11DF43477373}" type="presOf" srcId="{C514FCA5-100E-4398-AA56-0CCD6DE0684E}" destId="{BB5F8D8F-BEDC-49AC-A03D-F2773F894F19}" srcOrd="0" destOrd="0" presId="urn:microsoft.com/office/officeart/2005/8/layout/hList1"/>
    <dgm:cxn modelId="{33A6B5B1-CFCF-4AF3-BC7E-A42B7E99C16A}" srcId="{C514FCA5-100E-4398-AA56-0CCD6DE0684E}" destId="{5C5BE040-C1D6-4676-813C-5FE0808AB43F}" srcOrd="2" destOrd="0" parTransId="{FA72E964-4483-4D07-AA6A-69C0C43CC9F1}" sibTransId="{EB52C757-9DDB-44AF-8D90-094031D9AFBB}"/>
    <dgm:cxn modelId="{1E04547B-F8BE-48C3-9808-A6895A4EA789}" type="presOf" srcId="{D913654F-3D5D-4DC2-8360-7CCCA328371A}" destId="{0DFE6596-ABF0-4363-8D5A-29AAAFFEAC42}" srcOrd="0" destOrd="0" presId="urn:microsoft.com/office/officeart/2005/8/layout/hList1"/>
    <dgm:cxn modelId="{8836F38F-806B-4BB9-B2C8-959BA20133C3}" type="presOf" srcId="{93710024-EF52-457B-84F8-DEA771996C74}" destId="{24E8982E-BC4A-441B-BFBF-168B8F6389F9}" srcOrd="0" destOrd="1" presId="urn:microsoft.com/office/officeart/2005/8/layout/hList1"/>
    <dgm:cxn modelId="{18870D63-570A-462B-90DA-115A03E44423}" srcId="{D913654F-3D5D-4DC2-8360-7CCCA328371A}" destId="{93710024-EF52-457B-84F8-DEA771996C74}" srcOrd="1" destOrd="0" parTransId="{9EAE3460-0EAF-48AB-81D5-8E07EC8064AB}" sibTransId="{D68805D7-0765-418A-94E8-7AC87146E5F3}"/>
    <dgm:cxn modelId="{8A5D032B-F9E6-43F7-83D4-4C5C6CA89660}" type="presOf" srcId="{D5FA63EC-3C53-453A-899B-A247F77E96C3}" destId="{8D3CF693-9464-4BE3-AD13-E97C8097FDC7}" srcOrd="0" destOrd="3" presId="urn:microsoft.com/office/officeart/2005/8/layout/hList1"/>
    <dgm:cxn modelId="{D1111764-010B-4A5A-86AA-BCAECA47DBB1}" srcId="{D913654F-3D5D-4DC2-8360-7CCCA328371A}" destId="{BA08C504-81CC-4E96-83B0-DC063184E991}" srcOrd="0" destOrd="0" parTransId="{A8772B32-69A0-4660-AA32-BCA43FAFAA8F}" sibTransId="{1EDE0A51-4B1B-455F-978A-B10D120DFEC0}"/>
    <dgm:cxn modelId="{D46417B3-14C3-42C9-803C-911EA62F44BC}" srcId="{FD2FCE75-8111-42D0-81BF-6D9D4B434281}" destId="{D913654F-3D5D-4DC2-8360-7CCCA328371A}" srcOrd="1" destOrd="0" parTransId="{035211FE-9630-4497-ADA2-C6C5B46093B2}" sibTransId="{F80F7A5A-DBA3-492E-BC3D-04B77B99D72D}"/>
    <dgm:cxn modelId="{4B16822D-B84B-4AD1-97F1-61D1FBC2E1EB}" type="presParOf" srcId="{5ECB19B5-8F65-4C42-957F-4FAEC04B6C06}" destId="{9A28AEE1-7CB1-4BE8-8389-D4A2D12B0B7E}" srcOrd="0" destOrd="0" presId="urn:microsoft.com/office/officeart/2005/8/layout/hList1"/>
    <dgm:cxn modelId="{F6735E6E-61CF-4EA2-8325-2FAA01354EB4}" type="presParOf" srcId="{9A28AEE1-7CB1-4BE8-8389-D4A2D12B0B7E}" destId="{BB5F8D8F-BEDC-49AC-A03D-F2773F894F19}" srcOrd="0" destOrd="0" presId="urn:microsoft.com/office/officeart/2005/8/layout/hList1"/>
    <dgm:cxn modelId="{DCAF3D19-0C48-4657-8EA3-DFE296AA4BBD}" type="presParOf" srcId="{9A28AEE1-7CB1-4BE8-8389-D4A2D12B0B7E}" destId="{8D3CF693-9464-4BE3-AD13-E97C8097FDC7}" srcOrd="1" destOrd="0" presId="urn:microsoft.com/office/officeart/2005/8/layout/hList1"/>
    <dgm:cxn modelId="{A9282878-B33F-4FAA-8B53-FDA6947C04FA}" type="presParOf" srcId="{5ECB19B5-8F65-4C42-957F-4FAEC04B6C06}" destId="{2C6BDCB9-CF88-4734-9A88-3D9A59B6511F}" srcOrd="1" destOrd="0" presId="urn:microsoft.com/office/officeart/2005/8/layout/hList1"/>
    <dgm:cxn modelId="{55D05D18-F41D-472E-AEE4-F78394C3EAEC}" type="presParOf" srcId="{5ECB19B5-8F65-4C42-957F-4FAEC04B6C06}" destId="{32AD3E22-E3F1-4B51-A50D-8508A56F3E58}" srcOrd="2" destOrd="0" presId="urn:microsoft.com/office/officeart/2005/8/layout/hList1"/>
    <dgm:cxn modelId="{EE7357CD-ECDB-4E05-A0BC-E57B6745A0CD}" type="presParOf" srcId="{32AD3E22-E3F1-4B51-A50D-8508A56F3E58}" destId="{0DFE6596-ABF0-4363-8D5A-29AAAFFEAC42}" srcOrd="0" destOrd="0" presId="urn:microsoft.com/office/officeart/2005/8/layout/hList1"/>
    <dgm:cxn modelId="{16FE62ED-9331-44DA-B977-FE7CF7CEC7F4}" type="presParOf" srcId="{32AD3E22-E3F1-4B51-A50D-8508A56F3E58}" destId="{24E8982E-BC4A-441B-BFBF-168B8F6389F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5F8D8F-BEDC-49AC-A03D-F2773F894F19}">
      <dsp:nvSpPr>
        <dsp:cNvPr id="0" name=""/>
        <dsp:cNvSpPr/>
      </dsp:nvSpPr>
      <dsp:spPr>
        <a:xfrm>
          <a:off x="33" y="7846"/>
          <a:ext cx="3230233" cy="1152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dirty="0" smtClean="0">
              <a:cs typeface="B Nazanin" panose="00000400000000000000" pitchFamily="2" charset="-78"/>
            </a:rPr>
            <a:t>دارایی صنعتی</a:t>
          </a:r>
          <a:endParaRPr lang="en-US" sz="2000" b="1" kern="1200" dirty="0">
            <a:cs typeface="B Nazanin" panose="00000400000000000000" pitchFamily="2" charset="-78"/>
          </a:endParaRPr>
        </a:p>
      </dsp:txBody>
      <dsp:txXfrm>
        <a:off x="33" y="7846"/>
        <a:ext cx="3230233" cy="1152000"/>
      </dsp:txXfrm>
    </dsp:sp>
    <dsp:sp modelId="{8D3CF693-9464-4BE3-AD13-E97C8097FDC7}">
      <dsp:nvSpPr>
        <dsp:cNvPr id="0" name=""/>
        <dsp:cNvSpPr/>
      </dsp:nvSpPr>
      <dsp:spPr>
        <a:xfrm>
          <a:off x="33" y="1159846"/>
          <a:ext cx="3230233" cy="23606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b="1" kern="1200" dirty="0" smtClean="0">
              <a:cs typeface="B Nazanin" panose="00000400000000000000" pitchFamily="2" charset="-78"/>
            </a:rPr>
            <a:t>گواهی ثبت اختراع</a:t>
          </a:r>
          <a:endParaRPr lang="en-US" sz="2000" b="1" kern="1200" dirty="0">
            <a:cs typeface="B Nazanin" panose="00000400000000000000" pitchFamily="2" charset="-78"/>
          </a:endParaRPr>
        </a:p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b="1" kern="1200" dirty="0" smtClean="0">
              <a:cs typeface="B Nazanin" panose="00000400000000000000" pitchFamily="2" charset="-78"/>
            </a:rPr>
            <a:t>طرح های صنعتی</a:t>
          </a:r>
          <a:endParaRPr lang="en-US" sz="2000" b="1" kern="1200" dirty="0">
            <a:cs typeface="B Nazanin" panose="00000400000000000000" pitchFamily="2" charset="-78"/>
          </a:endParaRPr>
        </a:p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b="1" kern="1200" dirty="0" smtClean="0">
              <a:cs typeface="B Nazanin" panose="00000400000000000000" pitchFamily="2" charset="-78"/>
            </a:rPr>
            <a:t>علائم تجاری</a:t>
          </a:r>
          <a:endParaRPr lang="en-US" sz="2000" b="1" kern="1200" dirty="0">
            <a:cs typeface="B Nazanin" panose="00000400000000000000" pitchFamily="2" charset="-78"/>
          </a:endParaRPr>
        </a:p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b="1" kern="1200" dirty="0" smtClean="0">
              <a:cs typeface="B Nazanin" panose="00000400000000000000" pitchFamily="2" charset="-78"/>
            </a:rPr>
            <a:t>نشان‌های جغرافیای</a:t>
          </a:r>
          <a:endParaRPr lang="en-US" sz="2000" b="1" kern="1200" dirty="0">
            <a:cs typeface="B Nazanin" panose="00000400000000000000" pitchFamily="2" charset="-78"/>
          </a:endParaRPr>
        </a:p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b="1" kern="1200" dirty="0" smtClean="0">
              <a:cs typeface="B Nazanin" panose="00000400000000000000" pitchFamily="2" charset="-78"/>
            </a:rPr>
            <a:t>اسرار تجاری</a:t>
          </a:r>
          <a:endParaRPr lang="en-US" sz="2000" b="1" kern="1200" dirty="0">
            <a:cs typeface="B Nazanin" panose="00000400000000000000" pitchFamily="2" charset="-78"/>
          </a:endParaRPr>
        </a:p>
      </dsp:txBody>
      <dsp:txXfrm>
        <a:off x="33" y="1159846"/>
        <a:ext cx="3230233" cy="2360699"/>
      </dsp:txXfrm>
    </dsp:sp>
    <dsp:sp modelId="{0DFE6596-ABF0-4363-8D5A-29AAAFFEAC42}">
      <dsp:nvSpPr>
        <dsp:cNvPr id="0" name=""/>
        <dsp:cNvSpPr/>
      </dsp:nvSpPr>
      <dsp:spPr>
        <a:xfrm>
          <a:off x="3682534" y="0"/>
          <a:ext cx="3230233" cy="1152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dirty="0" smtClean="0">
              <a:cs typeface="B Nazanin" panose="00000400000000000000" pitchFamily="2" charset="-78"/>
            </a:rPr>
            <a:t>حق نشر دارایی‌های هنری و ادبی</a:t>
          </a:r>
          <a:endParaRPr lang="en-US" sz="2000" b="1" kern="1200" dirty="0">
            <a:cs typeface="B Nazanin" panose="00000400000000000000" pitchFamily="2" charset="-78"/>
          </a:endParaRPr>
        </a:p>
      </dsp:txBody>
      <dsp:txXfrm>
        <a:off x="3682534" y="0"/>
        <a:ext cx="3230233" cy="1152000"/>
      </dsp:txXfrm>
    </dsp:sp>
    <dsp:sp modelId="{24E8982E-BC4A-441B-BFBF-168B8F6389F9}">
      <dsp:nvSpPr>
        <dsp:cNvPr id="0" name=""/>
        <dsp:cNvSpPr/>
      </dsp:nvSpPr>
      <dsp:spPr>
        <a:xfrm>
          <a:off x="3682500" y="1159846"/>
          <a:ext cx="3230233" cy="23606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b="1" kern="1200" dirty="0" smtClean="0">
              <a:cs typeface="B Nazanin" panose="00000400000000000000" pitchFamily="2" charset="-78"/>
            </a:rPr>
            <a:t>آثار ادبی</a:t>
          </a:r>
          <a:endParaRPr lang="en-US" sz="2000" b="1" kern="1200" dirty="0">
            <a:cs typeface="B Nazanin" panose="00000400000000000000" pitchFamily="2" charset="-78"/>
          </a:endParaRPr>
        </a:p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b="1" kern="1200" dirty="0" smtClean="0">
              <a:cs typeface="B Nazanin" panose="00000400000000000000" pitchFamily="2" charset="-78"/>
            </a:rPr>
            <a:t>آثار هنری</a:t>
          </a:r>
          <a:endParaRPr lang="en-US" sz="2000" b="1" kern="1200" dirty="0">
            <a:cs typeface="B Nazanin" panose="00000400000000000000" pitchFamily="2" charset="-78"/>
          </a:endParaRPr>
        </a:p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b="1" kern="1200" dirty="0" smtClean="0">
              <a:cs typeface="B Nazanin" panose="00000400000000000000" pitchFamily="2" charset="-78"/>
            </a:rPr>
            <a:t>نرم افزار</a:t>
          </a:r>
          <a:endParaRPr lang="en-US" sz="2000" b="1" kern="1200" dirty="0">
            <a:cs typeface="B Nazanin" panose="00000400000000000000" pitchFamily="2" charset="-78"/>
          </a:endParaRPr>
        </a:p>
      </dsp:txBody>
      <dsp:txXfrm>
        <a:off x="3682500" y="1159846"/>
        <a:ext cx="3230233" cy="23606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4B04AA18-DFED-4F27-9C54-063C79362A09}" type="datetimeFigureOut">
              <a:rPr lang="fa-IR" smtClean="0"/>
              <a:t>21/11/1440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E7B66258-224A-4F79-A336-79A37C3929B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57101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66258-224A-4F79-A336-79A37C3929B0}" type="slidenum">
              <a:rPr lang="fa-IR" smtClean="0"/>
              <a:t>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13470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cs typeface="B Titr" pitchFamily="2" charset="-78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r" rtl="1">
              <a:buNone/>
              <a:defRPr sz="2400">
                <a:solidFill>
                  <a:schemeClr val="tx2"/>
                </a:solidFill>
                <a:cs typeface="B Nazanin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5360FD1-730F-4C18-B25B-3934FD1E2396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9C2CC84B-FF26-49AD-9055-D10ADAF1447A}" type="datetime1">
              <a:rPr lang="fa-IR" smtClean="0"/>
              <a:t>21/11/1440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526317" y="6526176"/>
            <a:ext cx="132588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B Nazanin" panose="00000400000000000000" pitchFamily="2" charset="-78"/>
              </a:defRPr>
            </a:lvl1pPr>
          </a:lstStyle>
          <a:p>
            <a:r>
              <a:rPr lang="fa-IR" smtClean="0"/>
              <a:t>از 42</a:t>
            </a:r>
            <a:endParaRPr lang="fa-I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501964"/>
            <a:ext cx="762000" cy="365760"/>
          </a:xfrm>
        </p:spPr>
        <p:txBody>
          <a:bodyPr/>
          <a:lstStyle>
            <a:lvl1pPr>
              <a:defRPr>
                <a:cs typeface="B Nazanin" panose="00000400000000000000" pitchFamily="2" charset="-78"/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9000D1E1-ED5A-4CEF-9130-9EE2693A80B7}" type="datetime1">
              <a:rPr lang="fa-IR" smtClean="0"/>
              <a:t>21/11/1440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FE78EBF5-C6D6-4820-88E2-027C28BC77A9}" type="datetime1">
              <a:rPr lang="fa-IR" smtClean="0"/>
              <a:t>21/11/1440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B Nazanin" panose="00000400000000000000" pitchFamily="2" charset="-78"/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F79FA725-52E2-44E8-93EF-7312AFE9BABF}" type="datetime1">
              <a:rPr lang="fa-IR" smtClean="0"/>
              <a:t>21/11/1440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59CDE180-F0F1-4FBF-90F4-3F62003C676D}" type="datetime1">
              <a:rPr lang="fa-IR" smtClean="0"/>
              <a:t>21/11/1440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rtlCol="0"/>
          <a:lstStyle/>
          <a:p>
            <a:fld id="{50DCD048-9137-4C70-AA11-21DF5BC22D46}" type="datetime1">
              <a:rPr lang="fa-IR" smtClean="0"/>
              <a:t>21/11/1440</a:t>
            </a:fld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60FD1-730F-4C18-B25B-3934FD1E2396}" type="slidenum">
              <a:rPr lang="fa-IR" smtClean="0"/>
              <a:t>‹#›</a:t>
            </a:fld>
            <a:endParaRPr lang="fa-I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rtlCol="0"/>
          <a:lstStyle/>
          <a:p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2F52337F-3D7B-4704-A2C5-C23137247681}" type="datetime1">
              <a:rPr lang="fa-IR" smtClean="0"/>
              <a:t>21/11/1440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-540568" y="6401702"/>
            <a:ext cx="132588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B Nazanin" panose="00000400000000000000" pitchFamily="2" charset="-78"/>
              </a:defRPr>
            </a:lvl1pPr>
          </a:lstStyle>
          <a:p>
            <a:r>
              <a:rPr lang="fa-IR" smtClean="0"/>
              <a:t>از 42</a:t>
            </a:r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BD4E9E9C-3CC8-43CA-97FA-71AF33751C4B}" type="datetime1">
              <a:rPr lang="fa-IR" smtClean="0"/>
              <a:t>21/11/1440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-494318" y="6505119"/>
            <a:ext cx="132588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B Nazanin" panose="00000400000000000000" pitchFamily="2" charset="-78"/>
              </a:defRPr>
            </a:lvl1pPr>
          </a:lstStyle>
          <a:p>
            <a:r>
              <a:rPr lang="fa-IR" smtClean="0"/>
              <a:t>از 42</a:t>
            </a:r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1187624" cy="365760"/>
          </a:xfrm>
        </p:spPr>
        <p:txBody>
          <a:bodyPr/>
          <a:lstStyle>
            <a:lvl1pPr>
              <a:defRPr>
                <a:cs typeface="B Nazanin" panose="00000400000000000000" pitchFamily="2" charset="-78"/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1E70EF23-AE82-4E19-BB87-4BC3B7387798}" type="datetime1">
              <a:rPr lang="fa-IR" smtClean="0"/>
              <a:t>21/11/1440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dirty="0" smtClean="0"/>
              <a:t>از 42</a:t>
            </a:r>
            <a:endParaRPr lang="fa-I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D23F025F-A80A-4FBF-9EFE-1D9A8E32FEAB}" type="datetime1">
              <a:rPr lang="fa-IR" smtClean="0"/>
              <a:t>21/11/1440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6492240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r" rtl="1" eaLnBrk="1" latinLnBrk="0" hangingPunct="1">
        <a:spcBef>
          <a:spcPct val="0"/>
        </a:spcBef>
        <a:buNone/>
        <a:defRPr kumimoji="0" sz="3600" kern="1200">
          <a:solidFill>
            <a:schemeClr val="tx2"/>
          </a:solidFill>
          <a:latin typeface="+mj-lt"/>
          <a:ea typeface="+mj-ea"/>
          <a:cs typeface="B Titr" pitchFamily="2" charset="-78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B Nazanin" pitchFamily="2" charset="-78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B Nazanin" pitchFamily="2" charset="-78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8660" y="1484784"/>
            <a:ext cx="8458200" cy="1470025"/>
          </a:xfrm>
        </p:spPr>
        <p:txBody>
          <a:bodyPr>
            <a:normAutofit/>
          </a:bodyPr>
          <a:lstStyle/>
          <a:p>
            <a:r>
              <a:rPr lang="fa-IR" sz="3200" b="1" dirty="0"/>
              <a:t>سیاست‌های نظام مالکیت فکری با هدف توسعه نوآوری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4149080"/>
            <a:ext cx="5436096" cy="1944216"/>
          </a:xfrm>
        </p:spPr>
        <p:txBody>
          <a:bodyPr>
            <a:normAutofit/>
          </a:bodyPr>
          <a:lstStyle/>
          <a:p>
            <a:pPr algn="ctr"/>
            <a:endParaRPr lang="fa-IR" b="1" dirty="0" smtClean="0">
              <a:cs typeface="B Nazanin" pitchFamily="2" charset="-78"/>
            </a:endParaRPr>
          </a:p>
          <a:p>
            <a:pPr algn="ctr"/>
            <a:r>
              <a:rPr lang="fa-IR" b="1" dirty="0"/>
              <a:t>میترا امین </a:t>
            </a:r>
            <a:r>
              <a:rPr lang="fa-IR" b="1" dirty="0" smtClean="0"/>
              <a:t>لو</a:t>
            </a:r>
          </a:p>
          <a:p>
            <a:pPr algn="ctr"/>
            <a:r>
              <a:rPr lang="fa-IR" b="1" dirty="0"/>
              <a:t>مرضیه </a:t>
            </a:r>
            <a:r>
              <a:rPr lang="fa-IR" b="1" dirty="0" smtClean="0"/>
              <a:t>یعقوبی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732" y="1556792"/>
            <a:ext cx="4752528" cy="648072"/>
          </a:xfrm>
        </p:spPr>
        <p:txBody>
          <a:bodyPr>
            <a:normAutofit/>
          </a:bodyPr>
          <a:lstStyle/>
          <a:p>
            <a:pPr algn="ctr"/>
            <a:r>
              <a:rPr lang="fa-IR" sz="3000" b="1" dirty="0">
                <a:solidFill>
                  <a:srgbClr val="FF0000"/>
                </a:solidFill>
                <a:cs typeface="B Nazanin" panose="00000400000000000000" pitchFamily="2" charset="-78"/>
              </a:rPr>
              <a:t>برنامه کامپیوتری</a:t>
            </a:r>
            <a:endParaRPr lang="en-US" sz="30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772816"/>
            <a:ext cx="8424936" cy="3744416"/>
          </a:xfrm>
        </p:spPr>
        <p:txBody>
          <a:bodyPr>
            <a:normAutofit/>
          </a:bodyPr>
          <a:lstStyle/>
          <a:p>
            <a:pPr algn="just">
              <a:buClr>
                <a:schemeClr val="accent1">
                  <a:lumMod val="75000"/>
                </a:schemeClr>
              </a:buClr>
            </a:pPr>
            <a:endParaRPr lang="fa-IR" dirty="0"/>
          </a:p>
          <a:p>
            <a:pPr algn="just">
              <a:buClr>
                <a:schemeClr val="accent1">
                  <a:lumMod val="75000"/>
                </a:schemeClr>
              </a:buClr>
            </a:pPr>
            <a:r>
              <a:rPr lang="fa-IR" dirty="0" smtClean="0"/>
              <a:t>مجموعه‌ای </a:t>
            </a:r>
            <a:r>
              <a:rPr lang="fa-IR" dirty="0"/>
              <a:t>از دستورالعمل‌ها و </a:t>
            </a:r>
            <a:r>
              <a:rPr lang="fa-IR" dirty="0" smtClean="0"/>
              <a:t>کدها</a:t>
            </a:r>
            <a:endParaRPr lang="fa-IR" dirty="0"/>
          </a:p>
          <a:p>
            <a:pPr algn="just">
              <a:buClr>
                <a:schemeClr val="accent1">
                  <a:lumMod val="75000"/>
                </a:schemeClr>
              </a:buClr>
            </a:pPr>
            <a:r>
              <a:rPr lang="fa-IR" dirty="0"/>
              <a:t>کنترل </a:t>
            </a:r>
            <a:r>
              <a:rPr lang="fa-IR" dirty="0" smtClean="0"/>
              <a:t>عملیات‌ </a:t>
            </a:r>
            <a:r>
              <a:rPr lang="fa-IR" dirty="0"/>
              <a:t>کامپیوتر را </a:t>
            </a:r>
            <a:r>
              <a:rPr lang="fa-IR" dirty="0" smtClean="0"/>
              <a:t>برای انجام یک کارکر خاص</a:t>
            </a:r>
          </a:p>
          <a:p>
            <a:pPr algn="just">
              <a:buClr>
                <a:schemeClr val="accent1">
                  <a:lumMod val="75000"/>
                </a:schemeClr>
              </a:buClr>
            </a:pPr>
            <a:r>
              <a:rPr lang="fa-IR" dirty="0" smtClean="0"/>
              <a:t>عدم حمایت برنامه </a:t>
            </a:r>
            <a:r>
              <a:rPr lang="fa-IR" dirty="0"/>
              <a:t>کامپیوتری به طور جداگانه در </a:t>
            </a:r>
            <a:r>
              <a:rPr lang="fa-IR" dirty="0" smtClean="0"/>
              <a:t>پیمان </a:t>
            </a:r>
            <a:r>
              <a:rPr lang="fa-IR" dirty="0"/>
              <a:t>نامه برن </a:t>
            </a:r>
            <a:endParaRPr lang="fa-IR" dirty="0" smtClean="0"/>
          </a:p>
          <a:p>
            <a:pPr algn="just">
              <a:buClr>
                <a:schemeClr val="accent1">
                  <a:lumMod val="75000"/>
                </a:schemeClr>
              </a:buClr>
            </a:pPr>
            <a:r>
              <a:rPr lang="fa-IR" dirty="0" smtClean="0"/>
              <a:t>محصولی مرتبط با آن در حمایت حوزه </a:t>
            </a:r>
            <a:r>
              <a:rPr lang="fa-IR" dirty="0"/>
              <a:t>آثار هنری، علمی و ادبی </a:t>
            </a:r>
            <a:endParaRPr lang="fa-IR" dirty="0" smtClean="0"/>
          </a:p>
          <a:p>
            <a:pPr algn="just">
              <a:buClr>
                <a:schemeClr val="accent1">
                  <a:lumMod val="75000"/>
                </a:schemeClr>
              </a:buClr>
            </a:pPr>
            <a:r>
              <a:rPr lang="fa-IR" dirty="0" smtClean="0"/>
              <a:t>برنامه </a:t>
            </a:r>
            <a:r>
              <a:rPr lang="fa-IR" dirty="0"/>
              <a:t>کامپیوتری تحت نظر قانون حق نشر بسیاری از کشورها و همچنین تحت «معاهده کپی‌رایت وایپو</a:t>
            </a:r>
            <a:r>
              <a:rPr lang="fa-IR" dirty="0" smtClean="0"/>
              <a:t>»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597" y="6381328"/>
            <a:ext cx="1338064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mtClean="0"/>
              <a:pPr algn="ctr"/>
              <a:t>10</a:t>
            </a:fld>
            <a:r>
              <a:rPr lang="fa-IR" dirty="0" smtClean="0"/>
              <a:t> </a:t>
            </a:r>
            <a:r>
              <a:rPr lang="fa-IR" dirty="0">
                <a:cs typeface="B Nazanin" pitchFamily="2" charset="-78"/>
              </a:rPr>
              <a:t>از 42</a:t>
            </a:r>
            <a:endParaRPr lang="fa-IR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50128" y="980728"/>
            <a:ext cx="4782312" cy="743590"/>
          </a:xfrm>
          <a:prstGeom prst="rect">
            <a:avLst/>
          </a:prstGeom>
        </p:spPr>
        <p:txBody>
          <a:bodyPr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1- انواع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دارایی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فکری (ادامه)</a:t>
            </a:r>
            <a:endParaRPr lang="en-US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250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4765286"/>
              </p:ext>
            </p:extLst>
          </p:nvPr>
        </p:nvGraphicFramePr>
        <p:xfrm>
          <a:off x="237873" y="1628800"/>
          <a:ext cx="8726615" cy="4645288"/>
        </p:xfrm>
        <a:graphic>
          <a:graphicData uri="http://schemas.openxmlformats.org/drawingml/2006/table">
            <a:tbl>
              <a:tblPr rtl="1" firstRow="1" bandRow="1">
                <a:tableStyleId>{B301B821-A1FF-4177-AEE7-76D212191A09}</a:tableStyleId>
              </a:tblPr>
              <a:tblGrid>
                <a:gridCol w="1104603">
                  <a:extLst>
                    <a:ext uri="{9D8B030D-6E8A-4147-A177-3AD203B41FA5}">
                      <a16:colId xmlns:a16="http://schemas.microsoft.com/office/drawing/2014/main" val="857300559"/>
                    </a:ext>
                  </a:extLst>
                </a:gridCol>
                <a:gridCol w="1125541">
                  <a:extLst>
                    <a:ext uri="{9D8B030D-6E8A-4147-A177-3AD203B41FA5}">
                      <a16:colId xmlns:a16="http://schemas.microsoft.com/office/drawing/2014/main" val="3244589659"/>
                    </a:ext>
                  </a:extLst>
                </a:gridCol>
                <a:gridCol w="1469184">
                  <a:extLst>
                    <a:ext uri="{9D8B030D-6E8A-4147-A177-3AD203B41FA5}">
                      <a16:colId xmlns:a16="http://schemas.microsoft.com/office/drawing/2014/main" val="244852267"/>
                    </a:ext>
                  </a:extLst>
                </a:gridCol>
                <a:gridCol w="895560">
                  <a:extLst>
                    <a:ext uri="{9D8B030D-6E8A-4147-A177-3AD203B41FA5}">
                      <a16:colId xmlns:a16="http://schemas.microsoft.com/office/drawing/2014/main" val="528353054"/>
                    </a:ext>
                  </a:extLst>
                </a:gridCol>
                <a:gridCol w="1830400">
                  <a:extLst>
                    <a:ext uri="{9D8B030D-6E8A-4147-A177-3AD203B41FA5}">
                      <a16:colId xmlns:a16="http://schemas.microsoft.com/office/drawing/2014/main" val="314997292"/>
                    </a:ext>
                  </a:extLst>
                </a:gridCol>
                <a:gridCol w="2301327">
                  <a:extLst>
                    <a:ext uri="{9D8B030D-6E8A-4147-A177-3AD203B41FA5}">
                      <a16:colId xmlns:a16="http://schemas.microsoft.com/office/drawing/2014/main" val="575374256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نوع دارایی فکری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عنصر موردحمایت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نقض حق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فرآیند ثبت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مدت حمایت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مثال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784572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>
                          <a:effectLst/>
                          <a:cs typeface="B Nazanin" panose="00000400000000000000" pitchFamily="2" charset="-78"/>
                        </a:rPr>
                        <a:t>گواهی ثبت اختراع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cs typeface="B Nazanin" panose="00000400000000000000" pitchFamily="2" charset="-78"/>
                        </a:rPr>
                        <a:t>جوانب فنی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cs typeface="B Nazanin" panose="00000400000000000000" pitchFamily="2" charset="-78"/>
                        </a:rPr>
                        <a:t>استفاده، ساخت، ارائه، فروش، واردات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>
                          <a:effectLst/>
                          <a:cs typeface="B Nazanin" panose="00000400000000000000" pitchFamily="2" charset="-78"/>
                        </a:rPr>
                        <a:t>بله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cs typeface="B Nazanin" panose="00000400000000000000" pitchFamily="2" charset="-78"/>
                        </a:rPr>
                        <a:t>حداکثر 20 سال از تسلیم اظهارنامه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cs typeface="B Nazanin" panose="00000400000000000000" pitchFamily="2" charset="-78"/>
                        </a:rPr>
                        <a:t>فناوری یا ساختار جدید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2276693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cs typeface="B Nazanin" panose="00000400000000000000" pitchFamily="2" charset="-78"/>
                        </a:rPr>
                        <a:t>طرح صنعتی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cs typeface="B Nazanin" panose="00000400000000000000" pitchFamily="2" charset="-78"/>
                        </a:rPr>
                        <a:t>خصوصیات ظاهری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cs typeface="B Nazanin" panose="00000400000000000000" pitchFamily="2" charset="-78"/>
                        </a:rPr>
                        <a:t>استفاده، ساخت، ارائه، فروش، واردات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cs typeface="B Nazanin" panose="00000400000000000000" pitchFamily="2" charset="-78"/>
                        </a:rPr>
                        <a:t>بله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cs typeface="B Nazanin" panose="00000400000000000000" pitchFamily="2" charset="-78"/>
                        </a:rPr>
                        <a:t>15 سال از زمان اظهارنامه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cs typeface="B Nazanin" panose="00000400000000000000" pitchFamily="2" charset="-78"/>
                        </a:rPr>
                        <a:t>ساختار طاهری محصولات و ابزارها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0223288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>
                          <a:effectLst/>
                          <a:cs typeface="B Nazanin" panose="00000400000000000000" pitchFamily="2" charset="-78"/>
                        </a:rPr>
                        <a:t>علامت تجاری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cs typeface="B Nazanin" panose="00000400000000000000" pitchFamily="2" charset="-78"/>
                        </a:rPr>
                        <a:t>برند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cs typeface="B Nazanin" panose="00000400000000000000" pitchFamily="2" charset="-78"/>
                        </a:rPr>
                        <a:t>بهره­برداری تبلیغاتی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cs typeface="B Nazanin" panose="00000400000000000000" pitchFamily="2" charset="-78"/>
                        </a:rPr>
                        <a:t>اختیاری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cs typeface="B Nazanin" panose="00000400000000000000" pitchFamily="2" charset="-78"/>
                        </a:rPr>
                        <a:t>متمایز، محدود از طریق استفاده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>
                          <a:effectLst/>
                          <a:cs typeface="B Nazanin" panose="00000400000000000000" pitchFamily="2" charset="-78"/>
                        </a:rPr>
                        <a:t>علامتها، لوگو ها، شعارهای تبلیغاتی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8201330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>
                          <a:effectLst/>
                          <a:cs typeface="B Nazanin" panose="00000400000000000000" pitchFamily="2" charset="-78"/>
                        </a:rPr>
                        <a:t>حق نشر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>
                          <a:effectLst/>
                          <a:cs typeface="B Nazanin" panose="00000400000000000000" pitchFamily="2" charset="-78"/>
                        </a:rPr>
                        <a:t>اثر مولف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cs typeface="B Nazanin" panose="00000400000000000000" pitchFamily="2" charset="-78"/>
                        </a:rPr>
                        <a:t>انتشار بدون مجوز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>
                          <a:effectLst/>
                          <a:cs typeface="B Nazanin" panose="00000400000000000000" pitchFamily="2" charset="-78"/>
                        </a:rPr>
                        <a:t>اختیاری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cs typeface="B Nazanin" panose="00000400000000000000" pitchFamily="2" charset="-78"/>
                        </a:rPr>
                        <a:t>طول عمر به اضافه70 سال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cs typeface="B Nazanin" panose="00000400000000000000" pitchFamily="2" charset="-78"/>
                        </a:rPr>
                        <a:t>نرم افزار ، موسیقی، محتوای وبسایت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9680267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>
                          <a:effectLst/>
                          <a:cs typeface="B Nazanin" panose="00000400000000000000" pitchFamily="2" charset="-78"/>
                        </a:rPr>
                        <a:t>اسرار تجاری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>
                          <a:effectLst/>
                          <a:cs typeface="B Nazanin" panose="00000400000000000000" pitchFamily="2" charset="-78"/>
                        </a:rPr>
                        <a:t>اطلاعات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>
                          <a:effectLst/>
                          <a:cs typeface="B Nazanin" panose="00000400000000000000" pitchFamily="2" charset="-78"/>
                        </a:rPr>
                        <a:t>استفاده نابجای از اطلاعات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>
                          <a:effectLst/>
                          <a:cs typeface="B Nazanin" panose="00000400000000000000" pitchFamily="2" charset="-78"/>
                        </a:rPr>
                        <a:t>خیر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cs typeface="B Nazanin" panose="00000400000000000000" pitchFamily="2" charset="-78"/>
                        </a:rPr>
                        <a:t>متمایز، محدود به محرمانگی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cs typeface="B Nazanin" panose="00000400000000000000" pitchFamily="2" charset="-78"/>
                        </a:rPr>
                        <a:t>لیست مشتریان، فرمولاسیون تولید، الگوریتم ها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8832399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>
                          <a:effectLst/>
                          <a:cs typeface="B Nazanin" panose="00000400000000000000" pitchFamily="2" charset="-78"/>
                        </a:rPr>
                        <a:t>نشان‌های جغرافیایی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>
                          <a:effectLst/>
                          <a:cs typeface="B Nazanin" panose="00000400000000000000" pitchFamily="2" charset="-78"/>
                        </a:rPr>
                        <a:t>محصول مبدا جغرافیایی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>
                          <a:effectLst/>
                          <a:cs typeface="B Nazanin" panose="00000400000000000000" pitchFamily="2" charset="-78"/>
                        </a:rPr>
                        <a:t>استفاده خارج از محل جغرافیایی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cs typeface="B Nazanin" panose="00000400000000000000" pitchFamily="2" charset="-78"/>
                        </a:rPr>
                        <a:t>اختیاری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cs typeface="B Nazanin" panose="00000400000000000000" pitchFamily="2" charset="-78"/>
                        </a:rPr>
                        <a:t>نامحدود تا زمان انصراف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cs typeface="B Nazanin" panose="00000400000000000000" pitchFamily="2" charset="-78"/>
                        </a:rPr>
                        <a:t>صنایع دستی محلی</a:t>
                      </a:r>
                      <a:endParaRPr lang="en-US" sz="14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cs typeface="B Nazanin" panose="00000400000000000000" pitchFamily="2" charset="-78"/>
                        </a:rPr>
                        <a:t>محصولات غذایی فرآوری محل خاص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1338655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0" y="6309320"/>
            <a:ext cx="1547664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mtClean="0">
                <a:cs typeface="B Nazanin" panose="00000400000000000000" pitchFamily="2" charset="-78"/>
              </a:rPr>
              <a:pPr algn="ctr"/>
              <a:t>11</a:t>
            </a:fld>
            <a:r>
              <a:rPr lang="fa-IR" dirty="0" smtClean="0"/>
              <a:t> </a:t>
            </a:r>
            <a:r>
              <a:rPr lang="fa-IR" dirty="0">
                <a:cs typeface="B Nazanin" pitchFamily="2" charset="-78"/>
              </a:rPr>
              <a:t>از 42</a:t>
            </a:r>
            <a:endParaRPr lang="fa-IR" dirty="0"/>
          </a:p>
        </p:txBody>
      </p:sp>
      <p:sp>
        <p:nvSpPr>
          <p:cNvPr id="4" name="Rectangle 3"/>
          <p:cNvSpPr/>
          <p:nvPr/>
        </p:nvSpPr>
        <p:spPr>
          <a:xfrm>
            <a:off x="0" y="764704"/>
            <a:ext cx="9036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a-IR" sz="24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خلاصه انواع دارائی های فکری وروش های حمایتی و پیگیری حفاظت ازآنها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050091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04802" y="908720"/>
            <a:ext cx="689964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2- سازمان‌های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بین المللی مرتبط با مالکیت فکری</a:t>
            </a:r>
          </a:p>
        </p:txBody>
      </p:sp>
      <p:sp>
        <p:nvSpPr>
          <p:cNvPr id="3" name="Rectangle 2"/>
          <p:cNvSpPr/>
          <p:nvPr/>
        </p:nvSpPr>
        <p:spPr>
          <a:xfrm>
            <a:off x="4911327" y="1764440"/>
            <a:ext cx="37064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8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1- سازمان </a:t>
            </a:r>
            <a:r>
              <a:rPr lang="fa-IR" sz="28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جهانی مالکیت </a:t>
            </a:r>
            <a:r>
              <a:rPr lang="fa-IR" sz="28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فکری</a:t>
            </a:r>
            <a:endParaRPr lang="fa-IR" sz="2800" dirty="0">
              <a:cs typeface="B Nazanin" panose="000004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40320" y="2420888"/>
            <a:ext cx="7790207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itchFamily="2" charset="-78"/>
              </a:rPr>
              <a:t>از نهادهای زیرمجموعه سازمان ملل </a:t>
            </a:r>
            <a:r>
              <a:rPr lang="fa-IR" sz="2400" dirty="0" smtClean="0">
                <a:cs typeface="B Nazanin" pitchFamily="2" charset="-78"/>
              </a:rPr>
              <a:t>که در سال 1967 تاسیس شد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itchFamily="2" charset="-78"/>
              </a:rPr>
              <a:t>مقر سازمان جهانی مالکیت فکری در ژنو، </a:t>
            </a:r>
            <a:r>
              <a:rPr lang="fa-IR" sz="2400" dirty="0" smtClean="0">
                <a:cs typeface="B Nazanin" pitchFamily="2" charset="-78"/>
              </a:rPr>
              <a:t>سویس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a-IR" sz="2400" dirty="0" smtClean="0">
                <a:cs typeface="B Nazanin" pitchFamily="2" charset="-78"/>
              </a:rPr>
              <a:t>192 کشور عضو تا </a:t>
            </a:r>
            <a:r>
              <a:rPr lang="fa-IR" sz="2400" dirty="0">
                <a:cs typeface="B Nazanin" pitchFamily="2" charset="-78"/>
              </a:rPr>
              <a:t>سال2019  </a:t>
            </a:r>
            <a:endParaRPr lang="fa-IR" sz="2400" dirty="0" smtClean="0">
              <a:cs typeface="B Nazanin" pitchFamily="2" charset="-7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a-IR" sz="2400" dirty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r>
              <a:rPr lang="fa-IR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وظایف</a:t>
            </a:r>
            <a:r>
              <a:rPr lang="fa-IR" sz="28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  <a:r>
              <a:rPr lang="fa-IR" sz="24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: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fa-IR" sz="24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قانون‌گذاری 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و سیاستگذاری مالکیت </a:t>
            </a:r>
            <a:r>
              <a:rPr lang="fa-IR" sz="24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فکری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fa-IR" sz="2400" dirty="0">
                <a:cs typeface="B Nazanin" panose="00000400000000000000" pitchFamily="2" charset="-78"/>
              </a:rPr>
              <a:t>خدمات ثبت دارائی­های فکری و حل تعارضات </a:t>
            </a:r>
            <a:endParaRPr lang="fa-IR" sz="2400" dirty="0" smtClean="0">
              <a:cs typeface="B Nazanin" panose="00000400000000000000" pitchFamily="2" charset="-78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fa-IR" sz="2400" dirty="0">
                <a:cs typeface="B Nazanin" panose="00000400000000000000" pitchFamily="2" charset="-78"/>
              </a:rPr>
              <a:t>بهبود زیرساخت فنی و اشتراک دانش </a:t>
            </a:r>
            <a:endParaRPr lang="fa-IR" sz="2400" dirty="0" smtClean="0">
              <a:cs typeface="B Nazanin" panose="00000400000000000000" pitchFamily="2" charset="-78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fa-IR" sz="2400" dirty="0">
                <a:cs typeface="B Nazanin" panose="00000400000000000000" pitchFamily="2" charset="-78"/>
              </a:rPr>
              <a:t>کمک‌های فنی و </a:t>
            </a:r>
            <a:r>
              <a:rPr lang="fa-IR" sz="2400" dirty="0" smtClean="0">
                <a:cs typeface="B Nazanin" panose="00000400000000000000" pitchFamily="2" charset="-78"/>
              </a:rPr>
              <a:t>مشاوره قانونی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fa-IR" sz="2400" dirty="0" smtClean="0">
                <a:cs typeface="B Nazanin" panose="00000400000000000000" pitchFamily="2" charset="-78"/>
              </a:rPr>
              <a:t>ارتباطات: </a:t>
            </a:r>
            <a:r>
              <a:rPr lang="fa-IR" sz="2400" dirty="0">
                <a:cs typeface="B Nazanin" panose="00000400000000000000" pitchFamily="2" charset="-78"/>
              </a:rPr>
              <a:t>پایگاه-داده </a:t>
            </a:r>
            <a:r>
              <a:rPr lang="fa-IR" sz="2400" dirty="0" smtClean="0">
                <a:cs typeface="B Nazanin" panose="00000400000000000000" pitchFamily="2" charset="-78"/>
              </a:rPr>
              <a:t>جهانی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-2589" y="6468717"/>
            <a:ext cx="1547664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mtClean="0">
                <a:cs typeface="B Nazanin" panose="00000400000000000000" pitchFamily="2" charset="-78"/>
              </a:rPr>
              <a:pPr algn="ctr"/>
              <a:t>12</a:t>
            </a:fld>
            <a:r>
              <a:rPr lang="fa-IR" dirty="0" smtClean="0"/>
              <a:t> </a:t>
            </a:r>
            <a:r>
              <a:rPr lang="fa-IR" dirty="0">
                <a:cs typeface="B Nazanin" pitchFamily="2" charset="-78"/>
              </a:rPr>
              <a:t>از 42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7053110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28809" y="1052736"/>
            <a:ext cx="791114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2- سازمان‌های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بین المللی مرتبط با مالکیت فکری (ادامه)</a:t>
            </a:r>
          </a:p>
        </p:txBody>
      </p:sp>
      <p:sp>
        <p:nvSpPr>
          <p:cNvPr id="3" name="Rectangle 2"/>
          <p:cNvSpPr/>
          <p:nvPr/>
        </p:nvSpPr>
        <p:spPr>
          <a:xfrm>
            <a:off x="5685578" y="1916832"/>
            <a:ext cx="2932213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</a:pPr>
            <a:r>
              <a:rPr lang="fa-IR" sz="2800" dirty="0" smtClean="0"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2- </a:t>
            </a:r>
            <a:r>
              <a:rPr lang="ar-SA" sz="2800" dirty="0" smtClean="0"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سازمان </a:t>
            </a:r>
            <a:r>
              <a:rPr lang="ar-SA" sz="2800" dirty="0"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جهانی </a:t>
            </a:r>
            <a:r>
              <a:rPr lang="ar-SA" sz="2800" dirty="0" smtClean="0"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تجارت</a:t>
            </a:r>
            <a:endParaRPr lang="en-US" sz="2800" dirty="0">
              <a:effectLst/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1560" y="2504685"/>
            <a:ext cx="8136903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itchFamily="2" charset="-78"/>
              </a:rPr>
              <a:t>از نهادهای زیرمجموعه سازمان ملل که در سال </a:t>
            </a:r>
            <a:r>
              <a:rPr lang="fa-IR" sz="2800" dirty="0" smtClean="0">
                <a:cs typeface="B Nazanin" pitchFamily="2" charset="-78"/>
              </a:rPr>
              <a:t>1995 تاسیس </a:t>
            </a:r>
            <a:r>
              <a:rPr lang="fa-IR" sz="2800" dirty="0">
                <a:cs typeface="B Nazanin" pitchFamily="2" charset="-78"/>
              </a:rPr>
              <a:t>شد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شورای </a:t>
            </a: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عمومی </a:t>
            </a:r>
            <a:endParaRPr lang="fa-IR" sz="2600" dirty="0" smtClean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شورای بخشی: متشکل </a:t>
            </a: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از شورای تجارت کالا، شورای تجارت خدمات و شورای جنبه‌های مرتبط با تجارت حقوق مالکیت </a:t>
            </a: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فکری.</a:t>
            </a:r>
            <a:endParaRPr lang="fa-IR" sz="2600" dirty="0"/>
          </a:p>
        </p:txBody>
      </p:sp>
      <p:sp>
        <p:nvSpPr>
          <p:cNvPr id="5" name="Rounded Rectangle 4"/>
          <p:cNvSpPr/>
          <p:nvPr/>
        </p:nvSpPr>
        <p:spPr>
          <a:xfrm>
            <a:off x="1772727" y="4263250"/>
            <a:ext cx="6264696" cy="86409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درصورت الحاق به این سازمان، موافقتنامه جنبه‌های تجاری حقوق مالکیت فکری(تریپس) لازم‌الاجراست.</a:t>
            </a:r>
            <a:endParaRPr lang="fa-IR" sz="24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1259632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mtClean="0">
                <a:cs typeface="B Nazanin" panose="00000400000000000000" pitchFamily="2" charset="-78"/>
              </a:rPr>
              <a:pPr algn="ctr"/>
              <a:t>13</a:t>
            </a:fld>
            <a:r>
              <a:rPr lang="fa-IR" dirty="0" smtClean="0">
                <a:cs typeface="B Nazanin" panose="00000400000000000000" pitchFamily="2" charset="-78"/>
              </a:rPr>
              <a:t> </a:t>
            </a:r>
            <a:r>
              <a:rPr lang="fa-IR" dirty="0">
                <a:cs typeface="B Nazanin" pitchFamily="2" charset="-78"/>
              </a:rPr>
              <a:t>از 42</a:t>
            </a:r>
          </a:p>
        </p:txBody>
      </p:sp>
    </p:spTree>
    <p:extLst>
      <p:ext uri="{BB962C8B-B14F-4D97-AF65-F5344CB8AC3E}">
        <p14:creationId xmlns:p14="http://schemas.microsoft.com/office/powerpoint/2010/main" val="1656183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76453" y="1372997"/>
            <a:ext cx="62568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۳- کنفرانس </a:t>
            </a:r>
            <a:r>
              <a:rPr lang="fa-IR" sz="24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تجارت و توسعه سازمان </a:t>
            </a:r>
            <a:r>
              <a:rPr lang="fa-I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ملل </a:t>
            </a:r>
            <a:r>
              <a:rPr lang="fa-IR" sz="2400" b="1" dirty="0"/>
              <a:t>(</a:t>
            </a:r>
            <a:r>
              <a:rPr lang="en-US" sz="2400" b="1" dirty="0"/>
              <a:t>UNCTAD</a:t>
            </a:r>
            <a:r>
              <a:rPr lang="fa-IR" sz="2400" b="1" dirty="0"/>
              <a:t>) </a:t>
            </a:r>
            <a:endParaRPr lang="fa-IR" sz="2400" b="1" dirty="0">
              <a:cs typeface="B Nazanin" panose="00000400000000000000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57899" y="756409"/>
            <a:ext cx="791114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2- سازمان‌های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بین المللی مرتبط با مالکیت فکری (ادامه)</a:t>
            </a:r>
          </a:p>
        </p:txBody>
      </p:sp>
      <p:sp>
        <p:nvSpPr>
          <p:cNvPr id="4" name="Rectangle 3"/>
          <p:cNvSpPr/>
          <p:nvPr/>
        </p:nvSpPr>
        <p:spPr>
          <a:xfrm>
            <a:off x="323528" y="1988840"/>
            <a:ext cx="85689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a-IR" sz="2400" dirty="0" smtClean="0">
                <a:cs typeface="B Nazanin" pitchFamily="2" charset="-78"/>
              </a:rPr>
              <a:t>در ۱۹۶۴ </a:t>
            </a:r>
            <a:r>
              <a:rPr lang="fa-IR" sz="2400" dirty="0">
                <a:cs typeface="B Nazanin" pitchFamily="2" charset="-78"/>
              </a:rPr>
              <a:t>میلادی با هدف یکپارچگی کشورهای درحال توسعه با اقتصاد جهانی تأسیس شد. </a:t>
            </a:r>
            <a:endParaRPr lang="fa-IR" sz="2400" dirty="0" smtClean="0">
              <a:cs typeface="B Nazanin" pitchFamily="2" charset="-78"/>
            </a:endParaRPr>
          </a:p>
          <a:p>
            <a:pPr>
              <a:lnSpc>
                <a:spcPct val="150000"/>
              </a:lnSpc>
            </a:pPr>
            <a:r>
              <a:rPr lang="fa-IR" sz="2400" dirty="0" smtClean="0">
                <a:cs typeface="B Nazanin" pitchFamily="2" charset="-78"/>
              </a:rPr>
              <a:t>اجرای برنامه ای در </a:t>
            </a:r>
            <a:r>
              <a:rPr lang="fa-IR" sz="2400" dirty="0">
                <a:cs typeface="B Nazanin" pitchFamily="2" charset="-78"/>
              </a:rPr>
              <a:t>زمینه توسعه ابعاد حقوق مالکیت فکری </a:t>
            </a:r>
            <a:r>
              <a:rPr lang="fa-IR" sz="2400" dirty="0" smtClean="0">
                <a:cs typeface="B Nazanin" pitchFamily="2" charset="-78"/>
              </a:rPr>
              <a:t>جهت کمک به اهداف </a:t>
            </a:r>
            <a:r>
              <a:rPr lang="fa-IR" sz="2400" dirty="0">
                <a:cs typeface="B Nazanin" pitchFamily="2" charset="-78"/>
              </a:rPr>
              <a:t>توسعه پایدار (</a:t>
            </a:r>
            <a:r>
              <a:rPr lang="en-US" sz="2400" dirty="0">
                <a:cs typeface="B Nazanin" pitchFamily="2" charset="-78"/>
              </a:rPr>
              <a:t>SDG</a:t>
            </a:r>
            <a:r>
              <a:rPr lang="fa-IR" sz="2400" dirty="0">
                <a:cs typeface="B Nazanin" pitchFamily="2" charset="-78"/>
              </a:rPr>
              <a:t>) </a:t>
            </a:r>
            <a:r>
              <a:rPr lang="fa-IR" sz="2400" dirty="0" smtClean="0">
                <a:cs typeface="B Nazanin" pitchFamily="2" charset="-78"/>
              </a:rPr>
              <a:t>:</a:t>
            </a:r>
            <a:endParaRPr lang="fa-IR" sz="2400" dirty="0" smtClean="0">
              <a:latin typeface="Tahoma" panose="020B060403050404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marL="457200" indent="-4572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400" dirty="0" smtClean="0">
                <a:latin typeface="Tahoma" panose="020B060403050404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ایجاد </a:t>
            </a:r>
            <a:r>
              <a:rPr lang="fa-IR" sz="2400" dirty="0">
                <a:latin typeface="Tahoma" panose="020B060403050404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ظرفیت در کشورهای درحال توسعه در زمینه استفاده از سرمایه­گذاری مناسب و چارچوب مالکیت فکری</a:t>
            </a:r>
            <a:r>
              <a:rPr lang="fa-IR" sz="2400" dirty="0"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  <a:r>
              <a:rPr lang="fa-IR" sz="2400" dirty="0">
                <a:latin typeface="Tahoma" panose="020B060403050404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به منظور ترویج مشارکت و انتقال فناوری‌های درحال </a:t>
            </a:r>
            <a:r>
              <a:rPr lang="fa-IR" sz="2400" dirty="0" smtClean="0">
                <a:latin typeface="Tahoma" panose="020B060403050404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ظهور</a:t>
            </a:r>
          </a:p>
          <a:p>
            <a:pPr marL="457200" indent="-4572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400" dirty="0">
                <a:cs typeface="B Nazanin" panose="00000400000000000000" pitchFamily="2" charset="-78"/>
              </a:rPr>
              <a:t>مشاوره به کشورهای درحال توسعه درباره نقش سرمایه­گذاری و سیاست­های مالکیت فکری در فناوری‌های درحال ظهور و کاربرد مالکیت فکری در سلامت عمومی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1259632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mtClean="0">
                <a:cs typeface="B Nazanin" panose="00000400000000000000" pitchFamily="2" charset="-78"/>
              </a:rPr>
              <a:pPr algn="ctr"/>
              <a:t>14</a:t>
            </a:fld>
            <a:r>
              <a:rPr lang="fa-IR" dirty="0" smtClean="0">
                <a:cs typeface="B Nazanin" panose="00000400000000000000" pitchFamily="2" charset="-78"/>
              </a:rPr>
              <a:t> </a:t>
            </a:r>
            <a:r>
              <a:rPr lang="fa-IR" dirty="0">
                <a:cs typeface="B Nazanin" pitchFamily="2" charset="-78"/>
              </a:rPr>
              <a:t>از 42</a:t>
            </a:r>
          </a:p>
        </p:txBody>
      </p:sp>
    </p:spTree>
    <p:extLst>
      <p:ext uri="{BB962C8B-B14F-4D97-AF65-F5344CB8AC3E}">
        <p14:creationId xmlns:p14="http://schemas.microsoft.com/office/powerpoint/2010/main" val="2808472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1700808"/>
            <a:ext cx="814551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a-I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4- دفتر </a:t>
            </a:r>
            <a:r>
              <a:rPr lang="fa-IR" sz="24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ثبت اختراع </a:t>
            </a:r>
            <a:r>
              <a:rPr lang="fa-I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اروپا</a:t>
            </a:r>
          </a:p>
          <a:p>
            <a:r>
              <a:rPr lang="fa-I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فعالیت اصلی دفتر: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fa-I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جستجو و بررسی پرونده‌های ثبت اختراع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fa-I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اعطای گواهی ثبت اختراع اروپا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fa-I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اطلاعات حقوقی و خدمات </a:t>
            </a:r>
            <a:r>
              <a:rPr lang="fa-IR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آموزشی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a-IR" sz="2400" dirty="0">
              <a:solidFill>
                <a:srgbClr val="000000"/>
              </a:solidFill>
              <a:latin typeface="Calibri" panose="020F0502020204030204" pitchFamily="34" charset="0"/>
              <a:cs typeface="B Nazanin" panose="00000400000000000000" pitchFamily="2" charset="-7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a-I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5- دفتر ثبت اختراعات و علامت تجاری ایالات متحده</a:t>
            </a:r>
            <a:endParaRPr lang="fa-IR" sz="2400" b="1" dirty="0"/>
          </a:p>
          <a:p>
            <a:pPr marL="342900" indent="-342900">
              <a:buFont typeface="Wingdings" pitchFamily="2" charset="2"/>
              <a:buChar char="ü"/>
            </a:pPr>
            <a:r>
              <a:rPr lang="fa-I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ثبت علامت تجاری و اختراعات ایالات متحده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fa-IR" sz="2400" dirty="0">
                <a:cs typeface="B Nazanin" pitchFamily="2" charset="-78"/>
              </a:rPr>
              <a:t>به دلیل اهمیت ثبت اختراع در </a:t>
            </a:r>
            <a:r>
              <a:rPr lang="fa-IR" sz="2400" dirty="0" smtClean="0">
                <a:cs typeface="B Nazanin" pitchFamily="2" charset="-78"/>
              </a:rPr>
              <a:t>امریکا </a:t>
            </a:r>
            <a:r>
              <a:rPr lang="fa-IR" sz="2400" dirty="0">
                <a:cs typeface="B Nazanin" pitchFamily="2" charset="-78"/>
              </a:rPr>
              <a:t>برای </a:t>
            </a:r>
            <a:r>
              <a:rPr lang="fa-IR" sz="2400" dirty="0" smtClean="0">
                <a:cs typeface="B Nazanin" pitchFamily="2" charset="-78"/>
              </a:rPr>
              <a:t>مخترعین، نقش نهاد بین المللی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fa-IR" sz="2400" dirty="0" smtClean="0">
                <a:cs typeface="B Nazanin" pitchFamily="2" charset="-78"/>
              </a:rPr>
              <a:t>یکی از 5 دفتر اختراعات مهم دنیا در کنارانحادیه اروپا، ژاپن، کره و چین</a:t>
            </a:r>
          </a:p>
        </p:txBody>
      </p:sp>
      <p:sp>
        <p:nvSpPr>
          <p:cNvPr id="3" name="Rectangle 2"/>
          <p:cNvSpPr/>
          <p:nvPr/>
        </p:nvSpPr>
        <p:spPr>
          <a:xfrm>
            <a:off x="557899" y="980728"/>
            <a:ext cx="791114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2- سازمان‌های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بین المللی مرتبط با مالکیت فکری (ادامه)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1259632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mtClean="0">
                <a:cs typeface="B Nazanin" panose="00000400000000000000" pitchFamily="2" charset="-78"/>
              </a:rPr>
              <a:pPr algn="ctr"/>
              <a:t>15</a:t>
            </a:fld>
            <a:r>
              <a:rPr lang="fa-IR" dirty="0" smtClean="0"/>
              <a:t> </a:t>
            </a:r>
            <a:r>
              <a:rPr lang="fa-IR" dirty="0">
                <a:cs typeface="B Nazanin" pitchFamily="2" charset="-78"/>
              </a:rPr>
              <a:t>از 42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9435032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1259632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mtClean="0">
                <a:cs typeface="B Nazanin" panose="00000400000000000000" pitchFamily="2" charset="-78"/>
              </a:rPr>
              <a:pPr algn="ctr"/>
              <a:t>16</a:t>
            </a:fld>
            <a:r>
              <a:rPr lang="fa-IR" dirty="0" smtClean="0">
                <a:cs typeface="B Nazanin" panose="00000400000000000000" pitchFamily="2" charset="-78"/>
              </a:rPr>
              <a:t> </a:t>
            </a:r>
            <a:r>
              <a:rPr lang="fa-IR" dirty="0">
                <a:cs typeface="B Nazanin" pitchFamily="2" charset="-78"/>
              </a:rPr>
              <a:t>از 42</a:t>
            </a:r>
          </a:p>
        </p:txBody>
      </p:sp>
      <p:sp>
        <p:nvSpPr>
          <p:cNvPr id="3" name="Rectangle 2"/>
          <p:cNvSpPr/>
          <p:nvPr/>
        </p:nvSpPr>
        <p:spPr>
          <a:xfrm>
            <a:off x="1131469" y="908720"/>
            <a:ext cx="6655989" cy="6059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</a:pP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3- </a:t>
            </a:r>
            <a:r>
              <a:rPr lang="ar-SA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معاهدات </a:t>
            </a:r>
            <a:r>
              <a:rPr lang="ar-SA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بین المللی مرتبط با مالکیت فکری </a:t>
            </a:r>
            <a:endParaRPr lang="en-US" sz="3000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2613392"/>
            <a:ext cx="777044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145" indent="-107950" algn="just">
              <a:spcAft>
                <a:spcPts val="0"/>
              </a:spcAft>
            </a:pP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اصول </a:t>
            </a: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اساسی </a:t>
            </a: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پیمان‌نامه</a:t>
            </a:r>
          </a:p>
          <a:p>
            <a:pPr marL="493395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رفتار ملی: </a:t>
            </a:r>
          </a:p>
          <a:p>
            <a:pPr marL="144145" indent="-107950" algn="just">
              <a:spcAft>
                <a:spcPts val="0"/>
              </a:spcAft>
            </a:pPr>
            <a:r>
              <a:rPr lang="fa-IR" sz="2600" dirty="0" smtClean="0">
                <a:cs typeface="B Nazanin" panose="00000400000000000000" pitchFamily="2" charset="-78"/>
              </a:rPr>
              <a:t>حفاظت مشابه تابعین کشور خود، </a:t>
            </a:r>
            <a:r>
              <a:rPr lang="fa-IR" sz="2600" dirty="0">
                <a:cs typeface="B Nazanin" panose="00000400000000000000" pitchFamily="2" charset="-78"/>
              </a:rPr>
              <a:t>به تابعین کشورهای عضو دیگر</a:t>
            </a:r>
            <a:r>
              <a:rPr lang="fa-IR" dirty="0"/>
              <a:t> </a:t>
            </a:r>
            <a:endParaRPr lang="fa-IR" sz="2600" dirty="0" smtClean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marL="493395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حق </a:t>
            </a: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تقدم:</a:t>
            </a:r>
          </a:p>
          <a:p>
            <a:pPr marL="144145" indent="-107950" algn="just">
              <a:spcAft>
                <a:spcPts val="0"/>
              </a:spcAft>
            </a:pPr>
            <a:r>
              <a:rPr lang="fa-IR" sz="2600" dirty="0" smtClean="0">
                <a:cs typeface="B Nazanin" panose="00000400000000000000" pitchFamily="2" charset="-78"/>
              </a:rPr>
              <a:t>دادن فرصت به متقاضی برپایه </a:t>
            </a:r>
            <a:r>
              <a:rPr lang="fa-IR" sz="2600" dirty="0">
                <a:cs typeface="B Nazanin" panose="00000400000000000000" pitchFamily="2" charset="-78"/>
              </a:rPr>
              <a:t>ثبت اولین اظهارنامه در یکی از کشورهای عضو، </a:t>
            </a:r>
            <a:r>
              <a:rPr lang="fa-IR" sz="2600" dirty="0" smtClean="0">
                <a:cs typeface="B Nazanin" panose="00000400000000000000" pitchFamily="2" charset="-78"/>
              </a:rPr>
              <a:t>در </a:t>
            </a:r>
            <a:r>
              <a:rPr lang="fa-IR" sz="2600" dirty="0">
                <a:cs typeface="B Nazanin" panose="00000400000000000000" pitchFamily="2" charset="-78"/>
              </a:rPr>
              <a:t>مدت زمان </a:t>
            </a:r>
            <a:r>
              <a:rPr lang="fa-IR" sz="2600" dirty="0" smtClean="0">
                <a:cs typeface="B Nazanin" panose="00000400000000000000" pitchFamily="2" charset="-78"/>
              </a:rPr>
              <a:t>مشخص</a:t>
            </a:r>
            <a:endParaRPr lang="fa-IR" sz="2600" dirty="0" smtClean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marL="493395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قوانین </a:t>
            </a: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مشترک:</a:t>
            </a:r>
            <a:r>
              <a:rPr lang="en-US" sz="2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</a:p>
          <a:p>
            <a:pPr marL="144145" indent="-107950" algn="just">
              <a:spcAft>
                <a:spcPts val="0"/>
              </a:spcAft>
            </a:pPr>
            <a:r>
              <a:rPr lang="fa-IR" sz="2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تبعیت تمام کشورهای عضو از قوانین مشترک</a:t>
            </a:r>
            <a:endParaRPr lang="en-US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5536" y="1761056"/>
            <a:ext cx="8286217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</a:pPr>
            <a:r>
              <a:rPr lang="fa-IR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1-</a:t>
            </a:r>
            <a:r>
              <a:rPr lang="ar-SA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پیمان </a:t>
            </a:r>
            <a:r>
              <a:rPr lang="ar-SA" sz="2800" b="1" dirty="0">
                <a:latin typeface="Arial" panose="020B060402020202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نامه پاریس به منظور حمایت از دارایی صنعتی (1883)</a:t>
            </a:r>
            <a:endParaRPr lang="en-US" sz="2800" b="1" dirty="0">
              <a:effectLst/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483045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-1" y="6492240"/>
            <a:ext cx="1041225" cy="365760"/>
          </a:xfrm>
        </p:spPr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17</a:t>
            </a:fld>
            <a:r>
              <a:rPr lang="fa-IR" dirty="0">
                <a:cs typeface="B Nazanin" pitchFamily="2" charset="-78"/>
              </a:rPr>
              <a:t>از </a:t>
            </a:r>
            <a:r>
              <a:rPr lang="fa-IR" dirty="0" smtClean="0">
                <a:cs typeface="B Nazanin" pitchFamily="2" charset="-78"/>
              </a:rPr>
              <a:t>42</a:t>
            </a:r>
            <a:endParaRPr lang="fa-IR" dirty="0"/>
          </a:p>
        </p:txBody>
      </p:sp>
      <p:sp>
        <p:nvSpPr>
          <p:cNvPr id="4" name="Rectangle 3"/>
          <p:cNvSpPr/>
          <p:nvPr/>
        </p:nvSpPr>
        <p:spPr>
          <a:xfrm>
            <a:off x="435290" y="734833"/>
            <a:ext cx="7667485" cy="6059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</a:pP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3- </a:t>
            </a:r>
            <a:r>
              <a:rPr lang="ar-SA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معاهدات </a:t>
            </a:r>
            <a:r>
              <a:rPr lang="ar-SA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بین المللی مرتبط با مالکیت فکری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(ادامه)</a:t>
            </a:r>
            <a:endParaRPr lang="en-US" sz="3000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0612" y="1522228"/>
            <a:ext cx="8102775" cy="4847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a-IR" sz="24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2-پیمان نامه برن (1886)</a:t>
            </a:r>
            <a:endParaRPr lang="fa-IR" sz="2400" b="1" dirty="0">
              <a:cs typeface="B Nazanin" panose="00000400000000000000" pitchFamily="2" charset="-78"/>
            </a:endParaRPr>
          </a:p>
          <a:p>
            <a:pPr>
              <a:lnSpc>
                <a:spcPct val="150000"/>
              </a:lnSpc>
            </a:pP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موافقنامه </a:t>
            </a: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اولیه چندگانه در سطح جهانی مرتبط با حق نشر </a:t>
            </a: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است که دارای الزامات زیر است: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600" dirty="0">
                <a:cs typeface="B Nazanin" panose="00000400000000000000" pitchFamily="2" charset="-78"/>
              </a:rPr>
              <a:t>رفتار ملی </a:t>
            </a:r>
            <a:r>
              <a:rPr lang="fa-IR" sz="2600" dirty="0" smtClean="0">
                <a:cs typeface="B Nazanin" panose="00000400000000000000" pitchFamily="2" charset="-78"/>
              </a:rPr>
              <a:t>(اثر </a:t>
            </a:r>
            <a:r>
              <a:rPr lang="fa-IR" sz="2600" dirty="0">
                <a:cs typeface="B Nazanin" panose="00000400000000000000" pitchFamily="2" charset="-78"/>
              </a:rPr>
              <a:t>منتشر </a:t>
            </a:r>
            <a:r>
              <a:rPr lang="fa-IR" sz="2600" dirty="0" smtClean="0">
                <a:cs typeface="B Nazanin" panose="00000400000000000000" pitchFamily="2" charset="-78"/>
              </a:rPr>
              <a:t>شده/ </a:t>
            </a:r>
            <a:r>
              <a:rPr lang="fa-IR" sz="2600" dirty="0">
                <a:cs typeface="B Nazanin" panose="00000400000000000000" pitchFamily="2" charset="-78"/>
              </a:rPr>
              <a:t>منتشر </a:t>
            </a:r>
            <a:r>
              <a:rPr lang="fa-IR" sz="2600" dirty="0" smtClean="0">
                <a:cs typeface="B Nazanin" panose="00000400000000000000" pitchFamily="2" charset="-78"/>
              </a:rPr>
              <a:t>نشده)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600" dirty="0" smtClean="0">
                <a:cs typeface="B Nazanin" panose="00000400000000000000" pitchFamily="2" charset="-78"/>
              </a:rPr>
              <a:t>اعطای </a:t>
            </a:r>
            <a:r>
              <a:rPr lang="fa-IR" sz="2600" dirty="0">
                <a:cs typeface="B Nazanin" panose="00000400000000000000" pitchFamily="2" charset="-78"/>
              </a:rPr>
              <a:t>برخی حقوق اخلاقی به نویسنده درجهت بهره‌برداری از </a:t>
            </a:r>
            <a:r>
              <a:rPr lang="fa-IR" sz="2600" dirty="0" smtClean="0">
                <a:cs typeface="B Nazanin" panose="00000400000000000000" pitchFamily="2" charset="-78"/>
              </a:rPr>
              <a:t>اثر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600" dirty="0" smtClean="0">
                <a:cs typeface="B Nazanin" panose="00000400000000000000" pitchFamily="2" charset="-78"/>
              </a:rPr>
              <a:t> </a:t>
            </a:r>
            <a:r>
              <a:rPr lang="fa-IR" sz="2600" dirty="0">
                <a:cs typeface="B Nazanin" panose="00000400000000000000" pitchFamily="2" charset="-78"/>
              </a:rPr>
              <a:t>اعطای برخی حقوق اقتصادی (مانند حق انحصاری ترجمه، بازنشر) </a:t>
            </a:r>
            <a:r>
              <a:rPr lang="fa-IR" sz="2600" dirty="0" smtClean="0">
                <a:cs typeface="B Nazanin" panose="00000400000000000000" pitchFamily="2" charset="-78"/>
              </a:rPr>
              <a:t>و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600" dirty="0" smtClean="0">
                <a:cs typeface="B Nazanin" panose="00000400000000000000" pitchFamily="2" charset="-78"/>
              </a:rPr>
              <a:t> </a:t>
            </a:r>
            <a:r>
              <a:rPr lang="fa-IR" sz="2600" dirty="0">
                <a:cs typeface="B Nazanin" panose="00000400000000000000" pitchFamily="2" charset="-78"/>
              </a:rPr>
              <a:t>تصویب حداقل شرایط حفاظت (۵۰ سال پس از فوت صاحب اثر) برای آثار </a:t>
            </a:r>
            <a:r>
              <a:rPr lang="fa-IR" sz="2600" dirty="0" smtClean="0">
                <a:cs typeface="B Nazanin" panose="00000400000000000000" pitchFamily="2" charset="-78"/>
              </a:rPr>
              <a:t>گوناگون.</a:t>
            </a:r>
            <a:endParaRPr lang="fa-IR" sz="26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494446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1259632" cy="365760"/>
          </a:xfrm>
        </p:spPr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18</a:t>
            </a:fld>
            <a:r>
              <a:rPr lang="fa-IR" dirty="0" smtClean="0">
                <a:cs typeface="B Nazanin" panose="00000400000000000000" pitchFamily="2" charset="-78"/>
              </a:rPr>
              <a:t> از 42</a:t>
            </a:r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7504" y="1772816"/>
            <a:ext cx="883301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a-I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3- قرارداد </a:t>
            </a:r>
            <a:r>
              <a:rPr lang="fa-IR" sz="24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مادرید مرتبط با ثبت بین‌المللی علائم (۱۸۹۱</a:t>
            </a:r>
            <a:r>
              <a:rPr lang="fa-I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)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fa-IR" sz="24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سیستمی به منظور ثبت بین المللی علامت تجاری با استفاده از یک اظهارنامه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fa-IR" sz="24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تصویب پروتکل مادرید در 1989 جهت سازگاری بیشتر با قوانین داخلی کشورهای خاص که قادر به پیوستن به موافقت نامه مادرید نبودند </a:t>
            </a:r>
          </a:p>
          <a:p>
            <a:pPr algn="just"/>
            <a:r>
              <a:rPr lang="fa-IR" sz="2400" b="1" dirty="0"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4- </a:t>
            </a:r>
            <a:r>
              <a:rPr lang="ar-SA" sz="2400" b="1" dirty="0"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معاهده همکاری ثبت اختراع</a:t>
            </a:r>
            <a:r>
              <a:rPr lang="fa-IR" sz="2400" b="1" dirty="0"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 (</a:t>
            </a:r>
            <a:r>
              <a:rPr lang="en-US" sz="2400" b="1" dirty="0"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PCT</a:t>
            </a:r>
            <a:r>
              <a:rPr lang="fa-IR" sz="2400" b="1" dirty="0"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)</a:t>
            </a:r>
            <a:r>
              <a:rPr lang="ar-SA" sz="2400" b="1" dirty="0"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 (1970</a:t>
            </a:r>
            <a:r>
              <a:rPr lang="ar-SA" sz="2400" b="1" dirty="0" smtClean="0"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)</a:t>
            </a:r>
            <a:endParaRPr lang="fa-IR" sz="2400" b="1" dirty="0" smtClean="0"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"/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درخواست ثبت اختراع به‌طور همزمان در کشورهای عضو به‌وسیله ثبت یک تقاضانامه واحد بین‌المللی به </a:t>
            </a:r>
            <a:r>
              <a:rPr lang="fa-IR" sz="2400" dirty="0">
                <a:latin typeface="Calibri" panose="020F0502020204030204" pitchFamily="34" charset="0"/>
                <a:cs typeface="B Nazanin" panose="00000400000000000000" pitchFamily="2" charset="-78"/>
              </a:rPr>
              <a:t>زبان </a:t>
            </a:r>
            <a:r>
              <a:rPr lang="fa-IR" sz="2400" dirty="0" smtClean="0">
                <a:latin typeface="Calibri" panose="020F0502020204030204" pitchFamily="34" charset="0"/>
                <a:cs typeface="B Nazanin" panose="00000400000000000000" pitchFamily="2" charset="-78"/>
              </a:rPr>
              <a:t>واحد</a:t>
            </a:r>
          </a:p>
          <a:p>
            <a:pPr algn="just"/>
            <a:r>
              <a:rPr lang="fa-IR" sz="24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5- موافقتنامه لیسبون (۱۹۵۸</a:t>
            </a:r>
            <a:r>
              <a:rPr lang="fa-I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)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حمایت از اسامی مبدأ و تسهیل ثبت بین‌المللی این اسامی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fa-IR" sz="2400" dirty="0">
                <a:latin typeface="Calibri" panose="020F0502020204030204" pitchFamily="34" charset="0"/>
                <a:cs typeface="B Nazanin" panose="00000400000000000000" pitchFamily="2" charset="-78"/>
              </a:rPr>
              <a:t>حمایت از محصولات سایر کشورهای عضو در کشور مبدا </a:t>
            </a:r>
            <a:endParaRPr lang="fa-IR" sz="2400" dirty="0">
              <a:cs typeface="B Nazanin" panose="00000400000000000000" pitchFamily="2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0266" y="847040"/>
            <a:ext cx="7667485" cy="6059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</a:pP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3- </a:t>
            </a:r>
            <a:r>
              <a:rPr lang="ar-SA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معاهدات </a:t>
            </a:r>
            <a:r>
              <a:rPr lang="ar-SA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بین المللی مرتبط با مالکیت فکری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(ادامه)</a:t>
            </a:r>
            <a:endParaRPr lang="en-US" sz="3000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820085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1043608" cy="365760"/>
          </a:xfrm>
        </p:spPr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19</a:t>
            </a:fld>
            <a:r>
              <a:rPr lang="fa-IR" dirty="0">
                <a:cs typeface="B Nazanin" panose="00000400000000000000" pitchFamily="2" charset="-78"/>
              </a:rPr>
              <a:t>از </a:t>
            </a:r>
            <a:r>
              <a:rPr lang="fa-IR" dirty="0" smtClean="0">
                <a:cs typeface="B Nazanin" panose="00000400000000000000" pitchFamily="2" charset="-78"/>
              </a:rPr>
              <a:t>42</a:t>
            </a:r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3528" y="1714159"/>
            <a:ext cx="84969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145" indent="-107950" algn="just">
              <a:lnSpc>
                <a:spcPct val="150000"/>
              </a:lnSpc>
            </a:pPr>
            <a:r>
              <a:rPr lang="fa-IR" sz="24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6- موافقنامه عمومی تعرفه و تجارت (1946)</a:t>
            </a:r>
            <a:endParaRPr lang="fa-IR" sz="2400" b="1" dirty="0">
              <a:cs typeface="B Nazanin" panose="00000400000000000000" pitchFamily="2" charset="-78"/>
            </a:endParaRPr>
          </a:p>
          <a:p>
            <a:pPr marL="379095" indent="-342900" algn="just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ü"/>
            </a:pPr>
            <a:r>
              <a:rPr lang="fa-IR" sz="2400" dirty="0">
                <a:cs typeface="B Nazanin" pitchFamily="2" charset="-78"/>
              </a:rPr>
              <a:t>هدف آن کاهش تعرفه‌ها و دیگر موانع تجاری در رابطه با تجارت </a:t>
            </a:r>
            <a:r>
              <a:rPr lang="fa-IR" sz="2400" dirty="0" smtClean="0">
                <a:cs typeface="B Nazanin" pitchFamily="2" charset="-78"/>
              </a:rPr>
              <a:t>کالا</a:t>
            </a:r>
          </a:p>
          <a:p>
            <a:pPr marL="379095" indent="-342900" algn="just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ü"/>
            </a:pPr>
            <a:r>
              <a:rPr lang="fa-IR" sz="2400" dirty="0" smtClean="0">
                <a:latin typeface="iran"/>
                <a:ea typeface="Calibri" panose="020F0502020204030204" pitchFamily="34" charset="0"/>
                <a:cs typeface="B Nazanin" panose="00000400000000000000" pitchFamily="2" charset="-78"/>
              </a:rPr>
              <a:t>امضای موافقتنامه پس از 8 دور مذاکرات در سال 1994 در اروگوئه</a:t>
            </a:r>
          </a:p>
          <a:p>
            <a:pPr marL="379095" indent="-342900" algn="just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ü"/>
            </a:pPr>
            <a:r>
              <a:rPr lang="fa-IR" sz="2400" dirty="0" smtClean="0">
                <a:latin typeface="iran"/>
                <a:ea typeface="Calibri" panose="020F0502020204030204" pitchFamily="34" charset="0"/>
                <a:cs typeface="B Nazanin" panose="00000400000000000000" pitchFamily="2" charset="-78"/>
              </a:rPr>
              <a:t>در سال1994 سازمان تجارت جهانی تأسیس شد</a:t>
            </a:r>
            <a:r>
              <a:rPr lang="en-US" sz="2400" dirty="0" smtClean="0">
                <a:cs typeface="B Nazanin" panose="00000400000000000000" pitchFamily="2" charset="-78"/>
              </a:rPr>
              <a:t> </a:t>
            </a:r>
            <a:r>
              <a:rPr lang="fa-IR" sz="24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. </a:t>
            </a:r>
          </a:p>
          <a:p>
            <a:pPr marL="379095" indent="-342900" algn="just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ü"/>
            </a:pPr>
            <a:r>
              <a:rPr lang="fa-IR" sz="24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تصویب </a:t>
            </a:r>
            <a:r>
              <a:rPr lang="fa-IR" sz="2400" dirty="0" smtClean="0">
                <a:cs typeface="B Nazanin" pitchFamily="2" charset="-78"/>
              </a:rPr>
              <a:t>موافقت‌نامه </a:t>
            </a:r>
            <a:r>
              <a:rPr lang="fa-IR" sz="2400" dirty="0">
                <a:cs typeface="B Nazanin" pitchFamily="2" charset="-78"/>
              </a:rPr>
              <a:t>جنبه‌هاي تجاري حقوق مالكيت فكري </a:t>
            </a:r>
            <a:r>
              <a:rPr lang="fa-IR" sz="2400" dirty="0" smtClean="0">
                <a:cs typeface="B Nazanin" pitchFamily="2" charset="-78"/>
              </a:rPr>
              <a:t>(</a:t>
            </a:r>
            <a:r>
              <a:rPr lang="fa-IR" sz="24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تریپس) در دور دوازدهم مذاکرات</a:t>
            </a:r>
          </a:p>
          <a:p>
            <a:pPr marL="379095" indent="-342900" algn="just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ü"/>
            </a:pPr>
            <a:r>
              <a:rPr lang="fa-IR" sz="2400" dirty="0">
                <a:cs typeface="B Nazanin" pitchFamily="2" charset="-78"/>
              </a:rPr>
              <a:t>استاندارهای حداقلی مقرر در موافقت‌نامه تریپس، </a:t>
            </a:r>
            <a:r>
              <a:rPr lang="fa-IR" sz="2400" dirty="0" smtClean="0">
                <a:cs typeface="B Nazanin" pitchFamily="2" charset="-78"/>
              </a:rPr>
              <a:t>موجب ورود نظام </a:t>
            </a:r>
            <a:r>
              <a:rPr lang="fa-IR" sz="2400" dirty="0">
                <a:cs typeface="B Nazanin" pitchFamily="2" charset="-78"/>
              </a:rPr>
              <a:t>حقوق مالکیت فکری </a:t>
            </a:r>
            <a:r>
              <a:rPr lang="fa-IR" sz="2400" dirty="0" smtClean="0">
                <a:cs typeface="B Nazanin" pitchFamily="2" charset="-78"/>
              </a:rPr>
              <a:t>به سیاست </a:t>
            </a:r>
            <a:r>
              <a:rPr lang="fa-IR" sz="2400" dirty="0">
                <a:cs typeface="B Nazanin" pitchFamily="2" charset="-78"/>
              </a:rPr>
              <a:t>داخلی نظام‌های </a:t>
            </a:r>
            <a:r>
              <a:rPr lang="fa-IR" sz="2400" dirty="0" smtClean="0">
                <a:cs typeface="B Nazanin" pitchFamily="2" charset="-78"/>
              </a:rPr>
              <a:t>ملی</a:t>
            </a:r>
            <a:endParaRPr lang="fa-IR" sz="2400" dirty="0" smtClean="0">
              <a:cs typeface="B Nazanin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33763" y="908720"/>
            <a:ext cx="7654661" cy="6059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</a:pP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3- </a:t>
            </a:r>
            <a:r>
              <a:rPr lang="ar-SA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معاهدات </a:t>
            </a:r>
            <a:r>
              <a:rPr lang="ar-SA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بین المللی مرتبط با مالکیت فکری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(ادامه)</a:t>
            </a:r>
            <a:endParaRPr lang="en-US" sz="3000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74646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9664" y="1368152"/>
            <a:ext cx="3024336" cy="504056"/>
          </a:xfrm>
        </p:spPr>
        <p:txBody>
          <a:bodyPr>
            <a:noAutofit/>
          </a:bodyPr>
          <a:lstStyle/>
          <a:p>
            <a:pPr algn="ctr"/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فهرست مطالب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548" y="2060848"/>
            <a:ext cx="8229600" cy="4608512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fa-IR" b="1" dirty="0" smtClean="0"/>
              <a:t>مقدمه</a:t>
            </a:r>
          </a:p>
          <a:p>
            <a:pPr marL="109728" indent="0">
              <a:buNone/>
            </a:pPr>
            <a:r>
              <a:rPr lang="fa-IR" b="1" dirty="0" smtClean="0"/>
              <a:t>1- </a:t>
            </a:r>
            <a:r>
              <a:rPr lang="fa-IR" b="1" dirty="0" smtClean="0"/>
              <a:t>انواع </a:t>
            </a:r>
            <a:r>
              <a:rPr lang="fa-IR" b="1" dirty="0"/>
              <a:t>دارایی فکری</a:t>
            </a:r>
            <a:endParaRPr lang="en-US" b="1" dirty="0"/>
          </a:p>
          <a:p>
            <a:pPr marL="109728" indent="0">
              <a:buNone/>
            </a:pPr>
            <a:r>
              <a:rPr lang="fa-IR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2- سازمان‌های </a:t>
            </a:r>
            <a:r>
              <a:rPr lang="fa-IR" b="1" dirty="0">
                <a:latin typeface="Calibri" panose="020F0502020204030204" pitchFamily="34" charset="0"/>
                <a:ea typeface="Calibri" panose="020F0502020204030204" pitchFamily="34" charset="0"/>
              </a:rPr>
              <a:t>بین </a:t>
            </a:r>
            <a:r>
              <a:rPr lang="fa-IR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المللی مرتبط با مالکیت فکری</a:t>
            </a:r>
            <a:endParaRPr lang="fa-IR" b="1" dirty="0"/>
          </a:p>
          <a:p>
            <a:pPr marL="109728" indent="0">
              <a:spcBef>
                <a:spcPts val="200"/>
              </a:spcBef>
              <a:buNone/>
            </a:pPr>
            <a:r>
              <a:rPr lang="fa-IR" b="1" dirty="0" smtClean="0">
                <a:latin typeface="Calibri Light" panose="020F0302020204030204" pitchFamily="34" charset="0"/>
                <a:ea typeface="Times New Roman" panose="02020603050405020304" pitchFamily="18" charset="0"/>
              </a:rPr>
              <a:t>3- </a:t>
            </a:r>
            <a:r>
              <a:rPr lang="ar-SA" b="1" dirty="0" smtClean="0">
                <a:latin typeface="Calibri Light" panose="020F0302020204030204" pitchFamily="34" charset="0"/>
                <a:ea typeface="Times New Roman" panose="02020603050405020304" pitchFamily="18" charset="0"/>
              </a:rPr>
              <a:t>معاهدات </a:t>
            </a:r>
            <a:r>
              <a:rPr lang="ar-SA" b="1" dirty="0">
                <a:latin typeface="Calibri Light" panose="020F0302020204030204" pitchFamily="34" charset="0"/>
                <a:ea typeface="Times New Roman" panose="02020603050405020304" pitchFamily="18" charset="0"/>
              </a:rPr>
              <a:t>بین المللی مرتبط با مالکیت فکری </a:t>
            </a:r>
            <a:endParaRPr lang="en-US" b="1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marL="109728" indent="0">
              <a:spcBef>
                <a:spcPts val="1200"/>
              </a:spcBef>
              <a:buNone/>
            </a:pPr>
            <a:r>
              <a:rPr lang="fa-IR" b="1" kern="0" dirty="0" smtClean="0">
                <a:latin typeface="Calibri Light" panose="020F0302020204030204" pitchFamily="34" charset="0"/>
                <a:ea typeface="Times New Roman" panose="02020603050405020304" pitchFamily="18" charset="0"/>
              </a:rPr>
              <a:t>4- ضرورت </a:t>
            </a:r>
            <a:r>
              <a:rPr lang="fa-IR" b="1" kern="0" dirty="0">
                <a:latin typeface="Calibri Light" panose="020F0302020204030204" pitchFamily="34" charset="0"/>
                <a:ea typeface="Times New Roman" panose="02020603050405020304" pitchFamily="18" charset="0"/>
              </a:rPr>
              <a:t>دخالت دولت‌ها در مالکیت </a:t>
            </a:r>
            <a:r>
              <a:rPr lang="fa-IR" b="1" kern="0" dirty="0" smtClean="0">
                <a:latin typeface="Calibri Light" panose="020F0302020204030204" pitchFamily="34" charset="0"/>
                <a:ea typeface="Times New Roman" panose="02020603050405020304" pitchFamily="18" charset="0"/>
              </a:rPr>
              <a:t>فکری</a:t>
            </a:r>
          </a:p>
          <a:p>
            <a:pPr marL="109728" indent="0">
              <a:spcBef>
                <a:spcPts val="1200"/>
              </a:spcBef>
              <a:buNone/>
            </a:pPr>
            <a:r>
              <a:rPr lang="fa-IR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5- نظام </a:t>
            </a:r>
            <a:r>
              <a:rPr lang="fa-IR" b="1" dirty="0">
                <a:latin typeface="Calibri" panose="020F0502020204030204" pitchFamily="34" charset="0"/>
                <a:ea typeface="Calibri" panose="020F0502020204030204" pitchFamily="34" charset="0"/>
              </a:rPr>
              <a:t>ملی مالکیت </a:t>
            </a:r>
            <a:r>
              <a:rPr lang="fa-IR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فکری</a:t>
            </a:r>
          </a:p>
          <a:p>
            <a:pPr marL="109728" indent="0">
              <a:spcBef>
                <a:spcPts val="1200"/>
              </a:spcBef>
              <a:buNone/>
            </a:pPr>
            <a:r>
              <a:rPr lang="fa-IR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6- </a:t>
            </a:r>
            <a:r>
              <a:rPr lang="fa-IR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مطالعه </a:t>
            </a:r>
            <a:r>
              <a:rPr lang="fa-IR" b="1" dirty="0">
                <a:latin typeface="Calibri" panose="020F0502020204030204" pitchFamily="34" charset="0"/>
                <a:ea typeface="Calibri" panose="020F0502020204030204" pitchFamily="34" charset="0"/>
              </a:rPr>
              <a:t>موردی وضعیت ایران در قوانین مالکیت </a:t>
            </a:r>
            <a:r>
              <a:rPr lang="fa-IR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فکری</a:t>
            </a:r>
          </a:p>
          <a:p>
            <a:pPr marL="624078" indent="-514350">
              <a:spcBef>
                <a:spcPts val="1200"/>
              </a:spcBef>
              <a:buFont typeface="+mj-lt"/>
              <a:buAutoNum type="arabicPeriod"/>
            </a:pPr>
            <a:endParaRPr lang="fa-IR" b="1" dirty="0"/>
          </a:p>
          <a:p>
            <a:pPr marL="109728" indent="0">
              <a:spcBef>
                <a:spcPts val="1200"/>
              </a:spcBef>
              <a:buNone/>
            </a:pPr>
            <a:endParaRPr lang="fa-IR" b="1" dirty="0" smtClean="0"/>
          </a:p>
          <a:p>
            <a:pPr>
              <a:spcBef>
                <a:spcPts val="1200"/>
              </a:spcBef>
            </a:pPr>
            <a:endParaRPr lang="fa-IR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endParaRPr lang="fa-IR" b="1" dirty="0"/>
          </a:p>
          <a:p>
            <a:pPr>
              <a:spcBef>
                <a:spcPts val="1200"/>
              </a:spcBef>
            </a:pPr>
            <a:endParaRPr lang="fa-IR" b="1" dirty="0">
              <a:solidFill>
                <a:srgbClr val="0070C0"/>
              </a:solidFill>
            </a:endParaRPr>
          </a:p>
          <a:p>
            <a:pPr>
              <a:spcBef>
                <a:spcPts val="1200"/>
              </a:spcBef>
            </a:pPr>
            <a:endParaRPr lang="en-US" b="1" kern="0" dirty="0">
              <a:solidFill>
                <a:srgbClr val="0070C0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1115616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mtClean="0"/>
              <a:pPr algn="ctr"/>
              <a:t>2</a:t>
            </a:fld>
            <a:r>
              <a:rPr lang="fa-IR" dirty="0" smtClean="0"/>
              <a:t> از 42</a:t>
            </a:r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1115616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20</a:t>
            </a:fld>
            <a:r>
              <a:rPr lang="fa-IR" dirty="0" smtClean="0"/>
              <a:t> </a:t>
            </a:r>
            <a:r>
              <a:rPr lang="fa-IR" dirty="0"/>
              <a:t>از </a:t>
            </a:r>
            <a:r>
              <a:rPr lang="fa-IR" dirty="0" smtClean="0"/>
              <a:t>42</a:t>
            </a:r>
            <a:endParaRPr lang="fa-IR" dirty="0"/>
          </a:p>
        </p:txBody>
      </p:sp>
      <p:sp>
        <p:nvSpPr>
          <p:cNvPr id="4" name="Rectangle 3"/>
          <p:cNvSpPr/>
          <p:nvPr/>
        </p:nvSpPr>
        <p:spPr>
          <a:xfrm>
            <a:off x="323528" y="1714159"/>
            <a:ext cx="84969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145" indent="-107950" algn="just">
              <a:lnSpc>
                <a:spcPct val="150000"/>
              </a:lnSpc>
              <a:spcAft>
                <a:spcPts val="0"/>
              </a:spcAft>
            </a:pPr>
            <a:r>
              <a:rPr lang="fa-IR" sz="2400" b="1" dirty="0" smtClean="0">
                <a:cs typeface="B Nazanin" pitchFamily="2" charset="-78"/>
              </a:rPr>
              <a:t>7- موافقت‌نامه </a:t>
            </a:r>
            <a:r>
              <a:rPr lang="fa-IR" sz="2400" b="1" dirty="0">
                <a:cs typeface="B Nazanin" pitchFamily="2" charset="-78"/>
              </a:rPr>
              <a:t>جنبه‌هاي تجاري حقوق مالكيت فكري (</a:t>
            </a:r>
            <a:r>
              <a:rPr lang="fa-IR" sz="24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تریپس</a:t>
            </a:r>
            <a:r>
              <a:rPr lang="fa-I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)</a:t>
            </a:r>
          </a:p>
          <a:p>
            <a:pPr marL="379095" indent="-342900" algn="just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ü"/>
            </a:pPr>
            <a:r>
              <a:rPr lang="fa-IR" sz="2400" dirty="0" smtClean="0">
                <a:cs typeface="B Nazanin" pitchFamily="2" charset="-78"/>
              </a:rPr>
              <a:t>ثبت همه اختراعات</a:t>
            </a:r>
            <a:r>
              <a:rPr lang="fa-IR" sz="2400" dirty="0">
                <a:cs typeface="B Nazanin" pitchFamily="2" charset="-78"/>
              </a:rPr>
              <a:t>، </a:t>
            </a:r>
            <a:r>
              <a:rPr lang="fa-IR" sz="2400" dirty="0" smtClean="0">
                <a:cs typeface="B Nazanin" pitchFamily="2" charset="-78"/>
              </a:rPr>
              <a:t>اعم  از محصول </a:t>
            </a:r>
            <a:r>
              <a:rPr lang="fa-IR" sz="2400" dirty="0">
                <a:cs typeface="B Nazanin" pitchFamily="2" charset="-78"/>
              </a:rPr>
              <a:t>یا فرآیند در تمامی زمینه‌های فناوری </a:t>
            </a:r>
            <a:r>
              <a:rPr lang="fa-IR" sz="2400" dirty="0" smtClean="0">
                <a:cs typeface="B Nazanin" pitchFamily="2" charset="-78"/>
              </a:rPr>
              <a:t>به شرط احراز شرایط.</a:t>
            </a:r>
          </a:p>
          <a:p>
            <a:pPr marL="379095" indent="-342900" algn="just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ü"/>
            </a:pPr>
            <a:r>
              <a:rPr lang="fa-IR" sz="2400" dirty="0" smtClean="0">
                <a:cs typeface="B Nazanin" pitchFamily="2" charset="-78"/>
              </a:rPr>
              <a:t> منع اعضاء از </a:t>
            </a:r>
            <a:r>
              <a:rPr lang="fa-IR" sz="2400" dirty="0">
                <a:cs typeface="B Nazanin" pitchFamily="2" charset="-78"/>
              </a:rPr>
              <a:t>ثبت روش‌های جراحی، تشخیصی و درمان برای مداوای انسان یا </a:t>
            </a:r>
            <a:r>
              <a:rPr lang="fa-IR" sz="2400" dirty="0" smtClean="0">
                <a:cs typeface="B Nazanin" pitchFamily="2" charset="-78"/>
              </a:rPr>
              <a:t>حیوان</a:t>
            </a:r>
          </a:p>
          <a:p>
            <a:pPr marL="379095" indent="-342900" algn="just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ü"/>
            </a:pPr>
            <a:r>
              <a:rPr lang="fa-IR" sz="2400" dirty="0" smtClean="0">
                <a:cs typeface="B Nazanin" pitchFamily="2" charset="-78"/>
              </a:rPr>
              <a:t> ثبت </a:t>
            </a:r>
            <a:r>
              <a:rPr lang="fa-IR" sz="2400" dirty="0">
                <a:cs typeface="B Nazanin" pitchFamily="2" charset="-78"/>
              </a:rPr>
              <a:t>اختراع </a:t>
            </a:r>
            <a:r>
              <a:rPr lang="fa-IR" sz="2400" dirty="0" smtClean="0">
                <a:cs typeface="B Nazanin" pitchFamily="2" charset="-78"/>
              </a:rPr>
              <a:t>فارغ </a:t>
            </a:r>
            <a:r>
              <a:rPr lang="fa-IR" sz="2400" dirty="0">
                <a:cs typeface="B Nazanin" pitchFamily="2" charset="-78"/>
              </a:rPr>
              <a:t>از </a:t>
            </a:r>
            <a:r>
              <a:rPr lang="fa-IR" sz="2400" dirty="0" smtClean="0">
                <a:cs typeface="B Nazanin" pitchFamily="2" charset="-78"/>
              </a:rPr>
              <a:t>واردات محصولات محصولات </a:t>
            </a:r>
            <a:r>
              <a:rPr lang="fa-IR" sz="2400" dirty="0">
                <a:cs typeface="B Nazanin" pitchFamily="2" charset="-78"/>
              </a:rPr>
              <a:t>وارد می‌شوند یا </a:t>
            </a:r>
            <a:r>
              <a:rPr lang="fa-IR" sz="2400" dirty="0" smtClean="0">
                <a:cs typeface="B Nazanin" pitchFamily="2" charset="-78"/>
              </a:rPr>
              <a:t>تولید محلی و </a:t>
            </a:r>
            <a:r>
              <a:rPr lang="fa-IR" sz="2400" dirty="0">
                <a:cs typeface="B Nazanin" pitchFamily="2" charset="-78"/>
              </a:rPr>
              <a:t>بدون توجه به محل جغرافیایی اختراع و نوع زمینه فناوری </a:t>
            </a:r>
            <a:endParaRPr lang="fa-IR" sz="2400" dirty="0" smtClean="0">
              <a:cs typeface="B Nazanin" pitchFamily="2" charset="-78"/>
            </a:endParaRPr>
          </a:p>
          <a:p>
            <a:pPr marL="379095" indent="-342900" algn="just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ü"/>
            </a:pPr>
            <a:r>
              <a:rPr lang="fa-IR" sz="2400" dirty="0" smtClean="0">
                <a:cs typeface="B Nazanin" pitchFamily="2" charset="-78"/>
              </a:rPr>
              <a:t>حفاظت بیست ساله اختراع از تاریخ تقاضانامه ثبت </a:t>
            </a:r>
          </a:p>
          <a:p>
            <a:pPr marL="144145" indent="-107950" algn="just">
              <a:lnSpc>
                <a:spcPct val="150000"/>
              </a:lnSpc>
              <a:spcAft>
                <a:spcPts val="0"/>
              </a:spcAft>
            </a:pPr>
            <a:endParaRPr lang="fa-IR" sz="2400" dirty="0" smtClean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33763" y="908720"/>
            <a:ext cx="7654661" cy="6059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</a:pP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3- </a:t>
            </a:r>
            <a:r>
              <a:rPr lang="ar-SA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معاهدات </a:t>
            </a:r>
            <a:r>
              <a:rPr lang="ar-SA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بین المللی مرتبط با مالکیت فکری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(ادامه)</a:t>
            </a:r>
            <a:endParaRPr lang="en-US" sz="3000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450317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21</a:t>
            </a:fld>
            <a:r>
              <a:rPr lang="fa-IR" dirty="0" smtClean="0"/>
              <a:t> </a:t>
            </a:r>
            <a:r>
              <a:rPr lang="fa-IR" dirty="0"/>
              <a:t>از </a:t>
            </a:r>
            <a:r>
              <a:rPr lang="fa-IR" dirty="0" smtClean="0"/>
              <a:t>42</a:t>
            </a:r>
            <a:endParaRPr lang="fa-IR" dirty="0"/>
          </a:p>
        </p:txBody>
      </p:sp>
      <p:sp>
        <p:nvSpPr>
          <p:cNvPr id="3" name="Rectangle 2"/>
          <p:cNvSpPr/>
          <p:nvPr/>
        </p:nvSpPr>
        <p:spPr>
          <a:xfrm>
            <a:off x="1400734" y="836712"/>
            <a:ext cx="6269666" cy="5863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Bef>
                <a:spcPct val="0"/>
              </a:spcBef>
            </a:pP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4- ضرورت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دخالت دولت‌ها در مالکیت فکری</a:t>
            </a:r>
            <a:endParaRPr lang="en-US" sz="3000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81000" y="1327147"/>
            <a:ext cx="8655496" cy="4843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altLang="fa-IR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نظریه های مختلف در ضرورت دخالت دولت :</a:t>
            </a:r>
            <a:endParaRPr kumimoji="0" lang="en-US" altLang="fa-IR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B Nazanin" panose="00000400000000000000" pitchFamily="2" charset="-78"/>
            </a:endParaRPr>
          </a:p>
          <a:p>
            <a:pPr marL="0" marR="0" lvl="0" indent="0" algn="just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altLang="fa-IR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الف- قانون طبیعی</a:t>
            </a:r>
            <a:r>
              <a:rPr kumimoji="0" lang="fa-IR" altLang="fa-IR" sz="2600" b="0" i="0" u="none" strike="noStrike" cap="none" normalizeH="0" baseline="3000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  <a:r>
              <a:rPr kumimoji="0" lang="fa-IR" altLang="fa-IR" sz="26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(لاک)</a:t>
            </a:r>
            <a:r>
              <a:rPr kumimoji="0" lang="fa-IR" altLang="fa-IR" sz="2600" b="0" i="0" u="none" strike="noStrike" cap="none" normalizeH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: </a:t>
            </a:r>
            <a:r>
              <a:rPr kumimoji="0" lang="fa-IR" altLang="fa-IR" sz="26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حقوق هر فرد بر</a:t>
            </a:r>
            <a:r>
              <a:rPr kumimoji="0" lang="fa-IR" altLang="fa-IR" sz="2600" b="0" i="0" u="none" strike="noStrike" cap="none" normalizeH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مالکیت فکری </a:t>
            </a:r>
            <a:r>
              <a:rPr kumimoji="0" lang="fa-IR" altLang="fa-IR" sz="26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به‌طور طبیعی و مستقل از قوانین و حکومت؛</a:t>
            </a:r>
            <a:endParaRPr kumimoji="0" lang="en-US" altLang="fa-IR" sz="26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cs typeface="B Nazanin" panose="00000400000000000000" pitchFamily="2" charset="-78"/>
            </a:endParaRPr>
          </a:p>
          <a:p>
            <a:pPr marL="0" marR="0" lvl="0" indent="0" algn="just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altLang="fa-IR" sz="26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ب- تئوری «بهبود شخصیت» هگل : حقوق مالکیت فکری</a:t>
            </a:r>
            <a:r>
              <a:rPr lang="fa-IR" altLang="fa-IR" sz="2600" dirty="0" smtClean="0" bmk="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، </a:t>
            </a:r>
            <a:r>
              <a:rPr kumimoji="0" lang="fa-IR" altLang="fa-IR" sz="26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الزام اخلاقی برای بهبود شخصیت افراد؛</a:t>
            </a:r>
            <a:endParaRPr kumimoji="0" lang="en-US" altLang="fa-IR" sz="26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cs typeface="B Nazanin" panose="00000400000000000000" pitchFamily="2" charset="-78"/>
            </a:endParaRPr>
          </a:p>
          <a:p>
            <a:pPr marL="0" marR="0" lvl="0" indent="0" algn="just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altLang="fa-IR" sz="26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ج- تئوری پاداش نوزیک</a:t>
            </a:r>
            <a:r>
              <a:rPr lang="fa-IR" altLang="fa-IR" sz="2600" dirty="0" smtClean="0" bmk="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: </a:t>
            </a:r>
            <a:r>
              <a:rPr kumimoji="0" lang="fa-IR" altLang="fa-IR" sz="26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حقوق مالکیت فکری پاداشی برای مشارکت و لیاقت افراد</a:t>
            </a:r>
          </a:p>
          <a:p>
            <a:pPr marL="0" marR="0" lvl="0" indent="0" algn="just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altLang="fa-IR" sz="26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د- تئوری رفاه اجتماعی (بنتهام)</a:t>
            </a:r>
            <a:r>
              <a:rPr lang="fa-IR" altLang="fa-IR" sz="2600" baseline="30000" dirty="0" smtClean="0" bmk="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:</a:t>
            </a:r>
            <a:r>
              <a:rPr lang="fa-IR" altLang="fa-IR" sz="2600" dirty="0" smtClean="0" bmk="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  <a:r>
              <a:rPr kumimoji="0" lang="fa-IR" altLang="fa-IR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مفید بودن نوآوری برای جامعه و درنتیجه اشاعه و گسترش</a:t>
            </a:r>
            <a:r>
              <a:rPr kumimoji="0" lang="fa-IR" altLang="fa-IR" sz="2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رضایت</a:t>
            </a:r>
            <a:endParaRPr kumimoji="0" lang="en-US" altLang="fa-IR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B Nazanin" panose="00000400000000000000" pitchFamily="2" charset="-78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45720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4525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22</a:t>
            </a:fld>
            <a:r>
              <a:rPr lang="fa-IR" dirty="0" smtClean="0"/>
              <a:t> </a:t>
            </a:r>
            <a:r>
              <a:rPr lang="fa-IR" dirty="0"/>
              <a:t>از </a:t>
            </a:r>
            <a:r>
              <a:rPr lang="fa-IR" dirty="0" smtClean="0"/>
              <a:t>42</a:t>
            </a:r>
            <a:endParaRPr lang="fa-IR" dirty="0"/>
          </a:p>
        </p:txBody>
      </p:sp>
      <p:sp>
        <p:nvSpPr>
          <p:cNvPr id="4" name="Rectangle 3"/>
          <p:cNvSpPr/>
          <p:nvPr/>
        </p:nvSpPr>
        <p:spPr>
          <a:xfrm>
            <a:off x="1043608" y="1556792"/>
            <a:ext cx="3240360" cy="7920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8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اقتصاد تکاملی</a:t>
            </a:r>
            <a:endParaRPr lang="fa-IR" sz="2800" dirty="0"/>
          </a:p>
        </p:txBody>
      </p:sp>
      <p:sp>
        <p:nvSpPr>
          <p:cNvPr id="5" name="Rectangle 4"/>
          <p:cNvSpPr/>
          <p:nvPr/>
        </p:nvSpPr>
        <p:spPr>
          <a:xfrm>
            <a:off x="4860032" y="1556792"/>
            <a:ext cx="3240360" cy="7920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8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اقتصاد نئوکلاسیک</a:t>
            </a:r>
            <a:endParaRPr lang="fa-IR" sz="2800" dirty="0"/>
          </a:p>
        </p:txBody>
      </p:sp>
      <p:sp>
        <p:nvSpPr>
          <p:cNvPr id="6" name="Rounded Rectangle 5"/>
          <p:cNvSpPr/>
          <p:nvPr/>
        </p:nvSpPr>
        <p:spPr>
          <a:xfrm>
            <a:off x="1547664" y="2904381"/>
            <a:ext cx="6408712" cy="96698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600" dirty="0" smtClean="0">
                <a:cs typeface="B Nazanin" panose="00000400000000000000" pitchFamily="2" charset="-78"/>
              </a:rPr>
              <a:t>نقش قائل شدن برای دولت در سیاستگذاری مالکیت فکری</a:t>
            </a:r>
            <a:endParaRPr lang="fa-IR" sz="2600" dirty="0">
              <a:cs typeface="B Nazanin" panose="00000400000000000000" pitchFamily="2" charset="-7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14771" y="677321"/>
            <a:ext cx="7356502" cy="5863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Bef>
                <a:spcPts val="1200"/>
              </a:spcBef>
            </a:pP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4- ضرورت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دخالت دولت‌ها در مالکیت فکری (ادامه)</a:t>
            </a:r>
            <a:endParaRPr lang="en-US" sz="3000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547664" y="4196853"/>
            <a:ext cx="6408712" cy="84346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600" dirty="0" smtClean="0">
                <a:cs typeface="B Nazanin" panose="00000400000000000000" pitchFamily="2" charset="-78"/>
              </a:rPr>
              <a:t>وجود شکست در نظام نوآوری و لزوم شکل دهی بازار و صیانت از ساز و کار آن</a:t>
            </a:r>
            <a:endParaRPr lang="fa-IR" sz="2600" dirty="0">
              <a:cs typeface="B Nazanin" panose="00000400000000000000" pitchFamily="2" charset="-78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556865" y="5393846"/>
            <a:ext cx="6298956" cy="90522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600" dirty="0" smtClean="0">
                <a:cs typeface="B Nazanin" panose="00000400000000000000" pitchFamily="2" charset="-78"/>
              </a:rPr>
              <a:t>انتخاب ترکیبی از رویکردها و متناسب با شرایط کشور</a:t>
            </a:r>
            <a:endParaRPr lang="fa-IR" sz="2600" dirty="0">
              <a:cs typeface="B Nazanin" panose="00000400000000000000" pitchFamily="2" charset="-78"/>
            </a:endParaRPr>
          </a:p>
        </p:txBody>
      </p:sp>
      <p:cxnSp>
        <p:nvCxnSpPr>
          <p:cNvPr id="24" name="Elbow Connector 23"/>
          <p:cNvCxnSpPr>
            <a:stCxn id="5" idx="2"/>
            <a:endCxn id="6" idx="0"/>
          </p:cNvCxnSpPr>
          <p:nvPr/>
        </p:nvCxnSpPr>
        <p:spPr>
          <a:xfrm rot="5400000">
            <a:off x="5338366" y="1762534"/>
            <a:ext cx="555501" cy="172819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4" idx="2"/>
            <a:endCxn id="6" idx="0"/>
          </p:cNvCxnSpPr>
          <p:nvPr/>
        </p:nvCxnSpPr>
        <p:spPr>
          <a:xfrm rot="16200000" flipH="1">
            <a:off x="3430154" y="1582514"/>
            <a:ext cx="555501" cy="208823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6" idx="2"/>
            <a:endCxn id="14" idx="0"/>
          </p:cNvCxnSpPr>
          <p:nvPr/>
        </p:nvCxnSpPr>
        <p:spPr>
          <a:xfrm>
            <a:off x="4752020" y="3871363"/>
            <a:ext cx="0" cy="3254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4" idx="2"/>
          </p:cNvCxnSpPr>
          <p:nvPr/>
        </p:nvCxnSpPr>
        <p:spPr>
          <a:xfrm flipH="1">
            <a:off x="4733588" y="5040321"/>
            <a:ext cx="18432" cy="3535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50315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23</a:t>
            </a:fld>
            <a:r>
              <a:rPr lang="fa-IR" dirty="0" smtClean="0"/>
              <a:t> </a:t>
            </a:r>
            <a:r>
              <a:rPr lang="fa-IR" dirty="0"/>
              <a:t>از </a:t>
            </a:r>
            <a:r>
              <a:rPr lang="fa-IR" dirty="0" smtClean="0"/>
              <a:t>42</a:t>
            </a:r>
            <a:endParaRPr lang="fa-IR" dirty="0"/>
          </a:p>
        </p:txBody>
      </p:sp>
      <p:sp>
        <p:nvSpPr>
          <p:cNvPr id="3" name="Rectangle 2"/>
          <p:cNvSpPr/>
          <p:nvPr/>
        </p:nvSpPr>
        <p:spPr>
          <a:xfrm>
            <a:off x="2218485" y="977859"/>
            <a:ext cx="3942105" cy="5863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Bef>
                <a:spcPts val="1200"/>
              </a:spcBef>
            </a:pP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5-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ملی مالکیت فکری</a:t>
            </a:r>
          </a:p>
        </p:txBody>
      </p:sp>
      <p:sp>
        <p:nvSpPr>
          <p:cNvPr id="5" name="Rectangle 4"/>
          <p:cNvSpPr/>
          <p:nvPr/>
        </p:nvSpPr>
        <p:spPr>
          <a:xfrm>
            <a:off x="179512" y="2095678"/>
            <a:ext cx="856895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a-IR" sz="28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۱- کارکردهای نظام مالکیت فکری</a:t>
            </a:r>
            <a:endParaRPr lang="fa-IR" sz="2800" b="1" dirty="0">
              <a:cs typeface="B Nazanin" panose="00000400000000000000" pitchFamily="2" charset="-78"/>
            </a:endParaRPr>
          </a:p>
          <a:p>
            <a:pPr marL="457200" indent="-457200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itchFamily="2" charset="2"/>
              <a:buChar char="ü"/>
            </a:pPr>
            <a:r>
              <a:rPr lang="fa-IR" sz="28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کارکرد انگیزشی: تشویق </a:t>
            </a:r>
            <a:r>
              <a:rPr lang="fa-IR" sz="28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به نوآوری </a:t>
            </a:r>
            <a:endParaRPr lang="fa-IR" sz="2800" dirty="0" smtClean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marL="457200" indent="-457200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itchFamily="2" charset="2"/>
              <a:buChar char="ü"/>
            </a:pPr>
            <a:r>
              <a:rPr lang="fa-IR" sz="28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کارکرد </a:t>
            </a:r>
            <a:r>
              <a:rPr lang="fa-IR" sz="28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مبادله‌ای: </a:t>
            </a:r>
            <a:r>
              <a:rPr lang="fa-IR" sz="2800" dirty="0">
                <a:cs typeface="B Nazanin" panose="00000400000000000000" pitchFamily="2" charset="-78"/>
              </a:rPr>
              <a:t>ورودی در فعالیت‌های نوآورانه آتی </a:t>
            </a:r>
          </a:p>
          <a:p>
            <a:pPr marL="457200" indent="-457200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itchFamily="2" charset="2"/>
              <a:buChar char="ü"/>
            </a:pPr>
            <a:r>
              <a:rPr lang="fa-IR" sz="2800" dirty="0">
                <a:cs typeface="B Nazanin" panose="00000400000000000000" pitchFamily="2" charset="-78"/>
              </a:rPr>
              <a:t>کارکرد </a:t>
            </a:r>
            <a:r>
              <a:rPr lang="fa-IR" sz="2800" dirty="0" smtClean="0">
                <a:cs typeface="B Nazanin" panose="00000400000000000000" pitchFamily="2" charset="-78"/>
              </a:rPr>
              <a:t>افشا: حفاظت در قبال افشا اطلاعات</a:t>
            </a:r>
          </a:p>
          <a:p>
            <a:pPr marL="457200" indent="-457200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itchFamily="2" charset="2"/>
              <a:buChar char="ü"/>
            </a:pPr>
            <a:r>
              <a:rPr lang="fa-IR" sz="2800" dirty="0">
                <a:cs typeface="B Nazanin" panose="00000400000000000000" pitchFamily="2" charset="-78"/>
              </a:rPr>
              <a:t>کارکرد </a:t>
            </a:r>
            <a:r>
              <a:rPr lang="fa-IR" sz="2800" dirty="0" smtClean="0">
                <a:cs typeface="B Nazanin" panose="00000400000000000000" pitchFamily="2" charset="-78"/>
              </a:rPr>
              <a:t>علامت‌دهی: </a:t>
            </a:r>
            <a:r>
              <a:rPr lang="fa-IR" sz="2800" dirty="0">
                <a:cs typeface="B Nazanin" panose="00000400000000000000" pitchFamily="2" charset="-78"/>
              </a:rPr>
              <a:t>اعتباری برای جذب همکاران پژوهشی </a:t>
            </a:r>
            <a:r>
              <a:rPr lang="fa-IR" sz="2800" dirty="0" smtClean="0">
                <a:cs typeface="B Nazanin" panose="00000400000000000000" pitchFamily="2" charset="-78"/>
              </a:rPr>
              <a:t> و سرمایه گذار</a:t>
            </a:r>
            <a:endParaRPr lang="fa-IR" sz="28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129096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24</a:t>
            </a:fld>
            <a:r>
              <a:rPr lang="fa-IR" dirty="0" smtClean="0"/>
              <a:t> </a:t>
            </a:r>
            <a:r>
              <a:rPr lang="fa-IR" dirty="0"/>
              <a:t>از </a:t>
            </a:r>
            <a:r>
              <a:rPr lang="fa-IR" dirty="0" smtClean="0"/>
              <a:t>42</a:t>
            </a:r>
            <a:endParaRPr lang="fa-IR" dirty="0"/>
          </a:p>
        </p:txBody>
      </p:sp>
      <p:sp>
        <p:nvSpPr>
          <p:cNvPr id="3" name="Rectangle 2"/>
          <p:cNvSpPr/>
          <p:nvPr/>
        </p:nvSpPr>
        <p:spPr>
          <a:xfrm>
            <a:off x="251520" y="1378218"/>
            <a:ext cx="8712968" cy="4355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a-IR" sz="28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۲- بازیگران </a:t>
            </a:r>
            <a:r>
              <a:rPr lang="fa-IR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نظام مالکیت </a:t>
            </a:r>
            <a:r>
              <a:rPr lang="fa-IR" sz="28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فکری</a:t>
            </a:r>
          </a:p>
          <a:p>
            <a:pPr marL="457200" lvl="0" indent="-45720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fa-IR" sz="2600" dirty="0">
                <a:cs typeface="B Nazanin" panose="00000400000000000000" pitchFamily="2" charset="-78"/>
              </a:rPr>
              <a:t>سازمان </a:t>
            </a:r>
            <a:r>
              <a:rPr lang="fa-IR" sz="2600" dirty="0" smtClean="0">
                <a:cs typeface="B Nazanin" panose="00000400000000000000" pitchFamily="2" charset="-78"/>
              </a:rPr>
              <a:t>های دولتی، </a:t>
            </a:r>
            <a:r>
              <a:rPr lang="fa-IR" sz="2600" dirty="0">
                <a:cs typeface="B Nazanin" panose="00000400000000000000" pitchFamily="2" charset="-78"/>
              </a:rPr>
              <a:t>مانند دفتر مالکیت صنعتی و نهادهای سیاستگذاری؛</a:t>
            </a:r>
            <a:endParaRPr lang="en-US" sz="2600" dirty="0">
              <a:cs typeface="B Nazanin" panose="00000400000000000000" pitchFamily="2" charset="-78"/>
            </a:endParaRPr>
          </a:p>
          <a:p>
            <a:pPr marL="457200" lvl="0" indent="-45720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fa-IR" sz="2600" dirty="0">
                <a:cs typeface="B Nazanin" panose="00000400000000000000" pitchFamily="2" charset="-78"/>
              </a:rPr>
              <a:t>سازمانهای خارج از بدنه دولت </a:t>
            </a:r>
            <a:r>
              <a:rPr lang="fa-IR" sz="2600" dirty="0" smtClean="0">
                <a:cs typeface="B Nazanin" panose="00000400000000000000" pitchFamily="2" charset="-78"/>
              </a:rPr>
              <a:t>با کارکرد نظارت دولتی، </a:t>
            </a:r>
            <a:r>
              <a:rPr lang="fa-IR" sz="2600" dirty="0">
                <a:cs typeface="B Nazanin" panose="00000400000000000000" pitchFamily="2" charset="-78"/>
              </a:rPr>
              <a:t>مانند واحد یا کارگزار علامت تجاری و ثبت اختراع؛</a:t>
            </a:r>
            <a:endParaRPr lang="en-US" sz="2600" dirty="0">
              <a:cs typeface="B Nazanin" panose="00000400000000000000" pitchFamily="2" charset="-78"/>
            </a:endParaRPr>
          </a:p>
          <a:p>
            <a:pPr marL="457200" lvl="0" indent="-45720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fa-IR" sz="2600" dirty="0">
                <a:cs typeface="B Nazanin" panose="00000400000000000000" pitchFamily="2" charset="-78"/>
              </a:rPr>
              <a:t>دادگاه‌ها و سایر نهادهای </a:t>
            </a:r>
            <a:r>
              <a:rPr lang="fa-IR" sz="2600" dirty="0" smtClean="0">
                <a:cs typeface="B Nazanin" panose="00000400000000000000" pitchFamily="2" charset="-78"/>
              </a:rPr>
              <a:t>قضایی؛</a:t>
            </a:r>
            <a:endParaRPr lang="en-US" sz="2600" dirty="0">
              <a:cs typeface="B Nazanin" panose="00000400000000000000" pitchFamily="2" charset="-78"/>
            </a:endParaRPr>
          </a:p>
          <a:p>
            <a:pPr marL="457200" lvl="0" indent="-45720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fa-IR" sz="2600" dirty="0">
                <a:cs typeface="B Nazanin" panose="00000400000000000000" pitchFamily="2" charset="-78"/>
              </a:rPr>
              <a:t>شرکت‌های بهره بردار از </a:t>
            </a:r>
            <a:r>
              <a:rPr lang="fa-IR" sz="2600" dirty="0" smtClean="0">
                <a:cs typeface="B Nazanin" panose="00000400000000000000" pitchFamily="2" charset="-78"/>
              </a:rPr>
              <a:t>مالکیت‌های </a:t>
            </a:r>
            <a:r>
              <a:rPr lang="fa-IR" sz="2600" dirty="0">
                <a:cs typeface="B Nazanin" panose="00000400000000000000" pitchFamily="2" charset="-78"/>
              </a:rPr>
              <a:t>فکری مانند شرکت‌های کوچک‌ومتوسط</a:t>
            </a:r>
            <a:endParaRPr lang="en-US" sz="2600" dirty="0">
              <a:cs typeface="B Nazanin" panose="00000400000000000000" pitchFamily="2" charset="-78"/>
            </a:endParaRPr>
          </a:p>
          <a:p>
            <a:pPr marL="457200" lvl="0" indent="-45720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fa-IR" sz="2600" dirty="0">
                <a:cs typeface="B Nazanin" panose="00000400000000000000" pitchFamily="2" charset="-78"/>
              </a:rPr>
              <a:t>بخش‌های غیررسمی و </a:t>
            </a:r>
            <a:r>
              <a:rPr lang="fa-IR" sz="2600" dirty="0" smtClean="0">
                <a:cs typeface="B Nazanin" panose="00000400000000000000" pitchFamily="2" charset="-78"/>
              </a:rPr>
              <a:t>سنتی: کاربر </a:t>
            </a:r>
            <a:r>
              <a:rPr lang="fa-IR" sz="2600" dirty="0">
                <a:cs typeface="B Nazanin" panose="00000400000000000000" pitchFamily="2" charset="-78"/>
              </a:rPr>
              <a:t>نشان </a:t>
            </a:r>
            <a:r>
              <a:rPr lang="fa-IR" sz="2600" dirty="0" smtClean="0">
                <a:cs typeface="B Nazanin" panose="00000400000000000000" pitchFamily="2" charset="-78"/>
              </a:rPr>
              <a:t>جغرافیایی؛</a:t>
            </a:r>
          </a:p>
          <a:p>
            <a:pPr marL="457200" lvl="0" indent="-45720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fa-IR" sz="2600" dirty="0" smtClean="0">
                <a:cs typeface="B Nazanin" panose="00000400000000000000" pitchFamily="2" charset="-78"/>
              </a:rPr>
              <a:t>دانشگاه‌ها </a:t>
            </a:r>
            <a:r>
              <a:rPr lang="fa-IR" sz="2600" dirty="0">
                <a:cs typeface="B Nazanin" panose="00000400000000000000" pitchFamily="2" charset="-78"/>
              </a:rPr>
              <a:t>و مؤسسات تحقیقات </a:t>
            </a:r>
            <a:r>
              <a:rPr lang="fa-IR" sz="2600" dirty="0" smtClean="0">
                <a:cs typeface="B Nazanin" panose="00000400000000000000" pitchFamily="2" charset="-78"/>
              </a:rPr>
              <a:t>دولتی؛</a:t>
            </a:r>
            <a:endParaRPr lang="en-US" sz="2600" dirty="0">
              <a:cs typeface="B Nazanin" panose="00000400000000000000" pitchFamily="2" charset="-78"/>
            </a:endParaRPr>
          </a:p>
          <a:p>
            <a:pPr marL="457200" lvl="0" indent="-45720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fa-IR" sz="2600" dirty="0">
                <a:cs typeface="B Nazanin" panose="00000400000000000000" pitchFamily="2" charset="-78"/>
              </a:rPr>
              <a:t>کسب‌وکارهای </a:t>
            </a:r>
            <a:r>
              <a:rPr lang="fa-IR" sz="2600" dirty="0" smtClean="0">
                <a:cs typeface="B Nazanin" panose="00000400000000000000" pitchFamily="2" charset="-78"/>
              </a:rPr>
              <a:t>پیشرو. </a:t>
            </a:r>
            <a:endParaRPr lang="en-US" sz="2600" dirty="0">
              <a:cs typeface="B Nazanin" panose="00000400000000000000" pitchFamily="2" charset="-78"/>
            </a:endParaRPr>
          </a:p>
          <a:p>
            <a:pPr>
              <a:lnSpc>
                <a:spcPct val="150000"/>
              </a:lnSpc>
            </a:pPr>
            <a:r>
              <a:rPr lang="fa-IR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 </a:t>
            </a:r>
            <a:endParaRPr lang="fa-IR" dirty="0"/>
          </a:p>
        </p:txBody>
      </p:sp>
      <p:sp>
        <p:nvSpPr>
          <p:cNvPr id="4" name="Rectangle 3"/>
          <p:cNvSpPr/>
          <p:nvPr/>
        </p:nvSpPr>
        <p:spPr>
          <a:xfrm>
            <a:off x="1699966" y="858778"/>
            <a:ext cx="510428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5-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ملی مالکیت فکری(ادامه)  </a:t>
            </a:r>
          </a:p>
        </p:txBody>
      </p:sp>
    </p:spTree>
    <p:extLst>
      <p:ext uri="{BB962C8B-B14F-4D97-AF65-F5344CB8AC3E}">
        <p14:creationId xmlns:p14="http://schemas.microsoft.com/office/powerpoint/2010/main" val="21209747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25</a:t>
            </a:fld>
            <a:r>
              <a:rPr lang="fa-IR" dirty="0" smtClean="0"/>
              <a:t> </a:t>
            </a:r>
            <a:r>
              <a:rPr lang="fa-IR" dirty="0"/>
              <a:t>از </a:t>
            </a:r>
            <a:r>
              <a:rPr lang="fa-IR" dirty="0" smtClean="0"/>
              <a:t>42</a:t>
            </a:r>
            <a:endParaRPr lang="fa-IR" dirty="0"/>
          </a:p>
        </p:txBody>
      </p:sp>
      <p:sp>
        <p:nvSpPr>
          <p:cNvPr id="4" name="Rectangle 3"/>
          <p:cNvSpPr/>
          <p:nvPr/>
        </p:nvSpPr>
        <p:spPr>
          <a:xfrm>
            <a:off x="179512" y="1257727"/>
            <a:ext cx="8784976" cy="533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a-IR" sz="2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۳- راهبردهای مالکیت فکری</a:t>
            </a:r>
            <a:endParaRPr lang="fa-IR" sz="2200" b="1" dirty="0">
              <a:cs typeface="B Nazanin" panose="00000400000000000000" pitchFamily="2" charset="-78"/>
            </a:endParaRPr>
          </a:p>
          <a:p>
            <a:pPr marL="342900" indent="-342900" algn="just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itchFamily="2" charset="2"/>
              <a:buChar char="ü"/>
            </a:pPr>
            <a:r>
              <a:rPr lang="fa-IR" sz="2200" dirty="0" smtClean="0">
                <a:cs typeface="B Nazanin" pitchFamily="2" charset="-78"/>
              </a:rPr>
              <a:t>وابستگی به ساختار </a:t>
            </a:r>
            <a:r>
              <a:rPr lang="fa-IR" sz="2200" dirty="0">
                <a:cs typeface="B Nazanin" pitchFamily="2" charset="-78"/>
              </a:rPr>
              <a:t>تولید کشور، </a:t>
            </a:r>
            <a:r>
              <a:rPr lang="fa-IR" sz="2200" dirty="0" smtClean="0">
                <a:cs typeface="B Nazanin" pitchFamily="2" charset="-78"/>
              </a:rPr>
              <a:t>مانند؛ زیرساخت‌های </a:t>
            </a:r>
            <a:r>
              <a:rPr lang="fa-IR" sz="2200" dirty="0">
                <a:cs typeface="B Nazanin" pitchFamily="2" charset="-78"/>
              </a:rPr>
              <a:t>علمی و فناورانه، در دسترس بودن سرمایه ریسک پذیر، اندازه بازار و سایر عوامل </a:t>
            </a:r>
          </a:p>
          <a:p>
            <a:pPr marL="342900" indent="-342900" algn="just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itchFamily="2" charset="2"/>
              <a:buChar char="ü"/>
            </a:pPr>
            <a:r>
              <a:rPr lang="fa-IR" sz="2200" dirty="0" smtClean="0">
                <a:cs typeface="B Nazanin" pitchFamily="2" charset="-78"/>
              </a:rPr>
              <a:t>سیاستگذاری کشورها به دلیل تفاوت قدرت </a:t>
            </a:r>
            <a:r>
              <a:rPr lang="fa-IR" sz="2200" dirty="0">
                <a:cs typeface="B Nazanin" pitchFamily="2" charset="-78"/>
              </a:rPr>
              <a:t>و اثربخشی </a:t>
            </a:r>
            <a:r>
              <a:rPr lang="fa-IR" sz="2200" dirty="0" smtClean="0">
                <a:cs typeface="B Nazanin" pitchFamily="2" charset="-78"/>
              </a:rPr>
              <a:t>حقوق </a:t>
            </a:r>
            <a:r>
              <a:rPr lang="fa-IR" sz="2200" dirty="0">
                <a:cs typeface="B Nazanin" pitchFamily="2" charset="-78"/>
              </a:rPr>
              <a:t>براساس سطوح </a:t>
            </a:r>
            <a:r>
              <a:rPr lang="fa-IR" sz="2200" dirty="0" smtClean="0">
                <a:cs typeface="B Nazanin" pitchFamily="2" charset="-78"/>
              </a:rPr>
              <a:t>توسعه اقتصادی</a:t>
            </a:r>
          </a:p>
          <a:p>
            <a:pPr marL="342900" indent="-342900" algn="just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itchFamily="2" charset="2"/>
              <a:buChar char="ü"/>
            </a:pPr>
            <a:r>
              <a:rPr lang="fa-IR" sz="2200" dirty="0" smtClean="0">
                <a:cs typeface="B Nazanin" pitchFamily="2" charset="-78"/>
              </a:rPr>
              <a:t>شرط ناکافی نظام </a:t>
            </a:r>
            <a:r>
              <a:rPr lang="fa-IR" sz="2200" dirty="0">
                <a:cs typeface="B Nazanin" pitchFamily="2" charset="-78"/>
              </a:rPr>
              <a:t>مالکیت فکری قوی </a:t>
            </a:r>
            <a:r>
              <a:rPr lang="fa-IR" sz="2200" dirty="0" smtClean="0">
                <a:cs typeface="B Nazanin" pitchFamily="2" charset="-78"/>
              </a:rPr>
              <a:t>برای صنعتی </a:t>
            </a:r>
            <a:r>
              <a:rPr lang="fa-IR" sz="2200" dirty="0">
                <a:cs typeface="B Nazanin" pitchFamily="2" charset="-78"/>
              </a:rPr>
              <a:t>شدن و رشد اقتصادی کشورها </a:t>
            </a:r>
            <a:endParaRPr lang="fa-IR" sz="2200" dirty="0" smtClean="0">
              <a:cs typeface="B Nazanin" pitchFamily="2" charset="-78"/>
            </a:endParaRPr>
          </a:p>
          <a:p>
            <a:pPr marL="342900" indent="-342900" algn="just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itchFamily="2" charset="2"/>
              <a:buChar char="ü"/>
            </a:pPr>
            <a:r>
              <a:rPr lang="fa-IR" sz="2200" dirty="0" smtClean="0">
                <a:cs typeface="B Nazanin" pitchFamily="2" charset="-78"/>
              </a:rPr>
              <a:t>ردپایی </a:t>
            </a:r>
            <a:r>
              <a:rPr lang="fa-IR" sz="2200" dirty="0">
                <a:cs typeface="B Nazanin" pitchFamily="2" charset="-78"/>
              </a:rPr>
              <a:t>از نظام ثبت اختراعات </a:t>
            </a:r>
            <a:r>
              <a:rPr lang="fa-IR" sz="2200" dirty="0" smtClean="0">
                <a:cs typeface="B Nazanin" pitchFamily="2" charset="-78"/>
              </a:rPr>
              <a:t>ضعیف در </a:t>
            </a:r>
            <a:r>
              <a:rPr lang="fa-IR" sz="2200" dirty="0">
                <a:cs typeface="B Nazanin" pitchFamily="2" charset="-78"/>
              </a:rPr>
              <a:t>زمان فرارسی کشورهای درحال توسعه </a:t>
            </a:r>
            <a:r>
              <a:rPr lang="fa-IR" sz="2200" dirty="0" smtClean="0">
                <a:cs typeface="B Nazanin" pitchFamily="2" charset="-78"/>
              </a:rPr>
              <a:t>به جهت تامین شرایط توسعه و فرارسی</a:t>
            </a:r>
          </a:p>
          <a:p>
            <a:pPr marL="342900" indent="-342900" algn="just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itchFamily="2" charset="2"/>
              <a:buChar char="ü"/>
            </a:pPr>
            <a:r>
              <a:rPr lang="fa-IR" sz="2200" dirty="0">
                <a:cs typeface="B Nazanin" pitchFamily="2" charset="-78"/>
              </a:rPr>
              <a:t>کشورهایی </a:t>
            </a:r>
            <a:r>
              <a:rPr lang="fa-IR" sz="2200" dirty="0" smtClean="0">
                <a:cs typeface="B Nazanin" pitchFamily="2" charset="-78"/>
              </a:rPr>
              <a:t>با تحقیق </a:t>
            </a:r>
            <a:r>
              <a:rPr lang="fa-IR" sz="2200" dirty="0">
                <a:cs typeface="B Nazanin" pitchFamily="2" charset="-78"/>
              </a:rPr>
              <a:t>و توسعه </a:t>
            </a:r>
            <a:r>
              <a:rPr lang="fa-IR" sz="2200" dirty="0" smtClean="0">
                <a:cs typeface="B Nazanin" pitchFamily="2" charset="-78"/>
              </a:rPr>
              <a:t>کمتری، سطح پائین تر نوآوری، و </a:t>
            </a:r>
            <a:r>
              <a:rPr lang="fa-IR" sz="2200" dirty="0">
                <a:cs typeface="B Nazanin" pitchFamily="2" charset="-78"/>
              </a:rPr>
              <a:t>لذا نظام مالکیت فکری ضعیف­تر پاسخگوی بهتر نظام نواوری </a:t>
            </a:r>
            <a:endParaRPr lang="fa-IR" sz="2200" dirty="0" smtClean="0">
              <a:cs typeface="B Nazanin" pitchFamily="2" charset="-78"/>
            </a:endParaRPr>
          </a:p>
          <a:p>
            <a:pPr marL="342900" indent="-342900" algn="just">
              <a:buClr>
                <a:schemeClr val="accent1">
                  <a:lumMod val="75000"/>
                </a:schemeClr>
              </a:buClr>
              <a:buFont typeface="Wingdings" pitchFamily="2" charset="2"/>
              <a:buChar char="ü"/>
            </a:pPr>
            <a:r>
              <a:rPr lang="fa-IR" sz="2200" dirty="0" smtClean="0">
                <a:cs typeface="B Nazanin" pitchFamily="2" charset="-78"/>
              </a:rPr>
              <a:t>مسیر رشد کشورهای در حال توسعه از طریق  اعمال استثنائات در معاهدات </a:t>
            </a:r>
            <a:r>
              <a:rPr lang="fa-IR" sz="2200" dirty="0">
                <a:cs typeface="B Nazanin" pitchFamily="2" charset="-78"/>
              </a:rPr>
              <a:t>بین‌المللی حفاظت از دارایی‌های </a:t>
            </a:r>
            <a:r>
              <a:rPr lang="fa-IR" sz="2200" dirty="0" smtClean="0">
                <a:cs typeface="B Nazanin" pitchFamily="2" charset="-78"/>
              </a:rPr>
              <a:t>فکری</a:t>
            </a:r>
            <a:endParaRPr lang="fa-IR" sz="2200" dirty="0">
              <a:cs typeface="B Nazanin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28914" y="836712"/>
            <a:ext cx="510428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5-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ملی مالکیت فکری(ادامه)  </a:t>
            </a:r>
          </a:p>
        </p:txBody>
      </p:sp>
    </p:spTree>
    <p:extLst>
      <p:ext uri="{BB962C8B-B14F-4D97-AF65-F5344CB8AC3E}">
        <p14:creationId xmlns:p14="http://schemas.microsoft.com/office/powerpoint/2010/main" val="18196522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26</a:t>
            </a:fld>
            <a:r>
              <a:rPr lang="fa-IR" dirty="0" smtClean="0"/>
              <a:t> </a:t>
            </a:r>
            <a:r>
              <a:rPr lang="fa-IR" dirty="0"/>
              <a:t>از </a:t>
            </a:r>
            <a:r>
              <a:rPr lang="fa-IR" dirty="0" smtClean="0"/>
              <a:t>42</a:t>
            </a:r>
            <a:endParaRPr lang="fa-IR" dirty="0"/>
          </a:p>
        </p:txBody>
      </p:sp>
      <p:sp>
        <p:nvSpPr>
          <p:cNvPr id="6" name="Rectangle 5"/>
          <p:cNvSpPr/>
          <p:nvPr/>
        </p:nvSpPr>
        <p:spPr>
          <a:xfrm>
            <a:off x="1597467" y="837215"/>
            <a:ext cx="510428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5-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ملی مالکیت فکری(ادامه)  </a:t>
            </a:r>
          </a:p>
        </p:txBody>
      </p:sp>
      <p:sp>
        <p:nvSpPr>
          <p:cNvPr id="7" name="Rectangle 6"/>
          <p:cNvSpPr/>
          <p:nvPr/>
        </p:nvSpPr>
        <p:spPr>
          <a:xfrm>
            <a:off x="3219112" y="2169488"/>
            <a:ext cx="3369111" cy="376457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marL="313200" indent="-457200" algn="just">
              <a:buFont typeface="Wingdings" pitchFamily="2" charset="2"/>
              <a:buChar char="Ø"/>
            </a:pPr>
            <a:r>
              <a:rPr lang="fa-IR" sz="2600" dirty="0" smtClean="0">
                <a:cs typeface="B Nazanin" panose="00000400000000000000" pitchFamily="2" charset="-78"/>
              </a:rPr>
              <a:t>درآمد متوسط پایین و نبود نوآوری در سطوح بالا</a:t>
            </a:r>
          </a:p>
          <a:p>
            <a:pPr marL="313200" indent="-457200" algn="just">
              <a:buFont typeface="Wingdings" pitchFamily="2" charset="2"/>
              <a:buChar char="Ø"/>
            </a:pPr>
            <a:r>
              <a:rPr lang="fa-IR" sz="2600" dirty="0" smtClean="0">
                <a:cs typeface="B Nazanin" panose="00000400000000000000" pitchFamily="2" charset="-78"/>
              </a:rPr>
              <a:t>نیاز به تقلید و مهندسی معکوس</a:t>
            </a:r>
          </a:p>
          <a:p>
            <a:pPr marL="313200" indent="-457200" algn="just">
              <a:buFont typeface="Wingdings" pitchFamily="2" charset="2"/>
              <a:buChar char="Ø"/>
            </a:pPr>
            <a:r>
              <a:rPr lang="fa-IR" sz="2600" dirty="0" smtClean="0">
                <a:cs typeface="B Nazanin" panose="00000400000000000000" pitchFamily="2" charset="-78"/>
              </a:rPr>
              <a:t>استفاده از سواری مجانی درجهت توسعه</a:t>
            </a:r>
            <a:endParaRPr lang="fa-IR" sz="2600" dirty="0">
              <a:cs typeface="B Nazanin" panose="00000400000000000000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164288" y="2575609"/>
            <a:ext cx="1692696" cy="295232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600" dirty="0" smtClean="0">
                <a:cs typeface="B Nazanin" panose="00000400000000000000" pitchFamily="2" charset="-78"/>
              </a:rPr>
              <a:t>انتخاب نظام مالکیت فکری ضعیف</a:t>
            </a:r>
            <a:endParaRPr lang="fa-IR" sz="2600" dirty="0">
              <a:cs typeface="B Nazanin" panose="00000400000000000000" pitchFamily="2" charset="-78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96591" y="2826511"/>
            <a:ext cx="2368682" cy="205861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600" dirty="0" smtClean="0">
                <a:cs typeface="B Nazanin" panose="00000400000000000000" pitchFamily="2" charset="-78"/>
              </a:rPr>
              <a:t>کشورهای درحال توسعه</a:t>
            </a:r>
            <a:endParaRPr lang="fa-IR" sz="2600" dirty="0">
              <a:cs typeface="B Nazanin" panose="00000400000000000000" pitchFamily="2" charset="-78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6701749" y="3653314"/>
            <a:ext cx="399780" cy="4372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2" name="Right Arrow 11"/>
          <p:cNvSpPr/>
          <p:nvPr/>
        </p:nvSpPr>
        <p:spPr>
          <a:xfrm>
            <a:off x="2819333" y="3653314"/>
            <a:ext cx="399780" cy="4372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3" name="Rectangle 12"/>
          <p:cNvSpPr/>
          <p:nvPr/>
        </p:nvSpPr>
        <p:spPr>
          <a:xfrm>
            <a:off x="4060846" y="1534726"/>
            <a:ext cx="46041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8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۳- راهبردهای </a:t>
            </a:r>
            <a:r>
              <a:rPr lang="fa-IR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مالکیت </a:t>
            </a:r>
            <a:r>
              <a:rPr lang="fa-IR" sz="28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فکری( ادامه)</a:t>
            </a:r>
            <a:endParaRPr lang="fa-IR" sz="28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010611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27</a:t>
            </a:fld>
            <a:r>
              <a:rPr lang="fa-IR" dirty="0" smtClean="0"/>
              <a:t> </a:t>
            </a:r>
            <a:r>
              <a:rPr lang="fa-IR" dirty="0"/>
              <a:t>از </a:t>
            </a:r>
            <a:r>
              <a:rPr lang="fa-IR" dirty="0" smtClean="0"/>
              <a:t>42</a:t>
            </a:r>
            <a:endParaRPr lang="fa-IR" dirty="0"/>
          </a:p>
        </p:txBody>
      </p:sp>
      <p:sp>
        <p:nvSpPr>
          <p:cNvPr id="3" name="Rectangle 2"/>
          <p:cNvSpPr/>
          <p:nvPr/>
        </p:nvSpPr>
        <p:spPr>
          <a:xfrm>
            <a:off x="2051720" y="2121823"/>
            <a:ext cx="5472608" cy="158417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800" dirty="0" smtClean="0">
                <a:cs typeface="B Nazanin" panose="00000400000000000000" pitchFamily="2" charset="-78"/>
              </a:rPr>
              <a:t>کشورهای توسعه یافته :  نوآور، درآمد بالا، نیاز به حفاظت قوی به منظور حفاظت از اختراعات.</a:t>
            </a:r>
            <a:endParaRPr lang="fa-IR" sz="2800" dirty="0">
              <a:cs typeface="B Nazanin" panose="00000400000000000000" pitchFamily="2" charset="-7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059832" y="4421444"/>
            <a:ext cx="3312368" cy="122413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800" dirty="0" smtClean="0">
                <a:cs typeface="B Nazanin" panose="00000400000000000000" pitchFamily="2" charset="-78"/>
              </a:rPr>
              <a:t>حفاظت سختگیرانه و قوی برای دارایی‌های فکری</a:t>
            </a:r>
            <a:endParaRPr lang="fa-IR" sz="2800" dirty="0">
              <a:cs typeface="B Nazanin" panose="00000400000000000000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85854" y="836712"/>
            <a:ext cx="510428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5-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ملی مالکیت فکری(ادامه)  </a:t>
            </a:r>
          </a:p>
        </p:txBody>
      </p:sp>
      <p:sp>
        <p:nvSpPr>
          <p:cNvPr id="6" name="Rectangle 5"/>
          <p:cNvSpPr/>
          <p:nvPr/>
        </p:nvSpPr>
        <p:spPr>
          <a:xfrm>
            <a:off x="4060846" y="1534726"/>
            <a:ext cx="46041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8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۳- راهبردهای </a:t>
            </a:r>
            <a:r>
              <a:rPr lang="fa-IR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مالکیت </a:t>
            </a:r>
            <a:r>
              <a:rPr lang="fa-IR" sz="28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فکری( ادامه)</a:t>
            </a:r>
            <a:endParaRPr lang="fa-IR" sz="2800" b="1" dirty="0">
              <a:cs typeface="B Nazanin" panose="00000400000000000000" pitchFamily="2" charset="-78"/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4211960" y="3789040"/>
            <a:ext cx="936104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295737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28</a:t>
            </a:fld>
            <a:r>
              <a:rPr lang="fa-IR" dirty="0" smtClean="0"/>
              <a:t> </a:t>
            </a:r>
            <a:r>
              <a:rPr lang="fa-IR" dirty="0"/>
              <a:t>از </a:t>
            </a:r>
            <a:r>
              <a:rPr lang="fa-IR" dirty="0" smtClean="0"/>
              <a:t>42</a:t>
            </a:r>
            <a:endParaRPr lang="fa-IR" dirty="0"/>
          </a:p>
        </p:txBody>
      </p:sp>
      <p:sp>
        <p:nvSpPr>
          <p:cNvPr id="3" name="Rectangle 2"/>
          <p:cNvSpPr/>
          <p:nvPr/>
        </p:nvSpPr>
        <p:spPr>
          <a:xfrm>
            <a:off x="4314109" y="1700808"/>
            <a:ext cx="44262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8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۴- قوانین </a:t>
            </a:r>
            <a:r>
              <a:rPr lang="fa-IR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و مقررات مالکیت فکری </a:t>
            </a:r>
            <a:endParaRPr lang="fa-IR" sz="2800" b="1" dirty="0">
              <a:cs typeface="B Nazanin" panose="000004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3111" y="2204864"/>
            <a:ext cx="8295456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قوانین مالکیت فکری </a:t>
            </a: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از </a:t>
            </a: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عناصر نظام مالکیت </a:t>
            </a: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فکری، </a:t>
            </a: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است که </a:t>
            </a: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شامل:</a:t>
            </a:r>
          </a:p>
          <a:p>
            <a:pPr marL="457200" indent="-4572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مقرراتی در رابطه با اختراعات، آثار ادبی و هنری، ‌نشان‌های تجاری و دیگر محصولات قابل عرضه در بازار که از ذهنی خلاق منتج شده‌اند </a:t>
            </a:r>
            <a:endParaRPr lang="fa-IR" sz="2600" dirty="0" smtClean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marL="457200" indent="-4572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تأثیر قابل‌توجهی معاهدات و پیمان نامه‌های بین‌المللی و </a:t>
            </a: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منطقه‌ای بر </a:t>
            </a: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قوانین مالکیت فکری کشورهای مختلف </a:t>
            </a:r>
            <a:endParaRPr lang="fa-IR" sz="2600" dirty="0" smtClean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marL="457200" indent="-4572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درگیر شدن کشورها در </a:t>
            </a: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فرآیند بین‌المللی­سازی قوانین مالکیت فکری </a:t>
            </a:r>
            <a:endParaRPr lang="fa-IR" sz="2600" dirty="0" smtClean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marL="457200" indent="-4572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600" b="1" u="sng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اما</a:t>
            </a: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هنوز </a:t>
            </a: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قوانین ملی کشورها اهمیت و تفاوتهای زیادی دارند. </a:t>
            </a:r>
            <a:endParaRPr lang="fa-IR" sz="2600" dirty="0"/>
          </a:p>
        </p:txBody>
      </p:sp>
      <p:sp>
        <p:nvSpPr>
          <p:cNvPr id="7" name="Rectangle 6"/>
          <p:cNvSpPr/>
          <p:nvPr/>
        </p:nvSpPr>
        <p:spPr>
          <a:xfrm>
            <a:off x="1651276" y="980728"/>
            <a:ext cx="510428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5-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ملی مالکیت فکری(ادامه)  </a:t>
            </a:r>
          </a:p>
        </p:txBody>
      </p:sp>
    </p:spTree>
    <p:extLst>
      <p:ext uri="{BB962C8B-B14F-4D97-AF65-F5344CB8AC3E}">
        <p14:creationId xmlns:p14="http://schemas.microsoft.com/office/powerpoint/2010/main" val="32349511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29</a:t>
            </a:fld>
            <a:r>
              <a:rPr lang="fa-IR" dirty="0" smtClean="0"/>
              <a:t> </a:t>
            </a:r>
            <a:r>
              <a:rPr lang="fa-IR" dirty="0"/>
              <a:t>از </a:t>
            </a:r>
            <a:r>
              <a:rPr lang="fa-IR" dirty="0" smtClean="0"/>
              <a:t>42</a:t>
            </a:r>
            <a:endParaRPr lang="fa-IR" dirty="0"/>
          </a:p>
        </p:txBody>
      </p:sp>
      <p:sp>
        <p:nvSpPr>
          <p:cNvPr id="6" name="Rectangle 5"/>
          <p:cNvSpPr/>
          <p:nvPr/>
        </p:nvSpPr>
        <p:spPr>
          <a:xfrm>
            <a:off x="1667406" y="715466"/>
            <a:ext cx="510428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5-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ملی مالکیت فکری(ادامه)  </a:t>
            </a:r>
          </a:p>
        </p:txBody>
      </p:sp>
      <p:sp>
        <p:nvSpPr>
          <p:cNvPr id="8" name="Rectangle 7"/>
          <p:cNvSpPr/>
          <p:nvPr/>
        </p:nvSpPr>
        <p:spPr>
          <a:xfrm>
            <a:off x="395535" y="1484784"/>
            <a:ext cx="834478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a-I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۴- قوانین و مقررات مالکیت فکری( ادامه) </a:t>
            </a:r>
            <a:endParaRPr lang="fa-IR" sz="2400" b="1" dirty="0">
              <a:cs typeface="B Nazanin" panose="00000400000000000000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تفاوت در نقش </a:t>
            </a: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نظام ­های مالکیت فکری، </a:t>
            </a: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در </a:t>
            </a: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صنایع یا بخش های </a:t>
            </a: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مختلف:</a:t>
            </a:r>
          </a:p>
          <a:p>
            <a:pPr algn="just">
              <a:lnSpc>
                <a:spcPct val="150000"/>
              </a:lnSpc>
            </a:pP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1- ساختار </a:t>
            </a: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بازار و صنعت (شرایط رقابت، اندازه، موانع ورود، رشد بازار، شدت تحقیق و توسعه و</a:t>
            </a: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...)</a:t>
            </a:r>
          </a:p>
          <a:p>
            <a:pPr algn="just">
              <a:lnSpc>
                <a:spcPct val="150000"/>
              </a:lnSpc>
            </a:pP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2- </a:t>
            </a: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ماهیت فناوری (فرصت‌های فناورانه، شدت سرمایه و..) </a:t>
            </a:r>
            <a:endParaRPr lang="fa-IR" sz="2600" dirty="0" smtClean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3- ماهیت </a:t>
            </a: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قوانین مالکیت فکری(اختراع برای فناوری، کپی‌رایت برای نرم افزار و آثار خلاقانه، علامت تجاری در بازارهای مشتری محور و...).</a:t>
            </a:r>
            <a:endParaRPr lang="fa-IR" sz="2600" dirty="0"/>
          </a:p>
        </p:txBody>
      </p:sp>
    </p:spTree>
    <p:extLst>
      <p:ext uri="{BB962C8B-B14F-4D97-AF65-F5344CB8AC3E}">
        <p14:creationId xmlns:p14="http://schemas.microsoft.com/office/powerpoint/2010/main" val="3267742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0232" y="979709"/>
            <a:ext cx="2304256" cy="648072"/>
          </a:xfrm>
        </p:spPr>
        <p:txBody>
          <a:bodyPr>
            <a:normAutofit/>
          </a:bodyPr>
          <a:lstStyle/>
          <a:p>
            <a:pPr algn="ctr"/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مقدمه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t>3</a:t>
            </a:fld>
            <a:endParaRPr lang="fa-IR"/>
          </a:p>
        </p:txBody>
      </p:sp>
      <p:sp>
        <p:nvSpPr>
          <p:cNvPr id="5" name="TextBox 4"/>
          <p:cNvSpPr txBox="1"/>
          <p:nvPr/>
        </p:nvSpPr>
        <p:spPr>
          <a:xfrm>
            <a:off x="467544" y="1796067"/>
            <a:ext cx="835292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لزوم توجه به نظام مالکیت فکری برای افزایش رقابت پذیری شرکتها در اقتصاد مبتنی بر دانش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دیدگاه های مختلف </a:t>
            </a:r>
            <a:r>
              <a:rPr lang="fa-IR" sz="24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در تاثیر قوانین 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مالکیت فکری بر نوآوری؛ پیشبرد یا محدودیت؟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اثرات اقتصادی قوانین مالکیت فکری بر کشورهای با درآمد بالا، متوسط و پائین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رویکرد قوانین مالکیت فکری قوی و ضعیف بر نوآوری و تقلید در اقتصاد های مختلف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اثر تائید نشده قوانین مالکیت فکری بر ایجاد نوآوری لکن اثر مثبت آن بر توزیع و انتشار فعالیت های نوآورانه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تفاوت اثرات مالکیت فکری در کشرهای توسعه یاقته و در حال توسعه در ابعادوضعیت تحقیق و توسعه، پیشرفت فناوری، دسترس بودن نیروی کار و اراده سیاسی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تفاوت تاثیر قوانین مالکیت فکری در سطوح اقتصاد کان ، صنعت و بنگاه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اهمیت سیاستگذاری و ابزارهای آن در </a:t>
            </a:r>
            <a:r>
              <a:rPr lang="fa-IR" sz="24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نظام 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مالکیت فکری به عنوان پیشران نوآوری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لزوم </a:t>
            </a:r>
            <a:r>
              <a:rPr lang="fa-IR" sz="24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دخالت دولت، نهادسازی 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و سیاستگذاری به جای واگذاری </a:t>
            </a:r>
            <a:r>
              <a:rPr lang="fa-IR" sz="24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به 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تعادلات بازار و روتین ها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8578" y="6488668"/>
            <a:ext cx="11341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a-IR" dirty="0">
                <a:cs typeface="B Nazanin" pitchFamily="2" charset="-78"/>
              </a:rPr>
              <a:t> </a:t>
            </a:r>
            <a:r>
              <a:rPr lang="fa-IR" dirty="0" smtClean="0">
                <a:cs typeface="B Nazanin" pitchFamily="2" charset="-78"/>
              </a:rPr>
              <a:t>3 از </a:t>
            </a:r>
            <a:r>
              <a:rPr lang="fa-IR" dirty="0">
                <a:cs typeface="B Nazanin" pitchFamily="2" charset="-78"/>
              </a:rPr>
              <a:t>42</a:t>
            </a:r>
          </a:p>
        </p:txBody>
      </p:sp>
    </p:spTree>
    <p:extLst>
      <p:ext uri="{BB962C8B-B14F-4D97-AF65-F5344CB8AC3E}">
        <p14:creationId xmlns:p14="http://schemas.microsoft.com/office/powerpoint/2010/main" val="33937032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30</a:t>
            </a:fld>
            <a:r>
              <a:rPr lang="fa-IR" dirty="0" smtClean="0"/>
              <a:t> </a:t>
            </a:r>
            <a:r>
              <a:rPr lang="fa-IR" dirty="0"/>
              <a:t>از </a:t>
            </a:r>
            <a:r>
              <a:rPr lang="fa-IR" dirty="0" smtClean="0"/>
              <a:t>42</a:t>
            </a:r>
            <a:endParaRPr lang="fa-IR" dirty="0"/>
          </a:p>
        </p:txBody>
      </p:sp>
      <p:sp>
        <p:nvSpPr>
          <p:cNvPr id="3" name="Rectangle 2"/>
          <p:cNvSpPr/>
          <p:nvPr/>
        </p:nvSpPr>
        <p:spPr>
          <a:xfrm>
            <a:off x="1331640" y="2595440"/>
            <a:ext cx="2520280" cy="209462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600" dirty="0" smtClean="0">
                <a:cs typeface="B Nazanin" panose="00000400000000000000" pitchFamily="2" charset="-78"/>
              </a:rPr>
              <a:t>صنایع با:</a:t>
            </a:r>
          </a:p>
          <a:p>
            <a:pPr algn="ctr"/>
            <a:r>
              <a:rPr lang="fa-IR" sz="2600" dirty="0" smtClean="0">
                <a:cs typeface="B Nazanin" panose="00000400000000000000" pitchFamily="2" charset="-78"/>
              </a:rPr>
              <a:t>تحقیق و توسعه بالا</a:t>
            </a:r>
          </a:p>
          <a:p>
            <a:pPr algn="ctr"/>
            <a:r>
              <a:rPr lang="fa-IR" sz="2600" dirty="0" smtClean="0">
                <a:cs typeface="B Nazanin" panose="00000400000000000000" pitchFamily="2" charset="-78"/>
              </a:rPr>
              <a:t>نرخ تقلید پایین</a:t>
            </a:r>
          </a:p>
          <a:p>
            <a:pPr algn="ctr"/>
            <a:r>
              <a:rPr lang="fa-IR" sz="2600" dirty="0" smtClean="0">
                <a:cs typeface="B Nazanin" panose="00000400000000000000" pitchFamily="2" charset="-78"/>
              </a:rPr>
              <a:t>وابسته به دانش</a:t>
            </a:r>
            <a:endParaRPr lang="fa-IR" sz="2600" dirty="0">
              <a:cs typeface="B Nazanin" panose="00000400000000000000" pitchFamily="2" charset="-78"/>
            </a:endParaRPr>
          </a:p>
        </p:txBody>
      </p:sp>
      <p:sp>
        <p:nvSpPr>
          <p:cNvPr id="4" name="Oval 3"/>
          <p:cNvSpPr/>
          <p:nvPr/>
        </p:nvSpPr>
        <p:spPr>
          <a:xfrm>
            <a:off x="5292080" y="2420888"/>
            <a:ext cx="2772308" cy="2269177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600" dirty="0" smtClean="0">
                <a:cs typeface="B Nazanin" panose="00000400000000000000" pitchFamily="2" charset="-78"/>
              </a:rPr>
              <a:t>حفاظت قوی</a:t>
            </a:r>
            <a:endParaRPr lang="fa-IR" sz="2600" dirty="0">
              <a:cs typeface="B Nazanin" panose="00000400000000000000" pitchFamily="2" charset="-78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4211960" y="3333265"/>
            <a:ext cx="720080" cy="792088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Rectangle 5"/>
          <p:cNvSpPr/>
          <p:nvPr/>
        </p:nvSpPr>
        <p:spPr>
          <a:xfrm>
            <a:off x="1656906" y="764704"/>
            <a:ext cx="510428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5-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ملی مالکیت فکری(ادامه)  </a:t>
            </a:r>
          </a:p>
        </p:txBody>
      </p:sp>
      <p:sp>
        <p:nvSpPr>
          <p:cNvPr id="7" name="Rectangle 6"/>
          <p:cNvSpPr/>
          <p:nvPr/>
        </p:nvSpPr>
        <p:spPr>
          <a:xfrm>
            <a:off x="3601343" y="1465849"/>
            <a:ext cx="53190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8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۴- قوانین </a:t>
            </a:r>
            <a:r>
              <a:rPr lang="fa-IR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و مقررات مالکیت </a:t>
            </a:r>
            <a:r>
              <a:rPr lang="fa-IR" sz="28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فکری( ادامه) </a:t>
            </a:r>
            <a:endParaRPr lang="fa-IR" sz="28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368543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31</a:t>
            </a:fld>
            <a:r>
              <a:rPr lang="fa-IR" dirty="0" smtClean="0"/>
              <a:t> </a:t>
            </a:r>
            <a:r>
              <a:rPr lang="fa-IR" dirty="0"/>
              <a:t>از </a:t>
            </a:r>
            <a:r>
              <a:rPr lang="fa-IR" dirty="0" smtClean="0"/>
              <a:t>42</a:t>
            </a:r>
            <a:endParaRPr lang="fa-IR" dirty="0"/>
          </a:p>
        </p:txBody>
      </p:sp>
      <p:sp>
        <p:nvSpPr>
          <p:cNvPr id="3" name="Rectangle 2"/>
          <p:cNvSpPr/>
          <p:nvPr/>
        </p:nvSpPr>
        <p:spPr>
          <a:xfrm>
            <a:off x="762000" y="3042318"/>
            <a:ext cx="785198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کشورهای درحال توسعه به‌منظور دسترسی به محصولات دارویی ضروری  با قیمت پایین‌تر از ابزارهای سیاستی متفاوتی استفاده می‌کنند: </a:t>
            </a:r>
            <a:endParaRPr lang="fa-IR" sz="2600" dirty="0"/>
          </a:p>
        </p:txBody>
      </p:sp>
      <p:sp>
        <p:nvSpPr>
          <p:cNvPr id="4" name="Rectangle 3"/>
          <p:cNvSpPr/>
          <p:nvPr/>
        </p:nvSpPr>
        <p:spPr>
          <a:xfrm>
            <a:off x="6120998" y="2264898"/>
            <a:ext cx="2492991" cy="5204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Bef>
                <a:spcPts val="200"/>
              </a:spcBef>
            </a:pPr>
            <a:r>
              <a:rPr lang="fa-IR" sz="2600" dirty="0" smtClean="0"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4-1)صنعت </a:t>
            </a:r>
            <a:r>
              <a:rPr lang="fa-IR" sz="2600" dirty="0"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داروسازی </a:t>
            </a:r>
            <a:endParaRPr lang="en-US" sz="2600" dirty="0">
              <a:effectLst/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56906" y="764704"/>
            <a:ext cx="510428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5-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ملی مالکیت فکری(ادامه)  </a:t>
            </a:r>
          </a:p>
        </p:txBody>
      </p:sp>
      <p:sp>
        <p:nvSpPr>
          <p:cNvPr id="7" name="Rectangle 6"/>
          <p:cNvSpPr/>
          <p:nvPr/>
        </p:nvSpPr>
        <p:spPr>
          <a:xfrm>
            <a:off x="3511267" y="1484721"/>
            <a:ext cx="53190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8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۴- قوانین </a:t>
            </a:r>
            <a:r>
              <a:rPr lang="fa-IR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و مقررات مالکیت </a:t>
            </a:r>
            <a:r>
              <a:rPr lang="fa-IR" sz="28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فکری( ادامه) </a:t>
            </a:r>
            <a:endParaRPr lang="fa-IR" sz="2800" b="1" dirty="0">
              <a:cs typeface="B Nazanin" panose="00000400000000000000" pitchFamily="2" charset="-78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3923928" y="4744367"/>
            <a:ext cx="1890276" cy="792088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126717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32</a:t>
            </a:fld>
            <a:r>
              <a:rPr lang="fa-IR" dirty="0" smtClean="0"/>
              <a:t> </a:t>
            </a:r>
            <a:r>
              <a:rPr lang="fa-IR" dirty="0"/>
              <a:t>از </a:t>
            </a:r>
            <a:r>
              <a:rPr lang="fa-IR" dirty="0" smtClean="0"/>
              <a:t>42</a:t>
            </a:r>
            <a:endParaRPr lang="fa-IR" dirty="0"/>
          </a:p>
        </p:txBody>
      </p:sp>
      <p:sp>
        <p:nvSpPr>
          <p:cNvPr id="3" name="Rectangle 2"/>
          <p:cNvSpPr/>
          <p:nvPr/>
        </p:nvSpPr>
        <p:spPr>
          <a:xfrm>
            <a:off x="395536" y="1526218"/>
            <a:ext cx="843481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a-I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۴- قوانین و مقررات مالکیت </a:t>
            </a:r>
            <a:r>
              <a:rPr lang="fa-IR" sz="24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فکری</a:t>
            </a:r>
            <a:endParaRPr lang="fa-IR" sz="2400" b="1" dirty="0">
              <a:cs typeface="B Nazanin" panose="00000400000000000000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fa-IR" sz="2600" dirty="0" smtClean="0"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4-1) صنعت داروسازی</a:t>
            </a:r>
            <a:endParaRPr lang="en-US" sz="2600" dirty="0" smtClean="0"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الف) </a:t>
            </a:r>
            <a:r>
              <a:rPr lang="fa-IR" sz="2600" b="1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دوره گذار (بهره برداری از فرصت نپیوستن به معاهدات جهانی):</a:t>
            </a:r>
          </a:p>
          <a:p>
            <a:pPr marL="457200" lvl="0" indent="-4572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600" dirty="0" smtClean="0">
                <a:cs typeface="B Nazanin" panose="00000400000000000000" pitchFamily="2" charset="-78"/>
              </a:rPr>
              <a:t>لازم الاجراشدن مفاد موافقتنامه تریپس در تاریخ مشخص شده برای کشورهای درحال توسعه و کمتر توسعه یافته.</a:t>
            </a:r>
          </a:p>
          <a:p>
            <a:pPr marL="457200" indent="-4572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600" dirty="0">
                <a:cs typeface="B Nazanin" panose="00000400000000000000" pitchFamily="2" charset="-78"/>
              </a:rPr>
              <a:t>ملزم به حفاظت از تمام انواع دارایی </a:t>
            </a:r>
            <a:r>
              <a:rPr lang="fa-IR" sz="2600" dirty="0" smtClean="0">
                <a:cs typeface="B Nazanin" panose="00000400000000000000" pitchFamily="2" charset="-78"/>
              </a:rPr>
              <a:t>فکری بعد از گذار از مهلت ارفاقی </a:t>
            </a:r>
          </a:p>
          <a:p>
            <a:pPr marL="457200" indent="-4572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600" dirty="0" smtClean="0">
                <a:cs typeface="B Nazanin" panose="00000400000000000000" pitchFamily="2" charset="-78"/>
              </a:rPr>
              <a:t>رشد صنعت در مهلت ارفاقی</a:t>
            </a:r>
          </a:p>
        </p:txBody>
      </p:sp>
      <p:sp>
        <p:nvSpPr>
          <p:cNvPr id="4" name="Rectangle 3"/>
          <p:cNvSpPr/>
          <p:nvPr/>
        </p:nvSpPr>
        <p:spPr>
          <a:xfrm>
            <a:off x="1672501" y="764704"/>
            <a:ext cx="510428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5-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ملی مالکیت فکری(ادامه)  </a:t>
            </a:r>
          </a:p>
        </p:txBody>
      </p:sp>
      <p:sp>
        <p:nvSpPr>
          <p:cNvPr id="5" name="Rectangle 4"/>
          <p:cNvSpPr/>
          <p:nvPr/>
        </p:nvSpPr>
        <p:spPr>
          <a:xfrm>
            <a:off x="8645621" y="1484721"/>
            <a:ext cx="1847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fa-IR" sz="2800" dirty="0">
              <a:cs typeface="B Nazanin" panose="000004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403198" y="2098199"/>
            <a:ext cx="184731" cy="5014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Bef>
                <a:spcPts val="200"/>
              </a:spcBef>
            </a:pPr>
            <a:endParaRPr lang="en-US" sz="2600" dirty="0">
              <a:effectLst/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070370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33</a:t>
            </a:fld>
            <a:r>
              <a:rPr lang="fa-IR" dirty="0" smtClean="0"/>
              <a:t> </a:t>
            </a:r>
            <a:r>
              <a:rPr lang="fa-IR" dirty="0"/>
              <a:t>از </a:t>
            </a:r>
            <a:r>
              <a:rPr lang="fa-IR" dirty="0" smtClean="0"/>
              <a:t>42</a:t>
            </a:r>
            <a:endParaRPr lang="fa-IR" dirty="0"/>
          </a:p>
        </p:txBody>
      </p:sp>
      <p:sp>
        <p:nvSpPr>
          <p:cNvPr id="3" name="Rectangle 2"/>
          <p:cNvSpPr/>
          <p:nvPr/>
        </p:nvSpPr>
        <p:spPr>
          <a:xfrm>
            <a:off x="395536" y="1545467"/>
            <a:ext cx="82809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a-I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۴- قوانین و مقررات مالکیت </a:t>
            </a:r>
            <a:r>
              <a:rPr lang="fa-IR" sz="24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فکری</a:t>
            </a:r>
            <a:endParaRPr lang="fa-IR" sz="2400" b="1" dirty="0">
              <a:cs typeface="B Nazanin" panose="00000400000000000000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fa-IR" sz="2400" dirty="0" smtClean="0"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4-1)صنعت داروسازی</a:t>
            </a:r>
            <a:endParaRPr lang="en-US" sz="2400" dirty="0"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lvl="0" algn="just">
              <a:lnSpc>
                <a:spcPct val="150000"/>
              </a:lnSpc>
            </a:pPr>
            <a:r>
              <a:rPr lang="fa-I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ب) مجوز </a:t>
            </a:r>
            <a:r>
              <a:rPr lang="fa-IR" sz="24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اجباری : </a:t>
            </a:r>
            <a:r>
              <a:rPr lang="fa-IR" sz="24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اجازه 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واردات محصولات ژنریک </a:t>
            </a:r>
            <a:r>
              <a:rPr lang="fa-IR" sz="24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از سوی دولت، 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به دلیل قیمت بالای محصولات دارای </a:t>
            </a:r>
            <a:r>
              <a:rPr lang="fa-IR" sz="24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برند و درنتیجه دسترسی عموم به 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محصول با قیمت </a:t>
            </a:r>
            <a:r>
              <a:rPr lang="fa-IR" sz="24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ارزانتر</a:t>
            </a:r>
          </a:p>
          <a:p>
            <a:pPr lvl="0" algn="just">
              <a:lnSpc>
                <a:spcPct val="150000"/>
              </a:lnSpc>
            </a:pPr>
            <a:endParaRPr lang="fa-IR" sz="2400" dirty="0" smtClean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lvl="0" algn="just">
              <a:lnSpc>
                <a:spcPct val="150000"/>
              </a:lnSpc>
            </a:pPr>
            <a:r>
              <a:rPr lang="fa-I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ج)واردات </a:t>
            </a:r>
            <a:r>
              <a:rPr lang="fa-IR" sz="24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موازی : </a:t>
            </a:r>
            <a:r>
              <a:rPr lang="fa-IR" sz="24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عرضه محصول تحت حفاظت مالکیت فکری برای دومین بار در بازار از طریق خرید آن در بازار محلی.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56906" y="764704"/>
            <a:ext cx="510428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5-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ملی مالکیت فکری(ادامه)  </a:t>
            </a:r>
          </a:p>
        </p:txBody>
      </p:sp>
    </p:spTree>
    <p:extLst>
      <p:ext uri="{BB962C8B-B14F-4D97-AF65-F5344CB8AC3E}">
        <p14:creationId xmlns:p14="http://schemas.microsoft.com/office/powerpoint/2010/main" val="29844245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34</a:t>
            </a:fld>
            <a:r>
              <a:rPr lang="fa-IR" dirty="0" smtClean="0"/>
              <a:t> </a:t>
            </a:r>
            <a:r>
              <a:rPr lang="fa-IR" dirty="0"/>
              <a:t>از </a:t>
            </a:r>
            <a:r>
              <a:rPr lang="fa-IR" dirty="0" smtClean="0"/>
              <a:t>42</a:t>
            </a:r>
            <a:endParaRPr lang="fa-IR" dirty="0"/>
          </a:p>
        </p:txBody>
      </p:sp>
      <p:sp>
        <p:nvSpPr>
          <p:cNvPr id="3" name="Rectangle 2"/>
          <p:cNvSpPr/>
          <p:nvPr/>
        </p:nvSpPr>
        <p:spPr>
          <a:xfrm>
            <a:off x="611560" y="1628800"/>
            <a:ext cx="806616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a-I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۴- قوانین و مقررات مالکیت </a:t>
            </a:r>
            <a:r>
              <a:rPr lang="fa-IR" sz="24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فکری</a:t>
            </a:r>
            <a:endParaRPr lang="fa-IR" sz="2400" b="1" dirty="0">
              <a:cs typeface="B Nazanin" panose="00000400000000000000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fa-IR" sz="2400" dirty="0" smtClean="0"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4-1)صنعت داروسازی</a:t>
            </a:r>
            <a:endParaRPr lang="en-US" sz="2400" dirty="0"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lvl="0" algn="just">
              <a:lnSpc>
                <a:spcPct val="150000"/>
              </a:lnSpc>
            </a:pPr>
            <a:r>
              <a:rPr lang="fa-I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د) استفاده </a:t>
            </a:r>
            <a:r>
              <a:rPr lang="fa-IR" sz="24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غیرتجاری دولت از اختراعات ثبت شده</a:t>
            </a:r>
            <a:r>
              <a:rPr lang="fa-I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: 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اجازه واردات داروهای ضروری مشخص </a:t>
            </a:r>
            <a:r>
              <a:rPr lang="fa-IR" sz="24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شده توسط دولت در شرایط اضطراری.</a:t>
            </a:r>
          </a:p>
          <a:p>
            <a:pPr lvl="0" algn="just">
              <a:lnSpc>
                <a:spcPct val="150000"/>
              </a:lnSpc>
            </a:pPr>
            <a:endParaRPr lang="fa-IR" sz="2400" dirty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lvl="0" algn="just">
              <a:lnSpc>
                <a:spcPct val="150000"/>
              </a:lnSpc>
            </a:pPr>
            <a:r>
              <a:rPr lang="fa-I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ه) استثنا </a:t>
            </a:r>
            <a:r>
              <a:rPr lang="fa-IR" sz="24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در حقوق و شمول اعطای گواهی ثبت اختراع: </a:t>
            </a:r>
            <a:r>
              <a:rPr lang="fa-IR" sz="24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استثنا کردن اعطای 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ثبت اختراع به محصولات دارویی براساس قانون محلی </a:t>
            </a:r>
            <a:r>
              <a:rPr lang="fa-IR" sz="24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کشور.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56906" y="764704"/>
            <a:ext cx="510428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5-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ملی مالکیت فکری(ادامه)  </a:t>
            </a:r>
          </a:p>
        </p:txBody>
      </p:sp>
    </p:spTree>
    <p:extLst>
      <p:ext uri="{BB962C8B-B14F-4D97-AF65-F5344CB8AC3E}">
        <p14:creationId xmlns:p14="http://schemas.microsoft.com/office/powerpoint/2010/main" val="31429456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35</a:t>
            </a:fld>
            <a:r>
              <a:rPr lang="fa-IR" dirty="0" smtClean="0"/>
              <a:t> </a:t>
            </a:r>
            <a:r>
              <a:rPr lang="fa-IR" dirty="0"/>
              <a:t>از </a:t>
            </a:r>
            <a:r>
              <a:rPr lang="fa-IR" dirty="0" smtClean="0"/>
              <a:t>42</a:t>
            </a:r>
            <a:endParaRPr lang="fa-IR" dirty="0"/>
          </a:p>
        </p:txBody>
      </p:sp>
      <p:sp>
        <p:nvSpPr>
          <p:cNvPr id="3" name="Rectangle 2"/>
          <p:cNvSpPr/>
          <p:nvPr/>
        </p:nvSpPr>
        <p:spPr>
          <a:xfrm>
            <a:off x="689909" y="1519723"/>
            <a:ext cx="7825929" cy="4847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a-I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۴- قوانین و مقررات مالکیت </a:t>
            </a:r>
            <a:r>
              <a:rPr lang="fa-IR" sz="24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فکری </a:t>
            </a:r>
            <a:endParaRPr lang="fa-IR" sz="2400" b="1" dirty="0">
              <a:cs typeface="B Nazanin" panose="00000400000000000000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fa-IR" sz="2600" dirty="0" smtClean="0"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4-1)صنعت داروسازی</a:t>
            </a:r>
            <a:endParaRPr lang="en-US" sz="2600" dirty="0"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lvl="0" algn="just">
              <a:lnSpc>
                <a:spcPct val="150000"/>
              </a:lnSpc>
            </a:pP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و) </a:t>
            </a:r>
            <a:r>
              <a:rPr lang="fa-IR" sz="2600" b="1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معافیت </a:t>
            </a:r>
            <a:r>
              <a:rPr lang="fa-IR" sz="26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در قابلیت اختراع: </a:t>
            </a: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منع </a:t>
            </a: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ثبت </a:t>
            </a: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اختراع برای </a:t>
            </a: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استفاده جدید </a:t>
            </a: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از </a:t>
            </a: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محصولات موجود و شناخته </a:t>
            </a: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شده به دلیل دسترسی به داروها و جلوگیری از تمدید </a:t>
            </a: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دوره حفاظت </a:t>
            </a: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اختراع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fa-IR" sz="26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کنترل </a:t>
            </a:r>
            <a:r>
              <a:rPr lang="fa-IR" sz="2600" b="1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قیمت(قیمت‌گذاری افتراقی): </a:t>
            </a: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دستیابی به سود با </a:t>
            </a: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استفاده از قیمت‌های </a:t>
            </a: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متفاوت؛ قیمت پایین در کشورهای در حال توسعه و قیمت بالا در کشورهای توسعه یافته.</a:t>
            </a:r>
            <a:endParaRPr lang="fa-IR" sz="2600" dirty="0">
              <a:cs typeface="B Nazanin" panose="000004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56906" y="764704"/>
            <a:ext cx="510428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5-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ملی مالکیت فکری(ادامه)  </a:t>
            </a:r>
          </a:p>
        </p:txBody>
      </p:sp>
    </p:spTree>
    <p:extLst>
      <p:ext uri="{BB962C8B-B14F-4D97-AF65-F5344CB8AC3E}">
        <p14:creationId xmlns:p14="http://schemas.microsoft.com/office/powerpoint/2010/main" val="13931603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36</a:t>
            </a:fld>
            <a:r>
              <a:rPr lang="fa-IR" dirty="0" smtClean="0"/>
              <a:t> </a:t>
            </a:r>
            <a:r>
              <a:rPr lang="fa-IR" dirty="0"/>
              <a:t>از </a:t>
            </a:r>
            <a:r>
              <a:rPr lang="fa-IR" dirty="0" smtClean="0"/>
              <a:t>42</a:t>
            </a:r>
            <a:endParaRPr lang="fa-IR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42722" y="1628800"/>
            <a:ext cx="8506824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a-I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۴- قوانین و مقررات مالکیت </a:t>
            </a:r>
            <a:r>
              <a:rPr lang="fa-IR" sz="24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فکری</a:t>
            </a:r>
            <a:endParaRPr lang="fa-IR" sz="2400" b="1" dirty="0">
              <a:cs typeface="B Nazanin" panose="00000400000000000000" pitchFamily="2" charset="-78"/>
            </a:endParaRP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a-IR" sz="2400" dirty="0" smtClean="0"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4-2</a:t>
            </a:r>
            <a:r>
              <a:rPr lang="fa-IR" sz="2400" dirty="0"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) صنعت نرم‌افزار</a:t>
            </a:r>
            <a:endParaRPr lang="en-US" sz="2400" dirty="0"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marR="0" lvl="0" indent="0" algn="just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alt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نرم</a:t>
            </a:r>
            <a:r>
              <a:rPr kumimoji="0" lang="en-US" alt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‌</a:t>
            </a:r>
            <a:r>
              <a:rPr kumimoji="0" lang="fa-IR" alt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افزار رايانه</a:t>
            </a:r>
            <a:r>
              <a:rPr kumimoji="0" lang="en-US" alt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‌</a:t>
            </a:r>
            <a:r>
              <a:rPr kumimoji="0" lang="fa-IR" alt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ای را مي</a:t>
            </a:r>
            <a:r>
              <a:rPr kumimoji="0" lang="en-US" alt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‌</a:t>
            </a:r>
            <a:r>
              <a:rPr kumimoji="0" lang="fa-IR" alt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توان نمونه</a:t>
            </a:r>
            <a:r>
              <a:rPr kumimoji="0" lang="en-US" alt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‌</a:t>
            </a:r>
            <a:r>
              <a:rPr kumimoji="0" lang="fa-IR" alt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ای بارز از دارايي فکری برشمرد که با وجود ماهيت غيرفيزيکي و غيرملموس خود، کاملاً دارای ارزش اقتصادی است و اگر سازوکارهای حقوقي الزم برای اعمال مالکيت بر اين گونه دارايي</a:t>
            </a:r>
            <a:r>
              <a:rPr kumimoji="0" lang="en-US" alt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‌</a:t>
            </a:r>
            <a:r>
              <a:rPr kumimoji="0" lang="fa-IR" alt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ها و جلوگيری از استفاده غيرمجاز در آنها طراحي و اجرا نشود، عملاً امکان شکل</a:t>
            </a:r>
            <a:r>
              <a:rPr kumimoji="0" lang="en-US" alt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‌</a:t>
            </a:r>
            <a:r>
              <a:rPr kumimoji="0" lang="fa-IR" alt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گيری و رشد کسب و کارهای مرتبط و در نتيجه صنعت نرم</a:t>
            </a:r>
            <a:r>
              <a:rPr kumimoji="0" lang="en-US" alt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‌</a:t>
            </a:r>
            <a:r>
              <a:rPr kumimoji="0" lang="fa-IR" alt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افزار به وجود نخواهد آمد و در پي آن ظهور خلاقيت</a:t>
            </a:r>
            <a:r>
              <a:rPr kumimoji="0" lang="en-US" alt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‌</a:t>
            </a:r>
            <a:r>
              <a:rPr kumimoji="0" lang="fa-IR" alt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های بشری در اين زمينه با موانع جدی مواجه خواهد شد</a:t>
            </a:r>
            <a:r>
              <a:rPr kumimoji="0" lang="en-US" altLang="fa-I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‎</a:t>
            </a:r>
            <a:endParaRPr kumimoji="0" lang="en-US" altLang="fa-I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56906" y="764704"/>
            <a:ext cx="510428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5-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ملی مالکیت فکری(ادامه)  </a:t>
            </a:r>
          </a:p>
        </p:txBody>
      </p:sp>
    </p:spTree>
    <p:extLst>
      <p:ext uri="{BB962C8B-B14F-4D97-AF65-F5344CB8AC3E}">
        <p14:creationId xmlns:p14="http://schemas.microsoft.com/office/powerpoint/2010/main" val="209694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37</a:t>
            </a:fld>
            <a:r>
              <a:rPr lang="fa-IR" dirty="0" smtClean="0"/>
              <a:t> </a:t>
            </a:r>
            <a:r>
              <a:rPr lang="fa-IR" dirty="0"/>
              <a:t>از </a:t>
            </a:r>
            <a:r>
              <a:rPr lang="fa-IR" dirty="0" smtClean="0"/>
              <a:t>42</a:t>
            </a:r>
            <a:endParaRPr lang="fa-IR" dirty="0"/>
          </a:p>
        </p:txBody>
      </p:sp>
      <p:sp>
        <p:nvSpPr>
          <p:cNvPr id="5" name="Rectangle 4"/>
          <p:cNvSpPr/>
          <p:nvPr/>
        </p:nvSpPr>
        <p:spPr>
          <a:xfrm>
            <a:off x="1687341" y="2530773"/>
            <a:ext cx="4752528" cy="8025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400" dirty="0" smtClean="0">
                <a:cs typeface="B Nazanin" panose="00000400000000000000" pitchFamily="2" charset="-78"/>
              </a:rPr>
              <a:t>سیستم قوی آمریکا در ثبت اختراعات نرم افزاری</a:t>
            </a:r>
            <a:endParaRPr lang="fa-IR" sz="2400" dirty="0">
              <a:cs typeface="B Nazanin" panose="00000400000000000000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87341" y="3573191"/>
            <a:ext cx="4752528" cy="8025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400" dirty="0" smtClean="0">
                <a:cs typeface="B Nazanin" panose="00000400000000000000" pitchFamily="2" charset="-78"/>
              </a:rPr>
              <a:t>تهدید صنعت نرم افزاری اروپا و توجه به تجربیات آمریکا </a:t>
            </a:r>
            <a:endParaRPr lang="fa-IR" sz="2400" dirty="0">
              <a:cs typeface="B Nazanin" panose="00000400000000000000" pitchFamily="2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91680" y="4533288"/>
            <a:ext cx="4752528" cy="8025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400" dirty="0" smtClean="0">
                <a:cs typeface="B Nazanin" panose="00000400000000000000" pitchFamily="2" charset="-78"/>
              </a:rPr>
              <a:t>تعدیل قوانین سهل انگارانه اروپا</a:t>
            </a:r>
            <a:endParaRPr lang="fa-IR" sz="2400" dirty="0">
              <a:cs typeface="B Nazanin" panose="00000400000000000000" pitchFamily="2" charset="-7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87341" y="5567436"/>
            <a:ext cx="4752528" cy="11739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400" dirty="0" smtClean="0">
                <a:cs typeface="B Nazanin" panose="00000400000000000000" pitchFamily="2" charset="-78"/>
              </a:rPr>
              <a:t>رشد ثبت اختراعات در این صنعت در بسیاری از کشورها و اهمیت آن برای شرکت های بزرگ</a:t>
            </a:r>
            <a:endParaRPr lang="fa-IR" sz="2400" dirty="0">
              <a:cs typeface="B Nazanin" panose="00000400000000000000" pitchFamily="2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12558" y="2047251"/>
            <a:ext cx="2260554" cy="5204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Bef>
                <a:spcPts val="200"/>
              </a:spcBef>
            </a:pPr>
            <a:r>
              <a:rPr lang="fa-IR" sz="2600" dirty="0" smtClean="0">
                <a:latin typeface="Calibri Light" panose="020F030202020403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4-2) صنعت نرم‌افزار</a:t>
            </a:r>
            <a:endParaRPr lang="en-US" sz="2600" dirty="0">
              <a:effectLst/>
              <a:latin typeface="Calibri Light" panose="020F0302020204030204" pitchFamily="34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656906" y="764704"/>
            <a:ext cx="510428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5-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ملی مالکیت فکری(ادامه)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481084" y="1484721"/>
            <a:ext cx="43492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8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۴- قوانین </a:t>
            </a:r>
            <a:r>
              <a:rPr lang="fa-IR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و مقررات مالکیت </a:t>
            </a:r>
            <a:r>
              <a:rPr lang="fa-IR" sz="28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فکری</a:t>
            </a:r>
            <a:endParaRPr lang="fa-IR" sz="2800" b="1" dirty="0">
              <a:cs typeface="B Nazanin" panose="00000400000000000000" pitchFamily="2" charset="-78"/>
            </a:endParaRPr>
          </a:p>
        </p:txBody>
      </p:sp>
      <p:cxnSp>
        <p:nvCxnSpPr>
          <p:cNvPr id="16" name="Straight Arrow Connector 15"/>
          <p:cNvCxnSpPr>
            <a:stCxn id="5" idx="2"/>
            <a:endCxn id="7" idx="0"/>
          </p:cNvCxnSpPr>
          <p:nvPr/>
        </p:nvCxnSpPr>
        <p:spPr>
          <a:xfrm>
            <a:off x="4063605" y="3333363"/>
            <a:ext cx="0" cy="2398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7" idx="2"/>
            <a:endCxn id="8" idx="0"/>
          </p:cNvCxnSpPr>
          <p:nvPr/>
        </p:nvCxnSpPr>
        <p:spPr>
          <a:xfrm>
            <a:off x="4063605" y="4375781"/>
            <a:ext cx="4339" cy="1575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8" idx="2"/>
            <a:endCxn id="9" idx="0"/>
          </p:cNvCxnSpPr>
          <p:nvPr/>
        </p:nvCxnSpPr>
        <p:spPr>
          <a:xfrm flipH="1">
            <a:off x="4063605" y="5335878"/>
            <a:ext cx="4339" cy="2315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11984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38</a:t>
            </a:fld>
            <a:r>
              <a:rPr lang="fa-IR" dirty="0" smtClean="0"/>
              <a:t> </a:t>
            </a:r>
            <a:r>
              <a:rPr lang="fa-IR" dirty="0"/>
              <a:t>از </a:t>
            </a:r>
            <a:r>
              <a:rPr lang="fa-IR" dirty="0" smtClean="0"/>
              <a:t>42</a:t>
            </a:r>
            <a:endParaRPr lang="fa-IR" dirty="0"/>
          </a:p>
        </p:txBody>
      </p:sp>
      <p:sp>
        <p:nvSpPr>
          <p:cNvPr id="3" name="Rectangle 2"/>
          <p:cNvSpPr/>
          <p:nvPr/>
        </p:nvSpPr>
        <p:spPr>
          <a:xfrm>
            <a:off x="624270" y="633592"/>
            <a:ext cx="779412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6- مطالعه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موردی وضعیت ایران در قوانین مالکیت فکری</a:t>
            </a:r>
          </a:p>
        </p:txBody>
      </p:sp>
      <p:sp>
        <p:nvSpPr>
          <p:cNvPr id="4" name="Rectangle 3"/>
          <p:cNvSpPr/>
          <p:nvPr/>
        </p:nvSpPr>
        <p:spPr>
          <a:xfrm>
            <a:off x="833000" y="2224028"/>
            <a:ext cx="7842448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قانون حمایت حقوق مؤلفان و مصنفان و هنرمندان، مصوب 1348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قانون ترجمه و تکثیر کتب و نشریات و آثار صوتی، مصوب 1352 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قانون حمایت از حقوق پدیدآورندگان نرم‌افزارهای رایانه‌ای، مصوب 1379 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قانون تجارت الکترونیکی، مصوب 1382 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قانون ثبت ارقام گیاهی و کنترل و گواهی بذر و نهال، مصوب 1382 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قانون نشانه‌های مبدأ جغرافیایی کالا، مصوب 1383 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قانون ثبت اختراعات، طرح‌های صنعتی و علائم تجاری، مصوب 1386</a:t>
            </a:r>
            <a:endParaRPr lang="en-US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50667" y="1700808"/>
            <a:ext cx="54537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8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قوانین تصویب شده در حوزه مالکیت فکری:</a:t>
            </a:r>
            <a:endParaRPr lang="fa-IR" sz="28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325069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39</a:t>
            </a:fld>
            <a:r>
              <a:rPr lang="fa-IR" dirty="0" smtClean="0"/>
              <a:t> </a:t>
            </a:r>
            <a:r>
              <a:rPr lang="fa-IR" dirty="0"/>
              <a:t>از </a:t>
            </a:r>
            <a:r>
              <a:rPr lang="fa-IR" dirty="0" smtClean="0"/>
              <a:t>42</a:t>
            </a:r>
            <a:endParaRPr lang="fa-IR" dirty="0"/>
          </a:p>
        </p:txBody>
      </p:sp>
      <p:sp>
        <p:nvSpPr>
          <p:cNvPr id="3" name="Rectangle 2"/>
          <p:cNvSpPr/>
          <p:nvPr/>
        </p:nvSpPr>
        <p:spPr>
          <a:xfrm>
            <a:off x="158871" y="836712"/>
            <a:ext cx="880561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6- مطالعه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موردی وضعیت ایران در قوانین مالکیت فکری(ادامه)</a:t>
            </a:r>
          </a:p>
        </p:txBody>
      </p:sp>
      <p:sp>
        <p:nvSpPr>
          <p:cNvPr id="4" name="Rectangle 3"/>
          <p:cNvSpPr/>
          <p:nvPr/>
        </p:nvSpPr>
        <p:spPr>
          <a:xfrm>
            <a:off x="2335061" y="1535550"/>
            <a:ext cx="63337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8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وضعیت نظام مالکیت فکری در صنعت دارو در ایران</a:t>
            </a:r>
            <a:endParaRPr lang="fa-IR" sz="2800" b="1" dirty="0">
              <a:cs typeface="B Nazanin" panose="00000400000000000000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2058770"/>
            <a:ext cx="843947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اسنثنائات قانون </a:t>
            </a: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ثبت علائم و اختراعات مصوب سال۱۳۱۰ در ماده </a:t>
            </a: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۲۸:</a:t>
            </a:r>
          </a:p>
          <a:p>
            <a:pPr algn="just">
              <a:lnSpc>
                <a:spcPct val="150000"/>
              </a:lnSpc>
            </a:pP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منع ثبت اختراع ترکیبات </a:t>
            </a: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دارویی (ثبت اختراع محصول) </a:t>
            </a:r>
            <a:endParaRPr lang="fa-IR" sz="2600" dirty="0" smtClean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تنها </a:t>
            </a: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ثبت اختراع فرآیندی (که در قانون به‌عنوان ترتیبات دارویی نام برده شده) انجام می‌شد و محصول دارویی در ثبت اختراع استثنا شد. </a:t>
            </a:r>
            <a:endParaRPr lang="fa-IR" sz="2600" dirty="0"/>
          </a:p>
        </p:txBody>
      </p:sp>
      <p:sp>
        <p:nvSpPr>
          <p:cNvPr id="6" name="Rectangle 5"/>
          <p:cNvSpPr/>
          <p:nvPr/>
        </p:nvSpPr>
        <p:spPr>
          <a:xfrm>
            <a:off x="683568" y="4954334"/>
            <a:ext cx="8136904" cy="8925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a-IR" sz="2600" b="1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استفاده از مهندسی </a:t>
            </a:r>
            <a:r>
              <a:rPr lang="fa-IR" sz="26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معکوس </a:t>
            </a:r>
            <a:r>
              <a:rPr lang="fa-IR" sz="2600" b="1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و تولید دارو، بدون پرداخت حق امتیاز به </a:t>
            </a:r>
            <a:r>
              <a:rPr lang="fa-IR" sz="26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شرکت‌های اصلی دارنده گواهی </a:t>
            </a:r>
            <a:r>
              <a:rPr lang="fa-IR" sz="2600" b="1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ثبت </a:t>
            </a:r>
            <a:r>
              <a:rPr lang="fa-IR" sz="26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اختراع </a:t>
            </a:r>
            <a:r>
              <a:rPr lang="fa-IR" sz="2600" b="1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محصول.</a:t>
            </a:r>
            <a:endParaRPr lang="fa-IR" sz="2600" b="1" dirty="0"/>
          </a:p>
        </p:txBody>
      </p:sp>
    </p:spTree>
    <p:extLst>
      <p:ext uri="{BB962C8B-B14F-4D97-AF65-F5344CB8AC3E}">
        <p14:creationId xmlns:p14="http://schemas.microsoft.com/office/powerpoint/2010/main" val="4072147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563888" y="1188628"/>
            <a:ext cx="4782312" cy="743590"/>
          </a:xfrm>
          <a:prstGeom prst="rect">
            <a:avLst/>
          </a:prstGeom>
        </p:spPr>
        <p:txBody>
          <a:bodyPr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1- انواع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دارایی فکری</a:t>
            </a:r>
            <a:endParaRPr lang="en-US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472077084"/>
              </p:ext>
            </p:extLst>
          </p:nvPr>
        </p:nvGraphicFramePr>
        <p:xfrm>
          <a:off x="1115616" y="2060848"/>
          <a:ext cx="6912768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-25598" y="6461460"/>
            <a:ext cx="1619672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mtClean="0">
                <a:cs typeface="B Nazanin" pitchFamily="2" charset="-78"/>
              </a:rPr>
              <a:pPr algn="ctr"/>
              <a:t>4</a:t>
            </a:fld>
            <a:r>
              <a:rPr lang="fa-IR" dirty="0">
                <a:cs typeface="B Nazanin" pitchFamily="2" charset="-78"/>
              </a:rPr>
              <a:t>  از </a:t>
            </a:r>
            <a:r>
              <a:rPr lang="fa-IR" dirty="0" smtClean="0">
                <a:cs typeface="B Nazanin" pitchFamily="2" charset="-78"/>
              </a:rPr>
              <a:t>42</a:t>
            </a:r>
            <a:endParaRPr lang="fa-IR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65840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40</a:t>
            </a:fld>
            <a:r>
              <a:rPr lang="fa-IR" dirty="0" smtClean="0"/>
              <a:t> </a:t>
            </a:r>
            <a:r>
              <a:rPr lang="fa-IR" dirty="0"/>
              <a:t>از </a:t>
            </a:r>
            <a:r>
              <a:rPr lang="fa-IR" dirty="0" smtClean="0"/>
              <a:t>42</a:t>
            </a:r>
            <a:endParaRPr lang="fa-IR" dirty="0"/>
          </a:p>
        </p:txBody>
      </p:sp>
      <p:sp>
        <p:nvSpPr>
          <p:cNvPr id="3" name="Rectangle 2"/>
          <p:cNvSpPr/>
          <p:nvPr/>
        </p:nvSpPr>
        <p:spPr>
          <a:xfrm>
            <a:off x="683568" y="2348880"/>
            <a:ext cx="798527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با تصویب</a:t>
            </a: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قانون ثبت اختراعات، طرح‌های صنعتی و علائم تجاری در سال۱۳۸۶، گواهی ثبت اختراع هم به محصول و هم به فرآیند اعطا شد. </a:t>
            </a:r>
            <a:endParaRPr lang="fa-IR" sz="2600" dirty="0"/>
          </a:p>
        </p:txBody>
      </p:sp>
      <p:sp>
        <p:nvSpPr>
          <p:cNvPr id="4" name="Rectangle 3"/>
          <p:cNvSpPr/>
          <p:nvPr/>
        </p:nvSpPr>
        <p:spPr>
          <a:xfrm>
            <a:off x="683568" y="4365263"/>
            <a:ext cx="7985278" cy="209288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بسته شدن مسیر تولید داروی ژنریک در ایران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مواجه با مشکل در صنعت داروسازی به سبب تمرکز نوآوری بر فرآیند و نه محصول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کسب سود شرکت‌های خارجی برند به وسیله ثبت اختراعات آنها در ایران و منع نولید کننده داخلی</a:t>
            </a:r>
            <a:endParaRPr lang="fa-IR" sz="2600" dirty="0"/>
          </a:p>
        </p:txBody>
      </p:sp>
      <p:sp>
        <p:nvSpPr>
          <p:cNvPr id="5" name="Rectangle 4"/>
          <p:cNvSpPr/>
          <p:nvPr/>
        </p:nvSpPr>
        <p:spPr>
          <a:xfrm>
            <a:off x="158871" y="836712"/>
            <a:ext cx="880561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6- مطالعه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موردی وضعیت ایران در قوانین مالکیت فکری(ادامه)</a:t>
            </a:r>
          </a:p>
        </p:txBody>
      </p:sp>
      <p:sp>
        <p:nvSpPr>
          <p:cNvPr id="6" name="Rectangle 5"/>
          <p:cNvSpPr/>
          <p:nvPr/>
        </p:nvSpPr>
        <p:spPr>
          <a:xfrm>
            <a:off x="1382726" y="1535550"/>
            <a:ext cx="71497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8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وضعیت نظام مالکیت فکری در صنعت دارو در </a:t>
            </a:r>
            <a:r>
              <a:rPr lang="fa-IR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ایران(ادامه)</a:t>
            </a:r>
            <a:endParaRPr lang="fa-IR" sz="2800" b="1" dirty="0">
              <a:cs typeface="B Nazanin" panose="00000400000000000000" pitchFamily="2" charset="-78"/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4524923" y="3349278"/>
            <a:ext cx="1039683" cy="616763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676245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41</a:t>
            </a:fld>
            <a:r>
              <a:rPr lang="fa-IR" dirty="0" smtClean="0"/>
              <a:t> </a:t>
            </a:r>
            <a:r>
              <a:rPr lang="fa-IR" dirty="0"/>
              <a:t>از </a:t>
            </a:r>
            <a:r>
              <a:rPr lang="fa-IR" dirty="0" smtClean="0"/>
              <a:t>42</a:t>
            </a:r>
            <a:endParaRPr lang="fa-IR" dirty="0"/>
          </a:p>
        </p:txBody>
      </p:sp>
      <p:sp>
        <p:nvSpPr>
          <p:cNvPr id="3" name="Rectangle 2"/>
          <p:cNvSpPr/>
          <p:nvPr/>
        </p:nvSpPr>
        <p:spPr>
          <a:xfrm>
            <a:off x="1317956" y="1707474"/>
            <a:ext cx="64139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a-IR" sz="28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وضعیت نظام مالکیت فکری در صنعت نرم‌افزار ایران</a:t>
            </a:r>
            <a:endParaRPr lang="fa-IR" sz="2800" b="1" dirty="0">
              <a:cs typeface="B Nazanin" panose="00000400000000000000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8871" y="836712"/>
            <a:ext cx="880561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6- مطالعه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موردی وضعیت ایران در قوانین مالکیت فکری(ادامه)</a:t>
            </a:r>
          </a:p>
        </p:txBody>
      </p:sp>
      <p:sp>
        <p:nvSpPr>
          <p:cNvPr id="6" name="Rectangle 5"/>
          <p:cNvSpPr/>
          <p:nvPr/>
        </p:nvSpPr>
        <p:spPr>
          <a:xfrm>
            <a:off x="1157564" y="2589854"/>
            <a:ext cx="3846484" cy="170324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بنابر ماده ۱۲ قانون حمایت از حقوق پدیدآورندگان نرم‌افزارهای </a:t>
            </a:r>
            <a:r>
              <a:rPr lang="fa-IR" sz="24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رایانه‌ای: حفاظت 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نرم‌افزارهایی که برای نخستین بار در ایران تولید و توزیع </a:t>
            </a:r>
            <a:r>
              <a:rPr lang="fa-IR" sz="24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شده‌اند.</a:t>
            </a:r>
            <a:endParaRPr lang="fa-IR" sz="2400" dirty="0">
              <a:cs typeface="B Nazanin" panose="00000400000000000000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92080" y="2559602"/>
            <a:ext cx="3016726" cy="173349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نپیوستن ایران به </a:t>
            </a:r>
            <a:endParaRPr lang="fa-IR" sz="2400" dirty="0" smtClean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ctr"/>
            <a:r>
              <a:rPr lang="fa-IR" sz="24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کنوانسیون برن</a:t>
            </a:r>
            <a:endParaRPr lang="fa-IR" sz="2400" dirty="0">
              <a:cs typeface="B Nazanin" panose="00000400000000000000" pitchFamily="2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27784" y="5227804"/>
            <a:ext cx="4680520" cy="11828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400" dirty="0" smtClean="0">
                <a:cs typeface="B Nazanin" panose="00000400000000000000" pitchFamily="2" charset="-78"/>
              </a:rPr>
              <a:t>نبود حفاظت برای اختراعات نرم افزاری خارجی</a:t>
            </a:r>
            <a:endParaRPr lang="fa-IR" sz="2400" dirty="0">
              <a:cs typeface="B Nazanin" panose="00000400000000000000" pitchFamily="2" charset="-78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4610518" y="4536329"/>
            <a:ext cx="936104" cy="5109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843546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42</a:t>
            </a:fld>
            <a:r>
              <a:rPr lang="fa-IR" dirty="0" smtClean="0"/>
              <a:t> </a:t>
            </a:r>
            <a:r>
              <a:rPr lang="fa-IR" dirty="0"/>
              <a:t>از </a:t>
            </a:r>
            <a:r>
              <a:rPr lang="fa-IR" dirty="0" smtClean="0"/>
              <a:t>42</a:t>
            </a:r>
            <a:endParaRPr lang="fa-IR" dirty="0"/>
          </a:p>
        </p:txBody>
      </p:sp>
      <p:sp>
        <p:nvSpPr>
          <p:cNvPr id="3" name="Rectangle 2"/>
          <p:cNvSpPr/>
          <p:nvPr/>
        </p:nvSpPr>
        <p:spPr>
          <a:xfrm>
            <a:off x="732171" y="3717032"/>
            <a:ext cx="8151440" cy="24929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a-IR" sz="26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کشورهای </a:t>
            </a:r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دیگر بنا بر اصل حمایت متقابل، تعهدی به حفاظت از نرم‌افزارهای ایرانی ندارند. نبود حمایت متقابل در بین ایران و شرکت‌های خارجی، رقابت را کاهش داده و به‌طور مسلم یکی از عوامل ضعف در صنعت نرم‌افزار ایران عدم وجود رقابت و بی‌میلی سرمایه‌گذاران خارجی به‌منظور ورود به کشور است. </a:t>
            </a:r>
            <a:endParaRPr lang="fa-IR" sz="2600" dirty="0"/>
          </a:p>
        </p:txBody>
      </p:sp>
      <p:sp>
        <p:nvSpPr>
          <p:cNvPr id="4" name="Striped Right Arrow 3"/>
          <p:cNvSpPr/>
          <p:nvPr/>
        </p:nvSpPr>
        <p:spPr>
          <a:xfrm rot="5400000">
            <a:off x="4499992" y="2492896"/>
            <a:ext cx="612068" cy="1476164"/>
          </a:xfrm>
          <a:prstGeom prst="striped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Rectangle 4"/>
          <p:cNvSpPr/>
          <p:nvPr/>
        </p:nvSpPr>
        <p:spPr>
          <a:xfrm>
            <a:off x="1438982" y="1713546"/>
            <a:ext cx="72298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a-IR" sz="28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وضعیت نظام مالکیت فکری در صنعت نرم‌افزار </a:t>
            </a:r>
            <a:r>
              <a:rPr lang="fa-IR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ایران(ادامه)</a:t>
            </a:r>
            <a:endParaRPr lang="fa-IR" sz="2800" b="1" dirty="0">
              <a:cs typeface="B Nazanin" panose="000004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8871" y="836712"/>
            <a:ext cx="880561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6- مطالعه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موردی وضعیت ایران در قوانین مالکیت فکری(ادامه)</a:t>
            </a:r>
          </a:p>
        </p:txBody>
      </p:sp>
      <p:sp>
        <p:nvSpPr>
          <p:cNvPr id="7" name="Rectangle 6"/>
          <p:cNvSpPr/>
          <p:nvPr/>
        </p:nvSpPr>
        <p:spPr>
          <a:xfrm>
            <a:off x="4276073" y="2248090"/>
            <a:ext cx="1059907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fa-IR" sz="280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درنتیجه</a:t>
            </a:r>
            <a:endParaRPr lang="fa-IR" sz="2800" dirty="0"/>
          </a:p>
        </p:txBody>
      </p:sp>
    </p:spTree>
    <p:extLst>
      <p:ext uri="{BB962C8B-B14F-4D97-AF65-F5344CB8AC3E}">
        <p14:creationId xmlns:p14="http://schemas.microsoft.com/office/powerpoint/2010/main" val="3949514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1700808"/>
            <a:ext cx="7272808" cy="648072"/>
          </a:xfrm>
        </p:spPr>
        <p:txBody>
          <a:bodyPr>
            <a:normAutofit/>
          </a:bodyPr>
          <a:lstStyle/>
          <a:p>
            <a:pPr algn="ctr"/>
            <a:r>
              <a:rPr lang="fa-IR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دارائی های صنعتی : گواهی </a:t>
            </a:r>
            <a:r>
              <a:rPr lang="fa-IR" sz="2800" b="1" dirty="0">
                <a:solidFill>
                  <a:srgbClr val="FF0000"/>
                </a:solidFill>
                <a:cs typeface="B Nazanin" panose="00000400000000000000" pitchFamily="2" charset="-78"/>
              </a:rPr>
              <a:t>ثبت اختراع (پتنت)</a:t>
            </a:r>
            <a:endParaRPr lang="en-US" sz="28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636912"/>
            <a:ext cx="8424936" cy="3384376"/>
          </a:xfrm>
        </p:spPr>
        <p:txBody>
          <a:bodyPr/>
          <a:lstStyle/>
          <a:p>
            <a:pPr>
              <a:buClr>
                <a:schemeClr val="accent1">
                  <a:lumMod val="75000"/>
                </a:schemeClr>
              </a:buClr>
            </a:pPr>
            <a:r>
              <a:rPr lang="fa-IR" dirty="0" smtClean="0"/>
              <a:t>حل مشکل فنی خاص در زمینه فناوری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fa-IR" dirty="0" smtClean="0"/>
              <a:t>سندی صادر شده توسط اداره دولتی (یا دفتر منطقه ای به نیابت  از چند کشور)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fa-IR" dirty="0" smtClean="0"/>
              <a:t>براساس تقاضانامه ارائه شده توسط متقاضی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fa-IR" dirty="0" smtClean="0"/>
              <a:t>سند : شرایط قانونی و انحصاری بهره برداری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fa-IR" dirty="0" smtClean="0"/>
              <a:t>بهره برداری : ساخت، فروش، توزیع، جلوگیری از واردات و یا استفاده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fa-IR" dirty="0" smtClean="0"/>
              <a:t>حداکثر حمایت : بیست سال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-7270" y="6492240"/>
            <a:ext cx="1331640" cy="365760"/>
          </a:xfrm>
        </p:spPr>
        <p:txBody>
          <a:bodyPr/>
          <a:lstStyle/>
          <a:p>
            <a:r>
              <a:rPr lang="fa-IR" dirty="0" smtClean="0"/>
              <a:t>  </a:t>
            </a:r>
            <a:fld id="{85360FD1-730F-4C18-B25B-3934FD1E2396}" type="slidenum">
              <a:rPr lang="fa-IR" smtClean="0"/>
              <a:pPr/>
              <a:t>5</a:t>
            </a:fld>
            <a:r>
              <a:rPr lang="fa-IR" dirty="0">
                <a:cs typeface="B Nazanin" pitchFamily="2" charset="-78"/>
              </a:rPr>
              <a:t>از </a:t>
            </a:r>
            <a:r>
              <a:rPr lang="fa-IR" dirty="0" smtClean="0">
                <a:cs typeface="B Nazanin" pitchFamily="2" charset="-78"/>
              </a:rPr>
              <a:t>42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50128" y="980728"/>
            <a:ext cx="4782312" cy="743590"/>
          </a:xfrm>
          <a:prstGeom prst="rect">
            <a:avLst/>
          </a:prstGeom>
        </p:spPr>
        <p:txBody>
          <a:bodyPr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1- انواع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دارایی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فکری (ادامه)</a:t>
            </a:r>
            <a:endParaRPr lang="en-US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328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3768" y="1556792"/>
            <a:ext cx="4752528" cy="648072"/>
          </a:xfrm>
        </p:spPr>
        <p:txBody>
          <a:bodyPr>
            <a:normAutofit/>
          </a:bodyPr>
          <a:lstStyle/>
          <a:p>
            <a:pPr algn="ctr"/>
            <a:r>
              <a:rPr lang="fa-IR" sz="2600" b="1" dirty="0">
                <a:solidFill>
                  <a:srgbClr val="FF0000"/>
                </a:solidFill>
                <a:cs typeface="B Nazanin" panose="00000400000000000000" pitchFamily="2" charset="-78"/>
              </a:rPr>
              <a:t>دارائی های صنعتی </a:t>
            </a:r>
            <a:r>
              <a:rPr lang="fa-IR" sz="26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: طرح و علائم</a:t>
            </a:r>
            <a:endParaRPr lang="en-US" sz="26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249488"/>
            <a:ext cx="8424936" cy="4203848"/>
          </a:xfrm>
        </p:spPr>
        <p:txBody>
          <a:bodyPr>
            <a:normAutofit/>
          </a:bodyPr>
          <a:lstStyle/>
          <a:p>
            <a:pPr marL="109728" indent="0">
              <a:buClr>
                <a:schemeClr val="accent1">
                  <a:lumMod val="75000"/>
                </a:schemeClr>
              </a:buClr>
              <a:buNone/>
            </a:pPr>
            <a:r>
              <a:rPr lang="fa-IR" b="1" dirty="0" smtClean="0"/>
              <a:t>طرح‌ صنعتی:</a:t>
            </a:r>
            <a:r>
              <a:rPr lang="fa-IR" dirty="0" smtClean="0"/>
              <a:t> 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fa-IR" dirty="0" smtClean="0"/>
              <a:t>جنبه‌های </a:t>
            </a:r>
            <a:r>
              <a:rPr lang="fa-IR" dirty="0"/>
              <a:t>زیبایی‌شناختی و ظاهری (شکل، بافت، الگو، رنگ) یک محصول </a:t>
            </a:r>
            <a:endParaRPr lang="fa-IR" dirty="0" smtClean="0"/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fa-IR" dirty="0" smtClean="0"/>
              <a:t> </a:t>
            </a:r>
            <a:r>
              <a:rPr lang="fa-IR" dirty="0"/>
              <a:t>ویژگی‌های زینتی و غیرکارکردی فنی یک محصول صنعتی </a:t>
            </a:r>
            <a:endParaRPr lang="fa-IR" dirty="0" smtClean="0"/>
          </a:p>
          <a:p>
            <a:pPr marL="109728" indent="0">
              <a:buClr>
                <a:schemeClr val="accent1">
                  <a:lumMod val="75000"/>
                </a:schemeClr>
              </a:buClr>
              <a:buNone/>
            </a:pPr>
            <a:r>
              <a:rPr lang="fa-IR" b="1" dirty="0" smtClean="0"/>
              <a:t>علائم </a:t>
            </a:r>
            <a:r>
              <a:rPr lang="fa-IR" b="1" dirty="0"/>
              <a:t>تجاری:</a:t>
            </a:r>
            <a:r>
              <a:rPr lang="fa-IR" dirty="0"/>
              <a:t> </a:t>
            </a:r>
            <a:endParaRPr lang="fa-IR" dirty="0" smtClean="0"/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fa-IR" dirty="0"/>
              <a:t>نشانی برای انحصار </a:t>
            </a:r>
            <a:r>
              <a:rPr lang="fa-IR" dirty="0"/>
              <a:t>محصولات یا خدمات یک بنگاه </a:t>
            </a:r>
            <a:endParaRPr lang="fa-IR" dirty="0"/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fa-IR" dirty="0"/>
              <a:t>باعث </a:t>
            </a:r>
            <a:r>
              <a:rPr lang="fa-IR" dirty="0"/>
              <a:t>شناسایی آن از محصولات و خدمات رقبا </a:t>
            </a:r>
            <a:endParaRPr lang="fa-IR" dirty="0"/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fa-IR" dirty="0"/>
              <a:t>متمایز </a:t>
            </a:r>
            <a:r>
              <a:rPr lang="fa-IR" dirty="0"/>
              <a:t>نمودن محصول و خدمات </a:t>
            </a:r>
            <a:r>
              <a:rPr lang="fa-IR" dirty="0"/>
              <a:t>شرکت ها برای مشتریان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fa-IR" dirty="0"/>
              <a:t>نشانه‌های </a:t>
            </a:r>
            <a:r>
              <a:rPr lang="fa-IR" dirty="0"/>
              <a:t>متمایز </a:t>
            </a:r>
            <a:r>
              <a:rPr lang="fa-IR" dirty="0"/>
              <a:t>می توانند نمادها</a:t>
            </a:r>
            <a:r>
              <a:rPr lang="fa-IR" dirty="0"/>
              <a:t>، رنگ‌ها، حروف، شکل‌ها یا اسامی‌ </a:t>
            </a:r>
            <a:r>
              <a:rPr lang="fa-IR" dirty="0"/>
              <a:t>باشند.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0026" y="6492240"/>
            <a:ext cx="1311614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mtClean="0"/>
              <a:pPr algn="ctr"/>
              <a:t>6</a:t>
            </a:fld>
            <a:r>
              <a:rPr lang="fa-IR" dirty="0" smtClean="0"/>
              <a:t> </a:t>
            </a:r>
            <a:r>
              <a:rPr lang="fa-IR" dirty="0">
                <a:cs typeface="B Nazanin" pitchFamily="2" charset="-78"/>
              </a:rPr>
              <a:t>از </a:t>
            </a:r>
            <a:r>
              <a:rPr lang="fa-IR" dirty="0" smtClean="0">
                <a:cs typeface="B Nazanin" pitchFamily="2" charset="-78"/>
              </a:rPr>
              <a:t>42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50128" y="980728"/>
            <a:ext cx="4782312" cy="743590"/>
          </a:xfrm>
          <a:prstGeom prst="rect">
            <a:avLst/>
          </a:prstGeom>
        </p:spPr>
        <p:txBody>
          <a:bodyPr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1- انواع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دارایی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فکری (ادامه)</a:t>
            </a:r>
            <a:endParaRPr lang="en-US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106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9752" y="1595589"/>
            <a:ext cx="4752528" cy="648072"/>
          </a:xfrm>
        </p:spPr>
        <p:txBody>
          <a:bodyPr>
            <a:normAutofit/>
          </a:bodyPr>
          <a:lstStyle/>
          <a:p>
            <a:pPr algn="ctr"/>
            <a:r>
              <a:rPr lang="fa-IR" sz="3000" b="1" dirty="0">
                <a:solidFill>
                  <a:srgbClr val="FF0000"/>
                </a:solidFill>
                <a:cs typeface="B Nazanin" panose="00000400000000000000" pitchFamily="2" charset="-78"/>
              </a:rPr>
              <a:t>علائم جغرافیایی</a:t>
            </a:r>
            <a:endParaRPr lang="en-US" sz="30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492896"/>
            <a:ext cx="8424936" cy="3168352"/>
          </a:xfrm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</a:pPr>
            <a:r>
              <a:rPr lang="fa-IR" dirty="0" smtClean="0"/>
              <a:t>ویژگی </a:t>
            </a:r>
            <a:r>
              <a:rPr lang="fa-IR" dirty="0"/>
              <a:t>مشترک این نام‌ها در زمینه جغرافیایی (آب، خاک، محیط و دانش سنتی تولید یک محصول یا فرآیند) </a:t>
            </a:r>
            <a:endParaRPr lang="fa-IR" dirty="0" smtClean="0"/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fa-IR" dirty="0" smtClean="0"/>
              <a:t>علایمی جهت مشخص نمودن مبدا </a:t>
            </a:r>
            <a:r>
              <a:rPr lang="fa-IR" dirty="0"/>
              <a:t>یك کالا واقع در قلمرو یك بخش، منطقه یا ناحيه‌ای خاص </a:t>
            </a:r>
            <a:endParaRPr lang="fa-IR" dirty="0" smtClean="0"/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fa-IR" dirty="0" smtClean="0"/>
              <a:t> </a:t>
            </a:r>
            <a:r>
              <a:rPr lang="fa-IR" dirty="0"/>
              <a:t>مشروط </a:t>
            </a:r>
            <a:r>
              <a:rPr lang="fa-IR" dirty="0" smtClean="0"/>
              <a:t>بر رعایت </a:t>
            </a:r>
            <a:r>
              <a:rPr lang="fa-IR" dirty="0"/>
              <a:t>کيفيت معين، شهرت یا دیگر مشخصات </a:t>
            </a:r>
            <a:r>
              <a:rPr lang="fa-IR" dirty="0" smtClean="0"/>
              <a:t>کالا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fa-IR" dirty="0" smtClean="0"/>
              <a:t> مثال : پنیر </a:t>
            </a:r>
            <a:r>
              <a:rPr lang="fa-IR" dirty="0"/>
              <a:t>فیلادلفیا، چای دارجلینگ، فرش کاشان، زعفران </a:t>
            </a:r>
            <a:r>
              <a:rPr lang="fa-IR" dirty="0" smtClean="0"/>
              <a:t>قائنات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0026" y="6468999"/>
            <a:ext cx="1259632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mtClean="0"/>
              <a:pPr algn="ctr"/>
              <a:t>7</a:t>
            </a:fld>
            <a:r>
              <a:rPr lang="fa-IR" dirty="0" smtClean="0"/>
              <a:t> </a:t>
            </a:r>
            <a:r>
              <a:rPr lang="fa-IR" dirty="0">
                <a:cs typeface="B Nazanin" pitchFamily="2" charset="-78"/>
              </a:rPr>
              <a:t>از </a:t>
            </a:r>
            <a:r>
              <a:rPr lang="fa-IR" dirty="0" smtClean="0">
                <a:cs typeface="B Nazanin" pitchFamily="2" charset="-78"/>
              </a:rPr>
              <a:t>42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50128" y="980728"/>
            <a:ext cx="4782312" cy="743590"/>
          </a:xfrm>
          <a:prstGeom prst="rect">
            <a:avLst/>
          </a:prstGeom>
        </p:spPr>
        <p:txBody>
          <a:bodyPr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1- انواع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دارایی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فکری (ادامه)</a:t>
            </a:r>
            <a:endParaRPr lang="en-US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528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732" y="1700808"/>
            <a:ext cx="4752528" cy="648072"/>
          </a:xfrm>
        </p:spPr>
        <p:txBody>
          <a:bodyPr>
            <a:normAutofit/>
          </a:bodyPr>
          <a:lstStyle/>
          <a:p>
            <a:pPr algn="ctr"/>
            <a:r>
              <a:rPr lang="fa-IR" sz="30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اسرار تجاری</a:t>
            </a:r>
            <a:endParaRPr lang="en-US" sz="30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492896"/>
            <a:ext cx="8424936" cy="3456384"/>
          </a:xfrm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</a:pPr>
            <a:r>
              <a:rPr lang="fa-IR" dirty="0"/>
              <a:t>تکنيک‌های نوآورانه و دانش فنی </a:t>
            </a:r>
            <a:r>
              <a:rPr lang="fa-IR" dirty="0" smtClean="0"/>
              <a:t> شرکتها برای ایجاد توان 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fa-IR" dirty="0" smtClean="0"/>
              <a:t>عدم امکان حمایت همه این دانش ها توسط نظام اختراعات (فناورانه نیست یا شرایط احراز ندارد)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fa-IR" dirty="0" smtClean="0"/>
              <a:t>عدم تمایل مالک به افشاء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fa-IR" dirty="0" smtClean="0"/>
              <a:t>قابلیت پائین مهندسی معکوس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fa-IR" dirty="0" smtClean="0"/>
              <a:t>آسیب پذیری حمایت در خصوص افشاء، کپی و مهندسی معکوس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fa-IR" dirty="0" smtClean="0"/>
              <a:t>حمایت در نظام قراردادی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9904" y="6496294"/>
            <a:ext cx="1152128" cy="365760"/>
          </a:xfrm>
        </p:spPr>
        <p:txBody>
          <a:bodyPr/>
          <a:lstStyle/>
          <a:p>
            <a:pPr algn="ctr"/>
            <a:fld id="{85360FD1-730F-4C18-B25B-3934FD1E2396}" type="slidenum">
              <a:rPr lang="fa-IR" smtClean="0"/>
              <a:pPr algn="ctr"/>
              <a:t>8</a:t>
            </a:fld>
            <a:r>
              <a:rPr lang="fa-IR" dirty="0" smtClean="0"/>
              <a:t> </a:t>
            </a:r>
            <a:r>
              <a:rPr lang="fa-IR" dirty="0">
                <a:cs typeface="B Nazanin" pitchFamily="2" charset="-78"/>
              </a:rPr>
              <a:t>از 42</a:t>
            </a:r>
            <a:endParaRPr lang="fa-IR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50128" y="980728"/>
            <a:ext cx="4782312" cy="743590"/>
          </a:xfrm>
          <a:prstGeom prst="rect">
            <a:avLst/>
          </a:prstGeom>
        </p:spPr>
        <p:txBody>
          <a:bodyPr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1- انواع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دارایی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فکری (ادامه)</a:t>
            </a:r>
            <a:endParaRPr lang="en-US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41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732" y="1628800"/>
            <a:ext cx="4752528" cy="648072"/>
          </a:xfrm>
        </p:spPr>
        <p:txBody>
          <a:bodyPr>
            <a:normAutofit/>
          </a:bodyPr>
          <a:lstStyle/>
          <a:p>
            <a:r>
              <a:rPr lang="fa-IR" sz="3000" b="1" dirty="0">
                <a:solidFill>
                  <a:srgbClr val="FF0000"/>
                </a:solidFill>
                <a:cs typeface="B Nazanin" panose="00000400000000000000" pitchFamily="2" charset="-78"/>
              </a:rPr>
              <a:t>حق نشر دارایی‌های هنری وادبی</a:t>
            </a:r>
            <a:endParaRPr lang="en-US" sz="30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492896"/>
            <a:ext cx="8424936" cy="3240360"/>
          </a:xfrm>
        </p:spPr>
        <p:txBody>
          <a:bodyPr>
            <a:normAutofit/>
          </a:bodyPr>
          <a:lstStyle/>
          <a:p>
            <a:pPr algn="just">
              <a:buClr>
                <a:schemeClr val="accent1">
                  <a:lumMod val="75000"/>
                </a:schemeClr>
              </a:buClr>
            </a:pPr>
            <a:r>
              <a:rPr lang="fa-IR" dirty="0" smtClean="0"/>
              <a:t>اعطای حق به نویسنده‌ها</a:t>
            </a:r>
            <a:r>
              <a:rPr lang="fa-IR" dirty="0"/>
              <a:t>، هنرمندان و دیگر </a:t>
            </a:r>
            <a:r>
              <a:rPr lang="fa-IR" dirty="0" smtClean="0"/>
              <a:t>پدیدآورندگان</a:t>
            </a:r>
          </a:p>
          <a:p>
            <a:pPr algn="just">
              <a:buClr>
                <a:schemeClr val="accent1">
                  <a:lumMod val="75000"/>
                </a:schemeClr>
              </a:buClr>
            </a:pPr>
            <a:r>
              <a:rPr lang="fa-IR" dirty="0" smtClean="0"/>
              <a:t>آثاری از قبیل  </a:t>
            </a:r>
            <a:r>
              <a:rPr lang="fa-IR" dirty="0"/>
              <a:t>اجراها (مثل اجرای بازیگری و موسیقی)، محصولات فونوگرافی (مانند لوح فشرده) در ضبط صدا و برنامه‌های تلویزیونی، رمان، شعر، بازی‌ها، روزنامه، آثار مرجع، تبلیغات، پایگاه داده‌ها، فیلم، نوشتن ملودی، نقاشی، عکس‌ها، نقشه، معماری، مجسمه، نقش‌های فنی و </a:t>
            </a:r>
            <a:r>
              <a:rPr lang="fa-IR" dirty="0" smtClean="0"/>
              <a:t>نرم‌افزار</a:t>
            </a:r>
          </a:p>
          <a:p>
            <a:pPr algn="just">
              <a:buClr>
                <a:schemeClr val="accent1">
                  <a:lumMod val="75000"/>
                </a:schemeClr>
              </a:buClr>
            </a:pPr>
            <a:r>
              <a:rPr lang="fa-IR" dirty="0" smtClean="0"/>
              <a:t>حق </a:t>
            </a:r>
            <a:r>
              <a:rPr lang="fa-IR" dirty="0"/>
              <a:t>انحصاری در تکثير، توليد، عرضه، اجرا و بهر‌ه برداری از </a:t>
            </a:r>
            <a:r>
              <a:rPr lang="fa-IR" dirty="0" smtClean="0"/>
              <a:t>اثر </a:t>
            </a:r>
          </a:p>
          <a:p>
            <a:pPr algn="just">
              <a:buClr>
                <a:schemeClr val="accent1">
                  <a:lumMod val="75000"/>
                </a:schemeClr>
              </a:buClr>
            </a:pPr>
            <a:r>
              <a:rPr lang="fa-IR" dirty="0" smtClean="0"/>
              <a:t>حق </a:t>
            </a:r>
            <a:r>
              <a:rPr lang="fa-IR" dirty="0"/>
              <a:t>بهره‌برداری </a:t>
            </a:r>
            <a:r>
              <a:rPr lang="fa-IR" dirty="0" smtClean="0"/>
              <a:t>قابل </a:t>
            </a:r>
            <a:r>
              <a:rPr lang="fa-IR" dirty="0"/>
              <a:t>نقل و انتقال و معامله </a:t>
            </a:r>
            <a:r>
              <a:rPr lang="fa-IR" dirty="0" smtClean="0"/>
              <a:t>است</a:t>
            </a:r>
          </a:p>
          <a:p>
            <a:pPr algn="just">
              <a:buClr>
                <a:schemeClr val="accent1">
                  <a:lumMod val="75000"/>
                </a:schemeClr>
              </a:buClr>
            </a:pPr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58" y="6381328"/>
            <a:ext cx="1032549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t>9</a:t>
            </a:fld>
            <a:r>
              <a:rPr lang="fa-IR" dirty="0" smtClean="0"/>
              <a:t> </a:t>
            </a:r>
            <a:r>
              <a:rPr lang="fa-IR" dirty="0">
                <a:cs typeface="B Nazanin" pitchFamily="2" charset="-78"/>
              </a:rPr>
              <a:t>از 42</a:t>
            </a:r>
            <a:endParaRPr lang="fa-IR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50128" y="980728"/>
            <a:ext cx="4782312" cy="743590"/>
          </a:xfrm>
          <a:prstGeom prst="rect">
            <a:avLst/>
          </a:prstGeom>
        </p:spPr>
        <p:txBody>
          <a:bodyPr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1- انواع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دارایی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فکری (ادامه)</a:t>
            </a:r>
            <a:endParaRPr lang="en-US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8613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1161</TotalTime>
  <Words>3272</Words>
  <Application>Microsoft Office PowerPoint</Application>
  <PresentationFormat>On-screen Show (4:3)</PresentationFormat>
  <Paragraphs>380</Paragraphs>
  <Slides>42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6" baseType="lpstr">
      <vt:lpstr>B Nazanin</vt:lpstr>
      <vt:lpstr>Georgia</vt:lpstr>
      <vt:lpstr>Calibri Light</vt:lpstr>
      <vt:lpstr>Times New Roman</vt:lpstr>
      <vt:lpstr>Wingdings</vt:lpstr>
      <vt:lpstr>Tahoma</vt:lpstr>
      <vt:lpstr>Calibri</vt:lpstr>
      <vt:lpstr>Symbol</vt:lpstr>
      <vt:lpstr>Arial</vt:lpstr>
      <vt:lpstr>iran</vt:lpstr>
      <vt:lpstr>Wingdings 2</vt:lpstr>
      <vt:lpstr>Trebuchet MS</vt:lpstr>
      <vt:lpstr>B Titr</vt:lpstr>
      <vt:lpstr>Urban</vt:lpstr>
      <vt:lpstr>سیاست‌های نظام مالکیت فکری با هدف توسعه نوآوری</vt:lpstr>
      <vt:lpstr>فهرست مطالب</vt:lpstr>
      <vt:lpstr>مقدمه</vt:lpstr>
      <vt:lpstr>PowerPoint Presentation</vt:lpstr>
      <vt:lpstr>دارائی های صنعتی : گواهی ثبت اختراع (پتنت)</vt:lpstr>
      <vt:lpstr>دارائی های صنعتی : طرح و علائم</vt:lpstr>
      <vt:lpstr>علائم جغرافیایی</vt:lpstr>
      <vt:lpstr>اسرار تجاری</vt:lpstr>
      <vt:lpstr>حق نشر دارایی‌های هنری وادبی</vt:lpstr>
      <vt:lpstr>برنامه کامپیوتری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فصل</dc:title>
  <dc:creator>مرضیه یعقوبی</dc:creator>
  <cp:lastModifiedBy>Windows User</cp:lastModifiedBy>
  <cp:revision>86</cp:revision>
  <dcterms:created xsi:type="dcterms:W3CDTF">2019-05-01T06:29:46Z</dcterms:created>
  <dcterms:modified xsi:type="dcterms:W3CDTF">2019-07-23T13:13:51Z</dcterms:modified>
</cp:coreProperties>
</file>