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embedTrueTypeFonts="1" saveSubsetFonts="1">
  <p:sldMasterIdLst>
    <p:sldMasterId id="2147483660" r:id="rId1"/>
  </p:sldMasterIdLst>
  <p:notesMasterIdLst>
    <p:notesMasterId r:id="rId29"/>
  </p:notesMasterIdLst>
  <p:sldIdLst>
    <p:sldId id="256" r:id="rId2"/>
    <p:sldId id="266" r:id="rId3"/>
    <p:sldId id="267" r:id="rId4"/>
    <p:sldId id="269" r:id="rId5"/>
    <p:sldId id="268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9" r:id="rId15"/>
    <p:sldId id="278" r:id="rId16"/>
    <p:sldId id="280" r:id="rId17"/>
    <p:sldId id="281" r:id="rId18"/>
    <p:sldId id="282" r:id="rId19"/>
    <p:sldId id="283" r:id="rId20"/>
    <p:sldId id="284" r:id="rId21"/>
    <p:sldId id="285" r:id="rId22"/>
    <p:sldId id="287" r:id="rId23"/>
    <p:sldId id="288" r:id="rId24"/>
    <p:sldId id="290" r:id="rId25"/>
    <p:sldId id="291" r:id="rId26"/>
    <p:sldId id="292" r:id="rId27"/>
    <p:sldId id="293" r:id="rId28"/>
  </p:sldIdLst>
  <p:sldSz cx="9144000" cy="6858000" type="screen4x3"/>
  <p:notesSz cx="6858000" cy="9144000"/>
  <p:embeddedFontLst>
    <p:embeddedFont>
      <p:font typeface="B Nazanin" panose="00000400000000000000" pitchFamily="2" charset="-78"/>
      <p:regular r:id="rId30"/>
      <p:bold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Traditional Arabic" panose="02020603050405020304" pitchFamily="18" charset="-78"/>
      <p:regular r:id="rId36"/>
      <p:bold r:id="rId37"/>
    </p:embeddedFont>
    <p:embeddedFont>
      <p:font typeface="B Lotus" panose="00000400000000000000" pitchFamily="2" charset="-78"/>
      <p:regular r:id="rId38"/>
      <p:bold r:id="rId39"/>
    </p:embeddedFont>
    <p:embeddedFont>
      <p:font typeface="Wingdings 2" panose="05020102010507070707" pitchFamily="18" charset="2"/>
      <p:regular r:id="rId40"/>
    </p:embeddedFont>
    <p:embeddedFont>
      <p:font typeface="Trebuchet MS" panose="020B0603020202020204" pitchFamily="34" charset="0"/>
      <p:regular r:id="rId41"/>
      <p:bold r:id="rId42"/>
      <p:italic r:id="rId43"/>
      <p:boldItalic r:id="rId44"/>
    </p:embeddedFont>
    <p:embeddedFont>
      <p:font typeface="B Titr" panose="00000700000000000000" pitchFamily="2" charset="-78"/>
      <p:bold r:id="rId45"/>
    </p:embeddedFont>
    <p:embeddedFont>
      <p:font typeface="Georgia" panose="02040502050405020303" pitchFamily="18" charset="0"/>
      <p:regular r:id="rId46"/>
      <p:bold r:id="rId47"/>
      <p:italic r:id="rId48"/>
      <p:boldItalic r:id="rId49"/>
    </p:embeddedFont>
  </p:embeddedFontLst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DEFE3"/>
    <a:srgbClr val="00EA00"/>
    <a:srgbClr val="FFE4C9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89228" autoAdjust="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font" Target="fonts/font19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0" Type="http://schemas.openxmlformats.org/officeDocument/2006/relationships/slide" Target="slides/slide19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49" Type="http://schemas.openxmlformats.org/officeDocument/2006/relationships/font" Target="fonts/font20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DC5F17-83E7-4409-9984-3211B28F462B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pPr rtl="1"/>
          <a:endParaRPr lang="fa-IR"/>
        </a:p>
      </dgm:t>
    </dgm:pt>
    <dgm:pt modelId="{8F6E849D-CD11-47D0-8A5D-D3628DDE8309}">
      <dgm:prSet custT="1"/>
      <dgm:spPr/>
      <dgm:t>
        <a:bodyPr/>
        <a:lstStyle/>
        <a:p>
          <a:pPr rtl="1"/>
          <a:r>
            <a:rPr lang="fa-IR" sz="2600" dirty="0" smtClean="0">
              <a:cs typeface="B Nazanin" panose="00000400000000000000" pitchFamily="2" charset="-78"/>
            </a:rPr>
            <a:t>مکمل بودن اعضای شبکه</a:t>
          </a:r>
        </a:p>
      </dgm:t>
    </dgm:pt>
    <dgm:pt modelId="{C9315429-9C82-41E4-9D77-A70CEDB26F2A}" type="parTrans" cxnId="{4B1B0FC2-2263-4D2C-AD5C-7074CF19C223}">
      <dgm:prSet/>
      <dgm:spPr/>
      <dgm:t>
        <a:bodyPr/>
        <a:lstStyle/>
        <a:p>
          <a:pPr rtl="1"/>
          <a:endParaRPr lang="fa-IR"/>
        </a:p>
      </dgm:t>
    </dgm:pt>
    <dgm:pt modelId="{41DC44D4-37FC-472B-944C-BC3005713062}" type="sibTrans" cxnId="{4B1B0FC2-2263-4D2C-AD5C-7074CF19C223}">
      <dgm:prSet/>
      <dgm:spPr/>
      <dgm:t>
        <a:bodyPr/>
        <a:lstStyle/>
        <a:p>
          <a:pPr rtl="1"/>
          <a:endParaRPr lang="fa-IR"/>
        </a:p>
      </dgm:t>
    </dgm:pt>
    <dgm:pt modelId="{EA49723B-9786-4D44-A558-02E88827C3FB}">
      <dgm:prSet custT="1"/>
      <dgm:spPr/>
      <dgm:t>
        <a:bodyPr/>
        <a:lstStyle/>
        <a:p>
          <a:pPr rtl="1"/>
          <a:r>
            <a:rPr lang="fa-IR" sz="2600" dirty="0" smtClean="0">
              <a:cs typeface="B Nazanin" panose="00000400000000000000" pitchFamily="2" charset="-78"/>
            </a:rPr>
            <a:t>همکاری اعضا در پروژه‌های مشترک</a:t>
          </a:r>
        </a:p>
      </dgm:t>
    </dgm:pt>
    <dgm:pt modelId="{81021E8D-D522-46F0-9933-FB074B0B12C1}" type="parTrans" cxnId="{8F64A440-1C60-4DDD-B306-1DCBE1B7925F}">
      <dgm:prSet/>
      <dgm:spPr/>
      <dgm:t>
        <a:bodyPr/>
        <a:lstStyle/>
        <a:p>
          <a:pPr rtl="1"/>
          <a:endParaRPr lang="fa-IR"/>
        </a:p>
      </dgm:t>
    </dgm:pt>
    <dgm:pt modelId="{3A004B88-20CE-42F3-9524-C125F0692D56}" type="sibTrans" cxnId="{8F64A440-1C60-4DDD-B306-1DCBE1B7925F}">
      <dgm:prSet/>
      <dgm:spPr/>
      <dgm:t>
        <a:bodyPr/>
        <a:lstStyle/>
        <a:p>
          <a:pPr rtl="1"/>
          <a:endParaRPr lang="fa-IR"/>
        </a:p>
      </dgm:t>
    </dgm:pt>
    <dgm:pt modelId="{C8AE7A8E-1EE2-4993-AC2F-D7BD1E15C534}">
      <dgm:prSet custT="1"/>
      <dgm:spPr/>
      <dgm:t>
        <a:bodyPr/>
        <a:lstStyle/>
        <a:p>
          <a:pPr rtl="1"/>
          <a:r>
            <a:rPr lang="fa-IR" sz="2600" dirty="0" smtClean="0">
              <a:cs typeface="B Nazanin" panose="00000400000000000000" pitchFamily="2" charset="-78"/>
            </a:rPr>
            <a:t>داوطلبانه بودن همکاری</a:t>
          </a:r>
        </a:p>
      </dgm:t>
    </dgm:pt>
    <dgm:pt modelId="{CC7AA348-34A0-4C47-B7F3-2FB3CC53630B}" type="parTrans" cxnId="{0FB675F9-8BEE-469C-999F-7FAD1106E4BB}">
      <dgm:prSet/>
      <dgm:spPr/>
      <dgm:t>
        <a:bodyPr/>
        <a:lstStyle/>
        <a:p>
          <a:pPr rtl="1"/>
          <a:endParaRPr lang="fa-IR"/>
        </a:p>
      </dgm:t>
    </dgm:pt>
    <dgm:pt modelId="{C1323285-01B3-4BD9-85BD-E4622622D465}" type="sibTrans" cxnId="{0FB675F9-8BEE-469C-999F-7FAD1106E4BB}">
      <dgm:prSet/>
      <dgm:spPr/>
      <dgm:t>
        <a:bodyPr/>
        <a:lstStyle/>
        <a:p>
          <a:pPr rtl="1"/>
          <a:endParaRPr lang="fa-IR"/>
        </a:p>
      </dgm:t>
    </dgm:pt>
    <dgm:pt modelId="{DDB3C90B-146A-4F2D-99AD-6F6D25079B95}">
      <dgm:prSet custT="1"/>
      <dgm:spPr/>
      <dgm:t>
        <a:bodyPr/>
        <a:lstStyle/>
        <a:p>
          <a:pPr rtl="1"/>
          <a:r>
            <a:rPr lang="fa-IR" sz="2600" dirty="0" smtClean="0">
              <a:cs typeface="B Nazanin" panose="00000400000000000000" pitchFamily="2" charset="-78"/>
            </a:rPr>
            <a:t>داشتن هدف مشترک</a:t>
          </a:r>
        </a:p>
      </dgm:t>
    </dgm:pt>
    <dgm:pt modelId="{0D70A5B0-EB58-4EA2-8AF5-8188F9CA75AC}" type="parTrans" cxnId="{3AA464EE-9C9C-4A9C-BD17-3AB15A27876D}">
      <dgm:prSet/>
      <dgm:spPr/>
      <dgm:t>
        <a:bodyPr/>
        <a:lstStyle/>
        <a:p>
          <a:pPr rtl="1"/>
          <a:endParaRPr lang="fa-IR"/>
        </a:p>
      </dgm:t>
    </dgm:pt>
    <dgm:pt modelId="{62C876B3-B357-4D50-89EB-9FD456990386}" type="sibTrans" cxnId="{3AA464EE-9C9C-4A9C-BD17-3AB15A27876D}">
      <dgm:prSet/>
      <dgm:spPr/>
      <dgm:t>
        <a:bodyPr/>
        <a:lstStyle/>
        <a:p>
          <a:pPr rtl="1"/>
          <a:endParaRPr lang="fa-IR"/>
        </a:p>
      </dgm:t>
    </dgm:pt>
    <dgm:pt modelId="{6874DAAC-AF6D-47C7-8D3D-E1CDEF677193}">
      <dgm:prSet custT="1"/>
      <dgm:spPr/>
      <dgm:t>
        <a:bodyPr/>
        <a:lstStyle/>
        <a:p>
          <a:pPr rtl="1"/>
          <a:r>
            <a:rPr lang="fa-IR" sz="2600" dirty="0" smtClean="0">
              <a:cs typeface="B Nazanin" panose="00000400000000000000" pitchFamily="2" charset="-78"/>
            </a:rPr>
            <a:t>حفظ استقلال اعضاء</a:t>
          </a:r>
          <a:endParaRPr lang="fa-IR" sz="2600" dirty="0">
            <a:cs typeface="B Nazanin" panose="00000400000000000000" pitchFamily="2" charset="-78"/>
          </a:endParaRPr>
        </a:p>
      </dgm:t>
    </dgm:pt>
    <dgm:pt modelId="{13CB1654-493B-4E77-A9EC-0FB21039893C}" type="parTrans" cxnId="{196A54E1-01E2-418E-B595-3BA424993C30}">
      <dgm:prSet/>
      <dgm:spPr/>
      <dgm:t>
        <a:bodyPr/>
        <a:lstStyle/>
        <a:p>
          <a:pPr rtl="1"/>
          <a:endParaRPr lang="fa-IR"/>
        </a:p>
      </dgm:t>
    </dgm:pt>
    <dgm:pt modelId="{B21F3BE8-8436-4F9B-A40D-DD3206AE059D}" type="sibTrans" cxnId="{196A54E1-01E2-418E-B595-3BA424993C30}">
      <dgm:prSet/>
      <dgm:spPr/>
      <dgm:t>
        <a:bodyPr/>
        <a:lstStyle/>
        <a:p>
          <a:pPr rtl="1"/>
          <a:endParaRPr lang="fa-IR"/>
        </a:p>
      </dgm:t>
    </dgm:pt>
    <dgm:pt modelId="{040D0A25-45B9-4F5B-8787-90A2AD428F7D}" type="pres">
      <dgm:prSet presAssocID="{ADDC5F17-83E7-4409-9984-3211B28F462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9352B54F-5494-49ED-BDE2-3351322E2FE7}" type="pres">
      <dgm:prSet presAssocID="{8F6E849D-CD11-47D0-8A5D-D3628DDE8309}" presName="parentLin" presStyleCnt="0"/>
      <dgm:spPr/>
    </dgm:pt>
    <dgm:pt modelId="{6D45CA72-7413-4A6A-BCCA-BB2DCCC29C9D}" type="pres">
      <dgm:prSet presAssocID="{8F6E849D-CD11-47D0-8A5D-D3628DDE8309}" presName="parentLeftMargin" presStyleLbl="node1" presStyleIdx="0" presStyleCnt="3"/>
      <dgm:spPr/>
      <dgm:t>
        <a:bodyPr/>
        <a:lstStyle/>
        <a:p>
          <a:pPr rtl="1"/>
          <a:endParaRPr lang="fa-IR"/>
        </a:p>
      </dgm:t>
    </dgm:pt>
    <dgm:pt modelId="{D9AE9F9A-537F-4536-9A75-5E7CCDA89B89}" type="pres">
      <dgm:prSet presAssocID="{8F6E849D-CD11-47D0-8A5D-D3628DDE830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4FB1D00-22B3-420E-B99F-E77130861D09}" type="pres">
      <dgm:prSet presAssocID="{8F6E849D-CD11-47D0-8A5D-D3628DDE8309}" presName="negativeSpace" presStyleCnt="0"/>
      <dgm:spPr/>
    </dgm:pt>
    <dgm:pt modelId="{C6A9CAC9-79CA-46FC-86C9-96AAA426F4CE}" type="pres">
      <dgm:prSet presAssocID="{8F6E849D-CD11-47D0-8A5D-D3628DDE8309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F5BBA29-7D30-4458-8FF8-0C6955DA2B9F}" type="pres">
      <dgm:prSet presAssocID="{41DC44D4-37FC-472B-944C-BC3005713062}" presName="spaceBetweenRectangles" presStyleCnt="0"/>
      <dgm:spPr/>
    </dgm:pt>
    <dgm:pt modelId="{59431DC9-6BFB-4C86-89EA-25D2B38857DF}" type="pres">
      <dgm:prSet presAssocID="{C8AE7A8E-1EE2-4993-AC2F-D7BD1E15C534}" presName="parentLin" presStyleCnt="0"/>
      <dgm:spPr/>
    </dgm:pt>
    <dgm:pt modelId="{31E2465C-41FF-4177-BA81-EF8B62025BBC}" type="pres">
      <dgm:prSet presAssocID="{C8AE7A8E-1EE2-4993-AC2F-D7BD1E15C534}" presName="parentLeftMargin" presStyleLbl="node1" presStyleIdx="0" presStyleCnt="3"/>
      <dgm:spPr/>
      <dgm:t>
        <a:bodyPr/>
        <a:lstStyle/>
        <a:p>
          <a:pPr rtl="1"/>
          <a:endParaRPr lang="fa-IR"/>
        </a:p>
      </dgm:t>
    </dgm:pt>
    <dgm:pt modelId="{398FAF10-0C94-4654-B0C3-179C1EB1F566}" type="pres">
      <dgm:prSet presAssocID="{C8AE7A8E-1EE2-4993-AC2F-D7BD1E15C53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0CB5857-0B69-4359-BA7F-F4FC8F37789E}" type="pres">
      <dgm:prSet presAssocID="{C8AE7A8E-1EE2-4993-AC2F-D7BD1E15C534}" presName="negativeSpace" presStyleCnt="0"/>
      <dgm:spPr/>
    </dgm:pt>
    <dgm:pt modelId="{16845AED-FE5F-4E39-B390-F7D12E3BE5D8}" type="pres">
      <dgm:prSet presAssocID="{C8AE7A8E-1EE2-4993-AC2F-D7BD1E15C534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513CF48-F947-455B-8E0B-0F7A5147B288}" type="pres">
      <dgm:prSet presAssocID="{C1323285-01B3-4BD9-85BD-E4622622D465}" presName="spaceBetweenRectangles" presStyleCnt="0"/>
      <dgm:spPr/>
    </dgm:pt>
    <dgm:pt modelId="{A1A7E02B-B4C3-40A8-9961-19CC5F640EB7}" type="pres">
      <dgm:prSet presAssocID="{6874DAAC-AF6D-47C7-8D3D-E1CDEF677193}" presName="parentLin" presStyleCnt="0"/>
      <dgm:spPr/>
    </dgm:pt>
    <dgm:pt modelId="{6D1048AA-A2A3-4C59-B161-751F78EFB7C1}" type="pres">
      <dgm:prSet presAssocID="{6874DAAC-AF6D-47C7-8D3D-E1CDEF677193}" presName="parentLeftMargin" presStyleLbl="node1" presStyleIdx="1" presStyleCnt="3"/>
      <dgm:spPr/>
      <dgm:t>
        <a:bodyPr/>
        <a:lstStyle/>
        <a:p>
          <a:pPr rtl="1"/>
          <a:endParaRPr lang="fa-IR"/>
        </a:p>
      </dgm:t>
    </dgm:pt>
    <dgm:pt modelId="{62D0CF86-47E5-4676-9A7B-8D901F3FB674}" type="pres">
      <dgm:prSet presAssocID="{6874DAAC-AF6D-47C7-8D3D-E1CDEF67719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6F9F82D-23EB-4ED6-A1D5-F2F92C59F8CC}" type="pres">
      <dgm:prSet presAssocID="{6874DAAC-AF6D-47C7-8D3D-E1CDEF677193}" presName="negativeSpace" presStyleCnt="0"/>
      <dgm:spPr/>
    </dgm:pt>
    <dgm:pt modelId="{794DE69E-CA11-407F-ACED-F8509C7021F1}" type="pres">
      <dgm:prSet presAssocID="{6874DAAC-AF6D-47C7-8D3D-E1CDEF67719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1BE311C-F7EA-419C-BA50-1C0BB590CCDB}" type="presOf" srcId="{8F6E849D-CD11-47D0-8A5D-D3628DDE8309}" destId="{D9AE9F9A-537F-4536-9A75-5E7CCDA89B89}" srcOrd="1" destOrd="0" presId="urn:microsoft.com/office/officeart/2005/8/layout/list1"/>
    <dgm:cxn modelId="{BEE4E1C8-8521-4057-A012-84B609D15D09}" type="presOf" srcId="{6874DAAC-AF6D-47C7-8D3D-E1CDEF677193}" destId="{6D1048AA-A2A3-4C59-B161-751F78EFB7C1}" srcOrd="0" destOrd="0" presId="urn:microsoft.com/office/officeart/2005/8/layout/list1"/>
    <dgm:cxn modelId="{C56B4809-C6B9-4CA0-B4DA-5DD53E5251CB}" type="presOf" srcId="{C8AE7A8E-1EE2-4993-AC2F-D7BD1E15C534}" destId="{31E2465C-41FF-4177-BA81-EF8B62025BBC}" srcOrd="0" destOrd="0" presId="urn:microsoft.com/office/officeart/2005/8/layout/list1"/>
    <dgm:cxn modelId="{18034B2A-F9C0-481E-8797-EF3750ACCD86}" type="presOf" srcId="{DDB3C90B-146A-4F2D-99AD-6F6D25079B95}" destId="{16845AED-FE5F-4E39-B390-F7D12E3BE5D8}" srcOrd="0" destOrd="0" presId="urn:microsoft.com/office/officeart/2005/8/layout/list1"/>
    <dgm:cxn modelId="{3AA464EE-9C9C-4A9C-BD17-3AB15A27876D}" srcId="{C8AE7A8E-1EE2-4993-AC2F-D7BD1E15C534}" destId="{DDB3C90B-146A-4F2D-99AD-6F6D25079B95}" srcOrd="0" destOrd="0" parTransId="{0D70A5B0-EB58-4EA2-8AF5-8188F9CA75AC}" sibTransId="{62C876B3-B357-4D50-89EB-9FD456990386}"/>
    <dgm:cxn modelId="{4B1B0FC2-2263-4D2C-AD5C-7074CF19C223}" srcId="{ADDC5F17-83E7-4409-9984-3211B28F462B}" destId="{8F6E849D-CD11-47D0-8A5D-D3628DDE8309}" srcOrd="0" destOrd="0" parTransId="{C9315429-9C82-41E4-9D77-A70CEDB26F2A}" sibTransId="{41DC44D4-37FC-472B-944C-BC3005713062}"/>
    <dgm:cxn modelId="{0FB675F9-8BEE-469C-999F-7FAD1106E4BB}" srcId="{ADDC5F17-83E7-4409-9984-3211B28F462B}" destId="{C8AE7A8E-1EE2-4993-AC2F-D7BD1E15C534}" srcOrd="1" destOrd="0" parTransId="{CC7AA348-34A0-4C47-B7F3-2FB3CC53630B}" sibTransId="{C1323285-01B3-4BD9-85BD-E4622622D465}"/>
    <dgm:cxn modelId="{6560DEF5-BAF0-45B3-B632-1CCAA59831FE}" type="presOf" srcId="{ADDC5F17-83E7-4409-9984-3211B28F462B}" destId="{040D0A25-45B9-4F5B-8787-90A2AD428F7D}" srcOrd="0" destOrd="0" presId="urn:microsoft.com/office/officeart/2005/8/layout/list1"/>
    <dgm:cxn modelId="{196A54E1-01E2-418E-B595-3BA424993C30}" srcId="{ADDC5F17-83E7-4409-9984-3211B28F462B}" destId="{6874DAAC-AF6D-47C7-8D3D-E1CDEF677193}" srcOrd="2" destOrd="0" parTransId="{13CB1654-493B-4E77-A9EC-0FB21039893C}" sibTransId="{B21F3BE8-8436-4F9B-A40D-DD3206AE059D}"/>
    <dgm:cxn modelId="{8F64A440-1C60-4DDD-B306-1DCBE1B7925F}" srcId="{8F6E849D-CD11-47D0-8A5D-D3628DDE8309}" destId="{EA49723B-9786-4D44-A558-02E88827C3FB}" srcOrd="0" destOrd="0" parTransId="{81021E8D-D522-46F0-9933-FB074B0B12C1}" sibTransId="{3A004B88-20CE-42F3-9524-C125F0692D56}"/>
    <dgm:cxn modelId="{476EFCBA-4E29-45CD-8B57-7ECC6804A5A3}" type="presOf" srcId="{8F6E849D-CD11-47D0-8A5D-D3628DDE8309}" destId="{6D45CA72-7413-4A6A-BCCA-BB2DCCC29C9D}" srcOrd="0" destOrd="0" presId="urn:microsoft.com/office/officeart/2005/8/layout/list1"/>
    <dgm:cxn modelId="{CB02DA3B-A7F6-4906-BDE9-08D5E10B85E9}" type="presOf" srcId="{EA49723B-9786-4D44-A558-02E88827C3FB}" destId="{C6A9CAC9-79CA-46FC-86C9-96AAA426F4CE}" srcOrd="0" destOrd="0" presId="urn:microsoft.com/office/officeart/2005/8/layout/list1"/>
    <dgm:cxn modelId="{EE3FB515-204B-4DE7-91F5-F22B8E35C32E}" type="presOf" srcId="{C8AE7A8E-1EE2-4993-AC2F-D7BD1E15C534}" destId="{398FAF10-0C94-4654-B0C3-179C1EB1F566}" srcOrd="1" destOrd="0" presId="urn:microsoft.com/office/officeart/2005/8/layout/list1"/>
    <dgm:cxn modelId="{90A6EE07-8CA7-44B3-A748-03869CBA2759}" type="presOf" srcId="{6874DAAC-AF6D-47C7-8D3D-E1CDEF677193}" destId="{62D0CF86-47E5-4676-9A7B-8D901F3FB674}" srcOrd="1" destOrd="0" presId="urn:microsoft.com/office/officeart/2005/8/layout/list1"/>
    <dgm:cxn modelId="{C47FF9F9-CC6B-4478-BA8C-6B0B47663B8E}" type="presParOf" srcId="{040D0A25-45B9-4F5B-8787-90A2AD428F7D}" destId="{9352B54F-5494-49ED-BDE2-3351322E2FE7}" srcOrd="0" destOrd="0" presId="urn:microsoft.com/office/officeart/2005/8/layout/list1"/>
    <dgm:cxn modelId="{7FCBAE70-5EC2-4362-B057-36BA094E9B57}" type="presParOf" srcId="{9352B54F-5494-49ED-BDE2-3351322E2FE7}" destId="{6D45CA72-7413-4A6A-BCCA-BB2DCCC29C9D}" srcOrd="0" destOrd="0" presId="urn:microsoft.com/office/officeart/2005/8/layout/list1"/>
    <dgm:cxn modelId="{13B84456-7879-4B59-A412-F9A1230D88F2}" type="presParOf" srcId="{9352B54F-5494-49ED-BDE2-3351322E2FE7}" destId="{D9AE9F9A-537F-4536-9A75-5E7CCDA89B89}" srcOrd="1" destOrd="0" presId="urn:microsoft.com/office/officeart/2005/8/layout/list1"/>
    <dgm:cxn modelId="{6C23815B-125A-4C46-AD2C-3CD9F551924C}" type="presParOf" srcId="{040D0A25-45B9-4F5B-8787-90A2AD428F7D}" destId="{94FB1D00-22B3-420E-B99F-E77130861D09}" srcOrd="1" destOrd="0" presId="urn:microsoft.com/office/officeart/2005/8/layout/list1"/>
    <dgm:cxn modelId="{89016D1C-1F19-43B3-907F-064474764F5A}" type="presParOf" srcId="{040D0A25-45B9-4F5B-8787-90A2AD428F7D}" destId="{C6A9CAC9-79CA-46FC-86C9-96AAA426F4CE}" srcOrd="2" destOrd="0" presId="urn:microsoft.com/office/officeart/2005/8/layout/list1"/>
    <dgm:cxn modelId="{DA42B512-07CA-4D82-BB48-0D152DC31D93}" type="presParOf" srcId="{040D0A25-45B9-4F5B-8787-90A2AD428F7D}" destId="{8F5BBA29-7D30-4458-8FF8-0C6955DA2B9F}" srcOrd="3" destOrd="0" presId="urn:microsoft.com/office/officeart/2005/8/layout/list1"/>
    <dgm:cxn modelId="{278B6B87-A0BE-4C34-9268-9C4FF1FE9B3B}" type="presParOf" srcId="{040D0A25-45B9-4F5B-8787-90A2AD428F7D}" destId="{59431DC9-6BFB-4C86-89EA-25D2B38857DF}" srcOrd="4" destOrd="0" presId="urn:microsoft.com/office/officeart/2005/8/layout/list1"/>
    <dgm:cxn modelId="{FA97197C-D2FF-4AF6-8612-F14912C94AF6}" type="presParOf" srcId="{59431DC9-6BFB-4C86-89EA-25D2B38857DF}" destId="{31E2465C-41FF-4177-BA81-EF8B62025BBC}" srcOrd="0" destOrd="0" presId="urn:microsoft.com/office/officeart/2005/8/layout/list1"/>
    <dgm:cxn modelId="{9079FFF5-7FD2-4E2F-ADD4-35D65659C620}" type="presParOf" srcId="{59431DC9-6BFB-4C86-89EA-25D2B38857DF}" destId="{398FAF10-0C94-4654-B0C3-179C1EB1F566}" srcOrd="1" destOrd="0" presId="urn:microsoft.com/office/officeart/2005/8/layout/list1"/>
    <dgm:cxn modelId="{57C15E50-4191-4951-AC69-AF7E2A478D41}" type="presParOf" srcId="{040D0A25-45B9-4F5B-8787-90A2AD428F7D}" destId="{60CB5857-0B69-4359-BA7F-F4FC8F37789E}" srcOrd="5" destOrd="0" presId="urn:microsoft.com/office/officeart/2005/8/layout/list1"/>
    <dgm:cxn modelId="{A2E653A1-741C-4BBC-9F5C-7D53CCAA2FED}" type="presParOf" srcId="{040D0A25-45B9-4F5B-8787-90A2AD428F7D}" destId="{16845AED-FE5F-4E39-B390-F7D12E3BE5D8}" srcOrd="6" destOrd="0" presId="urn:microsoft.com/office/officeart/2005/8/layout/list1"/>
    <dgm:cxn modelId="{F46ADCD0-4193-4220-B71E-204BEB579E39}" type="presParOf" srcId="{040D0A25-45B9-4F5B-8787-90A2AD428F7D}" destId="{9513CF48-F947-455B-8E0B-0F7A5147B288}" srcOrd="7" destOrd="0" presId="urn:microsoft.com/office/officeart/2005/8/layout/list1"/>
    <dgm:cxn modelId="{CE747E42-ABAB-4C04-9E03-15834429DD2E}" type="presParOf" srcId="{040D0A25-45B9-4F5B-8787-90A2AD428F7D}" destId="{A1A7E02B-B4C3-40A8-9961-19CC5F640EB7}" srcOrd="8" destOrd="0" presId="urn:microsoft.com/office/officeart/2005/8/layout/list1"/>
    <dgm:cxn modelId="{3E06A426-CA74-4F78-8F0F-3B621C2E564E}" type="presParOf" srcId="{A1A7E02B-B4C3-40A8-9961-19CC5F640EB7}" destId="{6D1048AA-A2A3-4C59-B161-751F78EFB7C1}" srcOrd="0" destOrd="0" presId="urn:microsoft.com/office/officeart/2005/8/layout/list1"/>
    <dgm:cxn modelId="{84200BA7-7213-44A9-9C76-DC3A2F7A4E3A}" type="presParOf" srcId="{A1A7E02B-B4C3-40A8-9961-19CC5F640EB7}" destId="{62D0CF86-47E5-4676-9A7B-8D901F3FB674}" srcOrd="1" destOrd="0" presId="urn:microsoft.com/office/officeart/2005/8/layout/list1"/>
    <dgm:cxn modelId="{D05F0D44-C211-4551-AB2C-4B23926EFD60}" type="presParOf" srcId="{040D0A25-45B9-4F5B-8787-90A2AD428F7D}" destId="{B6F9F82D-23EB-4ED6-A1D5-F2F92C59F8CC}" srcOrd="9" destOrd="0" presId="urn:microsoft.com/office/officeart/2005/8/layout/list1"/>
    <dgm:cxn modelId="{6AFC021D-B490-4604-A1DA-474CF301F0AC}" type="presParOf" srcId="{040D0A25-45B9-4F5B-8787-90A2AD428F7D}" destId="{794DE69E-CA11-407F-ACED-F8509C7021F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8A78CC-9F91-460A-B976-41E2746C48E6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pPr rtl="1"/>
          <a:endParaRPr lang="fa-IR"/>
        </a:p>
      </dgm:t>
    </dgm:pt>
    <dgm:pt modelId="{24A237AF-9AA7-4E8A-93CF-EC0D8E9303D1}">
      <dgm:prSet phldrT="[Text]" custT="1"/>
      <dgm:spPr/>
      <dgm:t>
        <a:bodyPr/>
        <a:lstStyle/>
        <a:p>
          <a:pPr rtl="1"/>
          <a:r>
            <a:rPr lang="ar-SA" sz="2600" dirty="0" smtClean="0">
              <a:cs typeface="B Nazanin" panose="00000400000000000000" pitchFamily="2" charset="-78"/>
            </a:rPr>
            <a:t>افزايش بهره‌وری</a:t>
          </a:r>
          <a:r>
            <a:rPr lang="fa-IR" sz="2600" dirty="0" smtClean="0">
              <a:cs typeface="B Nazanin" panose="00000400000000000000" pitchFamily="2" charset="-78"/>
            </a:rPr>
            <a:t> سازمان‌های عضو</a:t>
          </a:r>
          <a:r>
            <a:rPr lang="ar-SA" sz="2600" dirty="0" smtClean="0">
              <a:cs typeface="B Nazanin" panose="00000400000000000000" pitchFamily="2" charset="-78"/>
            </a:rPr>
            <a:t> از طريق استفاده مكرر از دانش</a:t>
          </a:r>
          <a:endParaRPr lang="fa-IR" sz="2600" dirty="0">
            <a:cs typeface="B Nazanin" panose="00000400000000000000" pitchFamily="2" charset="-78"/>
          </a:endParaRPr>
        </a:p>
      </dgm:t>
    </dgm:pt>
    <dgm:pt modelId="{127102D6-F331-4B53-B2FD-C80FA081D5BD}" type="parTrans" cxnId="{3686A4C5-1FF8-40C1-85F5-E0EC318164A1}">
      <dgm:prSet/>
      <dgm:spPr/>
      <dgm:t>
        <a:bodyPr/>
        <a:lstStyle/>
        <a:p>
          <a:pPr rtl="1"/>
          <a:endParaRPr lang="fa-IR"/>
        </a:p>
      </dgm:t>
    </dgm:pt>
    <dgm:pt modelId="{B15A6371-8CFF-498B-8DFF-6DE9E4DA255E}" type="sibTrans" cxnId="{3686A4C5-1FF8-40C1-85F5-E0EC318164A1}">
      <dgm:prSet/>
      <dgm:spPr/>
      <dgm:t>
        <a:bodyPr/>
        <a:lstStyle/>
        <a:p>
          <a:pPr rtl="1"/>
          <a:endParaRPr lang="fa-IR"/>
        </a:p>
      </dgm:t>
    </dgm:pt>
    <dgm:pt modelId="{C41A4384-6AA9-40C3-A813-7F2C0325AAFF}">
      <dgm:prSet phldrT="[Text]" custT="1"/>
      <dgm:spPr/>
      <dgm:t>
        <a:bodyPr/>
        <a:lstStyle/>
        <a:p>
          <a:pPr rtl="1"/>
          <a:r>
            <a:rPr lang="ar-SA" sz="2600" dirty="0" smtClean="0">
              <a:cs typeface="B Nazanin" panose="00000400000000000000" pitchFamily="2" charset="-78"/>
            </a:rPr>
            <a:t>تقويت رضايت و وفاداري كاركنان</a:t>
          </a:r>
          <a:r>
            <a:rPr lang="fa-IR" sz="2600" dirty="0" smtClean="0">
              <a:cs typeface="B Nazanin" panose="00000400000000000000" pitchFamily="2" charset="-78"/>
            </a:rPr>
            <a:t> مراکز عضو</a:t>
          </a:r>
          <a:endParaRPr lang="fa-IR" sz="2600" dirty="0">
            <a:cs typeface="B Nazanin" panose="00000400000000000000" pitchFamily="2" charset="-78"/>
          </a:endParaRPr>
        </a:p>
      </dgm:t>
    </dgm:pt>
    <dgm:pt modelId="{6A69BEDA-9878-422F-9BC2-543C519F5AD7}" type="parTrans" cxnId="{F17BCD66-B46A-47E6-A9BA-BA595A2179F3}">
      <dgm:prSet/>
      <dgm:spPr/>
      <dgm:t>
        <a:bodyPr/>
        <a:lstStyle/>
        <a:p>
          <a:pPr rtl="1"/>
          <a:endParaRPr lang="fa-IR"/>
        </a:p>
      </dgm:t>
    </dgm:pt>
    <dgm:pt modelId="{4EE85476-D600-404B-9A62-22D9AF93CFBC}" type="sibTrans" cxnId="{F17BCD66-B46A-47E6-A9BA-BA595A2179F3}">
      <dgm:prSet/>
      <dgm:spPr/>
      <dgm:t>
        <a:bodyPr/>
        <a:lstStyle/>
        <a:p>
          <a:pPr rtl="1"/>
          <a:endParaRPr lang="fa-IR"/>
        </a:p>
      </dgm:t>
    </dgm:pt>
    <dgm:pt modelId="{8C2B6027-9A27-4590-8DF9-9E0417187402}">
      <dgm:prSet phldrT="[Text]" custT="1"/>
      <dgm:spPr/>
      <dgm:t>
        <a:bodyPr/>
        <a:lstStyle/>
        <a:p>
          <a:pPr rtl="1"/>
          <a:r>
            <a:rPr lang="ar-SA" sz="2600" dirty="0" smtClean="0">
              <a:cs typeface="B Nazanin" panose="00000400000000000000" pitchFamily="2" charset="-78"/>
            </a:rPr>
            <a:t>کاهش هزینه‌ها</a:t>
          </a:r>
          <a:endParaRPr lang="fa-IR" sz="2600" dirty="0">
            <a:cs typeface="B Nazanin" panose="00000400000000000000" pitchFamily="2" charset="-78"/>
          </a:endParaRPr>
        </a:p>
      </dgm:t>
    </dgm:pt>
    <dgm:pt modelId="{9FA3E44E-94B2-4ED5-B7DE-22E36FD8124C}" type="parTrans" cxnId="{EDE4D6A5-98D2-4E55-85CB-E193236BE785}">
      <dgm:prSet/>
      <dgm:spPr/>
      <dgm:t>
        <a:bodyPr/>
        <a:lstStyle/>
        <a:p>
          <a:pPr rtl="1"/>
          <a:endParaRPr lang="fa-IR"/>
        </a:p>
      </dgm:t>
    </dgm:pt>
    <dgm:pt modelId="{351DE8A0-0EF2-4E7C-8015-61A1C6C3FC24}" type="sibTrans" cxnId="{EDE4D6A5-98D2-4E55-85CB-E193236BE785}">
      <dgm:prSet/>
      <dgm:spPr/>
      <dgm:t>
        <a:bodyPr/>
        <a:lstStyle/>
        <a:p>
          <a:pPr rtl="1"/>
          <a:endParaRPr lang="fa-IR"/>
        </a:p>
      </dgm:t>
    </dgm:pt>
    <dgm:pt modelId="{8B840051-A4A0-4C9E-A7AF-0273C55AAB34}">
      <dgm:prSet phldrT="[Text]" custT="1"/>
      <dgm:spPr/>
      <dgm:t>
        <a:bodyPr/>
        <a:lstStyle/>
        <a:p>
          <a:pPr rtl="1"/>
          <a:r>
            <a:rPr lang="ar-SA" sz="2600" dirty="0" smtClean="0">
              <a:cs typeface="B Nazanin" panose="00000400000000000000" pitchFamily="2" charset="-78"/>
            </a:rPr>
            <a:t>استاندارد‌گذاری </a:t>
          </a:r>
          <a:r>
            <a:rPr lang="fa-IR" sz="2600" dirty="0" smtClean="0">
              <a:cs typeface="B Nazanin" panose="00000400000000000000" pitchFamily="2" charset="-78"/>
            </a:rPr>
            <a:t>از طریق مشارکت اعضا</a:t>
          </a:r>
          <a:r>
            <a:rPr lang="ar-SA" sz="2600" dirty="0" smtClean="0">
              <a:cs typeface="B Nazanin" panose="00000400000000000000" pitchFamily="2" charset="-78"/>
            </a:rPr>
            <a:t> </a:t>
          </a:r>
          <a:endParaRPr lang="fa-IR" sz="2600" dirty="0">
            <a:cs typeface="B Nazanin" panose="00000400000000000000" pitchFamily="2" charset="-78"/>
          </a:endParaRPr>
        </a:p>
      </dgm:t>
    </dgm:pt>
    <dgm:pt modelId="{B04A869E-D64C-4C3E-9994-7F4946F1BFF9}" type="parTrans" cxnId="{106F88D7-13A5-4181-9698-6A321428D056}">
      <dgm:prSet/>
      <dgm:spPr/>
      <dgm:t>
        <a:bodyPr/>
        <a:lstStyle/>
        <a:p>
          <a:pPr rtl="1"/>
          <a:endParaRPr lang="fa-IR"/>
        </a:p>
      </dgm:t>
    </dgm:pt>
    <dgm:pt modelId="{F848A112-F048-4857-A77F-C631F2E58E45}" type="sibTrans" cxnId="{106F88D7-13A5-4181-9698-6A321428D056}">
      <dgm:prSet/>
      <dgm:spPr/>
      <dgm:t>
        <a:bodyPr/>
        <a:lstStyle/>
        <a:p>
          <a:pPr rtl="1"/>
          <a:endParaRPr lang="fa-IR"/>
        </a:p>
      </dgm:t>
    </dgm:pt>
    <dgm:pt modelId="{BAE9CF42-97F3-4222-975D-009304DA1C5C}">
      <dgm:prSet phldrT="[Text]" custT="1"/>
      <dgm:spPr/>
      <dgm:t>
        <a:bodyPr/>
        <a:lstStyle/>
        <a:p>
          <a:pPr rtl="1"/>
          <a:r>
            <a:rPr lang="fa-IR" sz="2600" b="0" dirty="0" smtClean="0">
              <a:cs typeface="B Nazanin" panose="00000400000000000000" pitchFamily="2" charset="-78"/>
            </a:rPr>
            <a:t>سازوکار کارآمدی برای جستجو، ارزیابی و تبادل دانش و فناوری</a:t>
          </a:r>
          <a:endParaRPr lang="fa-IR" sz="2600" dirty="0">
            <a:cs typeface="B Nazanin" panose="00000400000000000000" pitchFamily="2" charset="-78"/>
          </a:endParaRPr>
        </a:p>
      </dgm:t>
    </dgm:pt>
    <dgm:pt modelId="{41623AAA-6554-4953-AF2A-A24E0996B327}" type="parTrans" cxnId="{88AC6BBF-BED5-4590-9436-5DF36691B52B}">
      <dgm:prSet/>
      <dgm:spPr/>
      <dgm:t>
        <a:bodyPr/>
        <a:lstStyle/>
        <a:p>
          <a:pPr rtl="1"/>
          <a:endParaRPr lang="fa-IR"/>
        </a:p>
      </dgm:t>
    </dgm:pt>
    <dgm:pt modelId="{BDAD7D37-44EC-4E44-865F-60939F71BA9D}" type="sibTrans" cxnId="{88AC6BBF-BED5-4590-9436-5DF36691B52B}">
      <dgm:prSet/>
      <dgm:spPr/>
      <dgm:t>
        <a:bodyPr/>
        <a:lstStyle/>
        <a:p>
          <a:pPr rtl="1"/>
          <a:endParaRPr lang="fa-IR"/>
        </a:p>
      </dgm:t>
    </dgm:pt>
    <dgm:pt modelId="{4C428349-84F5-4875-97B5-425226EB3D07}">
      <dgm:prSet phldrT="[Text]" custT="1"/>
      <dgm:spPr/>
      <dgm:t>
        <a:bodyPr/>
        <a:lstStyle/>
        <a:p>
          <a:pPr rtl="1"/>
          <a:r>
            <a:rPr lang="ar-SA" sz="2600" dirty="0" smtClean="0">
              <a:cs typeface="B Nazanin" panose="00000400000000000000" pitchFamily="2" charset="-78"/>
            </a:rPr>
            <a:t>تقويت نوآوري</a:t>
          </a:r>
          <a:r>
            <a:rPr lang="fa-IR" sz="2600" dirty="0" smtClean="0">
              <a:cs typeface="B Nazanin" panose="00000400000000000000" pitchFamily="2" charset="-78"/>
            </a:rPr>
            <a:t> (شبکه مخزن دانش و تجربه)</a:t>
          </a:r>
          <a:endParaRPr lang="fa-IR" sz="2600" dirty="0">
            <a:cs typeface="B Nazanin" panose="00000400000000000000" pitchFamily="2" charset="-78"/>
          </a:endParaRPr>
        </a:p>
      </dgm:t>
    </dgm:pt>
    <dgm:pt modelId="{CF8F26A9-55DE-4B7E-A3CB-D8B6530F3368}" type="parTrans" cxnId="{7CF2B436-8D28-4953-A38F-D3AF68E920FC}">
      <dgm:prSet/>
      <dgm:spPr/>
      <dgm:t>
        <a:bodyPr/>
        <a:lstStyle/>
        <a:p>
          <a:pPr rtl="1"/>
          <a:endParaRPr lang="fa-IR"/>
        </a:p>
      </dgm:t>
    </dgm:pt>
    <dgm:pt modelId="{F405AC59-1303-40EB-A5C3-299D54E5C92D}" type="sibTrans" cxnId="{7CF2B436-8D28-4953-A38F-D3AF68E920FC}">
      <dgm:prSet/>
      <dgm:spPr/>
      <dgm:t>
        <a:bodyPr/>
        <a:lstStyle/>
        <a:p>
          <a:pPr rtl="1"/>
          <a:endParaRPr lang="fa-IR"/>
        </a:p>
      </dgm:t>
    </dgm:pt>
    <dgm:pt modelId="{303BEBCD-B400-4EA1-817F-667152831421}" type="pres">
      <dgm:prSet presAssocID="{C78A78CC-9F91-460A-B976-41E2746C48E6}" presName="Name0" presStyleCnt="0">
        <dgm:presLayoutVars>
          <dgm:chMax val="7"/>
          <dgm:chPref val="7"/>
          <dgm:dir val="rev"/>
        </dgm:presLayoutVars>
      </dgm:prSet>
      <dgm:spPr/>
      <dgm:t>
        <a:bodyPr/>
        <a:lstStyle/>
        <a:p>
          <a:pPr rtl="1"/>
          <a:endParaRPr lang="fa-IR"/>
        </a:p>
      </dgm:t>
    </dgm:pt>
    <dgm:pt modelId="{4AA6DB0B-C864-4704-8D93-C7D782A60ED0}" type="pres">
      <dgm:prSet presAssocID="{C78A78CC-9F91-460A-B976-41E2746C48E6}" presName="Name1" presStyleCnt="0"/>
      <dgm:spPr/>
    </dgm:pt>
    <dgm:pt modelId="{C764215F-9032-45F3-9645-D4081461FDFF}" type="pres">
      <dgm:prSet presAssocID="{C78A78CC-9F91-460A-B976-41E2746C48E6}" presName="cycle" presStyleCnt="0"/>
      <dgm:spPr/>
    </dgm:pt>
    <dgm:pt modelId="{C7A8A88D-573C-4B07-9BD7-2868FE9BDFA7}" type="pres">
      <dgm:prSet presAssocID="{C78A78CC-9F91-460A-B976-41E2746C48E6}" presName="srcNode" presStyleLbl="node1" presStyleIdx="0" presStyleCnt="6"/>
      <dgm:spPr/>
    </dgm:pt>
    <dgm:pt modelId="{40FC3A66-F22D-4DCC-9C43-D8CA29BC995C}" type="pres">
      <dgm:prSet presAssocID="{C78A78CC-9F91-460A-B976-41E2746C48E6}" presName="conn" presStyleLbl="parChTrans1D2" presStyleIdx="0" presStyleCnt="1"/>
      <dgm:spPr/>
      <dgm:t>
        <a:bodyPr/>
        <a:lstStyle/>
        <a:p>
          <a:pPr rtl="1"/>
          <a:endParaRPr lang="fa-IR"/>
        </a:p>
      </dgm:t>
    </dgm:pt>
    <dgm:pt modelId="{6D557B85-62EF-4E4C-AF74-84ED2AC67A33}" type="pres">
      <dgm:prSet presAssocID="{C78A78CC-9F91-460A-B976-41E2746C48E6}" presName="extraNode" presStyleLbl="node1" presStyleIdx="0" presStyleCnt="6"/>
      <dgm:spPr/>
    </dgm:pt>
    <dgm:pt modelId="{7E13DECB-C6D7-4DFB-A558-D5B3BB6E59F0}" type="pres">
      <dgm:prSet presAssocID="{C78A78CC-9F91-460A-B976-41E2746C48E6}" presName="dstNode" presStyleLbl="node1" presStyleIdx="0" presStyleCnt="6"/>
      <dgm:spPr/>
    </dgm:pt>
    <dgm:pt modelId="{1DC161A3-5AC8-438B-9C40-BA8DEED0D3E2}" type="pres">
      <dgm:prSet presAssocID="{BAE9CF42-97F3-4222-975D-009304DA1C5C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F451096-BD08-4352-B01A-45389043376C}" type="pres">
      <dgm:prSet presAssocID="{BAE9CF42-97F3-4222-975D-009304DA1C5C}" presName="accent_1" presStyleCnt="0"/>
      <dgm:spPr/>
    </dgm:pt>
    <dgm:pt modelId="{3FE198B6-5C5F-4D58-B437-362742271AC0}" type="pres">
      <dgm:prSet presAssocID="{BAE9CF42-97F3-4222-975D-009304DA1C5C}" presName="accentRepeatNode" presStyleLbl="solidFgAcc1" presStyleIdx="0" presStyleCnt="6"/>
      <dgm:spPr/>
    </dgm:pt>
    <dgm:pt modelId="{3A0CD0CB-5EA9-48AF-A7BC-0E1B941C0D23}" type="pres">
      <dgm:prSet presAssocID="{24A237AF-9AA7-4E8A-93CF-EC0D8E9303D1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93ADDFC-463B-4076-9BF5-181E746C65FF}" type="pres">
      <dgm:prSet presAssocID="{24A237AF-9AA7-4E8A-93CF-EC0D8E9303D1}" presName="accent_2" presStyleCnt="0"/>
      <dgm:spPr/>
    </dgm:pt>
    <dgm:pt modelId="{6FA7EC2D-C310-49F0-929C-4C2E1FF117B7}" type="pres">
      <dgm:prSet presAssocID="{24A237AF-9AA7-4E8A-93CF-EC0D8E9303D1}" presName="accentRepeatNode" presStyleLbl="solidFgAcc1" presStyleIdx="1" presStyleCnt="6"/>
      <dgm:spPr/>
    </dgm:pt>
    <dgm:pt modelId="{B4B7690B-8716-4EEF-A8A0-DE2E46F3B033}" type="pres">
      <dgm:prSet presAssocID="{C41A4384-6AA9-40C3-A813-7F2C0325AAFF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901983F-26A6-4230-A28F-83A8ED13BD42}" type="pres">
      <dgm:prSet presAssocID="{C41A4384-6AA9-40C3-A813-7F2C0325AAFF}" presName="accent_3" presStyleCnt="0"/>
      <dgm:spPr/>
    </dgm:pt>
    <dgm:pt modelId="{5C1EF4BC-BA26-47FF-822B-9DBEE2CE6530}" type="pres">
      <dgm:prSet presAssocID="{C41A4384-6AA9-40C3-A813-7F2C0325AAFF}" presName="accentRepeatNode" presStyleLbl="solidFgAcc1" presStyleIdx="2" presStyleCnt="6"/>
      <dgm:spPr/>
    </dgm:pt>
    <dgm:pt modelId="{C44C1EBC-7F85-47F7-889A-8D9A7BD48D68}" type="pres">
      <dgm:prSet presAssocID="{8C2B6027-9A27-4590-8DF9-9E0417187402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03886E8-2A7C-4A6B-B813-CA869908E6C3}" type="pres">
      <dgm:prSet presAssocID="{8C2B6027-9A27-4590-8DF9-9E0417187402}" presName="accent_4" presStyleCnt="0"/>
      <dgm:spPr/>
    </dgm:pt>
    <dgm:pt modelId="{D0DDB13B-0A2B-4F01-B1AC-038D741D9D3E}" type="pres">
      <dgm:prSet presAssocID="{8C2B6027-9A27-4590-8DF9-9E0417187402}" presName="accentRepeatNode" presStyleLbl="solidFgAcc1" presStyleIdx="3" presStyleCnt="6"/>
      <dgm:spPr/>
    </dgm:pt>
    <dgm:pt modelId="{9606A20A-E850-4424-961C-766148217770}" type="pres">
      <dgm:prSet presAssocID="{8B840051-A4A0-4C9E-A7AF-0273C55AAB34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F0C44F9-CD70-4B68-8A95-31ACBF43E1AA}" type="pres">
      <dgm:prSet presAssocID="{8B840051-A4A0-4C9E-A7AF-0273C55AAB34}" presName="accent_5" presStyleCnt="0"/>
      <dgm:spPr/>
    </dgm:pt>
    <dgm:pt modelId="{2E289548-02BC-4FD2-917E-689B9E2CB154}" type="pres">
      <dgm:prSet presAssocID="{8B840051-A4A0-4C9E-A7AF-0273C55AAB34}" presName="accentRepeatNode" presStyleLbl="solidFgAcc1" presStyleIdx="4" presStyleCnt="6"/>
      <dgm:spPr/>
    </dgm:pt>
    <dgm:pt modelId="{91E49AF3-C3FB-452B-A106-6C4348010988}" type="pres">
      <dgm:prSet presAssocID="{4C428349-84F5-4875-97B5-425226EB3D07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017EE26-8AA2-4FA0-A470-E2C8D339F21B}" type="pres">
      <dgm:prSet presAssocID="{4C428349-84F5-4875-97B5-425226EB3D07}" presName="accent_6" presStyleCnt="0"/>
      <dgm:spPr/>
    </dgm:pt>
    <dgm:pt modelId="{28DFC15D-9226-4D9B-91FB-2AC3CF7EC2B9}" type="pres">
      <dgm:prSet presAssocID="{4C428349-84F5-4875-97B5-425226EB3D07}" presName="accentRepeatNode" presStyleLbl="solidFgAcc1" presStyleIdx="5" presStyleCnt="6"/>
      <dgm:spPr/>
    </dgm:pt>
  </dgm:ptLst>
  <dgm:cxnLst>
    <dgm:cxn modelId="{45258573-6B61-4D3F-9AEE-CA96A5F2BF98}" type="presOf" srcId="{8B840051-A4A0-4C9E-A7AF-0273C55AAB34}" destId="{9606A20A-E850-4424-961C-766148217770}" srcOrd="0" destOrd="0" presId="urn:microsoft.com/office/officeart/2008/layout/VerticalCurvedList"/>
    <dgm:cxn modelId="{193E17A5-B255-446E-8AFA-64ABC4EA6193}" type="presOf" srcId="{24A237AF-9AA7-4E8A-93CF-EC0D8E9303D1}" destId="{3A0CD0CB-5EA9-48AF-A7BC-0E1B941C0D23}" srcOrd="0" destOrd="0" presId="urn:microsoft.com/office/officeart/2008/layout/VerticalCurvedList"/>
    <dgm:cxn modelId="{F17BCD66-B46A-47E6-A9BA-BA595A2179F3}" srcId="{C78A78CC-9F91-460A-B976-41E2746C48E6}" destId="{C41A4384-6AA9-40C3-A813-7F2C0325AAFF}" srcOrd="2" destOrd="0" parTransId="{6A69BEDA-9878-422F-9BC2-543C519F5AD7}" sibTransId="{4EE85476-D600-404B-9A62-22D9AF93CFBC}"/>
    <dgm:cxn modelId="{EDE4D6A5-98D2-4E55-85CB-E193236BE785}" srcId="{C78A78CC-9F91-460A-B976-41E2746C48E6}" destId="{8C2B6027-9A27-4590-8DF9-9E0417187402}" srcOrd="3" destOrd="0" parTransId="{9FA3E44E-94B2-4ED5-B7DE-22E36FD8124C}" sibTransId="{351DE8A0-0EF2-4E7C-8015-61A1C6C3FC24}"/>
    <dgm:cxn modelId="{8EA966F3-8BD2-40D4-B0DF-1B5E3E1A7306}" type="presOf" srcId="{4C428349-84F5-4875-97B5-425226EB3D07}" destId="{91E49AF3-C3FB-452B-A106-6C4348010988}" srcOrd="0" destOrd="0" presId="urn:microsoft.com/office/officeart/2008/layout/VerticalCurvedList"/>
    <dgm:cxn modelId="{7D767C1E-A5D8-4227-9AAE-8DC6E81C8186}" type="presOf" srcId="{8C2B6027-9A27-4590-8DF9-9E0417187402}" destId="{C44C1EBC-7F85-47F7-889A-8D9A7BD48D68}" srcOrd="0" destOrd="0" presId="urn:microsoft.com/office/officeart/2008/layout/VerticalCurvedList"/>
    <dgm:cxn modelId="{C9C02430-96E0-4D95-9B9B-AF32DDC63B2F}" type="presOf" srcId="{C78A78CC-9F91-460A-B976-41E2746C48E6}" destId="{303BEBCD-B400-4EA1-817F-667152831421}" srcOrd="0" destOrd="0" presId="urn:microsoft.com/office/officeart/2008/layout/VerticalCurvedList"/>
    <dgm:cxn modelId="{106F88D7-13A5-4181-9698-6A321428D056}" srcId="{C78A78CC-9F91-460A-B976-41E2746C48E6}" destId="{8B840051-A4A0-4C9E-A7AF-0273C55AAB34}" srcOrd="4" destOrd="0" parTransId="{B04A869E-D64C-4C3E-9994-7F4946F1BFF9}" sibTransId="{F848A112-F048-4857-A77F-C631F2E58E45}"/>
    <dgm:cxn modelId="{97B34C30-AF98-4BDC-A1BE-5F0EA2F3F5D6}" type="presOf" srcId="{C41A4384-6AA9-40C3-A813-7F2C0325AAFF}" destId="{B4B7690B-8716-4EEF-A8A0-DE2E46F3B033}" srcOrd="0" destOrd="0" presId="urn:microsoft.com/office/officeart/2008/layout/VerticalCurvedList"/>
    <dgm:cxn modelId="{395C4878-1CC4-4B94-8A83-7D18FE07BB1F}" type="presOf" srcId="{BDAD7D37-44EC-4E44-865F-60939F71BA9D}" destId="{40FC3A66-F22D-4DCC-9C43-D8CA29BC995C}" srcOrd="0" destOrd="0" presId="urn:microsoft.com/office/officeart/2008/layout/VerticalCurvedList"/>
    <dgm:cxn modelId="{88AC6BBF-BED5-4590-9436-5DF36691B52B}" srcId="{C78A78CC-9F91-460A-B976-41E2746C48E6}" destId="{BAE9CF42-97F3-4222-975D-009304DA1C5C}" srcOrd="0" destOrd="0" parTransId="{41623AAA-6554-4953-AF2A-A24E0996B327}" sibTransId="{BDAD7D37-44EC-4E44-865F-60939F71BA9D}"/>
    <dgm:cxn modelId="{7CF2B436-8D28-4953-A38F-D3AF68E920FC}" srcId="{C78A78CC-9F91-460A-B976-41E2746C48E6}" destId="{4C428349-84F5-4875-97B5-425226EB3D07}" srcOrd="5" destOrd="0" parTransId="{CF8F26A9-55DE-4B7E-A3CB-D8B6530F3368}" sibTransId="{F405AC59-1303-40EB-A5C3-299D54E5C92D}"/>
    <dgm:cxn modelId="{FFA4FFD4-8F75-4FA2-94BE-34171157EF74}" type="presOf" srcId="{BAE9CF42-97F3-4222-975D-009304DA1C5C}" destId="{1DC161A3-5AC8-438B-9C40-BA8DEED0D3E2}" srcOrd="0" destOrd="0" presId="urn:microsoft.com/office/officeart/2008/layout/VerticalCurvedList"/>
    <dgm:cxn modelId="{3686A4C5-1FF8-40C1-85F5-E0EC318164A1}" srcId="{C78A78CC-9F91-460A-B976-41E2746C48E6}" destId="{24A237AF-9AA7-4E8A-93CF-EC0D8E9303D1}" srcOrd="1" destOrd="0" parTransId="{127102D6-F331-4B53-B2FD-C80FA081D5BD}" sibTransId="{B15A6371-8CFF-498B-8DFF-6DE9E4DA255E}"/>
    <dgm:cxn modelId="{255BE7B4-A849-45E0-860B-2051BB1DD6AA}" type="presParOf" srcId="{303BEBCD-B400-4EA1-817F-667152831421}" destId="{4AA6DB0B-C864-4704-8D93-C7D782A60ED0}" srcOrd="0" destOrd="0" presId="urn:microsoft.com/office/officeart/2008/layout/VerticalCurvedList"/>
    <dgm:cxn modelId="{60BF197D-6DF6-41BE-81F2-23D7A197D8C9}" type="presParOf" srcId="{4AA6DB0B-C864-4704-8D93-C7D782A60ED0}" destId="{C764215F-9032-45F3-9645-D4081461FDFF}" srcOrd="0" destOrd="0" presId="urn:microsoft.com/office/officeart/2008/layout/VerticalCurvedList"/>
    <dgm:cxn modelId="{355B9356-8415-479D-A639-9FC0519448D9}" type="presParOf" srcId="{C764215F-9032-45F3-9645-D4081461FDFF}" destId="{C7A8A88D-573C-4B07-9BD7-2868FE9BDFA7}" srcOrd="0" destOrd="0" presId="urn:microsoft.com/office/officeart/2008/layout/VerticalCurvedList"/>
    <dgm:cxn modelId="{0F862089-6F23-43EB-9FA3-AE9690C1988F}" type="presParOf" srcId="{C764215F-9032-45F3-9645-D4081461FDFF}" destId="{40FC3A66-F22D-4DCC-9C43-D8CA29BC995C}" srcOrd="1" destOrd="0" presId="urn:microsoft.com/office/officeart/2008/layout/VerticalCurvedList"/>
    <dgm:cxn modelId="{634FF17A-88F1-4FC3-97D7-160F6B7F601F}" type="presParOf" srcId="{C764215F-9032-45F3-9645-D4081461FDFF}" destId="{6D557B85-62EF-4E4C-AF74-84ED2AC67A33}" srcOrd="2" destOrd="0" presId="urn:microsoft.com/office/officeart/2008/layout/VerticalCurvedList"/>
    <dgm:cxn modelId="{008A29DC-7512-41A1-BEF6-F3A743EF6D8F}" type="presParOf" srcId="{C764215F-9032-45F3-9645-D4081461FDFF}" destId="{7E13DECB-C6D7-4DFB-A558-D5B3BB6E59F0}" srcOrd="3" destOrd="0" presId="urn:microsoft.com/office/officeart/2008/layout/VerticalCurvedList"/>
    <dgm:cxn modelId="{D9A82D67-ECCD-44B4-8357-4D2C0097967D}" type="presParOf" srcId="{4AA6DB0B-C864-4704-8D93-C7D782A60ED0}" destId="{1DC161A3-5AC8-438B-9C40-BA8DEED0D3E2}" srcOrd="1" destOrd="0" presId="urn:microsoft.com/office/officeart/2008/layout/VerticalCurvedList"/>
    <dgm:cxn modelId="{B43599CC-8E08-468D-BB8A-D686498D8F02}" type="presParOf" srcId="{4AA6DB0B-C864-4704-8D93-C7D782A60ED0}" destId="{8F451096-BD08-4352-B01A-45389043376C}" srcOrd="2" destOrd="0" presId="urn:microsoft.com/office/officeart/2008/layout/VerticalCurvedList"/>
    <dgm:cxn modelId="{34E76C90-5F49-497B-9315-07B6A15C6FFB}" type="presParOf" srcId="{8F451096-BD08-4352-B01A-45389043376C}" destId="{3FE198B6-5C5F-4D58-B437-362742271AC0}" srcOrd="0" destOrd="0" presId="urn:microsoft.com/office/officeart/2008/layout/VerticalCurvedList"/>
    <dgm:cxn modelId="{24772C74-25DD-4C2F-97CC-C13EF884C396}" type="presParOf" srcId="{4AA6DB0B-C864-4704-8D93-C7D782A60ED0}" destId="{3A0CD0CB-5EA9-48AF-A7BC-0E1B941C0D23}" srcOrd="3" destOrd="0" presId="urn:microsoft.com/office/officeart/2008/layout/VerticalCurvedList"/>
    <dgm:cxn modelId="{47EB43CF-8EBF-4EEB-93FC-BDE95F1366B4}" type="presParOf" srcId="{4AA6DB0B-C864-4704-8D93-C7D782A60ED0}" destId="{593ADDFC-463B-4076-9BF5-181E746C65FF}" srcOrd="4" destOrd="0" presId="urn:microsoft.com/office/officeart/2008/layout/VerticalCurvedList"/>
    <dgm:cxn modelId="{5B2B8AFE-EB89-491B-B351-AA61B6845CD0}" type="presParOf" srcId="{593ADDFC-463B-4076-9BF5-181E746C65FF}" destId="{6FA7EC2D-C310-49F0-929C-4C2E1FF117B7}" srcOrd="0" destOrd="0" presId="urn:microsoft.com/office/officeart/2008/layout/VerticalCurvedList"/>
    <dgm:cxn modelId="{1296E77E-A6A4-4A50-A2A7-B5FD3EE23A66}" type="presParOf" srcId="{4AA6DB0B-C864-4704-8D93-C7D782A60ED0}" destId="{B4B7690B-8716-4EEF-A8A0-DE2E46F3B033}" srcOrd="5" destOrd="0" presId="urn:microsoft.com/office/officeart/2008/layout/VerticalCurvedList"/>
    <dgm:cxn modelId="{1F49DF28-35BD-445D-8736-D891AE61ECA6}" type="presParOf" srcId="{4AA6DB0B-C864-4704-8D93-C7D782A60ED0}" destId="{6901983F-26A6-4230-A28F-83A8ED13BD42}" srcOrd="6" destOrd="0" presId="urn:microsoft.com/office/officeart/2008/layout/VerticalCurvedList"/>
    <dgm:cxn modelId="{AD53B967-2C5E-4EC3-B708-EED9640226A4}" type="presParOf" srcId="{6901983F-26A6-4230-A28F-83A8ED13BD42}" destId="{5C1EF4BC-BA26-47FF-822B-9DBEE2CE6530}" srcOrd="0" destOrd="0" presId="urn:microsoft.com/office/officeart/2008/layout/VerticalCurvedList"/>
    <dgm:cxn modelId="{C52BB967-8C51-41E4-9209-83FDE7FFCDE0}" type="presParOf" srcId="{4AA6DB0B-C864-4704-8D93-C7D782A60ED0}" destId="{C44C1EBC-7F85-47F7-889A-8D9A7BD48D68}" srcOrd="7" destOrd="0" presId="urn:microsoft.com/office/officeart/2008/layout/VerticalCurvedList"/>
    <dgm:cxn modelId="{853958B1-D744-4E50-B05B-EE9716BACADF}" type="presParOf" srcId="{4AA6DB0B-C864-4704-8D93-C7D782A60ED0}" destId="{D03886E8-2A7C-4A6B-B813-CA869908E6C3}" srcOrd="8" destOrd="0" presId="urn:microsoft.com/office/officeart/2008/layout/VerticalCurvedList"/>
    <dgm:cxn modelId="{CC9C897E-630A-443B-9703-A22A2882EAD2}" type="presParOf" srcId="{D03886E8-2A7C-4A6B-B813-CA869908E6C3}" destId="{D0DDB13B-0A2B-4F01-B1AC-038D741D9D3E}" srcOrd="0" destOrd="0" presId="urn:microsoft.com/office/officeart/2008/layout/VerticalCurvedList"/>
    <dgm:cxn modelId="{BF11EC98-FD6F-41CA-BED5-5DAB22CC3D8B}" type="presParOf" srcId="{4AA6DB0B-C864-4704-8D93-C7D782A60ED0}" destId="{9606A20A-E850-4424-961C-766148217770}" srcOrd="9" destOrd="0" presId="urn:microsoft.com/office/officeart/2008/layout/VerticalCurvedList"/>
    <dgm:cxn modelId="{2F556B2F-EA0A-4408-85C4-6B75F731F0B1}" type="presParOf" srcId="{4AA6DB0B-C864-4704-8D93-C7D782A60ED0}" destId="{9F0C44F9-CD70-4B68-8A95-31ACBF43E1AA}" srcOrd="10" destOrd="0" presId="urn:microsoft.com/office/officeart/2008/layout/VerticalCurvedList"/>
    <dgm:cxn modelId="{C4EC3A1C-2D27-48AF-8520-31DA03052F36}" type="presParOf" srcId="{9F0C44F9-CD70-4B68-8A95-31ACBF43E1AA}" destId="{2E289548-02BC-4FD2-917E-689B9E2CB154}" srcOrd="0" destOrd="0" presId="urn:microsoft.com/office/officeart/2008/layout/VerticalCurvedList"/>
    <dgm:cxn modelId="{AD6504C6-8D9C-435D-BC61-3F6EF5700B87}" type="presParOf" srcId="{4AA6DB0B-C864-4704-8D93-C7D782A60ED0}" destId="{91E49AF3-C3FB-452B-A106-6C4348010988}" srcOrd="11" destOrd="0" presId="urn:microsoft.com/office/officeart/2008/layout/VerticalCurvedList"/>
    <dgm:cxn modelId="{02DE6E7D-7ACA-436D-A703-52DF6F0AB7CA}" type="presParOf" srcId="{4AA6DB0B-C864-4704-8D93-C7D782A60ED0}" destId="{4017EE26-8AA2-4FA0-A470-E2C8D339F21B}" srcOrd="12" destOrd="0" presId="urn:microsoft.com/office/officeart/2008/layout/VerticalCurvedList"/>
    <dgm:cxn modelId="{A1DA1B9B-BE4E-408E-93A8-F6851A9E36AC}" type="presParOf" srcId="{4017EE26-8AA2-4FA0-A470-E2C8D339F21B}" destId="{28DFC15D-9226-4D9B-91FB-2AC3CF7EC2B9}" srcOrd="0" destOrd="0" presId="urn:microsoft.com/office/officeart/2008/layout/VerticalCurvedList"/>
  </dgm:cxnLst>
  <dgm:bg>
    <a:solidFill>
      <a:schemeClr val="accent6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8A78CC-9F91-460A-B976-41E2746C48E6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pPr rtl="1"/>
          <a:endParaRPr lang="fa-IR"/>
        </a:p>
      </dgm:t>
    </dgm:pt>
    <dgm:pt modelId="{24A237AF-9AA7-4E8A-93CF-EC0D8E9303D1}">
      <dgm:prSet phldrT="[Text]" custT="1"/>
      <dgm:spPr/>
      <dgm:t>
        <a:bodyPr/>
        <a:lstStyle/>
        <a:p>
          <a:pPr rtl="1"/>
          <a:r>
            <a:rPr lang="fa-IR" sz="2600" b="0" i="0" dirty="0" smtClean="0">
              <a:cs typeface="B Nazanin" panose="00000400000000000000" pitchFamily="2" charset="-78"/>
            </a:rPr>
            <a:t>نیاز به وجود افراد متمرکزشده برای راهبری شبکه</a:t>
          </a:r>
          <a:endParaRPr lang="fa-IR" sz="2600" b="0" i="0" dirty="0">
            <a:cs typeface="B Nazanin" panose="00000400000000000000" pitchFamily="2" charset="-78"/>
          </a:endParaRPr>
        </a:p>
      </dgm:t>
    </dgm:pt>
    <dgm:pt modelId="{127102D6-F331-4B53-B2FD-C80FA081D5BD}" type="parTrans" cxnId="{3686A4C5-1FF8-40C1-85F5-E0EC318164A1}">
      <dgm:prSet/>
      <dgm:spPr/>
      <dgm:t>
        <a:bodyPr/>
        <a:lstStyle/>
        <a:p>
          <a:pPr rtl="1"/>
          <a:endParaRPr lang="fa-IR"/>
        </a:p>
      </dgm:t>
    </dgm:pt>
    <dgm:pt modelId="{B15A6371-8CFF-498B-8DFF-6DE9E4DA255E}" type="sibTrans" cxnId="{3686A4C5-1FF8-40C1-85F5-E0EC318164A1}">
      <dgm:prSet/>
      <dgm:spPr/>
      <dgm:t>
        <a:bodyPr/>
        <a:lstStyle/>
        <a:p>
          <a:pPr rtl="1"/>
          <a:endParaRPr lang="fa-IR"/>
        </a:p>
      </dgm:t>
    </dgm:pt>
    <dgm:pt modelId="{C41A4384-6AA9-40C3-A813-7F2C0325AAFF}">
      <dgm:prSet phldrT="[Text]" custT="1"/>
      <dgm:spPr/>
      <dgm:t>
        <a:bodyPr/>
        <a:lstStyle/>
        <a:p>
          <a:pPr rtl="1"/>
          <a:r>
            <a:rPr lang="fa-IR" sz="2600" b="0" i="0" dirty="0" smtClean="0">
              <a:cs typeface="B Nazanin" panose="00000400000000000000" pitchFamily="2" charset="-78"/>
            </a:rPr>
            <a:t>شروع کار شبکه از نیازهای شرکت‌های عضو</a:t>
          </a:r>
          <a:endParaRPr lang="fa-IR" sz="2600" b="0" i="0" dirty="0">
            <a:cs typeface="B Nazanin" panose="00000400000000000000" pitchFamily="2" charset="-78"/>
          </a:endParaRPr>
        </a:p>
      </dgm:t>
    </dgm:pt>
    <dgm:pt modelId="{6A69BEDA-9878-422F-9BC2-543C519F5AD7}" type="parTrans" cxnId="{F17BCD66-B46A-47E6-A9BA-BA595A2179F3}">
      <dgm:prSet/>
      <dgm:spPr/>
      <dgm:t>
        <a:bodyPr/>
        <a:lstStyle/>
        <a:p>
          <a:pPr rtl="1"/>
          <a:endParaRPr lang="fa-IR"/>
        </a:p>
      </dgm:t>
    </dgm:pt>
    <dgm:pt modelId="{4EE85476-D600-404B-9A62-22D9AF93CFBC}" type="sibTrans" cxnId="{F17BCD66-B46A-47E6-A9BA-BA595A2179F3}">
      <dgm:prSet/>
      <dgm:spPr/>
      <dgm:t>
        <a:bodyPr/>
        <a:lstStyle/>
        <a:p>
          <a:pPr rtl="1"/>
          <a:endParaRPr lang="fa-IR"/>
        </a:p>
      </dgm:t>
    </dgm:pt>
    <dgm:pt modelId="{8C2B6027-9A27-4590-8DF9-9E0417187402}">
      <dgm:prSet phldrT="[Text]" custT="1"/>
      <dgm:spPr/>
      <dgm:t>
        <a:bodyPr/>
        <a:lstStyle/>
        <a:p>
          <a:pPr rtl="1"/>
          <a:r>
            <a:rPr lang="fa-IR" sz="2600" b="0" i="0" dirty="0" smtClean="0">
              <a:cs typeface="B Nazanin" panose="00000400000000000000" pitchFamily="2" charset="-78"/>
            </a:rPr>
            <a:t>تلاش برای به‌اشتراک‌گذاری حداکثری دانش‌ها و توانمندی‌ها</a:t>
          </a:r>
          <a:endParaRPr lang="fa-IR" sz="2600" b="0" i="0" dirty="0">
            <a:cs typeface="B Nazanin" panose="00000400000000000000" pitchFamily="2" charset="-78"/>
          </a:endParaRPr>
        </a:p>
      </dgm:t>
    </dgm:pt>
    <dgm:pt modelId="{9FA3E44E-94B2-4ED5-B7DE-22E36FD8124C}" type="parTrans" cxnId="{EDE4D6A5-98D2-4E55-85CB-E193236BE785}">
      <dgm:prSet/>
      <dgm:spPr/>
      <dgm:t>
        <a:bodyPr/>
        <a:lstStyle/>
        <a:p>
          <a:pPr rtl="1"/>
          <a:endParaRPr lang="fa-IR"/>
        </a:p>
      </dgm:t>
    </dgm:pt>
    <dgm:pt modelId="{351DE8A0-0EF2-4E7C-8015-61A1C6C3FC24}" type="sibTrans" cxnId="{EDE4D6A5-98D2-4E55-85CB-E193236BE785}">
      <dgm:prSet/>
      <dgm:spPr/>
      <dgm:t>
        <a:bodyPr/>
        <a:lstStyle/>
        <a:p>
          <a:pPr rtl="1"/>
          <a:endParaRPr lang="fa-IR"/>
        </a:p>
      </dgm:t>
    </dgm:pt>
    <dgm:pt modelId="{8B840051-A4A0-4C9E-A7AF-0273C55AAB34}">
      <dgm:prSet phldrT="[Text]" custT="1"/>
      <dgm:spPr/>
      <dgm:t>
        <a:bodyPr/>
        <a:lstStyle/>
        <a:p>
          <a:pPr rtl="1"/>
          <a:r>
            <a:rPr lang="fa-IR" sz="2600" b="0" i="0" dirty="0" smtClean="0">
              <a:cs typeface="B Nazanin" panose="00000400000000000000" pitchFamily="2" charset="-78"/>
            </a:rPr>
            <a:t>ضرورت نگاه بلندمدت به همکاری‌های شبکه‌ای</a:t>
          </a:r>
          <a:endParaRPr lang="fa-IR" sz="2600" b="0" i="0" dirty="0">
            <a:cs typeface="B Nazanin" panose="00000400000000000000" pitchFamily="2" charset="-78"/>
          </a:endParaRPr>
        </a:p>
      </dgm:t>
    </dgm:pt>
    <dgm:pt modelId="{B04A869E-D64C-4C3E-9994-7F4946F1BFF9}" type="parTrans" cxnId="{106F88D7-13A5-4181-9698-6A321428D056}">
      <dgm:prSet/>
      <dgm:spPr/>
      <dgm:t>
        <a:bodyPr/>
        <a:lstStyle/>
        <a:p>
          <a:pPr rtl="1"/>
          <a:endParaRPr lang="fa-IR"/>
        </a:p>
      </dgm:t>
    </dgm:pt>
    <dgm:pt modelId="{F848A112-F048-4857-A77F-C631F2E58E45}" type="sibTrans" cxnId="{106F88D7-13A5-4181-9698-6A321428D056}">
      <dgm:prSet/>
      <dgm:spPr/>
      <dgm:t>
        <a:bodyPr/>
        <a:lstStyle/>
        <a:p>
          <a:pPr rtl="1"/>
          <a:endParaRPr lang="fa-IR"/>
        </a:p>
      </dgm:t>
    </dgm:pt>
    <dgm:pt modelId="{BAE9CF42-97F3-4222-975D-009304DA1C5C}">
      <dgm:prSet phldrT="[Text]" custT="1"/>
      <dgm:spPr/>
      <dgm:t>
        <a:bodyPr/>
        <a:lstStyle/>
        <a:p>
          <a:pPr rtl="1"/>
          <a:r>
            <a:rPr lang="fa-IR" sz="2600" b="0" i="0" dirty="0" smtClean="0">
              <a:cs typeface="B Nazanin" panose="00000400000000000000" pitchFamily="2" charset="-78"/>
            </a:rPr>
            <a:t>مشارکت فعال ذی‌نفعان در فرآیند ایجاد شبکه</a:t>
          </a:r>
          <a:endParaRPr lang="fa-IR" sz="2600" b="0" i="0" dirty="0">
            <a:cs typeface="B Nazanin" panose="00000400000000000000" pitchFamily="2" charset="-78"/>
          </a:endParaRPr>
        </a:p>
      </dgm:t>
    </dgm:pt>
    <dgm:pt modelId="{41623AAA-6554-4953-AF2A-A24E0996B327}" type="parTrans" cxnId="{88AC6BBF-BED5-4590-9436-5DF36691B52B}">
      <dgm:prSet/>
      <dgm:spPr/>
      <dgm:t>
        <a:bodyPr/>
        <a:lstStyle/>
        <a:p>
          <a:pPr rtl="1"/>
          <a:endParaRPr lang="fa-IR"/>
        </a:p>
      </dgm:t>
    </dgm:pt>
    <dgm:pt modelId="{BDAD7D37-44EC-4E44-865F-60939F71BA9D}" type="sibTrans" cxnId="{88AC6BBF-BED5-4590-9436-5DF36691B52B}">
      <dgm:prSet/>
      <dgm:spPr/>
      <dgm:t>
        <a:bodyPr/>
        <a:lstStyle/>
        <a:p>
          <a:pPr rtl="1"/>
          <a:endParaRPr lang="fa-IR"/>
        </a:p>
      </dgm:t>
    </dgm:pt>
    <dgm:pt modelId="{4C428349-84F5-4875-97B5-425226EB3D07}">
      <dgm:prSet phldrT="[Text]" custT="1"/>
      <dgm:spPr/>
      <dgm:t>
        <a:bodyPr/>
        <a:lstStyle/>
        <a:p>
          <a:pPr rtl="1"/>
          <a:r>
            <a:rPr lang="fa-IR" sz="2600" b="0" i="0" dirty="0" smtClean="0">
              <a:cs typeface="B Nazanin" panose="00000400000000000000" pitchFamily="2" charset="-78"/>
            </a:rPr>
            <a:t>وابستگی به افراد پایداری شبکه را کاهش می‌دهد</a:t>
          </a:r>
          <a:endParaRPr lang="fa-IR" sz="2600" b="0" i="0" dirty="0">
            <a:cs typeface="B Nazanin" panose="00000400000000000000" pitchFamily="2" charset="-78"/>
          </a:endParaRPr>
        </a:p>
      </dgm:t>
    </dgm:pt>
    <dgm:pt modelId="{CF8F26A9-55DE-4B7E-A3CB-D8B6530F3368}" type="parTrans" cxnId="{7CF2B436-8D28-4953-A38F-D3AF68E920FC}">
      <dgm:prSet/>
      <dgm:spPr/>
      <dgm:t>
        <a:bodyPr/>
        <a:lstStyle/>
        <a:p>
          <a:pPr rtl="1"/>
          <a:endParaRPr lang="fa-IR"/>
        </a:p>
      </dgm:t>
    </dgm:pt>
    <dgm:pt modelId="{F405AC59-1303-40EB-A5C3-299D54E5C92D}" type="sibTrans" cxnId="{7CF2B436-8D28-4953-A38F-D3AF68E920FC}">
      <dgm:prSet/>
      <dgm:spPr/>
      <dgm:t>
        <a:bodyPr/>
        <a:lstStyle/>
        <a:p>
          <a:pPr rtl="1"/>
          <a:endParaRPr lang="fa-IR"/>
        </a:p>
      </dgm:t>
    </dgm:pt>
    <dgm:pt modelId="{5D0C9495-65BA-4FE4-B749-D9C262D8B53F}">
      <dgm:prSet phldrT="[Text]" custT="1"/>
      <dgm:spPr/>
      <dgm:t>
        <a:bodyPr/>
        <a:lstStyle/>
        <a:p>
          <a:pPr rtl="1"/>
          <a:r>
            <a:rPr lang="fa-IR" sz="2600" b="0" i="0" dirty="0" smtClean="0">
              <a:cs typeface="B Nazanin" panose="00000400000000000000" pitchFamily="2" charset="-78"/>
            </a:rPr>
            <a:t>ایجاد مشروعیت برای تماس‌ها در همه سطوح به دوام شبکه کمک می‌کند</a:t>
          </a:r>
          <a:endParaRPr lang="fa-IR" sz="2600" b="0" i="0" dirty="0">
            <a:cs typeface="B Nazanin" panose="00000400000000000000" pitchFamily="2" charset="-78"/>
          </a:endParaRPr>
        </a:p>
      </dgm:t>
    </dgm:pt>
    <dgm:pt modelId="{6B60C7AF-65AC-4957-BAC6-0E5A73FEE184}" type="parTrans" cxnId="{1B576D63-1CD2-4333-8A74-2C13B811D395}">
      <dgm:prSet/>
      <dgm:spPr/>
      <dgm:t>
        <a:bodyPr/>
        <a:lstStyle/>
        <a:p>
          <a:pPr rtl="1"/>
          <a:endParaRPr lang="fa-IR"/>
        </a:p>
      </dgm:t>
    </dgm:pt>
    <dgm:pt modelId="{5CB5B94A-7214-48D9-8707-F64CF7AC650C}" type="sibTrans" cxnId="{1B576D63-1CD2-4333-8A74-2C13B811D395}">
      <dgm:prSet/>
      <dgm:spPr/>
      <dgm:t>
        <a:bodyPr/>
        <a:lstStyle/>
        <a:p>
          <a:pPr rtl="1"/>
          <a:endParaRPr lang="fa-IR"/>
        </a:p>
      </dgm:t>
    </dgm:pt>
    <dgm:pt modelId="{303BEBCD-B400-4EA1-817F-667152831421}" type="pres">
      <dgm:prSet presAssocID="{C78A78CC-9F91-460A-B976-41E2746C48E6}" presName="Name0" presStyleCnt="0">
        <dgm:presLayoutVars>
          <dgm:chMax val="7"/>
          <dgm:chPref val="7"/>
          <dgm:dir val="rev"/>
        </dgm:presLayoutVars>
      </dgm:prSet>
      <dgm:spPr/>
      <dgm:t>
        <a:bodyPr/>
        <a:lstStyle/>
        <a:p>
          <a:pPr rtl="1"/>
          <a:endParaRPr lang="fa-IR"/>
        </a:p>
      </dgm:t>
    </dgm:pt>
    <dgm:pt modelId="{4AA6DB0B-C864-4704-8D93-C7D782A60ED0}" type="pres">
      <dgm:prSet presAssocID="{C78A78CC-9F91-460A-B976-41E2746C48E6}" presName="Name1" presStyleCnt="0"/>
      <dgm:spPr/>
    </dgm:pt>
    <dgm:pt modelId="{C764215F-9032-45F3-9645-D4081461FDFF}" type="pres">
      <dgm:prSet presAssocID="{C78A78CC-9F91-460A-B976-41E2746C48E6}" presName="cycle" presStyleCnt="0"/>
      <dgm:spPr/>
    </dgm:pt>
    <dgm:pt modelId="{C7A8A88D-573C-4B07-9BD7-2868FE9BDFA7}" type="pres">
      <dgm:prSet presAssocID="{C78A78CC-9F91-460A-B976-41E2746C48E6}" presName="srcNode" presStyleLbl="node1" presStyleIdx="0" presStyleCnt="7"/>
      <dgm:spPr/>
    </dgm:pt>
    <dgm:pt modelId="{40FC3A66-F22D-4DCC-9C43-D8CA29BC995C}" type="pres">
      <dgm:prSet presAssocID="{C78A78CC-9F91-460A-B976-41E2746C48E6}" presName="conn" presStyleLbl="parChTrans1D2" presStyleIdx="0" presStyleCnt="1"/>
      <dgm:spPr/>
      <dgm:t>
        <a:bodyPr/>
        <a:lstStyle/>
        <a:p>
          <a:pPr rtl="1"/>
          <a:endParaRPr lang="fa-IR"/>
        </a:p>
      </dgm:t>
    </dgm:pt>
    <dgm:pt modelId="{6D557B85-62EF-4E4C-AF74-84ED2AC67A33}" type="pres">
      <dgm:prSet presAssocID="{C78A78CC-9F91-460A-B976-41E2746C48E6}" presName="extraNode" presStyleLbl="node1" presStyleIdx="0" presStyleCnt="7"/>
      <dgm:spPr/>
    </dgm:pt>
    <dgm:pt modelId="{7E13DECB-C6D7-4DFB-A558-D5B3BB6E59F0}" type="pres">
      <dgm:prSet presAssocID="{C78A78CC-9F91-460A-B976-41E2746C48E6}" presName="dstNode" presStyleLbl="node1" presStyleIdx="0" presStyleCnt="7"/>
      <dgm:spPr/>
    </dgm:pt>
    <dgm:pt modelId="{1DC161A3-5AC8-438B-9C40-BA8DEED0D3E2}" type="pres">
      <dgm:prSet presAssocID="{BAE9CF42-97F3-4222-975D-009304DA1C5C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F451096-BD08-4352-B01A-45389043376C}" type="pres">
      <dgm:prSet presAssocID="{BAE9CF42-97F3-4222-975D-009304DA1C5C}" presName="accent_1" presStyleCnt="0"/>
      <dgm:spPr/>
    </dgm:pt>
    <dgm:pt modelId="{3FE198B6-5C5F-4D58-B437-362742271AC0}" type="pres">
      <dgm:prSet presAssocID="{BAE9CF42-97F3-4222-975D-009304DA1C5C}" presName="accentRepeatNode" presStyleLbl="solidFgAcc1" presStyleIdx="0" presStyleCnt="7"/>
      <dgm:spPr/>
    </dgm:pt>
    <dgm:pt modelId="{3A0CD0CB-5EA9-48AF-A7BC-0E1B941C0D23}" type="pres">
      <dgm:prSet presAssocID="{24A237AF-9AA7-4E8A-93CF-EC0D8E9303D1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93ADDFC-463B-4076-9BF5-181E746C65FF}" type="pres">
      <dgm:prSet presAssocID="{24A237AF-9AA7-4E8A-93CF-EC0D8E9303D1}" presName="accent_2" presStyleCnt="0"/>
      <dgm:spPr/>
    </dgm:pt>
    <dgm:pt modelId="{6FA7EC2D-C310-49F0-929C-4C2E1FF117B7}" type="pres">
      <dgm:prSet presAssocID="{24A237AF-9AA7-4E8A-93CF-EC0D8E9303D1}" presName="accentRepeatNode" presStyleLbl="solidFgAcc1" presStyleIdx="1" presStyleCnt="7"/>
      <dgm:spPr/>
    </dgm:pt>
    <dgm:pt modelId="{B4B7690B-8716-4EEF-A8A0-DE2E46F3B033}" type="pres">
      <dgm:prSet presAssocID="{C41A4384-6AA9-40C3-A813-7F2C0325AAFF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901983F-26A6-4230-A28F-83A8ED13BD42}" type="pres">
      <dgm:prSet presAssocID="{C41A4384-6AA9-40C3-A813-7F2C0325AAFF}" presName="accent_3" presStyleCnt="0"/>
      <dgm:spPr/>
    </dgm:pt>
    <dgm:pt modelId="{5C1EF4BC-BA26-47FF-822B-9DBEE2CE6530}" type="pres">
      <dgm:prSet presAssocID="{C41A4384-6AA9-40C3-A813-7F2C0325AAFF}" presName="accentRepeatNode" presStyleLbl="solidFgAcc1" presStyleIdx="2" presStyleCnt="7"/>
      <dgm:spPr/>
    </dgm:pt>
    <dgm:pt modelId="{C44C1EBC-7F85-47F7-889A-8D9A7BD48D68}" type="pres">
      <dgm:prSet presAssocID="{8C2B6027-9A27-4590-8DF9-9E0417187402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03886E8-2A7C-4A6B-B813-CA869908E6C3}" type="pres">
      <dgm:prSet presAssocID="{8C2B6027-9A27-4590-8DF9-9E0417187402}" presName="accent_4" presStyleCnt="0"/>
      <dgm:spPr/>
    </dgm:pt>
    <dgm:pt modelId="{D0DDB13B-0A2B-4F01-B1AC-038D741D9D3E}" type="pres">
      <dgm:prSet presAssocID="{8C2B6027-9A27-4590-8DF9-9E0417187402}" presName="accentRepeatNode" presStyleLbl="solidFgAcc1" presStyleIdx="3" presStyleCnt="7"/>
      <dgm:spPr/>
    </dgm:pt>
    <dgm:pt modelId="{9606A20A-E850-4424-961C-766148217770}" type="pres">
      <dgm:prSet presAssocID="{8B840051-A4A0-4C9E-A7AF-0273C55AAB34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F0C44F9-CD70-4B68-8A95-31ACBF43E1AA}" type="pres">
      <dgm:prSet presAssocID="{8B840051-A4A0-4C9E-A7AF-0273C55AAB34}" presName="accent_5" presStyleCnt="0"/>
      <dgm:spPr/>
    </dgm:pt>
    <dgm:pt modelId="{2E289548-02BC-4FD2-917E-689B9E2CB154}" type="pres">
      <dgm:prSet presAssocID="{8B840051-A4A0-4C9E-A7AF-0273C55AAB34}" presName="accentRepeatNode" presStyleLbl="solidFgAcc1" presStyleIdx="4" presStyleCnt="7"/>
      <dgm:spPr/>
    </dgm:pt>
    <dgm:pt modelId="{91E49AF3-C3FB-452B-A106-6C4348010988}" type="pres">
      <dgm:prSet presAssocID="{4C428349-84F5-4875-97B5-425226EB3D07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017EE26-8AA2-4FA0-A470-E2C8D339F21B}" type="pres">
      <dgm:prSet presAssocID="{4C428349-84F5-4875-97B5-425226EB3D07}" presName="accent_6" presStyleCnt="0"/>
      <dgm:spPr/>
    </dgm:pt>
    <dgm:pt modelId="{28DFC15D-9226-4D9B-91FB-2AC3CF7EC2B9}" type="pres">
      <dgm:prSet presAssocID="{4C428349-84F5-4875-97B5-425226EB3D07}" presName="accentRepeatNode" presStyleLbl="solidFgAcc1" presStyleIdx="5" presStyleCnt="7"/>
      <dgm:spPr/>
    </dgm:pt>
    <dgm:pt modelId="{CE85497F-C955-46C2-B04A-13CDEC7C7E13}" type="pres">
      <dgm:prSet presAssocID="{5D0C9495-65BA-4FE4-B749-D9C262D8B53F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7DDAF7C-0394-4798-8B16-88ED97EA55A9}" type="pres">
      <dgm:prSet presAssocID="{5D0C9495-65BA-4FE4-B749-D9C262D8B53F}" presName="accent_7" presStyleCnt="0"/>
      <dgm:spPr/>
    </dgm:pt>
    <dgm:pt modelId="{230F1AF7-28D5-4501-BC4E-234E97993755}" type="pres">
      <dgm:prSet presAssocID="{5D0C9495-65BA-4FE4-B749-D9C262D8B53F}" presName="accentRepeatNode" presStyleLbl="solidFgAcc1" presStyleIdx="6" presStyleCnt="7"/>
      <dgm:spPr/>
    </dgm:pt>
  </dgm:ptLst>
  <dgm:cxnLst>
    <dgm:cxn modelId="{EDE4D6A5-98D2-4E55-85CB-E193236BE785}" srcId="{C78A78CC-9F91-460A-B976-41E2746C48E6}" destId="{8C2B6027-9A27-4590-8DF9-9E0417187402}" srcOrd="3" destOrd="0" parTransId="{9FA3E44E-94B2-4ED5-B7DE-22E36FD8124C}" sibTransId="{351DE8A0-0EF2-4E7C-8015-61A1C6C3FC24}"/>
    <dgm:cxn modelId="{106F88D7-13A5-4181-9698-6A321428D056}" srcId="{C78A78CC-9F91-460A-B976-41E2746C48E6}" destId="{8B840051-A4A0-4C9E-A7AF-0273C55AAB34}" srcOrd="4" destOrd="0" parTransId="{B04A869E-D64C-4C3E-9994-7F4946F1BFF9}" sibTransId="{F848A112-F048-4857-A77F-C631F2E58E45}"/>
    <dgm:cxn modelId="{EC46C398-1DA2-464E-837A-FFF95C88D253}" type="presOf" srcId="{BAE9CF42-97F3-4222-975D-009304DA1C5C}" destId="{1DC161A3-5AC8-438B-9C40-BA8DEED0D3E2}" srcOrd="0" destOrd="0" presId="urn:microsoft.com/office/officeart/2008/layout/VerticalCurvedList"/>
    <dgm:cxn modelId="{88AC6BBF-BED5-4590-9436-5DF36691B52B}" srcId="{C78A78CC-9F91-460A-B976-41E2746C48E6}" destId="{BAE9CF42-97F3-4222-975D-009304DA1C5C}" srcOrd="0" destOrd="0" parTransId="{41623AAA-6554-4953-AF2A-A24E0996B327}" sibTransId="{BDAD7D37-44EC-4E44-865F-60939F71BA9D}"/>
    <dgm:cxn modelId="{D1F60236-840A-4F32-8F49-B4723D22340B}" type="presOf" srcId="{24A237AF-9AA7-4E8A-93CF-EC0D8E9303D1}" destId="{3A0CD0CB-5EA9-48AF-A7BC-0E1B941C0D23}" srcOrd="0" destOrd="0" presId="urn:microsoft.com/office/officeart/2008/layout/VerticalCurvedList"/>
    <dgm:cxn modelId="{789DE395-8B27-45C7-B273-0B70769E4B1A}" type="presOf" srcId="{8C2B6027-9A27-4590-8DF9-9E0417187402}" destId="{C44C1EBC-7F85-47F7-889A-8D9A7BD48D68}" srcOrd="0" destOrd="0" presId="urn:microsoft.com/office/officeart/2008/layout/VerticalCurvedList"/>
    <dgm:cxn modelId="{4FAEA6EE-5C17-498B-A2A1-A46D3A539F9D}" type="presOf" srcId="{BDAD7D37-44EC-4E44-865F-60939F71BA9D}" destId="{40FC3A66-F22D-4DCC-9C43-D8CA29BC995C}" srcOrd="0" destOrd="0" presId="urn:microsoft.com/office/officeart/2008/layout/VerticalCurvedList"/>
    <dgm:cxn modelId="{1B576D63-1CD2-4333-8A74-2C13B811D395}" srcId="{C78A78CC-9F91-460A-B976-41E2746C48E6}" destId="{5D0C9495-65BA-4FE4-B749-D9C262D8B53F}" srcOrd="6" destOrd="0" parTransId="{6B60C7AF-65AC-4957-BAC6-0E5A73FEE184}" sibTransId="{5CB5B94A-7214-48D9-8707-F64CF7AC650C}"/>
    <dgm:cxn modelId="{76217F30-DE8C-486D-8548-682EC4C1CD9E}" type="presOf" srcId="{4C428349-84F5-4875-97B5-425226EB3D07}" destId="{91E49AF3-C3FB-452B-A106-6C4348010988}" srcOrd="0" destOrd="0" presId="urn:microsoft.com/office/officeart/2008/layout/VerticalCurvedList"/>
    <dgm:cxn modelId="{7CF2B436-8D28-4953-A38F-D3AF68E920FC}" srcId="{C78A78CC-9F91-460A-B976-41E2746C48E6}" destId="{4C428349-84F5-4875-97B5-425226EB3D07}" srcOrd="5" destOrd="0" parTransId="{CF8F26A9-55DE-4B7E-A3CB-D8B6530F3368}" sibTransId="{F405AC59-1303-40EB-A5C3-299D54E5C92D}"/>
    <dgm:cxn modelId="{3686A4C5-1FF8-40C1-85F5-E0EC318164A1}" srcId="{C78A78CC-9F91-460A-B976-41E2746C48E6}" destId="{24A237AF-9AA7-4E8A-93CF-EC0D8E9303D1}" srcOrd="1" destOrd="0" parTransId="{127102D6-F331-4B53-B2FD-C80FA081D5BD}" sibTransId="{B15A6371-8CFF-498B-8DFF-6DE9E4DA255E}"/>
    <dgm:cxn modelId="{A9CCC581-31F0-4F78-A44A-ADA4A14C19D8}" type="presOf" srcId="{C78A78CC-9F91-460A-B976-41E2746C48E6}" destId="{303BEBCD-B400-4EA1-817F-667152831421}" srcOrd="0" destOrd="0" presId="urn:microsoft.com/office/officeart/2008/layout/VerticalCurvedList"/>
    <dgm:cxn modelId="{F17BCD66-B46A-47E6-A9BA-BA595A2179F3}" srcId="{C78A78CC-9F91-460A-B976-41E2746C48E6}" destId="{C41A4384-6AA9-40C3-A813-7F2C0325AAFF}" srcOrd="2" destOrd="0" parTransId="{6A69BEDA-9878-422F-9BC2-543C519F5AD7}" sibTransId="{4EE85476-D600-404B-9A62-22D9AF93CFBC}"/>
    <dgm:cxn modelId="{410BE93D-0293-48FF-A365-2C7B0349698C}" type="presOf" srcId="{C41A4384-6AA9-40C3-A813-7F2C0325AAFF}" destId="{B4B7690B-8716-4EEF-A8A0-DE2E46F3B033}" srcOrd="0" destOrd="0" presId="urn:microsoft.com/office/officeart/2008/layout/VerticalCurvedList"/>
    <dgm:cxn modelId="{3CDBE363-744F-4814-A188-A05DFFA70418}" type="presOf" srcId="{5D0C9495-65BA-4FE4-B749-D9C262D8B53F}" destId="{CE85497F-C955-46C2-B04A-13CDEC7C7E13}" srcOrd="0" destOrd="0" presId="urn:microsoft.com/office/officeart/2008/layout/VerticalCurvedList"/>
    <dgm:cxn modelId="{F387B9E1-0FEB-4926-AD74-D738F6C6406B}" type="presOf" srcId="{8B840051-A4A0-4C9E-A7AF-0273C55AAB34}" destId="{9606A20A-E850-4424-961C-766148217770}" srcOrd="0" destOrd="0" presId="urn:microsoft.com/office/officeart/2008/layout/VerticalCurvedList"/>
    <dgm:cxn modelId="{7C9C62A2-B00F-4C13-A1F0-812E18090E7A}" type="presParOf" srcId="{303BEBCD-B400-4EA1-817F-667152831421}" destId="{4AA6DB0B-C864-4704-8D93-C7D782A60ED0}" srcOrd="0" destOrd="0" presId="urn:microsoft.com/office/officeart/2008/layout/VerticalCurvedList"/>
    <dgm:cxn modelId="{4F04D3C5-92FD-4D63-9305-8DE5EC46F33F}" type="presParOf" srcId="{4AA6DB0B-C864-4704-8D93-C7D782A60ED0}" destId="{C764215F-9032-45F3-9645-D4081461FDFF}" srcOrd="0" destOrd="0" presId="urn:microsoft.com/office/officeart/2008/layout/VerticalCurvedList"/>
    <dgm:cxn modelId="{C9EBDF54-3E42-4D25-A6A2-97E490865B7A}" type="presParOf" srcId="{C764215F-9032-45F3-9645-D4081461FDFF}" destId="{C7A8A88D-573C-4B07-9BD7-2868FE9BDFA7}" srcOrd="0" destOrd="0" presId="urn:microsoft.com/office/officeart/2008/layout/VerticalCurvedList"/>
    <dgm:cxn modelId="{4262A5B4-CF8E-494B-975D-FB74BB890A34}" type="presParOf" srcId="{C764215F-9032-45F3-9645-D4081461FDFF}" destId="{40FC3A66-F22D-4DCC-9C43-D8CA29BC995C}" srcOrd="1" destOrd="0" presId="urn:microsoft.com/office/officeart/2008/layout/VerticalCurvedList"/>
    <dgm:cxn modelId="{F91D0E93-93C5-4E85-94C6-A1B7DA11C493}" type="presParOf" srcId="{C764215F-9032-45F3-9645-D4081461FDFF}" destId="{6D557B85-62EF-4E4C-AF74-84ED2AC67A33}" srcOrd="2" destOrd="0" presId="urn:microsoft.com/office/officeart/2008/layout/VerticalCurvedList"/>
    <dgm:cxn modelId="{5AEBB981-56E4-4D17-9A7C-285317656FEB}" type="presParOf" srcId="{C764215F-9032-45F3-9645-D4081461FDFF}" destId="{7E13DECB-C6D7-4DFB-A558-D5B3BB6E59F0}" srcOrd="3" destOrd="0" presId="urn:microsoft.com/office/officeart/2008/layout/VerticalCurvedList"/>
    <dgm:cxn modelId="{B00716FE-EB2B-4E2B-9DA2-D3696A59C711}" type="presParOf" srcId="{4AA6DB0B-C864-4704-8D93-C7D782A60ED0}" destId="{1DC161A3-5AC8-438B-9C40-BA8DEED0D3E2}" srcOrd="1" destOrd="0" presId="urn:microsoft.com/office/officeart/2008/layout/VerticalCurvedList"/>
    <dgm:cxn modelId="{610700DC-5155-424A-83C8-64873351D653}" type="presParOf" srcId="{4AA6DB0B-C864-4704-8D93-C7D782A60ED0}" destId="{8F451096-BD08-4352-B01A-45389043376C}" srcOrd="2" destOrd="0" presId="urn:microsoft.com/office/officeart/2008/layout/VerticalCurvedList"/>
    <dgm:cxn modelId="{D1D67736-1AB3-4DB4-904D-6F6A366E5741}" type="presParOf" srcId="{8F451096-BD08-4352-B01A-45389043376C}" destId="{3FE198B6-5C5F-4D58-B437-362742271AC0}" srcOrd="0" destOrd="0" presId="urn:microsoft.com/office/officeart/2008/layout/VerticalCurvedList"/>
    <dgm:cxn modelId="{F2863496-89F6-43D6-8806-7187A73967AD}" type="presParOf" srcId="{4AA6DB0B-C864-4704-8D93-C7D782A60ED0}" destId="{3A0CD0CB-5EA9-48AF-A7BC-0E1B941C0D23}" srcOrd="3" destOrd="0" presId="urn:microsoft.com/office/officeart/2008/layout/VerticalCurvedList"/>
    <dgm:cxn modelId="{028616A4-5BA0-4EF1-BD03-4A2C9DE86C62}" type="presParOf" srcId="{4AA6DB0B-C864-4704-8D93-C7D782A60ED0}" destId="{593ADDFC-463B-4076-9BF5-181E746C65FF}" srcOrd="4" destOrd="0" presId="urn:microsoft.com/office/officeart/2008/layout/VerticalCurvedList"/>
    <dgm:cxn modelId="{46D80683-36A3-4F71-9B5F-1F997D7E9163}" type="presParOf" srcId="{593ADDFC-463B-4076-9BF5-181E746C65FF}" destId="{6FA7EC2D-C310-49F0-929C-4C2E1FF117B7}" srcOrd="0" destOrd="0" presId="urn:microsoft.com/office/officeart/2008/layout/VerticalCurvedList"/>
    <dgm:cxn modelId="{CB8F4D64-2512-43D7-A7D6-FA87F09FD7CD}" type="presParOf" srcId="{4AA6DB0B-C864-4704-8D93-C7D782A60ED0}" destId="{B4B7690B-8716-4EEF-A8A0-DE2E46F3B033}" srcOrd="5" destOrd="0" presId="urn:microsoft.com/office/officeart/2008/layout/VerticalCurvedList"/>
    <dgm:cxn modelId="{6E7D08D2-C019-4CDE-96F1-D9392A3A0BF1}" type="presParOf" srcId="{4AA6DB0B-C864-4704-8D93-C7D782A60ED0}" destId="{6901983F-26A6-4230-A28F-83A8ED13BD42}" srcOrd="6" destOrd="0" presId="urn:microsoft.com/office/officeart/2008/layout/VerticalCurvedList"/>
    <dgm:cxn modelId="{71E4D1B0-455B-4FF1-9B59-0CB9A23AB9FE}" type="presParOf" srcId="{6901983F-26A6-4230-A28F-83A8ED13BD42}" destId="{5C1EF4BC-BA26-47FF-822B-9DBEE2CE6530}" srcOrd="0" destOrd="0" presId="urn:microsoft.com/office/officeart/2008/layout/VerticalCurvedList"/>
    <dgm:cxn modelId="{940F5D59-5A81-4391-AC2F-A693835195EB}" type="presParOf" srcId="{4AA6DB0B-C864-4704-8D93-C7D782A60ED0}" destId="{C44C1EBC-7F85-47F7-889A-8D9A7BD48D68}" srcOrd="7" destOrd="0" presId="urn:microsoft.com/office/officeart/2008/layout/VerticalCurvedList"/>
    <dgm:cxn modelId="{833F4BFC-BA78-4A37-B57B-BE8762A15441}" type="presParOf" srcId="{4AA6DB0B-C864-4704-8D93-C7D782A60ED0}" destId="{D03886E8-2A7C-4A6B-B813-CA869908E6C3}" srcOrd="8" destOrd="0" presId="urn:microsoft.com/office/officeart/2008/layout/VerticalCurvedList"/>
    <dgm:cxn modelId="{BBB017CC-DA99-49F3-89B7-CBF1DF9D97F1}" type="presParOf" srcId="{D03886E8-2A7C-4A6B-B813-CA869908E6C3}" destId="{D0DDB13B-0A2B-4F01-B1AC-038D741D9D3E}" srcOrd="0" destOrd="0" presId="urn:microsoft.com/office/officeart/2008/layout/VerticalCurvedList"/>
    <dgm:cxn modelId="{E7C12E40-CAAD-4BB3-9ECA-F3767DDD1B42}" type="presParOf" srcId="{4AA6DB0B-C864-4704-8D93-C7D782A60ED0}" destId="{9606A20A-E850-4424-961C-766148217770}" srcOrd="9" destOrd="0" presId="urn:microsoft.com/office/officeart/2008/layout/VerticalCurvedList"/>
    <dgm:cxn modelId="{7F9BB98B-9067-4DB0-B193-ED23FCA1E3F9}" type="presParOf" srcId="{4AA6DB0B-C864-4704-8D93-C7D782A60ED0}" destId="{9F0C44F9-CD70-4B68-8A95-31ACBF43E1AA}" srcOrd="10" destOrd="0" presId="urn:microsoft.com/office/officeart/2008/layout/VerticalCurvedList"/>
    <dgm:cxn modelId="{E4A20B17-E5DF-4DF1-9598-6AF3FD8AB4F3}" type="presParOf" srcId="{9F0C44F9-CD70-4B68-8A95-31ACBF43E1AA}" destId="{2E289548-02BC-4FD2-917E-689B9E2CB154}" srcOrd="0" destOrd="0" presId="urn:microsoft.com/office/officeart/2008/layout/VerticalCurvedList"/>
    <dgm:cxn modelId="{AABD8B2B-4F0E-4361-9527-58012A4D9B18}" type="presParOf" srcId="{4AA6DB0B-C864-4704-8D93-C7D782A60ED0}" destId="{91E49AF3-C3FB-452B-A106-6C4348010988}" srcOrd="11" destOrd="0" presId="urn:microsoft.com/office/officeart/2008/layout/VerticalCurvedList"/>
    <dgm:cxn modelId="{3A76874B-AAE0-4A7B-AA77-1203CDEB838E}" type="presParOf" srcId="{4AA6DB0B-C864-4704-8D93-C7D782A60ED0}" destId="{4017EE26-8AA2-4FA0-A470-E2C8D339F21B}" srcOrd="12" destOrd="0" presId="urn:microsoft.com/office/officeart/2008/layout/VerticalCurvedList"/>
    <dgm:cxn modelId="{FED227D8-31DC-4FE1-BAEB-B29EC262C33F}" type="presParOf" srcId="{4017EE26-8AA2-4FA0-A470-E2C8D339F21B}" destId="{28DFC15D-9226-4D9B-91FB-2AC3CF7EC2B9}" srcOrd="0" destOrd="0" presId="urn:microsoft.com/office/officeart/2008/layout/VerticalCurvedList"/>
    <dgm:cxn modelId="{F69E5583-AF18-45B5-BA50-99458BF8968D}" type="presParOf" srcId="{4AA6DB0B-C864-4704-8D93-C7D782A60ED0}" destId="{CE85497F-C955-46C2-B04A-13CDEC7C7E13}" srcOrd="13" destOrd="0" presId="urn:microsoft.com/office/officeart/2008/layout/VerticalCurvedList"/>
    <dgm:cxn modelId="{A6579C16-5EAF-42F6-83EA-0B81FB85AAFB}" type="presParOf" srcId="{4AA6DB0B-C864-4704-8D93-C7D782A60ED0}" destId="{C7DDAF7C-0394-4798-8B16-88ED97EA55A9}" srcOrd="14" destOrd="0" presId="urn:microsoft.com/office/officeart/2008/layout/VerticalCurvedList"/>
    <dgm:cxn modelId="{6915E380-5062-48A5-B441-E6FE8EB462DF}" type="presParOf" srcId="{C7DDAF7C-0394-4798-8B16-88ED97EA55A9}" destId="{230F1AF7-28D5-4501-BC4E-234E97993755}" srcOrd="0" destOrd="0" presId="urn:microsoft.com/office/officeart/2008/layout/VerticalCurvedList"/>
  </dgm:cxnLst>
  <dgm:bg>
    <a:solidFill>
      <a:schemeClr val="accent6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3D0618-BA9F-4B35-9074-2706AE512A63}" type="doc">
      <dgm:prSet loTypeId="urn:microsoft.com/office/officeart/2005/8/layout/default#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pPr rtl="1"/>
          <a:endParaRPr lang="fa-IR"/>
        </a:p>
      </dgm:t>
    </dgm:pt>
    <dgm:pt modelId="{AC2D9F80-92E3-4EFA-8208-474E0A0BAAE0}">
      <dgm:prSet phldrT="[Text]" custT="1"/>
      <dgm:spPr>
        <a:solidFill>
          <a:srgbClr val="FFFFCC"/>
        </a:solidFill>
      </dgm:spPr>
      <dgm:t>
        <a:bodyPr/>
        <a:lstStyle/>
        <a:p>
          <a:pPr rtl="1">
            <a:spcAft>
              <a:spcPts val="300"/>
            </a:spcAft>
          </a:pPr>
          <a:r>
            <a:rPr lang="fa-IR" sz="2400" dirty="0" smtClean="0">
              <a:cs typeface="B Nazanin" panose="00000400000000000000" pitchFamily="2" charset="-78"/>
            </a:rPr>
            <a:t>واگرایی در اهداف سازمان‌های عضو شبکه،</a:t>
          </a:r>
          <a:endParaRPr lang="fa-IR" sz="2400" dirty="0">
            <a:cs typeface="B Nazanin" panose="00000400000000000000" pitchFamily="2" charset="-78"/>
          </a:endParaRPr>
        </a:p>
      </dgm:t>
    </dgm:pt>
    <dgm:pt modelId="{63D77884-C308-4E27-A87B-6CAE1A593CE3}" type="parTrans" cxnId="{BEA53358-7B99-4DD0-85FF-764176EEADFA}">
      <dgm:prSet/>
      <dgm:spPr/>
      <dgm:t>
        <a:bodyPr/>
        <a:lstStyle/>
        <a:p>
          <a:pPr rtl="1"/>
          <a:endParaRPr lang="fa-IR"/>
        </a:p>
      </dgm:t>
    </dgm:pt>
    <dgm:pt modelId="{1ABBCE68-794C-40F4-A1AE-43207215F72F}" type="sibTrans" cxnId="{BEA53358-7B99-4DD0-85FF-764176EEADFA}">
      <dgm:prSet/>
      <dgm:spPr/>
      <dgm:t>
        <a:bodyPr/>
        <a:lstStyle/>
        <a:p>
          <a:pPr rtl="1"/>
          <a:endParaRPr lang="fa-IR"/>
        </a:p>
      </dgm:t>
    </dgm:pt>
    <dgm:pt modelId="{D9F681BF-BB32-4F5C-801B-BDDE7CA522BC}">
      <dgm:prSet custT="1"/>
      <dgm:spPr>
        <a:solidFill>
          <a:srgbClr val="FDEFE3"/>
        </a:solidFill>
      </dgm:spPr>
      <dgm:t>
        <a:bodyPr/>
        <a:lstStyle/>
        <a:p>
          <a:pPr rtl="1">
            <a:spcAft>
              <a:spcPts val="300"/>
            </a:spcAft>
          </a:pPr>
          <a:r>
            <a:rPr lang="fa-IR" sz="2400" dirty="0" smtClean="0">
              <a:cs typeface="B Nazanin" panose="00000400000000000000" pitchFamily="2" charset="-78"/>
            </a:rPr>
            <a:t>تصاحب دارایی‌های نامحسوس یک عضو توسط سایر اعضاء شبکه،</a:t>
          </a:r>
          <a:endParaRPr lang="en-US" sz="2400" dirty="0">
            <a:cs typeface="B Nazanin" panose="00000400000000000000" pitchFamily="2" charset="-78"/>
          </a:endParaRPr>
        </a:p>
      </dgm:t>
    </dgm:pt>
    <dgm:pt modelId="{06A8CD17-242E-478D-8612-D13FEA2747B8}" type="parTrans" cxnId="{E0959D17-7DEA-4516-B8AC-E5DB4D1BFF74}">
      <dgm:prSet/>
      <dgm:spPr/>
      <dgm:t>
        <a:bodyPr/>
        <a:lstStyle/>
        <a:p>
          <a:pPr rtl="1"/>
          <a:endParaRPr lang="fa-IR"/>
        </a:p>
      </dgm:t>
    </dgm:pt>
    <dgm:pt modelId="{82A64DAD-F33C-4924-B9B7-0C19EC79CE04}" type="sibTrans" cxnId="{E0959D17-7DEA-4516-B8AC-E5DB4D1BFF74}">
      <dgm:prSet/>
      <dgm:spPr/>
      <dgm:t>
        <a:bodyPr/>
        <a:lstStyle/>
        <a:p>
          <a:pPr rtl="1"/>
          <a:endParaRPr lang="fa-IR"/>
        </a:p>
      </dgm:t>
    </dgm:pt>
    <dgm:pt modelId="{8C41966D-7886-4F81-9650-D93FC759B3AC}">
      <dgm:prSet custT="1"/>
      <dgm:spPr>
        <a:solidFill>
          <a:srgbClr val="FFFFCC"/>
        </a:solidFill>
      </dgm:spPr>
      <dgm:t>
        <a:bodyPr/>
        <a:lstStyle/>
        <a:p>
          <a:pPr rtl="1">
            <a:spcAft>
              <a:spcPts val="300"/>
            </a:spcAft>
          </a:pPr>
          <a:r>
            <a:rPr lang="fa-IR" sz="2400" dirty="0" smtClean="0">
              <a:cs typeface="B Nazanin" panose="00000400000000000000" pitchFamily="2" charset="-78"/>
            </a:rPr>
            <a:t>رفتارهای فرصت‌طلبانه برخی اعضاء،</a:t>
          </a:r>
        </a:p>
      </dgm:t>
    </dgm:pt>
    <dgm:pt modelId="{134E2381-FBA4-46F2-969E-473962FB43E4}" type="parTrans" cxnId="{03D15DDA-6D33-4687-8085-558414A9AA73}">
      <dgm:prSet/>
      <dgm:spPr/>
      <dgm:t>
        <a:bodyPr/>
        <a:lstStyle/>
        <a:p>
          <a:pPr rtl="1"/>
          <a:endParaRPr lang="fa-IR"/>
        </a:p>
      </dgm:t>
    </dgm:pt>
    <dgm:pt modelId="{9024745A-2BBA-4A83-BF29-A5D82A1BB349}" type="sibTrans" cxnId="{03D15DDA-6D33-4687-8085-558414A9AA73}">
      <dgm:prSet/>
      <dgm:spPr/>
      <dgm:t>
        <a:bodyPr/>
        <a:lstStyle/>
        <a:p>
          <a:pPr rtl="1"/>
          <a:endParaRPr lang="fa-IR"/>
        </a:p>
      </dgm:t>
    </dgm:pt>
    <dgm:pt modelId="{61C3F94F-C3A2-4621-BC58-E83A6C8C74F9}">
      <dgm:prSet custT="1"/>
      <dgm:spPr>
        <a:solidFill>
          <a:srgbClr val="FFFFCC"/>
        </a:solidFill>
      </dgm:spPr>
      <dgm:t>
        <a:bodyPr/>
        <a:lstStyle/>
        <a:p>
          <a:pPr rtl="1">
            <a:spcAft>
              <a:spcPts val="300"/>
            </a:spcAft>
          </a:pPr>
          <a:r>
            <a:rPr lang="fa-IR" sz="2400" dirty="0" smtClean="0">
              <a:cs typeface="B Nazanin" panose="00000400000000000000" pitchFamily="2" charset="-78"/>
            </a:rPr>
            <a:t>عدم تحقق اهداف تعیین شده برای شبکه</a:t>
          </a:r>
        </a:p>
      </dgm:t>
    </dgm:pt>
    <dgm:pt modelId="{F4539E30-1AEA-423F-9754-F7B731D7E5D6}" type="parTrans" cxnId="{432936FD-A8AA-4B7D-B6F4-C2D325E69405}">
      <dgm:prSet/>
      <dgm:spPr/>
      <dgm:t>
        <a:bodyPr/>
        <a:lstStyle/>
        <a:p>
          <a:pPr rtl="1"/>
          <a:endParaRPr lang="fa-IR"/>
        </a:p>
      </dgm:t>
    </dgm:pt>
    <dgm:pt modelId="{1EB5DD99-4C00-4544-85AE-47D31E6660F3}" type="sibTrans" cxnId="{432936FD-A8AA-4B7D-B6F4-C2D325E69405}">
      <dgm:prSet/>
      <dgm:spPr/>
      <dgm:t>
        <a:bodyPr/>
        <a:lstStyle/>
        <a:p>
          <a:pPr rtl="1"/>
          <a:endParaRPr lang="fa-IR"/>
        </a:p>
      </dgm:t>
    </dgm:pt>
    <dgm:pt modelId="{6169283B-CD45-415A-8300-F60C24200FC7}">
      <dgm:prSet custT="1"/>
      <dgm:spPr>
        <a:solidFill>
          <a:srgbClr val="FDEFE3"/>
        </a:solidFill>
      </dgm:spPr>
      <dgm:t>
        <a:bodyPr/>
        <a:lstStyle/>
        <a:p>
          <a:pPr rtl="1">
            <a:spcAft>
              <a:spcPts val="300"/>
            </a:spcAft>
          </a:pPr>
          <a:r>
            <a:rPr lang="fa-IR" sz="2400" dirty="0" smtClean="0">
              <a:cs typeface="B Nazanin" panose="00000400000000000000" pitchFamily="2" charset="-78"/>
            </a:rPr>
            <a:t>قطع حمایت سازمان‌های موسس و یا حامی شبکه</a:t>
          </a:r>
          <a:endParaRPr lang="fa-IR" sz="2400" dirty="0">
            <a:cs typeface="B Nazanin" panose="00000400000000000000" pitchFamily="2" charset="-78"/>
          </a:endParaRPr>
        </a:p>
      </dgm:t>
    </dgm:pt>
    <dgm:pt modelId="{4B70316E-AE41-444A-9F51-2A530CE52D7F}" type="parTrans" cxnId="{36AFE6EF-B59D-4129-A025-E539E9E184DD}">
      <dgm:prSet/>
      <dgm:spPr/>
      <dgm:t>
        <a:bodyPr/>
        <a:lstStyle/>
        <a:p>
          <a:pPr rtl="1"/>
          <a:endParaRPr lang="fa-IR"/>
        </a:p>
      </dgm:t>
    </dgm:pt>
    <dgm:pt modelId="{BB68BAB3-5865-4018-AFEB-BD083CA6FAF7}" type="sibTrans" cxnId="{36AFE6EF-B59D-4129-A025-E539E9E184DD}">
      <dgm:prSet/>
      <dgm:spPr/>
      <dgm:t>
        <a:bodyPr/>
        <a:lstStyle/>
        <a:p>
          <a:pPr rtl="1"/>
          <a:endParaRPr lang="fa-IR"/>
        </a:p>
      </dgm:t>
    </dgm:pt>
    <dgm:pt modelId="{10967C97-3604-4989-9788-A4A55D9A75C5}" type="pres">
      <dgm:prSet presAssocID="{B43D0618-BA9F-4B35-9074-2706AE512A63}" presName="diagram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C54B2FBC-5D87-460E-B0D1-C10F807884E5}" type="pres">
      <dgm:prSet presAssocID="{AC2D9F80-92E3-4EFA-8208-474E0A0BAAE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A53655C-DCE8-49A0-8F98-69CAD7083FFC}" type="pres">
      <dgm:prSet presAssocID="{1ABBCE68-794C-40F4-A1AE-43207215F72F}" presName="sibTrans" presStyleCnt="0"/>
      <dgm:spPr/>
    </dgm:pt>
    <dgm:pt modelId="{BF740B25-4899-4CFD-991E-2F170881AC9D}" type="pres">
      <dgm:prSet presAssocID="{D9F681BF-BB32-4F5C-801B-BDDE7CA522B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29DB305-48B5-400E-8353-AA619D266230}" type="pres">
      <dgm:prSet presAssocID="{82A64DAD-F33C-4924-B9B7-0C19EC79CE04}" presName="sibTrans" presStyleCnt="0"/>
      <dgm:spPr/>
    </dgm:pt>
    <dgm:pt modelId="{44812257-C55B-4D0B-88CE-AD45F0878A55}" type="pres">
      <dgm:prSet presAssocID="{8C41966D-7886-4F81-9650-D93FC759B3A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DEB577C-8362-4A75-89D5-04ACBF2B0AA8}" type="pres">
      <dgm:prSet presAssocID="{9024745A-2BBA-4A83-BF29-A5D82A1BB349}" presName="sibTrans" presStyleCnt="0"/>
      <dgm:spPr/>
    </dgm:pt>
    <dgm:pt modelId="{31FE3F16-CE0A-4739-87C6-7FAE6BE7F8F9}" type="pres">
      <dgm:prSet presAssocID="{61C3F94F-C3A2-4621-BC58-E83A6C8C74F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3AF6125-AF87-4310-942A-034F89D6B835}" type="pres">
      <dgm:prSet presAssocID="{1EB5DD99-4C00-4544-85AE-47D31E6660F3}" presName="sibTrans" presStyleCnt="0"/>
      <dgm:spPr/>
    </dgm:pt>
    <dgm:pt modelId="{8A5FEBF9-A978-4720-8EED-5D1E373A282A}" type="pres">
      <dgm:prSet presAssocID="{6169283B-CD45-415A-8300-F60C24200FC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6DFB058C-EFAA-4542-BF05-66A0E59277D8}" type="presOf" srcId="{61C3F94F-C3A2-4621-BC58-E83A6C8C74F9}" destId="{31FE3F16-CE0A-4739-87C6-7FAE6BE7F8F9}" srcOrd="0" destOrd="0" presId="urn:microsoft.com/office/officeart/2005/8/layout/default#1"/>
    <dgm:cxn modelId="{36AFE6EF-B59D-4129-A025-E539E9E184DD}" srcId="{B43D0618-BA9F-4B35-9074-2706AE512A63}" destId="{6169283B-CD45-415A-8300-F60C24200FC7}" srcOrd="4" destOrd="0" parTransId="{4B70316E-AE41-444A-9F51-2A530CE52D7F}" sibTransId="{BB68BAB3-5865-4018-AFEB-BD083CA6FAF7}"/>
    <dgm:cxn modelId="{56A3DE3E-1580-43C7-B7FE-8B728C3FD306}" type="presOf" srcId="{8C41966D-7886-4F81-9650-D93FC759B3AC}" destId="{44812257-C55B-4D0B-88CE-AD45F0878A55}" srcOrd="0" destOrd="0" presId="urn:microsoft.com/office/officeart/2005/8/layout/default#1"/>
    <dgm:cxn modelId="{86476898-BFB2-440C-BBE2-975272F74BC8}" type="presOf" srcId="{AC2D9F80-92E3-4EFA-8208-474E0A0BAAE0}" destId="{C54B2FBC-5D87-460E-B0D1-C10F807884E5}" srcOrd="0" destOrd="0" presId="urn:microsoft.com/office/officeart/2005/8/layout/default#1"/>
    <dgm:cxn modelId="{E0959D17-7DEA-4516-B8AC-E5DB4D1BFF74}" srcId="{B43D0618-BA9F-4B35-9074-2706AE512A63}" destId="{D9F681BF-BB32-4F5C-801B-BDDE7CA522BC}" srcOrd="1" destOrd="0" parTransId="{06A8CD17-242E-478D-8612-D13FEA2747B8}" sibTransId="{82A64DAD-F33C-4924-B9B7-0C19EC79CE04}"/>
    <dgm:cxn modelId="{4509E6B2-4A14-4DF8-AC74-8B5E2D68700C}" type="presOf" srcId="{6169283B-CD45-415A-8300-F60C24200FC7}" destId="{8A5FEBF9-A978-4720-8EED-5D1E373A282A}" srcOrd="0" destOrd="0" presId="urn:microsoft.com/office/officeart/2005/8/layout/default#1"/>
    <dgm:cxn modelId="{1666B20E-79AD-4EF8-9D7F-A6A33DC60162}" type="presOf" srcId="{B43D0618-BA9F-4B35-9074-2706AE512A63}" destId="{10967C97-3604-4989-9788-A4A55D9A75C5}" srcOrd="0" destOrd="0" presId="urn:microsoft.com/office/officeart/2005/8/layout/default#1"/>
    <dgm:cxn modelId="{03D15DDA-6D33-4687-8085-558414A9AA73}" srcId="{B43D0618-BA9F-4B35-9074-2706AE512A63}" destId="{8C41966D-7886-4F81-9650-D93FC759B3AC}" srcOrd="2" destOrd="0" parTransId="{134E2381-FBA4-46F2-969E-473962FB43E4}" sibTransId="{9024745A-2BBA-4A83-BF29-A5D82A1BB349}"/>
    <dgm:cxn modelId="{BEA53358-7B99-4DD0-85FF-764176EEADFA}" srcId="{B43D0618-BA9F-4B35-9074-2706AE512A63}" destId="{AC2D9F80-92E3-4EFA-8208-474E0A0BAAE0}" srcOrd="0" destOrd="0" parTransId="{63D77884-C308-4E27-A87B-6CAE1A593CE3}" sibTransId="{1ABBCE68-794C-40F4-A1AE-43207215F72F}"/>
    <dgm:cxn modelId="{432936FD-A8AA-4B7D-B6F4-C2D325E69405}" srcId="{B43D0618-BA9F-4B35-9074-2706AE512A63}" destId="{61C3F94F-C3A2-4621-BC58-E83A6C8C74F9}" srcOrd="3" destOrd="0" parTransId="{F4539E30-1AEA-423F-9754-F7B731D7E5D6}" sibTransId="{1EB5DD99-4C00-4544-85AE-47D31E6660F3}"/>
    <dgm:cxn modelId="{921C6080-57AF-4CA3-A1CE-4B332CB145AE}" type="presOf" srcId="{D9F681BF-BB32-4F5C-801B-BDDE7CA522BC}" destId="{BF740B25-4899-4CFD-991E-2F170881AC9D}" srcOrd="0" destOrd="0" presId="urn:microsoft.com/office/officeart/2005/8/layout/default#1"/>
    <dgm:cxn modelId="{B74A3EF3-F213-4913-9BBC-B7301ED13371}" type="presParOf" srcId="{10967C97-3604-4989-9788-A4A55D9A75C5}" destId="{C54B2FBC-5D87-460E-B0D1-C10F807884E5}" srcOrd="0" destOrd="0" presId="urn:microsoft.com/office/officeart/2005/8/layout/default#1"/>
    <dgm:cxn modelId="{B9553D57-D321-4B21-A457-F6A1B57716CB}" type="presParOf" srcId="{10967C97-3604-4989-9788-A4A55D9A75C5}" destId="{5A53655C-DCE8-49A0-8F98-69CAD7083FFC}" srcOrd="1" destOrd="0" presId="urn:microsoft.com/office/officeart/2005/8/layout/default#1"/>
    <dgm:cxn modelId="{B6F8967A-FEC3-4544-A608-AD3E9182FA15}" type="presParOf" srcId="{10967C97-3604-4989-9788-A4A55D9A75C5}" destId="{BF740B25-4899-4CFD-991E-2F170881AC9D}" srcOrd="2" destOrd="0" presId="urn:microsoft.com/office/officeart/2005/8/layout/default#1"/>
    <dgm:cxn modelId="{36097C29-8A21-4AB0-A37F-8585DE89D01B}" type="presParOf" srcId="{10967C97-3604-4989-9788-A4A55D9A75C5}" destId="{329DB305-48B5-400E-8353-AA619D266230}" srcOrd="3" destOrd="0" presId="urn:microsoft.com/office/officeart/2005/8/layout/default#1"/>
    <dgm:cxn modelId="{494BCF37-B271-4F64-B46E-2471C35083EA}" type="presParOf" srcId="{10967C97-3604-4989-9788-A4A55D9A75C5}" destId="{44812257-C55B-4D0B-88CE-AD45F0878A55}" srcOrd="4" destOrd="0" presId="urn:microsoft.com/office/officeart/2005/8/layout/default#1"/>
    <dgm:cxn modelId="{1F35C9E9-3C15-46DA-8D22-2E3B5EEDBB24}" type="presParOf" srcId="{10967C97-3604-4989-9788-A4A55D9A75C5}" destId="{4DEB577C-8362-4A75-89D5-04ACBF2B0AA8}" srcOrd="5" destOrd="0" presId="urn:microsoft.com/office/officeart/2005/8/layout/default#1"/>
    <dgm:cxn modelId="{85FA4185-59D5-400E-904E-F421A8BC0537}" type="presParOf" srcId="{10967C97-3604-4989-9788-A4A55D9A75C5}" destId="{31FE3F16-CE0A-4739-87C6-7FAE6BE7F8F9}" srcOrd="6" destOrd="0" presId="urn:microsoft.com/office/officeart/2005/8/layout/default#1"/>
    <dgm:cxn modelId="{1B50D1E4-60A2-4DD3-9B19-6E36A41B541E}" type="presParOf" srcId="{10967C97-3604-4989-9788-A4A55D9A75C5}" destId="{73AF6125-AF87-4310-942A-034F89D6B835}" srcOrd="7" destOrd="0" presId="urn:microsoft.com/office/officeart/2005/8/layout/default#1"/>
    <dgm:cxn modelId="{5E7A6CE2-DF8D-415E-A90C-C85A6086F6E0}" type="presParOf" srcId="{10967C97-3604-4989-9788-A4A55D9A75C5}" destId="{8A5FEBF9-A978-4720-8EED-5D1E373A282A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43D0618-BA9F-4B35-9074-2706AE512A63}" type="doc">
      <dgm:prSet loTypeId="urn:microsoft.com/office/officeart/2005/8/layout/default#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pPr rtl="1"/>
          <a:endParaRPr lang="fa-IR"/>
        </a:p>
      </dgm:t>
    </dgm:pt>
    <dgm:pt modelId="{AC2D9F80-92E3-4EFA-8208-474E0A0BAAE0}">
      <dgm:prSet phldrT="[Text]" custT="1"/>
      <dgm:spPr>
        <a:solidFill>
          <a:srgbClr val="FFFFCC"/>
        </a:solidFill>
      </dgm:spPr>
      <dgm:t>
        <a:bodyPr/>
        <a:lstStyle/>
        <a:p>
          <a:pPr rtl="1">
            <a:lnSpc>
              <a:spcPts val="2100"/>
            </a:lnSpc>
            <a:spcAft>
              <a:spcPts val="300"/>
            </a:spcAft>
          </a:pPr>
          <a:r>
            <a:rPr lang="fa-IR" sz="2000" dirty="0" smtClean="0">
              <a:cs typeface="B Nazanin" panose="00000400000000000000" pitchFamily="2" charset="-78"/>
            </a:rPr>
            <a:t>شبکه‌ها بدون دبیرخانه مستقل و فعال، موفق به طراحی سازوکارهای عملیاتی همکاری نخواهند بود.</a:t>
          </a:r>
          <a:endParaRPr lang="fa-IR" sz="2000" dirty="0">
            <a:cs typeface="B Nazanin" panose="00000400000000000000" pitchFamily="2" charset="-78"/>
          </a:endParaRPr>
        </a:p>
      </dgm:t>
    </dgm:pt>
    <dgm:pt modelId="{63D77884-C308-4E27-A87B-6CAE1A593CE3}" type="parTrans" cxnId="{BEA53358-7B99-4DD0-85FF-764176EEADFA}">
      <dgm:prSet/>
      <dgm:spPr/>
      <dgm:t>
        <a:bodyPr/>
        <a:lstStyle/>
        <a:p>
          <a:pPr rtl="1"/>
          <a:endParaRPr lang="fa-IR"/>
        </a:p>
      </dgm:t>
    </dgm:pt>
    <dgm:pt modelId="{1ABBCE68-794C-40F4-A1AE-43207215F72F}" type="sibTrans" cxnId="{BEA53358-7B99-4DD0-85FF-764176EEADFA}">
      <dgm:prSet/>
      <dgm:spPr/>
      <dgm:t>
        <a:bodyPr/>
        <a:lstStyle/>
        <a:p>
          <a:pPr rtl="1"/>
          <a:endParaRPr lang="fa-IR"/>
        </a:p>
      </dgm:t>
    </dgm:pt>
    <dgm:pt modelId="{D9F681BF-BB32-4F5C-801B-BDDE7CA522BC}">
      <dgm:prSet custT="1"/>
      <dgm:spPr>
        <a:solidFill>
          <a:srgbClr val="FDEFE3"/>
        </a:solidFill>
      </dgm:spPr>
      <dgm:t>
        <a:bodyPr/>
        <a:lstStyle/>
        <a:p>
          <a:pPr rtl="1">
            <a:lnSpc>
              <a:spcPts val="2100"/>
            </a:lnSpc>
            <a:spcAft>
              <a:spcPts val="300"/>
            </a:spcAft>
          </a:pPr>
          <a:r>
            <a:rPr lang="fa-IR" sz="2000" dirty="0" smtClean="0">
              <a:cs typeface="B Nazanin" panose="00000400000000000000" pitchFamily="2" charset="-78"/>
            </a:rPr>
            <a:t>فقدان بدنه کارشناسیِ باتجربه و دارایِ دانش لازم به عاملی برای رکود و در نهایت شکست شبکه منجر می‌شود.</a:t>
          </a:r>
          <a:endParaRPr lang="en-US" sz="2000" dirty="0">
            <a:cs typeface="B Nazanin" panose="00000400000000000000" pitchFamily="2" charset="-78"/>
          </a:endParaRPr>
        </a:p>
      </dgm:t>
    </dgm:pt>
    <dgm:pt modelId="{06A8CD17-242E-478D-8612-D13FEA2747B8}" type="parTrans" cxnId="{E0959D17-7DEA-4516-B8AC-E5DB4D1BFF74}">
      <dgm:prSet/>
      <dgm:spPr/>
      <dgm:t>
        <a:bodyPr/>
        <a:lstStyle/>
        <a:p>
          <a:pPr rtl="1"/>
          <a:endParaRPr lang="fa-IR"/>
        </a:p>
      </dgm:t>
    </dgm:pt>
    <dgm:pt modelId="{82A64DAD-F33C-4924-B9B7-0C19EC79CE04}" type="sibTrans" cxnId="{E0959D17-7DEA-4516-B8AC-E5DB4D1BFF74}">
      <dgm:prSet/>
      <dgm:spPr/>
      <dgm:t>
        <a:bodyPr/>
        <a:lstStyle/>
        <a:p>
          <a:pPr rtl="1"/>
          <a:endParaRPr lang="fa-IR"/>
        </a:p>
      </dgm:t>
    </dgm:pt>
    <dgm:pt modelId="{8C41966D-7886-4F81-9650-D93FC759B3AC}">
      <dgm:prSet custT="1"/>
      <dgm:spPr>
        <a:solidFill>
          <a:srgbClr val="FFFFCC"/>
        </a:solidFill>
      </dgm:spPr>
      <dgm:t>
        <a:bodyPr/>
        <a:lstStyle/>
        <a:p>
          <a:pPr rtl="1">
            <a:lnSpc>
              <a:spcPts val="2100"/>
            </a:lnSpc>
            <a:spcAft>
              <a:spcPts val="300"/>
            </a:spcAft>
          </a:pPr>
          <a:r>
            <a:rPr lang="fa-IR" sz="2000" dirty="0" smtClean="0">
              <a:cs typeface="B Nazanin" panose="00000400000000000000" pitchFamily="2" charset="-78"/>
            </a:rPr>
            <a:t>فقدان درک مشترک از مفهوم شبکه همکاری، منجر به انتظارات متفاوت ذی‌نفعان از شبکه خواهدشد.</a:t>
          </a:r>
        </a:p>
      </dgm:t>
    </dgm:pt>
    <dgm:pt modelId="{134E2381-FBA4-46F2-969E-473962FB43E4}" type="parTrans" cxnId="{03D15DDA-6D33-4687-8085-558414A9AA73}">
      <dgm:prSet/>
      <dgm:spPr/>
      <dgm:t>
        <a:bodyPr/>
        <a:lstStyle/>
        <a:p>
          <a:pPr rtl="1"/>
          <a:endParaRPr lang="fa-IR"/>
        </a:p>
      </dgm:t>
    </dgm:pt>
    <dgm:pt modelId="{9024745A-2BBA-4A83-BF29-A5D82A1BB349}" type="sibTrans" cxnId="{03D15DDA-6D33-4687-8085-558414A9AA73}">
      <dgm:prSet/>
      <dgm:spPr/>
      <dgm:t>
        <a:bodyPr/>
        <a:lstStyle/>
        <a:p>
          <a:pPr rtl="1"/>
          <a:endParaRPr lang="fa-IR"/>
        </a:p>
      </dgm:t>
    </dgm:pt>
    <dgm:pt modelId="{61C3F94F-C3A2-4621-BC58-E83A6C8C74F9}">
      <dgm:prSet custT="1"/>
      <dgm:spPr>
        <a:solidFill>
          <a:srgbClr val="FFFFCC"/>
        </a:solidFill>
      </dgm:spPr>
      <dgm:t>
        <a:bodyPr/>
        <a:lstStyle/>
        <a:p>
          <a:pPr rtl="1">
            <a:lnSpc>
              <a:spcPts val="2100"/>
            </a:lnSpc>
            <a:spcAft>
              <a:spcPts val="300"/>
            </a:spcAft>
          </a:pPr>
          <a:r>
            <a:rPr lang="fa-IR" sz="2000" dirty="0" smtClean="0">
              <a:cs typeface="B Nazanin" panose="00000400000000000000" pitchFamily="2" charset="-78"/>
            </a:rPr>
            <a:t>شبکه بهتر است ابتدا در یک مقیاس کوچک آزموده شود (اجرای پایلوت)</a:t>
          </a:r>
        </a:p>
      </dgm:t>
    </dgm:pt>
    <dgm:pt modelId="{F4539E30-1AEA-423F-9754-F7B731D7E5D6}" type="parTrans" cxnId="{432936FD-A8AA-4B7D-B6F4-C2D325E69405}">
      <dgm:prSet/>
      <dgm:spPr/>
      <dgm:t>
        <a:bodyPr/>
        <a:lstStyle/>
        <a:p>
          <a:pPr rtl="1"/>
          <a:endParaRPr lang="fa-IR"/>
        </a:p>
      </dgm:t>
    </dgm:pt>
    <dgm:pt modelId="{1EB5DD99-4C00-4544-85AE-47D31E6660F3}" type="sibTrans" cxnId="{432936FD-A8AA-4B7D-B6F4-C2D325E69405}">
      <dgm:prSet/>
      <dgm:spPr/>
      <dgm:t>
        <a:bodyPr/>
        <a:lstStyle/>
        <a:p>
          <a:pPr rtl="1"/>
          <a:endParaRPr lang="fa-IR"/>
        </a:p>
      </dgm:t>
    </dgm:pt>
    <dgm:pt modelId="{6169283B-CD45-415A-8300-F60C24200FC7}">
      <dgm:prSet custT="1"/>
      <dgm:spPr>
        <a:solidFill>
          <a:srgbClr val="FDEFE3"/>
        </a:solidFill>
      </dgm:spPr>
      <dgm:t>
        <a:bodyPr/>
        <a:lstStyle/>
        <a:p>
          <a:pPr rtl="1">
            <a:lnSpc>
              <a:spcPts val="2100"/>
            </a:lnSpc>
            <a:spcAft>
              <a:spcPts val="300"/>
            </a:spcAft>
          </a:pPr>
          <a:r>
            <a:rPr lang="fa-IR" sz="2000" dirty="0" smtClean="0">
              <a:cs typeface="B Nazanin" panose="00000400000000000000" pitchFamily="2" charset="-78"/>
            </a:rPr>
            <a:t>بدون ارزیابی میزان همکاری اعضا، حضور فرصت‌طلبان در شبکه قابل کنترل و مدیریت نیست</a:t>
          </a:r>
          <a:endParaRPr lang="fa-IR" sz="2000" dirty="0">
            <a:cs typeface="B Nazanin" panose="00000400000000000000" pitchFamily="2" charset="-78"/>
          </a:endParaRPr>
        </a:p>
      </dgm:t>
    </dgm:pt>
    <dgm:pt modelId="{4B70316E-AE41-444A-9F51-2A530CE52D7F}" type="parTrans" cxnId="{36AFE6EF-B59D-4129-A025-E539E9E184DD}">
      <dgm:prSet/>
      <dgm:spPr/>
      <dgm:t>
        <a:bodyPr/>
        <a:lstStyle/>
        <a:p>
          <a:pPr rtl="1"/>
          <a:endParaRPr lang="fa-IR"/>
        </a:p>
      </dgm:t>
    </dgm:pt>
    <dgm:pt modelId="{BB68BAB3-5865-4018-AFEB-BD083CA6FAF7}" type="sibTrans" cxnId="{36AFE6EF-B59D-4129-A025-E539E9E184DD}">
      <dgm:prSet/>
      <dgm:spPr/>
      <dgm:t>
        <a:bodyPr/>
        <a:lstStyle/>
        <a:p>
          <a:pPr rtl="1"/>
          <a:endParaRPr lang="fa-IR"/>
        </a:p>
      </dgm:t>
    </dgm:pt>
    <dgm:pt modelId="{1DC3416B-23DB-43F1-8B8A-C5E40732C82C}">
      <dgm:prSet custT="1"/>
      <dgm:spPr>
        <a:solidFill>
          <a:srgbClr val="FDEFE3"/>
        </a:solidFill>
      </dgm:spPr>
      <dgm:t>
        <a:bodyPr/>
        <a:lstStyle/>
        <a:p>
          <a:pPr rtl="1">
            <a:lnSpc>
              <a:spcPts val="2100"/>
            </a:lnSpc>
            <a:spcAft>
              <a:spcPts val="300"/>
            </a:spcAft>
          </a:pPr>
          <a:r>
            <a:rPr lang="fa-IR" sz="2000" dirty="0" smtClean="0">
              <a:cs typeface="B Nazanin" panose="00000400000000000000" pitchFamily="2" charset="-78"/>
            </a:rPr>
            <a:t>حمایت مستمر سازمان مؤسس نقش مهمی در موفقیت و پایداری شبکه دارد</a:t>
          </a:r>
          <a:endParaRPr lang="fa-IR" sz="2000" dirty="0">
            <a:cs typeface="B Nazanin" panose="00000400000000000000" pitchFamily="2" charset="-78"/>
          </a:endParaRPr>
        </a:p>
      </dgm:t>
    </dgm:pt>
    <dgm:pt modelId="{6CDB9578-9E2D-4C17-B71C-56EAB7612A5F}" type="parTrans" cxnId="{67D32F97-3881-471C-A18D-9BCCD44516FB}">
      <dgm:prSet/>
      <dgm:spPr/>
      <dgm:t>
        <a:bodyPr/>
        <a:lstStyle/>
        <a:p>
          <a:pPr rtl="1"/>
          <a:endParaRPr lang="fa-IR"/>
        </a:p>
      </dgm:t>
    </dgm:pt>
    <dgm:pt modelId="{B438E630-806D-4625-BA95-30AFE3BC2464}" type="sibTrans" cxnId="{67D32F97-3881-471C-A18D-9BCCD44516FB}">
      <dgm:prSet/>
      <dgm:spPr/>
      <dgm:t>
        <a:bodyPr/>
        <a:lstStyle/>
        <a:p>
          <a:pPr rtl="1"/>
          <a:endParaRPr lang="fa-IR"/>
        </a:p>
      </dgm:t>
    </dgm:pt>
    <dgm:pt modelId="{10967C97-3604-4989-9788-A4A55D9A75C5}" type="pres">
      <dgm:prSet presAssocID="{B43D0618-BA9F-4B35-9074-2706AE512A63}" presName="diagram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C54B2FBC-5D87-460E-B0D1-C10F807884E5}" type="pres">
      <dgm:prSet presAssocID="{AC2D9F80-92E3-4EFA-8208-474E0A0BAAE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A53655C-DCE8-49A0-8F98-69CAD7083FFC}" type="pres">
      <dgm:prSet presAssocID="{1ABBCE68-794C-40F4-A1AE-43207215F72F}" presName="sibTrans" presStyleCnt="0"/>
      <dgm:spPr/>
    </dgm:pt>
    <dgm:pt modelId="{BF740B25-4899-4CFD-991E-2F170881AC9D}" type="pres">
      <dgm:prSet presAssocID="{D9F681BF-BB32-4F5C-801B-BDDE7CA522B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29DB305-48B5-400E-8353-AA619D266230}" type="pres">
      <dgm:prSet presAssocID="{82A64DAD-F33C-4924-B9B7-0C19EC79CE04}" presName="sibTrans" presStyleCnt="0"/>
      <dgm:spPr/>
    </dgm:pt>
    <dgm:pt modelId="{44812257-C55B-4D0B-88CE-AD45F0878A55}" type="pres">
      <dgm:prSet presAssocID="{8C41966D-7886-4F81-9650-D93FC759B3A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DEB577C-8362-4A75-89D5-04ACBF2B0AA8}" type="pres">
      <dgm:prSet presAssocID="{9024745A-2BBA-4A83-BF29-A5D82A1BB349}" presName="sibTrans" presStyleCnt="0"/>
      <dgm:spPr/>
    </dgm:pt>
    <dgm:pt modelId="{31FE3F16-CE0A-4739-87C6-7FAE6BE7F8F9}" type="pres">
      <dgm:prSet presAssocID="{61C3F94F-C3A2-4621-BC58-E83A6C8C74F9}" presName="node" presStyleLbl="node1" presStyleIdx="3" presStyleCnt="6" custLinFactX="-7672" custLinFactNeighborX="-100000" custLinFactNeighborY="-98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3AF6125-AF87-4310-942A-034F89D6B835}" type="pres">
      <dgm:prSet presAssocID="{1EB5DD99-4C00-4544-85AE-47D31E6660F3}" presName="sibTrans" presStyleCnt="0"/>
      <dgm:spPr/>
    </dgm:pt>
    <dgm:pt modelId="{8A5FEBF9-A978-4720-8EED-5D1E373A282A}" type="pres">
      <dgm:prSet presAssocID="{6169283B-CD45-415A-8300-F60C24200FC7}" presName="node" presStyleLbl="node1" presStyleIdx="4" presStyleCnt="6" custLinFactX="8995" custLinFactNeighborX="100000" custLinFactNeighborY="-98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275E333-CB22-4793-BB63-4576B237A075}" type="pres">
      <dgm:prSet presAssocID="{BB68BAB3-5865-4018-AFEB-BD083CA6FAF7}" presName="sibTrans" presStyleCnt="0"/>
      <dgm:spPr/>
    </dgm:pt>
    <dgm:pt modelId="{251F4637-A62A-4C22-B7E9-AA326EC0444E}" type="pres">
      <dgm:prSet presAssocID="{1DC3416B-23DB-43F1-8B8A-C5E40732C82C}" presName="node" presStyleLbl="node1" presStyleIdx="5" presStyleCnt="6" custLinFactNeighborX="-25635" custLinFactNeighborY="-98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36AFE6EF-B59D-4129-A025-E539E9E184DD}" srcId="{B43D0618-BA9F-4B35-9074-2706AE512A63}" destId="{6169283B-CD45-415A-8300-F60C24200FC7}" srcOrd="4" destOrd="0" parTransId="{4B70316E-AE41-444A-9F51-2A530CE52D7F}" sibTransId="{BB68BAB3-5865-4018-AFEB-BD083CA6FAF7}"/>
    <dgm:cxn modelId="{FB2E1D83-06DA-4875-B0E5-49FE3C428AD3}" type="presOf" srcId="{B43D0618-BA9F-4B35-9074-2706AE512A63}" destId="{10967C97-3604-4989-9788-A4A55D9A75C5}" srcOrd="0" destOrd="0" presId="urn:microsoft.com/office/officeart/2005/8/layout/default#2"/>
    <dgm:cxn modelId="{E0959D17-7DEA-4516-B8AC-E5DB4D1BFF74}" srcId="{B43D0618-BA9F-4B35-9074-2706AE512A63}" destId="{D9F681BF-BB32-4F5C-801B-BDDE7CA522BC}" srcOrd="1" destOrd="0" parTransId="{06A8CD17-242E-478D-8612-D13FEA2747B8}" sibTransId="{82A64DAD-F33C-4924-B9B7-0C19EC79CE04}"/>
    <dgm:cxn modelId="{384AFE79-AE6B-4440-BFB8-6A4B0C795A2C}" type="presOf" srcId="{AC2D9F80-92E3-4EFA-8208-474E0A0BAAE0}" destId="{C54B2FBC-5D87-460E-B0D1-C10F807884E5}" srcOrd="0" destOrd="0" presId="urn:microsoft.com/office/officeart/2005/8/layout/default#2"/>
    <dgm:cxn modelId="{03D15DDA-6D33-4687-8085-558414A9AA73}" srcId="{B43D0618-BA9F-4B35-9074-2706AE512A63}" destId="{8C41966D-7886-4F81-9650-D93FC759B3AC}" srcOrd="2" destOrd="0" parTransId="{134E2381-FBA4-46F2-969E-473962FB43E4}" sibTransId="{9024745A-2BBA-4A83-BF29-A5D82A1BB349}"/>
    <dgm:cxn modelId="{BEA53358-7B99-4DD0-85FF-764176EEADFA}" srcId="{B43D0618-BA9F-4B35-9074-2706AE512A63}" destId="{AC2D9F80-92E3-4EFA-8208-474E0A0BAAE0}" srcOrd="0" destOrd="0" parTransId="{63D77884-C308-4E27-A87B-6CAE1A593CE3}" sibTransId="{1ABBCE68-794C-40F4-A1AE-43207215F72F}"/>
    <dgm:cxn modelId="{432936FD-A8AA-4B7D-B6F4-C2D325E69405}" srcId="{B43D0618-BA9F-4B35-9074-2706AE512A63}" destId="{61C3F94F-C3A2-4621-BC58-E83A6C8C74F9}" srcOrd="3" destOrd="0" parTransId="{F4539E30-1AEA-423F-9754-F7B731D7E5D6}" sibTransId="{1EB5DD99-4C00-4544-85AE-47D31E6660F3}"/>
    <dgm:cxn modelId="{EF220FF7-01E7-4B83-ACC6-0CB22ECE49E6}" type="presOf" srcId="{6169283B-CD45-415A-8300-F60C24200FC7}" destId="{8A5FEBF9-A978-4720-8EED-5D1E373A282A}" srcOrd="0" destOrd="0" presId="urn:microsoft.com/office/officeart/2005/8/layout/default#2"/>
    <dgm:cxn modelId="{67D32F97-3881-471C-A18D-9BCCD44516FB}" srcId="{B43D0618-BA9F-4B35-9074-2706AE512A63}" destId="{1DC3416B-23DB-43F1-8B8A-C5E40732C82C}" srcOrd="5" destOrd="0" parTransId="{6CDB9578-9E2D-4C17-B71C-56EAB7612A5F}" sibTransId="{B438E630-806D-4625-BA95-30AFE3BC2464}"/>
    <dgm:cxn modelId="{F607FDCC-94EF-4EC3-B2AA-4A00DFF8FB5A}" type="presOf" srcId="{D9F681BF-BB32-4F5C-801B-BDDE7CA522BC}" destId="{BF740B25-4899-4CFD-991E-2F170881AC9D}" srcOrd="0" destOrd="0" presId="urn:microsoft.com/office/officeart/2005/8/layout/default#2"/>
    <dgm:cxn modelId="{F6F46113-E956-4D85-B720-546A968005E2}" type="presOf" srcId="{61C3F94F-C3A2-4621-BC58-E83A6C8C74F9}" destId="{31FE3F16-CE0A-4739-87C6-7FAE6BE7F8F9}" srcOrd="0" destOrd="0" presId="urn:microsoft.com/office/officeart/2005/8/layout/default#2"/>
    <dgm:cxn modelId="{E6AD07FF-735A-45D8-9160-0613ABFB68FA}" type="presOf" srcId="{8C41966D-7886-4F81-9650-D93FC759B3AC}" destId="{44812257-C55B-4D0B-88CE-AD45F0878A55}" srcOrd="0" destOrd="0" presId="urn:microsoft.com/office/officeart/2005/8/layout/default#2"/>
    <dgm:cxn modelId="{16662232-C51A-44E3-A6F1-29ED25C00EB4}" type="presOf" srcId="{1DC3416B-23DB-43F1-8B8A-C5E40732C82C}" destId="{251F4637-A62A-4C22-B7E9-AA326EC0444E}" srcOrd="0" destOrd="0" presId="urn:microsoft.com/office/officeart/2005/8/layout/default#2"/>
    <dgm:cxn modelId="{54BD696E-4E68-4D10-8D8C-05C239970D4F}" type="presParOf" srcId="{10967C97-3604-4989-9788-A4A55D9A75C5}" destId="{C54B2FBC-5D87-460E-B0D1-C10F807884E5}" srcOrd="0" destOrd="0" presId="urn:microsoft.com/office/officeart/2005/8/layout/default#2"/>
    <dgm:cxn modelId="{E5827547-006A-4AA6-8248-EB93A5C2708A}" type="presParOf" srcId="{10967C97-3604-4989-9788-A4A55D9A75C5}" destId="{5A53655C-DCE8-49A0-8F98-69CAD7083FFC}" srcOrd="1" destOrd="0" presId="urn:microsoft.com/office/officeart/2005/8/layout/default#2"/>
    <dgm:cxn modelId="{765B5AF0-3E35-48C5-86DC-AEF7B3420634}" type="presParOf" srcId="{10967C97-3604-4989-9788-A4A55D9A75C5}" destId="{BF740B25-4899-4CFD-991E-2F170881AC9D}" srcOrd="2" destOrd="0" presId="urn:microsoft.com/office/officeart/2005/8/layout/default#2"/>
    <dgm:cxn modelId="{C68732BB-3866-4677-89F1-14DD950A1373}" type="presParOf" srcId="{10967C97-3604-4989-9788-A4A55D9A75C5}" destId="{329DB305-48B5-400E-8353-AA619D266230}" srcOrd="3" destOrd="0" presId="urn:microsoft.com/office/officeart/2005/8/layout/default#2"/>
    <dgm:cxn modelId="{868FDB0E-2E40-418D-8CD5-6667FEF2F08D}" type="presParOf" srcId="{10967C97-3604-4989-9788-A4A55D9A75C5}" destId="{44812257-C55B-4D0B-88CE-AD45F0878A55}" srcOrd="4" destOrd="0" presId="urn:microsoft.com/office/officeart/2005/8/layout/default#2"/>
    <dgm:cxn modelId="{E1810DBB-5ADD-41DD-BF59-67C17A8C36F3}" type="presParOf" srcId="{10967C97-3604-4989-9788-A4A55D9A75C5}" destId="{4DEB577C-8362-4A75-89D5-04ACBF2B0AA8}" srcOrd="5" destOrd="0" presId="urn:microsoft.com/office/officeart/2005/8/layout/default#2"/>
    <dgm:cxn modelId="{59BE8C2A-5D94-4FBB-9660-97F4DE00C3E7}" type="presParOf" srcId="{10967C97-3604-4989-9788-A4A55D9A75C5}" destId="{31FE3F16-CE0A-4739-87C6-7FAE6BE7F8F9}" srcOrd="6" destOrd="0" presId="urn:microsoft.com/office/officeart/2005/8/layout/default#2"/>
    <dgm:cxn modelId="{606763F3-30F6-4A4A-8AA9-177F8790F0F5}" type="presParOf" srcId="{10967C97-3604-4989-9788-A4A55D9A75C5}" destId="{73AF6125-AF87-4310-942A-034F89D6B835}" srcOrd="7" destOrd="0" presId="urn:microsoft.com/office/officeart/2005/8/layout/default#2"/>
    <dgm:cxn modelId="{45C10A6B-72CE-45B5-97BF-1B75E32ADF90}" type="presParOf" srcId="{10967C97-3604-4989-9788-A4A55D9A75C5}" destId="{8A5FEBF9-A978-4720-8EED-5D1E373A282A}" srcOrd="8" destOrd="0" presId="urn:microsoft.com/office/officeart/2005/8/layout/default#2"/>
    <dgm:cxn modelId="{D701FF3D-0BF3-436B-A0E2-D110126FAF0B}" type="presParOf" srcId="{10967C97-3604-4989-9788-A4A55D9A75C5}" destId="{4275E333-CB22-4793-BB63-4576B237A075}" srcOrd="9" destOrd="0" presId="urn:microsoft.com/office/officeart/2005/8/layout/default#2"/>
    <dgm:cxn modelId="{3DA504FE-D502-4D15-A534-97AB798C1CAF}" type="presParOf" srcId="{10967C97-3604-4989-9788-A4A55D9A75C5}" destId="{251F4637-A62A-4C22-B7E9-AA326EC0444E}" srcOrd="1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A9CAC9-79CA-46FC-86C9-96AAA426F4CE}">
      <dsp:nvSpPr>
        <dsp:cNvPr id="0" name=""/>
        <dsp:cNvSpPr/>
      </dsp:nvSpPr>
      <dsp:spPr>
        <a:xfrm>
          <a:off x="0" y="343397"/>
          <a:ext cx="6096000" cy="1104862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479044" rIns="473117" bIns="184912" numCol="1" spcCol="1270" anchor="t" anchorCtr="0">
          <a:noAutofit/>
        </a:bodyPr>
        <a:lstStyle/>
        <a:p>
          <a:pPr marL="228600" lvl="1" indent="-228600" algn="r" defTabSz="11557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600" kern="1200" dirty="0" smtClean="0">
              <a:cs typeface="B Nazanin" panose="00000400000000000000" pitchFamily="2" charset="-78"/>
            </a:rPr>
            <a:t>همکاری اعضا در پروژه‌های مشترک</a:t>
          </a:r>
        </a:p>
      </dsp:txBody>
      <dsp:txXfrm>
        <a:off x="0" y="343397"/>
        <a:ext cx="6096000" cy="1104862"/>
      </dsp:txXfrm>
    </dsp:sp>
    <dsp:sp modelId="{D9AE9F9A-537F-4536-9A75-5E7CCDA89B89}">
      <dsp:nvSpPr>
        <dsp:cNvPr id="0" name=""/>
        <dsp:cNvSpPr/>
      </dsp:nvSpPr>
      <dsp:spPr>
        <a:xfrm>
          <a:off x="304800" y="3917"/>
          <a:ext cx="4267200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kern="1200" dirty="0" smtClean="0">
              <a:cs typeface="B Nazanin" panose="00000400000000000000" pitchFamily="2" charset="-78"/>
            </a:rPr>
            <a:t>مکمل بودن اعضای شبکه</a:t>
          </a:r>
        </a:p>
      </dsp:txBody>
      <dsp:txXfrm>
        <a:off x="337944" y="37061"/>
        <a:ext cx="4200912" cy="612672"/>
      </dsp:txXfrm>
    </dsp:sp>
    <dsp:sp modelId="{16845AED-FE5F-4E39-B390-F7D12E3BE5D8}">
      <dsp:nvSpPr>
        <dsp:cNvPr id="0" name=""/>
        <dsp:cNvSpPr/>
      </dsp:nvSpPr>
      <dsp:spPr>
        <a:xfrm>
          <a:off x="0" y="1911940"/>
          <a:ext cx="6096000" cy="1104862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479044" rIns="473117" bIns="184912" numCol="1" spcCol="1270" anchor="t" anchorCtr="0">
          <a:noAutofit/>
        </a:bodyPr>
        <a:lstStyle/>
        <a:p>
          <a:pPr marL="228600" lvl="1" indent="-228600" algn="r" defTabSz="11557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600" kern="1200" dirty="0" smtClean="0">
              <a:cs typeface="B Nazanin" panose="00000400000000000000" pitchFamily="2" charset="-78"/>
            </a:rPr>
            <a:t>داشتن هدف مشترک</a:t>
          </a:r>
        </a:p>
      </dsp:txBody>
      <dsp:txXfrm>
        <a:off x="0" y="1911940"/>
        <a:ext cx="6096000" cy="1104862"/>
      </dsp:txXfrm>
    </dsp:sp>
    <dsp:sp modelId="{398FAF10-0C94-4654-B0C3-179C1EB1F566}">
      <dsp:nvSpPr>
        <dsp:cNvPr id="0" name=""/>
        <dsp:cNvSpPr/>
      </dsp:nvSpPr>
      <dsp:spPr>
        <a:xfrm>
          <a:off x="304800" y="1572460"/>
          <a:ext cx="4267200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kern="1200" dirty="0" smtClean="0">
              <a:cs typeface="B Nazanin" panose="00000400000000000000" pitchFamily="2" charset="-78"/>
            </a:rPr>
            <a:t>داوطلبانه بودن همکاری</a:t>
          </a:r>
        </a:p>
      </dsp:txBody>
      <dsp:txXfrm>
        <a:off x="337944" y="1605604"/>
        <a:ext cx="4200912" cy="612672"/>
      </dsp:txXfrm>
    </dsp:sp>
    <dsp:sp modelId="{794DE69E-CA11-407F-ACED-F8509C7021F1}">
      <dsp:nvSpPr>
        <dsp:cNvPr id="0" name=""/>
        <dsp:cNvSpPr/>
      </dsp:nvSpPr>
      <dsp:spPr>
        <a:xfrm>
          <a:off x="0" y="3480482"/>
          <a:ext cx="6096000" cy="579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D0CF86-47E5-4676-9A7B-8D901F3FB674}">
      <dsp:nvSpPr>
        <dsp:cNvPr id="0" name=""/>
        <dsp:cNvSpPr/>
      </dsp:nvSpPr>
      <dsp:spPr>
        <a:xfrm>
          <a:off x="304800" y="3141002"/>
          <a:ext cx="4267200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kern="1200" dirty="0" smtClean="0">
              <a:cs typeface="B Nazanin" panose="00000400000000000000" pitchFamily="2" charset="-78"/>
            </a:rPr>
            <a:t>حفظ استقلال اعضاء</a:t>
          </a:r>
          <a:endParaRPr lang="fa-IR" sz="2600" kern="1200" dirty="0">
            <a:cs typeface="B Nazanin" panose="00000400000000000000" pitchFamily="2" charset="-78"/>
          </a:endParaRPr>
        </a:p>
      </dsp:txBody>
      <dsp:txXfrm>
        <a:off x="337944" y="3174146"/>
        <a:ext cx="4200912" cy="6126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FC3A66-F22D-4DCC-9C43-D8CA29BC995C}">
      <dsp:nvSpPr>
        <dsp:cNvPr id="0" name=""/>
        <dsp:cNvSpPr/>
      </dsp:nvSpPr>
      <dsp:spPr>
        <a:xfrm>
          <a:off x="7295764" y="-749188"/>
          <a:ext cx="5822726" cy="5822726"/>
        </a:xfrm>
        <a:prstGeom prst="blockArc">
          <a:avLst>
            <a:gd name="adj1" fmla="val 8100000"/>
            <a:gd name="adj2" fmla="val 13500000"/>
            <a:gd name="adj3" fmla="val 371"/>
          </a:avLst>
        </a:pr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C161A3-5AC8-438B-9C40-BA8DEED0D3E2}">
      <dsp:nvSpPr>
        <dsp:cNvPr id="0" name=""/>
        <dsp:cNvSpPr/>
      </dsp:nvSpPr>
      <dsp:spPr>
        <a:xfrm>
          <a:off x="59298" y="227720"/>
          <a:ext cx="7821813" cy="4552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361369" bIns="66040" numCol="1" spcCol="1270" anchor="ctr" anchorCtr="0">
          <a:noAutofit/>
        </a:bodyPr>
        <a:lstStyle/>
        <a:p>
          <a:pPr lvl="0" algn="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b="0" kern="1200" dirty="0" smtClean="0">
              <a:cs typeface="B Nazanin" panose="00000400000000000000" pitchFamily="2" charset="-78"/>
            </a:rPr>
            <a:t>سازوکار کارآمدی برای جستجو، ارزیابی و تبادل دانش و فناوری</a:t>
          </a:r>
          <a:endParaRPr lang="fa-IR" sz="2600" kern="1200" dirty="0">
            <a:cs typeface="B Nazanin" panose="00000400000000000000" pitchFamily="2" charset="-78"/>
          </a:endParaRPr>
        </a:p>
      </dsp:txBody>
      <dsp:txXfrm>
        <a:off x="59298" y="227720"/>
        <a:ext cx="7821813" cy="455267"/>
      </dsp:txXfrm>
    </dsp:sp>
    <dsp:sp modelId="{3FE198B6-5C5F-4D58-B437-362742271AC0}">
      <dsp:nvSpPr>
        <dsp:cNvPr id="0" name=""/>
        <dsp:cNvSpPr/>
      </dsp:nvSpPr>
      <dsp:spPr>
        <a:xfrm>
          <a:off x="7596570" y="170811"/>
          <a:ext cx="569084" cy="5690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0CD0CB-5EA9-48AF-A7BC-0E1B941C0D23}">
      <dsp:nvSpPr>
        <dsp:cNvPr id="0" name=""/>
        <dsp:cNvSpPr/>
      </dsp:nvSpPr>
      <dsp:spPr>
        <a:xfrm>
          <a:off x="59298" y="910535"/>
          <a:ext cx="7447325" cy="4552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361369" bIns="66040" numCol="1" spcCol="1270" anchor="ctr" anchorCtr="0">
          <a:noAutofit/>
        </a:bodyPr>
        <a:lstStyle/>
        <a:p>
          <a:pPr lvl="0" algn="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600" kern="1200" dirty="0" smtClean="0">
              <a:cs typeface="B Nazanin" panose="00000400000000000000" pitchFamily="2" charset="-78"/>
            </a:rPr>
            <a:t>افزايش بهره‌وری</a:t>
          </a:r>
          <a:r>
            <a:rPr lang="fa-IR" sz="2600" kern="1200" dirty="0" smtClean="0">
              <a:cs typeface="B Nazanin" panose="00000400000000000000" pitchFamily="2" charset="-78"/>
            </a:rPr>
            <a:t> سازمان‌های عضو</a:t>
          </a:r>
          <a:r>
            <a:rPr lang="ar-SA" sz="2600" kern="1200" dirty="0" smtClean="0">
              <a:cs typeface="B Nazanin" panose="00000400000000000000" pitchFamily="2" charset="-78"/>
            </a:rPr>
            <a:t> از طريق استفاده مكرر از دانش</a:t>
          </a:r>
          <a:endParaRPr lang="fa-IR" sz="2600" kern="1200" dirty="0">
            <a:cs typeface="B Nazanin" panose="00000400000000000000" pitchFamily="2" charset="-78"/>
          </a:endParaRPr>
        </a:p>
      </dsp:txBody>
      <dsp:txXfrm>
        <a:off x="59298" y="910535"/>
        <a:ext cx="7447325" cy="455267"/>
      </dsp:txXfrm>
    </dsp:sp>
    <dsp:sp modelId="{6FA7EC2D-C310-49F0-929C-4C2E1FF117B7}">
      <dsp:nvSpPr>
        <dsp:cNvPr id="0" name=""/>
        <dsp:cNvSpPr/>
      </dsp:nvSpPr>
      <dsp:spPr>
        <a:xfrm>
          <a:off x="7222081" y="853626"/>
          <a:ext cx="569084" cy="5690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7690B-8716-4EEF-A8A0-DE2E46F3B033}">
      <dsp:nvSpPr>
        <dsp:cNvPr id="0" name=""/>
        <dsp:cNvSpPr/>
      </dsp:nvSpPr>
      <dsp:spPr>
        <a:xfrm>
          <a:off x="59298" y="1593350"/>
          <a:ext cx="7276080" cy="4552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361369" bIns="66040" numCol="1" spcCol="1270" anchor="ctr" anchorCtr="0">
          <a:noAutofit/>
        </a:bodyPr>
        <a:lstStyle/>
        <a:p>
          <a:pPr lvl="0" algn="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600" kern="1200" dirty="0" smtClean="0">
              <a:cs typeface="B Nazanin" panose="00000400000000000000" pitchFamily="2" charset="-78"/>
            </a:rPr>
            <a:t>تقويت رضايت و وفاداري كاركنان</a:t>
          </a:r>
          <a:r>
            <a:rPr lang="fa-IR" sz="2600" kern="1200" dirty="0" smtClean="0">
              <a:cs typeface="B Nazanin" panose="00000400000000000000" pitchFamily="2" charset="-78"/>
            </a:rPr>
            <a:t> مراکز عضو</a:t>
          </a:r>
          <a:endParaRPr lang="fa-IR" sz="2600" kern="1200" dirty="0">
            <a:cs typeface="B Nazanin" panose="00000400000000000000" pitchFamily="2" charset="-78"/>
          </a:endParaRPr>
        </a:p>
      </dsp:txBody>
      <dsp:txXfrm>
        <a:off x="59298" y="1593350"/>
        <a:ext cx="7276080" cy="455267"/>
      </dsp:txXfrm>
    </dsp:sp>
    <dsp:sp modelId="{5C1EF4BC-BA26-47FF-822B-9DBEE2CE6530}">
      <dsp:nvSpPr>
        <dsp:cNvPr id="0" name=""/>
        <dsp:cNvSpPr/>
      </dsp:nvSpPr>
      <dsp:spPr>
        <a:xfrm>
          <a:off x="7050837" y="1536441"/>
          <a:ext cx="569084" cy="5690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4C1EBC-7F85-47F7-889A-8D9A7BD48D68}">
      <dsp:nvSpPr>
        <dsp:cNvPr id="0" name=""/>
        <dsp:cNvSpPr/>
      </dsp:nvSpPr>
      <dsp:spPr>
        <a:xfrm>
          <a:off x="59298" y="2275732"/>
          <a:ext cx="7276080" cy="4552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361369" bIns="66040" numCol="1" spcCol="1270" anchor="ctr" anchorCtr="0">
          <a:noAutofit/>
        </a:bodyPr>
        <a:lstStyle/>
        <a:p>
          <a:pPr lvl="0" algn="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600" kern="1200" dirty="0" smtClean="0">
              <a:cs typeface="B Nazanin" panose="00000400000000000000" pitchFamily="2" charset="-78"/>
            </a:rPr>
            <a:t>کاهش هزینه‌ها</a:t>
          </a:r>
          <a:endParaRPr lang="fa-IR" sz="2600" kern="1200" dirty="0">
            <a:cs typeface="B Nazanin" panose="00000400000000000000" pitchFamily="2" charset="-78"/>
          </a:endParaRPr>
        </a:p>
      </dsp:txBody>
      <dsp:txXfrm>
        <a:off x="59298" y="2275732"/>
        <a:ext cx="7276080" cy="455267"/>
      </dsp:txXfrm>
    </dsp:sp>
    <dsp:sp modelId="{D0DDB13B-0A2B-4F01-B1AC-038D741D9D3E}">
      <dsp:nvSpPr>
        <dsp:cNvPr id="0" name=""/>
        <dsp:cNvSpPr/>
      </dsp:nvSpPr>
      <dsp:spPr>
        <a:xfrm>
          <a:off x="7050837" y="2218823"/>
          <a:ext cx="569084" cy="5690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06A20A-E850-4424-961C-766148217770}">
      <dsp:nvSpPr>
        <dsp:cNvPr id="0" name=""/>
        <dsp:cNvSpPr/>
      </dsp:nvSpPr>
      <dsp:spPr>
        <a:xfrm>
          <a:off x="59298" y="2958547"/>
          <a:ext cx="7447325" cy="4552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361369" bIns="66040" numCol="1" spcCol="1270" anchor="ctr" anchorCtr="0">
          <a:noAutofit/>
        </a:bodyPr>
        <a:lstStyle/>
        <a:p>
          <a:pPr lvl="0" algn="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600" kern="1200" dirty="0" smtClean="0">
              <a:cs typeface="B Nazanin" panose="00000400000000000000" pitchFamily="2" charset="-78"/>
            </a:rPr>
            <a:t>استاندارد‌گذاری </a:t>
          </a:r>
          <a:r>
            <a:rPr lang="fa-IR" sz="2600" kern="1200" dirty="0" smtClean="0">
              <a:cs typeface="B Nazanin" panose="00000400000000000000" pitchFamily="2" charset="-78"/>
            </a:rPr>
            <a:t>از طریق مشارکت اعضا</a:t>
          </a:r>
          <a:r>
            <a:rPr lang="ar-SA" sz="2600" kern="1200" dirty="0" smtClean="0">
              <a:cs typeface="B Nazanin" panose="00000400000000000000" pitchFamily="2" charset="-78"/>
            </a:rPr>
            <a:t> </a:t>
          </a:r>
          <a:endParaRPr lang="fa-IR" sz="2600" kern="1200" dirty="0">
            <a:cs typeface="B Nazanin" panose="00000400000000000000" pitchFamily="2" charset="-78"/>
          </a:endParaRPr>
        </a:p>
      </dsp:txBody>
      <dsp:txXfrm>
        <a:off x="59298" y="2958547"/>
        <a:ext cx="7447325" cy="455267"/>
      </dsp:txXfrm>
    </dsp:sp>
    <dsp:sp modelId="{2E289548-02BC-4FD2-917E-689B9E2CB154}">
      <dsp:nvSpPr>
        <dsp:cNvPr id="0" name=""/>
        <dsp:cNvSpPr/>
      </dsp:nvSpPr>
      <dsp:spPr>
        <a:xfrm>
          <a:off x="7222081" y="2901638"/>
          <a:ext cx="569084" cy="5690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E49AF3-C3FB-452B-A106-6C4348010988}">
      <dsp:nvSpPr>
        <dsp:cNvPr id="0" name=""/>
        <dsp:cNvSpPr/>
      </dsp:nvSpPr>
      <dsp:spPr>
        <a:xfrm>
          <a:off x="59298" y="3641362"/>
          <a:ext cx="7821813" cy="4552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361369" bIns="66040" numCol="1" spcCol="1270" anchor="ctr" anchorCtr="0">
          <a:noAutofit/>
        </a:bodyPr>
        <a:lstStyle/>
        <a:p>
          <a:pPr lvl="0" algn="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600" kern="1200" dirty="0" smtClean="0">
              <a:cs typeface="B Nazanin" panose="00000400000000000000" pitchFamily="2" charset="-78"/>
            </a:rPr>
            <a:t>تقويت نوآوري</a:t>
          </a:r>
          <a:r>
            <a:rPr lang="fa-IR" sz="2600" kern="1200" dirty="0" smtClean="0">
              <a:cs typeface="B Nazanin" panose="00000400000000000000" pitchFamily="2" charset="-78"/>
            </a:rPr>
            <a:t> (شبکه مخزن دانش و تجربه)</a:t>
          </a:r>
          <a:endParaRPr lang="fa-IR" sz="2600" kern="1200" dirty="0">
            <a:cs typeface="B Nazanin" panose="00000400000000000000" pitchFamily="2" charset="-78"/>
          </a:endParaRPr>
        </a:p>
      </dsp:txBody>
      <dsp:txXfrm>
        <a:off x="59298" y="3641362"/>
        <a:ext cx="7821813" cy="455267"/>
      </dsp:txXfrm>
    </dsp:sp>
    <dsp:sp modelId="{28DFC15D-9226-4D9B-91FB-2AC3CF7EC2B9}">
      <dsp:nvSpPr>
        <dsp:cNvPr id="0" name=""/>
        <dsp:cNvSpPr/>
      </dsp:nvSpPr>
      <dsp:spPr>
        <a:xfrm>
          <a:off x="7596570" y="3584453"/>
          <a:ext cx="569084" cy="5690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FC3A66-F22D-4DCC-9C43-D8CA29BC995C}">
      <dsp:nvSpPr>
        <dsp:cNvPr id="0" name=""/>
        <dsp:cNvSpPr/>
      </dsp:nvSpPr>
      <dsp:spPr>
        <a:xfrm>
          <a:off x="7294196" y="-749188"/>
          <a:ext cx="5822726" cy="5822726"/>
        </a:xfrm>
        <a:prstGeom prst="blockArc">
          <a:avLst>
            <a:gd name="adj1" fmla="val 8100000"/>
            <a:gd name="adj2" fmla="val 13500000"/>
            <a:gd name="adj3" fmla="val 371"/>
          </a:avLst>
        </a:pr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C161A3-5AC8-438B-9C40-BA8DEED0D3E2}">
      <dsp:nvSpPr>
        <dsp:cNvPr id="0" name=""/>
        <dsp:cNvSpPr/>
      </dsp:nvSpPr>
      <dsp:spPr>
        <a:xfrm>
          <a:off x="57730" y="196584"/>
          <a:ext cx="7868516" cy="3929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311941" bIns="66040" numCol="1" spcCol="1270" anchor="ctr" anchorCtr="0">
          <a:noAutofit/>
        </a:bodyPr>
        <a:lstStyle/>
        <a:p>
          <a:pPr lvl="0" algn="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b="0" i="0" kern="1200" dirty="0" smtClean="0">
              <a:cs typeface="B Nazanin" panose="00000400000000000000" pitchFamily="2" charset="-78"/>
            </a:rPr>
            <a:t>مشارکت فعال ذی‌نفعان در فرآیند ایجاد شبکه</a:t>
          </a:r>
          <a:endParaRPr lang="fa-IR" sz="2600" b="0" i="0" kern="1200" dirty="0">
            <a:cs typeface="B Nazanin" panose="00000400000000000000" pitchFamily="2" charset="-78"/>
          </a:endParaRPr>
        </a:p>
      </dsp:txBody>
      <dsp:txXfrm>
        <a:off x="57730" y="196584"/>
        <a:ext cx="7868516" cy="392996"/>
      </dsp:txXfrm>
    </dsp:sp>
    <dsp:sp modelId="{3FE198B6-5C5F-4D58-B437-362742271AC0}">
      <dsp:nvSpPr>
        <dsp:cNvPr id="0" name=""/>
        <dsp:cNvSpPr/>
      </dsp:nvSpPr>
      <dsp:spPr>
        <a:xfrm>
          <a:off x="7680623" y="147460"/>
          <a:ext cx="491246" cy="4912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0CD0CB-5EA9-48AF-A7BC-0E1B941C0D23}">
      <dsp:nvSpPr>
        <dsp:cNvPr id="0" name=""/>
        <dsp:cNvSpPr/>
      </dsp:nvSpPr>
      <dsp:spPr>
        <a:xfrm>
          <a:off x="57730" y="786426"/>
          <a:ext cx="7512622" cy="3929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311941" bIns="66040" numCol="1" spcCol="1270" anchor="ctr" anchorCtr="0">
          <a:noAutofit/>
        </a:bodyPr>
        <a:lstStyle/>
        <a:p>
          <a:pPr lvl="0" algn="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b="0" i="0" kern="1200" dirty="0" smtClean="0">
              <a:cs typeface="B Nazanin" panose="00000400000000000000" pitchFamily="2" charset="-78"/>
            </a:rPr>
            <a:t>نیاز به وجود افراد متمرکزشده برای راهبری شبکه</a:t>
          </a:r>
          <a:endParaRPr lang="fa-IR" sz="2600" b="0" i="0" kern="1200" dirty="0">
            <a:cs typeface="B Nazanin" panose="00000400000000000000" pitchFamily="2" charset="-78"/>
          </a:endParaRPr>
        </a:p>
      </dsp:txBody>
      <dsp:txXfrm>
        <a:off x="57730" y="786426"/>
        <a:ext cx="7512622" cy="392996"/>
      </dsp:txXfrm>
    </dsp:sp>
    <dsp:sp modelId="{6FA7EC2D-C310-49F0-929C-4C2E1FF117B7}">
      <dsp:nvSpPr>
        <dsp:cNvPr id="0" name=""/>
        <dsp:cNvSpPr/>
      </dsp:nvSpPr>
      <dsp:spPr>
        <a:xfrm>
          <a:off x="7324729" y="737301"/>
          <a:ext cx="491246" cy="4912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7690B-8716-4EEF-A8A0-DE2E46F3B033}">
      <dsp:nvSpPr>
        <dsp:cNvPr id="0" name=""/>
        <dsp:cNvSpPr/>
      </dsp:nvSpPr>
      <dsp:spPr>
        <a:xfrm>
          <a:off x="57730" y="1375835"/>
          <a:ext cx="7317594" cy="3929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311941" bIns="66040" numCol="1" spcCol="1270" anchor="ctr" anchorCtr="0">
          <a:noAutofit/>
        </a:bodyPr>
        <a:lstStyle/>
        <a:p>
          <a:pPr lvl="0" algn="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b="0" i="0" kern="1200" dirty="0" smtClean="0">
              <a:cs typeface="B Nazanin" panose="00000400000000000000" pitchFamily="2" charset="-78"/>
            </a:rPr>
            <a:t>شروع کار شبکه از نیازهای شرکت‌های عضو</a:t>
          </a:r>
          <a:endParaRPr lang="fa-IR" sz="2600" b="0" i="0" kern="1200" dirty="0">
            <a:cs typeface="B Nazanin" panose="00000400000000000000" pitchFamily="2" charset="-78"/>
          </a:endParaRPr>
        </a:p>
      </dsp:txBody>
      <dsp:txXfrm>
        <a:off x="57730" y="1375835"/>
        <a:ext cx="7317594" cy="392996"/>
      </dsp:txXfrm>
    </dsp:sp>
    <dsp:sp modelId="{5C1EF4BC-BA26-47FF-822B-9DBEE2CE6530}">
      <dsp:nvSpPr>
        <dsp:cNvPr id="0" name=""/>
        <dsp:cNvSpPr/>
      </dsp:nvSpPr>
      <dsp:spPr>
        <a:xfrm>
          <a:off x="7129701" y="1326710"/>
          <a:ext cx="491246" cy="4912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4C1EBC-7F85-47F7-889A-8D9A7BD48D68}">
      <dsp:nvSpPr>
        <dsp:cNvPr id="0" name=""/>
        <dsp:cNvSpPr/>
      </dsp:nvSpPr>
      <dsp:spPr>
        <a:xfrm>
          <a:off x="57730" y="1965676"/>
          <a:ext cx="7255323" cy="3929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311941" bIns="66040" numCol="1" spcCol="1270" anchor="ctr" anchorCtr="0">
          <a:noAutofit/>
        </a:bodyPr>
        <a:lstStyle/>
        <a:p>
          <a:pPr lvl="0" algn="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b="0" i="0" kern="1200" dirty="0" smtClean="0">
              <a:cs typeface="B Nazanin" panose="00000400000000000000" pitchFamily="2" charset="-78"/>
            </a:rPr>
            <a:t>تلاش برای به‌اشتراک‌گذاری حداکثری دانش‌ها و توانمندی‌ها</a:t>
          </a:r>
          <a:endParaRPr lang="fa-IR" sz="2600" b="0" i="0" kern="1200" dirty="0">
            <a:cs typeface="B Nazanin" panose="00000400000000000000" pitchFamily="2" charset="-78"/>
          </a:endParaRPr>
        </a:p>
      </dsp:txBody>
      <dsp:txXfrm>
        <a:off x="57730" y="1965676"/>
        <a:ext cx="7255323" cy="392996"/>
      </dsp:txXfrm>
    </dsp:sp>
    <dsp:sp modelId="{D0DDB13B-0A2B-4F01-B1AC-038D741D9D3E}">
      <dsp:nvSpPr>
        <dsp:cNvPr id="0" name=""/>
        <dsp:cNvSpPr/>
      </dsp:nvSpPr>
      <dsp:spPr>
        <a:xfrm>
          <a:off x="7067430" y="1916551"/>
          <a:ext cx="491246" cy="4912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06A20A-E850-4424-961C-766148217770}">
      <dsp:nvSpPr>
        <dsp:cNvPr id="0" name=""/>
        <dsp:cNvSpPr/>
      </dsp:nvSpPr>
      <dsp:spPr>
        <a:xfrm>
          <a:off x="57730" y="2555517"/>
          <a:ext cx="7317594" cy="3929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311941" bIns="66040" numCol="1" spcCol="1270" anchor="ctr" anchorCtr="0">
          <a:noAutofit/>
        </a:bodyPr>
        <a:lstStyle/>
        <a:p>
          <a:pPr lvl="0" algn="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b="0" i="0" kern="1200" dirty="0" smtClean="0">
              <a:cs typeface="B Nazanin" panose="00000400000000000000" pitchFamily="2" charset="-78"/>
            </a:rPr>
            <a:t>ضرورت نگاه بلندمدت به همکاری‌های شبکه‌ای</a:t>
          </a:r>
          <a:endParaRPr lang="fa-IR" sz="2600" b="0" i="0" kern="1200" dirty="0">
            <a:cs typeface="B Nazanin" panose="00000400000000000000" pitchFamily="2" charset="-78"/>
          </a:endParaRPr>
        </a:p>
      </dsp:txBody>
      <dsp:txXfrm>
        <a:off x="57730" y="2555517"/>
        <a:ext cx="7317594" cy="392996"/>
      </dsp:txXfrm>
    </dsp:sp>
    <dsp:sp modelId="{2E289548-02BC-4FD2-917E-689B9E2CB154}">
      <dsp:nvSpPr>
        <dsp:cNvPr id="0" name=""/>
        <dsp:cNvSpPr/>
      </dsp:nvSpPr>
      <dsp:spPr>
        <a:xfrm>
          <a:off x="7129701" y="2506393"/>
          <a:ext cx="491246" cy="4912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E49AF3-C3FB-452B-A106-6C4348010988}">
      <dsp:nvSpPr>
        <dsp:cNvPr id="0" name=""/>
        <dsp:cNvSpPr/>
      </dsp:nvSpPr>
      <dsp:spPr>
        <a:xfrm>
          <a:off x="57730" y="3144926"/>
          <a:ext cx="7512622" cy="3929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311941" bIns="66040" numCol="1" spcCol="1270" anchor="ctr" anchorCtr="0">
          <a:noAutofit/>
        </a:bodyPr>
        <a:lstStyle/>
        <a:p>
          <a:pPr lvl="0" algn="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b="0" i="0" kern="1200" dirty="0" smtClean="0">
              <a:cs typeface="B Nazanin" panose="00000400000000000000" pitchFamily="2" charset="-78"/>
            </a:rPr>
            <a:t>وابستگی به افراد پایداری شبکه را کاهش می‌دهد</a:t>
          </a:r>
          <a:endParaRPr lang="fa-IR" sz="2600" b="0" i="0" kern="1200" dirty="0">
            <a:cs typeface="B Nazanin" panose="00000400000000000000" pitchFamily="2" charset="-78"/>
          </a:endParaRPr>
        </a:p>
      </dsp:txBody>
      <dsp:txXfrm>
        <a:off x="57730" y="3144926"/>
        <a:ext cx="7512622" cy="392996"/>
      </dsp:txXfrm>
    </dsp:sp>
    <dsp:sp modelId="{28DFC15D-9226-4D9B-91FB-2AC3CF7EC2B9}">
      <dsp:nvSpPr>
        <dsp:cNvPr id="0" name=""/>
        <dsp:cNvSpPr/>
      </dsp:nvSpPr>
      <dsp:spPr>
        <a:xfrm>
          <a:off x="7324729" y="3095802"/>
          <a:ext cx="491246" cy="4912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85497F-C955-46C2-B04A-13CDEC7C7E13}">
      <dsp:nvSpPr>
        <dsp:cNvPr id="0" name=""/>
        <dsp:cNvSpPr/>
      </dsp:nvSpPr>
      <dsp:spPr>
        <a:xfrm>
          <a:off x="57730" y="3734768"/>
          <a:ext cx="7868516" cy="3929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311941" bIns="66040" numCol="1" spcCol="1270" anchor="ctr" anchorCtr="0">
          <a:noAutofit/>
        </a:bodyPr>
        <a:lstStyle/>
        <a:p>
          <a:pPr lvl="0" algn="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b="0" i="0" kern="1200" dirty="0" smtClean="0">
              <a:cs typeface="B Nazanin" panose="00000400000000000000" pitchFamily="2" charset="-78"/>
            </a:rPr>
            <a:t>ایجاد مشروعیت برای تماس‌ها در همه سطوح به دوام شبکه کمک می‌کند</a:t>
          </a:r>
          <a:endParaRPr lang="fa-IR" sz="2600" b="0" i="0" kern="1200" dirty="0">
            <a:cs typeface="B Nazanin" panose="00000400000000000000" pitchFamily="2" charset="-78"/>
          </a:endParaRPr>
        </a:p>
      </dsp:txBody>
      <dsp:txXfrm>
        <a:off x="57730" y="3734768"/>
        <a:ext cx="7868516" cy="392996"/>
      </dsp:txXfrm>
    </dsp:sp>
    <dsp:sp modelId="{230F1AF7-28D5-4501-BC4E-234E97993755}">
      <dsp:nvSpPr>
        <dsp:cNvPr id="0" name=""/>
        <dsp:cNvSpPr/>
      </dsp:nvSpPr>
      <dsp:spPr>
        <a:xfrm>
          <a:off x="7680623" y="3685643"/>
          <a:ext cx="491246" cy="4912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4B2FBC-5D87-460E-B0D1-C10F807884E5}">
      <dsp:nvSpPr>
        <dsp:cNvPr id="0" name=""/>
        <dsp:cNvSpPr/>
      </dsp:nvSpPr>
      <dsp:spPr>
        <a:xfrm>
          <a:off x="5346594" y="552005"/>
          <a:ext cx="2430269" cy="1458161"/>
        </a:xfrm>
        <a:prstGeom prst="rect">
          <a:avLst/>
        </a:prstGeom>
        <a:solidFill>
          <a:srgbClr val="FFFFCC"/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fa-IR" sz="2400" kern="1200" dirty="0" smtClean="0">
              <a:cs typeface="B Nazanin" panose="00000400000000000000" pitchFamily="2" charset="-78"/>
            </a:rPr>
            <a:t>واگرایی در اهداف سازمان‌های عضو شبکه،</a:t>
          </a:r>
          <a:endParaRPr lang="fa-IR" sz="2400" kern="1200" dirty="0">
            <a:cs typeface="B Nazanin" panose="00000400000000000000" pitchFamily="2" charset="-78"/>
          </a:endParaRPr>
        </a:p>
      </dsp:txBody>
      <dsp:txXfrm>
        <a:off x="5346594" y="552005"/>
        <a:ext cx="2430269" cy="1458161"/>
      </dsp:txXfrm>
    </dsp:sp>
    <dsp:sp modelId="{BF740B25-4899-4CFD-991E-2F170881AC9D}">
      <dsp:nvSpPr>
        <dsp:cNvPr id="0" name=""/>
        <dsp:cNvSpPr/>
      </dsp:nvSpPr>
      <dsp:spPr>
        <a:xfrm>
          <a:off x="2673297" y="552005"/>
          <a:ext cx="2430269" cy="1458161"/>
        </a:xfrm>
        <a:prstGeom prst="rect">
          <a:avLst/>
        </a:prstGeom>
        <a:solidFill>
          <a:srgbClr val="FDEFE3"/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fa-IR" sz="2400" kern="1200" dirty="0" smtClean="0">
              <a:cs typeface="B Nazanin" panose="00000400000000000000" pitchFamily="2" charset="-78"/>
            </a:rPr>
            <a:t>تصاحب دارایی‌های نامحسوس یک عضو توسط سایر اعضاء شبکه،</a:t>
          </a:r>
          <a:endParaRPr lang="en-US" sz="2400" kern="1200" dirty="0">
            <a:cs typeface="B Nazanin" panose="00000400000000000000" pitchFamily="2" charset="-78"/>
          </a:endParaRPr>
        </a:p>
      </dsp:txBody>
      <dsp:txXfrm>
        <a:off x="2673297" y="552005"/>
        <a:ext cx="2430269" cy="1458161"/>
      </dsp:txXfrm>
    </dsp:sp>
    <dsp:sp modelId="{44812257-C55B-4D0B-88CE-AD45F0878A55}">
      <dsp:nvSpPr>
        <dsp:cNvPr id="0" name=""/>
        <dsp:cNvSpPr/>
      </dsp:nvSpPr>
      <dsp:spPr>
        <a:xfrm>
          <a:off x="0" y="552005"/>
          <a:ext cx="2430269" cy="1458161"/>
        </a:xfrm>
        <a:prstGeom prst="rect">
          <a:avLst/>
        </a:prstGeom>
        <a:solidFill>
          <a:srgbClr val="FFFFCC"/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fa-IR" sz="2400" kern="1200" dirty="0" smtClean="0">
              <a:cs typeface="B Nazanin" panose="00000400000000000000" pitchFamily="2" charset="-78"/>
            </a:rPr>
            <a:t>رفتارهای فرصت‌طلبانه برخی اعضاء،</a:t>
          </a:r>
        </a:p>
      </dsp:txBody>
      <dsp:txXfrm>
        <a:off x="0" y="552005"/>
        <a:ext cx="2430269" cy="1458161"/>
      </dsp:txXfrm>
    </dsp:sp>
    <dsp:sp modelId="{31FE3F16-CE0A-4739-87C6-7FAE6BE7F8F9}">
      <dsp:nvSpPr>
        <dsp:cNvPr id="0" name=""/>
        <dsp:cNvSpPr/>
      </dsp:nvSpPr>
      <dsp:spPr>
        <a:xfrm>
          <a:off x="4009945" y="2253194"/>
          <a:ext cx="2430269" cy="1458161"/>
        </a:xfrm>
        <a:prstGeom prst="rect">
          <a:avLst/>
        </a:prstGeom>
        <a:solidFill>
          <a:srgbClr val="FFFFCC"/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fa-IR" sz="2400" kern="1200" dirty="0" smtClean="0">
              <a:cs typeface="B Nazanin" panose="00000400000000000000" pitchFamily="2" charset="-78"/>
            </a:rPr>
            <a:t>عدم تحقق اهداف تعیین شده برای شبکه</a:t>
          </a:r>
        </a:p>
      </dsp:txBody>
      <dsp:txXfrm>
        <a:off x="4009945" y="2253194"/>
        <a:ext cx="2430269" cy="1458161"/>
      </dsp:txXfrm>
    </dsp:sp>
    <dsp:sp modelId="{8A5FEBF9-A978-4720-8EED-5D1E373A282A}">
      <dsp:nvSpPr>
        <dsp:cNvPr id="0" name=""/>
        <dsp:cNvSpPr/>
      </dsp:nvSpPr>
      <dsp:spPr>
        <a:xfrm>
          <a:off x="1336648" y="2253194"/>
          <a:ext cx="2430269" cy="1458161"/>
        </a:xfrm>
        <a:prstGeom prst="rect">
          <a:avLst/>
        </a:prstGeom>
        <a:solidFill>
          <a:srgbClr val="FDEFE3"/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fa-IR" sz="2400" kern="1200" dirty="0" smtClean="0">
              <a:cs typeface="B Nazanin" panose="00000400000000000000" pitchFamily="2" charset="-78"/>
            </a:rPr>
            <a:t>قطع حمایت سازمان‌های موسس و یا حامی شبکه</a:t>
          </a:r>
          <a:endParaRPr lang="fa-IR" sz="2400" kern="1200" dirty="0">
            <a:cs typeface="B Nazanin" panose="00000400000000000000" pitchFamily="2" charset="-78"/>
          </a:endParaRPr>
        </a:p>
      </dsp:txBody>
      <dsp:txXfrm>
        <a:off x="1336648" y="2253194"/>
        <a:ext cx="2430269" cy="145816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4B2FBC-5D87-460E-B0D1-C10F807884E5}">
      <dsp:nvSpPr>
        <dsp:cNvPr id="0" name=""/>
        <dsp:cNvSpPr/>
      </dsp:nvSpPr>
      <dsp:spPr>
        <a:xfrm>
          <a:off x="5346594" y="552005"/>
          <a:ext cx="2430269" cy="1458161"/>
        </a:xfrm>
        <a:prstGeom prst="rect">
          <a:avLst/>
        </a:prstGeom>
        <a:solidFill>
          <a:srgbClr val="FFFFCC"/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ts val="2100"/>
            </a:lnSpc>
            <a:spcBef>
              <a:spcPct val="0"/>
            </a:spcBef>
            <a:spcAft>
              <a:spcPts val="300"/>
            </a:spcAft>
          </a:pPr>
          <a:r>
            <a:rPr lang="fa-IR" sz="2000" kern="1200" dirty="0" smtClean="0">
              <a:cs typeface="B Nazanin" panose="00000400000000000000" pitchFamily="2" charset="-78"/>
            </a:rPr>
            <a:t>شبکه‌ها بدون دبیرخانه مستقل و فعال، موفق به طراحی سازوکارهای عملیاتی همکاری نخواهند بود.</a:t>
          </a:r>
          <a:endParaRPr lang="fa-IR" sz="2000" kern="1200" dirty="0">
            <a:cs typeface="B Nazanin" panose="00000400000000000000" pitchFamily="2" charset="-78"/>
          </a:endParaRPr>
        </a:p>
      </dsp:txBody>
      <dsp:txXfrm>
        <a:off x="5346594" y="552005"/>
        <a:ext cx="2430269" cy="1458161"/>
      </dsp:txXfrm>
    </dsp:sp>
    <dsp:sp modelId="{BF740B25-4899-4CFD-991E-2F170881AC9D}">
      <dsp:nvSpPr>
        <dsp:cNvPr id="0" name=""/>
        <dsp:cNvSpPr/>
      </dsp:nvSpPr>
      <dsp:spPr>
        <a:xfrm>
          <a:off x="2673297" y="552005"/>
          <a:ext cx="2430269" cy="1458161"/>
        </a:xfrm>
        <a:prstGeom prst="rect">
          <a:avLst/>
        </a:prstGeom>
        <a:solidFill>
          <a:srgbClr val="FDEFE3"/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ts val="2100"/>
            </a:lnSpc>
            <a:spcBef>
              <a:spcPct val="0"/>
            </a:spcBef>
            <a:spcAft>
              <a:spcPts val="300"/>
            </a:spcAft>
          </a:pPr>
          <a:r>
            <a:rPr lang="fa-IR" sz="2000" kern="1200" dirty="0" smtClean="0">
              <a:cs typeface="B Nazanin" panose="00000400000000000000" pitchFamily="2" charset="-78"/>
            </a:rPr>
            <a:t>فقدان بدنه کارشناسیِ باتجربه و دارایِ دانش لازم به عاملی برای رکود و در نهایت شکست شبکه منجر می‌شود.</a:t>
          </a:r>
          <a:endParaRPr lang="en-US" sz="2000" kern="1200" dirty="0">
            <a:cs typeface="B Nazanin" panose="00000400000000000000" pitchFamily="2" charset="-78"/>
          </a:endParaRPr>
        </a:p>
      </dsp:txBody>
      <dsp:txXfrm>
        <a:off x="2673297" y="552005"/>
        <a:ext cx="2430269" cy="1458161"/>
      </dsp:txXfrm>
    </dsp:sp>
    <dsp:sp modelId="{44812257-C55B-4D0B-88CE-AD45F0878A55}">
      <dsp:nvSpPr>
        <dsp:cNvPr id="0" name=""/>
        <dsp:cNvSpPr/>
      </dsp:nvSpPr>
      <dsp:spPr>
        <a:xfrm>
          <a:off x="0" y="552005"/>
          <a:ext cx="2430269" cy="1458161"/>
        </a:xfrm>
        <a:prstGeom prst="rect">
          <a:avLst/>
        </a:prstGeom>
        <a:solidFill>
          <a:srgbClr val="FFFFCC"/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ts val="2100"/>
            </a:lnSpc>
            <a:spcBef>
              <a:spcPct val="0"/>
            </a:spcBef>
            <a:spcAft>
              <a:spcPts val="300"/>
            </a:spcAft>
          </a:pPr>
          <a:r>
            <a:rPr lang="fa-IR" sz="2000" kern="1200" dirty="0" smtClean="0">
              <a:cs typeface="B Nazanin" panose="00000400000000000000" pitchFamily="2" charset="-78"/>
            </a:rPr>
            <a:t>فقدان درک مشترک از مفهوم شبکه همکاری، منجر به انتظارات متفاوت ذی‌نفعان از شبکه خواهدشد.</a:t>
          </a:r>
        </a:p>
      </dsp:txBody>
      <dsp:txXfrm>
        <a:off x="0" y="552005"/>
        <a:ext cx="2430269" cy="1458161"/>
      </dsp:txXfrm>
    </dsp:sp>
    <dsp:sp modelId="{31FE3F16-CE0A-4739-87C6-7FAE6BE7F8F9}">
      <dsp:nvSpPr>
        <dsp:cNvPr id="0" name=""/>
        <dsp:cNvSpPr/>
      </dsp:nvSpPr>
      <dsp:spPr>
        <a:xfrm>
          <a:off x="2729873" y="2238845"/>
          <a:ext cx="2430269" cy="1458161"/>
        </a:xfrm>
        <a:prstGeom prst="rect">
          <a:avLst/>
        </a:prstGeom>
        <a:solidFill>
          <a:srgbClr val="FFFFCC"/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ts val="2100"/>
            </a:lnSpc>
            <a:spcBef>
              <a:spcPct val="0"/>
            </a:spcBef>
            <a:spcAft>
              <a:spcPts val="300"/>
            </a:spcAft>
          </a:pPr>
          <a:r>
            <a:rPr lang="fa-IR" sz="2000" kern="1200" dirty="0" smtClean="0">
              <a:cs typeface="B Nazanin" panose="00000400000000000000" pitchFamily="2" charset="-78"/>
            </a:rPr>
            <a:t>شبکه بهتر است ابتدا در یک مقیاس کوچک آزموده شود (اجرای پایلوت)</a:t>
          </a:r>
        </a:p>
      </dsp:txBody>
      <dsp:txXfrm>
        <a:off x="2729873" y="2238845"/>
        <a:ext cx="2430269" cy="1458161"/>
      </dsp:txXfrm>
    </dsp:sp>
    <dsp:sp modelId="{8A5FEBF9-A978-4720-8EED-5D1E373A282A}">
      <dsp:nvSpPr>
        <dsp:cNvPr id="0" name=""/>
        <dsp:cNvSpPr/>
      </dsp:nvSpPr>
      <dsp:spPr>
        <a:xfrm>
          <a:off x="5322169" y="2238845"/>
          <a:ext cx="2430269" cy="1458161"/>
        </a:xfrm>
        <a:prstGeom prst="rect">
          <a:avLst/>
        </a:prstGeom>
        <a:solidFill>
          <a:srgbClr val="FDEFE3"/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ts val="2100"/>
            </a:lnSpc>
            <a:spcBef>
              <a:spcPct val="0"/>
            </a:spcBef>
            <a:spcAft>
              <a:spcPts val="300"/>
            </a:spcAft>
          </a:pPr>
          <a:r>
            <a:rPr lang="fa-IR" sz="2000" kern="1200" dirty="0" smtClean="0">
              <a:cs typeface="B Nazanin" panose="00000400000000000000" pitchFamily="2" charset="-78"/>
            </a:rPr>
            <a:t>بدون ارزیابی میزان همکاری اعضا، حضور فرصت‌طلبان در شبکه قابل کنترل و مدیریت نیست</a:t>
          </a:r>
          <a:endParaRPr lang="fa-IR" sz="2000" kern="1200" dirty="0">
            <a:cs typeface="B Nazanin" panose="00000400000000000000" pitchFamily="2" charset="-78"/>
          </a:endParaRPr>
        </a:p>
      </dsp:txBody>
      <dsp:txXfrm>
        <a:off x="5322169" y="2238845"/>
        <a:ext cx="2430269" cy="1458161"/>
      </dsp:txXfrm>
    </dsp:sp>
    <dsp:sp modelId="{251F4637-A62A-4C22-B7E9-AA326EC0444E}">
      <dsp:nvSpPr>
        <dsp:cNvPr id="0" name=""/>
        <dsp:cNvSpPr/>
      </dsp:nvSpPr>
      <dsp:spPr>
        <a:xfrm>
          <a:off x="0" y="2238845"/>
          <a:ext cx="2430269" cy="1458161"/>
        </a:xfrm>
        <a:prstGeom prst="rect">
          <a:avLst/>
        </a:prstGeom>
        <a:solidFill>
          <a:srgbClr val="FDEFE3"/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ts val="2100"/>
            </a:lnSpc>
            <a:spcBef>
              <a:spcPct val="0"/>
            </a:spcBef>
            <a:spcAft>
              <a:spcPts val="300"/>
            </a:spcAft>
          </a:pPr>
          <a:r>
            <a:rPr lang="fa-IR" sz="2000" kern="1200" dirty="0" smtClean="0">
              <a:cs typeface="B Nazanin" panose="00000400000000000000" pitchFamily="2" charset="-78"/>
            </a:rPr>
            <a:t>حمایت مستمر سازمان مؤسس نقش مهمی در موفقیت و پایداری شبکه دارد</a:t>
          </a:r>
          <a:endParaRPr lang="fa-IR" sz="2000" kern="1200" dirty="0">
            <a:cs typeface="B Nazanin" panose="00000400000000000000" pitchFamily="2" charset="-78"/>
          </a:endParaRPr>
        </a:p>
      </dsp:txBody>
      <dsp:txXfrm>
        <a:off x="0" y="2238845"/>
        <a:ext cx="2430269" cy="1458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5D484-E916-4B79-ADE5-6107C234AD6F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446AC-AF19-4CB4-B5C3-8ECCF5A13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99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تعریف</a:t>
            </a:r>
            <a:r>
              <a:rPr lang="fa-IR" baseline="0" dirty="0" smtClean="0"/>
              <a:t> اول: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Ceglie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G. &amp; Dini M., (1999), SME Cluster and Network Development in Developing Countries: The Experience of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UNlDO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United Nations Industrial Development Organization (UNIDO), Retrieved at 08/05/2019 from: https://www.unido.org/sites/default/files/2008-05/ceglie_dini_0.pdf.</a:t>
            </a:r>
          </a:p>
          <a:p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تعریف</a:t>
            </a:r>
            <a:r>
              <a:rPr lang="fa-I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دوم: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Humphrey J. &amp; Schmitz H., (1995), Principles for Promoting Clusters and Networks of SMEs, Paper Commissioned by the Small and Medium Enterprises Branch,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UNlDO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October 1995.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446AC-AF19-4CB4-B5C3-8ECCF5A137B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64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446AC-AF19-4CB4-B5C3-8ECCF5A137B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69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مدل رشد شبکه شبکه (بوچل</a:t>
            </a:r>
            <a:r>
              <a:rPr lang="fa-IR" baseline="0" dirty="0" smtClean="0"/>
              <a:t> و رائب):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Buchel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B. &amp;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Raub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S., (2002), Building Knowledge-creating Value Networks, European Management Journal, 20(6), 587-596. 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446AC-AF19-4CB4-B5C3-8ECCF5A137B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078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  <a:cs typeface="B Titr" pitchFamily="2" charset="-78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r" rtl="1">
              <a:buNone/>
              <a:defRPr sz="2400">
                <a:solidFill>
                  <a:schemeClr val="tx2"/>
                </a:solidFill>
                <a:cs typeface="B Nazanin" pitchFamily="2" charset="-78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3D898A99-2921-447F-85FC-E77971D905DF}" type="datetime8">
              <a:rPr lang="fa-IR" smtClean="0"/>
              <a:pPr/>
              <a:t>05 اوت 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/27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2D60D323-DC2B-4C27-95BD-1AFD5AFDD12D}" type="datetime8">
              <a:rPr lang="fa-IR" smtClean="0"/>
              <a:pPr/>
              <a:t>05 اوت 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/27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9DD3A97C-2BC4-4757-B00B-8E8FEFDE5136}" type="datetime8">
              <a:rPr lang="fa-IR" smtClean="0"/>
              <a:pPr/>
              <a:t>05 اوت 19</a:t>
            </a:fld>
            <a:endParaRPr lang="fa-I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621352" y="648766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/27</a:t>
            </a:r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3528" y="6492240"/>
            <a:ext cx="762000" cy="365760"/>
          </a:xfrm>
        </p:spPr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382AC923-AE3D-47C3-AAE7-CC3661EE6156}" type="datetime8">
              <a:rPr lang="fa-IR" smtClean="0"/>
              <a:pPr/>
              <a:t>05 اوت 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/27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445A1BA2-0A71-4CB3-8286-294698C02063}" type="datetime8">
              <a:rPr lang="fa-IR" smtClean="0"/>
              <a:pPr/>
              <a:t>05 اوت 19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/27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rtlCol="0"/>
          <a:lstStyle/>
          <a:p>
            <a:fld id="{6B566982-C4E5-4179-9E24-2B7EAA1BB98D}" type="datetime8">
              <a:rPr lang="fa-IR" smtClean="0"/>
              <a:pPr/>
              <a:t>05 اوت 19</a:t>
            </a:fld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rtlCol="0"/>
          <a:lstStyle/>
          <a:p>
            <a:r>
              <a:rPr lang="fa-IR" smtClean="0"/>
              <a:t>/27</a:t>
            </a:r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3B177FFB-0BB9-4642-A988-CAFA9727854D}" type="datetime8">
              <a:rPr lang="fa-IR" smtClean="0"/>
              <a:pPr/>
              <a:t>05 اوت 19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/27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C2E4E3D4-1FC8-4503-B366-252DCD1C34A1}" type="datetime8">
              <a:rPr lang="fa-IR" smtClean="0"/>
              <a:pPr/>
              <a:t>05 اوت 19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/27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4A098780-82FB-46DF-B58B-C94CC986E4CB}" type="datetime8">
              <a:rPr lang="fa-IR" smtClean="0"/>
              <a:pPr/>
              <a:t>05 اوت 19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/27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ADAD908B-E489-4137-A115-495018592D7A}" type="datetime8">
              <a:rPr lang="fa-IR" smtClean="0"/>
              <a:pPr/>
              <a:t>05 اوت 19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/27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6492240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chemeClr val="tx1"/>
                </a:solidFill>
              </a:defRPr>
            </a:lvl1pPr>
          </a:lstStyle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r" rtl="1" eaLnBrk="1" latinLnBrk="0" hangingPunct="1">
        <a:spcBef>
          <a:spcPct val="0"/>
        </a:spcBef>
        <a:buNone/>
        <a:defRPr kumimoji="0" sz="3600" kern="1200">
          <a:solidFill>
            <a:schemeClr val="tx2"/>
          </a:solidFill>
          <a:latin typeface="+mj-lt"/>
          <a:ea typeface="+mj-ea"/>
          <a:cs typeface="B Titr" pitchFamily="2" charset="-78"/>
        </a:defRPr>
      </a:lvl1pPr>
    </p:titleStyle>
    <p:bodyStyle>
      <a:lvl1pPr marL="365760" indent="-256032" algn="r" rtl="1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1pPr>
      <a:lvl2pPr marL="658368" indent="-246888" algn="r" rtl="1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B Nazanin" pitchFamily="2" charset="-78"/>
        </a:defRPr>
      </a:lvl2pPr>
      <a:lvl3pPr marL="923544" indent="-219456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B Nazanin" pitchFamily="2" charset="-78"/>
        </a:defRPr>
      </a:lvl3pPr>
      <a:lvl4pPr marL="1179576" indent="-201168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B Nazanin" pitchFamily="2" charset="-78"/>
        </a:defRPr>
      </a:lvl4pPr>
      <a:lvl5pPr marL="138988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B Nazanin" pitchFamily="2" charset="-78"/>
        </a:defRPr>
      </a:lvl5pPr>
      <a:lvl6pPr marL="1609344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484784"/>
            <a:ext cx="8458200" cy="1800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ar-SA" sz="3200" b="1" dirty="0"/>
              <a:t>سیاست‌های حمایت از شبکه‌سازی </a:t>
            </a:r>
            <a:r>
              <a:rPr lang="fa-IR" sz="3200" b="1" dirty="0" smtClean="0"/>
              <a:t/>
            </a:r>
            <a:br>
              <a:rPr lang="fa-IR" sz="3200" b="1" dirty="0" smtClean="0"/>
            </a:br>
            <a:r>
              <a:rPr lang="ar-SA" sz="3200" b="1" dirty="0" smtClean="0"/>
              <a:t>با </a:t>
            </a:r>
            <a:r>
              <a:rPr lang="ar-SA" sz="3200" b="1" dirty="0"/>
              <a:t>هدف توسعه علم و </a:t>
            </a:r>
            <a:r>
              <a:rPr lang="ar-SA" sz="3200" b="1" dirty="0" smtClean="0"/>
              <a:t>فناوری</a:t>
            </a:r>
            <a:endParaRPr lang="fa-IR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6224" y="4365104"/>
            <a:ext cx="7272808" cy="1944216"/>
          </a:xfrm>
        </p:spPr>
        <p:txBody>
          <a:bodyPr>
            <a:normAutofit/>
          </a:bodyPr>
          <a:lstStyle/>
          <a:p>
            <a:pPr algn="ctr"/>
            <a:endParaRPr lang="fa-IR" b="1" dirty="0" smtClean="0">
              <a:cs typeface="B Nazanin" pitchFamily="2" charset="-78"/>
            </a:endParaRPr>
          </a:p>
          <a:p>
            <a:pPr algn="ctr"/>
            <a:r>
              <a:rPr lang="fa-IR" b="1" dirty="0" smtClean="0"/>
              <a:t>رضا اسدی‌فرد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4704"/>
            <a:ext cx="8229600" cy="864096"/>
          </a:xfrm>
        </p:spPr>
        <p:txBody>
          <a:bodyPr>
            <a:normAutofit/>
          </a:bodyPr>
          <a:lstStyle/>
          <a:p>
            <a:r>
              <a:rPr lang="ar-SA" sz="3000" b="1" dirty="0"/>
              <a:t>چرخه عمر </a:t>
            </a:r>
            <a:r>
              <a:rPr lang="ar-SA" sz="3000" b="1" dirty="0" smtClean="0"/>
              <a:t>شبكه</a:t>
            </a:r>
            <a:r>
              <a:rPr lang="fa-IR" sz="3000" b="1" dirty="0" smtClean="0"/>
              <a:t>‌های همکاری</a:t>
            </a:r>
            <a:endParaRPr lang="fa-IR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6036" y="1772816"/>
            <a:ext cx="7581528" cy="882964"/>
          </a:xfrm>
        </p:spPr>
        <p:txBody>
          <a:bodyPr>
            <a:normAutofit/>
          </a:bodyPr>
          <a:lstStyle/>
          <a:p>
            <a:r>
              <a:rPr lang="fa-IR" sz="2400" dirty="0" smtClean="0"/>
              <a:t>هر شبکه همکاری همانند یک محصول (یا فناوری دارای چرخه عمر است.</a:t>
            </a:r>
          </a:p>
          <a:p>
            <a:r>
              <a:rPr lang="fa-IR" sz="2400" dirty="0" smtClean="0"/>
              <a:t>شبکه‌ها برای دوام و بقا نیازمند نوآوری هستند</a:t>
            </a:r>
            <a:endParaRPr lang="fa-I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10</a:t>
            </a:fld>
            <a:endParaRPr lang="fa-IR" dirty="0"/>
          </a:p>
        </p:txBody>
      </p:sp>
      <p:grpSp>
        <p:nvGrpSpPr>
          <p:cNvPr id="18" name="Group 17"/>
          <p:cNvGrpSpPr/>
          <p:nvPr/>
        </p:nvGrpSpPr>
        <p:grpSpPr>
          <a:xfrm>
            <a:off x="1662346" y="2924944"/>
            <a:ext cx="6510054" cy="3312368"/>
            <a:chOff x="1475656" y="2924944"/>
            <a:chExt cx="6510054" cy="3312368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1475656" y="2924944"/>
              <a:ext cx="2620167" cy="2895486"/>
              <a:chOff x="1798" y="1380"/>
              <a:chExt cx="23304" cy="21566"/>
            </a:xfrm>
          </p:grpSpPr>
          <p:cxnSp>
            <p:nvCxnSpPr>
              <p:cNvPr id="16" name="Straight Connector 15"/>
              <p:cNvCxnSpPr>
                <a:cxnSpLocks noChangeShapeType="1"/>
              </p:cNvCxnSpPr>
              <p:nvPr/>
            </p:nvCxnSpPr>
            <p:spPr bwMode="auto">
              <a:xfrm>
                <a:off x="1811" y="1380"/>
                <a:ext cx="0" cy="21566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" name="Straight Connector 16"/>
              <p:cNvCxnSpPr>
                <a:cxnSpLocks noChangeShapeType="1"/>
              </p:cNvCxnSpPr>
              <p:nvPr/>
            </p:nvCxnSpPr>
            <p:spPr bwMode="auto">
              <a:xfrm flipH="1">
                <a:off x="1798" y="22946"/>
                <a:ext cx="23304" cy="0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4770766" y="2924944"/>
              <a:ext cx="2620167" cy="2895486"/>
              <a:chOff x="0" y="0"/>
              <a:chExt cx="23304" cy="21566"/>
            </a:xfrm>
          </p:grpSpPr>
          <p:cxnSp>
            <p:nvCxnSpPr>
              <p:cNvPr id="14" name="Straight Connector 13"/>
              <p:cNvCxnSpPr>
                <a:cxnSpLocks noChangeShapeType="1"/>
              </p:cNvCxnSpPr>
              <p:nvPr/>
            </p:nvCxnSpPr>
            <p:spPr bwMode="auto">
              <a:xfrm>
                <a:off x="13" y="0"/>
                <a:ext cx="0" cy="21566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" name="Straight Connector 14"/>
              <p:cNvCxnSpPr>
                <a:cxnSpLocks noChangeShapeType="1"/>
              </p:cNvCxnSpPr>
              <p:nvPr/>
            </p:nvCxnSpPr>
            <p:spPr bwMode="auto">
              <a:xfrm flipH="1">
                <a:off x="0" y="21566"/>
                <a:ext cx="23304" cy="0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33" t="4572" r="11969" b="11909"/>
            <a:stretch>
              <a:fillRect/>
            </a:stretch>
          </p:blipFill>
          <p:spPr bwMode="auto">
            <a:xfrm>
              <a:off x="1559644" y="3314840"/>
              <a:ext cx="2988614" cy="2487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35" t="5933" r="7466" b="14639"/>
            <a:stretch>
              <a:fillRect/>
            </a:stretch>
          </p:blipFill>
          <p:spPr bwMode="auto">
            <a:xfrm>
              <a:off x="4847109" y="2948037"/>
              <a:ext cx="2977596" cy="2755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 16"/>
            <p:cNvSpPr>
              <a:spLocks/>
            </p:cNvSpPr>
            <p:nvPr/>
          </p:nvSpPr>
          <p:spPr bwMode="auto">
            <a:xfrm>
              <a:off x="7513824" y="5905820"/>
              <a:ext cx="471886" cy="33149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 rtl="1">
                <a:spcAft>
                  <a:spcPts val="0"/>
                </a:spcAft>
              </a:pPr>
              <a:r>
                <a:rPr lang="fa-IR" sz="10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 Lotus" panose="00000400000000000000" pitchFamily="2" charset="-78"/>
                </a:rPr>
                <a:t>زمان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" name=" 16"/>
            <p:cNvSpPr>
              <a:spLocks/>
            </p:cNvSpPr>
            <p:nvPr/>
          </p:nvSpPr>
          <p:spPr bwMode="auto">
            <a:xfrm>
              <a:off x="4266948" y="5894274"/>
              <a:ext cx="471212" cy="33082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 rtl="1">
                <a:spcAft>
                  <a:spcPts val="0"/>
                </a:spcAft>
              </a:pPr>
              <a:r>
                <a:rPr lang="fa-IR" sz="10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 Lotus" panose="00000400000000000000" pitchFamily="2" charset="-78"/>
                </a:rPr>
                <a:t>زمان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/27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873660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393" y="1122808"/>
            <a:ext cx="8229600" cy="1066800"/>
          </a:xfrm>
        </p:spPr>
        <p:txBody>
          <a:bodyPr>
            <a:normAutofit/>
          </a:bodyPr>
          <a:lstStyle/>
          <a:p>
            <a:r>
              <a:rPr lang="fa-IR" sz="3000" b="1" dirty="0"/>
              <a:t>مدیریت دانش و نوآوری در </a:t>
            </a:r>
            <a:r>
              <a:rPr lang="fa-IR" sz="3000" b="1" dirty="0" smtClean="0"/>
              <a:t>شبکه‌ها</a:t>
            </a:r>
            <a:endParaRPr lang="fa-IR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348880"/>
            <a:ext cx="8229600" cy="3450688"/>
          </a:xfrm>
        </p:spPr>
        <p:txBody>
          <a:bodyPr>
            <a:normAutofit/>
          </a:bodyPr>
          <a:lstStyle/>
          <a:p>
            <a:pPr algn="just">
              <a:lnSpc>
                <a:spcPts val="2880"/>
              </a:lnSpc>
              <a:spcAft>
                <a:spcPts val="600"/>
              </a:spcAft>
            </a:pPr>
            <a:r>
              <a:rPr lang="fa-IR" sz="2400" dirty="0" smtClean="0"/>
              <a:t>بنگاه‌های مشارکت‌کننده </a:t>
            </a:r>
            <a:r>
              <a:rPr lang="fa-IR" sz="2400" dirty="0"/>
              <a:t>در شبکه، دسترسی بهتری به </a:t>
            </a:r>
            <a:r>
              <a:rPr lang="fa-IR" sz="2400" dirty="0">
                <a:solidFill>
                  <a:srgbClr val="FF0000"/>
                </a:solidFill>
              </a:rPr>
              <a:t>منابع متنوع‌تر</a:t>
            </a:r>
            <a:r>
              <a:rPr lang="fa-IR" sz="2400" dirty="0"/>
              <a:t> از اطلاعات و توانمندی‌ها نسبت به بنگاه‌های فاقد ارتباطات شبکه‌ای دارند</a:t>
            </a:r>
            <a:r>
              <a:rPr lang="fa-IR" sz="2400" dirty="0" smtClean="0"/>
              <a:t>.</a:t>
            </a:r>
          </a:p>
          <a:p>
            <a:pPr algn="just">
              <a:lnSpc>
                <a:spcPts val="2880"/>
              </a:lnSpc>
              <a:spcAft>
                <a:spcPts val="600"/>
              </a:spcAft>
            </a:pPr>
            <a:r>
              <a:rPr lang="fa-IR" sz="2400" dirty="0" smtClean="0"/>
              <a:t>شبکه‌ها از طریق کمک به شکل‌گیری </a:t>
            </a:r>
            <a:r>
              <a:rPr lang="fa-IR" sz="2400" dirty="0" smtClean="0">
                <a:solidFill>
                  <a:srgbClr val="FF0000"/>
                </a:solidFill>
              </a:rPr>
              <a:t>دارایی‌های مکمل </a:t>
            </a:r>
            <a:r>
              <a:rPr lang="fa-IR" sz="2400" dirty="0"/>
              <a:t>و </a:t>
            </a:r>
            <a:r>
              <a:rPr lang="fa-IR" sz="2400" dirty="0" smtClean="0">
                <a:solidFill>
                  <a:srgbClr val="FF0000"/>
                </a:solidFill>
              </a:rPr>
              <a:t>تقسیم </a:t>
            </a:r>
            <a:r>
              <a:rPr lang="fa-IR" sz="2400" dirty="0">
                <a:solidFill>
                  <a:srgbClr val="FF0000"/>
                </a:solidFill>
              </a:rPr>
              <a:t>کار </a:t>
            </a:r>
            <a:r>
              <a:rPr lang="fa-IR" sz="2400" dirty="0" smtClean="0">
                <a:solidFill>
                  <a:srgbClr val="FF0000"/>
                </a:solidFill>
              </a:rPr>
              <a:t>نوآورانه </a:t>
            </a:r>
            <a:r>
              <a:rPr lang="fa-IR" sz="2400" dirty="0"/>
              <a:t>بین‌بنگاه‌های </a:t>
            </a:r>
            <a:r>
              <a:rPr lang="fa-IR" sz="2400" dirty="0" smtClean="0"/>
              <a:t>عضو باعث تسریع نوآوری می‌شود.</a:t>
            </a:r>
            <a:endParaRPr lang="fa-IR" sz="2400" dirty="0"/>
          </a:p>
          <a:p>
            <a:pPr algn="just">
              <a:lnSpc>
                <a:spcPts val="2880"/>
              </a:lnSpc>
              <a:spcAft>
                <a:spcPts val="600"/>
              </a:spcAft>
            </a:pPr>
            <a:r>
              <a:rPr lang="fa-IR" sz="2400" dirty="0"/>
              <a:t>نوآوری اغلب نتیجه غیرقابل </a:t>
            </a:r>
            <a:r>
              <a:rPr lang="fa-IR" sz="2400" dirty="0">
                <a:solidFill>
                  <a:srgbClr val="FF0000"/>
                </a:solidFill>
              </a:rPr>
              <a:t>پیش‌بینی بازترکیب دانش‌های موجود </a:t>
            </a:r>
            <a:r>
              <a:rPr lang="fa-IR" sz="2400" dirty="0"/>
              <a:t>با مسایل و </a:t>
            </a:r>
            <a:r>
              <a:rPr lang="fa-IR" sz="2400" dirty="0" smtClean="0"/>
              <a:t>راه‌حل‌ها در شبکه است.</a:t>
            </a:r>
          </a:p>
          <a:p>
            <a:pPr algn="just">
              <a:lnSpc>
                <a:spcPts val="2880"/>
              </a:lnSpc>
              <a:spcAft>
                <a:spcPts val="600"/>
              </a:spcAft>
            </a:pPr>
            <a:r>
              <a:rPr lang="fa-IR" sz="2400" dirty="0"/>
              <a:t>شبکه محمل خوبی برای انتقال </a:t>
            </a:r>
            <a:r>
              <a:rPr lang="fa-IR" sz="2400" dirty="0">
                <a:solidFill>
                  <a:srgbClr val="FF0000"/>
                </a:solidFill>
              </a:rPr>
              <a:t>دانش‌های ضمنی </a:t>
            </a:r>
            <a:r>
              <a:rPr lang="fa-IR" sz="2400" dirty="0"/>
              <a:t>است چرا که این نوع دانش‌ها برای انتقال، نیازمند روابط مستقیم و رودررو </a:t>
            </a:r>
            <a:r>
              <a:rPr lang="fa-IR" sz="2400" dirty="0" smtClean="0"/>
              <a:t>هستند.</a:t>
            </a:r>
            <a:endParaRPr lang="fa-I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11</a:t>
            </a:fld>
            <a:endParaRPr lang="fa-I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/27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557936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118" y="899160"/>
            <a:ext cx="8229600" cy="801648"/>
          </a:xfrm>
        </p:spPr>
        <p:txBody>
          <a:bodyPr>
            <a:normAutofit/>
          </a:bodyPr>
          <a:lstStyle/>
          <a:p>
            <a:r>
              <a:rPr lang="fa-IR" sz="3000" b="1" dirty="0"/>
              <a:t>عضوگیری </a:t>
            </a:r>
            <a:r>
              <a:rPr lang="fa-IR" sz="3000" b="1" dirty="0" smtClean="0"/>
              <a:t>در </a:t>
            </a:r>
            <a:r>
              <a:rPr lang="fa-IR" sz="3000" b="1" dirty="0"/>
              <a:t>شبکه‌های </a:t>
            </a:r>
            <a:r>
              <a:rPr lang="fa-IR" sz="3000" b="1" dirty="0" smtClean="0"/>
              <a:t>همکاری</a:t>
            </a:r>
            <a:endParaRPr lang="fa-IR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13688"/>
          </a:xfrm>
        </p:spPr>
        <p:txBody>
          <a:bodyPr>
            <a:normAutofit/>
          </a:bodyPr>
          <a:lstStyle/>
          <a:p>
            <a:pPr algn="just">
              <a:lnSpc>
                <a:spcPts val="2880"/>
              </a:lnSpc>
              <a:spcAft>
                <a:spcPts val="600"/>
              </a:spcAft>
            </a:pPr>
            <a:r>
              <a:rPr lang="fa-IR" sz="2200" dirty="0" smtClean="0"/>
              <a:t>در شبكه، </a:t>
            </a:r>
            <a:r>
              <a:rPr lang="fa-IR" sz="2200" dirty="0"/>
              <a:t>پذیرش عضو جديد </a:t>
            </a:r>
            <a:r>
              <a:rPr lang="fa-IR" sz="2200" dirty="0" smtClean="0"/>
              <a:t>باید با </a:t>
            </a:r>
            <a:r>
              <a:rPr lang="fa-IR" sz="2200" dirty="0"/>
              <a:t>نظر مثبت اعضاء قبلي </a:t>
            </a:r>
            <a:r>
              <a:rPr lang="fa-IR" sz="2200" dirty="0" smtClean="0"/>
              <a:t>باشد.</a:t>
            </a:r>
            <a:endParaRPr lang="en-US" sz="2200" dirty="0"/>
          </a:p>
          <a:p>
            <a:pPr algn="just">
              <a:lnSpc>
                <a:spcPts val="2880"/>
              </a:lnSpc>
              <a:spcAft>
                <a:spcPts val="600"/>
              </a:spcAft>
            </a:pPr>
            <a:r>
              <a:rPr lang="fa-IR" sz="2200" dirty="0" smtClean="0"/>
              <a:t>وقتی </a:t>
            </a:r>
            <a:r>
              <a:rPr lang="fa-IR" sz="2200" dirty="0"/>
              <a:t>تعداد </a:t>
            </a:r>
            <a:r>
              <a:rPr lang="fa-IR" sz="2200" dirty="0" smtClean="0"/>
              <a:t>اعضای شبکه </a:t>
            </a:r>
            <a:r>
              <a:rPr lang="fa-IR" sz="2200" dirty="0"/>
              <a:t>به سرعت زیاد می شود، اعضا قبلی قادر به انتخاب شرکای جدید از مسیرهای </a:t>
            </a:r>
            <a:r>
              <a:rPr lang="fa-IR" sz="2200" dirty="0" smtClean="0"/>
              <a:t>همکاری </a:t>
            </a:r>
            <a:r>
              <a:rPr lang="fa-IR" sz="2200" dirty="0"/>
              <a:t>نخواهند </a:t>
            </a:r>
            <a:r>
              <a:rPr lang="fa-IR" sz="2200" dirty="0" smtClean="0"/>
              <a:t>بود</a:t>
            </a:r>
            <a:r>
              <a:rPr lang="fa-IR" sz="2200" dirty="0"/>
              <a:t> </a:t>
            </a:r>
            <a:r>
              <a:rPr lang="fa-IR" sz="2200" dirty="0" smtClean="0"/>
              <a:t>(</a:t>
            </a:r>
            <a:r>
              <a:rPr lang="fa-IR" sz="2200" dirty="0" smtClean="0">
                <a:solidFill>
                  <a:srgbClr val="FF0000"/>
                </a:solidFill>
              </a:rPr>
              <a:t>ظهور فرصت‌طلبان </a:t>
            </a:r>
            <a:r>
              <a:rPr lang="fa-IR" sz="2200" dirty="0"/>
              <a:t>در </a:t>
            </a:r>
            <a:r>
              <a:rPr lang="fa-IR" sz="2200" dirty="0" smtClean="0"/>
              <a:t>شبکه).</a:t>
            </a:r>
          </a:p>
          <a:p>
            <a:pPr algn="just">
              <a:lnSpc>
                <a:spcPts val="2880"/>
              </a:lnSpc>
              <a:spcAft>
                <a:spcPts val="600"/>
              </a:spcAft>
            </a:pPr>
            <a:r>
              <a:rPr lang="fa-IR" sz="2200" dirty="0" smtClean="0"/>
              <a:t>بنگاه‌های </a:t>
            </a:r>
            <a:r>
              <a:rPr lang="fa-IR" sz="2200" dirty="0"/>
              <a:t>مشارکت‌کننده در شبکه از یک طرف باید </a:t>
            </a:r>
            <a:r>
              <a:rPr lang="fa-IR" sz="2200" dirty="0" smtClean="0"/>
              <a:t>بتوانند از </a:t>
            </a:r>
            <a:r>
              <a:rPr lang="fa-IR" sz="2200" dirty="0"/>
              <a:t>ارزش‌افزوده ناشی از دانش و اطلاعات تولیدشده در شبکه سهم مناسبی را به خود اختصاص </a:t>
            </a:r>
            <a:r>
              <a:rPr lang="fa-IR" sz="2200" dirty="0" smtClean="0"/>
              <a:t>دهند.</a:t>
            </a:r>
          </a:p>
          <a:p>
            <a:pPr algn="just">
              <a:lnSpc>
                <a:spcPts val="2880"/>
              </a:lnSpc>
              <a:spcAft>
                <a:spcPts val="600"/>
              </a:spcAft>
            </a:pPr>
            <a:r>
              <a:rPr lang="fa-IR" sz="2200" dirty="0" smtClean="0"/>
              <a:t>از </a:t>
            </a:r>
            <a:r>
              <a:rPr lang="fa-IR" sz="2200" dirty="0"/>
              <a:t>سوی دیگر، </a:t>
            </a:r>
            <a:r>
              <a:rPr lang="fa-IR" sz="2200" dirty="0" smtClean="0"/>
              <a:t>باید </a:t>
            </a:r>
            <a:r>
              <a:rPr lang="fa-IR" sz="2200" dirty="0" smtClean="0">
                <a:solidFill>
                  <a:srgbClr val="FF0000"/>
                </a:solidFill>
              </a:rPr>
              <a:t>رفتارهای </a:t>
            </a:r>
            <a:r>
              <a:rPr lang="fa-IR" sz="2200" dirty="0">
                <a:solidFill>
                  <a:srgbClr val="FF0000"/>
                </a:solidFill>
              </a:rPr>
              <a:t>همکارانه </a:t>
            </a:r>
            <a:r>
              <a:rPr lang="fa-IR" sz="2200" dirty="0"/>
              <a:t>خود را تقویت نموده، اعتماد متقابل با سایر اعضای شبکه را بوجود آورند و از تعارض‌های احتمالی با دیگران اجتناب کنند</a:t>
            </a:r>
            <a:r>
              <a:rPr lang="fa-IR" sz="2200" dirty="0" smtClean="0"/>
              <a:t>.</a:t>
            </a:r>
          </a:p>
          <a:p>
            <a:pPr algn="just">
              <a:lnSpc>
                <a:spcPts val="2880"/>
              </a:lnSpc>
              <a:spcAft>
                <a:spcPts val="600"/>
              </a:spcAft>
            </a:pPr>
            <a:r>
              <a:rPr lang="fa-IR" sz="2200" dirty="0" smtClean="0"/>
              <a:t>یکی </a:t>
            </a:r>
            <a:r>
              <a:rPr lang="fa-IR" sz="2200" dirty="0"/>
              <a:t>از آفت‌ها در همکاری شبکه‌ای </a:t>
            </a:r>
            <a:r>
              <a:rPr lang="fa-IR" sz="2200" dirty="0" smtClean="0">
                <a:solidFill>
                  <a:srgbClr val="FF0000"/>
                </a:solidFill>
              </a:rPr>
              <a:t>گردش </a:t>
            </a:r>
            <a:r>
              <a:rPr lang="fa-IR" sz="2200" dirty="0">
                <a:solidFill>
                  <a:srgbClr val="FF0000"/>
                </a:solidFill>
              </a:rPr>
              <a:t>اطلاعات </a:t>
            </a:r>
            <a:r>
              <a:rPr lang="fa-IR" sz="2200" dirty="0" smtClean="0">
                <a:solidFill>
                  <a:srgbClr val="FF0000"/>
                </a:solidFill>
              </a:rPr>
              <a:t>درون </a:t>
            </a:r>
            <a:r>
              <a:rPr lang="fa-IR" sz="2200" dirty="0">
                <a:solidFill>
                  <a:srgbClr val="FF0000"/>
                </a:solidFill>
              </a:rPr>
              <a:t>یک گروه کوچک </a:t>
            </a:r>
            <a:r>
              <a:rPr lang="fa-IR" sz="2200" dirty="0" smtClean="0"/>
              <a:t>از اعضاست </a:t>
            </a:r>
            <a:r>
              <a:rPr lang="fa-IR" sz="2200" dirty="0"/>
              <a:t>که در این صورت شبکه "محدودکننده و صلب" خواهدشد</a:t>
            </a:r>
            <a:r>
              <a:rPr lang="fa-IR" sz="22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12</a:t>
            </a:fld>
            <a:endParaRPr lang="fa-I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/27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213047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b="1" dirty="0"/>
              <a:t>مدیریت شبکه‌ها و چالش‌های پیش </a:t>
            </a:r>
            <a:r>
              <a:rPr lang="fa-IR" sz="3000" b="1" dirty="0" smtClean="0"/>
              <a:t>رو </a:t>
            </a:r>
            <a:r>
              <a:rPr lang="fa-IR" sz="2400" b="1" dirty="0" smtClean="0"/>
              <a:t>(چند تجربه عملی)</a:t>
            </a:r>
            <a:endParaRPr lang="fa-IR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13</a:t>
            </a:fld>
            <a:endParaRPr lang="fa-IR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6733188"/>
              </p:ext>
            </p:extLst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/27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964153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b="1" dirty="0"/>
              <a:t>خردمایه مداخلات دولتی در </a:t>
            </a:r>
            <a:r>
              <a:rPr lang="fa-IR" sz="3000" b="1" dirty="0" smtClean="0"/>
              <a:t>شبکه‌ها</a:t>
            </a:r>
            <a:endParaRPr lang="fa-IR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653" y="2492896"/>
            <a:ext cx="8229600" cy="3771864"/>
          </a:xfrm>
        </p:spPr>
        <p:txBody>
          <a:bodyPr>
            <a:normAutofit fontScale="92500"/>
          </a:bodyPr>
          <a:lstStyle/>
          <a:p>
            <a:pPr algn="just"/>
            <a:r>
              <a:rPr lang="fa-IR" dirty="0" smtClean="0"/>
              <a:t>شبکه‌های رسمی همکاری اغلب </a:t>
            </a:r>
            <a:r>
              <a:rPr lang="fa-IR" dirty="0"/>
              <a:t>به عنوان یک </a:t>
            </a:r>
            <a:r>
              <a:rPr lang="fa-IR" dirty="0">
                <a:solidFill>
                  <a:srgbClr val="FF0000"/>
                </a:solidFill>
              </a:rPr>
              <a:t>ابزار سیاستی </a:t>
            </a:r>
            <a:r>
              <a:rPr lang="fa-IR" dirty="0" smtClean="0"/>
              <a:t>توسط یک </a:t>
            </a:r>
            <a:r>
              <a:rPr lang="fa-IR" dirty="0"/>
              <a:t>نهاد </a:t>
            </a:r>
            <a:r>
              <a:rPr lang="fa-IR" dirty="0" smtClean="0"/>
              <a:t>دولتی </a:t>
            </a:r>
            <a:r>
              <a:rPr lang="fa-IR" dirty="0"/>
              <a:t>و در قالب یک سازمان رسمی </a:t>
            </a:r>
            <a:r>
              <a:rPr lang="fa-IR" dirty="0" smtClean="0"/>
              <a:t>ایجاد شده و مورد استفاده قرار گرفته‌اند.</a:t>
            </a:r>
            <a:endParaRPr lang="en-US" dirty="0"/>
          </a:p>
          <a:p>
            <a:pPr algn="just"/>
            <a:r>
              <a:rPr lang="fa-IR" dirty="0" smtClean="0"/>
              <a:t>بیانکی </a:t>
            </a:r>
            <a:r>
              <a:rPr lang="fa-IR" dirty="0"/>
              <a:t>و </a:t>
            </a:r>
            <a:r>
              <a:rPr lang="fa-IR" dirty="0" smtClean="0"/>
              <a:t>بِلینی</a:t>
            </a:r>
            <a:r>
              <a:rPr lang="en-US" dirty="0" smtClean="0"/>
              <a:t> </a:t>
            </a:r>
            <a:r>
              <a:rPr lang="fa-IR" dirty="0" smtClean="0"/>
              <a:t>معتقدند </a:t>
            </a:r>
            <a:r>
              <a:rPr lang="fa-IR" dirty="0">
                <a:solidFill>
                  <a:srgbClr val="FF0000"/>
                </a:solidFill>
              </a:rPr>
              <a:t>شبكه‌هاي محلي نوآوري </a:t>
            </a:r>
            <a:r>
              <a:rPr lang="fa-IR" dirty="0"/>
              <a:t>اگر بخواهند بدون دخالت حمايتي دولت‌هاي محلي توسعه یابند، رشد آنها بسيار كند خواهد بود.</a:t>
            </a:r>
            <a:endParaRPr lang="en-US" dirty="0"/>
          </a:p>
          <a:p>
            <a:pPr algn="just"/>
            <a:r>
              <a:rPr lang="fa-IR" dirty="0"/>
              <a:t>در کشورهای توسعه‌یافته معمولاً شبکه‌ها حول بنگاه‌های بزرگ و در طول زنجیره تحقیقات، تامین و توزیع آنها شکل </a:t>
            </a:r>
            <a:r>
              <a:rPr lang="fa-IR" dirty="0" smtClean="0"/>
              <a:t>می‌گیرند.</a:t>
            </a:r>
          </a:p>
          <a:p>
            <a:pPr algn="just"/>
            <a:r>
              <a:rPr lang="fa-IR" dirty="0" smtClean="0"/>
              <a:t>با </a:t>
            </a:r>
            <a:r>
              <a:rPr lang="fa-IR" dirty="0"/>
              <a:t>توجه به </a:t>
            </a:r>
            <a:r>
              <a:rPr lang="fa-IR" dirty="0">
                <a:solidFill>
                  <a:srgbClr val="FF0000"/>
                </a:solidFill>
              </a:rPr>
              <a:t>دولتی </a:t>
            </a:r>
            <a:r>
              <a:rPr lang="fa-IR" dirty="0" smtClean="0">
                <a:solidFill>
                  <a:srgbClr val="FF0000"/>
                </a:solidFill>
              </a:rPr>
              <a:t>بودن </a:t>
            </a:r>
            <a:r>
              <a:rPr lang="fa-IR" dirty="0">
                <a:solidFill>
                  <a:srgbClr val="FF0000"/>
                </a:solidFill>
              </a:rPr>
              <a:t>بخش عمدة اقتصاد </a:t>
            </a:r>
            <a:r>
              <a:rPr lang="fa-IR" dirty="0" smtClean="0"/>
              <a:t>در کشورهای در حال توسعه نمی‌توان </a:t>
            </a:r>
            <a:r>
              <a:rPr lang="fa-IR" dirty="0"/>
              <a:t>امیدوار بود که شبکه‌های همکاری بدون حمایت دولت شکل </a:t>
            </a:r>
            <a:r>
              <a:rPr lang="fa-IR" dirty="0" smtClean="0"/>
              <a:t>گیرند.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14</a:t>
            </a:fld>
            <a:endParaRPr lang="fa-I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/27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573023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b="1" dirty="0"/>
              <a:t>سیاست‌های حمایت از </a:t>
            </a:r>
            <a:r>
              <a:rPr lang="fa-IR" sz="3000" b="1" dirty="0" smtClean="0"/>
              <a:t>شبکه‌سازی</a:t>
            </a:r>
            <a:endParaRPr lang="fa-IR" sz="3000" dirty="0"/>
          </a:p>
        </p:txBody>
      </p:sp>
      <p:grpSp>
        <p:nvGrpSpPr>
          <p:cNvPr id="8" name="Group 7"/>
          <p:cNvGrpSpPr/>
          <p:nvPr/>
        </p:nvGrpSpPr>
        <p:grpSpPr>
          <a:xfrm>
            <a:off x="601775" y="2128202"/>
            <a:ext cx="8366583" cy="4364038"/>
            <a:chOff x="1024038" y="2249488"/>
            <a:chExt cx="8366583" cy="4324350"/>
          </a:xfrm>
        </p:grpSpPr>
        <p:sp>
          <p:nvSpPr>
            <p:cNvPr id="9" name="Isosceles Triangle 8"/>
            <p:cNvSpPr/>
            <p:nvPr/>
          </p:nvSpPr>
          <p:spPr>
            <a:xfrm>
              <a:off x="5066271" y="2249488"/>
              <a:ext cx="4324350" cy="4324350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1024038" y="2682345"/>
              <a:ext cx="6202473" cy="439191"/>
            </a:xfrm>
            <a:custGeom>
              <a:avLst/>
              <a:gdLst>
                <a:gd name="connsiteX0" fmla="*/ 0 w 7056666"/>
                <a:gd name="connsiteY0" fmla="*/ 73200 h 439191"/>
                <a:gd name="connsiteX1" fmla="*/ 73200 w 7056666"/>
                <a:gd name="connsiteY1" fmla="*/ 0 h 439191"/>
                <a:gd name="connsiteX2" fmla="*/ 6983466 w 7056666"/>
                <a:gd name="connsiteY2" fmla="*/ 0 h 439191"/>
                <a:gd name="connsiteX3" fmla="*/ 7056666 w 7056666"/>
                <a:gd name="connsiteY3" fmla="*/ 73200 h 439191"/>
                <a:gd name="connsiteX4" fmla="*/ 7056666 w 7056666"/>
                <a:gd name="connsiteY4" fmla="*/ 365991 h 439191"/>
                <a:gd name="connsiteX5" fmla="*/ 6983466 w 7056666"/>
                <a:gd name="connsiteY5" fmla="*/ 439191 h 439191"/>
                <a:gd name="connsiteX6" fmla="*/ 73200 w 7056666"/>
                <a:gd name="connsiteY6" fmla="*/ 439191 h 439191"/>
                <a:gd name="connsiteX7" fmla="*/ 0 w 7056666"/>
                <a:gd name="connsiteY7" fmla="*/ 365991 h 439191"/>
                <a:gd name="connsiteX8" fmla="*/ 0 w 7056666"/>
                <a:gd name="connsiteY8" fmla="*/ 73200 h 439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56666" h="439191">
                  <a:moveTo>
                    <a:pt x="0" y="73200"/>
                  </a:moveTo>
                  <a:cubicBezTo>
                    <a:pt x="0" y="32773"/>
                    <a:pt x="32773" y="0"/>
                    <a:pt x="73200" y="0"/>
                  </a:cubicBezTo>
                  <a:lnTo>
                    <a:pt x="6983466" y="0"/>
                  </a:lnTo>
                  <a:cubicBezTo>
                    <a:pt x="7023893" y="0"/>
                    <a:pt x="7056666" y="32773"/>
                    <a:pt x="7056666" y="73200"/>
                  </a:cubicBezTo>
                  <a:lnTo>
                    <a:pt x="7056666" y="365991"/>
                  </a:lnTo>
                  <a:cubicBezTo>
                    <a:pt x="7056666" y="406418"/>
                    <a:pt x="7023893" y="439191"/>
                    <a:pt x="6983466" y="439191"/>
                  </a:cubicBezTo>
                  <a:lnTo>
                    <a:pt x="73200" y="439191"/>
                  </a:lnTo>
                  <a:cubicBezTo>
                    <a:pt x="32773" y="439191"/>
                    <a:pt x="0" y="406418"/>
                    <a:pt x="0" y="365991"/>
                  </a:cubicBezTo>
                  <a:lnTo>
                    <a:pt x="0" y="7320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2880" tIns="112880" rIns="112880" bIns="112880" numCol="1" spcCol="1270" anchor="ctr" anchorCtr="0">
              <a:noAutofit/>
            </a:bodyPr>
            <a:lstStyle/>
            <a:p>
              <a:pPr algn="ctr" defTabSz="1066800">
                <a:lnSpc>
                  <a:spcPts val="2500"/>
                </a:lnSpc>
                <a:spcBef>
                  <a:spcPct val="0"/>
                </a:spcBef>
              </a:pPr>
              <a:r>
                <a:rPr lang="fa-IR" sz="2400" dirty="0">
                  <a:cs typeface="B Nazanin" panose="00000400000000000000" pitchFamily="2" charset="-78"/>
                </a:rPr>
                <a:t>نگاه بلندمدت به شبکه‌ها و پرهیز از سیاست‌های </a:t>
              </a:r>
              <a:r>
                <a:rPr lang="fa-IR" sz="2400" dirty="0" smtClean="0">
                  <a:cs typeface="B Nazanin" panose="00000400000000000000" pitchFamily="2" charset="-78"/>
                </a:rPr>
                <a:t>مقطعی</a:t>
              </a:r>
              <a:endParaRPr lang="fa-IR" sz="2400" dirty="0">
                <a:cs typeface="B Nazanin" panose="00000400000000000000" pitchFamily="2" charset="-78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1024038" y="3176436"/>
              <a:ext cx="6346489" cy="439191"/>
            </a:xfrm>
            <a:custGeom>
              <a:avLst/>
              <a:gdLst>
                <a:gd name="connsiteX0" fmla="*/ 0 w 7056666"/>
                <a:gd name="connsiteY0" fmla="*/ 73200 h 439191"/>
                <a:gd name="connsiteX1" fmla="*/ 73200 w 7056666"/>
                <a:gd name="connsiteY1" fmla="*/ 0 h 439191"/>
                <a:gd name="connsiteX2" fmla="*/ 6983466 w 7056666"/>
                <a:gd name="connsiteY2" fmla="*/ 0 h 439191"/>
                <a:gd name="connsiteX3" fmla="*/ 7056666 w 7056666"/>
                <a:gd name="connsiteY3" fmla="*/ 73200 h 439191"/>
                <a:gd name="connsiteX4" fmla="*/ 7056666 w 7056666"/>
                <a:gd name="connsiteY4" fmla="*/ 365991 h 439191"/>
                <a:gd name="connsiteX5" fmla="*/ 6983466 w 7056666"/>
                <a:gd name="connsiteY5" fmla="*/ 439191 h 439191"/>
                <a:gd name="connsiteX6" fmla="*/ 73200 w 7056666"/>
                <a:gd name="connsiteY6" fmla="*/ 439191 h 439191"/>
                <a:gd name="connsiteX7" fmla="*/ 0 w 7056666"/>
                <a:gd name="connsiteY7" fmla="*/ 365991 h 439191"/>
                <a:gd name="connsiteX8" fmla="*/ 0 w 7056666"/>
                <a:gd name="connsiteY8" fmla="*/ 73200 h 439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56666" h="439191">
                  <a:moveTo>
                    <a:pt x="0" y="73200"/>
                  </a:moveTo>
                  <a:cubicBezTo>
                    <a:pt x="0" y="32773"/>
                    <a:pt x="32773" y="0"/>
                    <a:pt x="73200" y="0"/>
                  </a:cubicBezTo>
                  <a:lnTo>
                    <a:pt x="6983466" y="0"/>
                  </a:lnTo>
                  <a:cubicBezTo>
                    <a:pt x="7023893" y="0"/>
                    <a:pt x="7056666" y="32773"/>
                    <a:pt x="7056666" y="73200"/>
                  </a:cubicBezTo>
                  <a:lnTo>
                    <a:pt x="7056666" y="365991"/>
                  </a:lnTo>
                  <a:cubicBezTo>
                    <a:pt x="7056666" y="406418"/>
                    <a:pt x="7023893" y="439191"/>
                    <a:pt x="6983466" y="439191"/>
                  </a:cubicBezTo>
                  <a:lnTo>
                    <a:pt x="73200" y="439191"/>
                  </a:lnTo>
                  <a:cubicBezTo>
                    <a:pt x="32773" y="439191"/>
                    <a:pt x="0" y="406418"/>
                    <a:pt x="0" y="365991"/>
                  </a:cubicBezTo>
                  <a:lnTo>
                    <a:pt x="0" y="7320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2880" tIns="112880" rIns="112880" bIns="112880" numCol="1" spcCol="1270" anchor="ctr" anchorCtr="0">
              <a:noAutofit/>
            </a:bodyPr>
            <a:lstStyle/>
            <a:p>
              <a:pPr algn="ctr" defTabSz="1066800">
                <a:lnSpc>
                  <a:spcPts val="2500"/>
                </a:lnSpc>
                <a:spcBef>
                  <a:spcPct val="0"/>
                </a:spcBef>
              </a:pPr>
              <a:r>
                <a:rPr lang="fa-IR" sz="2400" dirty="0">
                  <a:cs typeface="B Nazanin" panose="00000400000000000000" pitchFamily="2" charset="-78"/>
                </a:rPr>
                <a:t>تقویت بستر اجتماعی-فرهنگی </a:t>
              </a:r>
              <a:r>
                <a:rPr lang="fa-IR" sz="2400" dirty="0" smtClean="0">
                  <a:cs typeface="B Nazanin" panose="00000400000000000000" pitchFamily="2" charset="-78"/>
                </a:rPr>
                <a:t>همکاری</a:t>
              </a:r>
              <a:endParaRPr lang="fa-IR" sz="2400" dirty="0">
                <a:cs typeface="B Nazanin" panose="00000400000000000000" pitchFamily="2" charset="-78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1024038" y="3670526"/>
              <a:ext cx="6490505" cy="439191"/>
            </a:xfrm>
            <a:custGeom>
              <a:avLst/>
              <a:gdLst>
                <a:gd name="connsiteX0" fmla="*/ 0 w 7056666"/>
                <a:gd name="connsiteY0" fmla="*/ 73200 h 439191"/>
                <a:gd name="connsiteX1" fmla="*/ 73200 w 7056666"/>
                <a:gd name="connsiteY1" fmla="*/ 0 h 439191"/>
                <a:gd name="connsiteX2" fmla="*/ 6983466 w 7056666"/>
                <a:gd name="connsiteY2" fmla="*/ 0 h 439191"/>
                <a:gd name="connsiteX3" fmla="*/ 7056666 w 7056666"/>
                <a:gd name="connsiteY3" fmla="*/ 73200 h 439191"/>
                <a:gd name="connsiteX4" fmla="*/ 7056666 w 7056666"/>
                <a:gd name="connsiteY4" fmla="*/ 365991 h 439191"/>
                <a:gd name="connsiteX5" fmla="*/ 6983466 w 7056666"/>
                <a:gd name="connsiteY5" fmla="*/ 439191 h 439191"/>
                <a:gd name="connsiteX6" fmla="*/ 73200 w 7056666"/>
                <a:gd name="connsiteY6" fmla="*/ 439191 h 439191"/>
                <a:gd name="connsiteX7" fmla="*/ 0 w 7056666"/>
                <a:gd name="connsiteY7" fmla="*/ 365991 h 439191"/>
                <a:gd name="connsiteX8" fmla="*/ 0 w 7056666"/>
                <a:gd name="connsiteY8" fmla="*/ 73200 h 439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56666" h="439191">
                  <a:moveTo>
                    <a:pt x="0" y="73200"/>
                  </a:moveTo>
                  <a:cubicBezTo>
                    <a:pt x="0" y="32773"/>
                    <a:pt x="32773" y="0"/>
                    <a:pt x="73200" y="0"/>
                  </a:cubicBezTo>
                  <a:lnTo>
                    <a:pt x="6983466" y="0"/>
                  </a:lnTo>
                  <a:cubicBezTo>
                    <a:pt x="7023893" y="0"/>
                    <a:pt x="7056666" y="32773"/>
                    <a:pt x="7056666" y="73200"/>
                  </a:cubicBezTo>
                  <a:lnTo>
                    <a:pt x="7056666" y="365991"/>
                  </a:lnTo>
                  <a:cubicBezTo>
                    <a:pt x="7056666" y="406418"/>
                    <a:pt x="7023893" y="439191"/>
                    <a:pt x="6983466" y="439191"/>
                  </a:cubicBezTo>
                  <a:lnTo>
                    <a:pt x="73200" y="439191"/>
                  </a:lnTo>
                  <a:cubicBezTo>
                    <a:pt x="32773" y="439191"/>
                    <a:pt x="0" y="406418"/>
                    <a:pt x="0" y="365991"/>
                  </a:cubicBezTo>
                  <a:lnTo>
                    <a:pt x="0" y="7320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2880" tIns="112880" rIns="112880" bIns="112880" numCol="1" spcCol="1270" anchor="ctr" anchorCtr="0">
              <a:noAutofit/>
            </a:bodyPr>
            <a:lstStyle/>
            <a:p>
              <a:pPr lvl="0" algn="ctr" defTabSz="1066800">
                <a:lnSpc>
                  <a:spcPts val="2500"/>
                </a:lnSpc>
                <a:spcBef>
                  <a:spcPct val="0"/>
                </a:spcBef>
              </a:pPr>
              <a:r>
                <a:rPr lang="fa-IR" sz="2400" dirty="0">
                  <a:cs typeface="B Nazanin" panose="00000400000000000000" pitchFamily="2" charset="-78"/>
                </a:rPr>
                <a:t>ارزیابی همکاری‌های </a:t>
              </a:r>
              <a:r>
                <a:rPr lang="fa-IR" sz="2400" dirty="0" smtClean="0">
                  <a:cs typeface="B Nazanin" panose="00000400000000000000" pitchFamily="2" charset="-78"/>
                </a:rPr>
                <a:t>شبکه‌ای و تنظیم حمایت‌ها براساس آن</a:t>
              </a:r>
              <a:endParaRPr lang="fa-IR" sz="2400" b="0" kern="1200" dirty="0">
                <a:cs typeface="B Nazanin" panose="00000400000000000000" pitchFamily="2" charset="-78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1024038" y="4164617"/>
              <a:ext cx="6634521" cy="439191"/>
            </a:xfrm>
            <a:custGeom>
              <a:avLst/>
              <a:gdLst>
                <a:gd name="connsiteX0" fmla="*/ 0 w 7056666"/>
                <a:gd name="connsiteY0" fmla="*/ 73200 h 439191"/>
                <a:gd name="connsiteX1" fmla="*/ 73200 w 7056666"/>
                <a:gd name="connsiteY1" fmla="*/ 0 h 439191"/>
                <a:gd name="connsiteX2" fmla="*/ 6983466 w 7056666"/>
                <a:gd name="connsiteY2" fmla="*/ 0 h 439191"/>
                <a:gd name="connsiteX3" fmla="*/ 7056666 w 7056666"/>
                <a:gd name="connsiteY3" fmla="*/ 73200 h 439191"/>
                <a:gd name="connsiteX4" fmla="*/ 7056666 w 7056666"/>
                <a:gd name="connsiteY4" fmla="*/ 365991 h 439191"/>
                <a:gd name="connsiteX5" fmla="*/ 6983466 w 7056666"/>
                <a:gd name="connsiteY5" fmla="*/ 439191 h 439191"/>
                <a:gd name="connsiteX6" fmla="*/ 73200 w 7056666"/>
                <a:gd name="connsiteY6" fmla="*/ 439191 h 439191"/>
                <a:gd name="connsiteX7" fmla="*/ 0 w 7056666"/>
                <a:gd name="connsiteY7" fmla="*/ 365991 h 439191"/>
                <a:gd name="connsiteX8" fmla="*/ 0 w 7056666"/>
                <a:gd name="connsiteY8" fmla="*/ 73200 h 439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56666" h="439191">
                  <a:moveTo>
                    <a:pt x="0" y="73200"/>
                  </a:moveTo>
                  <a:cubicBezTo>
                    <a:pt x="0" y="32773"/>
                    <a:pt x="32773" y="0"/>
                    <a:pt x="73200" y="0"/>
                  </a:cubicBezTo>
                  <a:lnTo>
                    <a:pt x="6983466" y="0"/>
                  </a:lnTo>
                  <a:cubicBezTo>
                    <a:pt x="7023893" y="0"/>
                    <a:pt x="7056666" y="32773"/>
                    <a:pt x="7056666" y="73200"/>
                  </a:cubicBezTo>
                  <a:lnTo>
                    <a:pt x="7056666" y="365991"/>
                  </a:lnTo>
                  <a:cubicBezTo>
                    <a:pt x="7056666" y="406418"/>
                    <a:pt x="7023893" y="439191"/>
                    <a:pt x="6983466" y="439191"/>
                  </a:cubicBezTo>
                  <a:lnTo>
                    <a:pt x="73200" y="439191"/>
                  </a:lnTo>
                  <a:cubicBezTo>
                    <a:pt x="32773" y="439191"/>
                    <a:pt x="0" y="406418"/>
                    <a:pt x="0" y="365991"/>
                  </a:cubicBezTo>
                  <a:lnTo>
                    <a:pt x="0" y="7320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2880" tIns="112880" rIns="112880" bIns="112880" numCol="1" spcCol="1270" anchor="ctr" anchorCtr="0">
              <a:noAutofit/>
            </a:bodyPr>
            <a:lstStyle/>
            <a:p>
              <a:pPr lvl="0" algn="ctr" defTabSz="1066800" rtl="1">
                <a:lnSpc>
                  <a:spcPts val="25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fa-IR" sz="2400" b="0" kern="1200" dirty="0" smtClean="0">
                  <a:cs typeface="B Nazanin" panose="00000400000000000000" pitchFamily="2" charset="-78"/>
                </a:rPr>
                <a:t>سرعت‌بخشی به تغییرات در سنت‌های سازمانی</a:t>
              </a:r>
              <a:endParaRPr lang="fa-IR" sz="2400" b="0" kern="1200" dirty="0">
                <a:cs typeface="B Nazanin" panose="00000400000000000000" pitchFamily="2" charset="-78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1024038" y="4658708"/>
              <a:ext cx="6778537" cy="439191"/>
            </a:xfrm>
            <a:custGeom>
              <a:avLst/>
              <a:gdLst>
                <a:gd name="connsiteX0" fmla="*/ 0 w 7056666"/>
                <a:gd name="connsiteY0" fmla="*/ 73200 h 439191"/>
                <a:gd name="connsiteX1" fmla="*/ 73200 w 7056666"/>
                <a:gd name="connsiteY1" fmla="*/ 0 h 439191"/>
                <a:gd name="connsiteX2" fmla="*/ 6983466 w 7056666"/>
                <a:gd name="connsiteY2" fmla="*/ 0 h 439191"/>
                <a:gd name="connsiteX3" fmla="*/ 7056666 w 7056666"/>
                <a:gd name="connsiteY3" fmla="*/ 73200 h 439191"/>
                <a:gd name="connsiteX4" fmla="*/ 7056666 w 7056666"/>
                <a:gd name="connsiteY4" fmla="*/ 365991 h 439191"/>
                <a:gd name="connsiteX5" fmla="*/ 6983466 w 7056666"/>
                <a:gd name="connsiteY5" fmla="*/ 439191 h 439191"/>
                <a:gd name="connsiteX6" fmla="*/ 73200 w 7056666"/>
                <a:gd name="connsiteY6" fmla="*/ 439191 h 439191"/>
                <a:gd name="connsiteX7" fmla="*/ 0 w 7056666"/>
                <a:gd name="connsiteY7" fmla="*/ 365991 h 439191"/>
                <a:gd name="connsiteX8" fmla="*/ 0 w 7056666"/>
                <a:gd name="connsiteY8" fmla="*/ 73200 h 439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56666" h="439191">
                  <a:moveTo>
                    <a:pt x="0" y="73200"/>
                  </a:moveTo>
                  <a:cubicBezTo>
                    <a:pt x="0" y="32773"/>
                    <a:pt x="32773" y="0"/>
                    <a:pt x="73200" y="0"/>
                  </a:cubicBezTo>
                  <a:lnTo>
                    <a:pt x="6983466" y="0"/>
                  </a:lnTo>
                  <a:cubicBezTo>
                    <a:pt x="7023893" y="0"/>
                    <a:pt x="7056666" y="32773"/>
                    <a:pt x="7056666" y="73200"/>
                  </a:cubicBezTo>
                  <a:lnTo>
                    <a:pt x="7056666" y="365991"/>
                  </a:lnTo>
                  <a:cubicBezTo>
                    <a:pt x="7056666" y="406418"/>
                    <a:pt x="7023893" y="439191"/>
                    <a:pt x="6983466" y="439191"/>
                  </a:cubicBezTo>
                  <a:lnTo>
                    <a:pt x="73200" y="439191"/>
                  </a:lnTo>
                  <a:cubicBezTo>
                    <a:pt x="32773" y="439191"/>
                    <a:pt x="0" y="406418"/>
                    <a:pt x="0" y="365991"/>
                  </a:cubicBezTo>
                  <a:lnTo>
                    <a:pt x="0" y="7320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2880" tIns="112880" rIns="112880" bIns="112880" numCol="1" spcCol="1270" anchor="ctr" anchorCtr="0">
              <a:noAutofit/>
            </a:bodyPr>
            <a:lstStyle/>
            <a:p>
              <a:pPr lvl="0" algn="ctr" defTabSz="1066800" rtl="1">
                <a:lnSpc>
                  <a:spcPts val="25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fa-IR" sz="2400" b="0" kern="1200" dirty="0" smtClean="0">
                  <a:cs typeface="B Nazanin" panose="00000400000000000000" pitchFamily="2" charset="-78"/>
                </a:rPr>
                <a:t>سرمایه‌گذاری برای ایجاد زیرساخت‌های مشترک</a:t>
              </a:r>
              <a:endParaRPr lang="fa-IR" sz="2400" b="0" kern="1200" dirty="0">
                <a:cs typeface="B Nazanin" panose="00000400000000000000" pitchFamily="2" charset="-78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1024038" y="5152799"/>
              <a:ext cx="6922553" cy="439191"/>
            </a:xfrm>
            <a:custGeom>
              <a:avLst/>
              <a:gdLst>
                <a:gd name="connsiteX0" fmla="*/ 0 w 7056666"/>
                <a:gd name="connsiteY0" fmla="*/ 73200 h 439191"/>
                <a:gd name="connsiteX1" fmla="*/ 73200 w 7056666"/>
                <a:gd name="connsiteY1" fmla="*/ 0 h 439191"/>
                <a:gd name="connsiteX2" fmla="*/ 6983466 w 7056666"/>
                <a:gd name="connsiteY2" fmla="*/ 0 h 439191"/>
                <a:gd name="connsiteX3" fmla="*/ 7056666 w 7056666"/>
                <a:gd name="connsiteY3" fmla="*/ 73200 h 439191"/>
                <a:gd name="connsiteX4" fmla="*/ 7056666 w 7056666"/>
                <a:gd name="connsiteY4" fmla="*/ 365991 h 439191"/>
                <a:gd name="connsiteX5" fmla="*/ 6983466 w 7056666"/>
                <a:gd name="connsiteY5" fmla="*/ 439191 h 439191"/>
                <a:gd name="connsiteX6" fmla="*/ 73200 w 7056666"/>
                <a:gd name="connsiteY6" fmla="*/ 439191 h 439191"/>
                <a:gd name="connsiteX7" fmla="*/ 0 w 7056666"/>
                <a:gd name="connsiteY7" fmla="*/ 365991 h 439191"/>
                <a:gd name="connsiteX8" fmla="*/ 0 w 7056666"/>
                <a:gd name="connsiteY8" fmla="*/ 73200 h 439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56666" h="439191">
                  <a:moveTo>
                    <a:pt x="0" y="73200"/>
                  </a:moveTo>
                  <a:cubicBezTo>
                    <a:pt x="0" y="32773"/>
                    <a:pt x="32773" y="0"/>
                    <a:pt x="73200" y="0"/>
                  </a:cubicBezTo>
                  <a:lnTo>
                    <a:pt x="6983466" y="0"/>
                  </a:lnTo>
                  <a:cubicBezTo>
                    <a:pt x="7023893" y="0"/>
                    <a:pt x="7056666" y="32773"/>
                    <a:pt x="7056666" y="73200"/>
                  </a:cubicBezTo>
                  <a:lnTo>
                    <a:pt x="7056666" y="365991"/>
                  </a:lnTo>
                  <a:cubicBezTo>
                    <a:pt x="7056666" y="406418"/>
                    <a:pt x="7023893" y="439191"/>
                    <a:pt x="6983466" y="439191"/>
                  </a:cubicBezTo>
                  <a:lnTo>
                    <a:pt x="73200" y="439191"/>
                  </a:lnTo>
                  <a:cubicBezTo>
                    <a:pt x="32773" y="439191"/>
                    <a:pt x="0" y="406418"/>
                    <a:pt x="0" y="365991"/>
                  </a:cubicBezTo>
                  <a:lnTo>
                    <a:pt x="0" y="7320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2880" tIns="112880" rIns="112880" bIns="112880" numCol="1" spcCol="1270" anchor="ctr" anchorCtr="0">
              <a:noAutofit/>
            </a:bodyPr>
            <a:lstStyle/>
            <a:p>
              <a:pPr lvl="0" algn="ctr" defTabSz="1066800" rtl="1">
                <a:lnSpc>
                  <a:spcPts val="25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fa-IR" sz="2400" b="0" kern="1200" dirty="0" smtClean="0">
                  <a:cs typeface="B Nazanin" panose="00000400000000000000" pitchFamily="2" charset="-78"/>
                </a:rPr>
                <a:t>پیاده‌سازی اولویت‌ها و تقسیم کار در سطح ملی</a:t>
              </a:r>
              <a:endParaRPr lang="fa-IR" sz="2400" b="0" kern="1200" dirty="0">
                <a:cs typeface="B Nazanin" panose="00000400000000000000" pitchFamily="2" charset="-78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1024038" y="5646889"/>
              <a:ext cx="7056666" cy="439191"/>
            </a:xfrm>
            <a:custGeom>
              <a:avLst/>
              <a:gdLst>
                <a:gd name="connsiteX0" fmla="*/ 0 w 7056666"/>
                <a:gd name="connsiteY0" fmla="*/ 73200 h 439191"/>
                <a:gd name="connsiteX1" fmla="*/ 73200 w 7056666"/>
                <a:gd name="connsiteY1" fmla="*/ 0 h 439191"/>
                <a:gd name="connsiteX2" fmla="*/ 6983466 w 7056666"/>
                <a:gd name="connsiteY2" fmla="*/ 0 h 439191"/>
                <a:gd name="connsiteX3" fmla="*/ 7056666 w 7056666"/>
                <a:gd name="connsiteY3" fmla="*/ 73200 h 439191"/>
                <a:gd name="connsiteX4" fmla="*/ 7056666 w 7056666"/>
                <a:gd name="connsiteY4" fmla="*/ 365991 h 439191"/>
                <a:gd name="connsiteX5" fmla="*/ 6983466 w 7056666"/>
                <a:gd name="connsiteY5" fmla="*/ 439191 h 439191"/>
                <a:gd name="connsiteX6" fmla="*/ 73200 w 7056666"/>
                <a:gd name="connsiteY6" fmla="*/ 439191 h 439191"/>
                <a:gd name="connsiteX7" fmla="*/ 0 w 7056666"/>
                <a:gd name="connsiteY7" fmla="*/ 365991 h 439191"/>
                <a:gd name="connsiteX8" fmla="*/ 0 w 7056666"/>
                <a:gd name="connsiteY8" fmla="*/ 73200 h 439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56666" h="439191">
                  <a:moveTo>
                    <a:pt x="0" y="73200"/>
                  </a:moveTo>
                  <a:cubicBezTo>
                    <a:pt x="0" y="32773"/>
                    <a:pt x="32773" y="0"/>
                    <a:pt x="73200" y="0"/>
                  </a:cubicBezTo>
                  <a:lnTo>
                    <a:pt x="6983466" y="0"/>
                  </a:lnTo>
                  <a:cubicBezTo>
                    <a:pt x="7023893" y="0"/>
                    <a:pt x="7056666" y="32773"/>
                    <a:pt x="7056666" y="73200"/>
                  </a:cubicBezTo>
                  <a:lnTo>
                    <a:pt x="7056666" y="365991"/>
                  </a:lnTo>
                  <a:cubicBezTo>
                    <a:pt x="7056666" y="406418"/>
                    <a:pt x="7023893" y="439191"/>
                    <a:pt x="6983466" y="439191"/>
                  </a:cubicBezTo>
                  <a:lnTo>
                    <a:pt x="73200" y="439191"/>
                  </a:lnTo>
                  <a:cubicBezTo>
                    <a:pt x="32773" y="439191"/>
                    <a:pt x="0" y="406418"/>
                    <a:pt x="0" y="365991"/>
                  </a:cubicBezTo>
                  <a:lnTo>
                    <a:pt x="0" y="7320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2880" tIns="112880" rIns="112880" bIns="112880" numCol="1" spcCol="1270" anchor="ctr" anchorCtr="0">
              <a:noAutofit/>
            </a:bodyPr>
            <a:lstStyle/>
            <a:p>
              <a:pPr algn="ctr" defTabSz="1066800">
                <a:lnSpc>
                  <a:spcPts val="2500"/>
                </a:lnSpc>
                <a:spcBef>
                  <a:spcPct val="0"/>
                </a:spcBef>
              </a:pPr>
              <a:r>
                <a:rPr lang="fa-IR" sz="2400" dirty="0">
                  <a:cs typeface="B Nazanin" panose="00000400000000000000" pitchFamily="2" charset="-78"/>
                </a:rPr>
                <a:t>شناسایی شبکه‌ها به عنوان یک ابزار سیاستی کارآمد برای توسعه </a:t>
              </a:r>
              <a:r>
                <a:rPr lang="fa-IR" sz="2400" dirty="0" smtClean="0">
                  <a:cs typeface="B Nazanin" panose="00000400000000000000" pitchFamily="2" charset="-78"/>
                </a:rPr>
                <a:t>نوآوری</a:t>
              </a:r>
              <a:endParaRPr lang="fa-IR" sz="2400" dirty="0">
                <a:cs typeface="B Nazanin" panose="00000400000000000000" pitchFamily="2" charset="-78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15</a:t>
            </a:fld>
            <a:endParaRPr lang="fa-I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/27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798202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/>
              <a:t>برخی از </a:t>
            </a:r>
            <a:r>
              <a:rPr lang="ar-SA" sz="3000" dirty="0" smtClean="0"/>
              <a:t>ریسک‌های شکست</a:t>
            </a:r>
            <a:r>
              <a:rPr lang="fa-IR" sz="3000" dirty="0" smtClean="0"/>
              <a:t> یک</a:t>
            </a:r>
            <a:r>
              <a:rPr lang="ar-SA" sz="3000" dirty="0" smtClean="0"/>
              <a:t> </a:t>
            </a:r>
            <a:r>
              <a:rPr lang="fa-IR" sz="3000" dirty="0" smtClean="0"/>
              <a:t>شبکه همکاری</a:t>
            </a:r>
            <a:endParaRPr lang="fa-IR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16</a:t>
            </a:fld>
            <a:endParaRPr lang="fa-IR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09859435"/>
              </p:ext>
            </p:extLst>
          </p:nvPr>
        </p:nvGraphicFramePr>
        <p:xfrm>
          <a:off x="762000" y="2198260"/>
          <a:ext cx="7776864" cy="4263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/27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055028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3000" dirty="0"/>
              <a:t>شبکه‌های همکاری علم و فناوری در ایران</a:t>
            </a:r>
            <a:endParaRPr lang="fa-IR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fa-IR" dirty="0"/>
              <a:t>در اواسط دهة 1370 شمسی، "شبکه‌ آزمایشگاه‌های ملی تحقیقاتی کشور" یا "</a:t>
            </a:r>
            <a:r>
              <a:rPr lang="fa-IR" dirty="0">
                <a:solidFill>
                  <a:srgbClr val="FF0000"/>
                </a:solidFill>
              </a:rPr>
              <a:t>شامتک</a:t>
            </a:r>
            <a:r>
              <a:rPr lang="fa-IR" dirty="0"/>
              <a:t>" توسط شورای پژوهش‌های علمی </a:t>
            </a:r>
            <a:r>
              <a:rPr lang="fa-IR" dirty="0" smtClean="0"/>
              <a:t>کشورایجاد گردید.</a:t>
            </a:r>
          </a:p>
          <a:p>
            <a:pPr algn="just"/>
            <a:r>
              <a:rPr lang="fa-IR" dirty="0" smtClean="0"/>
              <a:t>شبکه شامتک بیش </a:t>
            </a:r>
            <a:r>
              <a:rPr lang="fa-IR" dirty="0"/>
              <a:t>از چند سال دوام </a:t>
            </a:r>
            <a:r>
              <a:rPr lang="fa-IR" dirty="0" smtClean="0"/>
              <a:t>نیاورد و در سال 1380 منحل شد. </a:t>
            </a:r>
          </a:p>
          <a:p>
            <a:pPr algn="just"/>
            <a:r>
              <a:rPr lang="fa-IR" dirty="0" smtClean="0"/>
              <a:t>موج </a:t>
            </a:r>
            <a:r>
              <a:rPr lang="fa-IR" dirty="0"/>
              <a:t>بعدی شبکه‌سازی در حوزه علم و فناوری کشور، در وزارت بهداشت، درمان و آموزش پزشکی شکل </a:t>
            </a:r>
            <a:r>
              <a:rPr lang="fa-IR" dirty="0" smtClean="0"/>
              <a:t>گرفت.</a:t>
            </a:r>
          </a:p>
          <a:p>
            <a:pPr algn="just"/>
            <a:r>
              <a:rPr lang="fa-IR" dirty="0" smtClean="0"/>
              <a:t>سه </a:t>
            </a:r>
            <a:r>
              <a:rPr lang="fa-IR" dirty="0"/>
              <a:t>شبکه با عناوین، شبکه پزشکی مولکولی، شبکه بیوتکنولوژی پزشکی و شبکه تحقیقات گیاهان </a:t>
            </a:r>
            <a:r>
              <a:rPr lang="fa-IR" dirty="0" smtClean="0"/>
              <a:t>دارویی </a:t>
            </a:r>
            <a:r>
              <a:rPr lang="fa-IR" dirty="0"/>
              <a:t>در سال‌های 1379-1381</a:t>
            </a:r>
            <a:r>
              <a:rPr lang="fa-IR" dirty="0" smtClean="0"/>
              <a:t> ایجاد شدند. </a:t>
            </a:r>
          </a:p>
          <a:p>
            <a:pPr algn="just"/>
            <a:r>
              <a:rPr lang="fa-IR" dirty="0" smtClean="0"/>
              <a:t>دو </a:t>
            </a:r>
            <a:r>
              <a:rPr lang="fa-IR" dirty="0"/>
              <a:t>شبکه اول همچنان فعال هستند ولی شبکه سوم پس از چند سال از فعالیت بازماند</a:t>
            </a:r>
            <a:r>
              <a:rPr lang="fa-IR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17</a:t>
            </a:fld>
            <a:endParaRPr lang="fa-I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/27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765641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3000" dirty="0"/>
              <a:t>شبکه‌های همکاری علم و فناوری در </a:t>
            </a:r>
            <a:r>
              <a:rPr lang="ar-SA" sz="3000" dirty="0" smtClean="0"/>
              <a:t>ایران</a:t>
            </a:r>
            <a:r>
              <a:rPr lang="fa-IR" sz="3000" dirty="0" smtClean="0"/>
              <a:t> (ادامه)</a:t>
            </a:r>
            <a:endParaRPr lang="fa-IR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fa-IR" dirty="0" smtClean="0"/>
              <a:t> </a:t>
            </a:r>
            <a:r>
              <a:rPr lang="fa-IR" dirty="0"/>
              <a:t>شبکه تحقیقات سلول‌های بنیادی، شبکه دیگری است که در </a:t>
            </a:r>
            <a:r>
              <a:rPr lang="fa-IR" dirty="0" smtClean="0"/>
              <a:t>وزارت بهداشت </a:t>
            </a:r>
            <a:r>
              <a:rPr lang="fa-IR" dirty="0"/>
              <a:t>در سال 1384 ایجاد شد و هم اکنون در حال فعالیت است</a:t>
            </a:r>
            <a:r>
              <a:rPr lang="fa-IR" dirty="0" smtClean="0"/>
              <a:t>.</a:t>
            </a:r>
          </a:p>
          <a:p>
            <a:pPr algn="just"/>
            <a:r>
              <a:rPr lang="fa-IR" dirty="0" smtClean="0"/>
              <a:t> </a:t>
            </a:r>
            <a:r>
              <a:rPr lang="fa-IR" dirty="0"/>
              <a:t>شبکه ملی پژوهش و فناوری گیاهان دارویی در سال 1383 توسط وزارت علوم، تحقیقات و فناوری و با مشارکت چند وزارتخانه دیگر تشکیل شد</a:t>
            </a:r>
            <a:r>
              <a:rPr lang="fa-IR" dirty="0" smtClean="0"/>
              <a:t>.</a:t>
            </a:r>
          </a:p>
          <a:p>
            <a:pPr algn="just"/>
            <a:r>
              <a:rPr lang="fa-IR" dirty="0" smtClean="0"/>
              <a:t>شبکه </a:t>
            </a:r>
            <a:r>
              <a:rPr lang="fa-IR" dirty="0"/>
              <a:t>آزمایشگاهی فناوری نانو در سال 1383 توسط ستاد ویژه توسعه فناوری نانو و شبکه شاعا توسط وزارت علوم، تحقیقات و فناوری در سال 1388 ایجاد شدند. </a:t>
            </a:r>
            <a:endParaRPr lang="fa-IR" dirty="0" smtClean="0"/>
          </a:p>
          <a:p>
            <a:pPr algn="just"/>
            <a:r>
              <a:rPr lang="fa-IR" dirty="0" smtClean="0"/>
              <a:t>همه </a:t>
            </a:r>
            <a:r>
              <a:rPr lang="fa-IR" dirty="0"/>
              <a:t>شبکه‌های مذکور از نوع </a:t>
            </a:r>
            <a:r>
              <a:rPr lang="fa-IR" dirty="0">
                <a:solidFill>
                  <a:srgbClr val="FF0000"/>
                </a:solidFill>
              </a:rPr>
              <a:t>شبکه‌های رسمی </a:t>
            </a:r>
            <a:r>
              <a:rPr lang="fa-IR" dirty="0"/>
              <a:t>هستند که یک نهاد دولتی متولی ایجاد آنها بوده است و همه آنها از </a:t>
            </a:r>
            <a:r>
              <a:rPr lang="fa-IR" dirty="0">
                <a:solidFill>
                  <a:srgbClr val="FF0000"/>
                </a:solidFill>
              </a:rPr>
              <a:t>الگوی "بالا به پایین" </a:t>
            </a:r>
            <a:r>
              <a:rPr lang="fa-IR" dirty="0"/>
              <a:t>در مرحله شکل‌گیری پیروی </a:t>
            </a:r>
            <a:r>
              <a:rPr lang="fa-IR" dirty="0" smtClean="0"/>
              <a:t>کرده‌اند.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18</a:t>
            </a:fld>
            <a:endParaRPr lang="fa-I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/27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765641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66800"/>
          </a:xfrm>
        </p:spPr>
        <p:txBody>
          <a:bodyPr>
            <a:normAutofit/>
          </a:bodyPr>
          <a:lstStyle/>
          <a:p>
            <a:r>
              <a:rPr lang="fa-IR" sz="2800" b="1" dirty="0">
                <a:solidFill>
                  <a:srgbClr val="FF0000"/>
                </a:solidFill>
              </a:rPr>
              <a:t>مطالعه موردی </a:t>
            </a:r>
            <a:r>
              <a:rPr lang="fa-IR" sz="2800" b="1" dirty="0" smtClean="0">
                <a:solidFill>
                  <a:srgbClr val="FF0000"/>
                </a:solidFill>
              </a:rPr>
              <a:t>1: </a:t>
            </a:r>
            <a:r>
              <a:rPr lang="fa-IR" sz="2800" b="1" dirty="0" smtClean="0"/>
              <a:t> </a:t>
            </a:r>
            <a:r>
              <a:rPr lang="fa-IR" sz="2800" b="1" dirty="0"/>
              <a:t>شبکه </a:t>
            </a:r>
            <a:r>
              <a:rPr lang="fa-IR" sz="2800" b="1" dirty="0" smtClean="0"/>
              <a:t>شامتک</a:t>
            </a:r>
            <a:endParaRPr lang="fa-I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85696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ts val="2600"/>
              </a:lnSpc>
              <a:spcAft>
                <a:spcPts val="300"/>
              </a:spcAft>
            </a:pPr>
            <a:r>
              <a:rPr lang="fa-IR" dirty="0"/>
              <a:t>شورای پژوهش‌های علمی کشور، در سال 1375 برنامه ملی تحقیقات را تهیه کرد </a:t>
            </a:r>
            <a:r>
              <a:rPr lang="fa-IR" dirty="0" smtClean="0"/>
              <a:t>.</a:t>
            </a:r>
          </a:p>
          <a:p>
            <a:pPr algn="just">
              <a:lnSpc>
                <a:spcPts val="2600"/>
              </a:lnSpc>
              <a:spcAft>
                <a:spcPts val="300"/>
              </a:spcAft>
            </a:pPr>
            <a:r>
              <a:rPr lang="fa-IR" dirty="0" smtClean="0"/>
              <a:t>در </a:t>
            </a:r>
            <a:r>
              <a:rPr lang="fa-IR" dirty="0"/>
              <a:t>سال 1376، حدود 5600 پروژه </a:t>
            </a:r>
            <a:r>
              <a:rPr lang="fa-IR" dirty="0" smtClean="0"/>
              <a:t>تحقیقاتی برای </a:t>
            </a:r>
            <a:r>
              <a:rPr lang="fa-IR" dirty="0"/>
              <a:t>5 </a:t>
            </a:r>
            <a:r>
              <a:rPr lang="fa-IR" dirty="0" smtClean="0"/>
              <a:t>سال </a:t>
            </a:r>
            <a:r>
              <a:rPr lang="fa-IR" dirty="0"/>
              <a:t>در کمیسیون‌‌‌های تخصصی این شورا به تصویب </a:t>
            </a:r>
            <a:r>
              <a:rPr lang="fa-IR" dirty="0" smtClean="0"/>
              <a:t>رسید.</a:t>
            </a:r>
          </a:p>
          <a:p>
            <a:pPr algn="just">
              <a:lnSpc>
                <a:spcPts val="2600"/>
              </a:lnSpc>
              <a:spcAft>
                <a:spcPts val="300"/>
              </a:spcAft>
            </a:pPr>
            <a:r>
              <a:rPr lang="fa-IR" dirty="0" smtClean="0"/>
              <a:t>برای </a:t>
            </a:r>
            <a:r>
              <a:rPr lang="fa-IR" dirty="0"/>
              <a:t>پاسخگویی به این حجم از پروژه‌ها، شورا به این نتیجه رسید که ایجاد </a:t>
            </a:r>
            <a:r>
              <a:rPr lang="fa-IR" dirty="0">
                <a:solidFill>
                  <a:srgbClr val="FF0000"/>
                </a:solidFill>
              </a:rPr>
              <a:t>شبکه‌های آزمایشگاهی </a:t>
            </a:r>
            <a:r>
              <a:rPr lang="fa-IR" dirty="0" smtClean="0">
                <a:solidFill>
                  <a:srgbClr val="FF0000"/>
                </a:solidFill>
              </a:rPr>
              <a:t>تحقیقاتی کشور</a:t>
            </a:r>
            <a:r>
              <a:rPr lang="fa-IR" dirty="0" smtClean="0"/>
              <a:t>–شامتک- </a:t>
            </a:r>
            <a:r>
              <a:rPr lang="fa-IR" dirty="0"/>
              <a:t>را در دستور کار قرار </a:t>
            </a:r>
            <a:r>
              <a:rPr lang="fa-IR" dirty="0" smtClean="0"/>
              <a:t>دهد.</a:t>
            </a:r>
            <a:endParaRPr lang="en-US" dirty="0"/>
          </a:p>
          <a:p>
            <a:pPr algn="just">
              <a:lnSpc>
                <a:spcPts val="2600"/>
              </a:lnSpc>
              <a:spcAft>
                <a:spcPts val="300"/>
              </a:spcAft>
            </a:pPr>
            <a:r>
              <a:rPr lang="fa-IR" dirty="0"/>
              <a:t>شبکه آزمایشگاه‌های ملی تحقیقاتی کشور (شامتک)، </a:t>
            </a:r>
            <a:r>
              <a:rPr lang="fa-IR" dirty="0">
                <a:solidFill>
                  <a:srgbClr val="FF0000"/>
                </a:solidFill>
              </a:rPr>
              <a:t>اولین تجربه </a:t>
            </a:r>
            <a:r>
              <a:rPr lang="fa-IR" dirty="0"/>
              <a:t>جدی کشور در زمینه شبکه‌سازی زیرساخت‌های علم و فناوری به صورت رسمی و </a:t>
            </a:r>
            <a:r>
              <a:rPr lang="fa-IR" dirty="0">
                <a:solidFill>
                  <a:srgbClr val="FF0000"/>
                </a:solidFill>
              </a:rPr>
              <a:t>در سطح ملی </a:t>
            </a:r>
            <a:r>
              <a:rPr lang="fa-IR" dirty="0"/>
              <a:t>بوده است. </a:t>
            </a:r>
            <a:endParaRPr lang="fa-IR" dirty="0" smtClean="0"/>
          </a:p>
          <a:p>
            <a:pPr algn="just">
              <a:lnSpc>
                <a:spcPts val="2600"/>
              </a:lnSpc>
              <a:spcAft>
                <a:spcPts val="300"/>
              </a:spcAft>
            </a:pPr>
            <a:r>
              <a:rPr lang="fa-IR" dirty="0" smtClean="0"/>
              <a:t>شکست </a:t>
            </a:r>
            <a:r>
              <a:rPr lang="fa-IR" dirty="0"/>
              <a:t>این تجربه، تردیدهای جدی در بین سیاست‌گذاران و مدیران کلان حوزه علم و فناوری کشور نسبت به امکان‌پذیری ایجاد شبکه‌های همکاری در ایران ایجاد کرد.</a:t>
            </a:r>
            <a:endParaRPr lang="en-US" dirty="0"/>
          </a:p>
          <a:p>
            <a:pPr algn="just">
              <a:lnSpc>
                <a:spcPts val="2600"/>
              </a:lnSpc>
              <a:spcAft>
                <a:spcPts val="300"/>
              </a:spcAft>
            </a:pPr>
            <a:r>
              <a:rPr lang="fa-IR" dirty="0" smtClean="0"/>
              <a:t>شبکه‌های </a:t>
            </a:r>
            <a:r>
              <a:rPr lang="fa-IR" dirty="0"/>
              <a:t>شامتک نسل اول با وجود برنامه‌ریزی‌های زیاد انجام‌شده و هزینه‌های بسیار صورت‌گرفته، در سال 1381 همزمان با انحلال شورای پژوهش‌های علمی کشور از فعالیت باز ماندند</a:t>
            </a:r>
            <a:r>
              <a:rPr lang="fa-IR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19</a:t>
            </a:fld>
            <a:endParaRPr lang="fa-I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/27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342927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05" y="764704"/>
            <a:ext cx="8229600" cy="1066800"/>
          </a:xfrm>
        </p:spPr>
        <p:txBody>
          <a:bodyPr>
            <a:normAutofit/>
          </a:bodyPr>
          <a:lstStyle/>
          <a:p>
            <a:r>
              <a:rPr lang="fa-IR" sz="3000" dirty="0" smtClean="0"/>
              <a:t>فهرست مطالب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0032" y="2137027"/>
            <a:ext cx="3841928" cy="4098985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fa-IR" dirty="0" smtClean="0"/>
              <a:t>تعریف شبکه</a:t>
            </a:r>
          </a:p>
          <a:p>
            <a:pPr>
              <a:spcAft>
                <a:spcPts val="600"/>
              </a:spcAft>
            </a:pPr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گونه‌شناسی شبکه‌ها</a:t>
            </a:r>
          </a:p>
          <a:p>
            <a:pPr>
              <a:spcAft>
                <a:spcPts val="600"/>
              </a:spcAft>
            </a:pPr>
            <a:r>
              <a:rPr lang="fa-IR" dirty="0" smtClean="0"/>
              <a:t>کارکردهای شبکه‌سازی</a:t>
            </a:r>
          </a:p>
          <a:p>
            <a:pPr>
              <a:spcAft>
                <a:spcPts val="600"/>
              </a:spcAft>
            </a:pPr>
            <a:r>
              <a:rPr lang="fa-IR" dirty="0" smtClean="0"/>
              <a:t>عوامل شکل‌گیری شبکه‌ها</a:t>
            </a:r>
          </a:p>
          <a:p>
            <a:pPr>
              <a:spcAft>
                <a:spcPts val="600"/>
              </a:spcAft>
            </a:pPr>
            <a:r>
              <a:rPr lang="fa-IR" dirty="0" smtClean="0"/>
              <a:t>هزینه‌ها و فرصت‌ها در شبکه</a:t>
            </a:r>
          </a:p>
          <a:p>
            <a:pPr>
              <a:spcAft>
                <a:spcPts val="600"/>
              </a:spcAft>
            </a:pPr>
            <a:r>
              <a:rPr lang="fa-IR" dirty="0" smtClean="0"/>
              <a:t>مراحل رشد و تکامل شبکه</a:t>
            </a:r>
          </a:p>
          <a:p>
            <a:pPr>
              <a:spcAft>
                <a:spcPts val="600"/>
              </a:spcAft>
            </a:pPr>
            <a:r>
              <a:rPr lang="fa-IR" dirty="0" smtClean="0"/>
              <a:t>مدیریت دانش در شبکه</a:t>
            </a:r>
          </a:p>
          <a:p>
            <a:pPr>
              <a:spcAft>
                <a:spcPts val="600"/>
              </a:spcAft>
            </a:pPr>
            <a:r>
              <a:rPr lang="fa-IR" dirty="0" smtClean="0"/>
              <a:t>عضوگیری در شبکه‌ها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>
                <a:cs typeface="0 Nazanin" panose="00000400000000000000" pitchFamily="2" charset="-78"/>
              </a:rPr>
              <a:pPr/>
              <a:t>2</a:t>
            </a:fld>
            <a:endParaRPr lang="fa-IR" dirty="0">
              <a:cs typeface="0 Nazanin" panose="00000400000000000000" pitchFamily="2" charset="-78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11560" y="2131556"/>
            <a:ext cx="4248472" cy="4104456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65760" indent="-256032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1pPr>
            <a:lvl2pPr marL="658368" indent="-246888" algn="r" rtl="1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B Nazanin" pitchFamily="2" charset="-78"/>
              </a:defRPr>
            </a:lvl2pPr>
            <a:lvl3pPr marL="923544" indent="-219456" algn="r" rtl="1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B Nazanin" pitchFamily="2" charset="-78"/>
              </a:defRPr>
            </a:lvl3pPr>
            <a:lvl4pPr marL="1179576" indent="-201168" algn="r" rtl="1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B Nazanin" pitchFamily="2" charset="-78"/>
              </a:defRPr>
            </a:lvl4pPr>
            <a:lvl5pPr marL="1389888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B Nazanin" pitchFamily="2" charset="-78"/>
              </a:defRPr>
            </a:lvl5pPr>
            <a:lvl6pPr marL="1609344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a-IR" dirty="0"/>
              <a:t>چالش‌های پیش روی توسعه شبکه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a-IR" dirty="0" smtClean="0"/>
              <a:t>مداخلات دولتی در شبکه‌ها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a-IR" dirty="0" smtClean="0"/>
              <a:t>سیاست‌های شبکه‌سازی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a-IR" dirty="0" smtClean="0"/>
              <a:t>پایداری و شکست در شبکه‌ها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a-IR" dirty="0" smtClean="0">
                <a:solidFill>
                  <a:srgbClr val="FF0000"/>
                </a:solidFill>
              </a:rPr>
              <a:t>مطالعه موردی 1: </a:t>
            </a:r>
            <a:r>
              <a:rPr lang="fa-IR" dirty="0" smtClean="0"/>
              <a:t>شامتک و درس‌های شکست آن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a-IR" dirty="0">
                <a:solidFill>
                  <a:srgbClr val="FF0000"/>
                </a:solidFill>
              </a:rPr>
              <a:t>مطالعه موردی 2: </a:t>
            </a:r>
            <a:r>
              <a:rPr lang="fa-IR" dirty="0"/>
              <a:t>تحلیل روابط اعضا در یک شبکه بومی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/27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94107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2327"/>
            <a:ext cx="8229600" cy="1066800"/>
          </a:xfrm>
        </p:spPr>
        <p:txBody>
          <a:bodyPr>
            <a:normAutofit/>
          </a:bodyPr>
          <a:lstStyle/>
          <a:p>
            <a:r>
              <a:rPr lang="fa-IR" sz="2600" b="1" dirty="0">
                <a:solidFill>
                  <a:srgbClr val="FF0000"/>
                </a:solidFill>
              </a:rPr>
              <a:t>مطالعه موردی </a:t>
            </a:r>
            <a:r>
              <a:rPr lang="fa-IR" sz="2600" b="1" dirty="0" smtClean="0">
                <a:solidFill>
                  <a:srgbClr val="FF0000"/>
                </a:solidFill>
              </a:rPr>
              <a:t>1: </a:t>
            </a:r>
            <a:r>
              <a:rPr lang="fa-IR" sz="2600" b="1" dirty="0" smtClean="0"/>
              <a:t> </a:t>
            </a:r>
            <a:r>
              <a:rPr lang="fa-IR" sz="2600" b="1" dirty="0"/>
              <a:t>شبکه </a:t>
            </a:r>
            <a:r>
              <a:rPr lang="fa-IR" sz="2600" b="1" dirty="0" smtClean="0"/>
              <a:t>شامتک (ادامه)</a:t>
            </a:r>
            <a:endParaRPr lang="fa-IR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9127"/>
            <a:ext cx="8229600" cy="4490193"/>
          </a:xfrm>
        </p:spPr>
        <p:txBody>
          <a:bodyPr>
            <a:normAutofit/>
          </a:bodyPr>
          <a:lstStyle/>
          <a:p>
            <a:pPr algn="just">
              <a:lnSpc>
                <a:spcPts val="2600"/>
              </a:lnSpc>
              <a:spcAft>
                <a:spcPts val="300"/>
              </a:spcAft>
            </a:pPr>
            <a:r>
              <a:rPr lang="fa-IR" sz="2500" dirty="0"/>
              <a:t>موج دوم ایجاد شبکه‌های شامتک در سال 1382 شروع شد</a:t>
            </a:r>
            <a:r>
              <a:rPr lang="fa-IR" sz="2500" dirty="0" smtClean="0"/>
              <a:t>.</a:t>
            </a:r>
          </a:p>
          <a:p>
            <a:pPr algn="just">
              <a:lnSpc>
                <a:spcPts val="2600"/>
              </a:lnSpc>
              <a:spcAft>
                <a:spcPts val="300"/>
              </a:spcAft>
            </a:pPr>
            <a:r>
              <a:rPr lang="fa-IR" sz="2500" dirty="0" smtClean="0"/>
              <a:t>در </a:t>
            </a:r>
            <a:r>
              <a:rPr lang="fa-IR" sz="2500" dirty="0"/>
              <a:t>این دوره جدید، اداره کل پشتیبانی پژوهشی وزارت </a:t>
            </a:r>
            <a:r>
              <a:rPr lang="fa-IR" sz="2500" dirty="0" smtClean="0"/>
              <a:t>علوم، </a:t>
            </a:r>
            <a:r>
              <a:rPr lang="fa-IR" sz="2500" dirty="0"/>
              <a:t>ایجاد 4 شبکه شامتک کشاورزی، فوتونیک، شیمی و روانشناسی را در دستور کار قرار داد. </a:t>
            </a:r>
            <a:endParaRPr lang="fa-IR" sz="2500" dirty="0" smtClean="0"/>
          </a:p>
          <a:p>
            <a:pPr algn="just">
              <a:lnSpc>
                <a:spcPts val="2600"/>
              </a:lnSpc>
              <a:spcAft>
                <a:spcPts val="300"/>
              </a:spcAft>
            </a:pPr>
            <a:r>
              <a:rPr lang="fa-IR" sz="2500" dirty="0" smtClean="0"/>
              <a:t>در </a:t>
            </a:r>
            <a:r>
              <a:rPr lang="fa-IR" sz="2500" dirty="0"/>
              <a:t>دوره دوم، عمر شبکه‌ها </a:t>
            </a:r>
            <a:r>
              <a:rPr lang="fa-IR" sz="2500" dirty="0" smtClean="0"/>
              <a:t>کوتاه‌تر </a:t>
            </a:r>
            <a:r>
              <a:rPr lang="fa-IR" sz="2500" dirty="0"/>
              <a:t>بود و تنها شامتک </a:t>
            </a:r>
            <a:r>
              <a:rPr lang="fa-IR" sz="2500" dirty="0" smtClean="0"/>
              <a:t>کشاورزی حدود </a:t>
            </a:r>
            <a:r>
              <a:rPr lang="fa-IR" sz="2500" dirty="0"/>
              <a:t>3 سال فعالیت </a:t>
            </a:r>
            <a:r>
              <a:rPr lang="fa-IR" sz="2500" dirty="0" smtClean="0"/>
              <a:t>نمود.</a:t>
            </a:r>
            <a:endParaRPr lang="en-US" sz="2500" dirty="0"/>
          </a:p>
          <a:p>
            <a:pPr algn="just">
              <a:lnSpc>
                <a:spcPts val="2600"/>
              </a:lnSpc>
              <a:spcAft>
                <a:spcPts val="300"/>
              </a:spcAft>
            </a:pPr>
            <a:r>
              <a:rPr lang="fa-IR" sz="2500" dirty="0" smtClean="0"/>
              <a:t>موج </a:t>
            </a:r>
            <a:r>
              <a:rPr lang="fa-IR" sz="2500" dirty="0"/>
              <a:t>سوم ایجاد شبکه‌های آزمایشگاهی در وزارت علوم، در سال 1389 </a:t>
            </a:r>
            <a:r>
              <a:rPr lang="fa-IR" sz="2500" dirty="0" smtClean="0"/>
              <a:t>با عنوان شبکه </a:t>
            </a:r>
            <a:r>
              <a:rPr lang="fa-IR" sz="2500" dirty="0"/>
              <a:t>آزمایشگاه‌های علمی </a:t>
            </a:r>
            <a:r>
              <a:rPr lang="fa-IR" sz="2500" dirty="0" smtClean="0"/>
              <a:t>ایران –</a:t>
            </a:r>
            <a:r>
              <a:rPr lang="fa-IR" sz="2500" dirty="0" smtClean="0">
                <a:solidFill>
                  <a:srgbClr val="FF0000"/>
                </a:solidFill>
              </a:rPr>
              <a:t>شاعا</a:t>
            </a:r>
            <a:r>
              <a:rPr lang="fa-IR" sz="2500" dirty="0" smtClean="0"/>
              <a:t> - شروع به فعالیت کرد.</a:t>
            </a:r>
          </a:p>
          <a:p>
            <a:pPr algn="just">
              <a:lnSpc>
                <a:spcPts val="2600"/>
              </a:lnSpc>
              <a:spcAft>
                <a:spcPts val="300"/>
              </a:spcAft>
            </a:pPr>
            <a:r>
              <a:rPr lang="fa-IR" sz="2500" dirty="0" smtClean="0"/>
              <a:t>منظور </a:t>
            </a:r>
            <a:r>
              <a:rPr lang="fa-IR" sz="2500" dirty="0"/>
              <a:t>از شکست شبکه شامتک، انحلال آن (در دوره‌های اول و دوم) چند سال پس از شروع فعالیت آن بوده است. </a:t>
            </a:r>
            <a:endParaRPr lang="fa-IR" sz="2500" dirty="0" smtClean="0"/>
          </a:p>
          <a:p>
            <a:pPr algn="just">
              <a:lnSpc>
                <a:spcPts val="2600"/>
              </a:lnSpc>
              <a:spcAft>
                <a:spcPts val="300"/>
              </a:spcAft>
            </a:pPr>
            <a:r>
              <a:rPr lang="fa-IR" sz="2500" dirty="0" smtClean="0"/>
              <a:t>بررسی‌ها </a:t>
            </a:r>
            <a:r>
              <a:rPr lang="fa-IR" sz="2500" dirty="0"/>
              <a:t>نشان می‌دهد </a:t>
            </a:r>
            <a:r>
              <a:rPr lang="fa-IR" sz="2500" dirty="0">
                <a:solidFill>
                  <a:srgbClr val="FF0000"/>
                </a:solidFill>
              </a:rPr>
              <a:t>فعالیت بلندمدت شبکه </a:t>
            </a:r>
            <a:r>
              <a:rPr lang="fa-IR" sz="2500" dirty="0"/>
              <a:t>به عنوان یک الزام مهم در نیت ایجادکنندگان شامتک بوده </a:t>
            </a:r>
            <a:r>
              <a:rPr lang="fa-IR" sz="2500" dirty="0" smtClean="0"/>
              <a:t>است و </a:t>
            </a:r>
            <a:r>
              <a:rPr lang="fa-IR" sz="2500" dirty="0"/>
              <a:t>اهداف ذکرشده برای آن اغلب </a:t>
            </a:r>
            <a:r>
              <a:rPr lang="fa-IR" sz="2500" dirty="0" smtClean="0"/>
              <a:t>در </a:t>
            </a:r>
            <a:r>
              <a:rPr lang="fa-IR" sz="2500" dirty="0"/>
              <a:t>کوتاه‌مدت قابل دستیابی </a:t>
            </a:r>
            <a:r>
              <a:rPr lang="fa-IR" sz="2500" dirty="0" smtClean="0"/>
              <a:t>نیست.</a:t>
            </a:r>
            <a:endParaRPr lang="fa-IR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20</a:t>
            </a:fld>
            <a:endParaRPr lang="fa-I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/27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342927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066800"/>
          </a:xfrm>
        </p:spPr>
        <p:txBody>
          <a:bodyPr>
            <a:normAutofit/>
          </a:bodyPr>
          <a:lstStyle/>
          <a:p>
            <a:r>
              <a:rPr lang="ar-SA" sz="3000" b="1" dirty="0"/>
              <a:t>عوامل </a:t>
            </a:r>
            <a:r>
              <a:rPr lang="ar-SA" sz="3000" b="1" dirty="0" smtClean="0"/>
              <a:t>شکست </a:t>
            </a:r>
            <a:r>
              <a:rPr lang="ar-SA" sz="3000" b="1" dirty="0"/>
              <a:t>شبکه‌های شامتک </a:t>
            </a:r>
            <a:endParaRPr lang="fa-IR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21</a:t>
            </a:fld>
            <a:endParaRPr lang="fa-IR" dirty="0"/>
          </a:p>
        </p:txBody>
      </p:sp>
      <p:sp>
        <p:nvSpPr>
          <p:cNvPr id="7" name=" 22"/>
          <p:cNvSpPr>
            <a:spLocks/>
          </p:cNvSpPr>
          <p:nvPr/>
        </p:nvSpPr>
        <p:spPr bwMode="auto">
          <a:xfrm>
            <a:off x="788346" y="3075747"/>
            <a:ext cx="2119174" cy="731263"/>
          </a:xfrm>
          <a:prstGeom prst="homePlate">
            <a:avLst>
              <a:gd name="adj" fmla="val 71277"/>
            </a:avLst>
          </a:prstGeom>
          <a:solidFill>
            <a:srgbClr val="FDEFE3"/>
          </a:solidFill>
          <a:ln w="9525" algn="ctr">
            <a:solidFill>
              <a:srgbClr val="404040"/>
            </a:solidFill>
            <a:miter lim="800000"/>
            <a:headEnd/>
            <a:tailEnd/>
          </a:ln>
          <a:effectLst/>
          <a:extLst/>
        </p:spPr>
        <p:txBody>
          <a:bodyPr rot="0" vert="horz" wrap="square" lIns="0" tIns="0" rIns="216000" bIns="36000" anchor="ctr" anchorCtr="0" upright="1">
            <a:noAutofit/>
          </a:bodyPr>
          <a:lstStyle/>
          <a:p>
            <a:pPr rtl="1">
              <a:spcBef>
                <a:spcPts val="600"/>
              </a:spcBef>
              <a:spcAft>
                <a:spcPts val="600"/>
              </a:spcAft>
            </a:pP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عوامل درونی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sp>
        <p:nvSpPr>
          <p:cNvPr id="8" name=" 23"/>
          <p:cNvSpPr>
            <a:spLocks/>
          </p:cNvSpPr>
          <p:nvPr/>
        </p:nvSpPr>
        <p:spPr bwMode="auto">
          <a:xfrm>
            <a:off x="2907520" y="1867720"/>
            <a:ext cx="5336888" cy="2934771"/>
          </a:xfrm>
          <a:prstGeom prst="flowChartAlternateProcess">
            <a:avLst/>
          </a:prstGeom>
          <a:solidFill>
            <a:srgbClr val="FFFFCC"/>
          </a:solidFill>
          <a:ln w="9525" algn="ctr">
            <a:solidFill>
              <a:srgbClr val="272727"/>
            </a:solidFill>
            <a:miter lim="800000"/>
            <a:headEnd/>
            <a:tailEnd/>
          </a:ln>
          <a:effectLst/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351790" indent="-342900" rt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S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ضعف ساختار مدیریتی شبکه‌های شامتک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351790" indent="-342900" rt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S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شروع گسترده و بدون الگوی شبکه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351790" indent="-342900" rt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S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فقدان درک مشترک از شبکه بین ذی‌نفعان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351790" indent="-342900" rt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S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ضعف کارکرد شبکه‌ای و تبدیل شدن شبکه به سیستم توزیع پول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351790" indent="-342900" rt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S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نداشتن نظام همکاری شبکه‌ای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sp>
        <p:nvSpPr>
          <p:cNvPr id="9" name=" 24"/>
          <p:cNvSpPr>
            <a:spLocks/>
          </p:cNvSpPr>
          <p:nvPr/>
        </p:nvSpPr>
        <p:spPr bwMode="auto">
          <a:xfrm>
            <a:off x="779466" y="5277917"/>
            <a:ext cx="2119174" cy="731263"/>
          </a:xfrm>
          <a:prstGeom prst="homePlate">
            <a:avLst>
              <a:gd name="adj" fmla="val 71277"/>
            </a:avLst>
          </a:prstGeom>
          <a:solidFill>
            <a:srgbClr val="FDEFE3"/>
          </a:solidFill>
          <a:ln w="9525" algn="ctr">
            <a:solidFill>
              <a:srgbClr val="404040"/>
            </a:solidFill>
            <a:miter lim="800000"/>
            <a:headEnd/>
            <a:tailEnd/>
          </a:ln>
          <a:effectLst/>
          <a:extLst/>
        </p:spPr>
        <p:txBody>
          <a:bodyPr rot="0" vert="horz" wrap="square" lIns="91440" tIns="45720" rIns="91440" bIns="45720" anchor="ctr" anchorCtr="1" upright="1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عوامل بیرونی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B Lotus" panose="00000400000000000000" pitchFamily="2" charset="-78"/>
            </a:endParaRPr>
          </a:p>
        </p:txBody>
      </p:sp>
      <p:sp>
        <p:nvSpPr>
          <p:cNvPr id="10" name=" 25"/>
          <p:cNvSpPr>
            <a:spLocks/>
          </p:cNvSpPr>
          <p:nvPr/>
        </p:nvSpPr>
        <p:spPr bwMode="auto">
          <a:xfrm>
            <a:off x="2907520" y="4938139"/>
            <a:ext cx="5336888" cy="1410820"/>
          </a:xfrm>
          <a:prstGeom prst="flowChartAlternateProcess">
            <a:avLst/>
          </a:prstGeom>
          <a:solidFill>
            <a:srgbClr val="FFFFCC"/>
          </a:solidFill>
          <a:ln w="9525" algn="ctr">
            <a:solidFill>
              <a:srgbClr val="272727"/>
            </a:solidFill>
            <a:miter lim="800000"/>
            <a:headEnd/>
            <a:tailEnd/>
          </a:ln>
          <a:effectLst/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233045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انحلال یا تغییر سازمان موسس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B Lotus" panose="00000400000000000000" pitchFamily="2" charset="-78"/>
            </a:endParaRPr>
          </a:p>
          <a:p>
            <a:pPr marL="233045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عدم همراهی سایر برنامه‌ها و سیاست‌های علم و فناوری کشور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B Lotus" panose="00000400000000000000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/27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9740534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/>
              <a:t>چند درس‌آموخته از شکست شبکه شامتک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22</a:t>
            </a:fld>
            <a:endParaRPr lang="fa-IR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23442898"/>
              </p:ext>
            </p:extLst>
          </p:nvPr>
        </p:nvGraphicFramePr>
        <p:xfrm>
          <a:off x="762000" y="2198260"/>
          <a:ext cx="7776864" cy="4263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/27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9966068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670" y="904788"/>
            <a:ext cx="8229600" cy="1066800"/>
          </a:xfrm>
        </p:spPr>
        <p:txBody>
          <a:bodyPr>
            <a:normAutofit/>
          </a:bodyPr>
          <a:lstStyle/>
          <a:p>
            <a:r>
              <a:rPr lang="fa-IR" sz="3000" b="1" dirty="0">
                <a:solidFill>
                  <a:srgbClr val="FF0000"/>
                </a:solidFill>
              </a:rPr>
              <a:t>مطالعه موردی 2: </a:t>
            </a:r>
            <a:r>
              <a:rPr lang="fa-IR" sz="3000" b="1" dirty="0" smtClean="0"/>
              <a:t>تحلیل روابط اعضای شبکه </a:t>
            </a:r>
            <a:r>
              <a:rPr lang="fa-IR" sz="3000" b="1" dirty="0"/>
              <a:t>آزمایشگاهی فناوری نانو </a:t>
            </a:r>
            <a:r>
              <a:rPr lang="fa-IR" sz="3000" b="1" dirty="0" smtClean="0"/>
              <a:t>با روش </a:t>
            </a:r>
            <a:r>
              <a:rPr lang="fa-IR" sz="3000" b="1" dirty="0"/>
              <a:t>آنالیز شبکه </a:t>
            </a:r>
            <a:r>
              <a:rPr lang="fa-IR" sz="3000" b="1" dirty="0" smtClean="0"/>
              <a:t>اجتماعی</a:t>
            </a:r>
            <a:endParaRPr lang="fa-IR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fa-IR" dirty="0" smtClean="0"/>
              <a:t>یکی </a:t>
            </a:r>
            <a:r>
              <a:rPr lang="fa-IR" dirty="0"/>
              <a:t>از شبکه‌های باسابقه و نسبتاً موفق در بین شبکه‌های علم و فناوری در ایران، شبکه آزمایشگاهی فناوری نانو بوده است</a:t>
            </a:r>
            <a:r>
              <a:rPr lang="fa-IR" dirty="0" smtClean="0"/>
              <a:t>.</a:t>
            </a:r>
          </a:p>
          <a:p>
            <a:pPr algn="just"/>
            <a:r>
              <a:rPr lang="fa-IR" dirty="0" smtClean="0"/>
              <a:t>یکی </a:t>
            </a:r>
            <a:r>
              <a:rPr lang="fa-IR" dirty="0"/>
              <a:t>از مهم‌ترین دلایل عدم موفقیت شبکه‌ها، </a:t>
            </a:r>
            <a:r>
              <a:rPr lang="fa-IR" dirty="0">
                <a:solidFill>
                  <a:srgbClr val="FF0000"/>
                </a:solidFill>
              </a:rPr>
              <a:t>ضعف روابط در بین اعضای </a:t>
            </a:r>
            <a:r>
              <a:rPr lang="fa-IR" dirty="0"/>
              <a:t>شبکه‌ها بوده </a:t>
            </a:r>
            <a:r>
              <a:rPr lang="fa-IR" dirty="0" smtClean="0"/>
              <a:t>است.</a:t>
            </a:r>
          </a:p>
          <a:p>
            <a:pPr algn="just"/>
            <a:r>
              <a:rPr lang="fa-IR" dirty="0" smtClean="0"/>
              <a:t>مدیریت </a:t>
            </a:r>
            <a:r>
              <a:rPr lang="fa-IR" dirty="0"/>
              <a:t>این شبکه در سال‌های </a:t>
            </a:r>
            <a:r>
              <a:rPr lang="fa-IR" dirty="0" smtClean="0"/>
              <a:t>اخیر </a:t>
            </a:r>
            <a:r>
              <a:rPr lang="fa-IR" dirty="0"/>
              <a:t>سیاست‌های تشویقی متعددی را برای تقویت </a:t>
            </a:r>
            <a:r>
              <a:rPr lang="fa-IR" dirty="0" smtClean="0"/>
              <a:t>روابط بین اعضای خود طراحی و پیاده‌سازی کرده است.</a:t>
            </a:r>
          </a:p>
          <a:p>
            <a:pPr algn="just"/>
            <a:r>
              <a:rPr lang="fa-IR" dirty="0" smtClean="0"/>
              <a:t>در </a:t>
            </a:r>
            <a:r>
              <a:rPr lang="fa-IR" dirty="0"/>
              <a:t>مطالعه‌ای </a:t>
            </a:r>
            <a:r>
              <a:rPr lang="fa-IR" dirty="0" smtClean="0"/>
              <a:t>توسط </a:t>
            </a:r>
            <a:r>
              <a:rPr lang="fa-IR" dirty="0"/>
              <a:t>اسدی‌فرد و </a:t>
            </a:r>
            <a:r>
              <a:rPr lang="fa-IR" dirty="0" smtClean="0"/>
              <a:t>مزارعی (1397)، اثربخشی این سیاست‌ها بررسی شد</a:t>
            </a:r>
          </a:p>
          <a:p>
            <a:pPr algn="just"/>
            <a:r>
              <a:rPr lang="fa-IR" dirty="0" smtClean="0"/>
              <a:t>برای </a:t>
            </a:r>
            <a:r>
              <a:rPr lang="fa-IR" dirty="0"/>
              <a:t>تحلیل روابط بین اعضای شبکه </a:t>
            </a:r>
            <a:r>
              <a:rPr lang="fa-IR" dirty="0" smtClean="0"/>
              <a:t>از </a:t>
            </a:r>
            <a:r>
              <a:rPr lang="fa-IR" dirty="0">
                <a:solidFill>
                  <a:srgbClr val="FF0000"/>
                </a:solidFill>
              </a:rPr>
              <a:t>نرم‌افزار تحلیل </a:t>
            </a:r>
            <a:r>
              <a:rPr lang="fa-IR" dirty="0" smtClean="0">
                <a:solidFill>
                  <a:srgbClr val="FF0000"/>
                </a:solidFill>
              </a:rPr>
              <a:t>شبکه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UCINET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fa-IR" dirty="0" smtClean="0">
                <a:solidFill>
                  <a:srgbClr val="FF0000"/>
                </a:solidFill>
              </a:rPr>
              <a:t> </a:t>
            </a:r>
            <a:r>
              <a:rPr lang="fa-IR" dirty="0" smtClean="0"/>
              <a:t>برای </a:t>
            </a:r>
            <a:r>
              <a:rPr lang="fa-IR" dirty="0"/>
              <a:t>ارزیابی روابط بین اعضای شبکه از جنبه‌های مختلف استفاده شده </a:t>
            </a:r>
            <a:r>
              <a:rPr lang="fa-IR" dirty="0" smtClean="0"/>
              <a:t>است.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23</a:t>
            </a:fld>
            <a:endParaRPr lang="fa-I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/27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3612685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82" y="627056"/>
            <a:ext cx="8507288" cy="1066800"/>
          </a:xfrm>
        </p:spPr>
        <p:txBody>
          <a:bodyPr>
            <a:normAutofit/>
          </a:bodyPr>
          <a:lstStyle/>
          <a:p>
            <a:r>
              <a:rPr lang="fa-IR" sz="2800" b="1" dirty="0" smtClean="0"/>
              <a:t>هفت دسته روابط همکاری شناسایی شده در شبکه آزمایشگاهی نانو</a:t>
            </a:r>
            <a:endParaRPr lang="fa-I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24</a:t>
            </a:fld>
            <a:endParaRPr lang="fa-IR" dirty="0"/>
          </a:p>
        </p:txBody>
      </p:sp>
      <p:grpSp>
        <p:nvGrpSpPr>
          <p:cNvPr id="5" name="Group 4"/>
          <p:cNvGrpSpPr/>
          <p:nvPr/>
        </p:nvGrpSpPr>
        <p:grpSpPr>
          <a:xfrm>
            <a:off x="611560" y="1911029"/>
            <a:ext cx="8366583" cy="4364038"/>
            <a:chOff x="1024038" y="2249488"/>
            <a:chExt cx="8366583" cy="4324350"/>
          </a:xfrm>
        </p:grpSpPr>
        <p:sp>
          <p:nvSpPr>
            <p:cNvPr id="6" name="Isosceles Triangle 5"/>
            <p:cNvSpPr/>
            <p:nvPr/>
          </p:nvSpPr>
          <p:spPr>
            <a:xfrm>
              <a:off x="5066271" y="2249488"/>
              <a:ext cx="4324350" cy="4324350"/>
            </a:xfrm>
            <a:prstGeom prst="triangle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Freeform 6"/>
            <p:cNvSpPr/>
            <p:nvPr/>
          </p:nvSpPr>
          <p:spPr>
            <a:xfrm>
              <a:off x="1024038" y="2682345"/>
              <a:ext cx="6202473" cy="439191"/>
            </a:xfrm>
            <a:custGeom>
              <a:avLst/>
              <a:gdLst>
                <a:gd name="connsiteX0" fmla="*/ 0 w 7056666"/>
                <a:gd name="connsiteY0" fmla="*/ 73200 h 439191"/>
                <a:gd name="connsiteX1" fmla="*/ 73200 w 7056666"/>
                <a:gd name="connsiteY1" fmla="*/ 0 h 439191"/>
                <a:gd name="connsiteX2" fmla="*/ 6983466 w 7056666"/>
                <a:gd name="connsiteY2" fmla="*/ 0 h 439191"/>
                <a:gd name="connsiteX3" fmla="*/ 7056666 w 7056666"/>
                <a:gd name="connsiteY3" fmla="*/ 73200 h 439191"/>
                <a:gd name="connsiteX4" fmla="*/ 7056666 w 7056666"/>
                <a:gd name="connsiteY4" fmla="*/ 365991 h 439191"/>
                <a:gd name="connsiteX5" fmla="*/ 6983466 w 7056666"/>
                <a:gd name="connsiteY5" fmla="*/ 439191 h 439191"/>
                <a:gd name="connsiteX6" fmla="*/ 73200 w 7056666"/>
                <a:gd name="connsiteY6" fmla="*/ 439191 h 439191"/>
                <a:gd name="connsiteX7" fmla="*/ 0 w 7056666"/>
                <a:gd name="connsiteY7" fmla="*/ 365991 h 439191"/>
                <a:gd name="connsiteX8" fmla="*/ 0 w 7056666"/>
                <a:gd name="connsiteY8" fmla="*/ 73200 h 439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56666" h="439191">
                  <a:moveTo>
                    <a:pt x="0" y="73200"/>
                  </a:moveTo>
                  <a:cubicBezTo>
                    <a:pt x="0" y="32773"/>
                    <a:pt x="32773" y="0"/>
                    <a:pt x="73200" y="0"/>
                  </a:cubicBezTo>
                  <a:lnTo>
                    <a:pt x="6983466" y="0"/>
                  </a:lnTo>
                  <a:cubicBezTo>
                    <a:pt x="7023893" y="0"/>
                    <a:pt x="7056666" y="32773"/>
                    <a:pt x="7056666" y="73200"/>
                  </a:cubicBezTo>
                  <a:lnTo>
                    <a:pt x="7056666" y="365991"/>
                  </a:lnTo>
                  <a:cubicBezTo>
                    <a:pt x="7056666" y="406418"/>
                    <a:pt x="7023893" y="439191"/>
                    <a:pt x="6983466" y="439191"/>
                  </a:cubicBezTo>
                  <a:lnTo>
                    <a:pt x="73200" y="439191"/>
                  </a:lnTo>
                  <a:cubicBezTo>
                    <a:pt x="32773" y="439191"/>
                    <a:pt x="0" y="406418"/>
                    <a:pt x="0" y="365991"/>
                  </a:cubicBezTo>
                  <a:lnTo>
                    <a:pt x="0" y="7320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2880" tIns="112880" rIns="112880" bIns="112880" numCol="1" spcCol="1270" anchor="ctr" anchorCtr="0">
              <a:noAutofit/>
            </a:bodyPr>
            <a:lstStyle/>
            <a:p>
              <a:pPr lvl="0" algn="ctr" defTabSz="1066800">
                <a:lnSpc>
                  <a:spcPts val="2500"/>
                </a:lnSpc>
                <a:spcBef>
                  <a:spcPct val="0"/>
                </a:spcBef>
              </a:pPr>
              <a:r>
                <a:rPr lang="fa-IR" sz="2400" dirty="0">
                  <a:cs typeface="B Nazanin" panose="00000400000000000000" pitchFamily="2" charset="-78"/>
                </a:rPr>
                <a:t>همکاری در زمینه آموزش</a:t>
              </a:r>
              <a:endParaRPr lang="en-US" sz="2400" dirty="0">
                <a:cs typeface="B Nazanin" panose="00000400000000000000" pitchFamily="2" charset="-78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1024038" y="3176436"/>
              <a:ext cx="6346489" cy="439191"/>
            </a:xfrm>
            <a:custGeom>
              <a:avLst/>
              <a:gdLst>
                <a:gd name="connsiteX0" fmla="*/ 0 w 7056666"/>
                <a:gd name="connsiteY0" fmla="*/ 73200 h 439191"/>
                <a:gd name="connsiteX1" fmla="*/ 73200 w 7056666"/>
                <a:gd name="connsiteY1" fmla="*/ 0 h 439191"/>
                <a:gd name="connsiteX2" fmla="*/ 6983466 w 7056666"/>
                <a:gd name="connsiteY2" fmla="*/ 0 h 439191"/>
                <a:gd name="connsiteX3" fmla="*/ 7056666 w 7056666"/>
                <a:gd name="connsiteY3" fmla="*/ 73200 h 439191"/>
                <a:gd name="connsiteX4" fmla="*/ 7056666 w 7056666"/>
                <a:gd name="connsiteY4" fmla="*/ 365991 h 439191"/>
                <a:gd name="connsiteX5" fmla="*/ 6983466 w 7056666"/>
                <a:gd name="connsiteY5" fmla="*/ 439191 h 439191"/>
                <a:gd name="connsiteX6" fmla="*/ 73200 w 7056666"/>
                <a:gd name="connsiteY6" fmla="*/ 439191 h 439191"/>
                <a:gd name="connsiteX7" fmla="*/ 0 w 7056666"/>
                <a:gd name="connsiteY7" fmla="*/ 365991 h 439191"/>
                <a:gd name="connsiteX8" fmla="*/ 0 w 7056666"/>
                <a:gd name="connsiteY8" fmla="*/ 73200 h 439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56666" h="439191">
                  <a:moveTo>
                    <a:pt x="0" y="73200"/>
                  </a:moveTo>
                  <a:cubicBezTo>
                    <a:pt x="0" y="32773"/>
                    <a:pt x="32773" y="0"/>
                    <a:pt x="73200" y="0"/>
                  </a:cubicBezTo>
                  <a:lnTo>
                    <a:pt x="6983466" y="0"/>
                  </a:lnTo>
                  <a:cubicBezTo>
                    <a:pt x="7023893" y="0"/>
                    <a:pt x="7056666" y="32773"/>
                    <a:pt x="7056666" y="73200"/>
                  </a:cubicBezTo>
                  <a:lnTo>
                    <a:pt x="7056666" y="365991"/>
                  </a:lnTo>
                  <a:cubicBezTo>
                    <a:pt x="7056666" y="406418"/>
                    <a:pt x="7023893" y="439191"/>
                    <a:pt x="6983466" y="439191"/>
                  </a:cubicBezTo>
                  <a:lnTo>
                    <a:pt x="73200" y="439191"/>
                  </a:lnTo>
                  <a:cubicBezTo>
                    <a:pt x="32773" y="439191"/>
                    <a:pt x="0" y="406418"/>
                    <a:pt x="0" y="365991"/>
                  </a:cubicBezTo>
                  <a:lnTo>
                    <a:pt x="0" y="7320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2880" tIns="112880" rIns="112880" bIns="112880" numCol="1" spcCol="1270" anchor="ctr" anchorCtr="0">
              <a:noAutofit/>
            </a:bodyPr>
            <a:lstStyle/>
            <a:p>
              <a:pPr algn="ctr" defTabSz="1066800">
                <a:lnSpc>
                  <a:spcPts val="2500"/>
                </a:lnSpc>
                <a:spcBef>
                  <a:spcPct val="0"/>
                </a:spcBef>
              </a:pPr>
              <a:r>
                <a:rPr lang="fa-IR" sz="2400" dirty="0">
                  <a:cs typeface="B Nazanin" panose="00000400000000000000" pitchFamily="2" charset="-78"/>
                </a:rPr>
                <a:t>همکاری در زمینه استاندارد و کالیبراسیون</a:t>
              </a:r>
              <a:endParaRPr lang="en-US" sz="2400" dirty="0">
                <a:cs typeface="B Nazanin" panose="00000400000000000000" pitchFamily="2" charset="-78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1024038" y="3670526"/>
              <a:ext cx="6490505" cy="439191"/>
            </a:xfrm>
            <a:custGeom>
              <a:avLst/>
              <a:gdLst>
                <a:gd name="connsiteX0" fmla="*/ 0 w 7056666"/>
                <a:gd name="connsiteY0" fmla="*/ 73200 h 439191"/>
                <a:gd name="connsiteX1" fmla="*/ 73200 w 7056666"/>
                <a:gd name="connsiteY1" fmla="*/ 0 h 439191"/>
                <a:gd name="connsiteX2" fmla="*/ 6983466 w 7056666"/>
                <a:gd name="connsiteY2" fmla="*/ 0 h 439191"/>
                <a:gd name="connsiteX3" fmla="*/ 7056666 w 7056666"/>
                <a:gd name="connsiteY3" fmla="*/ 73200 h 439191"/>
                <a:gd name="connsiteX4" fmla="*/ 7056666 w 7056666"/>
                <a:gd name="connsiteY4" fmla="*/ 365991 h 439191"/>
                <a:gd name="connsiteX5" fmla="*/ 6983466 w 7056666"/>
                <a:gd name="connsiteY5" fmla="*/ 439191 h 439191"/>
                <a:gd name="connsiteX6" fmla="*/ 73200 w 7056666"/>
                <a:gd name="connsiteY6" fmla="*/ 439191 h 439191"/>
                <a:gd name="connsiteX7" fmla="*/ 0 w 7056666"/>
                <a:gd name="connsiteY7" fmla="*/ 365991 h 439191"/>
                <a:gd name="connsiteX8" fmla="*/ 0 w 7056666"/>
                <a:gd name="connsiteY8" fmla="*/ 73200 h 439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56666" h="439191">
                  <a:moveTo>
                    <a:pt x="0" y="73200"/>
                  </a:moveTo>
                  <a:cubicBezTo>
                    <a:pt x="0" y="32773"/>
                    <a:pt x="32773" y="0"/>
                    <a:pt x="73200" y="0"/>
                  </a:cubicBezTo>
                  <a:lnTo>
                    <a:pt x="6983466" y="0"/>
                  </a:lnTo>
                  <a:cubicBezTo>
                    <a:pt x="7023893" y="0"/>
                    <a:pt x="7056666" y="32773"/>
                    <a:pt x="7056666" y="73200"/>
                  </a:cubicBezTo>
                  <a:lnTo>
                    <a:pt x="7056666" y="365991"/>
                  </a:lnTo>
                  <a:cubicBezTo>
                    <a:pt x="7056666" y="406418"/>
                    <a:pt x="7023893" y="439191"/>
                    <a:pt x="6983466" y="439191"/>
                  </a:cubicBezTo>
                  <a:lnTo>
                    <a:pt x="73200" y="439191"/>
                  </a:lnTo>
                  <a:cubicBezTo>
                    <a:pt x="32773" y="439191"/>
                    <a:pt x="0" y="406418"/>
                    <a:pt x="0" y="365991"/>
                  </a:cubicBezTo>
                  <a:lnTo>
                    <a:pt x="0" y="7320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2880" tIns="112880" rIns="112880" bIns="112880" numCol="1" spcCol="1270" anchor="ctr" anchorCtr="0">
              <a:noAutofit/>
            </a:bodyPr>
            <a:lstStyle/>
            <a:p>
              <a:pPr lvl="0" algn="ctr" defTabSz="1066800">
                <a:lnSpc>
                  <a:spcPts val="2500"/>
                </a:lnSpc>
                <a:spcBef>
                  <a:spcPct val="0"/>
                </a:spcBef>
              </a:pPr>
              <a:r>
                <a:rPr lang="fa-IR" sz="2400" dirty="0">
                  <a:cs typeface="B Nazanin" panose="00000400000000000000" pitchFamily="2" charset="-78"/>
                </a:rPr>
                <a:t>مشاوره و به اشتراک‌گذاری تجارب با سایر آزمایشگاه‌های عضو شبکه</a:t>
              </a:r>
              <a:endParaRPr lang="en-US" sz="2400" dirty="0">
                <a:cs typeface="B Nazanin" panose="00000400000000000000" pitchFamily="2" charset="-78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024038" y="4164617"/>
              <a:ext cx="6634521" cy="439191"/>
            </a:xfrm>
            <a:custGeom>
              <a:avLst/>
              <a:gdLst>
                <a:gd name="connsiteX0" fmla="*/ 0 w 7056666"/>
                <a:gd name="connsiteY0" fmla="*/ 73200 h 439191"/>
                <a:gd name="connsiteX1" fmla="*/ 73200 w 7056666"/>
                <a:gd name="connsiteY1" fmla="*/ 0 h 439191"/>
                <a:gd name="connsiteX2" fmla="*/ 6983466 w 7056666"/>
                <a:gd name="connsiteY2" fmla="*/ 0 h 439191"/>
                <a:gd name="connsiteX3" fmla="*/ 7056666 w 7056666"/>
                <a:gd name="connsiteY3" fmla="*/ 73200 h 439191"/>
                <a:gd name="connsiteX4" fmla="*/ 7056666 w 7056666"/>
                <a:gd name="connsiteY4" fmla="*/ 365991 h 439191"/>
                <a:gd name="connsiteX5" fmla="*/ 6983466 w 7056666"/>
                <a:gd name="connsiteY5" fmla="*/ 439191 h 439191"/>
                <a:gd name="connsiteX6" fmla="*/ 73200 w 7056666"/>
                <a:gd name="connsiteY6" fmla="*/ 439191 h 439191"/>
                <a:gd name="connsiteX7" fmla="*/ 0 w 7056666"/>
                <a:gd name="connsiteY7" fmla="*/ 365991 h 439191"/>
                <a:gd name="connsiteX8" fmla="*/ 0 w 7056666"/>
                <a:gd name="connsiteY8" fmla="*/ 73200 h 439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56666" h="439191">
                  <a:moveTo>
                    <a:pt x="0" y="73200"/>
                  </a:moveTo>
                  <a:cubicBezTo>
                    <a:pt x="0" y="32773"/>
                    <a:pt x="32773" y="0"/>
                    <a:pt x="73200" y="0"/>
                  </a:cubicBezTo>
                  <a:lnTo>
                    <a:pt x="6983466" y="0"/>
                  </a:lnTo>
                  <a:cubicBezTo>
                    <a:pt x="7023893" y="0"/>
                    <a:pt x="7056666" y="32773"/>
                    <a:pt x="7056666" y="73200"/>
                  </a:cubicBezTo>
                  <a:lnTo>
                    <a:pt x="7056666" y="365991"/>
                  </a:lnTo>
                  <a:cubicBezTo>
                    <a:pt x="7056666" y="406418"/>
                    <a:pt x="7023893" y="439191"/>
                    <a:pt x="6983466" y="439191"/>
                  </a:cubicBezTo>
                  <a:lnTo>
                    <a:pt x="73200" y="439191"/>
                  </a:lnTo>
                  <a:cubicBezTo>
                    <a:pt x="32773" y="439191"/>
                    <a:pt x="0" y="406418"/>
                    <a:pt x="0" y="365991"/>
                  </a:cubicBezTo>
                  <a:lnTo>
                    <a:pt x="0" y="7320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2880" tIns="112880" rIns="112880" bIns="112880" numCol="1" spcCol="1270" anchor="ctr" anchorCtr="0">
              <a:noAutofit/>
            </a:bodyPr>
            <a:lstStyle/>
            <a:p>
              <a:pPr algn="ctr" defTabSz="1066800">
                <a:lnSpc>
                  <a:spcPts val="2500"/>
                </a:lnSpc>
                <a:spcBef>
                  <a:spcPct val="0"/>
                </a:spcBef>
              </a:pPr>
              <a:r>
                <a:rPr lang="fa-IR" sz="2400" dirty="0">
                  <a:cs typeface="B Nazanin" panose="00000400000000000000" pitchFamily="2" charset="-78"/>
                </a:rPr>
                <a:t>تبادل تجهیزات، قطعات و خدمات با سایر آزمایشگاه‌های عضو شبکه</a:t>
              </a:r>
              <a:endParaRPr lang="en-US" sz="2400" dirty="0">
                <a:cs typeface="B Nazanin" panose="00000400000000000000" pitchFamily="2" charset="-78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1024038" y="4658708"/>
              <a:ext cx="6778537" cy="439191"/>
            </a:xfrm>
            <a:custGeom>
              <a:avLst/>
              <a:gdLst>
                <a:gd name="connsiteX0" fmla="*/ 0 w 7056666"/>
                <a:gd name="connsiteY0" fmla="*/ 73200 h 439191"/>
                <a:gd name="connsiteX1" fmla="*/ 73200 w 7056666"/>
                <a:gd name="connsiteY1" fmla="*/ 0 h 439191"/>
                <a:gd name="connsiteX2" fmla="*/ 6983466 w 7056666"/>
                <a:gd name="connsiteY2" fmla="*/ 0 h 439191"/>
                <a:gd name="connsiteX3" fmla="*/ 7056666 w 7056666"/>
                <a:gd name="connsiteY3" fmla="*/ 73200 h 439191"/>
                <a:gd name="connsiteX4" fmla="*/ 7056666 w 7056666"/>
                <a:gd name="connsiteY4" fmla="*/ 365991 h 439191"/>
                <a:gd name="connsiteX5" fmla="*/ 6983466 w 7056666"/>
                <a:gd name="connsiteY5" fmla="*/ 439191 h 439191"/>
                <a:gd name="connsiteX6" fmla="*/ 73200 w 7056666"/>
                <a:gd name="connsiteY6" fmla="*/ 439191 h 439191"/>
                <a:gd name="connsiteX7" fmla="*/ 0 w 7056666"/>
                <a:gd name="connsiteY7" fmla="*/ 365991 h 439191"/>
                <a:gd name="connsiteX8" fmla="*/ 0 w 7056666"/>
                <a:gd name="connsiteY8" fmla="*/ 73200 h 439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56666" h="439191">
                  <a:moveTo>
                    <a:pt x="0" y="73200"/>
                  </a:moveTo>
                  <a:cubicBezTo>
                    <a:pt x="0" y="32773"/>
                    <a:pt x="32773" y="0"/>
                    <a:pt x="73200" y="0"/>
                  </a:cubicBezTo>
                  <a:lnTo>
                    <a:pt x="6983466" y="0"/>
                  </a:lnTo>
                  <a:cubicBezTo>
                    <a:pt x="7023893" y="0"/>
                    <a:pt x="7056666" y="32773"/>
                    <a:pt x="7056666" y="73200"/>
                  </a:cubicBezTo>
                  <a:lnTo>
                    <a:pt x="7056666" y="365991"/>
                  </a:lnTo>
                  <a:cubicBezTo>
                    <a:pt x="7056666" y="406418"/>
                    <a:pt x="7023893" y="439191"/>
                    <a:pt x="6983466" y="439191"/>
                  </a:cubicBezTo>
                  <a:lnTo>
                    <a:pt x="73200" y="439191"/>
                  </a:lnTo>
                  <a:cubicBezTo>
                    <a:pt x="32773" y="439191"/>
                    <a:pt x="0" y="406418"/>
                    <a:pt x="0" y="365991"/>
                  </a:cubicBezTo>
                  <a:lnTo>
                    <a:pt x="0" y="7320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2880" tIns="112880" rIns="112880" bIns="112880" numCol="1" spcCol="1270" anchor="ctr" anchorCtr="0">
              <a:noAutofit/>
            </a:bodyPr>
            <a:lstStyle/>
            <a:p>
              <a:pPr lvl="0" algn="ctr" defTabSz="1066800">
                <a:lnSpc>
                  <a:spcPts val="2500"/>
                </a:lnSpc>
                <a:spcBef>
                  <a:spcPct val="0"/>
                </a:spcBef>
              </a:pPr>
              <a:r>
                <a:rPr lang="fa-IR" sz="2400" dirty="0">
                  <a:cs typeface="B Nazanin" panose="00000400000000000000" pitchFamily="2" charset="-78"/>
                </a:rPr>
                <a:t>همکاری در زمینه تعمیر، نگهداری، نصب و راه‌اندازی </a:t>
              </a:r>
              <a:r>
                <a:rPr lang="fa-IR" sz="2400" dirty="0" smtClean="0">
                  <a:cs typeface="B Nazanin" panose="00000400000000000000" pitchFamily="2" charset="-78"/>
                </a:rPr>
                <a:t>دستگاه‌ها</a:t>
              </a:r>
              <a:endParaRPr lang="en-US" sz="2400" dirty="0">
                <a:cs typeface="B Nazanin" panose="00000400000000000000" pitchFamily="2" charset="-78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1024038" y="5152799"/>
              <a:ext cx="6922553" cy="439191"/>
            </a:xfrm>
            <a:custGeom>
              <a:avLst/>
              <a:gdLst>
                <a:gd name="connsiteX0" fmla="*/ 0 w 7056666"/>
                <a:gd name="connsiteY0" fmla="*/ 73200 h 439191"/>
                <a:gd name="connsiteX1" fmla="*/ 73200 w 7056666"/>
                <a:gd name="connsiteY1" fmla="*/ 0 h 439191"/>
                <a:gd name="connsiteX2" fmla="*/ 6983466 w 7056666"/>
                <a:gd name="connsiteY2" fmla="*/ 0 h 439191"/>
                <a:gd name="connsiteX3" fmla="*/ 7056666 w 7056666"/>
                <a:gd name="connsiteY3" fmla="*/ 73200 h 439191"/>
                <a:gd name="connsiteX4" fmla="*/ 7056666 w 7056666"/>
                <a:gd name="connsiteY4" fmla="*/ 365991 h 439191"/>
                <a:gd name="connsiteX5" fmla="*/ 6983466 w 7056666"/>
                <a:gd name="connsiteY5" fmla="*/ 439191 h 439191"/>
                <a:gd name="connsiteX6" fmla="*/ 73200 w 7056666"/>
                <a:gd name="connsiteY6" fmla="*/ 439191 h 439191"/>
                <a:gd name="connsiteX7" fmla="*/ 0 w 7056666"/>
                <a:gd name="connsiteY7" fmla="*/ 365991 h 439191"/>
                <a:gd name="connsiteX8" fmla="*/ 0 w 7056666"/>
                <a:gd name="connsiteY8" fmla="*/ 73200 h 439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56666" h="439191">
                  <a:moveTo>
                    <a:pt x="0" y="73200"/>
                  </a:moveTo>
                  <a:cubicBezTo>
                    <a:pt x="0" y="32773"/>
                    <a:pt x="32773" y="0"/>
                    <a:pt x="73200" y="0"/>
                  </a:cubicBezTo>
                  <a:lnTo>
                    <a:pt x="6983466" y="0"/>
                  </a:lnTo>
                  <a:cubicBezTo>
                    <a:pt x="7023893" y="0"/>
                    <a:pt x="7056666" y="32773"/>
                    <a:pt x="7056666" y="73200"/>
                  </a:cubicBezTo>
                  <a:lnTo>
                    <a:pt x="7056666" y="365991"/>
                  </a:lnTo>
                  <a:cubicBezTo>
                    <a:pt x="7056666" y="406418"/>
                    <a:pt x="7023893" y="439191"/>
                    <a:pt x="6983466" y="439191"/>
                  </a:cubicBezTo>
                  <a:lnTo>
                    <a:pt x="73200" y="439191"/>
                  </a:lnTo>
                  <a:cubicBezTo>
                    <a:pt x="32773" y="439191"/>
                    <a:pt x="0" y="406418"/>
                    <a:pt x="0" y="365991"/>
                  </a:cubicBezTo>
                  <a:lnTo>
                    <a:pt x="0" y="7320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2880" tIns="112880" rIns="112880" bIns="112880" numCol="1" spcCol="1270" anchor="ctr" anchorCtr="0">
              <a:noAutofit/>
            </a:bodyPr>
            <a:lstStyle/>
            <a:p>
              <a:pPr algn="ctr" defTabSz="1066800">
                <a:lnSpc>
                  <a:spcPts val="2500"/>
                </a:lnSpc>
                <a:spcBef>
                  <a:spcPct val="0"/>
                </a:spcBef>
              </a:pPr>
              <a:r>
                <a:rPr lang="fa-IR" sz="2400" dirty="0">
                  <a:cs typeface="B Nazanin" panose="00000400000000000000" pitchFamily="2" charset="-78"/>
                </a:rPr>
                <a:t>همکاری در زمینه خرید تجهیزات و قطعات با سایر </a:t>
              </a:r>
              <a:r>
                <a:rPr lang="fa-IR" sz="2400" dirty="0" smtClean="0">
                  <a:cs typeface="B Nazanin" panose="00000400000000000000" pitchFamily="2" charset="-78"/>
                </a:rPr>
                <a:t>اعضای </a:t>
              </a:r>
              <a:r>
                <a:rPr lang="fa-IR" sz="2400" dirty="0">
                  <a:cs typeface="B Nazanin" panose="00000400000000000000" pitchFamily="2" charset="-78"/>
                </a:rPr>
                <a:t>شبکه</a:t>
              </a:r>
              <a:endParaRPr lang="en-US" sz="2400" dirty="0">
                <a:cs typeface="B Nazanin" panose="00000400000000000000" pitchFamily="2" charset="-78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1024038" y="5646889"/>
              <a:ext cx="7056666" cy="439191"/>
            </a:xfrm>
            <a:custGeom>
              <a:avLst/>
              <a:gdLst>
                <a:gd name="connsiteX0" fmla="*/ 0 w 7056666"/>
                <a:gd name="connsiteY0" fmla="*/ 73200 h 439191"/>
                <a:gd name="connsiteX1" fmla="*/ 73200 w 7056666"/>
                <a:gd name="connsiteY1" fmla="*/ 0 h 439191"/>
                <a:gd name="connsiteX2" fmla="*/ 6983466 w 7056666"/>
                <a:gd name="connsiteY2" fmla="*/ 0 h 439191"/>
                <a:gd name="connsiteX3" fmla="*/ 7056666 w 7056666"/>
                <a:gd name="connsiteY3" fmla="*/ 73200 h 439191"/>
                <a:gd name="connsiteX4" fmla="*/ 7056666 w 7056666"/>
                <a:gd name="connsiteY4" fmla="*/ 365991 h 439191"/>
                <a:gd name="connsiteX5" fmla="*/ 6983466 w 7056666"/>
                <a:gd name="connsiteY5" fmla="*/ 439191 h 439191"/>
                <a:gd name="connsiteX6" fmla="*/ 73200 w 7056666"/>
                <a:gd name="connsiteY6" fmla="*/ 439191 h 439191"/>
                <a:gd name="connsiteX7" fmla="*/ 0 w 7056666"/>
                <a:gd name="connsiteY7" fmla="*/ 365991 h 439191"/>
                <a:gd name="connsiteX8" fmla="*/ 0 w 7056666"/>
                <a:gd name="connsiteY8" fmla="*/ 73200 h 439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56666" h="439191">
                  <a:moveTo>
                    <a:pt x="0" y="73200"/>
                  </a:moveTo>
                  <a:cubicBezTo>
                    <a:pt x="0" y="32773"/>
                    <a:pt x="32773" y="0"/>
                    <a:pt x="73200" y="0"/>
                  </a:cubicBezTo>
                  <a:lnTo>
                    <a:pt x="6983466" y="0"/>
                  </a:lnTo>
                  <a:cubicBezTo>
                    <a:pt x="7023893" y="0"/>
                    <a:pt x="7056666" y="32773"/>
                    <a:pt x="7056666" y="73200"/>
                  </a:cubicBezTo>
                  <a:lnTo>
                    <a:pt x="7056666" y="365991"/>
                  </a:lnTo>
                  <a:cubicBezTo>
                    <a:pt x="7056666" y="406418"/>
                    <a:pt x="7023893" y="439191"/>
                    <a:pt x="6983466" y="439191"/>
                  </a:cubicBezTo>
                  <a:lnTo>
                    <a:pt x="73200" y="439191"/>
                  </a:lnTo>
                  <a:cubicBezTo>
                    <a:pt x="32773" y="439191"/>
                    <a:pt x="0" y="406418"/>
                    <a:pt x="0" y="365991"/>
                  </a:cubicBezTo>
                  <a:lnTo>
                    <a:pt x="0" y="7320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2880" tIns="112880" rIns="112880" bIns="112880" numCol="1" spcCol="1270" anchor="ctr" anchorCtr="0">
              <a:noAutofit/>
            </a:bodyPr>
            <a:lstStyle/>
            <a:p>
              <a:pPr lvl="0" algn="ctr" defTabSz="1066800">
                <a:lnSpc>
                  <a:spcPts val="2500"/>
                </a:lnSpc>
                <a:spcBef>
                  <a:spcPct val="0"/>
                </a:spcBef>
              </a:pPr>
              <a:r>
                <a:rPr lang="fa-IR" sz="2400" dirty="0">
                  <a:cs typeface="B Nazanin" panose="00000400000000000000" pitchFamily="2" charset="-78"/>
                </a:rPr>
                <a:t>همکاری در زمینه انجام فعالیت‌های علمی مشترک</a:t>
              </a:r>
              <a:endParaRPr lang="en-US" sz="2400" dirty="0">
                <a:cs typeface="B Nazanin" panose="00000400000000000000" pitchFamily="2" charset="-78"/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/27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2170133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92696"/>
            <a:ext cx="8229600" cy="1066800"/>
          </a:xfrm>
        </p:spPr>
        <p:txBody>
          <a:bodyPr>
            <a:normAutofit/>
          </a:bodyPr>
          <a:lstStyle/>
          <a:p>
            <a:r>
              <a:rPr lang="ar-SA" sz="3000" b="1" dirty="0" smtClean="0"/>
              <a:t>گراف </a:t>
            </a:r>
            <a:r>
              <a:rPr lang="fa-IR" sz="3000" b="1" dirty="0" smtClean="0"/>
              <a:t>رسم شده برای نمایش </a:t>
            </a:r>
            <a:r>
              <a:rPr lang="ar-SA" sz="3000" b="1" dirty="0" smtClean="0"/>
              <a:t>روابط</a:t>
            </a:r>
            <a:r>
              <a:rPr lang="fa-IR" sz="3000" b="1" dirty="0" smtClean="0"/>
              <a:t> بین</a:t>
            </a:r>
            <a:r>
              <a:rPr lang="ar-SA" sz="3000" b="1" dirty="0" smtClean="0"/>
              <a:t> </a:t>
            </a:r>
            <a:r>
              <a:rPr lang="ar-SA" sz="3000" b="1" dirty="0"/>
              <a:t>اعضای شبکه در همه سرفصل‌های </a:t>
            </a:r>
            <a:r>
              <a:rPr lang="ar-SA" sz="3000" b="1" dirty="0" smtClean="0"/>
              <a:t>همکاری</a:t>
            </a:r>
            <a:r>
              <a:rPr lang="fa-IR" sz="3000" b="1" dirty="0" smtClean="0"/>
              <a:t> با نرم‌افزار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UCINET</a:t>
            </a:r>
            <a:endParaRPr lang="fa-I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25</a:t>
            </a:fld>
            <a:endParaRPr lang="fa-IR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7787207" cy="450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/27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14521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52" y="83671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fa-IR" dirty="0" smtClean="0"/>
              <a:t>تحلیل نتایج حاصل از ترسیم گراف روابط بین اعضای شبکه آزمایشگاهی فناوری نانو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452" y="2060848"/>
            <a:ext cx="8209348" cy="4513688"/>
          </a:xfrm>
        </p:spPr>
        <p:txBody>
          <a:bodyPr>
            <a:noAutofit/>
          </a:bodyPr>
          <a:lstStyle/>
          <a:p>
            <a:pPr algn="just"/>
            <a:r>
              <a:rPr lang="fa-IR" dirty="0"/>
              <a:t>اعضای شبکه آزمایشگاهی فناوری نانو را از نظر نوع </a:t>
            </a:r>
            <a:r>
              <a:rPr lang="fa-IR" dirty="0">
                <a:solidFill>
                  <a:srgbClr val="FF0000"/>
                </a:solidFill>
              </a:rPr>
              <a:t>ماهیت سازمانی </a:t>
            </a:r>
            <a:r>
              <a:rPr lang="fa-IR" dirty="0"/>
              <a:t>می‌توان به سه دسته آزمایشگاه‌های خصوصی، مراکز دانشگاهی و پژوهشگاه‌ها تقسیم نمود</a:t>
            </a:r>
            <a:r>
              <a:rPr lang="fa-IR" dirty="0" smtClean="0"/>
              <a:t>.</a:t>
            </a:r>
          </a:p>
          <a:p>
            <a:pPr algn="just"/>
            <a:r>
              <a:rPr lang="fa-IR" dirty="0" smtClean="0"/>
              <a:t>میزان </a:t>
            </a:r>
            <a:r>
              <a:rPr lang="fa-IR" dirty="0"/>
              <a:t>همکاری‌های بین </a:t>
            </a:r>
            <a:r>
              <a:rPr lang="fa-IR" dirty="0" smtClean="0"/>
              <a:t>مراکز عضو با </a:t>
            </a:r>
            <a:r>
              <a:rPr lang="fa-IR" dirty="0"/>
              <a:t>حرکت از دانشگاه‌ها به پژوهشگاه‌ها و از پژوهشگاه‌ها به </a:t>
            </a:r>
            <a:r>
              <a:rPr lang="fa-IR" dirty="0">
                <a:solidFill>
                  <a:srgbClr val="FF0000"/>
                </a:solidFill>
              </a:rPr>
              <a:t>مراکز خصوصی </a:t>
            </a:r>
            <a:r>
              <a:rPr lang="fa-IR" dirty="0"/>
              <a:t>افزایش می‌یابد</a:t>
            </a:r>
            <a:r>
              <a:rPr lang="fa-IR" dirty="0" smtClean="0"/>
              <a:t>.</a:t>
            </a:r>
          </a:p>
          <a:p>
            <a:pPr algn="just"/>
            <a:r>
              <a:rPr lang="fa-IR" dirty="0" smtClean="0"/>
              <a:t>هرچه </a:t>
            </a:r>
            <a:r>
              <a:rPr lang="fa-IR" dirty="0"/>
              <a:t>مراکز آزمایشگاهی عضو شبکه کمتر به منابع دولتی وابسته باشند، بیشتر نیازمند درآمدزایی بوده و در </a:t>
            </a:r>
            <a:r>
              <a:rPr lang="fa-IR" dirty="0" smtClean="0"/>
              <a:t>نتیجه تمایل </a:t>
            </a:r>
            <a:r>
              <a:rPr lang="fa-IR" dirty="0"/>
              <a:t>به </a:t>
            </a:r>
            <a:r>
              <a:rPr lang="fa-IR" dirty="0" smtClean="0"/>
              <a:t>همکاری بیشتری دارند.</a:t>
            </a:r>
          </a:p>
          <a:p>
            <a:pPr algn="just"/>
            <a:r>
              <a:rPr lang="fa-IR" dirty="0" smtClean="0"/>
              <a:t>هدف </a:t>
            </a:r>
            <a:r>
              <a:rPr lang="fa-IR" dirty="0"/>
              <a:t>اصلی </a:t>
            </a:r>
            <a:r>
              <a:rPr lang="fa-IR" dirty="0" smtClean="0"/>
              <a:t>مراکز خصوصی از همکاری، </a:t>
            </a:r>
            <a:r>
              <a:rPr lang="fa-IR" dirty="0">
                <a:solidFill>
                  <a:srgbClr val="FF0000"/>
                </a:solidFill>
              </a:rPr>
              <a:t>کاهش هزینه‌ها و افزایش بازده </a:t>
            </a:r>
            <a:r>
              <a:rPr lang="fa-IR" dirty="0"/>
              <a:t>آزمایشگاه از نظر اقتصادی است</a:t>
            </a:r>
            <a:r>
              <a:rPr lang="fa-IR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26</a:t>
            </a:fld>
            <a:endParaRPr lang="fa-I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/27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46279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52" y="83671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fa-IR" dirty="0" smtClean="0"/>
              <a:t>تحلیل نتایج حاصل از ترسیم گراف روابط بین اعضای شبکه آزمایشگاهی فناوری نانو (ادامه)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452" y="2060848"/>
            <a:ext cx="8209348" cy="4513688"/>
          </a:xfrm>
        </p:spPr>
        <p:txBody>
          <a:bodyPr>
            <a:noAutofit/>
          </a:bodyPr>
          <a:lstStyle/>
          <a:p>
            <a:pPr algn="just"/>
            <a:r>
              <a:rPr lang="fa-IR" sz="2400" dirty="0"/>
              <a:t>پژوهشگاه‌ها اغلب </a:t>
            </a:r>
            <a:r>
              <a:rPr lang="fa-IR" sz="2400" dirty="0">
                <a:solidFill>
                  <a:srgbClr val="FF0000"/>
                </a:solidFill>
              </a:rPr>
              <a:t>ساختار متمرکزتری </a:t>
            </a:r>
            <a:r>
              <a:rPr lang="fa-IR" sz="2400" dirty="0"/>
              <a:t>برای مدیریت تجهیزات و ارائه خدمات آزمایشگاهی خود نسبت به دانشگاه‌ها دارند و تجهیزات خود را به صورت </a:t>
            </a:r>
            <a:r>
              <a:rPr lang="fa-IR" sz="2400" dirty="0">
                <a:solidFill>
                  <a:srgbClr val="FF0000"/>
                </a:solidFill>
              </a:rPr>
              <a:t>یکپارچه</a:t>
            </a:r>
            <a:r>
              <a:rPr lang="fa-IR" sz="2400" dirty="0"/>
              <a:t> اداره می‌کنند.</a:t>
            </a:r>
          </a:p>
          <a:p>
            <a:pPr algn="just"/>
            <a:r>
              <a:rPr lang="fa-IR" sz="2400" dirty="0" smtClean="0"/>
              <a:t>در اغلب دانشگاه‌ها</a:t>
            </a:r>
            <a:r>
              <a:rPr lang="fa-IR" sz="2400" dirty="0"/>
              <a:t>، تجهیزات آزمایشگاهی در </a:t>
            </a:r>
            <a:r>
              <a:rPr lang="fa-IR" sz="2400" dirty="0" smtClean="0"/>
              <a:t>دانشکده‌های </a:t>
            </a:r>
            <a:r>
              <a:rPr lang="fa-IR" sz="2400" dirty="0"/>
              <a:t>زیرمجموعه توزیع </a:t>
            </a:r>
            <a:r>
              <a:rPr lang="fa-IR" sz="2400" dirty="0" smtClean="0"/>
              <a:t>شده‌ </a:t>
            </a:r>
            <a:r>
              <a:rPr lang="fa-IR" sz="2400" dirty="0"/>
              <a:t>با </a:t>
            </a:r>
            <a:r>
              <a:rPr lang="fa-IR" sz="2400" dirty="0">
                <a:solidFill>
                  <a:srgbClr val="FF0000"/>
                </a:solidFill>
              </a:rPr>
              <a:t>سلیقه</a:t>
            </a:r>
            <a:r>
              <a:rPr lang="fa-IR" sz="2400" dirty="0"/>
              <a:t> مدیریت آن واحد (دانشکده/ پژوهشکده) اداره می‌شود.</a:t>
            </a:r>
            <a:endParaRPr lang="en-US" sz="2400" dirty="0"/>
          </a:p>
          <a:p>
            <a:pPr algn="just"/>
            <a:r>
              <a:rPr lang="fa-IR" sz="2400" dirty="0" smtClean="0"/>
              <a:t>فعال‌ترین </a:t>
            </a:r>
            <a:r>
              <a:rPr lang="fa-IR" sz="2400" dirty="0"/>
              <a:t>آزمایشگاه‌ها عموماً </a:t>
            </a:r>
            <a:r>
              <a:rPr lang="fa-IR" sz="2400" dirty="0" smtClean="0">
                <a:solidFill>
                  <a:srgbClr val="FF0000"/>
                </a:solidFill>
              </a:rPr>
              <a:t>فعال‌ترین </a:t>
            </a:r>
            <a:r>
              <a:rPr lang="fa-IR" sz="2400" dirty="0">
                <a:solidFill>
                  <a:srgbClr val="FF0000"/>
                </a:solidFill>
              </a:rPr>
              <a:t>افراد </a:t>
            </a:r>
            <a:r>
              <a:rPr lang="fa-IR" sz="2400" dirty="0" smtClean="0"/>
              <a:t>را در خود دارند.</a:t>
            </a:r>
          </a:p>
          <a:p>
            <a:pPr algn="just"/>
            <a:r>
              <a:rPr lang="fa-IR" sz="2400" dirty="0" smtClean="0"/>
              <a:t>مستندات </a:t>
            </a:r>
            <a:r>
              <a:rPr lang="fa-IR" sz="2400" dirty="0"/>
              <a:t>شبکه </a:t>
            </a:r>
            <a:r>
              <a:rPr lang="fa-IR" sz="2400" dirty="0" smtClean="0"/>
              <a:t>نشان </a:t>
            </a:r>
            <a:r>
              <a:rPr lang="fa-IR" sz="2400" dirty="0"/>
              <a:t>می‌دهد که </a:t>
            </a:r>
            <a:r>
              <a:rPr lang="fa-IR" sz="2400" dirty="0" smtClean="0"/>
              <a:t>افرادی از هشت </a:t>
            </a:r>
            <a:r>
              <a:rPr lang="fa-IR" sz="2400" dirty="0"/>
              <a:t>آزمایشگاه </a:t>
            </a:r>
            <a:r>
              <a:rPr lang="fa-IR" sz="2400" dirty="0" smtClean="0"/>
              <a:t>برتر (از 12 مورد)، </a:t>
            </a:r>
            <a:r>
              <a:rPr lang="fa-IR" sz="2400" dirty="0"/>
              <a:t>هم‌اکنون دبیر یکی از کارگروه‌های تخصصی شبکه هستند و یا درگذشته بوده‌اند. </a:t>
            </a:r>
            <a:endParaRPr lang="en-US" sz="2400" dirty="0"/>
          </a:p>
          <a:p>
            <a:pPr algn="just"/>
            <a:r>
              <a:rPr lang="fa-IR" sz="2400" dirty="0"/>
              <a:t>در مجموع با توجه به اینکه هنوز بخش کمی از </a:t>
            </a:r>
            <a:r>
              <a:rPr lang="fa-IR" sz="2400" dirty="0">
                <a:solidFill>
                  <a:srgbClr val="FF0000"/>
                </a:solidFill>
              </a:rPr>
              <a:t>ظرفیت‌های بالقوه همکاری </a:t>
            </a:r>
            <a:r>
              <a:rPr lang="fa-IR" sz="2400" dirty="0"/>
              <a:t>بین اعضای شبکه شکوفا </a:t>
            </a:r>
            <a:r>
              <a:rPr lang="fa-IR" sz="2400" dirty="0" smtClean="0"/>
              <a:t>شده، مدیریت </a:t>
            </a:r>
            <a:r>
              <a:rPr lang="fa-IR" sz="2400" dirty="0"/>
              <a:t>شبکه و </a:t>
            </a:r>
            <a:r>
              <a:rPr lang="fa-IR" sz="2400" dirty="0" smtClean="0"/>
              <a:t>مراکز </a:t>
            </a:r>
            <a:r>
              <a:rPr lang="fa-IR" sz="2400" dirty="0"/>
              <a:t>عضو، همواره باید به دنبال برنامه‌ها </a:t>
            </a:r>
            <a:r>
              <a:rPr lang="fa-IR" sz="2400" dirty="0" smtClean="0"/>
              <a:t>برای افزایش همکاری </a:t>
            </a:r>
            <a:r>
              <a:rPr lang="fa-IR" sz="2400" dirty="0"/>
              <a:t>بین اعضای </a:t>
            </a:r>
            <a:r>
              <a:rPr lang="fa-IR" sz="2400" dirty="0" smtClean="0"/>
              <a:t>شبکه باشند.</a:t>
            </a:r>
            <a:endParaRPr lang="fa-I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27</a:t>
            </a:fld>
            <a:endParaRPr lang="fa-I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/27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46279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46" y="1141296"/>
            <a:ext cx="8229600" cy="720080"/>
          </a:xfrm>
        </p:spPr>
        <p:txBody>
          <a:bodyPr>
            <a:normAutofit/>
          </a:bodyPr>
          <a:lstStyle/>
          <a:p>
            <a:r>
              <a:rPr lang="fa-IR" sz="3000" dirty="0" smtClean="0"/>
              <a:t>تعریف شبکه</a:t>
            </a:r>
            <a:endParaRPr lang="fa-IR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672408"/>
          </a:xfrm>
        </p:spPr>
        <p:txBody>
          <a:bodyPr>
            <a:normAutofit/>
          </a:bodyPr>
          <a:lstStyle/>
          <a:p>
            <a:pPr algn="just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fa-IR" sz="2400" dirty="0" smtClean="0"/>
              <a:t>شبکه مفهومی عام با کاربرد وسیع در حوزه‌های مختلف است. دو تعریف زیر به مفهوم مورد نظر از شبکه‌های همکاری علم و فناوری نزدیک‌تر است:</a:t>
            </a:r>
          </a:p>
          <a:p>
            <a:pPr algn="just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fa-IR" sz="2400" b="1" dirty="0" smtClean="0">
                <a:solidFill>
                  <a:srgbClr val="FF0000"/>
                </a:solidFill>
              </a:rPr>
              <a:t>تعریف اول: </a:t>
            </a:r>
            <a:r>
              <a:rPr lang="fa-IR" sz="2400" dirty="0" smtClean="0"/>
              <a:t>"گروهي </a:t>
            </a:r>
            <a:r>
              <a:rPr lang="fa-IR" sz="2400" dirty="0"/>
              <a:t>از شركت‌ها (سازمان‌ها) را كه در پروژة مشتركي در زمينة توسعه، همكاري مي‌كنند و از لحاظ تخصصي مكمل يكديگرند، </a:t>
            </a:r>
            <a:r>
              <a:rPr lang="fa-IR" sz="2400" b="1" dirty="0">
                <a:solidFill>
                  <a:srgbClr val="C00000"/>
                </a:solidFill>
              </a:rPr>
              <a:t>شبكه</a:t>
            </a:r>
            <a:r>
              <a:rPr lang="fa-IR" sz="2400" dirty="0"/>
              <a:t> گويند. </a:t>
            </a:r>
            <a:r>
              <a:rPr lang="fa-IR" sz="2400" dirty="0" smtClean="0"/>
              <a:t>هدف همکاری باید غلبه </a:t>
            </a:r>
            <a:r>
              <a:rPr lang="fa-IR" sz="2400" dirty="0"/>
              <a:t>بر مشكلات مشترك </a:t>
            </a:r>
            <a:r>
              <a:rPr lang="fa-IR" sz="2400" dirty="0" smtClean="0"/>
              <a:t>و دستیابی </a:t>
            </a:r>
            <a:r>
              <a:rPr lang="fa-IR" sz="2400" dirty="0"/>
              <a:t>به </a:t>
            </a:r>
            <a:r>
              <a:rPr lang="fa-IR" sz="2400" dirty="0" smtClean="0"/>
              <a:t>بازارهاي </a:t>
            </a:r>
            <a:r>
              <a:rPr lang="fa-IR" sz="2400" dirty="0"/>
              <a:t>جديد </a:t>
            </a:r>
            <a:r>
              <a:rPr lang="fa-IR" sz="2400" dirty="0" smtClean="0"/>
              <a:t>باشد".</a:t>
            </a:r>
          </a:p>
          <a:p>
            <a:pPr algn="just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fa-IR" sz="2400" b="1" dirty="0">
                <a:solidFill>
                  <a:srgbClr val="FF0000"/>
                </a:solidFill>
              </a:rPr>
              <a:t>تعریف دوم: </a:t>
            </a:r>
            <a:r>
              <a:rPr lang="fa-IR" sz="2400" dirty="0" smtClean="0"/>
              <a:t>"</a:t>
            </a:r>
            <a:r>
              <a:rPr lang="fa-IR" sz="2400" dirty="0"/>
              <a:t>هر گروهي از افراد يا سازمان‌ها را كه داوطلبانه به تبادل اطلاعات و يا فعاليت‌ مشترك بپردازند و خود را در راستاي اين اهداف سازمان دهند به گونه‌اي كه فرد يا سازمان استقلال و تماميت خود را نيز حفظ نمايد، </a:t>
            </a:r>
            <a:r>
              <a:rPr lang="fa-IR" sz="2400" b="1" dirty="0">
                <a:solidFill>
                  <a:srgbClr val="C00000"/>
                </a:solidFill>
              </a:rPr>
              <a:t>شبكه</a:t>
            </a:r>
            <a:r>
              <a:rPr lang="fa-IR" sz="2400" dirty="0"/>
              <a:t> </a:t>
            </a:r>
            <a:r>
              <a:rPr lang="fa-IR" sz="2400" dirty="0" smtClean="0"/>
              <a:t>گويند".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</a:t>
            </a:fld>
            <a:endParaRPr lang="fa-I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/27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27300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720080"/>
          </a:xfrm>
        </p:spPr>
        <p:txBody>
          <a:bodyPr>
            <a:normAutofit/>
          </a:bodyPr>
          <a:lstStyle/>
          <a:p>
            <a:r>
              <a:rPr lang="fa-IR" sz="3000" dirty="0" smtClean="0"/>
              <a:t>تعریف شبکه (ادامه)</a:t>
            </a:r>
            <a:endParaRPr lang="fa-IR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"/>
          </a:xfrm>
        </p:spPr>
        <p:txBody>
          <a:bodyPr>
            <a:normAutofit/>
          </a:bodyPr>
          <a:lstStyle/>
          <a:p>
            <a:pPr>
              <a:lnSpc>
                <a:spcPts val="2400"/>
              </a:lnSpc>
              <a:spcAft>
                <a:spcPts val="300"/>
              </a:spcAft>
            </a:pPr>
            <a:r>
              <a:rPr lang="fa-IR" b="1" dirty="0">
                <a:solidFill>
                  <a:srgbClr val="C00000"/>
                </a:solidFill>
              </a:rPr>
              <a:t>ویژگی‌های مهم شبکه در این دو تعریف</a:t>
            </a:r>
            <a:r>
              <a:rPr lang="fa-IR" b="1" dirty="0" smtClean="0">
                <a:solidFill>
                  <a:srgbClr val="C00000"/>
                </a:solidFill>
              </a:rPr>
              <a:t>:</a:t>
            </a:r>
            <a:endParaRPr lang="fa-IR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4</a:t>
            </a:fld>
            <a:endParaRPr lang="fa-IR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60566251"/>
              </p:ext>
            </p:extLst>
          </p:nvPr>
        </p:nvGraphicFramePr>
        <p:xfrm>
          <a:off x="1907704" y="220486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/27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64685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026" y="800696"/>
            <a:ext cx="8229600" cy="1066800"/>
          </a:xfrm>
        </p:spPr>
        <p:txBody>
          <a:bodyPr>
            <a:normAutofit/>
          </a:bodyPr>
          <a:lstStyle/>
          <a:p>
            <a:r>
              <a:rPr lang="fa-IR" sz="3000" b="1" dirty="0"/>
              <a:t>گونه‌شناسی </a:t>
            </a:r>
            <a:r>
              <a:rPr lang="fa-IR" sz="3000" b="1" dirty="0" smtClean="0"/>
              <a:t>شبکه‌های همکاری علم و فناوری</a:t>
            </a:r>
            <a:endParaRPr lang="fa-IR" sz="3000" dirty="0"/>
          </a:p>
        </p:txBody>
      </p:sp>
      <p:grpSp>
        <p:nvGrpSpPr>
          <p:cNvPr id="6" name="Group 5"/>
          <p:cNvGrpSpPr/>
          <p:nvPr/>
        </p:nvGrpSpPr>
        <p:grpSpPr>
          <a:xfrm>
            <a:off x="450354" y="2146935"/>
            <a:ext cx="8363272" cy="4345305"/>
            <a:chOff x="1524476" y="2252047"/>
            <a:chExt cx="6095047" cy="4345305"/>
          </a:xfrm>
        </p:grpSpPr>
        <p:sp>
          <p:nvSpPr>
            <p:cNvPr id="7" name="Freeform 6"/>
            <p:cNvSpPr/>
            <p:nvPr/>
          </p:nvSpPr>
          <p:spPr>
            <a:xfrm>
              <a:off x="4523290" y="2786042"/>
              <a:ext cx="1904702" cy="1710685"/>
            </a:xfrm>
            <a:custGeom>
              <a:avLst/>
              <a:gdLst>
                <a:gd name="connsiteX0" fmla="*/ 0 w 1904702"/>
                <a:gd name="connsiteY0" fmla="*/ 0 h 1270436"/>
                <a:gd name="connsiteX1" fmla="*/ 1904702 w 1904702"/>
                <a:gd name="connsiteY1" fmla="*/ 0 h 1270436"/>
                <a:gd name="connsiteX2" fmla="*/ 1904702 w 1904702"/>
                <a:gd name="connsiteY2" fmla="*/ 1270436 h 1270436"/>
                <a:gd name="connsiteX3" fmla="*/ 0 w 1904702"/>
                <a:gd name="connsiteY3" fmla="*/ 1270436 h 1270436"/>
                <a:gd name="connsiteX4" fmla="*/ 0 w 1904702"/>
                <a:gd name="connsiteY4" fmla="*/ 0 h 127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4702" h="1270436">
                  <a:moveTo>
                    <a:pt x="0" y="0"/>
                  </a:moveTo>
                  <a:lnTo>
                    <a:pt x="1904702" y="0"/>
                  </a:lnTo>
                  <a:lnTo>
                    <a:pt x="1904702" y="1270436"/>
                  </a:lnTo>
                  <a:lnTo>
                    <a:pt x="0" y="12704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CC">
                <a:alpha val="89804"/>
              </a:srgbClr>
            </a:solidFill>
          </p:spPr>
          <p:style>
            <a:lnRef idx="2">
              <a:schemeClr val="accent2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000" tIns="108000" rIns="144000" bIns="108000" numCol="1" spcCol="1270" anchor="ctr" anchorCtr="0">
              <a:noAutofit/>
            </a:bodyPr>
            <a:lstStyle/>
            <a:p>
              <a:pPr marL="185738" lvl="0" indent="-185738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fa-IR" sz="2400" kern="1200" dirty="0" smtClean="0">
                  <a:cs typeface="B Nazanin" panose="00000400000000000000" pitchFamily="2" charset="-78"/>
                </a:rPr>
                <a:t>اغلب ایجاد شده توسط یک سازمان دولتی برای تحقق یک هدف سیاستی</a:t>
              </a:r>
              <a:endParaRPr lang="fa-IR" sz="2400" kern="1200" dirty="0">
                <a:cs typeface="B Nazanin" panose="00000400000000000000" pitchFamily="2" charset="-78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4523290" y="4562078"/>
              <a:ext cx="1904702" cy="1033820"/>
            </a:xfrm>
            <a:custGeom>
              <a:avLst/>
              <a:gdLst>
                <a:gd name="connsiteX0" fmla="*/ 0 w 1904702"/>
                <a:gd name="connsiteY0" fmla="*/ 0 h 1270436"/>
                <a:gd name="connsiteX1" fmla="*/ 1904702 w 1904702"/>
                <a:gd name="connsiteY1" fmla="*/ 0 h 1270436"/>
                <a:gd name="connsiteX2" fmla="*/ 1904702 w 1904702"/>
                <a:gd name="connsiteY2" fmla="*/ 1270436 h 1270436"/>
                <a:gd name="connsiteX3" fmla="*/ 0 w 1904702"/>
                <a:gd name="connsiteY3" fmla="*/ 1270436 h 1270436"/>
                <a:gd name="connsiteX4" fmla="*/ 0 w 1904702"/>
                <a:gd name="connsiteY4" fmla="*/ 0 h 127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4702" h="1270436">
                  <a:moveTo>
                    <a:pt x="0" y="0"/>
                  </a:moveTo>
                  <a:lnTo>
                    <a:pt x="1904702" y="0"/>
                  </a:lnTo>
                  <a:lnTo>
                    <a:pt x="1904702" y="1270436"/>
                  </a:lnTo>
                  <a:lnTo>
                    <a:pt x="0" y="127043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000" tIns="108000" rIns="144000" bIns="108000" numCol="1" spcCol="1270" anchor="ctr" anchorCtr="0">
              <a:noAutofit/>
            </a:bodyPr>
            <a:lstStyle/>
            <a:p>
              <a:pPr marL="185738" indent="-185738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fa-IR" sz="2400" dirty="0">
                  <a:cs typeface="B Nazanin" panose="00000400000000000000" pitchFamily="2" charset="-78"/>
                </a:rPr>
                <a:t>دارای ساختار مدیریتی رسمی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4523290" y="5661248"/>
              <a:ext cx="1904702" cy="936104"/>
            </a:xfrm>
            <a:custGeom>
              <a:avLst/>
              <a:gdLst>
                <a:gd name="connsiteX0" fmla="*/ 0 w 1904702"/>
                <a:gd name="connsiteY0" fmla="*/ 0 h 1270436"/>
                <a:gd name="connsiteX1" fmla="*/ 1904702 w 1904702"/>
                <a:gd name="connsiteY1" fmla="*/ 0 h 1270436"/>
                <a:gd name="connsiteX2" fmla="*/ 1904702 w 1904702"/>
                <a:gd name="connsiteY2" fmla="*/ 1270436 h 1270436"/>
                <a:gd name="connsiteX3" fmla="*/ 0 w 1904702"/>
                <a:gd name="connsiteY3" fmla="*/ 1270436 h 1270436"/>
                <a:gd name="connsiteX4" fmla="*/ 0 w 1904702"/>
                <a:gd name="connsiteY4" fmla="*/ 0 h 127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4702" h="1270436">
                  <a:moveTo>
                    <a:pt x="0" y="0"/>
                  </a:moveTo>
                  <a:lnTo>
                    <a:pt x="1904702" y="0"/>
                  </a:lnTo>
                  <a:lnTo>
                    <a:pt x="1904702" y="1270436"/>
                  </a:lnTo>
                  <a:lnTo>
                    <a:pt x="0" y="12704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CC">
                <a:alpha val="90000"/>
              </a:srgbClr>
            </a:solidFill>
          </p:spPr>
          <p:style>
            <a:lnRef idx="2">
              <a:schemeClr val="accent2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000" tIns="108000" rIns="144000" bIns="108000" numCol="1" spcCol="1270" anchor="ctr" anchorCtr="0">
              <a:noAutofit/>
            </a:bodyPr>
            <a:lstStyle/>
            <a:p>
              <a:pPr marL="185738" lvl="0" indent="-185738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fa-IR" sz="2400" dirty="0">
                  <a:cs typeface="B Nazanin" panose="00000400000000000000" pitchFamily="2" charset="-78"/>
                </a:rPr>
                <a:t>اغلب دارای برنامه ارزیابی 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6349722" y="2252047"/>
              <a:ext cx="1269801" cy="994033"/>
            </a:xfrm>
            <a:custGeom>
              <a:avLst/>
              <a:gdLst>
                <a:gd name="connsiteX0" fmla="*/ 0 w 1269801"/>
                <a:gd name="connsiteY0" fmla="*/ 634901 h 1269801"/>
                <a:gd name="connsiteX1" fmla="*/ 634901 w 1269801"/>
                <a:gd name="connsiteY1" fmla="*/ 0 h 1269801"/>
                <a:gd name="connsiteX2" fmla="*/ 1269802 w 1269801"/>
                <a:gd name="connsiteY2" fmla="*/ 634901 h 1269801"/>
                <a:gd name="connsiteX3" fmla="*/ 634901 w 1269801"/>
                <a:gd name="connsiteY3" fmla="*/ 1269802 h 1269801"/>
                <a:gd name="connsiteX4" fmla="*/ 0 w 1269801"/>
                <a:gd name="connsiteY4" fmla="*/ 634901 h 1269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01" h="1269801">
                  <a:moveTo>
                    <a:pt x="0" y="634901"/>
                  </a:moveTo>
                  <a:cubicBezTo>
                    <a:pt x="0" y="284255"/>
                    <a:pt x="284255" y="0"/>
                    <a:pt x="634901" y="0"/>
                  </a:cubicBezTo>
                  <a:cubicBezTo>
                    <a:pt x="985547" y="0"/>
                    <a:pt x="1269802" y="284255"/>
                    <a:pt x="1269802" y="634901"/>
                  </a:cubicBezTo>
                  <a:cubicBezTo>
                    <a:pt x="1269802" y="985547"/>
                    <a:pt x="985547" y="1269802"/>
                    <a:pt x="634901" y="1269802"/>
                  </a:cubicBezTo>
                  <a:cubicBezTo>
                    <a:pt x="284255" y="1269802"/>
                    <a:pt x="0" y="985547"/>
                    <a:pt x="0" y="634901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5958" tIns="185958" rIns="185958" bIns="185958" numCol="1" spcCol="1270" anchor="ctr" anchorCtr="0">
              <a:noAutofit/>
            </a:bodyPr>
            <a:lstStyle/>
            <a:p>
              <a:pPr lvl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b="1" kern="1200" dirty="0" smtClean="0">
                  <a:cs typeface="B Nazanin" panose="00000400000000000000" pitchFamily="2" charset="-78"/>
                </a:rPr>
                <a:t>شبکه‌های رسمی</a:t>
              </a:r>
              <a:endParaRPr lang="fa-IR" sz="2400" b="1" kern="1200" dirty="0">
                <a:cs typeface="B Nazanin" panose="00000400000000000000" pitchFamily="2" charset="-78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1524476" y="2759968"/>
              <a:ext cx="1904702" cy="1802110"/>
            </a:xfrm>
            <a:custGeom>
              <a:avLst/>
              <a:gdLst>
                <a:gd name="connsiteX0" fmla="*/ 0 w 1904702"/>
                <a:gd name="connsiteY0" fmla="*/ 0 h 1270436"/>
                <a:gd name="connsiteX1" fmla="*/ 1904702 w 1904702"/>
                <a:gd name="connsiteY1" fmla="*/ 0 h 1270436"/>
                <a:gd name="connsiteX2" fmla="*/ 1904702 w 1904702"/>
                <a:gd name="connsiteY2" fmla="*/ 1270436 h 1270436"/>
                <a:gd name="connsiteX3" fmla="*/ 0 w 1904702"/>
                <a:gd name="connsiteY3" fmla="*/ 1270436 h 1270436"/>
                <a:gd name="connsiteX4" fmla="*/ 0 w 1904702"/>
                <a:gd name="connsiteY4" fmla="*/ 0 h 127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4702" h="1270436">
                  <a:moveTo>
                    <a:pt x="0" y="0"/>
                  </a:moveTo>
                  <a:lnTo>
                    <a:pt x="1904702" y="0"/>
                  </a:lnTo>
                  <a:lnTo>
                    <a:pt x="1904702" y="1270436"/>
                  </a:lnTo>
                  <a:lnTo>
                    <a:pt x="0" y="12704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CC">
                <a:alpha val="90000"/>
              </a:srgbClr>
            </a:solidFill>
          </p:spPr>
          <p:style>
            <a:lnRef idx="2">
              <a:schemeClr val="accent2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000" tIns="108000" rIns="144000" bIns="108000" numCol="1" spcCol="1270" anchor="ctr" anchorCtr="0">
              <a:noAutofit/>
            </a:bodyPr>
            <a:lstStyle/>
            <a:p>
              <a:pPr marL="185738" indent="-185738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fa-IR" sz="2400" dirty="0">
                  <a:cs typeface="B Nazanin" panose="00000400000000000000" pitchFamily="2" charset="-78"/>
                </a:rPr>
                <a:t>هر نوع همکاری پژوهشی تعدادی از افراد/سازمان‌ها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1524476" y="4671636"/>
              <a:ext cx="1904702" cy="924262"/>
            </a:xfrm>
            <a:custGeom>
              <a:avLst/>
              <a:gdLst>
                <a:gd name="connsiteX0" fmla="*/ 0 w 1904702"/>
                <a:gd name="connsiteY0" fmla="*/ 0 h 1270436"/>
                <a:gd name="connsiteX1" fmla="*/ 1904702 w 1904702"/>
                <a:gd name="connsiteY1" fmla="*/ 0 h 1270436"/>
                <a:gd name="connsiteX2" fmla="*/ 1904702 w 1904702"/>
                <a:gd name="connsiteY2" fmla="*/ 1270436 h 1270436"/>
                <a:gd name="connsiteX3" fmla="*/ 0 w 1904702"/>
                <a:gd name="connsiteY3" fmla="*/ 1270436 h 1270436"/>
                <a:gd name="connsiteX4" fmla="*/ 0 w 1904702"/>
                <a:gd name="connsiteY4" fmla="*/ 0 h 127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4702" h="1270436">
                  <a:moveTo>
                    <a:pt x="0" y="0"/>
                  </a:moveTo>
                  <a:lnTo>
                    <a:pt x="1904702" y="0"/>
                  </a:lnTo>
                  <a:lnTo>
                    <a:pt x="1904702" y="1270436"/>
                  </a:lnTo>
                  <a:lnTo>
                    <a:pt x="0" y="127043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000" tIns="108000" rIns="144000" bIns="108000" numCol="1" spcCol="1270" anchor="ctr" anchorCtr="0">
              <a:noAutofit/>
            </a:bodyPr>
            <a:lstStyle/>
            <a:p>
              <a:pPr marL="185738" lvl="0" indent="-185738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fa-IR" sz="2400" dirty="0">
                  <a:cs typeface="B Nazanin" panose="00000400000000000000" pitchFamily="2" charset="-78"/>
                </a:rPr>
                <a:t>بدون ساختار مدیریتی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1524476" y="5661247"/>
              <a:ext cx="1904702" cy="910029"/>
            </a:xfrm>
            <a:custGeom>
              <a:avLst/>
              <a:gdLst>
                <a:gd name="connsiteX0" fmla="*/ 0 w 1904702"/>
                <a:gd name="connsiteY0" fmla="*/ 0 h 1270436"/>
                <a:gd name="connsiteX1" fmla="*/ 1904702 w 1904702"/>
                <a:gd name="connsiteY1" fmla="*/ 0 h 1270436"/>
                <a:gd name="connsiteX2" fmla="*/ 1904702 w 1904702"/>
                <a:gd name="connsiteY2" fmla="*/ 1270436 h 1270436"/>
                <a:gd name="connsiteX3" fmla="*/ 0 w 1904702"/>
                <a:gd name="connsiteY3" fmla="*/ 1270436 h 1270436"/>
                <a:gd name="connsiteX4" fmla="*/ 0 w 1904702"/>
                <a:gd name="connsiteY4" fmla="*/ 0 h 127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4702" h="1270436">
                  <a:moveTo>
                    <a:pt x="0" y="0"/>
                  </a:moveTo>
                  <a:lnTo>
                    <a:pt x="1904702" y="0"/>
                  </a:lnTo>
                  <a:lnTo>
                    <a:pt x="1904702" y="1270436"/>
                  </a:lnTo>
                  <a:lnTo>
                    <a:pt x="0" y="12704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CC">
                <a:alpha val="90000"/>
              </a:srgbClr>
            </a:solidFill>
          </p:spPr>
          <p:style>
            <a:lnRef idx="2">
              <a:schemeClr val="accent2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000" tIns="108000" rIns="144000" bIns="108000" numCol="1" spcCol="1270" anchor="ctr" anchorCtr="0">
              <a:noAutofit/>
            </a:bodyPr>
            <a:lstStyle/>
            <a:p>
              <a:pPr marL="185738" indent="-185738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fa-IR" sz="2400" dirty="0">
                  <a:cs typeface="B Nazanin" panose="00000400000000000000" pitchFamily="2" charset="-78"/>
                </a:rPr>
                <a:t>بدون مرز </a:t>
              </a:r>
              <a:r>
                <a:rPr lang="fa-IR" sz="2400" dirty="0" smtClean="0">
                  <a:cs typeface="B Nazanin" panose="00000400000000000000" pitchFamily="2" charset="-78"/>
                </a:rPr>
                <a:t>مشخص از نظر اعضا</a:t>
              </a:r>
              <a:endParaRPr lang="fa-IR" sz="2400" dirty="0">
                <a:cs typeface="B Nazanin" panose="00000400000000000000" pitchFamily="2" charset="-78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3006402" y="2252047"/>
              <a:ext cx="1438617" cy="994033"/>
            </a:xfrm>
            <a:custGeom>
              <a:avLst/>
              <a:gdLst>
                <a:gd name="connsiteX0" fmla="*/ 0 w 1269801"/>
                <a:gd name="connsiteY0" fmla="*/ 634901 h 1269801"/>
                <a:gd name="connsiteX1" fmla="*/ 634901 w 1269801"/>
                <a:gd name="connsiteY1" fmla="*/ 0 h 1269801"/>
                <a:gd name="connsiteX2" fmla="*/ 1269802 w 1269801"/>
                <a:gd name="connsiteY2" fmla="*/ 634901 h 1269801"/>
                <a:gd name="connsiteX3" fmla="*/ 634901 w 1269801"/>
                <a:gd name="connsiteY3" fmla="*/ 1269802 h 1269801"/>
                <a:gd name="connsiteX4" fmla="*/ 0 w 1269801"/>
                <a:gd name="connsiteY4" fmla="*/ 634901 h 1269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01" h="1269801">
                  <a:moveTo>
                    <a:pt x="0" y="634901"/>
                  </a:moveTo>
                  <a:cubicBezTo>
                    <a:pt x="0" y="284255"/>
                    <a:pt x="284255" y="0"/>
                    <a:pt x="634901" y="0"/>
                  </a:cubicBezTo>
                  <a:cubicBezTo>
                    <a:pt x="985547" y="0"/>
                    <a:pt x="1269802" y="284255"/>
                    <a:pt x="1269802" y="634901"/>
                  </a:cubicBezTo>
                  <a:cubicBezTo>
                    <a:pt x="1269802" y="985547"/>
                    <a:pt x="985547" y="1269802"/>
                    <a:pt x="634901" y="1269802"/>
                  </a:cubicBezTo>
                  <a:cubicBezTo>
                    <a:pt x="284255" y="1269802"/>
                    <a:pt x="0" y="985547"/>
                    <a:pt x="0" y="634901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5958" tIns="185958" rIns="185958" bIns="185958" numCol="1" spcCol="1270" anchor="ctr" anchorCtr="0">
              <a:noAutofit/>
            </a:bodyPr>
            <a:lstStyle/>
            <a:p>
              <a:pPr lvl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b="1" kern="1200" dirty="0" smtClean="0">
                  <a:cs typeface="B Nazanin" panose="00000400000000000000" pitchFamily="2" charset="-78"/>
                </a:rPr>
                <a:t>شبکه‌های غیررسمی</a:t>
              </a:r>
              <a:endParaRPr lang="fa-IR" sz="2400" b="1" kern="1200" dirty="0">
                <a:cs typeface="B Nazanin" panose="00000400000000000000" pitchFamily="2" charset="-78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5</a:t>
            </a:fld>
            <a:endParaRPr lang="fa-I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/27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7261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895"/>
            <a:ext cx="8229600" cy="1066800"/>
          </a:xfrm>
        </p:spPr>
        <p:txBody>
          <a:bodyPr>
            <a:normAutofit/>
          </a:bodyPr>
          <a:lstStyle/>
          <a:p>
            <a:r>
              <a:rPr lang="fa-IR" sz="3000" b="1" dirty="0" smtClean="0"/>
              <a:t>مزایای شبکه‌های همکاری</a:t>
            </a:r>
            <a:endParaRPr lang="fa-IR" sz="3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6541303"/>
              </p:ext>
            </p:extLst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6</a:t>
            </a:fld>
            <a:endParaRPr lang="fa-I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/27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448893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b="1" dirty="0" smtClean="0"/>
              <a:t>انگیزه‌ها </a:t>
            </a:r>
            <a:r>
              <a:rPr lang="fa-IR" sz="3000" b="1" dirty="0"/>
              <a:t>و عوامل شکل‌گیری </a:t>
            </a:r>
            <a:r>
              <a:rPr lang="fa-IR" sz="3000" b="1" dirty="0" smtClean="0"/>
              <a:t>شبکه‌ها</a:t>
            </a:r>
            <a:endParaRPr lang="fa-IR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7</a:t>
            </a:fld>
            <a:endParaRPr lang="fa-IR" dirty="0"/>
          </a:p>
        </p:txBody>
      </p:sp>
      <p:grpSp>
        <p:nvGrpSpPr>
          <p:cNvPr id="8" name="Group 7"/>
          <p:cNvGrpSpPr/>
          <p:nvPr/>
        </p:nvGrpSpPr>
        <p:grpSpPr>
          <a:xfrm>
            <a:off x="762000" y="2249488"/>
            <a:ext cx="7122367" cy="4324350"/>
            <a:chOff x="2409825" y="2249488"/>
            <a:chExt cx="4324350" cy="4324350"/>
          </a:xfrm>
        </p:grpSpPr>
        <p:sp>
          <p:nvSpPr>
            <p:cNvPr id="9" name="Diamond 8"/>
            <p:cNvSpPr/>
            <p:nvPr/>
          </p:nvSpPr>
          <p:spPr>
            <a:xfrm>
              <a:off x="2409825" y="2249488"/>
              <a:ext cx="4324350" cy="4324350"/>
            </a:xfrm>
            <a:prstGeom prst="diamond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4636865" y="2660301"/>
              <a:ext cx="1686496" cy="1686496"/>
            </a:xfrm>
            <a:custGeom>
              <a:avLst/>
              <a:gdLst>
                <a:gd name="connsiteX0" fmla="*/ 0 w 1686496"/>
                <a:gd name="connsiteY0" fmla="*/ 281088 h 1686496"/>
                <a:gd name="connsiteX1" fmla="*/ 281088 w 1686496"/>
                <a:gd name="connsiteY1" fmla="*/ 0 h 1686496"/>
                <a:gd name="connsiteX2" fmla="*/ 1405408 w 1686496"/>
                <a:gd name="connsiteY2" fmla="*/ 0 h 1686496"/>
                <a:gd name="connsiteX3" fmla="*/ 1686496 w 1686496"/>
                <a:gd name="connsiteY3" fmla="*/ 281088 h 1686496"/>
                <a:gd name="connsiteX4" fmla="*/ 1686496 w 1686496"/>
                <a:gd name="connsiteY4" fmla="*/ 1405408 h 1686496"/>
                <a:gd name="connsiteX5" fmla="*/ 1405408 w 1686496"/>
                <a:gd name="connsiteY5" fmla="*/ 1686496 h 1686496"/>
                <a:gd name="connsiteX6" fmla="*/ 281088 w 1686496"/>
                <a:gd name="connsiteY6" fmla="*/ 1686496 h 1686496"/>
                <a:gd name="connsiteX7" fmla="*/ 0 w 1686496"/>
                <a:gd name="connsiteY7" fmla="*/ 1405408 h 1686496"/>
                <a:gd name="connsiteX8" fmla="*/ 0 w 1686496"/>
                <a:gd name="connsiteY8" fmla="*/ 281088 h 1686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6496" h="1686496">
                  <a:moveTo>
                    <a:pt x="0" y="281088"/>
                  </a:moveTo>
                  <a:cubicBezTo>
                    <a:pt x="0" y="125847"/>
                    <a:pt x="125847" y="0"/>
                    <a:pt x="281088" y="0"/>
                  </a:cubicBezTo>
                  <a:lnTo>
                    <a:pt x="1405408" y="0"/>
                  </a:lnTo>
                  <a:cubicBezTo>
                    <a:pt x="1560649" y="0"/>
                    <a:pt x="1686496" y="125847"/>
                    <a:pt x="1686496" y="281088"/>
                  </a:cubicBezTo>
                  <a:lnTo>
                    <a:pt x="1686496" y="1405408"/>
                  </a:lnTo>
                  <a:cubicBezTo>
                    <a:pt x="1686496" y="1560649"/>
                    <a:pt x="1560649" y="1686496"/>
                    <a:pt x="1405408" y="1686496"/>
                  </a:cubicBezTo>
                  <a:lnTo>
                    <a:pt x="281088" y="1686496"/>
                  </a:lnTo>
                  <a:cubicBezTo>
                    <a:pt x="125847" y="1686496"/>
                    <a:pt x="0" y="1560649"/>
                    <a:pt x="0" y="1405408"/>
                  </a:cubicBezTo>
                  <a:lnTo>
                    <a:pt x="0" y="281088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3768" tIns="173768" rIns="173768" bIns="173768" numCol="1" spcCol="1270" anchor="ctr" anchorCtr="0">
              <a:noAutofit/>
            </a:bodyPr>
            <a:lstStyle/>
            <a:p>
              <a:pPr lvl="0" algn="ctr" defTabSz="1066800" rtl="1">
                <a:lnSpc>
                  <a:spcPts val="3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fa-IR" sz="2400" kern="1200" dirty="0" smtClean="0">
                  <a:cs typeface="B Nazanin" panose="00000400000000000000" pitchFamily="2" charset="-78"/>
                </a:rPr>
                <a:t>غلبه بر عدم اطمینان بالا از نظر فناوری و بازار</a:t>
              </a:r>
              <a:endParaRPr lang="fa-IR" sz="2400" kern="1200" dirty="0">
                <a:cs typeface="B Nazanin" panose="00000400000000000000" pitchFamily="2" charset="-78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820638" y="2660301"/>
              <a:ext cx="1686496" cy="1686496"/>
            </a:xfrm>
            <a:custGeom>
              <a:avLst/>
              <a:gdLst>
                <a:gd name="connsiteX0" fmla="*/ 0 w 1686496"/>
                <a:gd name="connsiteY0" fmla="*/ 281088 h 1686496"/>
                <a:gd name="connsiteX1" fmla="*/ 281088 w 1686496"/>
                <a:gd name="connsiteY1" fmla="*/ 0 h 1686496"/>
                <a:gd name="connsiteX2" fmla="*/ 1405408 w 1686496"/>
                <a:gd name="connsiteY2" fmla="*/ 0 h 1686496"/>
                <a:gd name="connsiteX3" fmla="*/ 1686496 w 1686496"/>
                <a:gd name="connsiteY3" fmla="*/ 281088 h 1686496"/>
                <a:gd name="connsiteX4" fmla="*/ 1686496 w 1686496"/>
                <a:gd name="connsiteY4" fmla="*/ 1405408 h 1686496"/>
                <a:gd name="connsiteX5" fmla="*/ 1405408 w 1686496"/>
                <a:gd name="connsiteY5" fmla="*/ 1686496 h 1686496"/>
                <a:gd name="connsiteX6" fmla="*/ 281088 w 1686496"/>
                <a:gd name="connsiteY6" fmla="*/ 1686496 h 1686496"/>
                <a:gd name="connsiteX7" fmla="*/ 0 w 1686496"/>
                <a:gd name="connsiteY7" fmla="*/ 1405408 h 1686496"/>
                <a:gd name="connsiteX8" fmla="*/ 0 w 1686496"/>
                <a:gd name="connsiteY8" fmla="*/ 281088 h 1686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6496" h="1686496">
                  <a:moveTo>
                    <a:pt x="0" y="281088"/>
                  </a:moveTo>
                  <a:cubicBezTo>
                    <a:pt x="0" y="125847"/>
                    <a:pt x="125847" y="0"/>
                    <a:pt x="281088" y="0"/>
                  </a:cubicBezTo>
                  <a:lnTo>
                    <a:pt x="1405408" y="0"/>
                  </a:lnTo>
                  <a:cubicBezTo>
                    <a:pt x="1560649" y="0"/>
                    <a:pt x="1686496" y="125847"/>
                    <a:pt x="1686496" y="281088"/>
                  </a:cubicBezTo>
                  <a:lnTo>
                    <a:pt x="1686496" y="1405408"/>
                  </a:lnTo>
                  <a:cubicBezTo>
                    <a:pt x="1686496" y="1560649"/>
                    <a:pt x="1560649" y="1686496"/>
                    <a:pt x="1405408" y="1686496"/>
                  </a:cubicBezTo>
                  <a:lnTo>
                    <a:pt x="281088" y="1686496"/>
                  </a:lnTo>
                  <a:cubicBezTo>
                    <a:pt x="125847" y="1686496"/>
                    <a:pt x="0" y="1560649"/>
                    <a:pt x="0" y="1405408"/>
                  </a:cubicBezTo>
                  <a:lnTo>
                    <a:pt x="0" y="281088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3768" tIns="173768" rIns="173768" bIns="173768" numCol="1" spcCol="1270" anchor="ctr" anchorCtr="0">
              <a:noAutofit/>
            </a:bodyPr>
            <a:lstStyle/>
            <a:p>
              <a:pPr algn="ctr" defTabSz="1066800">
                <a:lnSpc>
                  <a:spcPts val="3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fa-IR" sz="2400" dirty="0">
                  <a:cs typeface="B Nazanin" panose="00000400000000000000" pitchFamily="2" charset="-78"/>
                </a:rPr>
                <a:t>دستیابی به توانمندی‌های فنی مکمل و دانش‌های گسترده 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4636865" y="4476528"/>
              <a:ext cx="1686496" cy="1686496"/>
            </a:xfrm>
            <a:custGeom>
              <a:avLst/>
              <a:gdLst>
                <a:gd name="connsiteX0" fmla="*/ 0 w 1686496"/>
                <a:gd name="connsiteY0" fmla="*/ 281088 h 1686496"/>
                <a:gd name="connsiteX1" fmla="*/ 281088 w 1686496"/>
                <a:gd name="connsiteY1" fmla="*/ 0 h 1686496"/>
                <a:gd name="connsiteX2" fmla="*/ 1405408 w 1686496"/>
                <a:gd name="connsiteY2" fmla="*/ 0 h 1686496"/>
                <a:gd name="connsiteX3" fmla="*/ 1686496 w 1686496"/>
                <a:gd name="connsiteY3" fmla="*/ 281088 h 1686496"/>
                <a:gd name="connsiteX4" fmla="*/ 1686496 w 1686496"/>
                <a:gd name="connsiteY4" fmla="*/ 1405408 h 1686496"/>
                <a:gd name="connsiteX5" fmla="*/ 1405408 w 1686496"/>
                <a:gd name="connsiteY5" fmla="*/ 1686496 h 1686496"/>
                <a:gd name="connsiteX6" fmla="*/ 281088 w 1686496"/>
                <a:gd name="connsiteY6" fmla="*/ 1686496 h 1686496"/>
                <a:gd name="connsiteX7" fmla="*/ 0 w 1686496"/>
                <a:gd name="connsiteY7" fmla="*/ 1405408 h 1686496"/>
                <a:gd name="connsiteX8" fmla="*/ 0 w 1686496"/>
                <a:gd name="connsiteY8" fmla="*/ 281088 h 1686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6496" h="1686496">
                  <a:moveTo>
                    <a:pt x="0" y="281088"/>
                  </a:moveTo>
                  <a:cubicBezTo>
                    <a:pt x="0" y="125847"/>
                    <a:pt x="125847" y="0"/>
                    <a:pt x="281088" y="0"/>
                  </a:cubicBezTo>
                  <a:lnTo>
                    <a:pt x="1405408" y="0"/>
                  </a:lnTo>
                  <a:cubicBezTo>
                    <a:pt x="1560649" y="0"/>
                    <a:pt x="1686496" y="125847"/>
                    <a:pt x="1686496" y="281088"/>
                  </a:cubicBezTo>
                  <a:lnTo>
                    <a:pt x="1686496" y="1405408"/>
                  </a:lnTo>
                  <a:cubicBezTo>
                    <a:pt x="1686496" y="1560649"/>
                    <a:pt x="1560649" y="1686496"/>
                    <a:pt x="1405408" y="1686496"/>
                  </a:cubicBezTo>
                  <a:lnTo>
                    <a:pt x="281088" y="1686496"/>
                  </a:lnTo>
                  <a:cubicBezTo>
                    <a:pt x="125847" y="1686496"/>
                    <a:pt x="0" y="1560649"/>
                    <a:pt x="0" y="1405408"/>
                  </a:cubicBezTo>
                  <a:lnTo>
                    <a:pt x="0" y="281088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3768" tIns="173768" rIns="173768" bIns="173768" numCol="1" spcCol="1270" anchor="ctr" anchorCtr="0">
              <a:noAutofit/>
            </a:bodyPr>
            <a:lstStyle/>
            <a:p>
              <a:pPr lvl="0" algn="ctr" defTabSz="1066800">
                <a:lnSpc>
                  <a:spcPts val="3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fa-IR" sz="2400" dirty="0">
                  <a:cs typeface="B Nazanin" panose="00000400000000000000" pitchFamily="2" charset="-78"/>
                </a:rPr>
                <a:t>رشد تمایل سازمان‌ها به همکاری‌های فناورانه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2820638" y="4476528"/>
              <a:ext cx="1686496" cy="1686496"/>
            </a:xfrm>
            <a:custGeom>
              <a:avLst/>
              <a:gdLst>
                <a:gd name="connsiteX0" fmla="*/ 0 w 1686496"/>
                <a:gd name="connsiteY0" fmla="*/ 281088 h 1686496"/>
                <a:gd name="connsiteX1" fmla="*/ 281088 w 1686496"/>
                <a:gd name="connsiteY1" fmla="*/ 0 h 1686496"/>
                <a:gd name="connsiteX2" fmla="*/ 1405408 w 1686496"/>
                <a:gd name="connsiteY2" fmla="*/ 0 h 1686496"/>
                <a:gd name="connsiteX3" fmla="*/ 1686496 w 1686496"/>
                <a:gd name="connsiteY3" fmla="*/ 281088 h 1686496"/>
                <a:gd name="connsiteX4" fmla="*/ 1686496 w 1686496"/>
                <a:gd name="connsiteY4" fmla="*/ 1405408 h 1686496"/>
                <a:gd name="connsiteX5" fmla="*/ 1405408 w 1686496"/>
                <a:gd name="connsiteY5" fmla="*/ 1686496 h 1686496"/>
                <a:gd name="connsiteX6" fmla="*/ 281088 w 1686496"/>
                <a:gd name="connsiteY6" fmla="*/ 1686496 h 1686496"/>
                <a:gd name="connsiteX7" fmla="*/ 0 w 1686496"/>
                <a:gd name="connsiteY7" fmla="*/ 1405408 h 1686496"/>
                <a:gd name="connsiteX8" fmla="*/ 0 w 1686496"/>
                <a:gd name="connsiteY8" fmla="*/ 281088 h 1686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6496" h="1686496">
                  <a:moveTo>
                    <a:pt x="0" y="281088"/>
                  </a:moveTo>
                  <a:cubicBezTo>
                    <a:pt x="0" y="125847"/>
                    <a:pt x="125847" y="0"/>
                    <a:pt x="281088" y="0"/>
                  </a:cubicBezTo>
                  <a:lnTo>
                    <a:pt x="1405408" y="0"/>
                  </a:lnTo>
                  <a:cubicBezTo>
                    <a:pt x="1560649" y="0"/>
                    <a:pt x="1686496" y="125847"/>
                    <a:pt x="1686496" y="281088"/>
                  </a:cubicBezTo>
                  <a:lnTo>
                    <a:pt x="1686496" y="1405408"/>
                  </a:lnTo>
                  <a:cubicBezTo>
                    <a:pt x="1686496" y="1560649"/>
                    <a:pt x="1560649" y="1686496"/>
                    <a:pt x="1405408" y="1686496"/>
                  </a:cubicBezTo>
                  <a:lnTo>
                    <a:pt x="281088" y="1686496"/>
                  </a:lnTo>
                  <a:cubicBezTo>
                    <a:pt x="125847" y="1686496"/>
                    <a:pt x="0" y="1560649"/>
                    <a:pt x="0" y="1405408"/>
                  </a:cubicBezTo>
                  <a:lnTo>
                    <a:pt x="0" y="281088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3768" tIns="173768" rIns="173768" bIns="173768" numCol="1" spcCol="1270" anchor="ctr" anchorCtr="0">
              <a:noAutofit/>
            </a:bodyPr>
            <a:lstStyle/>
            <a:p>
              <a:pPr algn="ctr" defTabSz="1066800">
                <a:lnSpc>
                  <a:spcPts val="3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fa-IR" sz="2400" dirty="0">
                  <a:cs typeface="B Nazanin" panose="00000400000000000000" pitchFamily="2" charset="-78"/>
                </a:rPr>
                <a:t>غلبه بر ناکارآمدی مکانیزم بازار </a:t>
              </a: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/27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844064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898" y="836712"/>
            <a:ext cx="8229600" cy="845840"/>
          </a:xfrm>
        </p:spPr>
        <p:txBody>
          <a:bodyPr>
            <a:normAutofit/>
          </a:bodyPr>
          <a:lstStyle/>
          <a:p>
            <a:r>
              <a:rPr lang="fa-IR" sz="3000" b="1" dirty="0"/>
              <a:t>هزینه‌ها و فرصت‌های همکاری در </a:t>
            </a:r>
            <a:r>
              <a:rPr lang="fa-IR" sz="3000" b="1" dirty="0" smtClean="0"/>
              <a:t>شبکه</a:t>
            </a:r>
            <a:endParaRPr lang="fa-IR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623" y="1800579"/>
            <a:ext cx="8372970" cy="963552"/>
          </a:xfrm>
        </p:spPr>
        <p:txBody>
          <a:bodyPr>
            <a:normAutofit/>
          </a:bodyPr>
          <a:lstStyle/>
          <a:p>
            <a:r>
              <a:rPr lang="fa-IR" sz="2600" dirty="0"/>
              <a:t>شبکه‌ها وقتی ایجاد می‌شوند که هزینه‌های اداره آنها کمتر از منافع تأمین‌شده توسط آنها باشد.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8</a:t>
            </a:fld>
            <a:endParaRPr lang="fa-IR" dirty="0"/>
          </a:p>
        </p:txBody>
      </p:sp>
      <p:grpSp>
        <p:nvGrpSpPr>
          <p:cNvPr id="6" name="Group 5"/>
          <p:cNvGrpSpPr/>
          <p:nvPr/>
        </p:nvGrpSpPr>
        <p:grpSpPr>
          <a:xfrm>
            <a:off x="395536" y="2646035"/>
            <a:ext cx="8353573" cy="3807301"/>
            <a:chOff x="1527051" y="2596237"/>
            <a:chExt cx="5979839" cy="4064000"/>
          </a:xfrm>
        </p:grpSpPr>
        <p:sp>
          <p:nvSpPr>
            <p:cNvPr id="7" name="Freeform 6"/>
            <p:cNvSpPr/>
            <p:nvPr/>
          </p:nvSpPr>
          <p:spPr>
            <a:xfrm>
              <a:off x="4140588" y="2596237"/>
              <a:ext cx="3366302" cy="4064000"/>
            </a:xfrm>
            <a:custGeom>
              <a:avLst/>
              <a:gdLst>
                <a:gd name="connsiteX0" fmla="*/ 0 w 2934890"/>
                <a:gd name="connsiteY0" fmla="*/ 293489 h 4064000"/>
                <a:gd name="connsiteX1" fmla="*/ 293489 w 2934890"/>
                <a:gd name="connsiteY1" fmla="*/ 0 h 4064000"/>
                <a:gd name="connsiteX2" fmla="*/ 2641401 w 2934890"/>
                <a:gd name="connsiteY2" fmla="*/ 0 h 4064000"/>
                <a:gd name="connsiteX3" fmla="*/ 2934890 w 2934890"/>
                <a:gd name="connsiteY3" fmla="*/ 293489 h 4064000"/>
                <a:gd name="connsiteX4" fmla="*/ 2934890 w 2934890"/>
                <a:gd name="connsiteY4" fmla="*/ 3770511 h 4064000"/>
                <a:gd name="connsiteX5" fmla="*/ 2641401 w 2934890"/>
                <a:gd name="connsiteY5" fmla="*/ 4064000 h 4064000"/>
                <a:gd name="connsiteX6" fmla="*/ 293489 w 2934890"/>
                <a:gd name="connsiteY6" fmla="*/ 4064000 h 4064000"/>
                <a:gd name="connsiteX7" fmla="*/ 0 w 2934890"/>
                <a:gd name="connsiteY7" fmla="*/ 3770511 h 4064000"/>
                <a:gd name="connsiteX8" fmla="*/ 0 w 2934890"/>
                <a:gd name="connsiteY8" fmla="*/ 293489 h 40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34890" h="4064000">
                  <a:moveTo>
                    <a:pt x="0" y="293489"/>
                  </a:moveTo>
                  <a:cubicBezTo>
                    <a:pt x="0" y="131400"/>
                    <a:pt x="131400" y="0"/>
                    <a:pt x="293489" y="0"/>
                  </a:cubicBezTo>
                  <a:lnTo>
                    <a:pt x="2641401" y="0"/>
                  </a:lnTo>
                  <a:cubicBezTo>
                    <a:pt x="2803490" y="0"/>
                    <a:pt x="2934890" y="131400"/>
                    <a:pt x="2934890" y="293489"/>
                  </a:cubicBezTo>
                  <a:lnTo>
                    <a:pt x="2934890" y="3770511"/>
                  </a:lnTo>
                  <a:cubicBezTo>
                    <a:pt x="2934890" y="3932600"/>
                    <a:pt x="2803490" y="4064000"/>
                    <a:pt x="2641401" y="4064000"/>
                  </a:cubicBezTo>
                  <a:lnTo>
                    <a:pt x="293489" y="4064000"/>
                  </a:lnTo>
                  <a:cubicBezTo>
                    <a:pt x="131400" y="4064000"/>
                    <a:pt x="0" y="3932600"/>
                    <a:pt x="0" y="3770511"/>
                  </a:cubicBezTo>
                  <a:lnTo>
                    <a:pt x="0" y="293489"/>
                  </a:lnTo>
                  <a:close/>
                </a:path>
              </a:pathLst>
            </a:custGeom>
            <a:solidFill>
              <a:srgbClr val="FFE4C9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2921000" numCol="1" spcCol="1270" anchor="ctr" anchorCtr="0">
              <a:noAutofit/>
            </a:bodyPr>
            <a:lstStyle/>
            <a:p>
              <a:pPr lvl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3200" b="1" kern="1200" dirty="0" smtClean="0">
                  <a:cs typeface="B Nazanin" panose="00000400000000000000" pitchFamily="2" charset="-78"/>
                </a:rPr>
                <a:t>فرصت‌های شبکه‌</a:t>
              </a:r>
              <a:endParaRPr lang="fa-IR" sz="3200" b="1" kern="1200" dirty="0">
                <a:cs typeface="B Nazanin" panose="00000400000000000000" pitchFamily="2" charset="-78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4311016" y="3816205"/>
              <a:ext cx="3012443" cy="470148"/>
            </a:xfrm>
            <a:custGeom>
              <a:avLst/>
              <a:gdLst>
                <a:gd name="connsiteX0" fmla="*/ 0 w 2347912"/>
                <a:gd name="connsiteY0" fmla="*/ 47015 h 470148"/>
                <a:gd name="connsiteX1" fmla="*/ 47015 w 2347912"/>
                <a:gd name="connsiteY1" fmla="*/ 0 h 470148"/>
                <a:gd name="connsiteX2" fmla="*/ 2300897 w 2347912"/>
                <a:gd name="connsiteY2" fmla="*/ 0 h 470148"/>
                <a:gd name="connsiteX3" fmla="*/ 2347912 w 2347912"/>
                <a:gd name="connsiteY3" fmla="*/ 47015 h 470148"/>
                <a:gd name="connsiteX4" fmla="*/ 2347912 w 2347912"/>
                <a:gd name="connsiteY4" fmla="*/ 423133 h 470148"/>
                <a:gd name="connsiteX5" fmla="*/ 2300897 w 2347912"/>
                <a:gd name="connsiteY5" fmla="*/ 470148 h 470148"/>
                <a:gd name="connsiteX6" fmla="*/ 47015 w 2347912"/>
                <a:gd name="connsiteY6" fmla="*/ 470148 h 470148"/>
                <a:gd name="connsiteX7" fmla="*/ 0 w 2347912"/>
                <a:gd name="connsiteY7" fmla="*/ 423133 h 470148"/>
                <a:gd name="connsiteX8" fmla="*/ 0 w 2347912"/>
                <a:gd name="connsiteY8" fmla="*/ 47015 h 47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7912" h="470148">
                  <a:moveTo>
                    <a:pt x="0" y="47015"/>
                  </a:moveTo>
                  <a:cubicBezTo>
                    <a:pt x="0" y="21049"/>
                    <a:pt x="21049" y="0"/>
                    <a:pt x="47015" y="0"/>
                  </a:cubicBezTo>
                  <a:lnTo>
                    <a:pt x="2300897" y="0"/>
                  </a:lnTo>
                  <a:cubicBezTo>
                    <a:pt x="2326863" y="0"/>
                    <a:pt x="2347912" y="21049"/>
                    <a:pt x="2347912" y="47015"/>
                  </a:cubicBezTo>
                  <a:lnTo>
                    <a:pt x="2347912" y="423133"/>
                  </a:lnTo>
                  <a:cubicBezTo>
                    <a:pt x="2347912" y="449099"/>
                    <a:pt x="2326863" y="470148"/>
                    <a:pt x="2300897" y="470148"/>
                  </a:cubicBezTo>
                  <a:lnTo>
                    <a:pt x="47015" y="470148"/>
                  </a:lnTo>
                  <a:cubicBezTo>
                    <a:pt x="21049" y="470148"/>
                    <a:pt x="0" y="449099"/>
                    <a:pt x="0" y="423133"/>
                  </a:cubicBezTo>
                  <a:lnTo>
                    <a:pt x="0" y="47015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570" tIns="51870" rIns="64570" bIns="51870" numCol="1" spcCol="1270" anchor="ctr" anchorCtr="0">
              <a:noAutofit/>
            </a:bodyPr>
            <a:lstStyle/>
            <a:p>
              <a:pPr lvl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b="0" kern="1200" dirty="0" smtClean="0">
                  <a:cs typeface="B Nazanin" panose="00000400000000000000" pitchFamily="2" charset="-78"/>
                </a:rPr>
                <a:t>اقتصاد مقیاس، دامنه و تنوع در شبکه</a:t>
              </a:r>
              <a:endParaRPr lang="fa-IR" sz="2400" b="0" kern="1200" dirty="0">
                <a:cs typeface="B Nazanin" panose="00000400000000000000" pitchFamily="2" charset="-78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4311016" y="4358684"/>
              <a:ext cx="3012443" cy="470148"/>
            </a:xfrm>
            <a:custGeom>
              <a:avLst/>
              <a:gdLst>
                <a:gd name="connsiteX0" fmla="*/ 0 w 2347912"/>
                <a:gd name="connsiteY0" fmla="*/ 47015 h 470148"/>
                <a:gd name="connsiteX1" fmla="*/ 47015 w 2347912"/>
                <a:gd name="connsiteY1" fmla="*/ 0 h 470148"/>
                <a:gd name="connsiteX2" fmla="*/ 2300897 w 2347912"/>
                <a:gd name="connsiteY2" fmla="*/ 0 h 470148"/>
                <a:gd name="connsiteX3" fmla="*/ 2347912 w 2347912"/>
                <a:gd name="connsiteY3" fmla="*/ 47015 h 470148"/>
                <a:gd name="connsiteX4" fmla="*/ 2347912 w 2347912"/>
                <a:gd name="connsiteY4" fmla="*/ 423133 h 470148"/>
                <a:gd name="connsiteX5" fmla="*/ 2300897 w 2347912"/>
                <a:gd name="connsiteY5" fmla="*/ 470148 h 470148"/>
                <a:gd name="connsiteX6" fmla="*/ 47015 w 2347912"/>
                <a:gd name="connsiteY6" fmla="*/ 470148 h 470148"/>
                <a:gd name="connsiteX7" fmla="*/ 0 w 2347912"/>
                <a:gd name="connsiteY7" fmla="*/ 423133 h 470148"/>
                <a:gd name="connsiteX8" fmla="*/ 0 w 2347912"/>
                <a:gd name="connsiteY8" fmla="*/ 47015 h 47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7912" h="470148">
                  <a:moveTo>
                    <a:pt x="0" y="47015"/>
                  </a:moveTo>
                  <a:cubicBezTo>
                    <a:pt x="0" y="21049"/>
                    <a:pt x="21049" y="0"/>
                    <a:pt x="47015" y="0"/>
                  </a:cubicBezTo>
                  <a:lnTo>
                    <a:pt x="2300897" y="0"/>
                  </a:lnTo>
                  <a:cubicBezTo>
                    <a:pt x="2326863" y="0"/>
                    <a:pt x="2347912" y="21049"/>
                    <a:pt x="2347912" y="47015"/>
                  </a:cubicBezTo>
                  <a:lnTo>
                    <a:pt x="2347912" y="423133"/>
                  </a:lnTo>
                  <a:cubicBezTo>
                    <a:pt x="2347912" y="449099"/>
                    <a:pt x="2326863" y="470148"/>
                    <a:pt x="2300897" y="470148"/>
                  </a:cubicBezTo>
                  <a:lnTo>
                    <a:pt x="47015" y="470148"/>
                  </a:lnTo>
                  <a:cubicBezTo>
                    <a:pt x="21049" y="470148"/>
                    <a:pt x="0" y="449099"/>
                    <a:pt x="0" y="423133"/>
                  </a:cubicBezTo>
                  <a:lnTo>
                    <a:pt x="0" y="47015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570" tIns="51870" rIns="64570" bIns="51870" numCol="1" spcCol="1270" anchor="ctr" anchorCtr="0">
              <a:noAutofit/>
            </a:bodyPr>
            <a:lstStyle/>
            <a:p>
              <a:pPr lvl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b="0" kern="1200" dirty="0" smtClean="0">
                  <a:cs typeface="B Nazanin" panose="00000400000000000000" pitchFamily="2" charset="-78"/>
                </a:rPr>
                <a:t>دستیابی به دارایی‌های مکمل </a:t>
              </a:r>
              <a:endParaRPr lang="en-US" sz="2400" b="0" kern="1200" dirty="0">
                <a:cs typeface="B Nazanin" panose="00000400000000000000" pitchFamily="2" charset="-78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4311016" y="4901162"/>
              <a:ext cx="3012443" cy="470148"/>
            </a:xfrm>
            <a:custGeom>
              <a:avLst/>
              <a:gdLst>
                <a:gd name="connsiteX0" fmla="*/ 0 w 2347912"/>
                <a:gd name="connsiteY0" fmla="*/ 47015 h 470148"/>
                <a:gd name="connsiteX1" fmla="*/ 47015 w 2347912"/>
                <a:gd name="connsiteY1" fmla="*/ 0 h 470148"/>
                <a:gd name="connsiteX2" fmla="*/ 2300897 w 2347912"/>
                <a:gd name="connsiteY2" fmla="*/ 0 h 470148"/>
                <a:gd name="connsiteX3" fmla="*/ 2347912 w 2347912"/>
                <a:gd name="connsiteY3" fmla="*/ 47015 h 470148"/>
                <a:gd name="connsiteX4" fmla="*/ 2347912 w 2347912"/>
                <a:gd name="connsiteY4" fmla="*/ 423133 h 470148"/>
                <a:gd name="connsiteX5" fmla="*/ 2300897 w 2347912"/>
                <a:gd name="connsiteY5" fmla="*/ 470148 h 470148"/>
                <a:gd name="connsiteX6" fmla="*/ 47015 w 2347912"/>
                <a:gd name="connsiteY6" fmla="*/ 470148 h 470148"/>
                <a:gd name="connsiteX7" fmla="*/ 0 w 2347912"/>
                <a:gd name="connsiteY7" fmla="*/ 423133 h 470148"/>
                <a:gd name="connsiteX8" fmla="*/ 0 w 2347912"/>
                <a:gd name="connsiteY8" fmla="*/ 47015 h 47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7912" h="470148">
                  <a:moveTo>
                    <a:pt x="0" y="47015"/>
                  </a:moveTo>
                  <a:cubicBezTo>
                    <a:pt x="0" y="21049"/>
                    <a:pt x="21049" y="0"/>
                    <a:pt x="47015" y="0"/>
                  </a:cubicBezTo>
                  <a:lnTo>
                    <a:pt x="2300897" y="0"/>
                  </a:lnTo>
                  <a:cubicBezTo>
                    <a:pt x="2326863" y="0"/>
                    <a:pt x="2347912" y="21049"/>
                    <a:pt x="2347912" y="47015"/>
                  </a:cubicBezTo>
                  <a:lnTo>
                    <a:pt x="2347912" y="423133"/>
                  </a:lnTo>
                  <a:cubicBezTo>
                    <a:pt x="2347912" y="449099"/>
                    <a:pt x="2326863" y="470148"/>
                    <a:pt x="2300897" y="470148"/>
                  </a:cubicBezTo>
                  <a:lnTo>
                    <a:pt x="47015" y="470148"/>
                  </a:lnTo>
                  <a:cubicBezTo>
                    <a:pt x="21049" y="470148"/>
                    <a:pt x="0" y="449099"/>
                    <a:pt x="0" y="423133"/>
                  </a:cubicBezTo>
                  <a:lnTo>
                    <a:pt x="0" y="47015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570" tIns="51870" rIns="64570" bIns="51870" numCol="1" spcCol="1270" anchor="ctr" anchorCtr="0">
              <a:noAutofit/>
            </a:bodyPr>
            <a:lstStyle/>
            <a:p>
              <a:pPr lvl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b="0" kern="1200" dirty="0" smtClean="0">
                  <a:cs typeface="B Nazanin" panose="00000400000000000000" pitchFamily="2" charset="-78"/>
                </a:rPr>
                <a:t>تکنولوژی‌های مشترکاً توسعه‌یافته</a:t>
              </a:r>
              <a:endParaRPr lang="en-US" sz="2400" b="0" kern="1200" dirty="0">
                <a:cs typeface="B Nazanin" panose="00000400000000000000" pitchFamily="2" charset="-78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4311016" y="5443641"/>
              <a:ext cx="3012443" cy="470148"/>
            </a:xfrm>
            <a:custGeom>
              <a:avLst/>
              <a:gdLst>
                <a:gd name="connsiteX0" fmla="*/ 0 w 2347912"/>
                <a:gd name="connsiteY0" fmla="*/ 47015 h 470148"/>
                <a:gd name="connsiteX1" fmla="*/ 47015 w 2347912"/>
                <a:gd name="connsiteY1" fmla="*/ 0 h 470148"/>
                <a:gd name="connsiteX2" fmla="*/ 2300897 w 2347912"/>
                <a:gd name="connsiteY2" fmla="*/ 0 h 470148"/>
                <a:gd name="connsiteX3" fmla="*/ 2347912 w 2347912"/>
                <a:gd name="connsiteY3" fmla="*/ 47015 h 470148"/>
                <a:gd name="connsiteX4" fmla="*/ 2347912 w 2347912"/>
                <a:gd name="connsiteY4" fmla="*/ 423133 h 470148"/>
                <a:gd name="connsiteX5" fmla="*/ 2300897 w 2347912"/>
                <a:gd name="connsiteY5" fmla="*/ 470148 h 470148"/>
                <a:gd name="connsiteX6" fmla="*/ 47015 w 2347912"/>
                <a:gd name="connsiteY6" fmla="*/ 470148 h 470148"/>
                <a:gd name="connsiteX7" fmla="*/ 0 w 2347912"/>
                <a:gd name="connsiteY7" fmla="*/ 423133 h 470148"/>
                <a:gd name="connsiteX8" fmla="*/ 0 w 2347912"/>
                <a:gd name="connsiteY8" fmla="*/ 47015 h 47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7912" h="470148">
                  <a:moveTo>
                    <a:pt x="0" y="47015"/>
                  </a:moveTo>
                  <a:cubicBezTo>
                    <a:pt x="0" y="21049"/>
                    <a:pt x="21049" y="0"/>
                    <a:pt x="47015" y="0"/>
                  </a:cubicBezTo>
                  <a:lnTo>
                    <a:pt x="2300897" y="0"/>
                  </a:lnTo>
                  <a:cubicBezTo>
                    <a:pt x="2326863" y="0"/>
                    <a:pt x="2347912" y="21049"/>
                    <a:pt x="2347912" y="47015"/>
                  </a:cubicBezTo>
                  <a:lnTo>
                    <a:pt x="2347912" y="423133"/>
                  </a:lnTo>
                  <a:cubicBezTo>
                    <a:pt x="2347912" y="449099"/>
                    <a:pt x="2326863" y="470148"/>
                    <a:pt x="2300897" y="470148"/>
                  </a:cubicBezTo>
                  <a:lnTo>
                    <a:pt x="47015" y="470148"/>
                  </a:lnTo>
                  <a:cubicBezTo>
                    <a:pt x="21049" y="470148"/>
                    <a:pt x="0" y="449099"/>
                    <a:pt x="0" y="423133"/>
                  </a:cubicBezTo>
                  <a:lnTo>
                    <a:pt x="0" y="47015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570" tIns="51870" rIns="64570" bIns="51870" numCol="1" spcCol="1270" anchor="ctr" anchorCtr="0">
              <a:noAutofit/>
            </a:bodyPr>
            <a:lstStyle/>
            <a:p>
              <a:pPr lvl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b="0" kern="1200" dirty="0" smtClean="0">
                  <a:cs typeface="B Nazanin" panose="00000400000000000000" pitchFamily="2" charset="-78"/>
                </a:rPr>
                <a:t>کانال‌های فروش مزیت‌دار</a:t>
              </a:r>
              <a:endParaRPr lang="en-US" sz="2400" b="0" kern="1200" dirty="0">
                <a:cs typeface="B Nazanin" panose="00000400000000000000" pitchFamily="2" charset="-78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4311016" y="5986120"/>
              <a:ext cx="3012443" cy="470148"/>
            </a:xfrm>
            <a:custGeom>
              <a:avLst/>
              <a:gdLst>
                <a:gd name="connsiteX0" fmla="*/ 0 w 2347912"/>
                <a:gd name="connsiteY0" fmla="*/ 47015 h 470148"/>
                <a:gd name="connsiteX1" fmla="*/ 47015 w 2347912"/>
                <a:gd name="connsiteY1" fmla="*/ 0 h 470148"/>
                <a:gd name="connsiteX2" fmla="*/ 2300897 w 2347912"/>
                <a:gd name="connsiteY2" fmla="*/ 0 h 470148"/>
                <a:gd name="connsiteX3" fmla="*/ 2347912 w 2347912"/>
                <a:gd name="connsiteY3" fmla="*/ 47015 h 470148"/>
                <a:gd name="connsiteX4" fmla="*/ 2347912 w 2347912"/>
                <a:gd name="connsiteY4" fmla="*/ 423133 h 470148"/>
                <a:gd name="connsiteX5" fmla="*/ 2300897 w 2347912"/>
                <a:gd name="connsiteY5" fmla="*/ 470148 h 470148"/>
                <a:gd name="connsiteX6" fmla="*/ 47015 w 2347912"/>
                <a:gd name="connsiteY6" fmla="*/ 470148 h 470148"/>
                <a:gd name="connsiteX7" fmla="*/ 0 w 2347912"/>
                <a:gd name="connsiteY7" fmla="*/ 423133 h 470148"/>
                <a:gd name="connsiteX8" fmla="*/ 0 w 2347912"/>
                <a:gd name="connsiteY8" fmla="*/ 47015 h 47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7912" h="470148">
                  <a:moveTo>
                    <a:pt x="0" y="47015"/>
                  </a:moveTo>
                  <a:cubicBezTo>
                    <a:pt x="0" y="21049"/>
                    <a:pt x="21049" y="0"/>
                    <a:pt x="47015" y="0"/>
                  </a:cubicBezTo>
                  <a:lnTo>
                    <a:pt x="2300897" y="0"/>
                  </a:lnTo>
                  <a:cubicBezTo>
                    <a:pt x="2326863" y="0"/>
                    <a:pt x="2347912" y="21049"/>
                    <a:pt x="2347912" y="47015"/>
                  </a:cubicBezTo>
                  <a:lnTo>
                    <a:pt x="2347912" y="423133"/>
                  </a:lnTo>
                  <a:cubicBezTo>
                    <a:pt x="2347912" y="449099"/>
                    <a:pt x="2326863" y="470148"/>
                    <a:pt x="2300897" y="470148"/>
                  </a:cubicBezTo>
                  <a:lnTo>
                    <a:pt x="47015" y="470148"/>
                  </a:lnTo>
                  <a:cubicBezTo>
                    <a:pt x="21049" y="470148"/>
                    <a:pt x="0" y="449099"/>
                    <a:pt x="0" y="423133"/>
                  </a:cubicBezTo>
                  <a:lnTo>
                    <a:pt x="0" y="47015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570" tIns="51870" rIns="64570" bIns="51870" numCol="1" spcCol="1270" anchor="ctr" anchorCtr="0">
              <a:noAutofit/>
            </a:bodyPr>
            <a:lstStyle/>
            <a:p>
              <a:pPr lvl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b="0" kern="1200" dirty="0" smtClean="0">
                  <a:cs typeface="B Nazanin" panose="00000400000000000000" pitchFamily="2" charset="-78"/>
                </a:rPr>
                <a:t>منافع مالی ناشی از یادگیری متقابل</a:t>
              </a:r>
              <a:endParaRPr lang="en-US" sz="2400" b="0" kern="1200" dirty="0">
                <a:cs typeface="B Nazanin" panose="00000400000000000000" pitchFamily="2" charset="-78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1527051" y="2596237"/>
              <a:ext cx="2526233" cy="4064000"/>
            </a:xfrm>
            <a:custGeom>
              <a:avLst/>
              <a:gdLst>
                <a:gd name="connsiteX0" fmla="*/ 0 w 2934890"/>
                <a:gd name="connsiteY0" fmla="*/ 293489 h 4064000"/>
                <a:gd name="connsiteX1" fmla="*/ 293489 w 2934890"/>
                <a:gd name="connsiteY1" fmla="*/ 0 h 4064000"/>
                <a:gd name="connsiteX2" fmla="*/ 2641401 w 2934890"/>
                <a:gd name="connsiteY2" fmla="*/ 0 h 4064000"/>
                <a:gd name="connsiteX3" fmla="*/ 2934890 w 2934890"/>
                <a:gd name="connsiteY3" fmla="*/ 293489 h 4064000"/>
                <a:gd name="connsiteX4" fmla="*/ 2934890 w 2934890"/>
                <a:gd name="connsiteY4" fmla="*/ 3770511 h 4064000"/>
                <a:gd name="connsiteX5" fmla="*/ 2641401 w 2934890"/>
                <a:gd name="connsiteY5" fmla="*/ 4064000 h 4064000"/>
                <a:gd name="connsiteX6" fmla="*/ 293489 w 2934890"/>
                <a:gd name="connsiteY6" fmla="*/ 4064000 h 4064000"/>
                <a:gd name="connsiteX7" fmla="*/ 0 w 2934890"/>
                <a:gd name="connsiteY7" fmla="*/ 3770511 h 4064000"/>
                <a:gd name="connsiteX8" fmla="*/ 0 w 2934890"/>
                <a:gd name="connsiteY8" fmla="*/ 293489 h 40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34890" h="4064000">
                  <a:moveTo>
                    <a:pt x="0" y="293489"/>
                  </a:moveTo>
                  <a:cubicBezTo>
                    <a:pt x="0" y="131400"/>
                    <a:pt x="131400" y="0"/>
                    <a:pt x="293489" y="0"/>
                  </a:cubicBezTo>
                  <a:lnTo>
                    <a:pt x="2641401" y="0"/>
                  </a:lnTo>
                  <a:cubicBezTo>
                    <a:pt x="2803490" y="0"/>
                    <a:pt x="2934890" y="131400"/>
                    <a:pt x="2934890" y="293489"/>
                  </a:cubicBezTo>
                  <a:lnTo>
                    <a:pt x="2934890" y="3770511"/>
                  </a:lnTo>
                  <a:cubicBezTo>
                    <a:pt x="2934890" y="3932600"/>
                    <a:pt x="2803490" y="4064000"/>
                    <a:pt x="2641401" y="4064000"/>
                  </a:cubicBezTo>
                  <a:lnTo>
                    <a:pt x="293489" y="4064000"/>
                  </a:lnTo>
                  <a:cubicBezTo>
                    <a:pt x="131400" y="4064000"/>
                    <a:pt x="0" y="3932600"/>
                    <a:pt x="0" y="3770511"/>
                  </a:cubicBezTo>
                  <a:lnTo>
                    <a:pt x="0" y="293489"/>
                  </a:lnTo>
                  <a:close/>
                </a:path>
              </a:pathLst>
            </a:custGeom>
            <a:solidFill>
              <a:srgbClr val="FFE4C9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2921000" numCol="1" spcCol="1270" anchor="ctr" anchorCtr="0">
              <a:noAutofit/>
            </a:bodyPr>
            <a:lstStyle/>
            <a:p>
              <a:pPr lvl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3200" b="1" dirty="0">
                  <a:cs typeface="B Nazanin" panose="00000400000000000000" pitchFamily="2" charset="-78"/>
                </a:rPr>
                <a:t>هزینه‌های شبکه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1738297" y="3815784"/>
              <a:ext cx="2108802" cy="710149"/>
            </a:xfrm>
            <a:custGeom>
              <a:avLst/>
              <a:gdLst>
                <a:gd name="connsiteX0" fmla="*/ 0 w 2347912"/>
                <a:gd name="connsiteY0" fmla="*/ 79841 h 798413"/>
                <a:gd name="connsiteX1" fmla="*/ 79841 w 2347912"/>
                <a:gd name="connsiteY1" fmla="*/ 0 h 798413"/>
                <a:gd name="connsiteX2" fmla="*/ 2268071 w 2347912"/>
                <a:gd name="connsiteY2" fmla="*/ 0 h 798413"/>
                <a:gd name="connsiteX3" fmla="*/ 2347912 w 2347912"/>
                <a:gd name="connsiteY3" fmla="*/ 79841 h 798413"/>
                <a:gd name="connsiteX4" fmla="*/ 2347912 w 2347912"/>
                <a:gd name="connsiteY4" fmla="*/ 718572 h 798413"/>
                <a:gd name="connsiteX5" fmla="*/ 2268071 w 2347912"/>
                <a:gd name="connsiteY5" fmla="*/ 798413 h 798413"/>
                <a:gd name="connsiteX6" fmla="*/ 79841 w 2347912"/>
                <a:gd name="connsiteY6" fmla="*/ 798413 h 798413"/>
                <a:gd name="connsiteX7" fmla="*/ 0 w 2347912"/>
                <a:gd name="connsiteY7" fmla="*/ 718572 h 798413"/>
                <a:gd name="connsiteX8" fmla="*/ 0 w 2347912"/>
                <a:gd name="connsiteY8" fmla="*/ 79841 h 798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7912" h="798413">
                  <a:moveTo>
                    <a:pt x="0" y="79841"/>
                  </a:moveTo>
                  <a:cubicBezTo>
                    <a:pt x="0" y="35746"/>
                    <a:pt x="35746" y="0"/>
                    <a:pt x="79841" y="0"/>
                  </a:cubicBezTo>
                  <a:lnTo>
                    <a:pt x="2268071" y="0"/>
                  </a:lnTo>
                  <a:cubicBezTo>
                    <a:pt x="2312166" y="0"/>
                    <a:pt x="2347912" y="35746"/>
                    <a:pt x="2347912" y="79841"/>
                  </a:cubicBezTo>
                  <a:lnTo>
                    <a:pt x="2347912" y="718572"/>
                  </a:lnTo>
                  <a:cubicBezTo>
                    <a:pt x="2347912" y="762667"/>
                    <a:pt x="2312166" y="798413"/>
                    <a:pt x="2268071" y="798413"/>
                  </a:cubicBezTo>
                  <a:lnTo>
                    <a:pt x="79841" y="798413"/>
                  </a:lnTo>
                  <a:cubicBezTo>
                    <a:pt x="35746" y="798413"/>
                    <a:pt x="0" y="762667"/>
                    <a:pt x="0" y="718572"/>
                  </a:cubicBezTo>
                  <a:lnTo>
                    <a:pt x="0" y="79841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185" tIns="61485" rIns="74185" bIns="61485" numCol="1" spcCol="1270" anchor="ctr" anchorCtr="0">
              <a:noAutofit/>
            </a:bodyPr>
            <a:lstStyle/>
            <a:p>
              <a:pPr lvl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b="0" kern="1200" dirty="0" smtClean="0">
                  <a:cs typeface="B Nazanin" panose="00000400000000000000" pitchFamily="2" charset="-78"/>
                </a:rPr>
                <a:t>هزینه‌های شروع </a:t>
              </a:r>
              <a:endParaRPr lang="fa-IR" sz="2400" b="0" kern="1200" dirty="0">
                <a:cs typeface="B Nazanin" panose="00000400000000000000" pitchFamily="2" charset="-78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1738297" y="4659461"/>
              <a:ext cx="2108802" cy="634280"/>
            </a:xfrm>
            <a:custGeom>
              <a:avLst/>
              <a:gdLst>
                <a:gd name="connsiteX0" fmla="*/ 0 w 2347912"/>
                <a:gd name="connsiteY0" fmla="*/ 79841 h 798413"/>
                <a:gd name="connsiteX1" fmla="*/ 79841 w 2347912"/>
                <a:gd name="connsiteY1" fmla="*/ 0 h 798413"/>
                <a:gd name="connsiteX2" fmla="*/ 2268071 w 2347912"/>
                <a:gd name="connsiteY2" fmla="*/ 0 h 798413"/>
                <a:gd name="connsiteX3" fmla="*/ 2347912 w 2347912"/>
                <a:gd name="connsiteY3" fmla="*/ 79841 h 798413"/>
                <a:gd name="connsiteX4" fmla="*/ 2347912 w 2347912"/>
                <a:gd name="connsiteY4" fmla="*/ 718572 h 798413"/>
                <a:gd name="connsiteX5" fmla="*/ 2268071 w 2347912"/>
                <a:gd name="connsiteY5" fmla="*/ 798413 h 798413"/>
                <a:gd name="connsiteX6" fmla="*/ 79841 w 2347912"/>
                <a:gd name="connsiteY6" fmla="*/ 798413 h 798413"/>
                <a:gd name="connsiteX7" fmla="*/ 0 w 2347912"/>
                <a:gd name="connsiteY7" fmla="*/ 718572 h 798413"/>
                <a:gd name="connsiteX8" fmla="*/ 0 w 2347912"/>
                <a:gd name="connsiteY8" fmla="*/ 79841 h 798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7912" h="798413">
                  <a:moveTo>
                    <a:pt x="0" y="79841"/>
                  </a:moveTo>
                  <a:cubicBezTo>
                    <a:pt x="0" y="35746"/>
                    <a:pt x="35746" y="0"/>
                    <a:pt x="79841" y="0"/>
                  </a:cubicBezTo>
                  <a:lnTo>
                    <a:pt x="2268071" y="0"/>
                  </a:lnTo>
                  <a:cubicBezTo>
                    <a:pt x="2312166" y="0"/>
                    <a:pt x="2347912" y="35746"/>
                    <a:pt x="2347912" y="79841"/>
                  </a:cubicBezTo>
                  <a:lnTo>
                    <a:pt x="2347912" y="718572"/>
                  </a:lnTo>
                  <a:cubicBezTo>
                    <a:pt x="2347912" y="762667"/>
                    <a:pt x="2312166" y="798413"/>
                    <a:pt x="2268071" y="798413"/>
                  </a:cubicBezTo>
                  <a:lnTo>
                    <a:pt x="79841" y="798413"/>
                  </a:lnTo>
                  <a:cubicBezTo>
                    <a:pt x="35746" y="798413"/>
                    <a:pt x="0" y="762667"/>
                    <a:pt x="0" y="718572"/>
                  </a:cubicBezTo>
                  <a:lnTo>
                    <a:pt x="0" y="79841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185" tIns="61485" rIns="74185" bIns="61485" numCol="1" spcCol="1270" anchor="ctr" anchorCtr="0">
              <a:noAutofit/>
            </a:bodyPr>
            <a:lstStyle/>
            <a:p>
              <a:pPr lvl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b="0" kern="1200" dirty="0" smtClean="0">
                  <a:cs typeface="B Nazanin" panose="00000400000000000000" pitchFamily="2" charset="-78"/>
                </a:rPr>
                <a:t>هزینه‌های مشارکت</a:t>
              </a:r>
              <a:endParaRPr lang="en-US" sz="2400" b="0" kern="1200" dirty="0">
                <a:cs typeface="B Nazanin" panose="00000400000000000000" pitchFamily="2" charset="-78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1738297" y="5443641"/>
              <a:ext cx="2108802" cy="1013048"/>
            </a:xfrm>
            <a:custGeom>
              <a:avLst/>
              <a:gdLst>
                <a:gd name="connsiteX0" fmla="*/ 0 w 2347912"/>
                <a:gd name="connsiteY0" fmla="*/ 79841 h 798413"/>
                <a:gd name="connsiteX1" fmla="*/ 79841 w 2347912"/>
                <a:gd name="connsiteY1" fmla="*/ 0 h 798413"/>
                <a:gd name="connsiteX2" fmla="*/ 2268071 w 2347912"/>
                <a:gd name="connsiteY2" fmla="*/ 0 h 798413"/>
                <a:gd name="connsiteX3" fmla="*/ 2347912 w 2347912"/>
                <a:gd name="connsiteY3" fmla="*/ 79841 h 798413"/>
                <a:gd name="connsiteX4" fmla="*/ 2347912 w 2347912"/>
                <a:gd name="connsiteY4" fmla="*/ 718572 h 798413"/>
                <a:gd name="connsiteX5" fmla="*/ 2268071 w 2347912"/>
                <a:gd name="connsiteY5" fmla="*/ 798413 h 798413"/>
                <a:gd name="connsiteX6" fmla="*/ 79841 w 2347912"/>
                <a:gd name="connsiteY6" fmla="*/ 798413 h 798413"/>
                <a:gd name="connsiteX7" fmla="*/ 0 w 2347912"/>
                <a:gd name="connsiteY7" fmla="*/ 718572 h 798413"/>
                <a:gd name="connsiteX8" fmla="*/ 0 w 2347912"/>
                <a:gd name="connsiteY8" fmla="*/ 79841 h 798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7912" h="798413">
                  <a:moveTo>
                    <a:pt x="0" y="79841"/>
                  </a:moveTo>
                  <a:cubicBezTo>
                    <a:pt x="0" y="35746"/>
                    <a:pt x="35746" y="0"/>
                    <a:pt x="79841" y="0"/>
                  </a:cubicBezTo>
                  <a:lnTo>
                    <a:pt x="2268071" y="0"/>
                  </a:lnTo>
                  <a:cubicBezTo>
                    <a:pt x="2312166" y="0"/>
                    <a:pt x="2347912" y="35746"/>
                    <a:pt x="2347912" y="79841"/>
                  </a:cubicBezTo>
                  <a:lnTo>
                    <a:pt x="2347912" y="718572"/>
                  </a:lnTo>
                  <a:cubicBezTo>
                    <a:pt x="2347912" y="762667"/>
                    <a:pt x="2312166" y="798413"/>
                    <a:pt x="2268071" y="798413"/>
                  </a:cubicBezTo>
                  <a:lnTo>
                    <a:pt x="79841" y="798413"/>
                  </a:lnTo>
                  <a:cubicBezTo>
                    <a:pt x="35746" y="798413"/>
                    <a:pt x="0" y="762667"/>
                    <a:pt x="0" y="718572"/>
                  </a:cubicBezTo>
                  <a:lnTo>
                    <a:pt x="0" y="79841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185" tIns="61485" rIns="74185" bIns="61485" numCol="1" spcCol="1270" anchor="ctr" anchorCtr="0">
              <a:noAutofit/>
            </a:bodyPr>
            <a:lstStyle/>
            <a:p>
              <a:pPr lvl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b="0" kern="1200" dirty="0" smtClean="0">
                  <a:cs typeface="B Nazanin" panose="00000400000000000000" pitchFamily="2" charset="-78"/>
                </a:rPr>
                <a:t>هزینه‌های نگهداری و حفظ تمرکز شبکه در زمان بلوغ آن.</a:t>
              </a:r>
              <a:endParaRPr lang="en-US" sz="2400" b="0" kern="1200" dirty="0">
                <a:cs typeface="B Nazanin" panose="00000400000000000000" pitchFamily="2" charset="-78"/>
              </a:endParaRPr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/27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958271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68" y="747599"/>
            <a:ext cx="8229600" cy="1066800"/>
          </a:xfrm>
        </p:spPr>
        <p:txBody>
          <a:bodyPr>
            <a:normAutofit/>
          </a:bodyPr>
          <a:lstStyle/>
          <a:p>
            <a:r>
              <a:rPr lang="fa-IR" sz="3000" b="1" dirty="0"/>
              <a:t>مراحل رشد و تکامل </a:t>
            </a:r>
            <a:r>
              <a:rPr lang="fa-IR" sz="3000" b="1" dirty="0" smtClean="0"/>
              <a:t>شبکه‌ها </a:t>
            </a:r>
            <a:r>
              <a:rPr lang="fa-IR" sz="2000" b="1" dirty="0" smtClean="0"/>
              <a:t>(مدل بوچل و رائب)</a:t>
            </a:r>
            <a:endParaRPr lang="fa-IR" sz="2000" dirty="0"/>
          </a:p>
        </p:txBody>
      </p:sp>
      <p:sp>
        <p:nvSpPr>
          <p:cNvPr id="7" name="Freeform 6"/>
          <p:cNvSpPr/>
          <p:nvPr/>
        </p:nvSpPr>
        <p:spPr>
          <a:xfrm flipH="1">
            <a:off x="5868138" y="1910447"/>
            <a:ext cx="2843787" cy="1425322"/>
          </a:xfrm>
          <a:custGeom>
            <a:avLst/>
            <a:gdLst>
              <a:gd name="connsiteX0" fmla="*/ 0 w 1190885"/>
              <a:gd name="connsiteY0" fmla="*/ 0 h 833619"/>
              <a:gd name="connsiteX1" fmla="*/ 774076 w 1190885"/>
              <a:gd name="connsiteY1" fmla="*/ 0 h 833619"/>
              <a:gd name="connsiteX2" fmla="*/ 1190885 w 1190885"/>
              <a:gd name="connsiteY2" fmla="*/ 416810 h 833619"/>
              <a:gd name="connsiteX3" fmla="*/ 774076 w 1190885"/>
              <a:gd name="connsiteY3" fmla="*/ 833619 h 833619"/>
              <a:gd name="connsiteX4" fmla="*/ 0 w 1190885"/>
              <a:gd name="connsiteY4" fmla="*/ 833619 h 833619"/>
              <a:gd name="connsiteX5" fmla="*/ 416810 w 1190885"/>
              <a:gd name="connsiteY5" fmla="*/ 416810 h 833619"/>
              <a:gd name="connsiteX6" fmla="*/ 0 w 1190885"/>
              <a:gd name="connsiteY6" fmla="*/ 0 h 833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0885" h="833619">
                <a:moveTo>
                  <a:pt x="1190884" y="0"/>
                </a:moveTo>
                <a:lnTo>
                  <a:pt x="1190884" y="541853"/>
                </a:lnTo>
                <a:lnTo>
                  <a:pt x="595442" y="833619"/>
                </a:lnTo>
                <a:lnTo>
                  <a:pt x="1" y="541853"/>
                </a:lnTo>
                <a:lnTo>
                  <a:pt x="1" y="0"/>
                </a:lnTo>
                <a:lnTo>
                  <a:pt x="595442" y="291767"/>
                </a:lnTo>
                <a:lnTo>
                  <a:pt x="1190884" y="0"/>
                </a:lnTo>
                <a:close/>
              </a:path>
            </a:pathLst>
          </a:cu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81" tIns="421890" rIns="5080" bIns="144000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000" b="1" kern="12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گام اول: </a:t>
            </a:r>
            <a:r>
              <a:rPr lang="ar-SA" sz="2000" b="1" kern="1200" dirty="0" smtClean="0">
                <a:cs typeface="B Nazanin" panose="00000400000000000000" pitchFamily="2" charset="-78"/>
              </a:rPr>
              <a:t>تمركز شبكه بر موضوعات استراتژیک</a:t>
            </a:r>
            <a:endParaRPr lang="fa-IR" sz="2000" kern="1200" dirty="0">
              <a:cs typeface="B Nazanin" panose="00000400000000000000" pitchFamily="2" charset="-78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661698" y="1878304"/>
            <a:ext cx="5117457" cy="1076207"/>
          </a:xfrm>
          <a:custGeom>
            <a:avLst/>
            <a:gdLst>
              <a:gd name="connsiteX0" fmla="*/ 129015 w 774075"/>
              <a:gd name="connsiteY0" fmla="*/ 0 h 7395980"/>
              <a:gd name="connsiteX1" fmla="*/ 645060 w 774075"/>
              <a:gd name="connsiteY1" fmla="*/ 0 h 7395980"/>
              <a:gd name="connsiteX2" fmla="*/ 774075 w 774075"/>
              <a:gd name="connsiteY2" fmla="*/ 129015 h 7395980"/>
              <a:gd name="connsiteX3" fmla="*/ 774075 w 774075"/>
              <a:gd name="connsiteY3" fmla="*/ 7395980 h 7395980"/>
              <a:gd name="connsiteX4" fmla="*/ 774075 w 774075"/>
              <a:gd name="connsiteY4" fmla="*/ 7395980 h 7395980"/>
              <a:gd name="connsiteX5" fmla="*/ 0 w 774075"/>
              <a:gd name="connsiteY5" fmla="*/ 7395980 h 7395980"/>
              <a:gd name="connsiteX6" fmla="*/ 0 w 774075"/>
              <a:gd name="connsiteY6" fmla="*/ 7395980 h 7395980"/>
              <a:gd name="connsiteX7" fmla="*/ 0 w 774075"/>
              <a:gd name="connsiteY7" fmla="*/ 129015 h 7395980"/>
              <a:gd name="connsiteX8" fmla="*/ 129015 w 774075"/>
              <a:gd name="connsiteY8" fmla="*/ 0 h 7395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4075" h="7395980">
                <a:moveTo>
                  <a:pt x="0" y="6163290"/>
                </a:moveTo>
                <a:lnTo>
                  <a:pt x="0" y="1232690"/>
                </a:lnTo>
                <a:cubicBezTo>
                  <a:pt x="0" y="551897"/>
                  <a:pt x="6046" y="5"/>
                  <a:pt x="13503" y="5"/>
                </a:cubicBezTo>
                <a:lnTo>
                  <a:pt x="774075" y="5"/>
                </a:lnTo>
                <a:lnTo>
                  <a:pt x="774075" y="5"/>
                </a:lnTo>
                <a:lnTo>
                  <a:pt x="774075" y="7395975"/>
                </a:lnTo>
                <a:lnTo>
                  <a:pt x="774075" y="7395975"/>
                </a:lnTo>
                <a:lnTo>
                  <a:pt x="13503" y="7395975"/>
                </a:lnTo>
                <a:cubicBezTo>
                  <a:pt x="6046" y="7395975"/>
                  <a:pt x="0" y="6844083"/>
                  <a:pt x="0" y="616329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90000"/>
            </a:schemeClr>
          </a:solidFill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408" tIns="45407" rIns="85344" bIns="45408" numCol="1" spcCol="1270" anchor="ctr" anchorCtr="0">
            <a:noAutofit/>
          </a:bodyPr>
          <a:lstStyle/>
          <a:p>
            <a:pPr marL="0" lvl="1" indent="271463" algn="r" defTabSz="533400">
              <a:lnSpc>
                <a:spcPts val="2500"/>
              </a:lnSpc>
              <a:spcBef>
                <a:spcPct val="0"/>
              </a:spcBef>
              <a:buChar char="••"/>
            </a:pPr>
            <a:r>
              <a:rPr lang="ar-SA" sz="2400" kern="1200" dirty="0" smtClean="0">
                <a:cs typeface="B Nazanin" panose="00000400000000000000" pitchFamily="2" charset="-78"/>
              </a:rPr>
              <a:t>هماهنگي با موضوعات مهم برای اعضای شبکه</a:t>
            </a:r>
            <a:endParaRPr lang="fa-IR" sz="2400" kern="1200" dirty="0">
              <a:cs typeface="B Nazanin" panose="00000400000000000000" pitchFamily="2" charset="-78"/>
            </a:endParaRPr>
          </a:p>
          <a:p>
            <a:pPr marL="0" lvl="1" indent="271463" algn="r" defTabSz="533400">
              <a:lnSpc>
                <a:spcPts val="2500"/>
              </a:lnSpc>
              <a:spcBef>
                <a:spcPct val="0"/>
              </a:spcBef>
              <a:buChar char="••"/>
            </a:pPr>
            <a:r>
              <a:rPr lang="fa-IR" sz="2400" kern="1200" dirty="0" smtClean="0">
                <a:cs typeface="B Nazanin" panose="00000400000000000000" pitchFamily="2" charset="-78"/>
              </a:rPr>
              <a:t>ا</a:t>
            </a:r>
            <a:r>
              <a:rPr lang="ar-SA" sz="2400" kern="1200" dirty="0" smtClean="0">
                <a:cs typeface="B Nazanin" panose="00000400000000000000" pitchFamily="2" charset="-78"/>
              </a:rPr>
              <a:t>طمينان از حمايت مديريت</a:t>
            </a:r>
            <a:endParaRPr lang="en-US" sz="2400" kern="1200" dirty="0">
              <a:cs typeface="B Nazanin" panose="00000400000000000000" pitchFamily="2" charset="-78"/>
            </a:endParaRPr>
          </a:p>
          <a:p>
            <a:pPr marL="0" lvl="1" indent="271463" algn="r" defTabSz="533400">
              <a:lnSpc>
                <a:spcPts val="2500"/>
              </a:lnSpc>
              <a:spcBef>
                <a:spcPct val="0"/>
              </a:spcBef>
              <a:buChar char="••"/>
            </a:pPr>
            <a:r>
              <a:rPr lang="ar-SA" sz="2400" kern="1200" dirty="0" smtClean="0">
                <a:cs typeface="B Nazanin" panose="00000400000000000000" pitchFamily="2" charset="-78"/>
              </a:rPr>
              <a:t>ايجاد پيوندها</a:t>
            </a:r>
            <a:endParaRPr lang="en-US" sz="2400" kern="1200" dirty="0">
              <a:cs typeface="B Nazanin" panose="00000400000000000000" pitchFamily="2" charset="-78"/>
            </a:endParaRPr>
          </a:p>
        </p:txBody>
      </p:sp>
      <p:sp>
        <p:nvSpPr>
          <p:cNvPr id="9" name="Freeform 8"/>
          <p:cNvSpPr/>
          <p:nvPr/>
        </p:nvSpPr>
        <p:spPr>
          <a:xfrm flipH="1">
            <a:off x="5868142" y="3137894"/>
            <a:ext cx="2843783" cy="1425322"/>
          </a:xfrm>
          <a:custGeom>
            <a:avLst/>
            <a:gdLst>
              <a:gd name="connsiteX0" fmla="*/ 0 w 1190885"/>
              <a:gd name="connsiteY0" fmla="*/ 0 h 833619"/>
              <a:gd name="connsiteX1" fmla="*/ 774076 w 1190885"/>
              <a:gd name="connsiteY1" fmla="*/ 0 h 833619"/>
              <a:gd name="connsiteX2" fmla="*/ 1190885 w 1190885"/>
              <a:gd name="connsiteY2" fmla="*/ 416810 h 833619"/>
              <a:gd name="connsiteX3" fmla="*/ 774076 w 1190885"/>
              <a:gd name="connsiteY3" fmla="*/ 833619 h 833619"/>
              <a:gd name="connsiteX4" fmla="*/ 0 w 1190885"/>
              <a:gd name="connsiteY4" fmla="*/ 833619 h 833619"/>
              <a:gd name="connsiteX5" fmla="*/ 416810 w 1190885"/>
              <a:gd name="connsiteY5" fmla="*/ 416810 h 833619"/>
              <a:gd name="connsiteX6" fmla="*/ 0 w 1190885"/>
              <a:gd name="connsiteY6" fmla="*/ 0 h 833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0885" h="833619">
                <a:moveTo>
                  <a:pt x="1190884" y="0"/>
                </a:moveTo>
                <a:lnTo>
                  <a:pt x="1190884" y="541853"/>
                </a:lnTo>
                <a:lnTo>
                  <a:pt x="595442" y="833619"/>
                </a:lnTo>
                <a:lnTo>
                  <a:pt x="1" y="541853"/>
                </a:lnTo>
                <a:lnTo>
                  <a:pt x="1" y="0"/>
                </a:lnTo>
                <a:lnTo>
                  <a:pt x="595442" y="291767"/>
                </a:lnTo>
                <a:lnTo>
                  <a:pt x="1190884" y="0"/>
                </a:lnTo>
                <a:close/>
              </a:path>
            </a:pathLst>
          </a:cu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81" tIns="421890" rIns="5079" bIns="144000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000" b="1" kern="12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گام دوم: </a:t>
            </a:r>
            <a:r>
              <a:rPr lang="ar-SA" sz="2000" b="1" kern="1200" dirty="0" smtClean="0">
                <a:cs typeface="B Nazanin" panose="00000400000000000000" pitchFamily="2" charset="-78"/>
              </a:rPr>
              <a:t>ایجاد بافت شبکه‌ای</a:t>
            </a:r>
            <a:endParaRPr lang="fa-IR" sz="2000" kern="1200" dirty="0">
              <a:cs typeface="B Nazanin" panose="00000400000000000000" pitchFamily="2" charset="-78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629868" y="3066624"/>
            <a:ext cx="5117457" cy="1131119"/>
          </a:xfrm>
          <a:custGeom>
            <a:avLst/>
            <a:gdLst>
              <a:gd name="connsiteX0" fmla="*/ 129015 w 774075"/>
              <a:gd name="connsiteY0" fmla="*/ 0 h 7395980"/>
              <a:gd name="connsiteX1" fmla="*/ 645060 w 774075"/>
              <a:gd name="connsiteY1" fmla="*/ 0 h 7395980"/>
              <a:gd name="connsiteX2" fmla="*/ 774075 w 774075"/>
              <a:gd name="connsiteY2" fmla="*/ 129015 h 7395980"/>
              <a:gd name="connsiteX3" fmla="*/ 774075 w 774075"/>
              <a:gd name="connsiteY3" fmla="*/ 7395980 h 7395980"/>
              <a:gd name="connsiteX4" fmla="*/ 774075 w 774075"/>
              <a:gd name="connsiteY4" fmla="*/ 7395980 h 7395980"/>
              <a:gd name="connsiteX5" fmla="*/ 0 w 774075"/>
              <a:gd name="connsiteY5" fmla="*/ 7395980 h 7395980"/>
              <a:gd name="connsiteX6" fmla="*/ 0 w 774075"/>
              <a:gd name="connsiteY6" fmla="*/ 7395980 h 7395980"/>
              <a:gd name="connsiteX7" fmla="*/ 0 w 774075"/>
              <a:gd name="connsiteY7" fmla="*/ 129015 h 7395980"/>
              <a:gd name="connsiteX8" fmla="*/ 129015 w 774075"/>
              <a:gd name="connsiteY8" fmla="*/ 0 h 7395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4075" h="7395980">
                <a:moveTo>
                  <a:pt x="0" y="6163290"/>
                </a:moveTo>
                <a:lnTo>
                  <a:pt x="0" y="1232690"/>
                </a:lnTo>
                <a:cubicBezTo>
                  <a:pt x="0" y="551897"/>
                  <a:pt x="6046" y="5"/>
                  <a:pt x="13503" y="5"/>
                </a:cubicBezTo>
                <a:lnTo>
                  <a:pt x="774075" y="5"/>
                </a:lnTo>
                <a:lnTo>
                  <a:pt x="774075" y="5"/>
                </a:lnTo>
                <a:lnTo>
                  <a:pt x="774075" y="7395975"/>
                </a:lnTo>
                <a:lnTo>
                  <a:pt x="774075" y="7395975"/>
                </a:lnTo>
                <a:lnTo>
                  <a:pt x="13503" y="7395975"/>
                </a:lnTo>
                <a:cubicBezTo>
                  <a:pt x="6046" y="7395975"/>
                  <a:pt x="0" y="6844083"/>
                  <a:pt x="0" y="616329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90000"/>
            </a:schemeClr>
          </a:solidFill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408" tIns="45407" rIns="85344" bIns="45408" numCol="1" spcCol="1270" anchor="ctr" anchorCtr="0">
            <a:noAutofit/>
          </a:bodyPr>
          <a:lstStyle/>
          <a:p>
            <a:pPr marL="0" lvl="1" indent="271463" defTabSz="533400">
              <a:lnSpc>
                <a:spcPts val="2500"/>
              </a:lnSpc>
              <a:spcBef>
                <a:spcPct val="0"/>
              </a:spcBef>
              <a:buChar char="••"/>
            </a:pPr>
            <a:r>
              <a:rPr lang="fa-IR" sz="2400" dirty="0">
                <a:cs typeface="B Nazanin" panose="00000400000000000000" pitchFamily="2" charset="-78"/>
              </a:rPr>
              <a:t>ا</a:t>
            </a:r>
            <a:r>
              <a:rPr lang="ar-SA" sz="2400" dirty="0">
                <a:cs typeface="B Nazanin" panose="00000400000000000000" pitchFamily="2" charset="-78"/>
              </a:rPr>
              <a:t>يجاد دانش‌هاي دوطرفه </a:t>
            </a:r>
            <a:endParaRPr lang="fa-IR" sz="2400" dirty="0">
              <a:cs typeface="B Nazanin" panose="00000400000000000000" pitchFamily="2" charset="-78"/>
            </a:endParaRPr>
          </a:p>
          <a:p>
            <a:pPr marL="0" lvl="1" indent="271463" defTabSz="533400">
              <a:lnSpc>
                <a:spcPts val="2500"/>
              </a:lnSpc>
              <a:spcBef>
                <a:spcPct val="0"/>
              </a:spcBef>
              <a:buChar char="••"/>
            </a:pPr>
            <a:r>
              <a:rPr lang="fa-IR" sz="2400" dirty="0">
                <a:cs typeface="B Nazanin" panose="00000400000000000000" pitchFamily="2" charset="-78"/>
              </a:rPr>
              <a:t>ا</a:t>
            </a:r>
            <a:r>
              <a:rPr lang="ar-SA" sz="2400" dirty="0">
                <a:cs typeface="B Nazanin" panose="00000400000000000000" pitchFamily="2" charset="-78"/>
              </a:rPr>
              <a:t>نتخاب مكانيزم ارتباطي مناسب </a:t>
            </a:r>
            <a:endParaRPr lang="en-US" sz="2400" dirty="0">
              <a:cs typeface="B Nazanin" panose="00000400000000000000" pitchFamily="2" charset="-78"/>
            </a:endParaRPr>
          </a:p>
          <a:p>
            <a:pPr marL="0" lvl="1" indent="271463" defTabSz="533400">
              <a:lnSpc>
                <a:spcPts val="2500"/>
              </a:lnSpc>
              <a:spcBef>
                <a:spcPct val="0"/>
              </a:spcBef>
              <a:buChar char="••"/>
            </a:pPr>
            <a:r>
              <a:rPr lang="fa-IR" sz="2400" dirty="0">
                <a:cs typeface="B Nazanin" panose="00000400000000000000" pitchFamily="2" charset="-78"/>
              </a:rPr>
              <a:t>تق</a:t>
            </a:r>
            <a:r>
              <a:rPr lang="ar-SA" sz="2400" dirty="0">
                <a:cs typeface="B Nazanin" panose="00000400000000000000" pitchFamily="2" charset="-78"/>
              </a:rPr>
              <a:t>ويت اعتماد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11" name="Freeform 10"/>
          <p:cNvSpPr/>
          <p:nvPr/>
        </p:nvSpPr>
        <p:spPr>
          <a:xfrm flipH="1">
            <a:off x="5868142" y="4332387"/>
            <a:ext cx="2843783" cy="1425322"/>
          </a:xfrm>
          <a:custGeom>
            <a:avLst/>
            <a:gdLst>
              <a:gd name="connsiteX0" fmla="*/ 0 w 1190885"/>
              <a:gd name="connsiteY0" fmla="*/ 0 h 833619"/>
              <a:gd name="connsiteX1" fmla="*/ 774076 w 1190885"/>
              <a:gd name="connsiteY1" fmla="*/ 0 h 833619"/>
              <a:gd name="connsiteX2" fmla="*/ 1190885 w 1190885"/>
              <a:gd name="connsiteY2" fmla="*/ 416810 h 833619"/>
              <a:gd name="connsiteX3" fmla="*/ 774076 w 1190885"/>
              <a:gd name="connsiteY3" fmla="*/ 833619 h 833619"/>
              <a:gd name="connsiteX4" fmla="*/ 0 w 1190885"/>
              <a:gd name="connsiteY4" fmla="*/ 833619 h 833619"/>
              <a:gd name="connsiteX5" fmla="*/ 416810 w 1190885"/>
              <a:gd name="connsiteY5" fmla="*/ 416810 h 833619"/>
              <a:gd name="connsiteX6" fmla="*/ 0 w 1190885"/>
              <a:gd name="connsiteY6" fmla="*/ 0 h 833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0885" h="833619">
                <a:moveTo>
                  <a:pt x="1190884" y="0"/>
                </a:moveTo>
                <a:lnTo>
                  <a:pt x="1190884" y="541853"/>
                </a:lnTo>
                <a:lnTo>
                  <a:pt x="595442" y="833619"/>
                </a:lnTo>
                <a:lnTo>
                  <a:pt x="1" y="541853"/>
                </a:lnTo>
                <a:lnTo>
                  <a:pt x="1" y="0"/>
                </a:lnTo>
                <a:lnTo>
                  <a:pt x="595442" y="291767"/>
                </a:lnTo>
                <a:lnTo>
                  <a:pt x="1190884" y="0"/>
                </a:lnTo>
                <a:close/>
              </a:path>
            </a:pathLst>
          </a:cu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81" tIns="421890" rIns="5079" bIns="144000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000" b="1" kern="12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گام سوم: </a:t>
            </a:r>
            <a:r>
              <a:rPr lang="ar-SA" sz="2000" b="1" kern="1200" dirty="0" smtClean="0">
                <a:cs typeface="B Nazanin" panose="00000400000000000000" pitchFamily="2" charset="-78"/>
              </a:rPr>
              <a:t>روتین‌سازی فعالیت‌های شبکه</a:t>
            </a:r>
            <a:endParaRPr lang="fa-IR" sz="2000" kern="1200" dirty="0">
              <a:cs typeface="B Nazanin" panose="00000400000000000000" pitchFamily="2" charset="-78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623364" y="4332387"/>
            <a:ext cx="5117457" cy="892262"/>
          </a:xfrm>
          <a:custGeom>
            <a:avLst/>
            <a:gdLst>
              <a:gd name="connsiteX0" fmla="*/ 129015 w 774075"/>
              <a:gd name="connsiteY0" fmla="*/ 0 h 7395980"/>
              <a:gd name="connsiteX1" fmla="*/ 645060 w 774075"/>
              <a:gd name="connsiteY1" fmla="*/ 0 h 7395980"/>
              <a:gd name="connsiteX2" fmla="*/ 774075 w 774075"/>
              <a:gd name="connsiteY2" fmla="*/ 129015 h 7395980"/>
              <a:gd name="connsiteX3" fmla="*/ 774075 w 774075"/>
              <a:gd name="connsiteY3" fmla="*/ 7395980 h 7395980"/>
              <a:gd name="connsiteX4" fmla="*/ 774075 w 774075"/>
              <a:gd name="connsiteY4" fmla="*/ 7395980 h 7395980"/>
              <a:gd name="connsiteX5" fmla="*/ 0 w 774075"/>
              <a:gd name="connsiteY5" fmla="*/ 7395980 h 7395980"/>
              <a:gd name="connsiteX6" fmla="*/ 0 w 774075"/>
              <a:gd name="connsiteY6" fmla="*/ 7395980 h 7395980"/>
              <a:gd name="connsiteX7" fmla="*/ 0 w 774075"/>
              <a:gd name="connsiteY7" fmla="*/ 129015 h 7395980"/>
              <a:gd name="connsiteX8" fmla="*/ 129015 w 774075"/>
              <a:gd name="connsiteY8" fmla="*/ 0 h 7395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4075" h="7395980">
                <a:moveTo>
                  <a:pt x="0" y="6163290"/>
                </a:moveTo>
                <a:lnTo>
                  <a:pt x="0" y="1232690"/>
                </a:lnTo>
                <a:cubicBezTo>
                  <a:pt x="0" y="551897"/>
                  <a:pt x="6046" y="5"/>
                  <a:pt x="13503" y="5"/>
                </a:cubicBezTo>
                <a:lnTo>
                  <a:pt x="774075" y="5"/>
                </a:lnTo>
                <a:lnTo>
                  <a:pt x="774075" y="5"/>
                </a:lnTo>
                <a:lnTo>
                  <a:pt x="774075" y="7395975"/>
                </a:lnTo>
                <a:lnTo>
                  <a:pt x="774075" y="7395975"/>
                </a:lnTo>
                <a:lnTo>
                  <a:pt x="13503" y="7395975"/>
                </a:lnTo>
                <a:cubicBezTo>
                  <a:pt x="6046" y="7395975"/>
                  <a:pt x="0" y="6844083"/>
                  <a:pt x="0" y="616329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90000"/>
            </a:schemeClr>
          </a:solidFill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408" tIns="45407" rIns="85344" bIns="45408" numCol="1" spcCol="1270" anchor="ctr" anchorCtr="0">
            <a:noAutofit/>
          </a:bodyPr>
          <a:lstStyle/>
          <a:p>
            <a:pPr marL="0" lvl="1" indent="271463" defTabSz="533400">
              <a:lnSpc>
                <a:spcPts val="2500"/>
              </a:lnSpc>
              <a:spcBef>
                <a:spcPct val="0"/>
              </a:spcBef>
              <a:buChar char="••"/>
            </a:pPr>
            <a:r>
              <a:rPr lang="fa-IR" sz="2400" dirty="0">
                <a:cs typeface="B Nazanin" panose="00000400000000000000" pitchFamily="2" charset="-78"/>
              </a:rPr>
              <a:t>ت</a:t>
            </a:r>
            <a:r>
              <a:rPr lang="ar-SA" sz="2400" dirty="0">
                <a:cs typeface="B Nazanin" panose="00000400000000000000" pitchFamily="2" charset="-78"/>
              </a:rPr>
              <a:t>عريف نقش‌هاي شبكه </a:t>
            </a:r>
            <a:endParaRPr lang="fa-IR" sz="2400" dirty="0">
              <a:cs typeface="B Nazanin" panose="00000400000000000000" pitchFamily="2" charset="-78"/>
            </a:endParaRPr>
          </a:p>
          <a:p>
            <a:pPr marL="0" lvl="1" indent="271463" defTabSz="533400">
              <a:lnSpc>
                <a:spcPts val="2500"/>
              </a:lnSpc>
              <a:spcBef>
                <a:spcPct val="0"/>
              </a:spcBef>
              <a:buChar char="••"/>
            </a:pPr>
            <a:r>
              <a:rPr lang="fa-IR" sz="2400" dirty="0">
                <a:cs typeface="B Nazanin" panose="00000400000000000000" pitchFamily="2" charset="-78"/>
              </a:rPr>
              <a:t>ا</a:t>
            </a:r>
            <a:r>
              <a:rPr lang="ar-SA" sz="2400" dirty="0">
                <a:cs typeface="B Nazanin" panose="00000400000000000000" pitchFamily="2" charset="-78"/>
              </a:rPr>
              <a:t>يجاد نبض براي شبكه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13" name="Freeform 12"/>
          <p:cNvSpPr/>
          <p:nvPr/>
        </p:nvSpPr>
        <p:spPr>
          <a:xfrm flipH="1">
            <a:off x="5868142" y="5378697"/>
            <a:ext cx="2843783" cy="1425322"/>
          </a:xfrm>
          <a:custGeom>
            <a:avLst/>
            <a:gdLst>
              <a:gd name="connsiteX0" fmla="*/ 0 w 1190885"/>
              <a:gd name="connsiteY0" fmla="*/ 0 h 833619"/>
              <a:gd name="connsiteX1" fmla="*/ 774076 w 1190885"/>
              <a:gd name="connsiteY1" fmla="*/ 0 h 833619"/>
              <a:gd name="connsiteX2" fmla="*/ 1190885 w 1190885"/>
              <a:gd name="connsiteY2" fmla="*/ 416810 h 833619"/>
              <a:gd name="connsiteX3" fmla="*/ 774076 w 1190885"/>
              <a:gd name="connsiteY3" fmla="*/ 833619 h 833619"/>
              <a:gd name="connsiteX4" fmla="*/ 0 w 1190885"/>
              <a:gd name="connsiteY4" fmla="*/ 833619 h 833619"/>
              <a:gd name="connsiteX5" fmla="*/ 416810 w 1190885"/>
              <a:gd name="connsiteY5" fmla="*/ 416810 h 833619"/>
              <a:gd name="connsiteX6" fmla="*/ 0 w 1190885"/>
              <a:gd name="connsiteY6" fmla="*/ 0 h 833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0885" h="833619">
                <a:moveTo>
                  <a:pt x="1190884" y="0"/>
                </a:moveTo>
                <a:lnTo>
                  <a:pt x="1190884" y="541853"/>
                </a:lnTo>
                <a:lnTo>
                  <a:pt x="595442" y="833619"/>
                </a:lnTo>
                <a:lnTo>
                  <a:pt x="1" y="541853"/>
                </a:lnTo>
                <a:lnTo>
                  <a:pt x="1" y="0"/>
                </a:lnTo>
                <a:lnTo>
                  <a:pt x="595442" y="291767"/>
                </a:lnTo>
                <a:lnTo>
                  <a:pt x="1190884" y="0"/>
                </a:lnTo>
                <a:close/>
              </a:path>
            </a:pathLst>
          </a:cu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81" tIns="421890" rIns="5079" bIns="144000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000" b="1" kern="12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گام چهارم: </a:t>
            </a:r>
            <a:r>
              <a:rPr lang="ar-SA" sz="2000" b="1" kern="1200" dirty="0" smtClean="0">
                <a:cs typeface="B Nazanin" panose="00000400000000000000" pitchFamily="2" charset="-78"/>
              </a:rPr>
              <a:t>بهره‌برداری از خروجی‌های شبکه</a:t>
            </a:r>
            <a:endParaRPr lang="fa-IR" sz="2000" kern="1200" dirty="0">
              <a:cs typeface="B Nazanin" panose="00000400000000000000" pitchFamily="2" charset="-78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603942" y="5448875"/>
            <a:ext cx="5117457" cy="774076"/>
          </a:xfrm>
          <a:custGeom>
            <a:avLst/>
            <a:gdLst>
              <a:gd name="connsiteX0" fmla="*/ 129015 w 774075"/>
              <a:gd name="connsiteY0" fmla="*/ 0 h 7395980"/>
              <a:gd name="connsiteX1" fmla="*/ 645060 w 774075"/>
              <a:gd name="connsiteY1" fmla="*/ 0 h 7395980"/>
              <a:gd name="connsiteX2" fmla="*/ 774075 w 774075"/>
              <a:gd name="connsiteY2" fmla="*/ 129015 h 7395980"/>
              <a:gd name="connsiteX3" fmla="*/ 774075 w 774075"/>
              <a:gd name="connsiteY3" fmla="*/ 7395980 h 7395980"/>
              <a:gd name="connsiteX4" fmla="*/ 774075 w 774075"/>
              <a:gd name="connsiteY4" fmla="*/ 7395980 h 7395980"/>
              <a:gd name="connsiteX5" fmla="*/ 0 w 774075"/>
              <a:gd name="connsiteY5" fmla="*/ 7395980 h 7395980"/>
              <a:gd name="connsiteX6" fmla="*/ 0 w 774075"/>
              <a:gd name="connsiteY6" fmla="*/ 7395980 h 7395980"/>
              <a:gd name="connsiteX7" fmla="*/ 0 w 774075"/>
              <a:gd name="connsiteY7" fmla="*/ 129015 h 7395980"/>
              <a:gd name="connsiteX8" fmla="*/ 129015 w 774075"/>
              <a:gd name="connsiteY8" fmla="*/ 0 h 7395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4075" h="7395980">
                <a:moveTo>
                  <a:pt x="0" y="6163290"/>
                </a:moveTo>
                <a:lnTo>
                  <a:pt x="0" y="1232690"/>
                </a:lnTo>
                <a:cubicBezTo>
                  <a:pt x="0" y="551897"/>
                  <a:pt x="6046" y="5"/>
                  <a:pt x="13503" y="5"/>
                </a:cubicBezTo>
                <a:lnTo>
                  <a:pt x="774075" y="5"/>
                </a:lnTo>
                <a:lnTo>
                  <a:pt x="774075" y="5"/>
                </a:lnTo>
                <a:lnTo>
                  <a:pt x="774075" y="7395975"/>
                </a:lnTo>
                <a:lnTo>
                  <a:pt x="774075" y="7395975"/>
                </a:lnTo>
                <a:lnTo>
                  <a:pt x="13503" y="7395975"/>
                </a:lnTo>
                <a:cubicBezTo>
                  <a:pt x="6046" y="7395975"/>
                  <a:pt x="0" y="6844083"/>
                  <a:pt x="0" y="616329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90000"/>
            </a:schemeClr>
          </a:solidFill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408" tIns="45407" rIns="85344" bIns="45408" numCol="1" spcCol="1270" anchor="ctr" anchorCtr="0">
            <a:noAutofit/>
          </a:bodyPr>
          <a:lstStyle/>
          <a:p>
            <a:pPr marL="0" lvl="1" indent="271463" defTabSz="533400">
              <a:lnSpc>
                <a:spcPts val="2500"/>
              </a:lnSpc>
              <a:spcBef>
                <a:spcPct val="0"/>
              </a:spcBef>
              <a:buChar char="••"/>
            </a:pPr>
            <a:r>
              <a:rPr lang="ar-SA" sz="2400" dirty="0">
                <a:cs typeface="B Nazanin" panose="00000400000000000000" pitchFamily="2" charset="-78"/>
              </a:rPr>
              <a:t>به نمايش گذاشتن خروجي‌هاي ملموس شبكه</a:t>
            </a:r>
            <a:endParaRPr lang="fa-IR" sz="2400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9</a:t>
            </a:fld>
            <a:endParaRPr lang="fa-I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/27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4731312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3899</TotalTime>
  <Words>2333</Words>
  <Application>Microsoft Office PowerPoint</Application>
  <PresentationFormat>On-screen Show (4:3)</PresentationFormat>
  <Paragraphs>248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Times New Roman</vt:lpstr>
      <vt:lpstr>0 Nazanin</vt:lpstr>
      <vt:lpstr>B Nazanin</vt:lpstr>
      <vt:lpstr>Calibri</vt:lpstr>
      <vt:lpstr>Traditional Arabic</vt:lpstr>
      <vt:lpstr>Arial</vt:lpstr>
      <vt:lpstr>B Lotus</vt:lpstr>
      <vt:lpstr>Wingdings 2</vt:lpstr>
      <vt:lpstr>Trebuchet MS</vt:lpstr>
      <vt:lpstr>B Titr</vt:lpstr>
      <vt:lpstr>Georgia</vt:lpstr>
      <vt:lpstr>Urban</vt:lpstr>
      <vt:lpstr>سیاست‌های حمایت از شبکه‌سازی  با هدف توسعه علم و فناوری</vt:lpstr>
      <vt:lpstr>فهرست مطالب</vt:lpstr>
      <vt:lpstr>تعریف شبکه</vt:lpstr>
      <vt:lpstr>تعریف شبکه (ادامه)</vt:lpstr>
      <vt:lpstr>گونه‌شناسی شبکه‌های همکاری علم و فناوری</vt:lpstr>
      <vt:lpstr>مزایای شبکه‌های همکاری</vt:lpstr>
      <vt:lpstr>انگیزه‌ها و عوامل شکل‌گیری شبکه‌ها</vt:lpstr>
      <vt:lpstr>هزینه‌ها و فرصت‌های همکاری در شبکه</vt:lpstr>
      <vt:lpstr>مراحل رشد و تکامل شبکه‌ها (مدل بوچل و رائب)</vt:lpstr>
      <vt:lpstr>چرخه عمر شبكه‌های همکاری</vt:lpstr>
      <vt:lpstr>مدیریت دانش و نوآوری در شبکه‌ها</vt:lpstr>
      <vt:lpstr>عضوگیری در شبکه‌های همکاری</vt:lpstr>
      <vt:lpstr>مدیریت شبکه‌ها و چالش‌های پیش رو (چند تجربه عملی)</vt:lpstr>
      <vt:lpstr>خردمایه مداخلات دولتی در شبکه‌ها</vt:lpstr>
      <vt:lpstr>سیاست‌های حمایت از شبکه‌سازی</vt:lpstr>
      <vt:lpstr>برخی از ریسک‌های شکست یک شبکه همکاری</vt:lpstr>
      <vt:lpstr>شبکه‌های همکاری علم و فناوری در ایران</vt:lpstr>
      <vt:lpstr>شبکه‌های همکاری علم و فناوری در ایران (ادامه)</vt:lpstr>
      <vt:lpstr>مطالعه موردی 1:  شبکه شامتک</vt:lpstr>
      <vt:lpstr>مطالعه موردی 1:  شبکه شامتک (ادامه)</vt:lpstr>
      <vt:lpstr>عوامل شکست شبکه‌های شامتک </vt:lpstr>
      <vt:lpstr>چند درس‌آموخته از شکست شبکه شامتک</vt:lpstr>
      <vt:lpstr>مطالعه موردی 2: تحلیل روابط اعضای شبکه آزمایشگاهی فناوری نانو با روش آنالیز شبکه اجتماعی</vt:lpstr>
      <vt:lpstr>هفت دسته روابط همکاری شناسایی شده در شبکه آزمایشگاهی نانو</vt:lpstr>
      <vt:lpstr>گراف رسم شده برای نمایش روابط بین اعضای شبکه در همه سرفصل‌های همکاری با نرم‌افزار UCINET</vt:lpstr>
      <vt:lpstr>تحلیل نتایج حاصل از ترسیم گراف روابط بین اعضای شبکه آزمایشگاهی فناوری نانو</vt:lpstr>
      <vt:lpstr>تحلیل نتایج حاصل از ترسیم گراف روابط بین اعضای شبکه آزمایشگاهی فناوری نانو (ادامه)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عنوان فصل</dc:title>
  <dc:creator>AsadiFard</dc:creator>
  <cp:lastModifiedBy>Windows User</cp:lastModifiedBy>
  <cp:revision>90</cp:revision>
  <dcterms:created xsi:type="dcterms:W3CDTF">2019-05-01T06:29:46Z</dcterms:created>
  <dcterms:modified xsi:type="dcterms:W3CDTF">2019-08-05T17:46:15Z</dcterms:modified>
</cp:coreProperties>
</file>