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notesMasterIdLst>
    <p:notesMasterId r:id="rId34"/>
  </p:notesMasterIdLst>
  <p:sldIdLst>
    <p:sldId id="256" r:id="rId2"/>
    <p:sldId id="267" r:id="rId3"/>
    <p:sldId id="266" r:id="rId4"/>
    <p:sldId id="269" r:id="rId5"/>
    <p:sldId id="270" r:id="rId6"/>
    <p:sldId id="293" r:id="rId7"/>
    <p:sldId id="294" r:id="rId8"/>
    <p:sldId id="295" r:id="rId9"/>
    <p:sldId id="296" r:id="rId10"/>
    <p:sldId id="298" r:id="rId11"/>
    <p:sldId id="29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6" r:id="rId25"/>
    <p:sldId id="282" r:id="rId26"/>
    <p:sldId id="283" r:id="rId27"/>
    <p:sldId id="287" r:id="rId28"/>
    <p:sldId id="288" r:id="rId29"/>
    <p:sldId id="284" r:id="rId30"/>
    <p:sldId id="289" r:id="rId31"/>
    <p:sldId id="290" r:id="rId32"/>
    <p:sldId id="291" r:id="rId33"/>
  </p:sldIdLst>
  <p:sldSz cx="9144000" cy="6858000" type="screen4x3"/>
  <p:notesSz cx="6858000" cy="9144000"/>
  <p:embeddedFontLst>
    <p:embeddedFont>
      <p:font typeface="B Titr" panose="00000700000000000000" pitchFamily="2" charset="-78"/>
      <p:bold r:id="rId35"/>
    </p:embeddedFont>
    <p:embeddedFont>
      <p:font typeface="Wingdings 2" panose="05020102010507070707" pitchFamily="18" charset="2"/>
      <p:regular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  <p:embeddedFont>
      <p:font typeface="B Nazanin" panose="00000400000000000000" pitchFamily="2" charset="-78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C33A850-AB89-4CB1-B2C2-CCCED3D93A83}" type="datetimeFigureOut">
              <a:rPr lang="ar-SA" smtClean="0"/>
              <a:pPr/>
              <a:t>20/11/1440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64A311B-E596-4C49-ADF2-14D36FD472D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12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/>
              <a:t>نظام­ ملی نوآوری و نقش آن در بهبود </a:t>
            </a:r>
            <a:r>
              <a:rPr lang="fa-IR" sz="3200" b="1" dirty="0" smtClean="0"/>
              <a:t>سیاست­های</a:t>
            </a:r>
            <a:br>
              <a:rPr lang="fa-IR" sz="3200" b="1" dirty="0" smtClean="0"/>
            </a:br>
            <a:r>
              <a:rPr lang="fa-IR" sz="3200" b="1" dirty="0" smtClean="0"/>
              <a:t> </a:t>
            </a:r>
            <a:r>
              <a:rPr lang="fa-IR" sz="3200" b="1" dirty="0"/>
              <a:t>علم، فناوری و نوآوری </a:t>
            </a:r>
            <a:endParaRPr lang="fa-IR" sz="28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4316" y="4365104"/>
            <a:ext cx="5616624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سید ایمان میرعمادی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287016"/>
            <a:ext cx="6322609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دهه 1980 تا دهه 2000: به سمت نظام‌ ملی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844824"/>
            <a:ext cx="8229600" cy="49685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حرکت نظریه‌های </a:t>
            </a:r>
            <a:r>
              <a:rPr lang="fa-IR" sz="2600" dirty="0"/>
              <a:t>نوآوری با دقت بیشتری از مدل‌های خطی به سمت فرآیندهای نوآوری </a:t>
            </a:r>
            <a:r>
              <a:rPr lang="fa-IR" sz="2600" dirty="0" smtClean="0"/>
              <a:t>پیچیده‌تر در انتهای قرن بیستم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ظهور مفهوم نظام ملی نوآوری </a:t>
            </a:r>
            <a:r>
              <a:rPr lang="fa-IR" sz="2600" dirty="0" smtClean="0"/>
              <a:t>بر اساس </a:t>
            </a:r>
            <a:r>
              <a:rPr lang="fa-IR" sz="2600" dirty="0"/>
              <a:t>یک نگاه </a:t>
            </a:r>
            <a:r>
              <a:rPr lang="fa-IR" sz="2600" dirty="0" smtClean="0"/>
              <a:t>نظام‏مند </a:t>
            </a:r>
            <a:r>
              <a:rPr lang="fa-IR" sz="2600" dirty="0"/>
              <a:t>به فرآیندهای نوآوری و با بررسی چگونگی تعامل بازیگران </a:t>
            </a:r>
            <a:r>
              <a:rPr lang="fa-IR" sz="2600" dirty="0" smtClean="0"/>
              <a:t>بخش‏های </a:t>
            </a:r>
            <a:r>
              <a:rPr lang="fa-IR" sz="2600" dirty="0"/>
              <a:t>خصوصی و عمومی و نقش نهادها در توسعه و </a:t>
            </a:r>
            <a:r>
              <a:rPr lang="fa-IR" sz="2600" dirty="0" smtClean="0"/>
              <a:t>رقابت‏پذیری </a:t>
            </a:r>
            <a:r>
              <a:rPr lang="fa-IR" sz="2600" dirty="0"/>
              <a:t>کشورها </a:t>
            </a:r>
            <a:endParaRPr lang="fa-IR" sz="26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تعریف فریمن در اواخر دهه 1980: </a:t>
            </a:r>
            <a:r>
              <a:rPr lang="fa-IR" sz="2600" dirty="0"/>
              <a:t>"شبکه‌ای از نهادها در بخش‌های خصوصی و دولتی که فعالیت و تعامل آن‌ها منجر به واردات، اصلاحات و بهبود و نفوذ فناوری‌های جدید می‌شوند</a:t>
            </a:r>
            <a:r>
              <a:rPr lang="fa-IR" sz="2600" dirty="0" smtClean="0"/>
              <a:t>" و بسط مفهوم توسط لاندوال و نلسون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62068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سیر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تکامل مدل‏های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10/32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26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412776"/>
            <a:ext cx="6322609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دهه 1990 تا امروز: توسعه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نوآوری‏های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سیستمی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988840"/>
            <a:ext cx="8229600" cy="49685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گسترش تحقیقات </a:t>
            </a:r>
            <a:r>
              <a:rPr lang="fa-IR" sz="2600" dirty="0"/>
              <a:t>نظام نوآوری </a:t>
            </a:r>
            <a:r>
              <a:rPr lang="fa-IR" sz="2600" dirty="0" smtClean="0"/>
              <a:t>از </a:t>
            </a:r>
            <a:r>
              <a:rPr lang="fa-IR" sz="2600" dirty="0"/>
              <a:t>سطح ملی </a:t>
            </a:r>
            <a:r>
              <a:rPr lang="fa-IR" sz="2600" dirty="0" smtClean="0"/>
              <a:t>و در برگرفتن مباحث </a:t>
            </a:r>
            <a:r>
              <a:rPr lang="fa-IR" sz="2600" dirty="0"/>
              <a:t>منطقه‌ای و بخشی و فناورانه </a:t>
            </a:r>
            <a:r>
              <a:rPr lang="fa-IR" sz="2600" dirty="0" smtClean="0"/>
              <a:t>در دهه 1990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حرکت نظریه‌های نوآوری به تدریج به سمت یک فرآیند </a:t>
            </a:r>
            <a:r>
              <a:rPr lang="fa-IR" sz="2600" dirty="0" smtClean="0"/>
              <a:t>نظام‏مند</a:t>
            </a:r>
            <a:r>
              <a:rPr lang="fa-IR" sz="2600" dirty="0"/>
              <a:t>، پویا و غیرخطی با طیف وسیعی از بازیگران تعاملی </a:t>
            </a:r>
            <a:endParaRPr lang="fa-IR" sz="26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پیوند خوردن تحقیقات اخیر </a:t>
            </a:r>
            <a:r>
              <a:rPr lang="fa-IR" sz="2600" dirty="0" smtClean="0"/>
              <a:t>با چالش‏های </a:t>
            </a:r>
            <a:r>
              <a:rPr lang="fa-IR" sz="2600" dirty="0"/>
              <a:t>اجتماعی و </a:t>
            </a:r>
            <a:r>
              <a:rPr lang="fa-IR" sz="2600" dirty="0" smtClean="0"/>
              <a:t>زیست‏محیطی و </a:t>
            </a:r>
            <a:r>
              <a:rPr lang="fa-IR" sz="2600" dirty="0"/>
              <a:t>اهداف توسعه پایدار </a:t>
            </a:r>
            <a:r>
              <a:rPr lang="fa-IR" sz="2600" dirty="0" smtClean="0"/>
              <a:t>و </a:t>
            </a:r>
            <a:r>
              <a:rPr lang="fa-IR" sz="2600" dirty="0"/>
              <a:t>مسائلی مانند گذار و </a:t>
            </a:r>
            <a:r>
              <a:rPr lang="fa-IR" sz="2600" dirty="0" smtClean="0"/>
              <a:t>دگرگونی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اهمیت تحلیل نظام‏های فنی-اجتماعی در ادبیات گذارهای پایدار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764704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سیر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تکامل مدل‏های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11/32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5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136" y="1412773"/>
            <a:ext cx="2201726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1. کریستوفر فریمن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114596"/>
            <a:ext cx="8229600" cy="49868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سال 1987، </a:t>
            </a:r>
            <a:r>
              <a:rPr lang="fa-IR" sz="2600" dirty="0"/>
              <a:t>کتاب "سیاست فناوری و عملکرد اقتصادی: درس­هایی از </a:t>
            </a:r>
            <a:r>
              <a:rPr lang="fa-IR" sz="2600" dirty="0" smtClean="0"/>
              <a:t>ژاپن"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مزیت </a:t>
            </a:r>
            <a:r>
              <a:rPr lang="fa-IR" sz="2600" dirty="0"/>
              <a:t>رقابتی میان </a:t>
            </a:r>
            <a:r>
              <a:rPr lang="fa-IR" sz="2600" dirty="0" smtClean="0"/>
              <a:t>کشورها و زیرساخت‏های نهادی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عملکرد ‌اقتصادی‌ چشمگیر‌ ژاپن ‌پس از ‌جنگ ‌جهانی‌ </a:t>
            </a:r>
            <a:r>
              <a:rPr lang="fa-IR" sz="2600" dirty="0" smtClean="0"/>
              <a:t>دوم و نقش نظام ملی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نگاه‌ نزدیک فریمن‌ </a:t>
            </a:r>
            <a:r>
              <a:rPr lang="fa-IR" sz="2600" dirty="0"/>
              <a:t>به‌ نظام ‌ملی ‌نوآوری </a:t>
            </a:r>
            <a:r>
              <a:rPr lang="fa-IR" sz="2600" dirty="0" smtClean="0"/>
              <a:t>‌با </a:t>
            </a:r>
            <a:r>
              <a:rPr lang="fa-IR" sz="2600" dirty="0"/>
              <a:t>‌رویکرد ‌کاهش شکاف ‌فناورانه ‌و‌ </a:t>
            </a:r>
            <a:r>
              <a:rPr lang="fa-IR" sz="2600" dirty="0" smtClean="0"/>
              <a:t>همپایی (فرارسی)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بسط مفهوم نظام ملی نوآوری با پیوند زدن با انقلاب‏های فناورانه در بستر یک بینش عمیق تاریخی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رویکردهای مختلف به نظام ملی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12/32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1556789"/>
            <a:ext cx="275171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بنت‏آک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لاندوال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258613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کتاب مهم دوسی در </a:t>
            </a:r>
            <a:r>
              <a:rPr lang="fa-IR" sz="2600" dirty="0"/>
              <a:t>‌سال 1988 </a:t>
            </a:r>
            <a:r>
              <a:rPr lang="fa-IR" sz="2600" dirty="0" smtClean="0"/>
              <a:t>و فصل‏های نظام ملی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کتاب "نظام ملی نوآوری: به سوی یک نظریه در مورد نوآوری و یادگیری تعاملی" توسط لاندوال در گروه دانشگاه آلبورگ در </a:t>
            </a:r>
            <a:r>
              <a:rPr lang="fa-IR" sz="2600" dirty="0" smtClean="0"/>
              <a:t>سال 1992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تأکید </a:t>
            </a:r>
            <a:r>
              <a:rPr lang="fa-IR" sz="2600" dirty="0" smtClean="0"/>
              <a:t>بر </a:t>
            </a:r>
            <a:r>
              <a:rPr lang="fa-IR" sz="2600" dirty="0"/>
              <a:t>یادگیری تعاملی و نوآوری به عنوان </a:t>
            </a:r>
            <a:r>
              <a:rPr lang="fa-IR" sz="2600" dirty="0" smtClean="0"/>
              <a:t>پایه‏های </a:t>
            </a:r>
            <a:r>
              <a:rPr lang="fa-IR" sz="2600" dirty="0"/>
              <a:t>اصلی رشد </a:t>
            </a:r>
            <a:r>
              <a:rPr lang="fa-IR" sz="2600" dirty="0" smtClean="0"/>
              <a:t>اقتصادی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عجز رویکردهای‌ </a:t>
            </a:r>
            <a:r>
              <a:rPr lang="fa-IR" sz="2600" dirty="0"/>
              <a:t>نئوکلاسیک‌ و‌ تابع‌ تولید‌ </a:t>
            </a:r>
            <a:r>
              <a:rPr lang="fa-IR" sz="2600" dirty="0" smtClean="0"/>
              <a:t>در تبیین این تعاملات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بسط مفهوم تعامل تولیدکننده و </a:t>
            </a:r>
            <a:r>
              <a:rPr lang="fa-IR" sz="2600" dirty="0" smtClean="0"/>
              <a:t>مصرف‏کننده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نظام ملی نوآوری به عنوان بستری برای تبیین این تعاملات و یادگیری‏ها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رویکردهای مختلف به نظام ملی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13/32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8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1431032"/>
            <a:ext cx="275171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3. ریچارد نلسون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087212"/>
            <a:ext cx="8229600" cy="47707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کتاب "</a:t>
            </a:r>
            <a:r>
              <a:rPr lang="fa-IR" sz="2600" dirty="0" smtClean="0"/>
              <a:t>نظام‏های </a:t>
            </a:r>
            <a:r>
              <a:rPr lang="fa-IR" sz="2600" dirty="0"/>
              <a:t>ملی نوآوری: </a:t>
            </a:r>
            <a:r>
              <a:rPr lang="fa-IR" sz="2600" dirty="0" smtClean="0"/>
              <a:t>مقایسه‏ای تطبیقی" </a:t>
            </a:r>
            <a:r>
              <a:rPr lang="fa-IR" sz="2600" dirty="0"/>
              <a:t>در سال 1993 توسط نلسون </a:t>
            </a:r>
            <a:endParaRPr lang="fa-IR" sz="26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تحقیق‏وتوسعه در بنگاه‏های </a:t>
            </a:r>
            <a:r>
              <a:rPr lang="fa-IR" sz="2600" dirty="0"/>
              <a:t>خصوصی، قلب تپنده موتور </a:t>
            </a:r>
            <a:r>
              <a:rPr lang="fa-IR" sz="2600" dirty="0" smtClean="0"/>
              <a:t>سرمایه‏داری مدرن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مطالعه ‌بر ‌روی ‌نوآوری ‌در ‌هر‌ </a:t>
            </a:r>
            <a:r>
              <a:rPr lang="fa-IR" sz="2600" dirty="0" smtClean="0"/>
              <a:t>کشور به معنای مطالعه‌ </a:t>
            </a:r>
            <a:r>
              <a:rPr lang="fa-IR" sz="2600" dirty="0"/>
              <a:t>بر‌ اختلاف نهادی بین کشورهای </a:t>
            </a:r>
            <a:r>
              <a:rPr lang="fa-IR" sz="2600" dirty="0" smtClean="0"/>
              <a:t>مانند</a:t>
            </a:r>
            <a:r>
              <a:rPr lang="fa-IR" sz="2600" dirty="0"/>
              <a:t>، نظام آموزش عالی و </a:t>
            </a:r>
            <a:r>
              <a:rPr lang="fa-IR" sz="2600" dirty="0" smtClean="0"/>
              <a:t>تحقیق‏وتوسعه </a:t>
            </a:r>
            <a:r>
              <a:rPr lang="fa-IR" sz="2600" dirty="0"/>
              <a:t>صنعتی، نظام مالی، زیرساخت‌های عمومی و سیاست‌های پولی و </a:t>
            </a:r>
            <a:r>
              <a:rPr lang="fa-IR" sz="2600" dirty="0" smtClean="0"/>
              <a:t>تجاری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نظام ملی </a:t>
            </a:r>
            <a:r>
              <a:rPr lang="fa-IR" sz="2600" dirty="0" smtClean="0"/>
              <a:t>‌نوآوری‌، تقسیم‌ </a:t>
            </a:r>
            <a:r>
              <a:rPr lang="fa-IR" sz="2600" dirty="0"/>
              <a:t>کار‌ پیچیده‌ میان‌ دولت‌ و‌ بخش‌ خصوصی‌ در ‌تولید ‌دانش 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رویکردهای مختلف به نظام ملی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14/32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1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1431032"/>
            <a:ext cx="275171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. چارلز ادکوئیست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087212"/>
            <a:ext cx="8229600" cy="47707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احصاء کارکردهای ‌اصلی نظام ملی نوآوری </a:t>
            </a:r>
            <a:r>
              <a:rPr lang="fa-IR" sz="2600" dirty="0" smtClean="0"/>
              <a:t>به منظور تحلیل نظام‏مند و برنامه‏ای نظام ملی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کتاب "نظام‏های </a:t>
            </a:r>
            <a:r>
              <a:rPr lang="fa-IR" sz="2600" dirty="0" smtClean="0"/>
              <a:t>نوآوری" </a:t>
            </a:r>
            <a:r>
              <a:rPr lang="fa-IR" sz="2600" dirty="0"/>
              <a:t>در سال </a:t>
            </a:r>
            <a:r>
              <a:rPr lang="fa-IR" sz="2600" dirty="0" smtClean="0"/>
              <a:t>1997 </a:t>
            </a:r>
            <a:r>
              <a:rPr lang="fa-IR" sz="2600" dirty="0"/>
              <a:t>توسط </a:t>
            </a:r>
            <a:r>
              <a:rPr lang="fa-IR" sz="2600" dirty="0" smtClean="0"/>
              <a:t>ادکوئیست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 </a:t>
            </a:r>
            <a:r>
              <a:rPr lang="fa-IR" sz="2600" dirty="0" smtClean="0"/>
              <a:t>تلاض برای توضیح علّی </a:t>
            </a:r>
            <a:r>
              <a:rPr lang="fa-IR" sz="2600" dirty="0"/>
              <a:t>از </a:t>
            </a:r>
            <a:r>
              <a:rPr lang="fa-IR" sz="2600" dirty="0" smtClean="0"/>
              <a:t>فعالیت‏های </a:t>
            </a:r>
            <a:r>
              <a:rPr lang="fa-IR" sz="2600" dirty="0"/>
              <a:t>نوآورانه در سطح ملی و </a:t>
            </a:r>
            <a:r>
              <a:rPr lang="fa-IR" sz="2600" dirty="0" smtClean="0"/>
              <a:t>پایه‏ای </a:t>
            </a:r>
            <a:r>
              <a:rPr lang="fa-IR" sz="2600" dirty="0"/>
              <a:t>برای درک پویایی نوآوری و </a:t>
            </a:r>
            <a:r>
              <a:rPr lang="fa-IR" sz="2600" dirty="0" smtClean="0"/>
              <a:t>سیاست‏گذاری </a:t>
            </a:r>
            <a:r>
              <a:rPr lang="fa-IR" sz="2600" dirty="0"/>
              <a:t>در </a:t>
            </a:r>
            <a:r>
              <a:rPr lang="fa-IR" sz="2600" dirty="0" smtClean="0"/>
              <a:t>نظام‏های </a:t>
            </a:r>
            <a:r>
              <a:rPr lang="fa-IR" sz="2600" dirty="0"/>
              <a:t>نوآوری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رویکردهای مختلف به نظام ملی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15/32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4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رویکردهای مختلف به نظام ملی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38" y="1772816"/>
            <a:ext cx="6938428" cy="424847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6165304"/>
            <a:ext cx="8229600" cy="6206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 smtClean="0"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خلاصه‏ای </a:t>
            </a:r>
            <a:r>
              <a:rPr lang="fa-IR" sz="2000" b="1" dirty="0"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از </a:t>
            </a:r>
            <a:r>
              <a:rPr lang="fa-IR" sz="2000" b="1" dirty="0" smtClean="0"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بینش‏های </a:t>
            </a:r>
            <a:r>
              <a:rPr lang="fa-IR" sz="2000" b="1" dirty="0"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متفاوت به </a:t>
            </a:r>
            <a:r>
              <a:rPr lang="fa-IR" sz="2000" b="1" dirty="0" smtClean="0"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نظام‏های </a:t>
            </a:r>
            <a:r>
              <a:rPr lang="fa-IR" sz="2000" b="1" dirty="0"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ملی نوآوری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16/32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85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1287016"/>
            <a:ext cx="275171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رویکرد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STI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 و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DUI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رویکردهای مختلف به نظام ملی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8661648" cy="43938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4756" y="635617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9537" y="6373882"/>
            <a:ext cx="622828" cy="41020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17/32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04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سیاست‏گذاری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نظام ملی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و رشد اقتصادی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38028" y="2348880"/>
            <a:ext cx="58326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cs typeface="B Nazanin" panose="00000400000000000000" pitchFamily="2" charset="-78"/>
              </a:rPr>
              <a:t>سیاست­های مأموریت‌محور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38028" y="3645024"/>
            <a:ext cx="58326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cs typeface="B Nazanin" panose="00000400000000000000" pitchFamily="2" charset="-78"/>
              </a:rPr>
              <a:t>سیاست‌های اختراع‌محور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38028" y="4941168"/>
            <a:ext cx="58326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cs typeface="B Nazanin" panose="00000400000000000000" pitchFamily="2" charset="-78"/>
              </a:rPr>
              <a:t>سیاست‌های سیستم‌محور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18/32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3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431032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نظام ملی نوآوری و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سیاست‏های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276872"/>
            <a:ext cx="8229600" cy="306998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منطق شکست بازار در برابر منطق شکست سیستم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وابستگی به مسیر و تغییر در نظام‏های سیاسی و اقتصادی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نقش سیاست‏گذاری در مقابله با قفل‏شدگی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سیاست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‏گذاری، نظام ملی نوآوری و رشد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اقتصادی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19/32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10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8" y="836712"/>
            <a:ext cx="8229600" cy="701824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968552"/>
          </a:xfrm>
        </p:spPr>
        <p:txBody>
          <a:bodyPr>
            <a:normAutofit fontScale="92500"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1- مقدمه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2- سیر </a:t>
            </a:r>
            <a:r>
              <a:rPr lang="fa-IR" b="1" dirty="0"/>
              <a:t>تکامل مدل­های نوآوری و نحوه شکل­گیری نظام­ ملی </a:t>
            </a:r>
            <a:r>
              <a:rPr lang="fa-IR" b="1" dirty="0" smtClean="0"/>
              <a:t>نوآوری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3- </a:t>
            </a:r>
            <a:r>
              <a:rPr lang="ar-SA" b="1" dirty="0" smtClean="0"/>
              <a:t>رویکردهای </a:t>
            </a:r>
            <a:r>
              <a:rPr lang="ar-SA" b="1" dirty="0"/>
              <a:t>مختلف به نظام­ ملی </a:t>
            </a:r>
            <a:r>
              <a:rPr lang="ar-SA" b="1" dirty="0" smtClean="0"/>
              <a:t>نوآوری</a:t>
            </a:r>
            <a:endParaRPr lang="fa-IR" b="1" dirty="0" smtClean="0"/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4- </a:t>
            </a:r>
            <a:r>
              <a:rPr lang="ar-SA" b="1" dirty="0" smtClean="0"/>
              <a:t>سیاست­گذاری</a:t>
            </a:r>
            <a:r>
              <a:rPr lang="ar-SA" b="1" dirty="0"/>
              <a:t>، نظام­ ملی نوآوری و رشد </a:t>
            </a:r>
            <a:r>
              <a:rPr lang="ar-SA" b="1" dirty="0" smtClean="0"/>
              <a:t>اقتصادی</a:t>
            </a:r>
            <a:endParaRPr lang="fa-IR" b="1" dirty="0" smtClean="0"/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5- </a:t>
            </a:r>
            <a:r>
              <a:rPr lang="ar-SA" b="1" dirty="0" smtClean="0"/>
              <a:t>نظام </a:t>
            </a:r>
            <a:r>
              <a:rPr lang="ar-SA" b="1" dirty="0"/>
              <a:t>ملی نوآوری در بستر کشورهای در حال </a:t>
            </a:r>
            <a:r>
              <a:rPr lang="ar-SA" b="1" dirty="0" smtClean="0"/>
              <a:t>توسعه</a:t>
            </a:r>
            <a:endParaRPr lang="fa-IR" b="1" dirty="0" smtClean="0"/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6- </a:t>
            </a:r>
            <a:r>
              <a:rPr lang="ar-SA" b="1" dirty="0" smtClean="0"/>
              <a:t>چالش­های </a:t>
            </a:r>
            <a:r>
              <a:rPr lang="ar-SA" b="1" dirty="0"/>
              <a:t>نظام ملی </a:t>
            </a:r>
            <a:r>
              <a:rPr lang="ar-SA" b="1" dirty="0" smtClean="0"/>
              <a:t>نوآوری</a:t>
            </a:r>
            <a:endParaRPr lang="fa-IR" b="1" dirty="0" smtClean="0"/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7- مطالعه موردی: </a:t>
            </a:r>
            <a:r>
              <a:rPr lang="ar-SA" b="1" dirty="0" smtClean="0"/>
              <a:t>نظام </a:t>
            </a:r>
            <a:r>
              <a:rPr lang="ar-SA" b="1" dirty="0"/>
              <a:t>ملی نوآوری </a:t>
            </a:r>
            <a:r>
              <a:rPr lang="ar-SA" b="1" dirty="0" smtClean="0"/>
              <a:t>ایران</a:t>
            </a:r>
            <a:endParaRPr lang="fa-IR" b="1" dirty="0" smtClean="0"/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26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431032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تأثیر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سیاست‏های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نوآوری بر نظام ملی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087212"/>
            <a:ext cx="8229600" cy="3646044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ارزیابی تأثیر مداخلات </a:t>
            </a:r>
            <a:r>
              <a:rPr lang="fa-IR" sz="2600" dirty="0" smtClean="0"/>
              <a:t>سیاستی </a:t>
            </a:r>
            <a:r>
              <a:rPr lang="fa-IR" sz="2600" dirty="0"/>
              <a:t>نوآوری </a:t>
            </a:r>
            <a:r>
              <a:rPr lang="fa-IR" sz="2600" dirty="0" smtClean="0"/>
              <a:t>از اواخر دهه 1980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وقفه زمانی میان نوآوری و تأثیرات اجتماعی و </a:t>
            </a:r>
            <a:r>
              <a:rPr lang="fa-IR" sz="2600" dirty="0" smtClean="0"/>
              <a:t>اقتصادی، یک چالش اساسی در ارزیابی اثرات بلندمدت سیاست نوآوری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وجود </a:t>
            </a:r>
            <a:r>
              <a:rPr lang="fa-IR" sz="2600" dirty="0" smtClean="0"/>
              <a:t>شکاف </a:t>
            </a:r>
            <a:r>
              <a:rPr lang="fa-IR" sz="2600" dirty="0"/>
              <a:t>میان توسعه نظری و تجزیه و تحلیل تجربی نظام ملی نوآوری 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20/32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سیاست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‏گذاری، نظام ملی نوآوری و رشد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اقتصادی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523956"/>
            <a:ext cx="6280102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حکمرانی سیاست نوآوری در چارچوب نظام ملی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190199"/>
            <a:ext cx="8229600" cy="47707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به طور مرسوم، دولت‏ها عهده‏دار سیاست‏های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وجود سازمان‌های دولتی ویژه‌ای برای حمایت از </a:t>
            </a:r>
            <a:r>
              <a:rPr lang="fa-IR" sz="2600" dirty="0" smtClean="0"/>
              <a:t>فعالیت‏های نوآوری؛ مانند وینووا در سوئد یا دارپا در ایالت متحده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هرچه چالش‏ها اجتماعی‏تر و واقعی‏تر، توانایی سیاست نوآوری در ایجاد تعاملات میان بازیگران بیشتر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نقش دانشگاه‏ها در حکمرانی نظام‏های تحقیق و توسعه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تنظیم نسبت تحقیق و توسعه در بخش عمومی و بخش صنعت و خصوصی 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21/32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سیاست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‏گذاری، نظام ملی نوآوری و رشد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اقتصادی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7707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کاربرد نظام ملی نوآوری در کشورهای در حال </a:t>
            </a:r>
            <a:r>
              <a:rPr lang="fa-IR" sz="2600" dirty="0" smtClean="0"/>
              <a:t>توسعه: </a:t>
            </a:r>
            <a:r>
              <a:rPr lang="fa-IR" sz="2600" dirty="0"/>
              <a:t>جهانی ‌شدن‌ دانش‌،‌ مشکلات‌ یادگیری‌ در‌ </a:t>
            </a:r>
            <a:r>
              <a:rPr lang="fa-IR" sz="2600" dirty="0" smtClean="0"/>
              <a:t>بنگاه‏های </a:t>
            </a:r>
            <a:r>
              <a:rPr lang="fa-IR" sz="2600" dirty="0"/>
              <a:t>پیرو،‌ نحوه تغییر و تطبیق نهادها </a:t>
            </a:r>
            <a:r>
              <a:rPr lang="fa-IR" sz="2600" dirty="0" smtClean="0"/>
              <a:t>و‌ در نهایت‌ فرایندهای </a:t>
            </a:r>
            <a:r>
              <a:rPr lang="fa-IR" sz="2600" dirty="0"/>
              <a:t>‌خاص </a:t>
            </a:r>
            <a:r>
              <a:rPr lang="fa-IR" sz="2600" dirty="0" smtClean="0"/>
              <a:t>‌سیاست‏گذاری‌ </a:t>
            </a:r>
            <a:r>
              <a:rPr lang="fa-IR" sz="2600" dirty="0"/>
              <a:t>در‌ </a:t>
            </a:r>
            <a:r>
              <a:rPr lang="fa-IR" sz="2600" dirty="0" smtClean="0"/>
              <a:t>آن‏‌ها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شروع تحقیقات در این خصوص از اواخر دهه 1990 با تمرکز بر تجربه کشورهای‌ آمریکای‌ لاتین‌ یا‌ برخی‌ کشورهای‌ خاص‌ در ‌شرق ‌آسیا </a:t>
            </a:r>
            <a:endParaRPr lang="fa-IR" sz="26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ویوتی و نظام </a:t>
            </a:r>
            <a:r>
              <a:rPr lang="fa-IR" sz="2600" dirty="0"/>
              <a:t>ملی یادگیری: یادگیری‌ و جذب </a:t>
            </a:r>
            <a:r>
              <a:rPr lang="fa-IR" sz="2600" dirty="0" smtClean="0"/>
              <a:t>فناوری‏‌های‌ </a:t>
            </a:r>
            <a:r>
              <a:rPr lang="fa-IR" sz="2600" dirty="0"/>
              <a:t>توسعه ‌یافته‌ در‌ کشورهای‌ </a:t>
            </a:r>
            <a:r>
              <a:rPr lang="fa-IR" sz="2600" dirty="0" smtClean="0"/>
              <a:t>پیشرفته‌، موضوع اصلی کشورهای در حال توسعه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در بستر کشورهای در حال توسعه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22/32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2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1571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لاندوال و همکارانش در سال </a:t>
            </a:r>
            <a:r>
              <a:rPr lang="fa-IR" sz="2600" dirty="0" smtClean="0"/>
              <a:t>2009‌: </a:t>
            </a:r>
            <a:r>
              <a:rPr lang="fa-IR" sz="2600" dirty="0"/>
              <a:t>کتاب‌ راهنمایی‌ درباره </a:t>
            </a:r>
            <a:r>
              <a:rPr lang="fa-IR" sz="2600" dirty="0" smtClean="0"/>
              <a:t>نظام نوآوری </a:t>
            </a:r>
            <a:r>
              <a:rPr lang="fa-IR" sz="2600" dirty="0"/>
              <a:t>‌در ‌کشورهای ‌درحال ‌توسعه </a:t>
            </a:r>
            <a:endParaRPr lang="fa-IR" sz="26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بررسی نقش‌ </a:t>
            </a:r>
            <a:r>
              <a:rPr lang="fa-IR" sz="2600" dirty="0"/>
              <a:t>نهادها‌ در‌ عدم‌ توسعه‌ و </a:t>
            </a:r>
            <a:r>
              <a:rPr lang="fa-IR" sz="2600" dirty="0" smtClean="0"/>
              <a:t>عقب‏‌ماندگی </a:t>
            </a:r>
            <a:r>
              <a:rPr lang="fa-IR" sz="2600" dirty="0"/>
              <a:t>برای‌ کشورهای‌ درحال </a:t>
            </a:r>
            <a:r>
              <a:rPr lang="fa-IR" sz="2600" dirty="0" smtClean="0"/>
              <a:t>‌توسعه و توجه به نسخه اولیه فریمن (هم‏پایی و توسعه در دل نظام ملی نوآوری)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بسط مفهوم با تحقیقات لی و تلاش برای شناسایی ویژگی‏های لازم همپایی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سوق پیدا کردن </a:t>
            </a:r>
            <a:r>
              <a:rPr lang="ar-SA" dirty="0"/>
              <a:t>تحقیقاتی‌ نظام ملی‌ نوآوری‌ برای‌ کشورهای‌ در حال ‌توسعه‌ </a:t>
            </a:r>
            <a:r>
              <a:rPr lang="ar-SA" dirty="0" smtClean="0"/>
              <a:t>به </a:t>
            </a:r>
            <a:r>
              <a:rPr lang="ar-SA" dirty="0"/>
              <a:t>‌سمت‌ یافتن‌ عوامل‌ همپایی‌ 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در بستر کشورهای در حال توسعه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6385470"/>
            <a:ext cx="664861" cy="28389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23/32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1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1571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نقش زنجیره ارزش جهانی در نظام ملی نوآوری در چارچوب اقتصاد جهانی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اهمیت شرکت‏ها و سازمان‏های بین‏المللی و مفهوم مشارکت بین‏المللی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وجود وابستگی </a:t>
            </a:r>
            <a:r>
              <a:rPr lang="fa-IR" sz="2600" dirty="0"/>
              <a:t>متقابل نهادهای </a:t>
            </a:r>
            <a:r>
              <a:rPr lang="fa-IR" sz="2600" dirty="0" smtClean="0"/>
              <a:t>یک </a:t>
            </a:r>
            <a:r>
              <a:rPr lang="fa-IR" sz="2600" dirty="0"/>
              <a:t>نظام به </a:t>
            </a:r>
            <a:r>
              <a:rPr lang="fa-IR" sz="2600" dirty="0" smtClean="0"/>
              <a:t>یکدیگر و عدم امکان </a:t>
            </a:r>
            <a:r>
              <a:rPr lang="fa-IR" sz="2600" dirty="0"/>
              <a:t>کپی یک نهاد واحد </a:t>
            </a:r>
            <a:r>
              <a:rPr lang="fa-IR" sz="2600" dirty="0" smtClean="0"/>
              <a:t>در </a:t>
            </a:r>
            <a:r>
              <a:rPr lang="fa-IR" sz="2600" dirty="0"/>
              <a:t>نظام ملی کشورهای در حال </a:t>
            </a:r>
            <a:r>
              <a:rPr lang="fa-IR" sz="2600" dirty="0" smtClean="0"/>
              <a:t>توسعه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‌‌شکل‏گیری شبکه‌ </a:t>
            </a:r>
            <a:r>
              <a:rPr lang="fa-IR" sz="2600" dirty="0"/>
              <a:t>‌محققان ‌بین‏‌المللی‌ گلوبالیکس در سال 2002 و کنکاش درباره نقش‌ نوآوری،‌ </a:t>
            </a:r>
            <a:r>
              <a:rPr lang="fa-IR" sz="2600" dirty="0" smtClean="0"/>
              <a:t>نظام‏‌های‌ </a:t>
            </a:r>
            <a:r>
              <a:rPr lang="fa-IR" sz="2600" dirty="0"/>
              <a:t>نوآوری‌ و‌ مجموعه‌ نهادهای‌ حامی‌ یا‌ مانع‌ نوآوری </a:t>
            </a:r>
            <a:r>
              <a:rPr lang="fa-IR" sz="2600" dirty="0" smtClean="0"/>
              <a:t>در کشورهای مختلف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24/32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در بستر کشورهای در حال توسعه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836712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چالش‏های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38028" y="2348880"/>
            <a:ext cx="58326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cs typeface="B Nazanin" panose="00000400000000000000" pitchFamily="2" charset="-78"/>
              </a:rPr>
              <a:t>نظام ملی نوآوری و نظریه سیستم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38028" y="3645024"/>
            <a:ext cx="58326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cs typeface="B Nazanin" panose="00000400000000000000" pitchFamily="2" charset="-78"/>
              </a:rPr>
              <a:t>نظام ملی نوآوری و پویایی آن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38028" y="4941168"/>
            <a:ext cx="58326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cs typeface="B Nazanin" panose="00000400000000000000" pitchFamily="2" charset="-78"/>
              </a:rPr>
              <a:t>نظام ملی نوآوری در چارچوب </a:t>
            </a:r>
            <a:r>
              <a:rPr lang="ar-SA" sz="2800" dirty="0" smtClean="0">
                <a:cs typeface="B Nazanin" panose="00000400000000000000" pitchFamily="2" charset="-78"/>
              </a:rPr>
              <a:t>جهانی</a:t>
            </a:r>
            <a:r>
              <a:rPr lang="fa-IR" sz="2800" dirty="0" smtClean="0">
                <a:cs typeface="B Nazanin" panose="00000400000000000000" pitchFamily="2" charset="-78"/>
              </a:rPr>
              <a:t>‏</a:t>
            </a:r>
            <a:r>
              <a:rPr lang="ar-SA" sz="2800" dirty="0" smtClean="0">
                <a:cs typeface="B Nazanin" panose="00000400000000000000" pitchFamily="2" charset="-78"/>
              </a:rPr>
              <a:t>شدن </a:t>
            </a:r>
            <a:r>
              <a:rPr lang="ar-SA" sz="2800" dirty="0">
                <a:cs typeface="B Nazanin" panose="00000400000000000000" pitchFamily="2" charset="-78"/>
              </a:rPr>
              <a:t>اقتصاد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25/32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4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87016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از منظر رویکرد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STI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44824"/>
            <a:ext cx="8229600" cy="48368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یکسان نبودن توسعه علمی و موفقیت در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اهمیت نقش علم و نظام‏های تحقیق و توسعه در سیاست‏های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نقش دانشگاه‏ها در انجام تحقیقات کاربردی و توسعه‏ای و پاسخ به نیازهای جامعه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عمده مشکلات موجود در تجربه علمی </a:t>
            </a:r>
            <a:r>
              <a:rPr lang="fa-IR" sz="2600" dirty="0" smtClean="0"/>
              <a:t>کشور: </a:t>
            </a:r>
            <a:r>
              <a:rPr lang="fa-IR" sz="2600" dirty="0"/>
              <a:t>ضعف مالی </a:t>
            </a:r>
            <a:r>
              <a:rPr lang="fa-IR" sz="2600" dirty="0" smtClean="0"/>
              <a:t>دانشگاه‏ها </a:t>
            </a:r>
            <a:r>
              <a:rPr lang="fa-IR" sz="2600" dirty="0"/>
              <a:t>و محدودیت بودجه </a:t>
            </a:r>
            <a:r>
              <a:rPr lang="fa-IR" sz="2600" dirty="0" smtClean="0"/>
              <a:t>دولت‏ها</a:t>
            </a:r>
            <a:r>
              <a:rPr lang="fa-IR" sz="2600" dirty="0"/>
              <a:t>، رشد </a:t>
            </a:r>
            <a:r>
              <a:rPr lang="fa-IR" sz="2600" dirty="0" smtClean="0"/>
              <a:t>بی‏رویه دانشگاه‏های کم‏تأثیر در </a:t>
            </a:r>
            <a:r>
              <a:rPr lang="fa-IR" sz="2600" dirty="0"/>
              <a:t>رشد </a:t>
            </a:r>
            <a:r>
              <a:rPr lang="fa-IR" sz="2600" dirty="0" smtClean="0"/>
              <a:t>علمی، </a:t>
            </a:r>
            <a:r>
              <a:rPr lang="fa-IR" sz="2600" dirty="0"/>
              <a:t>توجه افراطی به رشد کمّی در </a:t>
            </a:r>
            <a:r>
              <a:rPr lang="fa-IR" sz="2600" dirty="0" smtClean="0"/>
              <a:t>شاخص‏های </a:t>
            </a:r>
            <a:r>
              <a:rPr lang="fa-IR" sz="2600" dirty="0"/>
              <a:t>مختلف و </a:t>
            </a:r>
            <a:r>
              <a:rPr lang="fa-IR" sz="2600" dirty="0" smtClean="0"/>
              <a:t>سیاست‏گذاری </a:t>
            </a:r>
            <a:r>
              <a:rPr lang="fa-IR" sz="2600" dirty="0"/>
              <a:t>ضعیف </a:t>
            </a:r>
            <a:r>
              <a:rPr lang="fa-IR" sz="2600" dirty="0" smtClean="0"/>
              <a:t>در جهت‏دهی به </a:t>
            </a:r>
            <a:r>
              <a:rPr lang="fa-IR" sz="2600" dirty="0"/>
              <a:t>تحقیقات </a:t>
            </a:r>
            <a:r>
              <a:rPr lang="fa-IR" sz="2600" dirty="0" smtClean="0"/>
              <a:t>دانشگاهی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مطالعه موردی: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26/32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95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87016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از منظر رویکرد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STI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44824"/>
            <a:ext cx="8229600" cy="59766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دو اصل از منظر </a:t>
            </a:r>
            <a:r>
              <a:rPr lang="fa-IR" sz="2600" dirty="0" smtClean="0"/>
              <a:t>سیاست‏گذاری </a:t>
            </a:r>
            <a:r>
              <a:rPr lang="fa-IR" sz="2600" dirty="0"/>
              <a:t>برای بخش علمی </a:t>
            </a:r>
            <a:r>
              <a:rPr lang="fa-IR" sz="2600" dirty="0" smtClean="0"/>
              <a:t>کشور: 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2780928"/>
            <a:ext cx="79928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cs typeface="B Nazanin" panose="00000400000000000000" pitchFamily="2" charset="-78"/>
              </a:rPr>
              <a:t>سوق </a:t>
            </a:r>
            <a:r>
              <a:rPr lang="ar-SA" sz="2400" dirty="0">
                <a:cs typeface="B Nazanin" panose="00000400000000000000" pitchFamily="2" charset="-78"/>
              </a:rPr>
              <a:t>دادن نظام دانشگاهی به سمت نظام­های خودمختار علمی، تحقیقاتی و نقادانه مبتنی بر آزاد اندیشی علمی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9552" y="4077072"/>
            <a:ext cx="79928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cs typeface="B Nazanin" panose="00000400000000000000" pitchFamily="2" charset="-78"/>
              </a:rPr>
              <a:t>حرکت کردن به سمت برآوردن نیازهای جامعه و </a:t>
            </a:r>
            <a:r>
              <a:rPr lang="ar-SA" sz="2400" dirty="0" smtClean="0">
                <a:cs typeface="B Nazanin" panose="00000400000000000000" pitchFamily="2" charset="-78"/>
              </a:rPr>
              <a:t>نقش</a:t>
            </a:r>
            <a:r>
              <a:rPr lang="fa-IR" sz="2400" dirty="0" smtClean="0">
                <a:cs typeface="B Nazanin" panose="00000400000000000000" pitchFamily="2" charset="-78"/>
              </a:rPr>
              <a:t>‏</a:t>
            </a:r>
            <a:r>
              <a:rPr lang="ar-SA" sz="2400" dirty="0" smtClean="0">
                <a:cs typeface="B Nazanin" panose="00000400000000000000" pitchFamily="2" charset="-78"/>
              </a:rPr>
              <a:t>آفرینی </a:t>
            </a:r>
            <a:r>
              <a:rPr lang="ar-SA" sz="2400" dirty="0">
                <a:cs typeface="B Nazanin" panose="00000400000000000000" pitchFamily="2" charset="-78"/>
              </a:rPr>
              <a:t>در توسعه محلی </a:t>
            </a:r>
            <a:r>
              <a:rPr lang="ar-SA" sz="2400" dirty="0" smtClean="0">
                <a:cs typeface="B Nazanin" panose="00000400000000000000" pitchFamily="2" charset="-78"/>
              </a:rPr>
              <a:t>منطقه</a:t>
            </a:r>
            <a:r>
              <a:rPr lang="fa-IR" sz="2400" dirty="0" smtClean="0">
                <a:cs typeface="B Nazanin" panose="00000400000000000000" pitchFamily="2" charset="-78"/>
              </a:rPr>
              <a:t>‏</a:t>
            </a:r>
            <a:r>
              <a:rPr lang="ar-SA" sz="2400" dirty="0" smtClean="0">
                <a:cs typeface="B Nazanin" panose="00000400000000000000" pitchFamily="2" charset="-78"/>
              </a:rPr>
              <a:t>ای </a:t>
            </a:r>
            <a:r>
              <a:rPr lang="ar-SA" sz="2400" dirty="0">
                <a:cs typeface="B Nazanin" panose="00000400000000000000" pitchFamily="2" charset="-78"/>
              </a:rPr>
              <a:t>و به صورت کلی نیازهای اجتماعی و اقتصادی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6040" y="5525609"/>
            <a:ext cx="561662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حرکت حکمرانی </a:t>
            </a:r>
            <a:r>
              <a:rPr lang="fa-IR" sz="2400" dirty="0">
                <a:cs typeface="B Nazanin" panose="00000400000000000000" pitchFamily="2" charset="-78"/>
              </a:rPr>
              <a:t>از نوع متمرکز به سمت عدم تمرکز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27/32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52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مطالعه موردی: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87016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از منظر رویکرد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STI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44824"/>
            <a:ext cx="8229600" cy="59766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چالش اساسی: </a:t>
            </a:r>
            <a:r>
              <a:rPr lang="fa-IR" sz="2600" dirty="0" smtClean="0"/>
              <a:t>ارتباط نظام </a:t>
            </a:r>
            <a:r>
              <a:rPr lang="fa-IR" sz="2600" dirty="0"/>
              <a:t>تحقیق و توسعه در کشور و </a:t>
            </a:r>
            <a:r>
              <a:rPr lang="fa-IR" sz="2600" dirty="0" smtClean="0"/>
              <a:t>با بخش‏های </a:t>
            </a:r>
            <a:r>
              <a:rPr lang="fa-IR" sz="2600" dirty="0"/>
              <a:t>دیگر نظام نوآوری نظیر صنعت و </a:t>
            </a:r>
            <a:r>
              <a:rPr lang="fa-IR" sz="2600" dirty="0" smtClean="0"/>
              <a:t>بنگاه‏های خصوصی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سیاست </a:t>
            </a:r>
            <a:r>
              <a:rPr lang="fa-IR" sz="2600" dirty="0"/>
              <a:t>علمی متکی </a:t>
            </a:r>
            <a:r>
              <a:rPr lang="fa-IR" sz="2600" dirty="0" smtClean="0"/>
              <a:t>بر مقاله و نقش مؤثر در تولید علم و افزایش مقالات، اما نقش اندک آن در خروجی نوآوری؟!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وجود خلأهایی در نظام تأمین مالی تحقیق و توسعه </a:t>
            </a:r>
            <a:r>
              <a:rPr lang="fa-IR" sz="2600" dirty="0" smtClean="0"/>
              <a:t>فناوری‏ها </a:t>
            </a:r>
            <a:r>
              <a:rPr lang="fa-IR" sz="2600" dirty="0"/>
              <a:t>و عدم تعامل مناسب با نهادهای مالی </a:t>
            </a:r>
            <a:r>
              <a:rPr lang="fa-IR" sz="2600" dirty="0" smtClean="0"/>
              <a:t>بین‏المللی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توجه به وزارت</a:t>
            </a:r>
            <a:r>
              <a:rPr lang="fa-IR" sz="2600" dirty="0"/>
              <a:t>‏خانه‏ها و </a:t>
            </a:r>
            <a:r>
              <a:rPr lang="fa-IR" sz="2600" dirty="0" smtClean="0"/>
              <a:t>سازمان‏های مأموریت‏محور </a:t>
            </a:r>
            <a:r>
              <a:rPr lang="fa-IR" sz="2600" dirty="0"/>
              <a:t>توسعه فناوری در حوزه </a:t>
            </a:r>
            <a:r>
              <a:rPr lang="fa-IR" sz="2600" dirty="0" smtClean="0"/>
              <a:t>خود 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28/32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مطالعه موردی: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15008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از منظر رویکرد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DUI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44824"/>
            <a:ext cx="8229600" cy="5086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دسترسی و استفاده از دانش فناورانه، یادگیری سازمانی و </a:t>
            </a:r>
            <a:r>
              <a:rPr lang="fa-IR" sz="2600" dirty="0" smtClean="0"/>
              <a:t>فعالیت‏های تقویت‏کننده </a:t>
            </a:r>
            <a:r>
              <a:rPr lang="fa-IR" sz="2600" dirty="0"/>
              <a:t>یادگیری </a:t>
            </a:r>
            <a:r>
              <a:rPr lang="fa-IR" sz="2600" dirty="0" smtClean="0"/>
              <a:t>تجربی به </a:t>
            </a:r>
            <a:r>
              <a:rPr lang="fa-IR" sz="2600" dirty="0"/>
              <a:t>عنوان یک عنصر اساسی در </a:t>
            </a:r>
            <a:r>
              <a:rPr lang="fa-IR" sz="2600" dirty="0" smtClean="0"/>
              <a:t>سیاست‏گذاری </a:t>
            </a:r>
            <a:r>
              <a:rPr lang="fa-IR" sz="2600" dirty="0"/>
              <a:t>نوآوری </a:t>
            </a:r>
            <a:endParaRPr lang="fa-IR" sz="26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اهمیت نفوذ مهارت و جابه‏جایی نیروی انسانی جهت تقویت یادگیری و نقش نهادهای نظام ملی نوآوری در فعالیت‏های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تأثیر قوانین </a:t>
            </a:r>
            <a:r>
              <a:rPr lang="fa-IR" sz="2600" dirty="0"/>
              <a:t>و حفظ حقوق مالکیت </a:t>
            </a:r>
            <a:r>
              <a:rPr lang="fa-IR" sz="2600" dirty="0" smtClean="0"/>
              <a:t>بر </a:t>
            </a:r>
            <a:r>
              <a:rPr lang="fa-IR" sz="2600" dirty="0"/>
              <a:t>افزایش </a:t>
            </a:r>
            <a:r>
              <a:rPr lang="fa-IR" sz="2600" dirty="0" smtClean="0"/>
              <a:t>انگیزه بنگاه‏ها برای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اهمیت انطباق نهاد مالیاتی با پیشرفت و توسعه فناوری اطلاعات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اهمیت سازوکارهای گمرک در واردات فناوری‏های پیشرفته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29/32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مطالعه موردی: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8" y="836712"/>
            <a:ext cx="8229600" cy="701824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58" y="1988840"/>
            <a:ext cx="8229600" cy="4325112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مفهوم نظام ملی نوآوری و درهم‏تنیدگی عوامل متعدد اقتصادی، فنی، اجتماعی و علمی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نقش بینش عمیق تاریخی در درک بهتر نظام‏های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اهمیت </a:t>
            </a:r>
            <a:r>
              <a:rPr lang="ar-SA" dirty="0" smtClean="0"/>
              <a:t>نقش </a:t>
            </a:r>
            <a:r>
              <a:rPr lang="ar-SA" dirty="0"/>
              <a:t>نظام­ ملی نوآوری در توسعه و بهبود سیاست­های علم، فناوری و نوآوری 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01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15008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از منظر رویکرد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DUI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71188"/>
            <a:ext cx="8229600" cy="5086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ضرورت شکل‏گیری نهادهایی برای سوق دادن بنگاه‏ها به نوآوری و خلق ثروت جدید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شکل نگرفتن نظام ملی نوآوری و وجود نهادهایی برای برآوردن منافع بخشی به جای منافع ملی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بنابراین، مبتنی بر رویکرد گسترده</a:t>
            </a:r>
            <a:r>
              <a:rPr lang="fa-IR" sz="2600" dirty="0" smtClean="0"/>
              <a:t>، تمرکز </a:t>
            </a:r>
            <a:r>
              <a:rPr lang="fa-IR" sz="2600" dirty="0"/>
              <a:t>دولت </a:t>
            </a:r>
            <a:r>
              <a:rPr lang="fa-IR" sz="2600" dirty="0" smtClean="0"/>
              <a:t>بر شکل‏دهی </a:t>
            </a:r>
            <a:r>
              <a:rPr lang="fa-IR" sz="2600" dirty="0"/>
              <a:t>شبکه ارتباطات پیچیده و متقابلی میان تولیدکنندگان و </a:t>
            </a:r>
            <a:r>
              <a:rPr lang="fa-IR" sz="2600" dirty="0" smtClean="0"/>
              <a:t>مصرف‏کنندگان </a:t>
            </a:r>
            <a:r>
              <a:rPr lang="fa-IR" sz="2600" dirty="0"/>
              <a:t>نظام ملی </a:t>
            </a:r>
            <a:r>
              <a:rPr lang="fa-IR" sz="2600" dirty="0" smtClean="0"/>
              <a:t>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اهمیت مشارکت صنعت و کارآفرینان واقعی اقتصاد</a:t>
            </a: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30/32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مطالعه موردی: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15008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از منظر رویکرد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DUI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71188"/>
            <a:ext cx="8229600" cy="5086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اهمیت اولویت‏گذاری در نهادهای نظام ملی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توجه به بازارهای جهانی یک ضرورت در بهبود نظام ملی نوآوری کشور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تعریف ارتباط معنادار میان بهبود کارکردهای نظام ملی نوآوری و </a:t>
            </a:r>
            <a:r>
              <a:rPr lang="fa-IR" sz="2600" dirty="0" smtClean="0"/>
              <a:t>بهره‏مندی </a:t>
            </a:r>
            <a:r>
              <a:rPr lang="fa-IR" sz="2600" dirty="0"/>
              <a:t>از مشارکت در زنجیره ارزش جهانی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31/32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مطالعه موردی: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28083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مقایسه حوزه نانو </a:t>
            </a:r>
            <a:r>
              <a:rPr lang="fa-IR" sz="2600" dirty="0"/>
              <a:t>با بخش زیست‏فناوری و </a:t>
            </a:r>
            <a:r>
              <a:rPr lang="fa-IR" sz="2600" dirty="0" smtClean="0"/>
              <a:t>به </a:t>
            </a:r>
            <a:r>
              <a:rPr lang="fa-IR" sz="2600" dirty="0"/>
              <a:t>طور خاص </a:t>
            </a:r>
            <a:r>
              <a:rPr lang="fa-IR" sz="2600" dirty="0" smtClean="0"/>
              <a:t>بنگاه‏های زیست‏دارو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تمرکز بر به </a:t>
            </a:r>
            <a:r>
              <a:rPr lang="fa-IR" sz="2600" dirty="0" smtClean="0"/>
              <a:t>حوزه‏هایی </a:t>
            </a:r>
            <a:r>
              <a:rPr lang="fa-IR" sz="2600" dirty="0"/>
              <a:t>که نیروی انسانی جوان و </a:t>
            </a:r>
            <a:r>
              <a:rPr lang="fa-IR" sz="2600" dirty="0" smtClean="0"/>
              <a:t>تحصیل‏کرده </a:t>
            </a:r>
            <a:r>
              <a:rPr lang="fa-IR" sz="2600" dirty="0"/>
              <a:t>فراوان وجود دارد و </a:t>
            </a:r>
            <a:r>
              <a:rPr lang="fa-IR" sz="2600" dirty="0" smtClean="0"/>
              <a:t>حوزه‏هایی </a:t>
            </a:r>
            <a:r>
              <a:rPr lang="fa-IR" sz="2600" dirty="0"/>
              <a:t>که شکاف زیادی با دنیا وجود </a:t>
            </a:r>
            <a:r>
              <a:rPr lang="fa-IR" sz="2600" dirty="0" smtClean="0"/>
              <a:t>ندارد</a:t>
            </a:r>
          </a:p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0788" y="1556792"/>
            <a:ext cx="6923112" cy="120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به طور کلی نظام ملی نوآوری ایران به </a:t>
            </a:r>
            <a:r>
              <a:rPr lang="fa-IR" sz="2400" b="1" dirty="0" smtClean="0">
                <a:cs typeface="B Nazanin" panose="00000400000000000000" pitchFamily="2" charset="-78"/>
              </a:rPr>
              <a:t>سمت </a:t>
            </a:r>
            <a:r>
              <a:rPr lang="en-US" sz="2400" b="1" dirty="0" smtClean="0">
                <a:cs typeface="B Nazanin" panose="00000400000000000000" pitchFamily="2" charset="-78"/>
              </a:rPr>
              <a:t>STI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س</a:t>
            </a:r>
            <a:r>
              <a:rPr lang="fa-IR" sz="2400" b="1" dirty="0" smtClean="0">
                <a:cs typeface="B Nazanin" panose="00000400000000000000" pitchFamily="2" charset="-78"/>
              </a:rPr>
              <a:t>وق </a:t>
            </a:r>
            <a:r>
              <a:rPr lang="fa-IR" sz="2400" b="1" dirty="0">
                <a:cs typeface="B Nazanin" panose="00000400000000000000" pitchFamily="2" charset="-78"/>
              </a:rPr>
              <a:t>داده شده است و از </a:t>
            </a:r>
            <a:r>
              <a:rPr lang="en-US" sz="2400" b="1" dirty="0">
                <a:cs typeface="B Nazanin" panose="00000400000000000000" pitchFamily="2" charset="-78"/>
              </a:rPr>
              <a:t>DUI </a:t>
            </a:r>
            <a:r>
              <a:rPr lang="fa-IR" sz="2400" b="1" dirty="0" smtClean="0">
                <a:cs typeface="B Nazanin" panose="00000400000000000000" pitchFamily="2" charset="-78"/>
              </a:rPr>
              <a:t> غافل </a:t>
            </a:r>
            <a:r>
              <a:rPr lang="fa-IR" sz="2400" b="1" dirty="0">
                <a:cs typeface="B Nazanin" panose="00000400000000000000" pitchFamily="2" charset="-78"/>
              </a:rPr>
              <a:t>بوده </a:t>
            </a:r>
            <a:r>
              <a:rPr lang="fa-IR" sz="2400" b="1" dirty="0" smtClean="0">
                <a:cs typeface="B Nazanin" panose="00000400000000000000" pitchFamily="2" charset="-78"/>
              </a:rPr>
              <a:t>است.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504" y="6368996"/>
            <a:ext cx="664861" cy="300364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32/32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مطالعه موردی: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ملی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8" y="836712"/>
            <a:ext cx="8229600" cy="701824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سیر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تکامل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مدل‏های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76" y="1552062"/>
            <a:ext cx="8920163" cy="505397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05461" y="5991499"/>
            <a:ext cx="8229600" cy="6206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سیر تکامل مدل‏های نوآوری؛ از شومپیتر تا نظام‏های نوآوری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4/32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683" y="162880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تا سال 1950: شومپیتر و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نخستین تحلیل </a:t>
            </a:r>
            <a:r>
              <a:rPr lang="fa-IR" sz="2600" dirty="0" smtClean="0"/>
              <a:t>نظام‌مند در </a:t>
            </a:r>
            <a:r>
              <a:rPr lang="fa-IR" sz="2600" dirty="0"/>
              <a:t>فرآیند نوآوری توسط جوزف شومپیتر  در نیمه اول قرن </a:t>
            </a:r>
            <a:r>
              <a:rPr lang="fa-IR" sz="2600" dirty="0" smtClean="0"/>
              <a:t>بیستم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وجود نیروهای بر هم زننده تعادل در نظام‏های اقتصادی و ایجاد تغییر در آنان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نوآوری به عنوان نیروی محرکه </a:t>
            </a:r>
            <a:r>
              <a:rPr lang="fa-IR" sz="2600" dirty="0" smtClean="0"/>
              <a:t>تغییرات </a:t>
            </a:r>
            <a:r>
              <a:rPr lang="fa-IR" sz="2600" dirty="0"/>
              <a:t>اقتصادی و اجتماعی </a:t>
            </a:r>
            <a:endParaRPr lang="fa-IR" sz="26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وجود تفاوت میان اختراع یا ابداع با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نوآوری به عنوان </a:t>
            </a:r>
            <a:r>
              <a:rPr lang="fa-IR" sz="2600" dirty="0"/>
              <a:t>"ترکیبی از منابع موجود</a:t>
            </a:r>
            <a:r>
              <a:rPr lang="fa-IR" sz="2600" dirty="0" smtClean="0"/>
              <a:t>" و نقش کارآفرینان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سیر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تکامل مدل‏های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5/32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8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628800"/>
            <a:ext cx="7114697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دهه 1950 تا دهه 1960: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مدل‏های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خطی نوآوری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سیر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تکامل مدل‏های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941561" cy="376786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6260262"/>
            <a:ext cx="8229600" cy="4004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مدل فشار فناوری و مدل کشش بازار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6/32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85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628800"/>
            <a:ext cx="6322609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دهه 1970 تا دهه 1990: رویکردهای مفهومی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پژوهش‏های سولو و بررسی عوامل مختلف در رشد اقتصادی کشورها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توجه به رویکردهای تکاملی و مفاهیم "عقلانیت </a:t>
            </a:r>
            <a:r>
              <a:rPr lang="fa-IR" sz="2600" dirty="0" smtClean="0"/>
              <a:t>محدود" </a:t>
            </a:r>
            <a:r>
              <a:rPr lang="fa-IR" sz="2600" dirty="0"/>
              <a:t>و "عدم </a:t>
            </a:r>
            <a:r>
              <a:rPr lang="fa-IR" sz="2600" dirty="0" smtClean="0"/>
              <a:t>قطعیت"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توجه به مدل‌های وابسته به مسیر </a:t>
            </a:r>
            <a:r>
              <a:rPr lang="fa-IR" sz="2600" dirty="0" smtClean="0"/>
              <a:t>و نقش تصمیمات اتخاذ شده فرد یا بنگاه در گذشته در تصمیمات و مسیر توسعه فعلی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سیر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تکامل مدل‏های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7/32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77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628800"/>
            <a:ext cx="6322609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دهه 1970 تا دهه 1990: توسعه رویکردهای سیستمی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پژوهش</a:t>
            </a:r>
            <a:r>
              <a:rPr lang="fa-IR" sz="2600" dirty="0"/>
              <a:t>‏های نلسون و وینتر درباره تفاوت گسترده نرخ رشد </a:t>
            </a:r>
            <a:r>
              <a:rPr lang="fa-IR" sz="2600" dirty="0" smtClean="0"/>
              <a:t>بهره‏وری </a:t>
            </a:r>
            <a:r>
              <a:rPr lang="fa-IR" sz="2600" dirty="0"/>
              <a:t>و سایر </a:t>
            </a:r>
            <a:r>
              <a:rPr lang="fa-IR" sz="2600" dirty="0" smtClean="0"/>
              <a:t>تفاوت‏های </a:t>
            </a:r>
            <a:r>
              <a:rPr lang="fa-IR" sz="2600" dirty="0"/>
              <a:t>آشکار در </a:t>
            </a:r>
            <a:r>
              <a:rPr lang="fa-IR" sz="2600" dirty="0" smtClean="0"/>
              <a:t>پیشرفت‏های فناوری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عجز تابع ‌تولید </a:t>
            </a:r>
            <a:r>
              <a:rPr lang="fa-IR" sz="2600" dirty="0" smtClean="0"/>
              <a:t>در تبیین شاخصه‏های‌ </a:t>
            </a:r>
            <a:r>
              <a:rPr lang="fa-IR" sz="2600" dirty="0"/>
              <a:t>عدم‌ اطمینان‌ و‌ تنوع‌ عملکرد‌ </a:t>
            </a:r>
            <a:r>
              <a:rPr lang="fa-IR" sz="2600" dirty="0" smtClean="0"/>
              <a:t>نوآوری‌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تلاش‌های اولیه جهت نشان دادن بازخوردهای سیستمی در فرآیند نوآوری توسط کلاین و روزنبرگ </a:t>
            </a:r>
            <a:r>
              <a:rPr lang="fa-IR" sz="2600" dirty="0" smtClean="0"/>
              <a:t>در </a:t>
            </a:r>
            <a:r>
              <a:rPr lang="fa-IR" sz="2600" dirty="0"/>
              <a:t>سال 1986 تحت عنوان </a:t>
            </a:r>
            <a:r>
              <a:rPr lang="fa-IR" sz="2600" dirty="0" smtClean="0"/>
              <a:t>"مدل </a:t>
            </a:r>
            <a:r>
              <a:rPr lang="fa-IR" sz="2600" dirty="0"/>
              <a:t>زنجیره‌ای بهم </a:t>
            </a:r>
            <a:r>
              <a:rPr lang="fa-IR" sz="2600" dirty="0" smtClean="0"/>
              <a:t>پیوسته"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سیر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تکامل مدل‏های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8/32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38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6322609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دهه 1970 تا دهه 1990: توسعه رویکردهای سیستمی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سیر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تکامل مدل‏های 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90" y="2366879"/>
            <a:ext cx="5342140" cy="385712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6340902"/>
            <a:ext cx="8229600" cy="4004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مدل تعاملی فرآیند نوآوری: مدل زنجیره‌ای بهم پیوسته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9/32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87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478</TotalTime>
  <Words>2209</Words>
  <Application>Microsoft Office PowerPoint</Application>
  <PresentationFormat>On-screen Show (4:3)</PresentationFormat>
  <Paragraphs>191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B Titr</vt:lpstr>
      <vt:lpstr>Arial</vt:lpstr>
      <vt:lpstr>Wingdings 2</vt:lpstr>
      <vt:lpstr>Trebuchet MS</vt:lpstr>
      <vt:lpstr>B Nazanin</vt:lpstr>
      <vt:lpstr>Calibri</vt:lpstr>
      <vt:lpstr>Georgia</vt:lpstr>
      <vt:lpstr>Urban</vt:lpstr>
      <vt:lpstr>نظام­ ملی نوآوری و نقش آن در بهبود سیاست­های  علم، فناوری و نوآوری </vt:lpstr>
      <vt:lpstr>فهرست مطالب</vt:lpstr>
      <vt:lpstr>1- مقدمه</vt:lpstr>
      <vt:lpstr>2- سیر تکامل مدل‏های نوآوری </vt:lpstr>
      <vt:lpstr>تا سال 1950: شومپیتر و نوآوری</vt:lpstr>
      <vt:lpstr>دهه 1950 تا دهه 1960: مدل‏های خطی نوآوری </vt:lpstr>
      <vt:lpstr>دهه 1970 تا دهه 1990: رویکردهای مفهومی</vt:lpstr>
      <vt:lpstr>دهه 1970 تا دهه 1990: توسعه رویکردهای سیستمی</vt:lpstr>
      <vt:lpstr>دهه 1970 تا دهه 1990: توسعه رویکردهای سیستمی</vt:lpstr>
      <vt:lpstr>دهه 1980 تا دهه 2000: به سمت نظام‌ ملی نوآوری</vt:lpstr>
      <vt:lpstr>دهه 1990 تا امروز: توسعه نوآوری‏های سیستمی</vt:lpstr>
      <vt:lpstr>1. کریستوفر فریمن</vt:lpstr>
      <vt:lpstr>2. بنت‏آک لاندوال</vt:lpstr>
      <vt:lpstr>3. ریچارد نلسون</vt:lpstr>
      <vt:lpstr>4. چارلز ادکوئیست</vt:lpstr>
      <vt:lpstr>PowerPoint Presentation</vt:lpstr>
      <vt:lpstr>رویکرد STI و DUI</vt:lpstr>
      <vt:lpstr>PowerPoint Presentation</vt:lpstr>
      <vt:lpstr>نظام ملی نوآوری و سیاست‏های نوآوری</vt:lpstr>
      <vt:lpstr>تأثیر سیاست‏های نوآوری بر نظام ملی نوآوری</vt:lpstr>
      <vt:lpstr>حکمرانی سیاست نوآوری در چارچوب نظام ملی نوآوری</vt:lpstr>
      <vt:lpstr>PowerPoint Presentation</vt:lpstr>
      <vt:lpstr>PowerPoint Presentation</vt:lpstr>
      <vt:lpstr>PowerPoint Presentation</vt:lpstr>
      <vt:lpstr>PowerPoint Presentation</vt:lpstr>
      <vt:lpstr>از منظر رویکرد STI</vt:lpstr>
      <vt:lpstr>از منظر رویکرد STI</vt:lpstr>
      <vt:lpstr>از منظر رویکرد STI</vt:lpstr>
      <vt:lpstr>از منظر رویکرد DUI</vt:lpstr>
      <vt:lpstr>از منظر رویکرد DUI</vt:lpstr>
      <vt:lpstr>از منظر رویکرد DUI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77</cp:revision>
  <dcterms:created xsi:type="dcterms:W3CDTF">2019-05-01T06:29:46Z</dcterms:created>
  <dcterms:modified xsi:type="dcterms:W3CDTF">2019-07-22T14:10:26Z</dcterms:modified>
</cp:coreProperties>
</file>