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43"/>
  </p:notesMasterIdLst>
  <p:sldIdLst>
    <p:sldId id="256" r:id="rId2"/>
    <p:sldId id="265" r:id="rId3"/>
    <p:sldId id="283" r:id="rId4"/>
    <p:sldId id="303" r:id="rId5"/>
    <p:sldId id="261" r:id="rId6"/>
    <p:sldId id="266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8" r:id="rId41"/>
    <p:sldId id="339" r:id="rId42"/>
  </p:sldIdLst>
  <p:sldSz cx="9144000" cy="6858000" type="screen4x3"/>
  <p:notesSz cx="6858000" cy="9144000"/>
  <p:embeddedFontLst>
    <p:embeddedFont>
      <p:font typeface="Trebuchet MS" pitchFamily="34" charset="0"/>
      <p:regular r:id="rId44"/>
      <p:bold r:id="rId45"/>
      <p:italic r:id="rId46"/>
      <p:boldItalic r:id="rId47"/>
    </p:embeddedFont>
    <p:embeddedFont>
      <p:font typeface="B Titr" pitchFamily="2" charset="-78"/>
      <p:bold r:id="rId48"/>
    </p:embeddedFont>
    <p:embeddedFont>
      <p:font typeface="Georgia" pitchFamily="18" charset="0"/>
      <p:regular r:id="rId49"/>
      <p:bold r:id="rId50"/>
      <p:italic r:id="rId51"/>
      <p:boldItalic r:id="rId52"/>
    </p:embeddedFont>
    <p:embeddedFont>
      <p:font typeface="B Nazanin" pitchFamily="2" charset="-78"/>
      <p:regular r:id="rId53"/>
      <p:bold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Wingdings 2" pitchFamily="18" charset="2"/>
      <p:regular r:id="rId59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DF4"/>
    <a:srgbClr val="D0D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0A606-7E77-4C01-B2FB-484F0E9F26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DEA5480-80CF-41DC-BC9F-F89B2E7B4EEC}">
      <dgm:prSet phldrT="[Text]"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اهمیت مجاورت مکانی در نوآوری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526E4C38-D490-40A1-AF44-BB77318E8664}" type="parTrans" cxnId="{0CD8CBE5-878D-4CB9-B52B-FE4D54E6CD51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9C55DDF4-A98C-4B11-AA58-EF41C1019E9C}" type="sibTrans" cxnId="{0CD8CBE5-878D-4CB9-B52B-FE4D54E6CD51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BD08E3BB-9BDC-4D6B-8FFF-CAF9BD4B4555}">
      <dgm:prSet phldrT="[Text]"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ساختارهای مبتنی بر مجاورت مکانی و حمایت از نوآوری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D5294C55-D1F6-4E0A-AB0D-390863724764}" type="parTrans" cxnId="{D0500A5A-B247-4B51-85CC-161BFE3A4E9D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11A22A10-8C62-4A83-8654-5BA971E68639}" type="sibTrans" cxnId="{D0500A5A-B247-4B51-85CC-161BFE3A4E9D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D12DD950-51E4-44B8-8110-42C0462B6684}">
      <dgm:prSet phldrT="[Text]"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بررسی موردی</a:t>
          </a:r>
          <a:endParaRPr lang="en-US" sz="2800" dirty="0">
            <a:cs typeface="B Nazanin" panose="00000400000000000000" pitchFamily="2" charset="-78"/>
          </a:endParaRPr>
        </a:p>
      </dgm:t>
    </dgm:pt>
    <dgm:pt modelId="{017CA5A4-84A6-4688-99BF-E92332F8D75A}" type="parTrans" cxnId="{81063F5E-41A5-4D0F-B715-C7F9B6307527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F864E6BD-BB66-439B-AE3C-E0B8848F4699}" type="sibTrans" cxnId="{81063F5E-41A5-4D0F-B715-C7F9B6307527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B9F58788-7BA0-4521-B73B-8D18BF7CC859}">
      <dgm:prSet custT="1"/>
      <dgm:spPr/>
      <dgm:t>
        <a:bodyPr/>
        <a:lstStyle/>
        <a:p>
          <a:pPr algn="just" rtl="1"/>
          <a:r>
            <a:rPr lang="fa-IR" sz="2800" dirty="0">
              <a:cs typeface="B Nazanin" panose="00000400000000000000" pitchFamily="2" charset="-78"/>
            </a:rPr>
            <a:t>مقایسه ساختارهای حامی نوآوری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9D809091-ABD3-4732-80B8-EC927727D16B}" type="parTrans" cxnId="{7D227DFD-B201-465F-A506-3E3004EF28CC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E76DFF51-4CE5-46BD-B8AE-7D77A9E6BFE3}" type="sibTrans" cxnId="{7D227DFD-B201-465F-A506-3E3004EF28CC}">
      <dgm:prSet/>
      <dgm:spPr/>
      <dgm:t>
        <a:bodyPr/>
        <a:lstStyle/>
        <a:p>
          <a:pPr algn="just" rtl="1"/>
          <a:endParaRPr lang="en-US" sz="2800">
            <a:cs typeface="B Nazanin" panose="00000400000000000000" pitchFamily="2" charset="-78"/>
          </a:endParaRPr>
        </a:p>
      </dgm:t>
    </dgm:pt>
    <dgm:pt modelId="{24DC37F9-09B7-45D2-8580-8D2C8FBA2FFA}" type="pres">
      <dgm:prSet presAssocID="{6830A606-7E77-4C01-B2FB-484F0E9F261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01AB0AD1-39AC-4DED-A62E-EBDCD2FDD271}" type="pres">
      <dgm:prSet presAssocID="{6830A606-7E77-4C01-B2FB-484F0E9F261C}" presName="Name1" presStyleCnt="0"/>
      <dgm:spPr/>
    </dgm:pt>
    <dgm:pt modelId="{C5F5CF0E-7D32-4410-91A5-C2556A245947}" type="pres">
      <dgm:prSet presAssocID="{6830A606-7E77-4C01-B2FB-484F0E9F261C}" presName="cycle" presStyleCnt="0"/>
      <dgm:spPr/>
    </dgm:pt>
    <dgm:pt modelId="{5F30AF19-1526-40A2-99B3-9D9720D52D03}" type="pres">
      <dgm:prSet presAssocID="{6830A606-7E77-4C01-B2FB-484F0E9F261C}" presName="srcNode" presStyleLbl="node1" presStyleIdx="0" presStyleCnt="4"/>
      <dgm:spPr/>
    </dgm:pt>
    <dgm:pt modelId="{373A18BB-0F49-493A-B662-39A37F2C1A21}" type="pres">
      <dgm:prSet presAssocID="{6830A606-7E77-4C01-B2FB-484F0E9F261C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506FF014-62BC-4E01-A3CB-6BC6571418CB}" type="pres">
      <dgm:prSet presAssocID="{6830A606-7E77-4C01-B2FB-484F0E9F261C}" presName="extraNode" presStyleLbl="node1" presStyleIdx="0" presStyleCnt="4"/>
      <dgm:spPr/>
    </dgm:pt>
    <dgm:pt modelId="{E5A2D9CA-95F3-4D96-A774-5D2AED87B7AC}" type="pres">
      <dgm:prSet presAssocID="{6830A606-7E77-4C01-B2FB-484F0E9F261C}" presName="dstNode" presStyleLbl="node1" presStyleIdx="0" presStyleCnt="4"/>
      <dgm:spPr/>
    </dgm:pt>
    <dgm:pt modelId="{1D43FB2E-EC6C-4078-B685-A8D4C2DE9901}" type="pres">
      <dgm:prSet presAssocID="{2DEA5480-80CF-41DC-BC9F-F89B2E7B4EE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66697D5-BF5A-470B-B8B0-AD23AA54BB3B}" type="pres">
      <dgm:prSet presAssocID="{2DEA5480-80CF-41DC-BC9F-F89B2E7B4EEC}" presName="accent_1" presStyleCnt="0"/>
      <dgm:spPr/>
    </dgm:pt>
    <dgm:pt modelId="{552374A7-8E0F-4F68-BF09-5F0CCFF7C8A5}" type="pres">
      <dgm:prSet presAssocID="{2DEA5480-80CF-41DC-BC9F-F89B2E7B4EEC}" presName="accentRepeatNode" presStyleLbl="solidFgAcc1" presStyleIdx="0" presStyleCnt="4"/>
      <dgm:spPr/>
    </dgm:pt>
    <dgm:pt modelId="{4D12F5E1-1CCA-4B33-B63E-7E333452AEF9}" type="pres">
      <dgm:prSet presAssocID="{BD08E3BB-9BDC-4D6B-8FFF-CAF9BD4B455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48B02D-2243-46E5-9399-A5E0C163F6FF}" type="pres">
      <dgm:prSet presAssocID="{BD08E3BB-9BDC-4D6B-8FFF-CAF9BD4B4555}" presName="accent_2" presStyleCnt="0"/>
      <dgm:spPr/>
    </dgm:pt>
    <dgm:pt modelId="{5F79E1C7-F15F-4DA9-9BA2-5A5248E203B8}" type="pres">
      <dgm:prSet presAssocID="{BD08E3BB-9BDC-4D6B-8FFF-CAF9BD4B4555}" presName="accentRepeatNode" presStyleLbl="solidFgAcc1" presStyleIdx="1" presStyleCnt="4"/>
      <dgm:spPr/>
    </dgm:pt>
    <dgm:pt modelId="{612676AA-1E1C-428C-AF77-3BDB1E94D52C}" type="pres">
      <dgm:prSet presAssocID="{B9F58788-7BA0-4521-B73B-8D18BF7CC8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B28989-DB05-49AB-9073-2360D0ECDACF}" type="pres">
      <dgm:prSet presAssocID="{B9F58788-7BA0-4521-B73B-8D18BF7CC859}" presName="accent_3" presStyleCnt="0"/>
      <dgm:spPr/>
    </dgm:pt>
    <dgm:pt modelId="{0D20D680-3439-4674-A6E3-D573C2D8F62E}" type="pres">
      <dgm:prSet presAssocID="{B9F58788-7BA0-4521-B73B-8D18BF7CC859}" presName="accentRepeatNode" presStyleLbl="solidFgAcc1" presStyleIdx="2" presStyleCnt="4"/>
      <dgm:spPr/>
    </dgm:pt>
    <dgm:pt modelId="{627F5696-9691-4076-8B99-A64AF6C57232}" type="pres">
      <dgm:prSet presAssocID="{D12DD950-51E4-44B8-8110-42C0462B668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F6C2E8-7C34-467B-95E7-3E9A12FA09EC}" type="pres">
      <dgm:prSet presAssocID="{D12DD950-51E4-44B8-8110-42C0462B6684}" presName="accent_4" presStyleCnt="0"/>
      <dgm:spPr/>
    </dgm:pt>
    <dgm:pt modelId="{1BF4EE36-C191-4B02-BAA4-7E7580080E7D}" type="pres">
      <dgm:prSet presAssocID="{D12DD950-51E4-44B8-8110-42C0462B6684}" presName="accentRepeatNode" presStyleLbl="solidFgAcc1" presStyleIdx="3" presStyleCnt="4"/>
      <dgm:spPr/>
    </dgm:pt>
  </dgm:ptLst>
  <dgm:cxnLst>
    <dgm:cxn modelId="{DB9B0F78-32DC-40E2-AE03-5D8C072A2064}" type="presOf" srcId="{B9F58788-7BA0-4521-B73B-8D18BF7CC859}" destId="{612676AA-1E1C-428C-AF77-3BDB1E94D52C}" srcOrd="0" destOrd="0" presId="urn:microsoft.com/office/officeart/2008/layout/VerticalCurvedList"/>
    <dgm:cxn modelId="{E1BA5DA8-D51C-4BF9-B80A-230F9AD4B6B0}" type="presOf" srcId="{6830A606-7E77-4C01-B2FB-484F0E9F261C}" destId="{24DC37F9-09B7-45D2-8580-8D2C8FBA2FFA}" srcOrd="0" destOrd="0" presId="urn:microsoft.com/office/officeart/2008/layout/VerticalCurvedList"/>
    <dgm:cxn modelId="{7D227DFD-B201-465F-A506-3E3004EF28CC}" srcId="{6830A606-7E77-4C01-B2FB-484F0E9F261C}" destId="{B9F58788-7BA0-4521-B73B-8D18BF7CC859}" srcOrd="2" destOrd="0" parTransId="{9D809091-ABD3-4732-80B8-EC927727D16B}" sibTransId="{E76DFF51-4CE5-46BD-B8AE-7D77A9E6BFE3}"/>
    <dgm:cxn modelId="{16420AB4-8AAC-4885-AA73-2DCB8B88C4E5}" type="presOf" srcId="{9C55DDF4-A98C-4B11-AA58-EF41C1019E9C}" destId="{373A18BB-0F49-493A-B662-39A37F2C1A21}" srcOrd="0" destOrd="0" presId="urn:microsoft.com/office/officeart/2008/layout/VerticalCurvedList"/>
    <dgm:cxn modelId="{39222A59-80C5-4A47-8EDF-F80BA02C8B3E}" type="presOf" srcId="{2DEA5480-80CF-41DC-BC9F-F89B2E7B4EEC}" destId="{1D43FB2E-EC6C-4078-B685-A8D4C2DE9901}" srcOrd="0" destOrd="0" presId="urn:microsoft.com/office/officeart/2008/layout/VerticalCurvedList"/>
    <dgm:cxn modelId="{0CD8CBE5-878D-4CB9-B52B-FE4D54E6CD51}" srcId="{6830A606-7E77-4C01-B2FB-484F0E9F261C}" destId="{2DEA5480-80CF-41DC-BC9F-F89B2E7B4EEC}" srcOrd="0" destOrd="0" parTransId="{526E4C38-D490-40A1-AF44-BB77318E8664}" sibTransId="{9C55DDF4-A98C-4B11-AA58-EF41C1019E9C}"/>
    <dgm:cxn modelId="{81063F5E-41A5-4D0F-B715-C7F9B6307527}" srcId="{6830A606-7E77-4C01-B2FB-484F0E9F261C}" destId="{D12DD950-51E4-44B8-8110-42C0462B6684}" srcOrd="3" destOrd="0" parTransId="{017CA5A4-84A6-4688-99BF-E92332F8D75A}" sibTransId="{F864E6BD-BB66-439B-AE3C-E0B8848F4699}"/>
    <dgm:cxn modelId="{BF49CFE8-BDE1-4AD1-829F-78695D933316}" type="presOf" srcId="{BD08E3BB-9BDC-4D6B-8FFF-CAF9BD4B4555}" destId="{4D12F5E1-1CCA-4B33-B63E-7E333452AEF9}" srcOrd="0" destOrd="0" presId="urn:microsoft.com/office/officeart/2008/layout/VerticalCurvedList"/>
    <dgm:cxn modelId="{E311BF5C-1890-49C6-AF63-1679C9A4FF5C}" type="presOf" srcId="{D12DD950-51E4-44B8-8110-42C0462B6684}" destId="{627F5696-9691-4076-8B99-A64AF6C57232}" srcOrd="0" destOrd="0" presId="urn:microsoft.com/office/officeart/2008/layout/VerticalCurvedList"/>
    <dgm:cxn modelId="{D0500A5A-B247-4B51-85CC-161BFE3A4E9D}" srcId="{6830A606-7E77-4C01-B2FB-484F0E9F261C}" destId="{BD08E3BB-9BDC-4D6B-8FFF-CAF9BD4B4555}" srcOrd="1" destOrd="0" parTransId="{D5294C55-D1F6-4E0A-AB0D-390863724764}" sibTransId="{11A22A10-8C62-4A83-8654-5BA971E68639}"/>
    <dgm:cxn modelId="{C070C2BE-2853-42AA-8F22-4CF503D4C594}" type="presParOf" srcId="{24DC37F9-09B7-45D2-8580-8D2C8FBA2FFA}" destId="{01AB0AD1-39AC-4DED-A62E-EBDCD2FDD271}" srcOrd="0" destOrd="0" presId="urn:microsoft.com/office/officeart/2008/layout/VerticalCurvedList"/>
    <dgm:cxn modelId="{72024BCD-77FB-4572-8A65-03B11EC9F06C}" type="presParOf" srcId="{01AB0AD1-39AC-4DED-A62E-EBDCD2FDD271}" destId="{C5F5CF0E-7D32-4410-91A5-C2556A245947}" srcOrd="0" destOrd="0" presId="urn:microsoft.com/office/officeart/2008/layout/VerticalCurvedList"/>
    <dgm:cxn modelId="{C885F21F-BA66-4953-9C06-D43F13C6A2C6}" type="presParOf" srcId="{C5F5CF0E-7D32-4410-91A5-C2556A245947}" destId="{5F30AF19-1526-40A2-99B3-9D9720D52D03}" srcOrd="0" destOrd="0" presId="urn:microsoft.com/office/officeart/2008/layout/VerticalCurvedList"/>
    <dgm:cxn modelId="{0C70E197-C349-4B6E-9864-1E38344C6A95}" type="presParOf" srcId="{C5F5CF0E-7D32-4410-91A5-C2556A245947}" destId="{373A18BB-0F49-493A-B662-39A37F2C1A21}" srcOrd="1" destOrd="0" presId="urn:microsoft.com/office/officeart/2008/layout/VerticalCurvedList"/>
    <dgm:cxn modelId="{847F5808-6431-4E05-A167-DF07AE79D533}" type="presParOf" srcId="{C5F5CF0E-7D32-4410-91A5-C2556A245947}" destId="{506FF014-62BC-4E01-A3CB-6BC6571418CB}" srcOrd="2" destOrd="0" presId="urn:microsoft.com/office/officeart/2008/layout/VerticalCurvedList"/>
    <dgm:cxn modelId="{195A2326-2409-4270-8717-DFFC97DD889D}" type="presParOf" srcId="{C5F5CF0E-7D32-4410-91A5-C2556A245947}" destId="{E5A2D9CA-95F3-4D96-A774-5D2AED87B7AC}" srcOrd="3" destOrd="0" presId="urn:microsoft.com/office/officeart/2008/layout/VerticalCurvedList"/>
    <dgm:cxn modelId="{3853BD30-B473-4F4B-97AA-5D89CAA7F0F4}" type="presParOf" srcId="{01AB0AD1-39AC-4DED-A62E-EBDCD2FDD271}" destId="{1D43FB2E-EC6C-4078-B685-A8D4C2DE9901}" srcOrd="1" destOrd="0" presId="urn:microsoft.com/office/officeart/2008/layout/VerticalCurvedList"/>
    <dgm:cxn modelId="{713B3CE6-7FB4-410F-A261-FE861B40F79B}" type="presParOf" srcId="{01AB0AD1-39AC-4DED-A62E-EBDCD2FDD271}" destId="{866697D5-BF5A-470B-B8B0-AD23AA54BB3B}" srcOrd="2" destOrd="0" presId="urn:microsoft.com/office/officeart/2008/layout/VerticalCurvedList"/>
    <dgm:cxn modelId="{0302DA78-37C8-4983-AB4E-96369FE16FE0}" type="presParOf" srcId="{866697D5-BF5A-470B-B8B0-AD23AA54BB3B}" destId="{552374A7-8E0F-4F68-BF09-5F0CCFF7C8A5}" srcOrd="0" destOrd="0" presId="urn:microsoft.com/office/officeart/2008/layout/VerticalCurvedList"/>
    <dgm:cxn modelId="{37534A8A-88A2-4B09-93AD-0F1F1E5AF054}" type="presParOf" srcId="{01AB0AD1-39AC-4DED-A62E-EBDCD2FDD271}" destId="{4D12F5E1-1CCA-4B33-B63E-7E333452AEF9}" srcOrd="3" destOrd="0" presId="urn:microsoft.com/office/officeart/2008/layout/VerticalCurvedList"/>
    <dgm:cxn modelId="{8C953F8B-F280-4D72-BC6D-6E549FC62105}" type="presParOf" srcId="{01AB0AD1-39AC-4DED-A62E-EBDCD2FDD271}" destId="{5948B02D-2243-46E5-9399-A5E0C163F6FF}" srcOrd="4" destOrd="0" presId="urn:microsoft.com/office/officeart/2008/layout/VerticalCurvedList"/>
    <dgm:cxn modelId="{57DB4DBF-9B12-4489-AA2A-73EB075E1249}" type="presParOf" srcId="{5948B02D-2243-46E5-9399-A5E0C163F6FF}" destId="{5F79E1C7-F15F-4DA9-9BA2-5A5248E203B8}" srcOrd="0" destOrd="0" presId="urn:microsoft.com/office/officeart/2008/layout/VerticalCurvedList"/>
    <dgm:cxn modelId="{45F4ADDA-2B6B-4C06-9E1F-B8D2D6BBF5E5}" type="presParOf" srcId="{01AB0AD1-39AC-4DED-A62E-EBDCD2FDD271}" destId="{612676AA-1E1C-428C-AF77-3BDB1E94D52C}" srcOrd="5" destOrd="0" presId="urn:microsoft.com/office/officeart/2008/layout/VerticalCurvedList"/>
    <dgm:cxn modelId="{1636A397-3091-4361-8EFC-3AABCC52474A}" type="presParOf" srcId="{01AB0AD1-39AC-4DED-A62E-EBDCD2FDD271}" destId="{69B28989-DB05-49AB-9073-2360D0ECDACF}" srcOrd="6" destOrd="0" presId="urn:microsoft.com/office/officeart/2008/layout/VerticalCurvedList"/>
    <dgm:cxn modelId="{3B44CB97-3F6F-469B-8C10-A8D1264AC9A9}" type="presParOf" srcId="{69B28989-DB05-49AB-9073-2360D0ECDACF}" destId="{0D20D680-3439-4674-A6E3-D573C2D8F62E}" srcOrd="0" destOrd="0" presId="urn:microsoft.com/office/officeart/2008/layout/VerticalCurvedList"/>
    <dgm:cxn modelId="{6FAF2E85-0444-4EA7-A83A-664C3BA53743}" type="presParOf" srcId="{01AB0AD1-39AC-4DED-A62E-EBDCD2FDD271}" destId="{627F5696-9691-4076-8B99-A64AF6C57232}" srcOrd="7" destOrd="0" presId="urn:microsoft.com/office/officeart/2008/layout/VerticalCurvedList"/>
    <dgm:cxn modelId="{52E38A91-0A48-4C65-B6D6-AFD22BCCB4DE}" type="presParOf" srcId="{01AB0AD1-39AC-4DED-A62E-EBDCD2FDD271}" destId="{4BF6C2E8-7C34-467B-95E7-3E9A12FA09EC}" srcOrd="8" destOrd="0" presId="urn:microsoft.com/office/officeart/2008/layout/VerticalCurvedList"/>
    <dgm:cxn modelId="{6CB44AB2-EA54-4DEB-8746-77CDBC30BF45}" type="presParOf" srcId="{4BF6C2E8-7C34-467B-95E7-3E9A12FA09EC}" destId="{1BF4EE36-C191-4B02-BAA4-7E7580080E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شهرک علمی ـ تحقیقاتی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راه‌اندازی با حمایت ملی یا دولت‌های محلی </a:t>
          </a:r>
          <a:endParaRPr lang="en-US" sz="24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44775F47-E047-4C43-AE0C-C5E219CED134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گرایش به فعالیت‌های پژوهشی و تجاری‌سازی آن‌ها</a:t>
          </a:r>
          <a:endParaRPr lang="en-US" sz="2400" dirty="0">
            <a:cs typeface="B Nazanin" panose="00000400000000000000" pitchFamily="2" charset="-78"/>
          </a:endParaRPr>
        </a:p>
      </dgm:t>
    </dgm:pt>
    <dgm:pt modelId="{4C984AC7-3B1A-4D49-94CA-B89481F3FEC0}" type="parTrans" cxnId="{01C64327-D30E-44C0-AD71-5369BA662C28}">
      <dgm:prSet/>
      <dgm:spPr/>
      <dgm:t>
        <a:bodyPr/>
        <a:lstStyle/>
        <a:p>
          <a:endParaRPr lang="en-US"/>
        </a:p>
      </dgm:t>
    </dgm:pt>
    <dgm:pt modelId="{F220D991-599D-45EA-96C3-274769BC0A99}" type="sibTrans" cxnId="{01C64327-D30E-44C0-AD71-5369BA662C28}">
      <dgm:prSet/>
      <dgm:spPr/>
      <dgm:t>
        <a:bodyPr/>
        <a:lstStyle/>
        <a:p>
          <a:endParaRPr lang="en-US"/>
        </a:p>
      </dgm:t>
    </dgm:pt>
    <dgm:pt modelId="{A7D600F3-8178-4C3C-9497-A14A76393E9E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شامل چندین پارک علم و فناوری، پردیس فناوری و زیرساخت‌های شهری (مجموعه شهری)</a:t>
          </a:r>
          <a:endParaRPr lang="en-US" sz="2400" dirty="0">
            <a:cs typeface="B Nazanin" panose="00000400000000000000" pitchFamily="2" charset="-78"/>
          </a:endParaRPr>
        </a:p>
      </dgm:t>
    </dgm:pt>
    <dgm:pt modelId="{49CFBB82-AF41-4255-AC13-5D628CE4B77B}" type="parTrans" cxnId="{516957F4-242D-474F-A231-1F160FD06F12}">
      <dgm:prSet/>
      <dgm:spPr/>
      <dgm:t>
        <a:bodyPr/>
        <a:lstStyle/>
        <a:p>
          <a:endParaRPr lang="en-US"/>
        </a:p>
      </dgm:t>
    </dgm:pt>
    <dgm:pt modelId="{329A7944-5ED9-4218-8DDE-69CBE35C22D8}" type="sibTrans" cxnId="{516957F4-242D-474F-A231-1F160FD06F12}">
      <dgm:prSet/>
      <dgm:spPr/>
      <dgm:t>
        <a:bodyPr/>
        <a:lstStyle/>
        <a:p>
          <a:endParaRPr lang="en-US"/>
        </a:p>
      </dgm:t>
    </dgm:pt>
    <dgm:pt modelId="{3D6CA6DB-4DD7-4A5C-94B6-FACBB31AEB91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پردیس فناوری: شامل ساختمان‌های شرکت‌های فناور، ساختمان‌های استیجاری، مراکز پژوهشی، آزمایشگاه‌ها و کارگاه‌های تخصصی، مراکز رشد و رشد مقدماتی</a:t>
          </a:r>
          <a:endParaRPr lang="en-US" sz="2400" dirty="0">
            <a:cs typeface="B Nazanin" panose="00000400000000000000" pitchFamily="2" charset="-78"/>
          </a:endParaRPr>
        </a:p>
      </dgm:t>
    </dgm:pt>
    <dgm:pt modelId="{58310CEA-DA42-43E2-9DC3-491790EC1671}" type="parTrans" cxnId="{44346234-6634-4F87-843A-F3EEC8786637}">
      <dgm:prSet/>
      <dgm:spPr/>
      <dgm:t>
        <a:bodyPr/>
        <a:lstStyle/>
        <a:p>
          <a:endParaRPr lang="en-US"/>
        </a:p>
      </dgm:t>
    </dgm:pt>
    <dgm:pt modelId="{5EE445AD-EBFF-48A6-8F34-A84F679E17FF}" type="sibTrans" cxnId="{44346234-6634-4F87-843A-F3EEC8786637}">
      <dgm:prSet/>
      <dgm:spPr/>
      <dgm:t>
        <a:bodyPr/>
        <a:lstStyle/>
        <a:p>
          <a:endParaRPr lang="en-US"/>
        </a:p>
      </dgm:t>
    </dgm:pt>
    <dgm:pt modelId="{5CC6A16E-161D-4DE1-A8A9-88D4383C4AE0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هدف: ارتقای علم و فناوری منطقه با استفاده بهینه از ظرفیت دانشگاه‌ها، صنایع و واحدهای فناوری در محدوده پارک</a:t>
          </a:r>
          <a:endParaRPr lang="en-US" sz="2400" dirty="0">
            <a:cs typeface="B Nazanin" panose="00000400000000000000" pitchFamily="2" charset="-78"/>
          </a:endParaRPr>
        </a:p>
      </dgm:t>
    </dgm:pt>
    <dgm:pt modelId="{06786401-1085-43F0-B130-63DDF4982E99}" type="parTrans" cxnId="{25DA19E1-A92B-4492-976C-5A02DE49670E}">
      <dgm:prSet/>
      <dgm:spPr/>
      <dgm:t>
        <a:bodyPr/>
        <a:lstStyle/>
        <a:p>
          <a:endParaRPr lang="en-US"/>
        </a:p>
      </dgm:t>
    </dgm:pt>
    <dgm:pt modelId="{B7E9C495-DC4B-474A-8959-CAA3E5D3A4CC}" type="sibTrans" cxnId="{25DA19E1-A92B-4492-976C-5A02DE49670E}">
      <dgm:prSet/>
      <dgm:spPr/>
      <dgm:t>
        <a:bodyPr/>
        <a:lstStyle/>
        <a:p>
          <a:endParaRPr lang="en-US"/>
        </a:p>
      </dgm:t>
    </dgm:pt>
    <dgm:pt modelId="{1D887B15-86FD-4EE6-94C9-D64761B4F900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خدمات: تأمین فضای کار، تأسیسات زیربنایی، تجهیزات کارگاهی و آزمایشگاهی، آموزش و مشاوره در حوزه‌های مختلف، بازاریابی و تجاری‌سازی، تورهای فناوری و صنعتی و توسعه روابط بین‌المللی  </a:t>
          </a:r>
          <a:endParaRPr lang="en-US" sz="2400" dirty="0">
            <a:cs typeface="B Nazanin" panose="00000400000000000000" pitchFamily="2" charset="-78"/>
          </a:endParaRPr>
        </a:p>
      </dgm:t>
    </dgm:pt>
    <dgm:pt modelId="{D1D4F259-DEEE-4DFE-9EB4-EAA68A987D6B}" type="parTrans" cxnId="{398D12F5-5182-4229-B7DF-B1B6068971B2}">
      <dgm:prSet/>
      <dgm:spPr/>
      <dgm:t>
        <a:bodyPr/>
        <a:lstStyle/>
        <a:p>
          <a:endParaRPr lang="en-US"/>
        </a:p>
      </dgm:t>
    </dgm:pt>
    <dgm:pt modelId="{C00F892E-63D7-4593-9637-330DF48A7850}" type="sibTrans" cxnId="{398D12F5-5182-4229-B7DF-B1B6068971B2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ScaleY="9727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251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01C64327-D30E-44C0-AD71-5369BA662C28}" srcId="{118F60D7-EA7B-4F52-9032-7AFCF8EF55FB}" destId="{44775F47-E047-4C43-AE0C-C5E219CED134}" srcOrd="1" destOrd="0" parTransId="{4C984AC7-3B1A-4D49-94CA-B89481F3FEC0}" sibTransId="{F220D991-599D-45EA-96C3-274769BC0A99}"/>
    <dgm:cxn modelId="{398D12F5-5182-4229-B7DF-B1B6068971B2}" srcId="{118F60D7-EA7B-4F52-9032-7AFCF8EF55FB}" destId="{1D887B15-86FD-4EE6-94C9-D64761B4F900}" srcOrd="5" destOrd="0" parTransId="{D1D4F259-DEEE-4DFE-9EB4-EAA68A987D6B}" sibTransId="{C00F892E-63D7-4593-9637-330DF48A7850}"/>
    <dgm:cxn modelId="{516957F4-242D-474F-A231-1F160FD06F12}" srcId="{118F60D7-EA7B-4F52-9032-7AFCF8EF55FB}" destId="{A7D600F3-8178-4C3C-9497-A14A76393E9E}" srcOrd="2" destOrd="0" parTransId="{49CFBB82-AF41-4255-AC13-5D628CE4B77B}" sibTransId="{329A7944-5ED9-4218-8DDE-69CBE35C22D8}"/>
    <dgm:cxn modelId="{40F0C64C-8F78-406F-A4ED-471278419FEC}" type="presOf" srcId="{5CC6A16E-161D-4DE1-A8A9-88D4383C4AE0}" destId="{FADB16AA-D831-4368-B720-68D35D601B4D}" srcOrd="0" destOrd="4" presId="urn:microsoft.com/office/officeart/2005/8/layout/vList5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44346234-6634-4F87-843A-F3EEC8786637}" srcId="{118F60D7-EA7B-4F52-9032-7AFCF8EF55FB}" destId="{3D6CA6DB-4DD7-4A5C-94B6-FACBB31AEB91}" srcOrd="3" destOrd="0" parTransId="{58310CEA-DA42-43E2-9DC3-491790EC1671}" sibTransId="{5EE445AD-EBFF-48A6-8F34-A84F679E17FF}"/>
    <dgm:cxn modelId="{3BCA7A33-6F9F-46F1-99B3-F5F137E9600D}" type="presOf" srcId="{1D887B15-86FD-4EE6-94C9-D64761B4F900}" destId="{FADB16AA-D831-4368-B720-68D35D601B4D}" srcOrd="0" destOrd="5" presId="urn:microsoft.com/office/officeart/2005/8/layout/vList5"/>
    <dgm:cxn modelId="{5E1BA687-2223-4567-8EA0-8191357AF59F}" type="presOf" srcId="{A7D600F3-8178-4C3C-9497-A14A76393E9E}" destId="{FADB16AA-D831-4368-B720-68D35D601B4D}" srcOrd="0" destOrd="2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25DA19E1-A92B-4492-976C-5A02DE49670E}" srcId="{118F60D7-EA7B-4F52-9032-7AFCF8EF55FB}" destId="{5CC6A16E-161D-4DE1-A8A9-88D4383C4AE0}" srcOrd="4" destOrd="0" parTransId="{06786401-1085-43F0-B130-63DDF4982E99}" sibTransId="{B7E9C495-DC4B-474A-8959-CAA3E5D3A4CC}"/>
    <dgm:cxn modelId="{970F93DC-D977-4B14-A369-05C09682855C}" type="presOf" srcId="{3D6CA6DB-4DD7-4A5C-94B6-FACBB31AEB91}" destId="{FADB16AA-D831-4368-B720-68D35D601B4D}" srcOrd="0" destOrd="3" presId="urn:microsoft.com/office/officeart/2005/8/layout/vList5"/>
    <dgm:cxn modelId="{B60D3C08-85A9-4251-BA95-90F25AA780F7}" type="presOf" srcId="{44775F47-E047-4C43-AE0C-C5E219CED134}" destId="{FADB16AA-D831-4368-B720-68D35D601B4D}" srcOrd="0" destOrd="1" presId="urn:microsoft.com/office/officeart/2005/8/layout/vList5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شهرک فناوری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هدف: توسعه صنایع مبتنی بر فناوری بالا و به‌کارگیری این فناوری‌ها در صنایع موجود از طریق هم‌افزایی و ارتقای صرفه‌های اقتصادی ناشی از تجمیع و هم‌مکانی </a:t>
          </a:r>
          <a:endParaRPr lang="en-US" sz="24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4648FCF6-C85E-4385-860E-0AECC1FB0B62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فراهم‌سازی زمینه ارائه حمایت‌های نرم‌افزاری، مشاوره‌ای و مدیریتی لازم برای ایجاد کسب‌وکارهای تولیدی خرد، کوچک و متوسط مبتنی بر فناوری‌های جدید</a:t>
          </a:r>
          <a:endParaRPr lang="en-US" sz="2400" dirty="0">
            <a:cs typeface="B Nazanin" panose="00000400000000000000" pitchFamily="2" charset="-78"/>
          </a:endParaRPr>
        </a:p>
      </dgm:t>
    </dgm:pt>
    <dgm:pt modelId="{0E1D3687-ADB9-4BDC-9B16-7612EA9D1378}" type="parTrans" cxnId="{16F4D0DD-7A33-4FD9-9312-56E6DA479293}">
      <dgm:prSet/>
      <dgm:spPr/>
    </dgm:pt>
    <dgm:pt modelId="{9654EFC9-AFF5-4140-8102-85FD7302FDC1}" type="sibTrans" cxnId="{16F4D0DD-7A33-4FD9-9312-56E6DA479293}">
      <dgm:prSet/>
      <dgm:spPr/>
    </dgm:pt>
    <dgm:pt modelId="{AFEC3596-0227-4C9E-82A3-63B2C2602508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بهره‌مند از حمایت‌های ملی و دارای وظایف فرامنطقه‌ای</a:t>
          </a:r>
          <a:endParaRPr lang="en-US" sz="2400" dirty="0">
            <a:cs typeface="B Nazanin" panose="00000400000000000000" pitchFamily="2" charset="-78"/>
          </a:endParaRPr>
        </a:p>
      </dgm:t>
    </dgm:pt>
    <dgm:pt modelId="{A5635571-4A68-4E12-845D-9EBA92B21D50}" type="parTrans" cxnId="{14796344-41BE-4243-9AB9-BBFF5FC089DC}">
      <dgm:prSet/>
      <dgm:spPr/>
    </dgm:pt>
    <dgm:pt modelId="{D8F859C7-3DBB-43C9-857C-EAE0F1614F26}" type="sibTrans" cxnId="{14796344-41BE-4243-9AB9-BBFF5FC089DC}">
      <dgm:prSet/>
      <dgm:spPr/>
    </dgm:pt>
    <dgm:pt modelId="{BA33444B-9D8C-4E04-933B-773B3A5D85D1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فراهم‌سازی زیرساخت مناسب برای استقرار واحدهای فناور تولیدی، خدماتی و مشاوره‌ای </a:t>
          </a:r>
          <a:endParaRPr lang="en-US" sz="2400" dirty="0">
            <a:cs typeface="B Nazanin" panose="00000400000000000000" pitchFamily="2" charset="-78"/>
          </a:endParaRPr>
        </a:p>
      </dgm:t>
    </dgm:pt>
    <dgm:pt modelId="{DB4EC5AC-ABE9-4E55-97AC-D1329731888F}" type="parTrans" cxnId="{3AD147C2-6C9A-4F6E-B509-E7BFAF5B8EFD}">
      <dgm:prSet/>
      <dgm:spPr/>
    </dgm:pt>
    <dgm:pt modelId="{FC965082-369E-4EF6-8A11-6C2BB800D4E0}" type="sibTrans" cxnId="{3AD147C2-6C9A-4F6E-B509-E7BFAF5B8EFD}">
      <dgm:prSet/>
      <dgm:spPr/>
    </dgm:pt>
    <dgm:pt modelId="{300A563F-1AC7-449A-874D-BC9A2794D611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دربردارنده واحدهای ستادی، مرکز خدمات فناوری و کسب‌وکار، واحدهای فناور، مرکز رشد کسب‌وکارهای نوپا، نمایشگاه، کارگاه‌ها و آزمایشگاه‌ها </a:t>
          </a:r>
          <a:endParaRPr lang="en-US" sz="2400" dirty="0">
            <a:cs typeface="B Nazanin" panose="00000400000000000000" pitchFamily="2" charset="-78"/>
          </a:endParaRPr>
        </a:p>
      </dgm:t>
    </dgm:pt>
    <dgm:pt modelId="{A6BC32F4-693D-4788-90FC-0CDDABC32167}" type="parTrans" cxnId="{AC17B9C8-0507-46A1-AB32-D7CDE92613D7}">
      <dgm:prSet/>
      <dgm:spPr/>
    </dgm:pt>
    <dgm:pt modelId="{31351DE3-4029-4AD2-A1B8-0BED6D238634}" type="sibTrans" cxnId="{AC17B9C8-0507-46A1-AB32-D7CDE92613D7}">
      <dgm:prSet/>
      <dgm:spPr/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ScaleY="9727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251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16F4D0DD-7A33-4FD9-9312-56E6DA479293}" srcId="{118F60D7-EA7B-4F52-9032-7AFCF8EF55FB}" destId="{4648FCF6-C85E-4385-860E-0AECC1FB0B62}" srcOrd="2" destOrd="0" parTransId="{0E1D3687-ADB9-4BDC-9B16-7612EA9D1378}" sibTransId="{9654EFC9-AFF5-4140-8102-85FD7302FDC1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2EA4689C-16BB-4411-ABB6-D77CE202CB95}" type="presOf" srcId="{BA33444B-9D8C-4E04-933B-773B3A5D85D1}" destId="{FADB16AA-D831-4368-B720-68D35D601B4D}" srcOrd="0" destOrd="1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3AD147C2-6C9A-4F6E-B509-E7BFAF5B8EFD}" srcId="{118F60D7-EA7B-4F52-9032-7AFCF8EF55FB}" destId="{BA33444B-9D8C-4E04-933B-773B3A5D85D1}" srcOrd="1" destOrd="0" parTransId="{DB4EC5AC-ABE9-4E55-97AC-D1329731888F}" sibTransId="{FC965082-369E-4EF6-8A11-6C2BB800D4E0}"/>
    <dgm:cxn modelId="{8ECD82DF-6B5F-4C34-AA46-E4B35A86F644}" type="presOf" srcId="{4648FCF6-C85E-4385-860E-0AECC1FB0B62}" destId="{FADB16AA-D831-4368-B720-68D35D601B4D}" srcOrd="0" destOrd="2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14796344-41BE-4243-9AB9-BBFF5FC089DC}" srcId="{118F60D7-EA7B-4F52-9032-7AFCF8EF55FB}" destId="{AFEC3596-0227-4C9E-82A3-63B2C2602508}" srcOrd="3" destOrd="0" parTransId="{A5635571-4A68-4E12-845D-9EBA92B21D50}" sibTransId="{D8F859C7-3DBB-43C9-857C-EAE0F1614F26}"/>
    <dgm:cxn modelId="{AC17B9C8-0507-46A1-AB32-D7CDE92613D7}" srcId="{118F60D7-EA7B-4F52-9032-7AFCF8EF55FB}" destId="{300A563F-1AC7-449A-874D-BC9A2794D611}" srcOrd="4" destOrd="0" parTransId="{A6BC32F4-693D-4788-90FC-0CDDABC32167}" sibTransId="{31351DE3-4029-4AD2-A1B8-0BED6D238634}"/>
    <dgm:cxn modelId="{CFB0FDFB-9927-4B90-A80B-2F81C5228EBD}" type="presOf" srcId="{AFEC3596-0227-4C9E-82A3-63B2C2602508}" destId="{FADB16AA-D831-4368-B720-68D35D601B4D}" srcOrd="0" destOrd="3" presId="urn:microsoft.com/office/officeart/2005/8/layout/vList5"/>
    <dgm:cxn modelId="{71604CC8-D9A2-4D1F-8E49-2EFCD1ABE5E9}" type="presOf" srcId="{300A563F-1AC7-449A-874D-BC9A2794D611}" destId="{FADB16AA-D831-4368-B720-68D35D601B4D}" srcOrd="0" destOrd="4" presId="urn:microsoft.com/office/officeart/2005/8/layout/vList5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شهرک صنعتی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شکل‌گیری در حومه مناطق شهری، به منظور توسعه صنعتی و متمرکزشدن تولیدات صنعتی</a:t>
          </a:r>
          <a:endParaRPr lang="en-US" sz="24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D4FE7D7-D637-4C5D-B0DE-02F681D58026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دربردارنده مرکز خدمات فناوری و کسب‌وکار</a:t>
          </a:r>
          <a:endParaRPr lang="en-US" sz="2400" dirty="0">
            <a:cs typeface="B Nazanin" panose="00000400000000000000" pitchFamily="2" charset="-78"/>
          </a:endParaRPr>
        </a:p>
      </dgm:t>
    </dgm:pt>
    <dgm:pt modelId="{311A1C03-A796-4F2D-9BE7-7874E4985983}" type="parTrans" cxnId="{ADF92FC1-13E7-4EA0-8D68-32A4702B03B0}">
      <dgm:prSet/>
      <dgm:spPr/>
    </dgm:pt>
    <dgm:pt modelId="{2D023508-9683-4694-BD39-D35AF88F1B53}" type="sibTrans" cxnId="{ADF92FC1-13E7-4EA0-8D68-32A4702B03B0}">
      <dgm:prSet/>
      <dgm:spPr/>
    </dgm:pt>
    <dgm:pt modelId="{12BD8E1D-E961-45D6-AAED-2DB092DF4063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خدمات مرکز خدمات فناوری و کسب‌وکار: شبکه فناوری اطلاعات و ارتباطات، سالن‌های همایش و کلاس‌‌های آموزشی، نمایشگاه‌های حقیقی و مجازی محصولات تولیدکنندگان، مجله و نشریه‌های اختصاصی، آزمایشگاه‌های تخصصی و مراکز تست، ارتباط با مراکز دانشگاهی و تحقیقاتی، خدمات مشاوره، آموزش و ارتقای بهره‌وری نیروی انسانی، تسهیل حضور در نمایشگاه‌های ملی و بین‌المللی، ارتباط با نوآوران و مخترعان و تسهیل انتقال دانش فنی، خدمات حسابداری، تسهیلات و خدمات مالی</a:t>
          </a:r>
          <a:endParaRPr lang="en-US" sz="2400" dirty="0">
            <a:cs typeface="B Nazanin" panose="00000400000000000000" pitchFamily="2" charset="-78"/>
          </a:endParaRPr>
        </a:p>
      </dgm:t>
    </dgm:pt>
    <dgm:pt modelId="{DCB9A0D5-A731-499C-BF95-FB2A1F7689ED}" type="parTrans" cxnId="{32A048BD-DAFD-4D0D-BBF3-C45396B9A3BD}">
      <dgm:prSet/>
      <dgm:spPr/>
    </dgm:pt>
    <dgm:pt modelId="{241A9C6C-1293-4605-B26E-C2EE2950AA17}" type="sibTrans" cxnId="{32A048BD-DAFD-4D0D-BBF3-C45396B9A3BD}">
      <dgm:prSet/>
      <dgm:spPr/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ScaleY="9727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251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ADF92FC1-13E7-4EA0-8D68-32A4702B03B0}" srcId="{118F60D7-EA7B-4F52-9032-7AFCF8EF55FB}" destId="{DD4FE7D7-D637-4C5D-B0DE-02F681D58026}" srcOrd="1" destOrd="0" parTransId="{311A1C03-A796-4F2D-9BE7-7874E4985983}" sibTransId="{2D023508-9683-4694-BD39-D35AF88F1B53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AD117380-4048-4619-98FE-A725BDF63DA3}" type="presOf" srcId="{DD4FE7D7-D637-4C5D-B0DE-02F681D58026}" destId="{FADB16AA-D831-4368-B720-68D35D601B4D}" srcOrd="0" destOrd="1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BA239E00-E8CD-418F-A954-09728DA44984}" type="presOf" srcId="{12BD8E1D-E961-45D6-AAED-2DB092DF4063}" destId="{FADB16AA-D831-4368-B720-68D35D601B4D}" srcOrd="0" destOrd="2" presId="urn:microsoft.com/office/officeart/2005/8/layout/vList5"/>
    <dgm:cxn modelId="{32A048BD-DAFD-4D0D-BBF3-C45396B9A3BD}" srcId="{118F60D7-EA7B-4F52-9032-7AFCF8EF55FB}" destId="{12BD8E1D-E961-45D6-AAED-2DB092DF4063}" srcOrd="2" destOrd="0" parTransId="{DCB9A0D5-A731-499C-BF95-FB2A1F7689ED}" sibTransId="{241A9C6C-1293-4605-B26E-C2EE2950AA17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منطقه ویژه (کریدور) علم و فناوری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ترکیبی از مؤلفه‌های مختلف شامل دانشگاه‌ها و مراکز پژوهشی، پارک‌های علم و فناوری، شرکت‌های دارای فناوری بالا، سرمایه‌گذاران خطرپذیر، بازار مناسب، امکانات و زیرساخت‌های فیزیکی و نهادی و سرمایه انسانی</a:t>
          </a:r>
          <a:endParaRPr lang="en-US" sz="24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172B226-F5CB-4344-81AD-05E390AFC2E4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هدف: کاهش هزینه‌ها و تخصص‌گرایی از طریق تجمع مکانی مؤلفه‌ها در یک موقعیت جغرافیایی مشخص </a:t>
          </a:r>
          <a:endParaRPr lang="en-US" sz="2400" dirty="0">
            <a:cs typeface="B Nazanin" panose="00000400000000000000" pitchFamily="2" charset="-78"/>
          </a:endParaRPr>
        </a:p>
      </dgm:t>
    </dgm:pt>
    <dgm:pt modelId="{099F30BC-CB7F-442F-A247-00A6D20E095A}" type="parTrans" cxnId="{1BF10F3D-8479-4704-A275-A100623B0CA4}">
      <dgm:prSet/>
      <dgm:spPr/>
      <dgm:t>
        <a:bodyPr/>
        <a:lstStyle/>
        <a:p>
          <a:endParaRPr lang="en-US"/>
        </a:p>
      </dgm:t>
    </dgm:pt>
    <dgm:pt modelId="{A58F2C48-F6F4-4A84-AD0D-2EC2045532B4}" type="sibTrans" cxnId="{1BF10F3D-8479-4704-A275-A100623B0CA4}">
      <dgm:prSet/>
      <dgm:spPr/>
      <dgm:t>
        <a:bodyPr/>
        <a:lstStyle/>
        <a:p>
          <a:endParaRPr lang="en-US"/>
        </a:p>
      </dgm:t>
    </dgm:pt>
    <dgm:pt modelId="{FB8FD333-6937-4206-9D49-9C14FDEBB511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اصول: 1) توسعه شرکت‌های داخل مناطق بر اساس ارائه مشوق‌های توسعه علم و فناوری؛ 2) توسعه زیرساخت‌های علم و فناوری در مناطق ویژه</a:t>
          </a:r>
          <a:endParaRPr lang="en-US" sz="2400" dirty="0">
            <a:cs typeface="B Nazanin" panose="00000400000000000000" pitchFamily="2" charset="-78"/>
          </a:endParaRPr>
        </a:p>
      </dgm:t>
    </dgm:pt>
    <dgm:pt modelId="{8E7F6A64-FD91-42FA-8F39-CDCCBA840B45}" type="parTrans" cxnId="{E3B9C76F-D649-47CA-9FB2-7B516FFF3846}">
      <dgm:prSet/>
      <dgm:spPr/>
      <dgm:t>
        <a:bodyPr/>
        <a:lstStyle/>
        <a:p>
          <a:endParaRPr lang="en-US"/>
        </a:p>
      </dgm:t>
    </dgm:pt>
    <dgm:pt modelId="{E73F2E8D-ED55-46C9-BB3B-021A577E6BC6}" type="sibTrans" cxnId="{E3B9C76F-D649-47CA-9FB2-7B516FFF3846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ScaleY="9727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1947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4C7201C5-8F3A-4702-8666-F1D8B5A39131}" type="presOf" srcId="{FB8FD333-6937-4206-9D49-9C14FDEBB511}" destId="{FADB16AA-D831-4368-B720-68D35D601B4D}" srcOrd="0" destOrd="2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BF10F3D-8479-4704-A275-A100623B0CA4}" srcId="{118F60D7-EA7B-4F52-9032-7AFCF8EF55FB}" destId="{D172B226-F5CB-4344-81AD-05E390AFC2E4}" srcOrd="1" destOrd="0" parTransId="{099F30BC-CB7F-442F-A247-00A6D20E095A}" sibTransId="{A58F2C48-F6F4-4A84-AD0D-2EC2045532B4}"/>
    <dgm:cxn modelId="{E3B9C76F-D649-47CA-9FB2-7B516FFF3846}" srcId="{118F60D7-EA7B-4F52-9032-7AFCF8EF55FB}" destId="{FB8FD333-6937-4206-9D49-9C14FDEBB511}" srcOrd="2" destOrd="0" parTransId="{8E7F6A64-FD91-42FA-8F39-CDCCBA840B45}" sibTransId="{E73F2E8D-ED55-46C9-BB3B-021A577E6BC6}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4C60DCA9-5C1C-4D03-BA37-5AAF01ED9F2D}" type="presOf" srcId="{D172B226-F5CB-4344-81AD-05E390AFC2E4}" destId="{FADB16AA-D831-4368-B720-68D35D601B4D}" srcOrd="0" destOrd="1" presId="urn:microsoft.com/office/officeart/2005/8/layout/vList5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شهر علمی (کانون نوآوری)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آمیخته شدن چهار عمل کار، زندگی، بازی و یادگیری </a:t>
          </a:r>
          <a:endParaRPr lang="en-US" sz="24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96DD6A34-D8C2-4F8D-B917-3515EBB72BCF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دربردارنده دانشگاه، پارک علم و فناوری، مرکز رشد، خوشه صنعتی و تأسیسات یک شهر کامل</a:t>
          </a:r>
          <a:endParaRPr lang="en-US" sz="2400" dirty="0">
            <a:cs typeface="B Nazanin" panose="00000400000000000000" pitchFamily="2" charset="-78"/>
          </a:endParaRPr>
        </a:p>
      </dgm:t>
    </dgm:pt>
    <dgm:pt modelId="{08D9FE2B-36AD-41DB-87F1-27A43DBAA4F1}" type="parTrans" cxnId="{91518ED0-6F9E-477F-A17C-168E0EDCD3B2}">
      <dgm:prSet/>
      <dgm:spPr/>
      <dgm:t>
        <a:bodyPr/>
        <a:lstStyle/>
        <a:p>
          <a:endParaRPr lang="en-US"/>
        </a:p>
      </dgm:t>
    </dgm:pt>
    <dgm:pt modelId="{7073F389-797E-43D5-A23C-8256614E4C7E}" type="sibTrans" cxnId="{91518ED0-6F9E-477F-A17C-168E0EDCD3B2}">
      <dgm:prSet/>
      <dgm:spPr/>
      <dgm:t>
        <a:bodyPr/>
        <a:lstStyle/>
        <a:p>
          <a:endParaRPr lang="en-US"/>
        </a:p>
      </dgm:t>
    </dgm:pt>
    <dgm:pt modelId="{314EA23B-9E15-4091-AF59-676BC0FAB4E3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فضایی برای ترغیب روحیه نوآوری و تأمین زیرساخت‌های لازم برای تجاری‌سازی نوآوری</a:t>
          </a:r>
          <a:endParaRPr lang="en-US" sz="2400" dirty="0">
            <a:cs typeface="B Nazanin" panose="00000400000000000000" pitchFamily="2" charset="-78"/>
          </a:endParaRPr>
        </a:p>
      </dgm:t>
    </dgm:pt>
    <dgm:pt modelId="{7C97FA40-71B3-4DFC-8377-1978CF89D8E0}" type="parTrans" cxnId="{36A2CEAE-39DA-4D80-B969-1966FAD3C0F4}">
      <dgm:prSet/>
      <dgm:spPr/>
      <dgm:t>
        <a:bodyPr/>
        <a:lstStyle/>
        <a:p>
          <a:endParaRPr lang="en-US"/>
        </a:p>
      </dgm:t>
    </dgm:pt>
    <dgm:pt modelId="{A55F7CEF-4F63-431F-B937-F9202EE5D9F9}" type="sibTrans" cxnId="{36A2CEAE-39DA-4D80-B969-1966FAD3C0F4}">
      <dgm:prSet/>
      <dgm:spPr/>
      <dgm:t>
        <a:bodyPr/>
        <a:lstStyle/>
        <a:p>
          <a:endParaRPr lang="en-US"/>
        </a:p>
      </dgm:t>
    </dgm:pt>
    <dgm:pt modelId="{32CFB3A7-F127-4A8C-80BC-7A9FE03F7EA0}">
      <dgm:prSet phldrT="[Text]" custT="1"/>
      <dgm:spPr/>
      <dgm:t>
        <a:bodyPr/>
        <a:lstStyle/>
        <a:p>
          <a:pPr algn="just" rtl="1"/>
          <a:r>
            <a:rPr lang="fa-IR" sz="2400" dirty="0">
              <a:cs typeface="B Nazanin" panose="00000400000000000000" pitchFamily="2" charset="-78"/>
            </a:rPr>
            <a:t>واژه‌های مشابه: شهر هوشمند، شهر خلاق، شهر دانشی، شهر نوآور، کانون نوآوری، پایتخت نوآوری و ایدئوپولیس </a:t>
          </a:r>
          <a:endParaRPr lang="en-US" sz="2400" dirty="0">
            <a:cs typeface="B Nazanin" panose="00000400000000000000" pitchFamily="2" charset="-78"/>
          </a:endParaRPr>
        </a:p>
      </dgm:t>
    </dgm:pt>
    <dgm:pt modelId="{AEC79B3B-712C-49BF-85DA-D5F6283D0EDB}" type="parTrans" cxnId="{D7165F13-267D-4195-B572-7024C246C74B}">
      <dgm:prSet/>
      <dgm:spPr/>
      <dgm:t>
        <a:bodyPr/>
        <a:lstStyle/>
        <a:p>
          <a:endParaRPr lang="en-US"/>
        </a:p>
      </dgm:t>
    </dgm:pt>
    <dgm:pt modelId="{01B6C8F8-9C1F-4E14-8D2A-B379FB93DDAA}" type="sibTrans" cxnId="{D7165F13-267D-4195-B572-7024C246C74B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ScaleY="9727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1947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D7165F13-267D-4195-B572-7024C246C74B}" srcId="{118F60D7-EA7B-4F52-9032-7AFCF8EF55FB}" destId="{32CFB3A7-F127-4A8C-80BC-7A9FE03F7EA0}" srcOrd="3" destOrd="0" parTransId="{AEC79B3B-712C-49BF-85DA-D5F6283D0EDB}" sibTransId="{01B6C8F8-9C1F-4E14-8D2A-B379FB93DDAA}"/>
    <dgm:cxn modelId="{36A2CEAE-39DA-4D80-B969-1966FAD3C0F4}" srcId="{118F60D7-EA7B-4F52-9032-7AFCF8EF55FB}" destId="{314EA23B-9E15-4091-AF59-676BC0FAB4E3}" srcOrd="2" destOrd="0" parTransId="{7C97FA40-71B3-4DFC-8377-1978CF89D8E0}" sibTransId="{A55F7CEF-4F63-431F-B937-F9202EE5D9F9}"/>
    <dgm:cxn modelId="{91518ED0-6F9E-477F-A17C-168E0EDCD3B2}" srcId="{118F60D7-EA7B-4F52-9032-7AFCF8EF55FB}" destId="{96DD6A34-D8C2-4F8D-B917-3515EBB72BCF}" srcOrd="1" destOrd="0" parTransId="{08D9FE2B-36AD-41DB-87F1-27A43DBAA4F1}" sibTransId="{7073F389-797E-43D5-A23C-8256614E4C7E}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9348CEA0-5E7E-4EC1-BE47-C8116EB69ED2}" type="presOf" srcId="{314EA23B-9E15-4091-AF59-676BC0FAB4E3}" destId="{FADB16AA-D831-4368-B720-68D35D601B4D}" srcOrd="0" destOrd="2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E4CC018C-7361-4BFA-B4A5-322F5BC7ABF3}" type="presOf" srcId="{32CFB3A7-F127-4A8C-80BC-7A9FE03F7EA0}" destId="{FADB16AA-D831-4368-B720-68D35D601B4D}" srcOrd="0" destOrd="3" presId="urn:microsoft.com/office/officeart/2005/8/layout/vList5"/>
    <dgm:cxn modelId="{71FA33E2-8748-461E-A45F-286EDEB25011}" type="presOf" srcId="{96DD6A34-D8C2-4F8D-B917-3515EBB72BCF}" destId="{FADB16AA-D831-4368-B720-68D35D601B4D}" srcOrd="0" destOrd="1" presId="urn:microsoft.com/office/officeart/2005/8/layout/vList5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000" dirty="0">
              <a:cs typeface="B Nazanin" panose="00000400000000000000" pitchFamily="2" charset="-78"/>
            </a:rPr>
            <a:t>شاخص‌های ارزیابی آثار مجاورت جغرافیایی</a:t>
          </a:r>
          <a:endParaRPr lang="en-US" sz="20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میزان سرمایه‌گذاری روی تحقیق و توسعه در شرکت‌ها نسبت به تولید ناخالص داخلی منطقه</a:t>
          </a:r>
          <a:endParaRPr lang="en-US" sz="20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30048E64-5350-4C04-89CE-F47270DB5BF1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تعداد ثبت اختراع نسبت به تولید ناخالص داخلی محلی (منطقه‌ای)</a:t>
          </a:r>
          <a:endParaRPr lang="en-US" sz="2000" dirty="0">
            <a:cs typeface="B Nazanin" panose="00000400000000000000" pitchFamily="2" charset="-78"/>
          </a:endParaRPr>
        </a:p>
      </dgm:t>
    </dgm:pt>
    <dgm:pt modelId="{CB9D227E-A068-4E33-A2FB-9113542C286E}" type="parTrans" cxnId="{D36E9F31-B613-4F2B-AF64-BBE412529C13}">
      <dgm:prSet/>
      <dgm:spPr/>
      <dgm:t>
        <a:bodyPr/>
        <a:lstStyle/>
        <a:p>
          <a:endParaRPr lang="en-US" sz="2000"/>
        </a:p>
      </dgm:t>
    </dgm:pt>
    <dgm:pt modelId="{35E23B25-BF32-4E31-92C2-B5D907A56C9E}" type="sibTrans" cxnId="{D36E9F31-B613-4F2B-AF64-BBE412529C13}">
      <dgm:prSet/>
      <dgm:spPr/>
      <dgm:t>
        <a:bodyPr/>
        <a:lstStyle/>
        <a:p>
          <a:endParaRPr lang="en-US" sz="2000"/>
        </a:p>
      </dgm:t>
    </dgm:pt>
    <dgm:pt modelId="{A0FD9BE4-AD6E-4DA4-94F2-1F04891038FA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میزان استخدام در بنگاه‌های با رشد سریع فعال در بخش‌های نوآور نسبت به سایر بنگاه‌ها</a:t>
          </a:r>
          <a:endParaRPr lang="en-US" sz="2000" dirty="0">
            <a:cs typeface="B Nazanin" panose="00000400000000000000" pitchFamily="2" charset="-78"/>
          </a:endParaRPr>
        </a:p>
      </dgm:t>
    </dgm:pt>
    <dgm:pt modelId="{B4F2B28B-5A04-492B-A61E-66B3F3EB310F}" type="parTrans" cxnId="{BA3E481D-36BC-4B4F-A1D0-A51D3738B1AD}">
      <dgm:prSet/>
      <dgm:spPr/>
      <dgm:t>
        <a:bodyPr/>
        <a:lstStyle/>
        <a:p>
          <a:endParaRPr lang="en-US" sz="2000"/>
        </a:p>
      </dgm:t>
    </dgm:pt>
    <dgm:pt modelId="{348A8600-D2A4-4553-9533-53379E009B74}" type="sibTrans" cxnId="{BA3E481D-36BC-4B4F-A1D0-A51D3738B1AD}">
      <dgm:prSet/>
      <dgm:spPr/>
      <dgm:t>
        <a:bodyPr/>
        <a:lstStyle/>
        <a:p>
          <a:endParaRPr lang="en-US" sz="2000"/>
        </a:p>
      </dgm:t>
    </dgm:pt>
    <dgm:pt modelId="{4F922A1F-8C0F-465C-9573-DCE0A24CCF30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میزان صادرات خدمات دانش‌بنیان منطقه نسبت به کل صادرات منطقه</a:t>
          </a:r>
          <a:endParaRPr lang="en-US" sz="2000" dirty="0">
            <a:cs typeface="B Nazanin" panose="00000400000000000000" pitchFamily="2" charset="-78"/>
          </a:endParaRPr>
        </a:p>
      </dgm:t>
    </dgm:pt>
    <dgm:pt modelId="{4BE3A46B-181D-415A-9C8C-DD9BD93716BA}" type="parTrans" cxnId="{2F68C69C-121A-4043-A33F-840E66ED8AD9}">
      <dgm:prSet/>
      <dgm:spPr/>
      <dgm:t>
        <a:bodyPr/>
        <a:lstStyle/>
        <a:p>
          <a:endParaRPr lang="en-US" sz="2000"/>
        </a:p>
      </dgm:t>
    </dgm:pt>
    <dgm:pt modelId="{FB4E1DEB-345E-4B25-9D37-92660FB47869}" type="sibTrans" cxnId="{2F68C69C-121A-4043-A33F-840E66ED8AD9}">
      <dgm:prSet/>
      <dgm:spPr/>
      <dgm:t>
        <a:bodyPr/>
        <a:lstStyle/>
        <a:p>
          <a:endParaRPr lang="en-US" sz="2000"/>
        </a:p>
      </dgm:t>
    </dgm:pt>
    <dgm:pt modelId="{6F0D0E83-3190-47EF-97E4-E77203F7E4E8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سهم فروش محصولات با نوآوری‌های جدید در بازگشت سرمایه بنگاه‌ها</a:t>
          </a:r>
          <a:endParaRPr lang="en-US" sz="2000" dirty="0">
            <a:cs typeface="B Nazanin" panose="00000400000000000000" pitchFamily="2" charset="-78"/>
          </a:endParaRPr>
        </a:p>
      </dgm:t>
    </dgm:pt>
    <dgm:pt modelId="{B823E97D-E949-4201-AD17-2C0941270D6E}" type="parTrans" cxnId="{9C0DE94B-3E4A-4908-A8E1-4B6EC06056E6}">
      <dgm:prSet/>
      <dgm:spPr/>
      <dgm:t>
        <a:bodyPr/>
        <a:lstStyle/>
        <a:p>
          <a:endParaRPr lang="en-US" sz="2000"/>
        </a:p>
      </dgm:t>
    </dgm:pt>
    <dgm:pt modelId="{DC104050-39A1-43B8-94E3-FEB0564FDEF6}" type="sibTrans" cxnId="{9C0DE94B-3E4A-4908-A8E1-4B6EC06056E6}">
      <dgm:prSet/>
      <dgm:spPr/>
      <dgm:t>
        <a:bodyPr/>
        <a:lstStyle/>
        <a:p>
          <a:endParaRPr lang="en-US" sz="2000"/>
        </a:p>
      </dgm:t>
    </dgm:pt>
    <dgm:pt modelId="{E592308B-97D8-492C-A1B9-5B6A636A5165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میزان سرمایه خطرپذیر در منطقه (نسبت به خارج از آن)</a:t>
          </a:r>
          <a:endParaRPr lang="en-US" sz="2000" dirty="0">
            <a:cs typeface="B Nazanin" panose="00000400000000000000" pitchFamily="2" charset="-78"/>
          </a:endParaRPr>
        </a:p>
      </dgm:t>
    </dgm:pt>
    <dgm:pt modelId="{77DC2A04-D0B4-47BA-BB7F-0E882F9F62FB}" type="parTrans" cxnId="{DF0E5216-2852-40FA-8660-8A68ED401DD2}">
      <dgm:prSet/>
      <dgm:spPr/>
      <dgm:t>
        <a:bodyPr/>
        <a:lstStyle/>
        <a:p>
          <a:endParaRPr lang="en-US" sz="2000"/>
        </a:p>
      </dgm:t>
    </dgm:pt>
    <dgm:pt modelId="{88023341-6907-4B01-AF8F-82A55A2D1CBA}" type="sibTrans" cxnId="{DF0E5216-2852-40FA-8660-8A68ED401DD2}">
      <dgm:prSet/>
      <dgm:spPr/>
      <dgm:t>
        <a:bodyPr/>
        <a:lstStyle/>
        <a:p>
          <a:endParaRPr lang="en-US" sz="2000"/>
        </a:p>
      </dgm:t>
    </dgm:pt>
    <dgm:pt modelId="{266DFDBA-7A80-4520-9703-7862CBCCA5E0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تعداد مؤسسات سرمایه‌گذاری خطرپذیر در منطقه (نسبت به خارج از آن)</a:t>
          </a:r>
          <a:endParaRPr lang="en-US" sz="2000" dirty="0">
            <a:cs typeface="B Nazanin" panose="00000400000000000000" pitchFamily="2" charset="-78"/>
          </a:endParaRPr>
        </a:p>
      </dgm:t>
    </dgm:pt>
    <dgm:pt modelId="{4A54BFDA-AE3B-440B-B4DE-02401A160E24}" type="parTrans" cxnId="{AAFB3545-09F3-4DF5-90E1-FD629729F231}">
      <dgm:prSet/>
      <dgm:spPr/>
      <dgm:t>
        <a:bodyPr/>
        <a:lstStyle/>
        <a:p>
          <a:endParaRPr lang="en-US" sz="2000"/>
        </a:p>
      </dgm:t>
    </dgm:pt>
    <dgm:pt modelId="{87B21D08-819C-45A7-A64B-A04276D43C7A}" type="sibTrans" cxnId="{AAFB3545-09F3-4DF5-90E1-FD629729F231}">
      <dgm:prSet/>
      <dgm:spPr/>
      <dgm:t>
        <a:bodyPr/>
        <a:lstStyle/>
        <a:p>
          <a:endParaRPr lang="en-US" sz="2000"/>
        </a:p>
      </dgm:t>
    </dgm:pt>
    <dgm:pt modelId="{67939E95-9DFB-4FF1-8D2B-03C98977701B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هزینه و درآمد افراد منطقه (نسبت به خارج از آن)</a:t>
          </a:r>
          <a:endParaRPr lang="en-US" sz="2000" dirty="0">
            <a:cs typeface="B Nazanin" panose="00000400000000000000" pitchFamily="2" charset="-78"/>
          </a:endParaRPr>
        </a:p>
      </dgm:t>
    </dgm:pt>
    <dgm:pt modelId="{AEA864CE-6615-47F4-91CB-3FB53504313F}" type="parTrans" cxnId="{0538031B-08D5-4B1B-BD88-E8519F41A957}">
      <dgm:prSet/>
      <dgm:spPr/>
      <dgm:t>
        <a:bodyPr/>
        <a:lstStyle/>
        <a:p>
          <a:endParaRPr lang="en-US" sz="2000"/>
        </a:p>
      </dgm:t>
    </dgm:pt>
    <dgm:pt modelId="{0171CFD0-437D-42DD-BD2D-723B6044FABA}" type="sibTrans" cxnId="{0538031B-08D5-4B1B-BD88-E8519F41A957}">
      <dgm:prSet/>
      <dgm:spPr/>
      <dgm:t>
        <a:bodyPr/>
        <a:lstStyle/>
        <a:p>
          <a:endParaRPr lang="en-US" sz="2000"/>
        </a:p>
      </dgm:t>
    </dgm:pt>
    <dgm:pt modelId="{569D60D3-BE4C-4ABC-B45C-44F49614EED5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میزان انتقال و تجاری‌سازی فناوری‌های دانشگاهی در منطقه (نسبت به خارج از آن)</a:t>
          </a:r>
          <a:endParaRPr lang="en-US" sz="2000" dirty="0">
            <a:cs typeface="B Nazanin" panose="00000400000000000000" pitchFamily="2" charset="-78"/>
          </a:endParaRPr>
        </a:p>
      </dgm:t>
    </dgm:pt>
    <dgm:pt modelId="{A7C733F5-AED1-4C69-91F0-73EA0F3F4284}" type="parTrans" cxnId="{C18C89DB-FF3C-49F4-BDB6-087518A3AB21}">
      <dgm:prSet/>
      <dgm:spPr/>
      <dgm:t>
        <a:bodyPr/>
        <a:lstStyle/>
        <a:p>
          <a:endParaRPr lang="en-US" sz="2000"/>
        </a:p>
      </dgm:t>
    </dgm:pt>
    <dgm:pt modelId="{04A01933-E548-40B6-B8BA-16C797931BFB}" type="sibTrans" cxnId="{C18C89DB-FF3C-49F4-BDB6-087518A3AB21}">
      <dgm:prSet/>
      <dgm:spPr/>
      <dgm:t>
        <a:bodyPr/>
        <a:lstStyle/>
        <a:p>
          <a:endParaRPr lang="en-US" sz="2000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ScaleY="9727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277167" custScaleY="11947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C9CCA1A6-B3D6-4BE5-95B9-F774073403B5}" type="presOf" srcId="{6F0D0E83-3190-47EF-97E4-E77203F7E4E8}" destId="{FADB16AA-D831-4368-B720-68D35D601B4D}" srcOrd="0" destOrd="4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A1249E7B-F663-4A86-9139-8ABF62152CEB}" type="presOf" srcId="{67939E95-9DFB-4FF1-8D2B-03C98977701B}" destId="{FADB16AA-D831-4368-B720-68D35D601B4D}" srcOrd="0" destOrd="7" presId="urn:microsoft.com/office/officeart/2005/8/layout/vList5"/>
    <dgm:cxn modelId="{7341C027-9C7E-43C9-BAA9-70E9896E8660}" type="presOf" srcId="{30048E64-5350-4C04-89CE-F47270DB5BF1}" destId="{FADB16AA-D831-4368-B720-68D35D601B4D}" srcOrd="0" destOrd="1" presId="urn:microsoft.com/office/officeart/2005/8/layout/vList5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BA3E481D-36BC-4B4F-A1D0-A51D3738B1AD}" srcId="{118F60D7-EA7B-4F52-9032-7AFCF8EF55FB}" destId="{A0FD9BE4-AD6E-4DA4-94F2-1F04891038FA}" srcOrd="2" destOrd="0" parTransId="{B4F2B28B-5A04-492B-A61E-66B3F3EB310F}" sibTransId="{348A8600-D2A4-4553-9533-53379E009B74}"/>
    <dgm:cxn modelId="{F550F229-0D1D-4D5A-BFF7-093994950CD7}" type="presOf" srcId="{E592308B-97D8-492C-A1B9-5B6A636A5165}" destId="{FADB16AA-D831-4368-B720-68D35D601B4D}" srcOrd="0" destOrd="5" presId="urn:microsoft.com/office/officeart/2005/8/layout/vList5"/>
    <dgm:cxn modelId="{0538031B-08D5-4B1B-BD88-E8519F41A957}" srcId="{118F60D7-EA7B-4F52-9032-7AFCF8EF55FB}" destId="{67939E95-9DFB-4FF1-8D2B-03C98977701B}" srcOrd="7" destOrd="0" parTransId="{AEA864CE-6615-47F4-91CB-3FB53504313F}" sibTransId="{0171CFD0-437D-42DD-BD2D-723B6044FABA}"/>
    <dgm:cxn modelId="{3FA0E1DA-89A3-4935-B42C-2B61CC1C4557}" type="presOf" srcId="{4F922A1F-8C0F-465C-9573-DCE0A24CCF30}" destId="{FADB16AA-D831-4368-B720-68D35D601B4D}" srcOrd="0" destOrd="3" presId="urn:microsoft.com/office/officeart/2005/8/layout/vList5"/>
    <dgm:cxn modelId="{90C9AB0B-482C-4771-B972-76EC2D9FEE12}" type="presOf" srcId="{A0FD9BE4-AD6E-4DA4-94F2-1F04891038FA}" destId="{FADB16AA-D831-4368-B720-68D35D601B4D}" srcOrd="0" destOrd="2" presId="urn:microsoft.com/office/officeart/2005/8/layout/vList5"/>
    <dgm:cxn modelId="{2F68C69C-121A-4043-A33F-840E66ED8AD9}" srcId="{118F60D7-EA7B-4F52-9032-7AFCF8EF55FB}" destId="{4F922A1F-8C0F-465C-9573-DCE0A24CCF30}" srcOrd="3" destOrd="0" parTransId="{4BE3A46B-181D-415A-9C8C-DD9BD93716BA}" sibTransId="{FB4E1DEB-345E-4B25-9D37-92660FB47869}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D36E9F31-B613-4F2B-AF64-BBE412529C13}" srcId="{118F60D7-EA7B-4F52-9032-7AFCF8EF55FB}" destId="{30048E64-5350-4C04-89CE-F47270DB5BF1}" srcOrd="1" destOrd="0" parTransId="{CB9D227E-A068-4E33-A2FB-9113542C286E}" sibTransId="{35E23B25-BF32-4E31-92C2-B5D907A56C9E}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DE11741E-390B-4CBC-8CDA-81B9FAF57BC9}" type="presOf" srcId="{569D60D3-BE4C-4ABC-B45C-44F49614EED5}" destId="{FADB16AA-D831-4368-B720-68D35D601B4D}" srcOrd="0" destOrd="8" presId="urn:microsoft.com/office/officeart/2005/8/layout/vList5"/>
    <dgm:cxn modelId="{AAFB3545-09F3-4DF5-90E1-FD629729F231}" srcId="{118F60D7-EA7B-4F52-9032-7AFCF8EF55FB}" destId="{266DFDBA-7A80-4520-9703-7862CBCCA5E0}" srcOrd="6" destOrd="0" parTransId="{4A54BFDA-AE3B-440B-B4DE-02401A160E24}" sibTransId="{87B21D08-819C-45A7-A64B-A04276D43C7A}"/>
    <dgm:cxn modelId="{C18C89DB-FF3C-49F4-BDB6-087518A3AB21}" srcId="{118F60D7-EA7B-4F52-9032-7AFCF8EF55FB}" destId="{569D60D3-BE4C-4ABC-B45C-44F49614EED5}" srcOrd="8" destOrd="0" parTransId="{A7C733F5-AED1-4C69-91F0-73EA0F3F4284}" sibTransId="{04A01933-E548-40B6-B8BA-16C797931BFB}"/>
    <dgm:cxn modelId="{6E9FDC9B-58AC-4D19-9A3C-62284B92798B}" type="presOf" srcId="{266DFDBA-7A80-4520-9703-7862CBCCA5E0}" destId="{FADB16AA-D831-4368-B720-68D35D601B4D}" srcOrd="0" destOrd="6" presId="urn:microsoft.com/office/officeart/2005/8/layout/vList5"/>
    <dgm:cxn modelId="{9C0DE94B-3E4A-4908-A8E1-4B6EC06056E6}" srcId="{118F60D7-EA7B-4F52-9032-7AFCF8EF55FB}" destId="{6F0D0E83-3190-47EF-97E4-E77203F7E4E8}" srcOrd="4" destOrd="0" parTransId="{B823E97D-E949-4201-AD17-2C0941270D6E}" sibTransId="{DC104050-39A1-43B8-94E3-FEB0564FDEF6}"/>
    <dgm:cxn modelId="{DF0E5216-2852-40FA-8660-8A68ED401DD2}" srcId="{118F60D7-EA7B-4F52-9032-7AFCF8EF55FB}" destId="{E592308B-97D8-492C-A1B9-5B6A636A5165}" srcOrd="5" destOrd="0" parTransId="{77DC2A04-D0B4-47BA-BB7F-0E882F9F62FB}" sibTransId="{88023341-6907-4B01-AF8F-82A55A2D1CBA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000" dirty="0">
              <a:cs typeface="B Nazanin" panose="00000400000000000000" pitchFamily="2" charset="-78"/>
            </a:rPr>
            <a:t>شاخص‌های ارزیابی آثار مجاورت جغرافیایی</a:t>
          </a:r>
          <a:endParaRPr lang="en-US" sz="20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000">
              <a:cs typeface="B Nazanin" panose="00000400000000000000" pitchFamily="2" charset="-78"/>
            </a:rPr>
            <a:t>تعداد شرکت‌های دانشگاهی و زایشی از دانشگاه‌های منطقه (نسبت به خارج از آن)</a:t>
          </a:r>
          <a:endParaRPr lang="en-US" sz="20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000">
            <a:cs typeface="B Nazanin" panose="00000400000000000000" pitchFamily="2" charset="-78"/>
          </a:endParaRPr>
        </a:p>
      </dgm:t>
    </dgm:pt>
    <dgm:pt modelId="{6DD09F23-7227-4615-9B3B-03421B9F8093}">
      <dgm:prSet custT="1"/>
      <dgm:spPr/>
      <dgm:t>
        <a:bodyPr/>
        <a:lstStyle/>
        <a:p>
          <a:pPr algn="just" rtl="1"/>
          <a:r>
            <a:rPr lang="fa-IR" sz="2000">
              <a:cs typeface="B Nazanin" panose="00000400000000000000" pitchFamily="2" charset="-78"/>
            </a:rPr>
            <a:t>تعداد شرکت‌های نوپا در منطقه (نسبت به خارج از آن)</a:t>
          </a:r>
          <a:endParaRPr lang="en-US" sz="2000" dirty="0">
            <a:cs typeface="B Nazanin" panose="00000400000000000000" pitchFamily="2" charset="-78"/>
          </a:endParaRPr>
        </a:p>
      </dgm:t>
    </dgm:pt>
    <dgm:pt modelId="{0FE4A6F6-3D1E-49C2-BEA5-66A88647895F}" type="parTrans" cxnId="{A0A6642D-C12E-4D63-B554-F5A8B74CA797}">
      <dgm:prSet/>
      <dgm:spPr/>
      <dgm:t>
        <a:bodyPr/>
        <a:lstStyle/>
        <a:p>
          <a:endParaRPr lang="en-US" sz="2000"/>
        </a:p>
      </dgm:t>
    </dgm:pt>
    <dgm:pt modelId="{CF56436D-F5C7-416D-91BE-AEA3B070C111}" type="sibTrans" cxnId="{A0A6642D-C12E-4D63-B554-F5A8B74CA797}">
      <dgm:prSet/>
      <dgm:spPr/>
      <dgm:t>
        <a:bodyPr/>
        <a:lstStyle/>
        <a:p>
          <a:endParaRPr lang="en-US" sz="2000"/>
        </a:p>
      </dgm:t>
    </dgm:pt>
    <dgm:pt modelId="{6AAAB612-5B52-4CE0-9556-C560372BC035}">
      <dgm:prSet custT="1"/>
      <dgm:spPr/>
      <dgm:t>
        <a:bodyPr/>
        <a:lstStyle/>
        <a:p>
          <a:pPr algn="just" rtl="1"/>
          <a:r>
            <a:rPr lang="fa-IR" sz="2000">
              <a:cs typeface="B Nazanin" panose="00000400000000000000" pitchFamily="2" charset="-78"/>
            </a:rPr>
            <a:t>تعداد بنگاه‌هایی که طی 4 سال متوالی رشد فروش 20 درصدی دارند</a:t>
          </a:r>
          <a:endParaRPr lang="en-US" sz="2000" dirty="0">
            <a:cs typeface="B Nazanin" panose="00000400000000000000" pitchFamily="2" charset="-78"/>
          </a:endParaRPr>
        </a:p>
      </dgm:t>
    </dgm:pt>
    <dgm:pt modelId="{C47D38F1-90DE-48CF-8127-816AF6076995}" type="parTrans" cxnId="{9AE45BE6-5B6F-4AED-9F9F-865BEC8DD7E0}">
      <dgm:prSet/>
      <dgm:spPr/>
      <dgm:t>
        <a:bodyPr/>
        <a:lstStyle/>
        <a:p>
          <a:endParaRPr lang="en-US" sz="2000"/>
        </a:p>
      </dgm:t>
    </dgm:pt>
    <dgm:pt modelId="{6EDB544C-14AE-4345-ABF3-3ED9DE5BDC86}" type="sibTrans" cxnId="{9AE45BE6-5B6F-4AED-9F9F-865BEC8DD7E0}">
      <dgm:prSet/>
      <dgm:spPr/>
      <dgm:t>
        <a:bodyPr/>
        <a:lstStyle/>
        <a:p>
          <a:endParaRPr lang="en-US" sz="2000"/>
        </a:p>
      </dgm:t>
    </dgm:pt>
    <dgm:pt modelId="{25BE8544-8F9B-46EA-A0FF-6C082840A623}">
      <dgm:prSet custT="1"/>
      <dgm:spPr/>
      <dgm:t>
        <a:bodyPr/>
        <a:lstStyle/>
        <a:p>
          <a:pPr algn="just" rtl="1"/>
          <a:r>
            <a:rPr lang="fa-IR" sz="2000">
              <a:cs typeface="B Nazanin" panose="00000400000000000000" pitchFamily="2" charset="-78"/>
            </a:rPr>
            <a:t>سهم اقتصادی شرکت‌های بزرگ منطقه نسبت به تولید ناخالص داخلی منطقه</a:t>
          </a:r>
          <a:endParaRPr lang="en-US" sz="2000" dirty="0">
            <a:cs typeface="B Nazanin" panose="00000400000000000000" pitchFamily="2" charset="-78"/>
          </a:endParaRPr>
        </a:p>
      </dgm:t>
    </dgm:pt>
    <dgm:pt modelId="{99E2329D-9C53-45F1-BD03-43CA87AF038B}" type="parTrans" cxnId="{EAB87979-1268-4A5E-8BEA-5C35A084016B}">
      <dgm:prSet/>
      <dgm:spPr/>
      <dgm:t>
        <a:bodyPr/>
        <a:lstStyle/>
        <a:p>
          <a:endParaRPr lang="en-US" sz="2000"/>
        </a:p>
      </dgm:t>
    </dgm:pt>
    <dgm:pt modelId="{F724A8AA-1A2D-4074-80B5-E664006F0BA9}" type="sibTrans" cxnId="{EAB87979-1268-4A5E-8BEA-5C35A084016B}">
      <dgm:prSet/>
      <dgm:spPr/>
      <dgm:t>
        <a:bodyPr/>
        <a:lstStyle/>
        <a:p>
          <a:endParaRPr lang="en-US" sz="2000"/>
        </a:p>
      </dgm:t>
    </dgm:pt>
    <dgm:pt modelId="{BA31E0A3-3B94-4FC6-812D-F7B54A227C9C}">
      <dgm:prSet custT="1"/>
      <dgm:spPr/>
      <dgm:t>
        <a:bodyPr/>
        <a:lstStyle/>
        <a:p>
          <a:pPr algn="just" rtl="1"/>
          <a:r>
            <a:rPr lang="fa-IR" sz="2000">
              <a:cs typeface="B Nazanin" panose="00000400000000000000" pitchFamily="2" charset="-78"/>
            </a:rPr>
            <a:t>درصد بنگاه‌های دارای نوآوری محصولی از کل بنگاه‌های منطقه</a:t>
          </a:r>
          <a:endParaRPr lang="en-US" sz="2000" dirty="0">
            <a:cs typeface="B Nazanin" panose="00000400000000000000" pitchFamily="2" charset="-78"/>
          </a:endParaRPr>
        </a:p>
      </dgm:t>
    </dgm:pt>
    <dgm:pt modelId="{A6639BE8-0E04-4CDF-8D90-2FF9BA8F5BA9}" type="parTrans" cxnId="{E441A19D-9043-4ABF-9594-37818D2E31F2}">
      <dgm:prSet/>
      <dgm:spPr/>
      <dgm:t>
        <a:bodyPr/>
        <a:lstStyle/>
        <a:p>
          <a:endParaRPr lang="en-US" sz="2000"/>
        </a:p>
      </dgm:t>
    </dgm:pt>
    <dgm:pt modelId="{8CFB8421-3DAC-4BEA-9CED-0F936287F5BD}" type="sibTrans" cxnId="{E441A19D-9043-4ABF-9594-37818D2E31F2}">
      <dgm:prSet/>
      <dgm:spPr/>
      <dgm:t>
        <a:bodyPr/>
        <a:lstStyle/>
        <a:p>
          <a:endParaRPr lang="en-US" sz="2000"/>
        </a:p>
      </dgm:t>
    </dgm:pt>
    <dgm:pt modelId="{5CEF9866-A3CC-4648-AAE5-BF02812B6957}">
      <dgm:prSet custT="1"/>
      <dgm:spPr/>
      <dgm:t>
        <a:bodyPr/>
        <a:lstStyle/>
        <a:p>
          <a:pPr algn="just" rtl="1"/>
          <a:r>
            <a:rPr lang="fa-IR" sz="2000">
              <a:cs typeface="B Nazanin" panose="00000400000000000000" pitchFamily="2" charset="-78"/>
            </a:rPr>
            <a:t>تعداد شرکت‌های فعال در فناوری‌های پیشرفته و نیمه پیشرفته نسبت به کل بنگاه‌ها در منطقه</a:t>
          </a:r>
          <a:endParaRPr lang="en-US" sz="2000" dirty="0">
            <a:cs typeface="B Nazanin" panose="00000400000000000000" pitchFamily="2" charset="-78"/>
          </a:endParaRPr>
        </a:p>
      </dgm:t>
    </dgm:pt>
    <dgm:pt modelId="{6BE92C93-235E-43F3-A408-AEA133516F00}" type="parTrans" cxnId="{07D0225F-55EF-4D04-8BAB-4262E46A53A5}">
      <dgm:prSet/>
      <dgm:spPr/>
      <dgm:t>
        <a:bodyPr/>
        <a:lstStyle/>
        <a:p>
          <a:endParaRPr lang="en-US" sz="2000"/>
        </a:p>
      </dgm:t>
    </dgm:pt>
    <dgm:pt modelId="{9E41C64F-7146-4BA4-94B8-CF09F5C3CAAC}" type="sibTrans" cxnId="{07D0225F-55EF-4D04-8BAB-4262E46A53A5}">
      <dgm:prSet/>
      <dgm:spPr/>
      <dgm:t>
        <a:bodyPr/>
        <a:lstStyle/>
        <a:p>
          <a:endParaRPr lang="en-US" sz="2000"/>
        </a:p>
      </dgm:t>
    </dgm:pt>
    <dgm:pt modelId="{44E355B7-9E85-4822-9F86-F74F2B438C87}">
      <dgm:prSet custT="1"/>
      <dgm:spPr/>
      <dgm:t>
        <a:bodyPr/>
        <a:lstStyle/>
        <a:p>
          <a:pPr algn="just" rtl="1"/>
          <a:r>
            <a:rPr lang="fa-IR" sz="2000">
              <a:cs typeface="B Nazanin" panose="00000400000000000000" pitchFamily="2" charset="-78"/>
            </a:rPr>
            <a:t>درآمد حاصل از فروش محصولات جدید نسبت به کل فروش بنگاه‌ها</a:t>
          </a:r>
          <a:endParaRPr lang="en-US" sz="2000" dirty="0">
            <a:cs typeface="B Nazanin" panose="00000400000000000000" pitchFamily="2" charset="-78"/>
          </a:endParaRPr>
        </a:p>
      </dgm:t>
    </dgm:pt>
    <dgm:pt modelId="{1BCBE31B-3045-4372-A5D9-06EB3E467E8C}" type="parTrans" cxnId="{C95F3D5C-C4B8-4415-BC9F-BB1855CBB579}">
      <dgm:prSet/>
      <dgm:spPr/>
      <dgm:t>
        <a:bodyPr/>
        <a:lstStyle/>
        <a:p>
          <a:endParaRPr lang="en-US" sz="2000"/>
        </a:p>
      </dgm:t>
    </dgm:pt>
    <dgm:pt modelId="{FDA0811C-18FE-4009-830F-7BD540C5CE8B}" type="sibTrans" cxnId="{C95F3D5C-C4B8-4415-BC9F-BB1855CBB579}">
      <dgm:prSet/>
      <dgm:spPr/>
      <dgm:t>
        <a:bodyPr/>
        <a:lstStyle/>
        <a:p>
          <a:endParaRPr lang="en-US" sz="2000"/>
        </a:p>
      </dgm:t>
    </dgm:pt>
    <dgm:pt modelId="{77222D26-34A8-4205-8FDB-BC64BAAD5A26}">
      <dgm:prSet custT="1"/>
      <dgm:spPr/>
      <dgm:t>
        <a:bodyPr/>
        <a:lstStyle/>
        <a:p>
          <a:pPr algn="just" rtl="1"/>
          <a:r>
            <a:rPr lang="fa-IR" sz="2000" dirty="0">
              <a:cs typeface="B Nazanin" panose="00000400000000000000" pitchFamily="2" charset="-78"/>
            </a:rPr>
            <a:t>میزان سرمایه‌گذاری بخش خصوصی در ساختارهای منطقه (پارک‌های علم و فناوری) نسبت به میزان سرمایه‌گذاری بخش دولتی و عمومی</a:t>
          </a:r>
          <a:endParaRPr lang="en-US" sz="2000" dirty="0">
            <a:cs typeface="B Nazanin" panose="00000400000000000000" pitchFamily="2" charset="-78"/>
          </a:endParaRPr>
        </a:p>
      </dgm:t>
    </dgm:pt>
    <dgm:pt modelId="{BAEC5DF7-55D3-4E51-A4DC-5235E44ABC4F}" type="parTrans" cxnId="{3C780788-F4AC-42BE-B17D-6C201EDF1599}">
      <dgm:prSet/>
      <dgm:spPr/>
      <dgm:t>
        <a:bodyPr/>
        <a:lstStyle/>
        <a:p>
          <a:endParaRPr lang="en-US" sz="2000"/>
        </a:p>
      </dgm:t>
    </dgm:pt>
    <dgm:pt modelId="{6651F0E2-8FFE-4984-ADD6-DDB556017921}" type="sibTrans" cxnId="{3C780788-F4AC-42BE-B17D-6C201EDF1599}">
      <dgm:prSet/>
      <dgm:spPr/>
      <dgm:t>
        <a:bodyPr/>
        <a:lstStyle/>
        <a:p>
          <a:endParaRPr lang="en-US" sz="2000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ScaleY="9727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277167" custScaleY="11947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C95F3D5C-C4B8-4415-BC9F-BB1855CBB579}" srcId="{118F60D7-EA7B-4F52-9032-7AFCF8EF55FB}" destId="{44E355B7-9E85-4822-9F86-F74F2B438C87}" srcOrd="6" destOrd="0" parTransId="{1BCBE31B-3045-4372-A5D9-06EB3E467E8C}" sibTransId="{FDA0811C-18FE-4009-830F-7BD540C5CE8B}"/>
    <dgm:cxn modelId="{360DD850-9E7E-4417-B86C-6BD0FAEDDDE9}" type="presOf" srcId="{BA31E0A3-3B94-4FC6-812D-F7B54A227C9C}" destId="{FADB16AA-D831-4368-B720-68D35D601B4D}" srcOrd="0" destOrd="4" presId="urn:microsoft.com/office/officeart/2005/8/layout/vList5"/>
    <dgm:cxn modelId="{07D0225F-55EF-4D04-8BAB-4262E46A53A5}" srcId="{118F60D7-EA7B-4F52-9032-7AFCF8EF55FB}" destId="{5CEF9866-A3CC-4648-AAE5-BF02812B6957}" srcOrd="5" destOrd="0" parTransId="{6BE92C93-235E-43F3-A408-AEA133516F00}" sibTransId="{9E41C64F-7146-4BA4-94B8-CF09F5C3CAAC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3C780788-F4AC-42BE-B17D-6C201EDF1599}" srcId="{118F60D7-EA7B-4F52-9032-7AFCF8EF55FB}" destId="{77222D26-34A8-4205-8FDB-BC64BAAD5A26}" srcOrd="7" destOrd="0" parTransId="{BAEC5DF7-55D3-4E51-A4DC-5235E44ABC4F}" sibTransId="{6651F0E2-8FFE-4984-ADD6-DDB556017921}"/>
    <dgm:cxn modelId="{EF2B1183-1572-461B-9F20-D832D4BDBDAC}" type="presOf" srcId="{44E355B7-9E85-4822-9F86-F74F2B438C87}" destId="{FADB16AA-D831-4368-B720-68D35D601B4D}" srcOrd="0" destOrd="6" presId="urn:microsoft.com/office/officeart/2005/8/layout/vList5"/>
    <dgm:cxn modelId="{C862E397-FC8A-4F5F-8909-5DC3FDAB0261}" type="presOf" srcId="{77222D26-34A8-4205-8FDB-BC64BAAD5A26}" destId="{FADB16AA-D831-4368-B720-68D35D601B4D}" srcOrd="0" destOrd="7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73457B3E-8EC6-402C-8305-935C028C3377}" type="presOf" srcId="{25BE8544-8F9B-46EA-A0FF-6C082840A623}" destId="{FADB16AA-D831-4368-B720-68D35D601B4D}" srcOrd="0" destOrd="3" presId="urn:microsoft.com/office/officeart/2005/8/layout/vList5"/>
    <dgm:cxn modelId="{EAB87979-1268-4A5E-8BEA-5C35A084016B}" srcId="{118F60D7-EA7B-4F52-9032-7AFCF8EF55FB}" destId="{25BE8544-8F9B-46EA-A0FF-6C082840A623}" srcOrd="3" destOrd="0" parTransId="{99E2329D-9C53-45F1-BD03-43CA87AF038B}" sibTransId="{F724A8AA-1A2D-4074-80B5-E664006F0BA9}"/>
    <dgm:cxn modelId="{B778632F-C97A-4FB9-AF12-7D743E64CE44}" type="presOf" srcId="{6DD09F23-7227-4615-9B3B-03421B9F8093}" destId="{FADB16AA-D831-4368-B720-68D35D601B4D}" srcOrd="0" destOrd="1" presId="urn:microsoft.com/office/officeart/2005/8/layout/vList5"/>
    <dgm:cxn modelId="{A0A6642D-C12E-4D63-B554-F5A8B74CA797}" srcId="{118F60D7-EA7B-4F52-9032-7AFCF8EF55FB}" destId="{6DD09F23-7227-4615-9B3B-03421B9F8093}" srcOrd="1" destOrd="0" parTransId="{0FE4A6F6-3D1E-49C2-BEA5-66A88647895F}" sibTransId="{CF56436D-F5C7-416D-91BE-AEA3B070C111}"/>
    <dgm:cxn modelId="{9AE45BE6-5B6F-4AED-9F9F-865BEC8DD7E0}" srcId="{118F60D7-EA7B-4F52-9032-7AFCF8EF55FB}" destId="{6AAAB612-5B52-4CE0-9556-C560372BC035}" srcOrd="2" destOrd="0" parTransId="{C47D38F1-90DE-48CF-8127-816AF6076995}" sibTransId="{6EDB544C-14AE-4345-ABF3-3ED9DE5BDC86}"/>
    <dgm:cxn modelId="{11A8EEE9-710A-492E-98B9-FC0263E5CDCD}" type="presOf" srcId="{5CEF9866-A3CC-4648-AAE5-BF02812B6957}" destId="{FADB16AA-D831-4368-B720-68D35D601B4D}" srcOrd="0" destOrd="5" presId="urn:microsoft.com/office/officeart/2005/8/layout/vList5"/>
    <dgm:cxn modelId="{E441A19D-9043-4ABF-9594-37818D2E31F2}" srcId="{118F60D7-EA7B-4F52-9032-7AFCF8EF55FB}" destId="{BA31E0A3-3B94-4FC6-812D-F7B54A227C9C}" srcOrd="4" destOrd="0" parTransId="{A6639BE8-0E04-4CDF-8D90-2FF9BA8F5BA9}" sibTransId="{8CFB8421-3DAC-4BEA-9CED-0F936287F5BD}"/>
    <dgm:cxn modelId="{833A1D10-C9EB-4000-931C-5D5732BA33A2}" type="presOf" srcId="{6AAAB612-5B52-4CE0-9556-C560372BC035}" destId="{FADB16AA-D831-4368-B720-68D35D601B4D}" srcOrd="0" destOrd="2" presId="urn:microsoft.com/office/officeart/2005/8/layout/vList5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شکل‌گیری ساختارهای بررسی‌شده طی 15 سال گذشته در اصفهان </a:t>
          </a:r>
          <a:endParaRPr lang="en-US" sz="26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فعالیت 5 شتابدهنده عمدتاً خصوصی</a:t>
          </a:r>
          <a:endParaRPr lang="en-US" sz="26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ضرورت وجود سیاست‌های محلی تشویقی برای کمک به ایجاد شتابدهنده‌ها </a:t>
          </a:r>
          <a:endParaRPr lang="en-US" sz="26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94DBF6CA-8B47-483C-B79F-0ABFCAFAD6F1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تمرکز شتابدهنده‌ها روی طرح‌های مبتنی بر فناوری اطلاعات و مبتنی بر خدمات </a:t>
          </a:r>
          <a:endParaRPr lang="en-US" sz="2600" dirty="0">
            <a:cs typeface="B Nazanin" panose="00000400000000000000" pitchFamily="2" charset="-78"/>
          </a:endParaRPr>
        </a:p>
      </dgm:t>
    </dgm:pt>
    <dgm:pt modelId="{0473F8F0-1A1D-43FE-AB66-1CBA388B2464}" type="parTrans" cxnId="{2D5A971D-AB33-4947-BE30-6E29030565D2}">
      <dgm:prSet/>
      <dgm:spPr/>
      <dgm:t>
        <a:bodyPr/>
        <a:lstStyle/>
        <a:p>
          <a:endParaRPr lang="en-US" sz="2600"/>
        </a:p>
      </dgm:t>
    </dgm:pt>
    <dgm:pt modelId="{5F0B8168-CF04-4B56-A192-EFB3D1335003}" type="sibTrans" cxnId="{2D5A971D-AB33-4947-BE30-6E29030565D2}">
      <dgm:prSet/>
      <dgm:spPr/>
      <dgm:t>
        <a:bodyPr/>
        <a:lstStyle/>
        <a:p>
          <a:endParaRPr lang="en-US" sz="2600"/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4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4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4" custScaleY="199548">
        <dgm:presLayoutVars>
          <dgm:bulletEnabled val="1"/>
        </dgm:presLayoutVars>
      </dgm:prSet>
      <dgm:spPr/>
    </dgm:pt>
    <dgm:pt modelId="{13AAD977-5E09-46EE-92BB-237B2DD357E9}" type="pres">
      <dgm:prSet presAssocID="{2B916C95-CE31-4119-BEBF-F80C93376DA6}" presName="spaceBetweenRectangles" presStyleCnt="0"/>
      <dgm:spPr/>
    </dgm:pt>
    <dgm:pt modelId="{2D7558A2-743F-4140-AB47-8A8F50AB88D3}" type="pres">
      <dgm:prSet presAssocID="{94DBF6CA-8B47-483C-B79F-0ABFCAFAD6F1}" presName="parentLin" presStyleCnt="0"/>
      <dgm:spPr/>
    </dgm:pt>
    <dgm:pt modelId="{E91FBEEF-2953-4B6C-A9BA-12E1480CBD60}" type="pres">
      <dgm:prSet presAssocID="{94DBF6CA-8B47-483C-B79F-0ABFCAFAD6F1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745BAF69-247A-4B12-AB7B-BDE9E276BF87}" type="pres">
      <dgm:prSet presAssocID="{94DBF6CA-8B47-483C-B79F-0ABFCAFAD6F1}" presName="parentText" presStyleLbl="node1" presStyleIdx="3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20B84A-B64E-49F2-BD3C-A51878F64693}" type="pres">
      <dgm:prSet presAssocID="{94DBF6CA-8B47-483C-B79F-0ABFCAFAD6F1}" presName="negativeSpace" presStyleCnt="0"/>
      <dgm:spPr/>
    </dgm:pt>
    <dgm:pt modelId="{2462A7B0-D19E-43E0-B1DA-F89929B7B476}" type="pres">
      <dgm:prSet presAssocID="{94DBF6CA-8B47-483C-B79F-0ABFCAFAD6F1}" presName="childText" presStyleLbl="conFgAcc1" presStyleIdx="3" presStyleCnt="4" custScaleY="199548">
        <dgm:presLayoutVars>
          <dgm:bulletEnabled val="1"/>
        </dgm:presLayoutVars>
      </dgm:prSet>
      <dgm:spPr/>
    </dgm:pt>
  </dgm:ptLst>
  <dgm:cxnLst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95A4831-3919-4131-8DB1-701B4D82B4C6}" type="presOf" srcId="{94DBF6CA-8B47-483C-B79F-0ABFCAFAD6F1}" destId="{745BAF69-247A-4B12-AB7B-BDE9E276BF87}" srcOrd="1" destOrd="0" presId="urn:microsoft.com/office/officeart/2005/8/layout/list1"/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2D5A971D-AB33-4947-BE30-6E29030565D2}" srcId="{BFCAE5B7-0B15-4AF8-B1AC-D0E90A44275A}" destId="{94DBF6CA-8B47-483C-B79F-0ABFCAFAD6F1}" srcOrd="3" destOrd="0" parTransId="{0473F8F0-1A1D-43FE-AB66-1CBA388B2464}" sibTransId="{5F0B8168-CF04-4B56-A192-EFB3D1335003}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CDE75308-F71F-4646-9044-998DB12A511E}" type="presOf" srcId="{94DBF6CA-8B47-483C-B79F-0ABFCAFAD6F1}" destId="{E91FBEEF-2953-4B6C-A9BA-12E1480CBD60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  <dgm:cxn modelId="{43B57B73-6896-451D-8E20-78790768EA90}" type="presParOf" srcId="{D4D8BAB4-3971-41DD-B4D7-8AAE49E4B626}" destId="{13AAD977-5E09-46EE-92BB-237B2DD357E9}" srcOrd="11" destOrd="0" presId="urn:microsoft.com/office/officeart/2005/8/layout/list1"/>
    <dgm:cxn modelId="{F94C18E9-2A07-4E55-A89D-C4EF13D722C6}" type="presParOf" srcId="{D4D8BAB4-3971-41DD-B4D7-8AAE49E4B626}" destId="{2D7558A2-743F-4140-AB47-8A8F50AB88D3}" srcOrd="12" destOrd="0" presId="urn:microsoft.com/office/officeart/2005/8/layout/list1"/>
    <dgm:cxn modelId="{0CE6210D-8012-4EE6-9EC2-65F6BC02E0FF}" type="presParOf" srcId="{2D7558A2-743F-4140-AB47-8A8F50AB88D3}" destId="{E91FBEEF-2953-4B6C-A9BA-12E1480CBD60}" srcOrd="0" destOrd="0" presId="urn:microsoft.com/office/officeart/2005/8/layout/list1"/>
    <dgm:cxn modelId="{8332AFF3-AC95-4256-B7EC-ECE770AAB387}" type="presParOf" srcId="{2D7558A2-743F-4140-AB47-8A8F50AB88D3}" destId="{745BAF69-247A-4B12-AB7B-BDE9E276BF87}" srcOrd="1" destOrd="0" presId="urn:microsoft.com/office/officeart/2005/8/layout/list1"/>
    <dgm:cxn modelId="{86BC62B7-9045-42A1-B57A-F4BED1EFA303}" type="presParOf" srcId="{D4D8BAB4-3971-41DD-B4D7-8AAE49E4B626}" destId="{1D20B84A-B64E-49F2-BD3C-A51878F64693}" srcOrd="13" destOrd="0" presId="urn:microsoft.com/office/officeart/2005/8/layout/list1"/>
    <dgm:cxn modelId="{43609CA3-524C-4DE3-8B76-977B77FFECF8}" type="presParOf" srcId="{D4D8BAB4-3971-41DD-B4D7-8AAE49E4B626}" destId="{2462A7B0-D19E-43E0-B1DA-F89929B7B4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فعالیت 12 مرکز رشد (7 مرکز رشد عمومی، 5 مرکز رشد تخصصی)</a:t>
          </a:r>
          <a:endParaRPr lang="en-US" sz="26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نبود توجه به تجاری‌سازی نتایج پژوهش‌های دانشگاهی در مراکز رشد </a:t>
          </a:r>
          <a:endParaRPr lang="en-US" sz="26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کم بودن زایش شرکت‌ها از دانشگاه‌های منطقه و نبود تعامل مستقیم بین مراکز رشد و بدنه گسترده علمی دانشگاه‌ها </a:t>
          </a:r>
          <a:endParaRPr lang="en-US" sz="26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94DBF6CA-8B47-483C-B79F-0ABFCAFAD6F1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مراکز رشد تخصصی در حوزه‌های فناوری اطلاعات و ارتباطات، هنر، فولاد، گز و شیرینی و فناوری‌های سنگ (اولویت‌های استانی) </a:t>
          </a:r>
          <a:endParaRPr lang="en-US" sz="2600" dirty="0">
            <a:cs typeface="B Nazanin" panose="00000400000000000000" pitchFamily="2" charset="-78"/>
          </a:endParaRPr>
        </a:p>
      </dgm:t>
    </dgm:pt>
    <dgm:pt modelId="{0473F8F0-1A1D-43FE-AB66-1CBA388B2464}" type="parTrans" cxnId="{2D5A971D-AB33-4947-BE30-6E29030565D2}">
      <dgm:prSet/>
      <dgm:spPr/>
      <dgm:t>
        <a:bodyPr/>
        <a:lstStyle/>
        <a:p>
          <a:endParaRPr lang="en-US" sz="2600"/>
        </a:p>
      </dgm:t>
    </dgm:pt>
    <dgm:pt modelId="{5F0B8168-CF04-4B56-A192-EFB3D1335003}" type="sibTrans" cxnId="{2D5A971D-AB33-4947-BE30-6E29030565D2}">
      <dgm:prSet/>
      <dgm:spPr/>
      <dgm:t>
        <a:bodyPr/>
        <a:lstStyle/>
        <a:p>
          <a:endParaRPr lang="en-US" sz="2600"/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4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4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4" custScaleY="199548">
        <dgm:presLayoutVars>
          <dgm:bulletEnabled val="1"/>
        </dgm:presLayoutVars>
      </dgm:prSet>
      <dgm:spPr/>
    </dgm:pt>
    <dgm:pt modelId="{13AAD977-5E09-46EE-92BB-237B2DD357E9}" type="pres">
      <dgm:prSet presAssocID="{2B916C95-CE31-4119-BEBF-F80C93376DA6}" presName="spaceBetweenRectangles" presStyleCnt="0"/>
      <dgm:spPr/>
    </dgm:pt>
    <dgm:pt modelId="{2D7558A2-743F-4140-AB47-8A8F50AB88D3}" type="pres">
      <dgm:prSet presAssocID="{94DBF6CA-8B47-483C-B79F-0ABFCAFAD6F1}" presName="parentLin" presStyleCnt="0"/>
      <dgm:spPr/>
    </dgm:pt>
    <dgm:pt modelId="{E91FBEEF-2953-4B6C-A9BA-12E1480CBD60}" type="pres">
      <dgm:prSet presAssocID="{94DBF6CA-8B47-483C-B79F-0ABFCAFAD6F1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745BAF69-247A-4B12-AB7B-BDE9E276BF87}" type="pres">
      <dgm:prSet presAssocID="{94DBF6CA-8B47-483C-B79F-0ABFCAFAD6F1}" presName="parentText" presStyleLbl="node1" presStyleIdx="3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20B84A-B64E-49F2-BD3C-A51878F64693}" type="pres">
      <dgm:prSet presAssocID="{94DBF6CA-8B47-483C-B79F-0ABFCAFAD6F1}" presName="negativeSpace" presStyleCnt="0"/>
      <dgm:spPr/>
    </dgm:pt>
    <dgm:pt modelId="{2462A7B0-D19E-43E0-B1DA-F89929B7B476}" type="pres">
      <dgm:prSet presAssocID="{94DBF6CA-8B47-483C-B79F-0ABFCAFAD6F1}" presName="childText" presStyleLbl="conFgAcc1" presStyleIdx="3" presStyleCnt="4" custScaleY="199548">
        <dgm:presLayoutVars>
          <dgm:bulletEnabled val="1"/>
        </dgm:presLayoutVars>
      </dgm:prSet>
      <dgm:spPr/>
    </dgm:pt>
  </dgm:ptLst>
  <dgm:cxnLst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95A4831-3919-4131-8DB1-701B4D82B4C6}" type="presOf" srcId="{94DBF6CA-8B47-483C-B79F-0ABFCAFAD6F1}" destId="{745BAF69-247A-4B12-AB7B-BDE9E276BF87}" srcOrd="1" destOrd="0" presId="urn:microsoft.com/office/officeart/2005/8/layout/list1"/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2D5A971D-AB33-4947-BE30-6E29030565D2}" srcId="{BFCAE5B7-0B15-4AF8-B1AC-D0E90A44275A}" destId="{94DBF6CA-8B47-483C-B79F-0ABFCAFAD6F1}" srcOrd="3" destOrd="0" parTransId="{0473F8F0-1A1D-43FE-AB66-1CBA388B2464}" sibTransId="{5F0B8168-CF04-4B56-A192-EFB3D1335003}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CDE75308-F71F-4646-9044-998DB12A511E}" type="presOf" srcId="{94DBF6CA-8B47-483C-B79F-0ABFCAFAD6F1}" destId="{E91FBEEF-2953-4B6C-A9BA-12E1480CBD60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  <dgm:cxn modelId="{43B57B73-6896-451D-8E20-78790768EA90}" type="presParOf" srcId="{D4D8BAB4-3971-41DD-B4D7-8AAE49E4B626}" destId="{13AAD977-5E09-46EE-92BB-237B2DD357E9}" srcOrd="11" destOrd="0" presId="urn:microsoft.com/office/officeart/2005/8/layout/list1"/>
    <dgm:cxn modelId="{F94C18E9-2A07-4E55-A89D-C4EF13D722C6}" type="presParOf" srcId="{D4D8BAB4-3971-41DD-B4D7-8AAE49E4B626}" destId="{2D7558A2-743F-4140-AB47-8A8F50AB88D3}" srcOrd="12" destOrd="0" presId="urn:microsoft.com/office/officeart/2005/8/layout/list1"/>
    <dgm:cxn modelId="{0CE6210D-8012-4EE6-9EC2-65F6BC02E0FF}" type="presParOf" srcId="{2D7558A2-743F-4140-AB47-8A8F50AB88D3}" destId="{E91FBEEF-2953-4B6C-A9BA-12E1480CBD60}" srcOrd="0" destOrd="0" presId="urn:microsoft.com/office/officeart/2005/8/layout/list1"/>
    <dgm:cxn modelId="{8332AFF3-AC95-4256-B7EC-ECE770AAB387}" type="presParOf" srcId="{2D7558A2-743F-4140-AB47-8A8F50AB88D3}" destId="{745BAF69-247A-4B12-AB7B-BDE9E276BF87}" srcOrd="1" destOrd="0" presId="urn:microsoft.com/office/officeart/2005/8/layout/list1"/>
    <dgm:cxn modelId="{86BC62B7-9045-42A1-B57A-F4BED1EFA303}" type="presParOf" srcId="{D4D8BAB4-3971-41DD-B4D7-8AAE49E4B626}" destId="{1D20B84A-B64E-49F2-BD3C-A51878F64693}" srcOrd="13" destOrd="0" presId="urn:microsoft.com/office/officeart/2005/8/layout/list1"/>
    <dgm:cxn modelId="{43609CA3-524C-4DE3-8B76-977B77FFECF8}" type="presParOf" srcId="{D4D8BAB4-3971-41DD-B4D7-8AAE49E4B626}" destId="{2462A7B0-D19E-43E0-B1DA-F89929B7B4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لزوم توجه به اولویت‌های دیگر متناسب با چند هزار شرکت صنعتی کوچک و بزرگ مستقر در استان</a:t>
          </a:r>
          <a:endParaRPr lang="en-US" sz="26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لزوم توجه مراکز رشد به هم‌تکاملی بین شرکت‌های مستقر و تعامل با شرکت‌های بزرگ بیرونی </a:t>
          </a:r>
          <a:endParaRPr lang="en-US" sz="26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لزوم توجه مراکز رشد به افزایش ظرفیت نوآوری و فناوری شرکت‌های مستقر به منظور افزایش رقابت‌پذیری و موفقیت اقتصادی آن‌ها  </a:t>
          </a:r>
          <a:endParaRPr lang="en-US" sz="26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3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3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3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3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3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3" custScaleY="199548">
        <dgm:presLayoutVars>
          <dgm:bulletEnabled val="1"/>
        </dgm:presLayoutVars>
      </dgm:prSet>
      <dgm:spPr/>
    </dgm:pt>
  </dgm:ptLst>
  <dgm:cxnLst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اقتصاد نئوکلاسیک 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ایجاد صرفه مقیاس و کاهش هزینه‌های حمل‌ونقل و بازاریابی از طریق تجمیع جغرافیایی بنگاه‌ها و نهادها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اقتصاد تکاملی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بسترسازی برای سرریز دانش بین بنگاه‌ها در کنار هم‌افزایی ناشی از شباهت‌های معرفتی، بینشی، نژادی، ارزشی و فرهنگی ساکنان هم‌جوار در مناطق جغرافیایی</a:t>
          </a:r>
          <a:endParaRPr lang="en-US" sz="26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9AB0ED20-5F11-4D95-870F-E2F0D9F310A0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انگیزه‌های ایجاد هم‌جواری جغرافیایی: تلاش برای رفع عدم تقارن‌های اطلاعاتی، تسهیل انتشار نتیجه پژوهش‌ها، جابه‌جایی منابع انسانی و تسهیل همکاری‌های محیطی   </a:t>
          </a:r>
          <a:endParaRPr lang="en-US" sz="2600" dirty="0">
            <a:cs typeface="B Nazanin" panose="00000400000000000000" pitchFamily="2" charset="-78"/>
          </a:endParaRPr>
        </a:p>
      </dgm:t>
    </dgm:pt>
    <dgm:pt modelId="{943A114F-D8A1-436B-A93E-44B582D0189C}" type="parTrans" cxnId="{5100FD41-B445-4924-9302-9FCC1AE7FE4C}">
      <dgm:prSet/>
      <dgm:spPr/>
      <dgm:t>
        <a:bodyPr/>
        <a:lstStyle/>
        <a:p>
          <a:endParaRPr lang="en-US"/>
        </a:p>
      </dgm:t>
    </dgm:pt>
    <dgm:pt modelId="{0D9C73CC-029E-4A6E-884D-445B62654DED}" type="sibTrans" cxnId="{5100FD41-B445-4924-9302-9FCC1AE7FE4C}">
      <dgm:prSet/>
      <dgm:spPr/>
      <dgm:t>
        <a:bodyPr/>
        <a:lstStyle/>
        <a:p>
          <a:endParaRPr lang="en-US"/>
        </a:p>
      </dgm:t>
    </dgm:pt>
    <dgm:pt modelId="{CC30427D-E954-4428-B07D-A1AD4B834026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حمایت از راه‌اندازی و توانمندسازی خوشه‌ها و شبکه‌های مبتنی بر نهادهای منطقه‌ای  </a:t>
          </a:r>
          <a:endParaRPr lang="en-US" sz="2600" dirty="0">
            <a:cs typeface="B Nazanin" panose="00000400000000000000" pitchFamily="2" charset="-78"/>
          </a:endParaRPr>
        </a:p>
      </dgm:t>
    </dgm:pt>
    <dgm:pt modelId="{9E66033E-564E-49A9-9FE4-F91534CADBF1}" type="parTrans" cxnId="{ECA0270D-9B8C-4A9F-AF45-042F730B4575}">
      <dgm:prSet/>
      <dgm:spPr/>
      <dgm:t>
        <a:bodyPr/>
        <a:lstStyle/>
        <a:p>
          <a:endParaRPr lang="en-US"/>
        </a:p>
      </dgm:t>
    </dgm:pt>
    <dgm:pt modelId="{94EFBAC5-E29F-41E3-938C-5A666AFFC5FE}" type="sibTrans" cxnId="{ECA0270D-9B8C-4A9F-AF45-042F730B4575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2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2" custScaleX="199673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5C5E6C-8112-4123-A7CB-C6B8B9A991D4}" type="pres">
      <dgm:prSet presAssocID="{72A760DE-7772-46B0-B9E0-CCD71F59EEB0}" presName="sp" presStyleCnt="0"/>
      <dgm:spPr/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1" presStyleCnt="2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1" presStyleCnt="2" custScaleX="199673" custScaleY="11735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2D2DE5CC-7702-44F4-95F9-BA4F1E033B6D}" type="presOf" srcId="{CC30427D-E954-4428-B07D-A1AD4B834026}" destId="{C0DA517B-1B4E-46A1-8480-ADB671E9C2A9}" srcOrd="0" destOrd="1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ECA0270D-9B8C-4A9F-AF45-042F730B4575}" srcId="{00D3FA75-8F74-43F2-BCD3-3E42CD44CB59}" destId="{CC30427D-E954-4428-B07D-A1AD4B834026}" srcOrd="1" destOrd="0" parTransId="{9E66033E-564E-49A9-9FE4-F91534CADBF1}" sibTransId="{94EFBAC5-E29F-41E3-938C-5A666AFFC5FE}"/>
    <dgm:cxn modelId="{F27FE149-6579-47B5-80F9-4404C0D9491D}" type="presOf" srcId="{9AB0ED20-5F11-4D95-870F-E2F0D9F310A0}" destId="{FADB16AA-D831-4368-B720-68D35D601B4D}" srcOrd="0" destOrd="1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1AB66992-B3F1-4443-936A-9F970AF2FA8A}" srcId="{D2D9DC07-E900-454A-91EB-6E59957B6D31}" destId="{00D3FA75-8F74-43F2-BCD3-3E42CD44CB59}" srcOrd="1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5100FD41-B445-4924-9302-9FCC1AE7FE4C}" srcId="{118F60D7-EA7B-4F52-9032-7AFCF8EF55FB}" destId="{9AB0ED20-5F11-4D95-870F-E2F0D9F310A0}" srcOrd="1" destOrd="0" parTransId="{943A114F-D8A1-436B-A93E-44B582D0189C}" sibTransId="{0D9C73CC-029E-4A6E-884D-445B62654DED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  <dgm:cxn modelId="{61C3C2D6-11C0-40E5-864B-41F62AFC7D39}" type="presParOf" srcId="{B2DBB964-5744-4984-BD10-86E9876B7179}" destId="{3C5C5E6C-8112-4123-A7CB-C6B8B9A991D4}" srcOrd="1" destOrd="0" presId="urn:microsoft.com/office/officeart/2005/8/layout/vList5"/>
    <dgm:cxn modelId="{F455EA5F-2BBF-4377-A9F8-DDEB634092C8}" type="presParOf" srcId="{B2DBB964-5744-4984-BD10-86E9876B7179}" destId="{547B51CF-02A4-4007-8BC8-AE79CA0ABE43}" srcOrd="2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فعالیت 1 صندوق سرمایه‌گذاری خطرپذیر و تأمین مالی مراکز رشد، شتابدهنده‌ها و شرکت‌های مستقر در پارک‌ها</a:t>
          </a:r>
          <a:endParaRPr lang="en-US" sz="26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لزوم افزایش تعداد صندوق‌های سرمایه‌گذاری خطرپذیر، با توجه به تعداد ساختارهای موجود در استان</a:t>
          </a:r>
          <a:endParaRPr lang="en-US" sz="26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فعالیت شهرک علمی ـ تحقیقاتی شامل 3 پارک، 8 مرکز رشد و کارگاه‌های مختلف   </a:t>
          </a:r>
          <a:endParaRPr lang="en-US" sz="26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94DBF6CA-8B47-483C-B79F-0ABFCAFAD6F1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استقرار بیش از 500 شرکت و هسته فناور در شهرک علمی ـ تحقیقاتی و ایجاد بیش از 7000 نفر اشتغال  </a:t>
          </a:r>
          <a:endParaRPr lang="en-US" sz="2600" dirty="0">
            <a:cs typeface="B Nazanin" panose="00000400000000000000" pitchFamily="2" charset="-78"/>
          </a:endParaRPr>
        </a:p>
      </dgm:t>
    </dgm:pt>
    <dgm:pt modelId="{0473F8F0-1A1D-43FE-AB66-1CBA388B2464}" type="parTrans" cxnId="{2D5A971D-AB33-4947-BE30-6E29030565D2}">
      <dgm:prSet/>
      <dgm:spPr/>
      <dgm:t>
        <a:bodyPr/>
        <a:lstStyle/>
        <a:p>
          <a:endParaRPr lang="en-US" sz="2600"/>
        </a:p>
      </dgm:t>
    </dgm:pt>
    <dgm:pt modelId="{5F0B8168-CF04-4B56-A192-EFB3D1335003}" type="sibTrans" cxnId="{2D5A971D-AB33-4947-BE30-6E29030565D2}">
      <dgm:prSet/>
      <dgm:spPr/>
      <dgm:t>
        <a:bodyPr/>
        <a:lstStyle/>
        <a:p>
          <a:endParaRPr lang="en-US" sz="2600"/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4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4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4" custScaleY="199548">
        <dgm:presLayoutVars>
          <dgm:bulletEnabled val="1"/>
        </dgm:presLayoutVars>
      </dgm:prSet>
      <dgm:spPr/>
    </dgm:pt>
    <dgm:pt modelId="{13AAD977-5E09-46EE-92BB-237B2DD357E9}" type="pres">
      <dgm:prSet presAssocID="{2B916C95-CE31-4119-BEBF-F80C93376DA6}" presName="spaceBetweenRectangles" presStyleCnt="0"/>
      <dgm:spPr/>
    </dgm:pt>
    <dgm:pt modelId="{2D7558A2-743F-4140-AB47-8A8F50AB88D3}" type="pres">
      <dgm:prSet presAssocID="{94DBF6CA-8B47-483C-B79F-0ABFCAFAD6F1}" presName="parentLin" presStyleCnt="0"/>
      <dgm:spPr/>
    </dgm:pt>
    <dgm:pt modelId="{E91FBEEF-2953-4B6C-A9BA-12E1480CBD60}" type="pres">
      <dgm:prSet presAssocID="{94DBF6CA-8B47-483C-B79F-0ABFCAFAD6F1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745BAF69-247A-4B12-AB7B-BDE9E276BF87}" type="pres">
      <dgm:prSet presAssocID="{94DBF6CA-8B47-483C-B79F-0ABFCAFAD6F1}" presName="parentText" presStyleLbl="node1" presStyleIdx="3" presStyleCnt="4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20B84A-B64E-49F2-BD3C-A51878F64693}" type="pres">
      <dgm:prSet presAssocID="{94DBF6CA-8B47-483C-B79F-0ABFCAFAD6F1}" presName="negativeSpace" presStyleCnt="0"/>
      <dgm:spPr/>
    </dgm:pt>
    <dgm:pt modelId="{2462A7B0-D19E-43E0-B1DA-F89929B7B476}" type="pres">
      <dgm:prSet presAssocID="{94DBF6CA-8B47-483C-B79F-0ABFCAFAD6F1}" presName="childText" presStyleLbl="conFgAcc1" presStyleIdx="3" presStyleCnt="4" custScaleY="199548">
        <dgm:presLayoutVars>
          <dgm:bulletEnabled val="1"/>
        </dgm:presLayoutVars>
      </dgm:prSet>
      <dgm:spPr/>
    </dgm:pt>
  </dgm:ptLst>
  <dgm:cxnLst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95A4831-3919-4131-8DB1-701B4D82B4C6}" type="presOf" srcId="{94DBF6CA-8B47-483C-B79F-0ABFCAFAD6F1}" destId="{745BAF69-247A-4B12-AB7B-BDE9E276BF87}" srcOrd="1" destOrd="0" presId="urn:microsoft.com/office/officeart/2005/8/layout/list1"/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2D5A971D-AB33-4947-BE30-6E29030565D2}" srcId="{BFCAE5B7-0B15-4AF8-B1AC-D0E90A44275A}" destId="{94DBF6CA-8B47-483C-B79F-0ABFCAFAD6F1}" srcOrd="3" destOrd="0" parTransId="{0473F8F0-1A1D-43FE-AB66-1CBA388B2464}" sibTransId="{5F0B8168-CF04-4B56-A192-EFB3D1335003}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CDE75308-F71F-4646-9044-998DB12A511E}" type="presOf" srcId="{94DBF6CA-8B47-483C-B79F-0ABFCAFAD6F1}" destId="{E91FBEEF-2953-4B6C-A9BA-12E1480CBD60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  <dgm:cxn modelId="{43B57B73-6896-451D-8E20-78790768EA90}" type="presParOf" srcId="{D4D8BAB4-3971-41DD-B4D7-8AAE49E4B626}" destId="{13AAD977-5E09-46EE-92BB-237B2DD357E9}" srcOrd="11" destOrd="0" presId="urn:microsoft.com/office/officeart/2005/8/layout/list1"/>
    <dgm:cxn modelId="{F94C18E9-2A07-4E55-A89D-C4EF13D722C6}" type="presParOf" srcId="{D4D8BAB4-3971-41DD-B4D7-8AAE49E4B626}" destId="{2D7558A2-743F-4140-AB47-8A8F50AB88D3}" srcOrd="12" destOrd="0" presId="urn:microsoft.com/office/officeart/2005/8/layout/list1"/>
    <dgm:cxn modelId="{0CE6210D-8012-4EE6-9EC2-65F6BC02E0FF}" type="presParOf" srcId="{2D7558A2-743F-4140-AB47-8A8F50AB88D3}" destId="{E91FBEEF-2953-4B6C-A9BA-12E1480CBD60}" srcOrd="0" destOrd="0" presId="urn:microsoft.com/office/officeart/2005/8/layout/list1"/>
    <dgm:cxn modelId="{8332AFF3-AC95-4256-B7EC-ECE770AAB387}" type="presParOf" srcId="{2D7558A2-743F-4140-AB47-8A8F50AB88D3}" destId="{745BAF69-247A-4B12-AB7B-BDE9E276BF87}" srcOrd="1" destOrd="0" presId="urn:microsoft.com/office/officeart/2005/8/layout/list1"/>
    <dgm:cxn modelId="{86BC62B7-9045-42A1-B57A-F4BED1EFA303}" type="presParOf" srcId="{D4D8BAB4-3971-41DD-B4D7-8AAE49E4B626}" destId="{1D20B84A-B64E-49F2-BD3C-A51878F64693}" srcOrd="13" destOrd="0" presId="urn:microsoft.com/office/officeart/2005/8/layout/list1"/>
    <dgm:cxn modelId="{43609CA3-524C-4DE3-8B76-977B77FFECF8}" type="presParOf" srcId="{D4D8BAB4-3971-41DD-B4D7-8AAE49E4B626}" destId="{2462A7B0-D19E-43E0-B1DA-F89929B7B4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راه‌اندازی شهرک فناوری توسط وزارت صنعت، معدن و تجارت  </a:t>
          </a:r>
          <a:endParaRPr lang="en-US" sz="26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شهرک فناوری دربردارنده کارگاه‌های نمونه‌سازی، فضای تحقیق و توسعه، اراضی صنعتی و مراکز خدمات فناوری و کسب‌وکار </a:t>
          </a:r>
          <a:endParaRPr lang="en-US" sz="26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600" dirty="0">
              <a:cs typeface="B Nazanin" panose="00000400000000000000" pitchFamily="2" charset="-78"/>
            </a:rPr>
            <a:t>راه‌اندازی 69 شهرک صنعتی با مجوز وزارت صمت و استقرار 8700 واحد صنعتی با فناوری پایین و متوسط </a:t>
          </a:r>
          <a:endParaRPr lang="en-US" sz="26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3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3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3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3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3" custScaleX="131419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3" custScaleY="199548">
        <dgm:presLayoutVars>
          <dgm:bulletEnabled val="1"/>
        </dgm:presLayoutVars>
      </dgm:prSet>
      <dgm:spPr/>
    </dgm:pt>
  </dgm:ptLst>
  <dgm:cxnLst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جایگاه دوم از نظر تعداد شرکت‌های دانش‌بنیان؛ 395 شرکت (9 درصد شرکت‌های دانش‌بنیان کشور)</a:t>
          </a:r>
          <a:endParaRPr lang="en-US" sz="24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استقرار حدود نیمی از شرکت‌های دانش‌بنیان در 12 مرکز رشد استان، 3 پارک در شهرک علمی-تحقیقاتی و شهرک فناوری </a:t>
          </a:r>
          <a:endParaRPr lang="en-US" sz="24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نبود جاذبه کافی در ساختارهای مبتنی بر مجاورت جغرافیایی استان برای جذب شرکت‌های دانش‌بنیان</a:t>
          </a:r>
          <a:endParaRPr lang="en-US" sz="24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94DBF6CA-8B47-483C-B79F-0ABFCAFAD6F1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لزوم توجه به ایجاد مزیت برای شرکت‌های مستقر از طریق ارزش‌افزوده حاصل از تعاملات بین شرکت‌ها در فضایی نوآورانه و تعاملات با دانشگاه و صنعت </a:t>
          </a:r>
          <a:endParaRPr lang="en-US" sz="2400" dirty="0">
            <a:cs typeface="B Nazanin" panose="00000400000000000000" pitchFamily="2" charset="-78"/>
          </a:endParaRPr>
        </a:p>
      </dgm:t>
    </dgm:pt>
    <dgm:pt modelId="{0473F8F0-1A1D-43FE-AB66-1CBA388B2464}" type="parTrans" cxnId="{2D5A971D-AB33-4947-BE30-6E29030565D2}">
      <dgm:prSet/>
      <dgm:spPr/>
      <dgm:t>
        <a:bodyPr/>
        <a:lstStyle/>
        <a:p>
          <a:endParaRPr lang="en-US" sz="2400"/>
        </a:p>
      </dgm:t>
    </dgm:pt>
    <dgm:pt modelId="{5F0B8168-CF04-4B56-A192-EFB3D1335003}" type="sibTrans" cxnId="{2D5A971D-AB33-4947-BE30-6E29030565D2}">
      <dgm:prSet/>
      <dgm:spPr/>
      <dgm:t>
        <a:bodyPr/>
        <a:lstStyle/>
        <a:p>
          <a:endParaRPr lang="en-US" sz="2400"/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4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4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4" custScaleY="199548">
        <dgm:presLayoutVars>
          <dgm:bulletEnabled val="1"/>
        </dgm:presLayoutVars>
      </dgm:prSet>
      <dgm:spPr/>
    </dgm:pt>
    <dgm:pt modelId="{13AAD977-5E09-46EE-92BB-237B2DD357E9}" type="pres">
      <dgm:prSet presAssocID="{2B916C95-CE31-4119-BEBF-F80C93376DA6}" presName="spaceBetweenRectangles" presStyleCnt="0"/>
      <dgm:spPr/>
    </dgm:pt>
    <dgm:pt modelId="{2D7558A2-743F-4140-AB47-8A8F50AB88D3}" type="pres">
      <dgm:prSet presAssocID="{94DBF6CA-8B47-483C-B79F-0ABFCAFAD6F1}" presName="parentLin" presStyleCnt="0"/>
      <dgm:spPr/>
    </dgm:pt>
    <dgm:pt modelId="{E91FBEEF-2953-4B6C-A9BA-12E1480CBD60}" type="pres">
      <dgm:prSet presAssocID="{94DBF6CA-8B47-483C-B79F-0ABFCAFAD6F1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745BAF69-247A-4B12-AB7B-BDE9E276BF87}" type="pres">
      <dgm:prSet presAssocID="{94DBF6CA-8B47-483C-B79F-0ABFCAFAD6F1}" presName="parentText" presStyleLbl="node1" presStyleIdx="3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20B84A-B64E-49F2-BD3C-A51878F64693}" type="pres">
      <dgm:prSet presAssocID="{94DBF6CA-8B47-483C-B79F-0ABFCAFAD6F1}" presName="negativeSpace" presStyleCnt="0"/>
      <dgm:spPr/>
    </dgm:pt>
    <dgm:pt modelId="{2462A7B0-D19E-43E0-B1DA-F89929B7B476}" type="pres">
      <dgm:prSet presAssocID="{94DBF6CA-8B47-483C-B79F-0ABFCAFAD6F1}" presName="childText" presStyleLbl="conFgAcc1" presStyleIdx="3" presStyleCnt="4" custScaleY="199548">
        <dgm:presLayoutVars>
          <dgm:bulletEnabled val="1"/>
        </dgm:presLayoutVars>
      </dgm:prSet>
      <dgm:spPr/>
    </dgm:pt>
  </dgm:ptLst>
  <dgm:cxnLst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95A4831-3919-4131-8DB1-701B4D82B4C6}" type="presOf" srcId="{94DBF6CA-8B47-483C-B79F-0ABFCAFAD6F1}" destId="{745BAF69-247A-4B12-AB7B-BDE9E276BF87}" srcOrd="1" destOrd="0" presId="urn:microsoft.com/office/officeart/2005/8/layout/list1"/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2D5A971D-AB33-4947-BE30-6E29030565D2}" srcId="{BFCAE5B7-0B15-4AF8-B1AC-D0E90A44275A}" destId="{94DBF6CA-8B47-483C-B79F-0ABFCAFAD6F1}" srcOrd="3" destOrd="0" parTransId="{0473F8F0-1A1D-43FE-AB66-1CBA388B2464}" sibTransId="{5F0B8168-CF04-4B56-A192-EFB3D1335003}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CDE75308-F71F-4646-9044-998DB12A511E}" type="presOf" srcId="{94DBF6CA-8B47-483C-B79F-0ABFCAFAD6F1}" destId="{E91FBEEF-2953-4B6C-A9BA-12E1480CBD60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  <dgm:cxn modelId="{43B57B73-6896-451D-8E20-78790768EA90}" type="presParOf" srcId="{D4D8BAB4-3971-41DD-B4D7-8AAE49E4B626}" destId="{13AAD977-5E09-46EE-92BB-237B2DD357E9}" srcOrd="11" destOrd="0" presId="urn:microsoft.com/office/officeart/2005/8/layout/list1"/>
    <dgm:cxn modelId="{F94C18E9-2A07-4E55-A89D-C4EF13D722C6}" type="presParOf" srcId="{D4D8BAB4-3971-41DD-B4D7-8AAE49E4B626}" destId="{2D7558A2-743F-4140-AB47-8A8F50AB88D3}" srcOrd="12" destOrd="0" presId="urn:microsoft.com/office/officeart/2005/8/layout/list1"/>
    <dgm:cxn modelId="{0CE6210D-8012-4EE6-9EC2-65F6BC02E0FF}" type="presParOf" srcId="{2D7558A2-743F-4140-AB47-8A8F50AB88D3}" destId="{E91FBEEF-2953-4B6C-A9BA-12E1480CBD60}" srcOrd="0" destOrd="0" presId="urn:microsoft.com/office/officeart/2005/8/layout/list1"/>
    <dgm:cxn modelId="{8332AFF3-AC95-4256-B7EC-ECE770AAB387}" type="presParOf" srcId="{2D7558A2-743F-4140-AB47-8A8F50AB88D3}" destId="{745BAF69-247A-4B12-AB7B-BDE9E276BF87}" srcOrd="1" destOrd="0" presId="urn:microsoft.com/office/officeart/2005/8/layout/list1"/>
    <dgm:cxn modelId="{86BC62B7-9045-42A1-B57A-F4BED1EFA303}" type="presParOf" srcId="{D4D8BAB4-3971-41DD-B4D7-8AAE49E4B626}" destId="{1D20B84A-B64E-49F2-BD3C-A51878F64693}" srcOrd="13" destOrd="0" presId="urn:microsoft.com/office/officeart/2005/8/layout/list1"/>
    <dgm:cxn modelId="{43609CA3-524C-4DE3-8B76-977B77FFECF8}" type="presParOf" srcId="{D4D8BAB4-3971-41DD-B4D7-8AAE49E4B626}" destId="{2462A7B0-D19E-43E0-B1DA-F89929B7B4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تمرکز ارتباطات بین‌المللی پارک‌ها و شهرک علمی-تحقیقاتی بر تعامل با پارک‌های خارجی و شبکه بین پارک‌ها همچون </a:t>
          </a:r>
          <a:r>
            <a:rPr lang="en-US" sz="2400" dirty="0">
              <a:cs typeface="B Nazanin" panose="00000400000000000000" pitchFamily="2" charset="-78"/>
            </a:rPr>
            <a:t>IASP</a:t>
          </a:r>
          <a:r>
            <a:rPr lang="fa-IR" sz="2400" dirty="0">
              <a:cs typeface="B Nazanin" panose="00000400000000000000" pitchFamily="2" charset="-78"/>
            </a:rPr>
            <a:t> (حضور در کنفرانس‌ها و انتخابات) </a:t>
          </a:r>
          <a:endParaRPr lang="en-US" sz="24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لزوم توجه به ایجاد ارتباط بین تک‌تک شرکت‌های خود و شرکت‌های مشابه در دنیا به منظور توسعه صادرات و تبادل فناوری  </a:t>
          </a:r>
          <a:endParaRPr lang="en-US" sz="24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دولتی بودن ساختارهای بیان‌شده در برابر ساختارهای خصوصی سراسر دنیا</a:t>
          </a:r>
          <a:endParaRPr lang="en-US" sz="24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94DBF6CA-8B47-483C-B79F-0ABFCAFAD6F1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کم بودن میزان سرمایه‌گذاری بخش خصوصی در ساختارهای منطقه نسبت به کل سرمایه‌گذاری بخش دولتی </a:t>
          </a:r>
          <a:endParaRPr lang="en-US" sz="2400" dirty="0">
            <a:cs typeface="B Nazanin" panose="00000400000000000000" pitchFamily="2" charset="-78"/>
          </a:endParaRPr>
        </a:p>
      </dgm:t>
    </dgm:pt>
    <dgm:pt modelId="{0473F8F0-1A1D-43FE-AB66-1CBA388B2464}" type="parTrans" cxnId="{2D5A971D-AB33-4947-BE30-6E29030565D2}">
      <dgm:prSet/>
      <dgm:spPr/>
      <dgm:t>
        <a:bodyPr/>
        <a:lstStyle/>
        <a:p>
          <a:endParaRPr lang="en-US" sz="2400"/>
        </a:p>
      </dgm:t>
    </dgm:pt>
    <dgm:pt modelId="{5F0B8168-CF04-4B56-A192-EFB3D1335003}" type="sibTrans" cxnId="{2D5A971D-AB33-4947-BE30-6E29030565D2}">
      <dgm:prSet/>
      <dgm:spPr/>
      <dgm:t>
        <a:bodyPr/>
        <a:lstStyle/>
        <a:p>
          <a:endParaRPr lang="en-US" sz="2400"/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4" custScaleX="138926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4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4" custScaleX="138926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4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4" custScaleX="138926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4" custScaleY="199548">
        <dgm:presLayoutVars>
          <dgm:bulletEnabled val="1"/>
        </dgm:presLayoutVars>
      </dgm:prSet>
      <dgm:spPr/>
    </dgm:pt>
    <dgm:pt modelId="{13AAD977-5E09-46EE-92BB-237B2DD357E9}" type="pres">
      <dgm:prSet presAssocID="{2B916C95-CE31-4119-BEBF-F80C93376DA6}" presName="spaceBetweenRectangles" presStyleCnt="0"/>
      <dgm:spPr/>
    </dgm:pt>
    <dgm:pt modelId="{2D7558A2-743F-4140-AB47-8A8F50AB88D3}" type="pres">
      <dgm:prSet presAssocID="{94DBF6CA-8B47-483C-B79F-0ABFCAFAD6F1}" presName="parentLin" presStyleCnt="0"/>
      <dgm:spPr/>
    </dgm:pt>
    <dgm:pt modelId="{E91FBEEF-2953-4B6C-A9BA-12E1480CBD60}" type="pres">
      <dgm:prSet presAssocID="{94DBF6CA-8B47-483C-B79F-0ABFCAFAD6F1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745BAF69-247A-4B12-AB7B-BDE9E276BF87}" type="pres">
      <dgm:prSet presAssocID="{94DBF6CA-8B47-483C-B79F-0ABFCAFAD6F1}" presName="parentText" presStyleLbl="node1" presStyleIdx="3" presStyleCnt="4" custScaleX="138926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20B84A-B64E-49F2-BD3C-A51878F64693}" type="pres">
      <dgm:prSet presAssocID="{94DBF6CA-8B47-483C-B79F-0ABFCAFAD6F1}" presName="negativeSpace" presStyleCnt="0"/>
      <dgm:spPr/>
    </dgm:pt>
    <dgm:pt modelId="{2462A7B0-D19E-43E0-B1DA-F89929B7B476}" type="pres">
      <dgm:prSet presAssocID="{94DBF6CA-8B47-483C-B79F-0ABFCAFAD6F1}" presName="childText" presStyleLbl="conFgAcc1" presStyleIdx="3" presStyleCnt="4" custScaleY="199548">
        <dgm:presLayoutVars>
          <dgm:bulletEnabled val="1"/>
        </dgm:presLayoutVars>
      </dgm:prSet>
      <dgm:spPr/>
    </dgm:pt>
  </dgm:ptLst>
  <dgm:cxnLst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95A4831-3919-4131-8DB1-701B4D82B4C6}" type="presOf" srcId="{94DBF6CA-8B47-483C-B79F-0ABFCAFAD6F1}" destId="{745BAF69-247A-4B12-AB7B-BDE9E276BF87}" srcOrd="1" destOrd="0" presId="urn:microsoft.com/office/officeart/2005/8/layout/list1"/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2D5A971D-AB33-4947-BE30-6E29030565D2}" srcId="{BFCAE5B7-0B15-4AF8-B1AC-D0E90A44275A}" destId="{94DBF6CA-8B47-483C-B79F-0ABFCAFAD6F1}" srcOrd="3" destOrd="0" parTransId="{0473F8F0-1A1D-43FE-AB66-1CBA388B2464}" sibTransId="{5F0B8168-CF04-4B56-A192-EFB3D1335003}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CDE75308-F71F-4646-9044-998DB12A511E}" type="presOf" srcId="{94DBF6CA-8B47-483C-B79F-0ABFCAFAD6F1}" destId="{E91FBEEF-2953-4B6C-A9BA-12E1480CBD60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  <dgm:cxn modelId="{43B57B73-6896-451D-8E20-78790768EA90}" type="presParOf" srcId="{D4D8BAB4-3971-41DD-B4D7-8AAE49E4B626}" destId="{13AAD977-5E09-46EE-92BB-237B2DD357E9}" srcOrd="11" destOrd="0" presId="urn:microsoft.com/office/officeart/2005/8/layout/list1"/>
    <dgm:cxn modelId="{F94C18E9-2A07-4E55-A89D-C4EF13D722C6}" type="presParOf" srcId="{D4D8BAB4-3971-41DD-B4D7-8AAE49E4B626}" destId="{2D7558A2-743F-4140-AB47-8A8F50AB88D3}" srcOrd="12" destOrd="0" presId="urn:microsoft.com/office/officeart/2005/8/layout/list1"/>
    <dgm:cxn modelId="{0CE6210D-8012-4EE6-9EC2-65F6BC02E0FF}" type="presParOf" srcId="{2D7558A2-743F-4140-AB47-8A8F50AB88D3}" destId="{E91FBEEF-2953-4B6C-A9BA-12E1480CBD60}" srcOrd="0" destOrd="0" presId="urn:microsoft.com/office/officeart/2005/8/layout/list1"/>
    <dgm:cxn modelId="{8332AFF3-AC95-4256-B7EC-ECE770AAB387}" type="presParOf" srcId="{2D7558A2-743F-4140-AB47-8A8F50AB88D3}" destId="{745BAF69-247A-4B12-AB7B-BDE9E276BF87}" srcOrd="1" destOrd="0" presId="urn:microsoft.com/office/officeart/2005/8/layout/list1"/>
    <dgm:cxn modelId="{86BC62B7-9045-42A1-B57A-F4BED1EFA303}" type="presParOf" srcId="{D4D8BAB4-3971-41DD-B4D7-8AAE49E4B626}" destId="{1D20B84A-B64E-49F2-BD3C-A51878F64693}" srcOrd="13" destOrd="0" presId="urn:microsoft.com/office/officeart/2005/8/layout/list1"/>
    <dgm:cxn modelId="{43609CA3-524C-4DE3-8B76-977B77FFECF8}" type="presParOf" srcId="{D4D8BAB4-3971-41DD-B4D7-8AAE49E4B626}" destId="{2462A7B0-D19E-43E0-B1DA-F89929B7B4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اختصاص فضا، زیرساخت‌های فیزیکی و راه‌اندازی مراکز خدمات مشاوره در شهرک‌های صنعتی </a:t>
          </a:r>
          <a:endParaRPr lang="en-US" sz="24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لزوم توسعه تعاملات شرکت‌های مستقر در شهرک‌ها با مراکز توسعه نوآوری مانند دانشگاه‌ها یا شرکت‌های بین‌المللی</a:t>
          </a:r>
          <a:endParaRPr lang="en-US" sz="24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کم بودن صادرات محصولات با فناوری متوسط و پایین از شهرک‌های صنعتی </a:t>
          </a:r>
          <a:endParaRPr lang="en-US" sz="24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3" custScaleX="138926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3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3" custScaleX="138926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3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3" custScaleX="138926" custScaleY="271091" custLinFactNeighborX="274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3" custScaleY="199548">
        <dgm:presLayoutVars>
          <dgm:bulletEnabled val="1"/>
        </dgm:presLayoutVars>
      </dgm:prSet>
      <dgm:spPr/>
    </dgm:pt>
  </dgm:ptLst>
  <dgm:cxnLst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تصویب اولین منطقه ویژه علم و فناوری کشور با مساحت 1200 هکتار برای استان اصفهان در سال 1384</a:t>
          </a:r>
          <a:endParaRPr lang="en-US" sz="24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منطقه ویژه علم و فناوری شامل چند شهر، مناطق دانشگاهی، مناطق فناوری و صنعتی استان و نواحی بین آن‌ها </a:t>
          </a:r>
          <a:endParaRPr lang="en-US" sz="24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نگاه سخت‌افزاری و دور از واقعیت‌های اقتصادی کشور به توسعه استان در منطقه ویژه علم و فناوری </a:t>
          </a:r>
          <a:endParaRPr lang="en-US" sz="24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94DBF6CA-8B47-483C-B79F-0ABFCAFAD6F1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توانایی ایجاد منطقه 1200 هکتاری به عنوان منطقه ویژه علم و فناوری یا کریدور</a:t>
          </a:r>
          <a:endParaRPr lang="en-US" sz="2400" dirty="0">
            <a:cs typeface="B Nazanin" panose="00000400000000000000" pitchFamily="2" charset="-78"/>
          </a:endParaRPr>
        </a:p>
      </dgm:t>
    </dgm:pt>
    <dgm:pt modelId="{0473F8F0-1A1D-43FE-AB66-1CBA388B2464}" type="parTrans" cxnId="{2D5A971D-AB33-4947-BE30-6E29030565D2}">
      <dgm:prSet/>
      <dgm:spPr/>
      <dgm:t>
        <a:bodyPr/>
        <a:lstStyle/>
        <a:p>
          <a:endParaRPr lang="en-US" sz="2400"/>
        </a:p>
      </dgm:t>
    </dgm:pt>
    <dgm:pt modelId="{5F0B8168-CF04-4B56-A192-EFB3D1335003}" type="sibTrans" cxnId="{2D5A971D-AB33-4947-BE30-6E29030565D2}">
      <dgm:prSet/>
      <dgm:spPr/>
      <dgm:t>
        <a:bodyPr/>
        <a:lstStyle/>
        <a:p>
          <a:endParaRPr lang="en-US" sz="2400"/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4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4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4" custScaleY="199548">
        <dgm:presLayoutVars>
          <dgm:bulletEnabled val="1"/>
        </dgm:presLayoutVars>
      </dgm:prSet>
      <dgm:spPr/>
    </dgm:pt>
    <dgm:pt modelId="{13AAD977-5E09-46EE-92BB-237B2DD357E9}" type="pres">
      <dgm:prSet presAssocID="{2B916C95-CE31-4119-BEBF-F80C93376DA6}" presName="spaceBetweenRectangles" presStyleCnt="0"/>
      <dgm:spPr/>
    </dgm:pt>
    <dgm:pt modelId="{2D7558A2-743F-4140-AB47-8A8F50AB88D3}" type="pres">
      <dgm:prSet presAssocID="{94DBF6CA-8B47-483C-B79F-0ABFCAFAD6F1}" presName="parentLin" presStyleCnt="0"/>
      <dgm:spPr/>
    </dgm:pt>
    <dgm:pt modelId="{E91FBEEF-2953-4B6C-A9BA-12E1480CBD60}" type="pres">
      <dgm:prSet presAssocID="{94DBF6CA-8B47-483C-B79F-0ABFCAFAD6F1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745BAF69-247A-4B12-AB7B-BDE9E276BF87}" type="pres">
      <dgm:prSet presAssocID="{94DBF6CA-8B47-483C-B79F-0ABFCAFAD6F1}" presName="parentText" presStyleLbl="node1" presStyleIdx="3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20B84A-B64E-49F2-BD3C-A51878F64693}" type="pres">
      <dgm:prSet presAssocID="{94DBF6CA-8B47-483C-B79F-0ABFCAFAD6F1}" presName="negativeSpace" presStyleCnt="0"/>
      <dgm:spPr/>
    </dgm:pt>
    <dgm:pt modelId="{2462A7B0-D19E-43E0-B1DA-F89929B7B476}" type="pres">
      <dgm:prSet presAssocID="{94DBF6CA-8B47-483C-B79F-0ABFCAFAD6F1}" presName="childText" presStyleLbl="conFgAcc1" presStyleIdx="3" presStyleCnt="4" custScaleY="199548">
        <dgm:presLayoutVars>
          <dgm:bulletEnabled val="1"/>
        </dgm:presLayoutVars>
      </dgm:prSet>
      <dgm:spPr/>
    </dgm:pt>
  </dgm:ptLst>
  <dgm:cxnLst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95A4831-3919-4131-8DB1-701B4D82B4C6}" type="presOf" srcId="{94DBF6CA-8B47-483C-B79F-0ABFCAFAD6F1}" destId="{745BAF69-247A-4B12-AB7B-BDE9E276BF87}" srcOrd="1" destOrd="0" presId="urn:microsoft.com/office/officeart/2005/8/layout/list1"/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2D5A971D-AB33-4947-BE30-6E29030565D2}" srcId="{BFCAE5B7-0B15-4AF8-B1AC-D0E90A44275A}" destId="{94DBF6CA-8B47-483C-B79F-0ABFCAFAD6F1}" srcOrd="3" destOrd="0" parTransId="{0473F8F0-1A1D-43FE-AB66-1CBA388B2464}" sibTransId="{5F0B8168-CF04-4B56-A192-EFB3D1335003}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CDE75308-F71F-4646-9044-998DB12A511E}" type="presOf" srcId="{94DBF6CA-8B47-483C-B79F-0ABFCAFAD6F1}" destId="{E91FBEEF-2953-4B6C-A9BA-12E1480CBD60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  <dgm:cxn modelId="{43B57B73-6896-451D-8E20-78790768EA90}" type="presParOf" srcId="{D4D8BAB4-3971-41DD-B4D7-8AAE49E4B626}" destId="{13AAD977-5E09-46EE-92BB-237B2DD357E9}" srcOrd="11" destOrd="0" presId="urn:microsoft.com/office/officeart/2005/8/layout/list1"/>
    <dgm:cxn modelId="{F94C18E9-2A07-4E55-A89D-C4EF13D722C6}" type="presParOf" srcId="{D4D8BAB4-3971-41DD-B4D7-8AAE49E4B626}" destId="{2D7558A2-743F-4140-AB47-8A8F50AB88D3}" srcOrd="12" destOrd="0" presId="urn:microsoft.com/office/officeart/2005/8/layout/list1"/>
    <dgm:cxn modelId="{0CE6210D-8012-4EE6-9EC2-65F6BC02E0FF}" type="presParOf" srcId="{2D7558A2-743F-4140-AB47-8A8F50AB88D3}" destId="{E91FBEEF-2953-4B6C-A9BA-12E1480CBD60}" srcOrd="0" destOrd="0" presId="urn:microsoft.com/office/officeart/2005/8/layout/list1"/>
    <dgm:cxn modelId="{8332AFF3-AC95-4256-B7EC-ECE770AAB387}" type="presParOf" srcId="{2D7558A2-743F-4140-AB47-8A8F50AB88D3}" destId="{745BAF69-247A-4B12-AB7B-BDE9E276BF87}" srcOrd="1" destOrd="0" presId="urn:microsoft.com/office/officeart/2005/8/layout/list1"/>
    <dgm:cxn modelId="{86BC62B7-9045-42A1-B57A-F4BED1EFA303}" type="presParOf" srcId="{D4D8BAB4-3971-41DD-B4D7-8AAE49E4B626}" destId="{1D20B84A-B64E-49F2-BD3C-A51878F64693}" srcOrd="13" destOrd="0" presId="urn:microsoft.com/office/officeart/2005/8/layout/list1"/>
    <dgm:cxn modelId="{43609CA3-524C-4DE3-8B76-977B77FFECF8}" type="presParOf" srcId="{D4D8BAB4-3971-41DD-B4D7-8AAE49E4B626}" destId="{2462A7B0-D19E-43E0-B1DA-F89929B7B4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FCAE5B7-0B15-4AF8-B1AC-D0E90A44275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58AE87-6660-4470-85C2-86FAE1B4F013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ضعف در استفاده مناسب از مجاورت جغرافیایی در ساختارهای استان</a:t>
          </a:r>
          <a:endParaRPr lang="en-US" sz="2400" dirty="0">
            <a:cs typeface="B Nazanin" panose="00000400000000000000" pitchFamily="2" charset="-78"/>
          </a:endParaRPr>
        </a:p>
      </dgm:t>
    </dgm:pt>
    <dgm:pt modelId="{018010D2-651D-4720-B42D-FC2159FAE6EC}" type="par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58E30B37-B18D-4206-BF19-D77CCBD1F20E}" type="sibTrans" cxnId="{2658E5CF-E9E1-4F3C-AFB7-06015ED40A1B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7D8D9F6A-09FD-40F7-B55D-9AEAA9F356A9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تجاری نشدن نتایج تحقیقات دانشگاهی</a:t>
          </a:r>
          <a:endParaRPr lang="en-US" sz="2400" dirty="0">
            <a:cs typeface="B Nazanin" panose="00000400000000000000" pitchFamily="2" charset="-78"/>
          </a:endParaRPr>
        </a:p>
      </dgm:t>
    </dgm:pt>
    <dgm:pt modelId="{D2BEDF8E-41AB-4D4B-B819-A504D9892B7E}" type="par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CCEA368E-AB28-4A09-A701-4B235D13D371}" type="sibTrans" cxnId="{48ABA7EC-B2E5-44B9-A671-F32FFE9B031D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85A9891C-6F24-4E25-84EE-04BB77DF056D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پیشرفت نداشتن در تزریق فناوری‌های جدید و ارتقای یادگیری در استفاده از فرصت‌های نوآوری در صنایع با فناوری متوسط و پایین منطقه</a:t>
          </a:r>
          <a:endParaRPr lang="en-US" sz="2400" dirty="0">
            <a:cs typeface="B Nazanin" panose="00000400000000000000" pitchFamily="2" charset="-78"/>
          </a:endParaRPr>
        </a:p>
      </dgm:t>
    </dgm:pt>
    <dgm:pt modelId="{C02EEEFC-8CFB-47F4-A296-48586C8B91D7}" type="par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2B916C95-CE31-4119-BEBF-F80C93376DA6}" type="sibTrans" cxnId="{1A488145-24AE-4CD4-B3F7-C9DC2F44312C}">
      <dgm:prSet/>
      <dgm:spPr/>
      <dgm:t>
        <a:bodyPr/>
        <a:lstStyle/>
        <a:p>
          <a:pPr rtl="1"/>
          <a:endParaRPr lang="en-US" sz="2400">
            <a:cs typeface="B Nazanin" panose="00000400000000000000" pitchFamily="2" charset="-78"/>
          </a:endParaRPr>
        </a:p>
      </dgm:t>
    </dgm:pt>
    <dgm:pt modelId="{94DBF6CA-8B47-483C-B79F-0ABFCAFAD6F1}">
      <dgm:prSet phldrT="[Text]" custT="1"/>
      <dgm:spPr/>
      <dgm:t>
        <a:bodyPr/>
        <a:lstStyle/>
        <a:p>
          <a:pPr algn="ctr" rtl="1"/>
          <a:r>
            <a:rPr lang="fa-IR" sz="2400" dirty="0">
              <a:cs typeface="B Nazanin" panose="00000400000000000000" pitchFamily="2" charset="-78"/>
            </a:rPr>
            <a:t>نبود اثرگذاری اقتصادی و نگاه به ساختارهای بیان‌شده به دید افتخار علمی</a:t>
          </a:r>
          <a:endParaRPr lang="en-US" sz="2400" dirty="0">
            <a:cs typeface="B Nazanin" panose="00000400000000000000" pitchFamily="2" charset="-78"/>
          </a:endParaRPr>
        </a:p>
      </dgm:t>
    </dgm:pt>
    <dgm:pt modelId="{0473F8F0-1A1D-43FE-AB66-1CBA388B2464}" type="parTrans" cxnId="{2D5A971D-AB33-4947-BE30-6E29030565D2}">
      <dgm:prSet/>
      <dgm:spPr/>
      <dgm:t>
        <a:bodyPr/>
        <a:lstStyle/>
        <a:p>
          <a:endParaRPr lang="en-US" sz="2400"/>
        </a:p>
      </dgm:t>
    </dgm:pt>
    <dgm:pt modelId="{5F0B8168-CF04-4B56-A192-EFB3D1335003}" type="sibTrans" cxnId="{2D5A971D-AB33-4947-BE30-6E29030565D2}">
      <dgm:prSet/>
      <dgm:spPr/>
      <dgm:t>
        <a:bodyPr/>
        <a:lstStyle/>
        <a:p>
          <a:endParaRPr lang="en-US" sz="2400"/>
        </a:p>
      </dgm:t>
    </dgm:pt>
    <dgm:pt modelId="{D4D8BAB4-3971-41DD-B4D7-8AAE49E4B626}" type="pres">
      <dgm:prSet presAssocID="{BFCAE5B7-0B15-4AF8-B1AC-D0E90A44275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E3EF08E-4FB9-489C-BF25-765D9A5B0ECF}" type="pres">
      <dgm:prSet presAssocID="{9058AE87-6660-4470-85C2-86FAE1B4F013}" presName="parentLin" presStyleCnt="0"/>
      <dgm:spPr/>
    </dgm:pt>
    <dgm:pt modelId="{DC91E809-0B11-4BC0-AA28-77CBABF9FDF3}" type="pres">
      <dgm:prSet presAssocID="{9058AE87-6660-4470-85C2-86FAE1B4F013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BAC76855-E48B-45AC-98DD-A663E8367921}" type="pres">
      <dgm:prSet presAssocID="{9058AE87-6660-4470-85C2-86FAE1B4F013}" presName="parentText" presStyleLbl="node1" presStyleIdx="0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5B2D27-F14D-4191-B10D-0B03A2B224A4}" type="pres">
      <dgm:prSet presAssocID="{9058AE87-6660-4470-85C2-86FAE1B4F013}" presName="negativeSpace" presStyleCnt="0"/>
      <dgm:spPr/>
    </dgm:pt>
    <dgm:pt modelId="{0415DD34-44AF-47CD-9263-7FE40980AE38}" type="pres">
      <dgm:prSet presAssocID="{9058AE87-6660-4470-85C2-86FAE1B4F013}" presName="childText" presStyleLbl="conFgAcc1" presStyleIdx="0" presStyleCnt="4" custScaleY="199548">
        <dgm:presLayoutVars>
          <dgm:bulletEnabled val="1"/>
        </dgm:presLayoutVars>
      </dgm:prSet>
      <dgm:spPr/>
    </dgm:pt>
    <dgm:pt modelId="{E04204D1-CD45-48E3-A8FA-77753021E149}" type="pres">
      <dgm:prSet presAssocID="{58E30B37-B18D-4206-BF19-D77CCBD1F20E}" presName="spaceBetweenRectangles" presStyleCnt="0"/>
      <dgm:spPr/>
    </dgm:pt>
    <dgm:pt modelId="{16FF367F-566B-4C96-B084-8C1726E2AF85}" type="pres">
      <dgm:prSet presAssocID="{7D8D9F6A-09FD-40F7-B55D-9AEAA9F356A9}" presName="parentLin" presStyleCnt="0"/>
      <dgm:spPr/>
    </dgm:pt>
    <dgm:pt modelId="{18759148-8A6A-4EC5-8421-BA9F06DD2016}" type="pres">
      <dgm:prSet presAssocID="{7D8D9F6A-09FD-40F7-B55D-9AEAA9F356A9}" presName="parentLeftMargin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64009A6-5733-487A-B9F7-EEAD04ADE198}" type="pres">
      <dgm:prSet presAssocID="{7D8D9F6A-09FD-40F7-B55D-9AEAA9F356A9}" presName="parentText" presStyleLbl="node1" presStyleIdx="1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0EF8F7-D344-4BD5-9C74-8E4E851004AF}" type="pres">
      <dgm:prSet presAssocID="{7D8D9F6A-09FD-40F7-B55D-9AEAA9F356A9}" presName="negativeSpace" presStyleCnt="0"/>
      <dgm:spPr/>
    </dgm:pt>
    <dgm:pt modelId="{2268BECA-A9C9-4B8D-B215-FB7F07D42045}" type="pres">
      <dgm:prSet presAssocID="{7D8D9F6A-09FD-40F7-B55D-9AEAA9F356A9}" presName="childText" presStyleLbl="conFgAcc1" presStyleIdx="1" presStyleCnt="4" custScaleY="199548">
        <dgm:presLayoutVars>
          <dgm:bulletEnabled val="1"/>
        </dgm:presLayoutVars>
      </dgm:prSet>
      <dgm:spPr/>
    </dgm:pt>
    <dgm:pt modelId="{06D7D469-834A-4287-80F5-113FD8AE329F}" type="pres">
      <dgm:prSet presAssocID="{CCEA368E-AB28-4A09-A701-4B235D13D371}" presName="spaceBetweenRectangles" presStyleCnt="0"/>
      <dgm:spPr/>
    </dgm:pt>
    <dgm:pt modelId="{1CCD946A-AA4B-42AE-9B08-38139E3686F9}" type="pres">
      <dgm:prSet presAssocID="{85A9891C-6F24-4E25-84EE-04BB77DF056D}" presName="parentLin" presStyleCnt="0"/>
      <dgm:spPr/>
    </dgm:pt>
    <dgm:pt modelId="{9F8070A0-3EFF-4D2A-BE19-32F7223FC6A3}" type="pres">
      <dgm:prSet presAssocID="{85A9891C-6F24-4E25-84EE-04BB77DF056D}" presName="parentLeftMargin" presStyleLbl="node1" presStyleIdx="1" presStyleCnt="4"/>
      <dgm:spPr/>
      <dgm:t>
        <a:bodyPr/>
        <a:lstStyle/>
        <a:p>
          <a:pPr rtl="1"/>
          <a:endParaRPr lang="fa-IR"/>
        </a:p>
      </dgm:t>
    </dgm:pt>
    <dgm:pt modelId="{E500501A-FAF4-4BBE-AC15-318F3BAAA533}" type="pres">
      <dgm:prSet presAssocID="{85A9891C-6F24-4E25-84EE-04BB77DF056D}" presName="parentText" presStyleLbl="node1" presStyleIdx="2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4395AF8-481C-4CB0-917A-104ED6143F75}" type="pres">
      <dgm:prSet presAssocID="{85A9891C-6F24-4E25-84EE-04BB77DF056D}" presName="negativeSpace" presStyleCnt="0"/>
      <dgm:spPr/>
    </dgm:pt>
    <dgm:pt modelId="{50CAC74E-BB83-462D-B21C-443A37B94FB8}" type="pres">
      <dgm:prSet presAssocID="{85A9891C-6F24-4E25-84EE-04BB77DF056D}" presName="childText" presStyleLbl="conFgAcc1" presStyleIdx="2" presStyleCnt="4" custScaleY="199548">
        <dgm:presLayoutVars>
          <dgm:bulletEnabled val="1"/>
        </dgm:presLayoutVars>
      </dgm:prSet>
      <dgm:spPr/>
    </dgm:pt>
    <dgm:pt modelId="{13AAD977-5E09-46EE-92BB-237B2DD357E9}" type="pres">
      <dgm:prSet presAssocID="{2B916C95-CE31-4119-BEBF-F80C93376DA6}" presName="spaceBetweenRectangles" presStyleCnt="0"/>
      <dgm:spPr/>
    </dgm:pt>
    <dgm:pt modelId="{2D7558A2-743F-4140-AB47-8A8F50AB88D3}" type="pres">
      <dgm:prSet presAssocID="{94DBF6CA-8B47-483C-B79F-0ABFCAFAD6F1}" presName="parentLin" presStyleCnt="0"/>
      <dgm:spPr/>
    </dgm:pt>
    <dgm:pt modelId="{E91FBEEF-2953-4B6C-A9BA-12E1480CBD60}" type="pres">
      <dgm:prSet presAssocID="{94DBF6CA-8B47-483C-B79F-0ABFCAFAD6F1}" presName="parentLeftMargin" presStyleLbl="node1" presStyleIdx="2" presStyleCnt="4"/>
      <dgm:spPr/>
      <dgm:t>
        <a:bodyPr/>
        <a:lstStyle/>
        <a:p>
          <a:pPr rtl="1"/>
          <a:endParaRPr lang="fa-IR"/>
        </a:p>
      </dgm:t>
    </dgm:pt>
    <dgm:pt modelId="{745BAF69-247A-4B12-AB7B-BDE9E276BF87}" type="pres">
      <dgm:prSet presAssocID="{94DBF6CA-8B47-483C-B79F-0ABFCAFAD6F1}" presName="parentText" presStyleLbl="node1" presStyleIdx="3" presStyleCnt="4" custScaleX="136424" custScaleY="271091" custLinFactNeighborX="622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20B84A-B64E-49F2-BD3C-A51878F64693}" type="pres">
      <dgm:prSet presAssocID="{94DBF6CA-8B47-483C-B79F-0ABFCAFAD6F1}" presName="negativeSpace" presStyleCnt="0"/>
      <dgm:spPr/>
    </dgm:pt>
    <dgm:pt modelId="{2462A7B0-D19E-43E0-B1DA-F89929B7B476}" type="pres">
      <dgm:prSet presAssocID="{94DBF6CA-8B47-483C-B79F-0ABFCAFAD6F1}" presName="childText" presStyleLbl="conFgAcc1" presStyleIdx="3" presStyleCnt="4" custScaleY="199548">
        <dgm:presLayoutVars>
          <dgm:bulletEnabled val="1"/>
        </dgm:presLayoutVars>
      </dgm:prSet>
      <dgm:spPr/>
    </dgm:pt>
  </dgm:ptLst>
  <dgm:cxnLst>
    <dgm:cxn modelId="{29A2A144-9B68-4192-BBF0-DF2591BA648A}" type="presOf" srcId="{9058AE87-6660-4470-85C2-86FAE1B4F013}" destId="{DC91E809-0B11-4BC0-AA28-77CBABF9FDF3}" srcOrd="0" destOrd="0" presId="urn:microsoft.com/office/officeart/2005/8/layout/list1"/>
    <dgm:cxn modelId="{06E1E9AF-CE20-4F37-A3F3-15B6159C40F3}" type="presOf" srcId="{9058AE87-6660-4470-85C2-86FAE1B4F013}" destId="{BAC76855-E48B-45AC-98DD-A663E8367921}" srcOrd="1" destOrd="0" presId="urn:microsoft.com/office/officeart/2005/8/layout/list1"/>
    <dgm:cxn modelId="{E80B254D-BB5D-4306-99BE-BA5EE0A36578}" type="presOf" srcId="{7D8D9F6A-09FD-40F7-B55D-9AEAA9F356A9}" destId="{E64009A6-5733-487A-B9F7-EEAD04ADE198}" srcOrd="1" destOrd="0" presId="urn:microsoft.com/office/officeart/2005/8/layout/list1"/>
    <dgm:cxn modelId="{295A4831-3919-4131-8DB1-701B4D82B4C6}" type="presOf" srcId="{94DBF6CA-8B47-483C-B79F-0ABFCAFAD6F1}" destId="{745BAF69-247A-4B12-AB7B-BDE9E276BF87}" srcOrd="1" destOrd="0" presId="urn:microsoft.com/office/officeart/2005/8/layout/list1"/>
    <dgm:cxn modelId="{417D4AA6-E779-4024-BC9D-C04C7B65998E}" type="presOf" srcId="{85A9891C-6F24-4E25-84EE-04BB77DF056D}" destId="{E500501A-FAF4-4BBE-AC15-318F3BAAA533}" srcOrd="1" destOrd="0" presId="urn:microsoft.com/office/officeart/2005/8/layout/list1"/>
    <dgm:cxn modelId="{2658E5CF-E9E1-4F3C-AFB7-06015ED40A1B}" srcId="{BFCAE5B7-0B15-4AF8-B1AC-D0E90A44275A}" destId="{9058AE87-6660-4470-85C2-86FAE1B4F013}" srcOrd="0" destOrd="0" parTransId="{018010D2-651D-4720-B42D-FC2159FAE6EC}" sibTransId="{58E30B37-B18D-4206-BF19-D77CCBD1F20E}"/>
    <dgm:cxn modelId="{26D8C263-0B99-4076-A750-C88CAC72F287}" type="presOf" srcId="{BFCAE5B7-0B15-4AF8-B1AC-D0E90A44275A}" destId="{D4D8BAB4-3971-41DD-B4D7-8AAE49E4B626}" srcOrd="0" destOrd="0" presId="urn:microsoft.com/office/officeart/2005/8/layout/list1"/>
    <dgm:cxn modelId="{2D5A971D-AB33-4947-BE30-6E29030565D2}" srcId="{BFCAE5B7-0B15-4AF8-B1AC-D0E90A44275A}" destId="{94DBF6CA-8B47-483C-B79F-0ABFCAFAD6F1}" srcOrd="3" destOrd="0" parTransId="{0473F8F0-1A1D-43FE-AB66-1CBA388B2464}" sibTransId="{5F0B8168-CF04-4B56-A192-EFB3D1335003}"/>
    <dgm:cxn modelId="{48ABA7EC-B2E5-44B9-A671-F32FFE9B031D}" srcId="{BFCAE5B7-0B15-4AF8-B1AC-D0E90A44275A}" destId="{7D8D9F6A-09FD-40F7-B55D-9AEAA9F356A9}" srcOrd="1" destOrd="0" parTransId="{D2BEDF8E-41AB-4D4B-B819-A504D9892B7E}" sibTransId="{CCEA368E-AB28-4A09-A701-4B235D13D371}"/>
    <dgm:cxn modelId="{47E93333-905E-4D62-811A-2AF023DC5F4B}" type="presOf" srcId="{85A9891C-6F24-4E25-84EE-04BB77DF056D}" destId="{9F8070A0-3EFF-4D2A-BE19-32F7223FC6A3}" srcOrd="0" destOrd="0" presId="urn:microsoft.com/office/officeart/2005/8/layout/list1"/>
    <dgm:cxn modelId="{31D356A5-0EC1-46CF-91EE-121A6AEB07FF}" type="presOf" srcId="{7D8D9F6A-09FD-40F7-B55D-9AEAA9F356A9}" destId="{18759148-8A6A-4EC5-8421-BA9F06DD2016}" srcOrd="0" destOrd="0" presId="urn:microsoft.com/office/officeart/2005/8/layout/list1"/>
    <dgm:cxn modelId="{CDE75308-F71F-4646-9044-998DB12A511E}" type="presOf" srcId="{94DBF6CA-8B47-483C-B79F-0ABFCAFAD6F1}" destId="{E91FBEEF-2953-4B6C-A9BA-12E1480CBD60}" srcOrd="0" destOrd="0" presId="urn:microsoft.com/office/officeart/2005/8/layout/list1"/>
    <dgm:cxn modelId="{1A488145-24AE-4CD4-B3F7-C9DC2F44312C}" srcId="{BFCAE5B7-0B15-4AF8-B1AC-D0E90A44275A}" destId="{85A9891C-6F24-4E25-84EE-04BB77DF056D}" srcOrd="2" destOrd="0" parTransId="{C02EEEFC-8CFB-47F4-A296-48586C8B91D7}" sibTransId="{2B916C95-CE31-4119-BEBF-F80C93376DA6}"/>
    <dgm:cxn modelId="{BB30C93D-E9FC-42F2-96BA-69E5283AB194}" type="presParOf" srcId="{D4D8BAB4-3971-41DD-B4D7-8AAE49E4B626}" destId="{FE3EF08E-4FB9-489C-BF25-765D9A5B0ECF}" srcOrd="0" destOrd="0" presId="urn:microsoft.com/office/officeart/2005/8/layout/list1"/>
    <dgm:cxn modelId="{41A54A20-FBD7-485D-86EF-4660D02AB796}" type="presParOf" srcId="{FE3EF08E-4FB9-489C-BF25-765D9A5B0ECF}" destId="{DC91E809-0B11-4BC0-AA28-77CBABF9FDF3}" srcOrd="0" destOrd="0" presId="urn:microsoft.com/office/officeart/2005/8/layout/list1"/>
    <dgm:cxn modelId="{498C1BA7-83E0-4B1D-9865-2C012848EE8B}" type="presParOf" srcId="{FE3EF08E-4FB9-489C-BF25-765D9A5B0ECF}" destId="{BAC76855-E48B-45AC-98DD-A663E8367921}" srcOrd="1" destOrd="0" presId="urn:microsoft.com/office/officeart/2005/8/layout/list1"/>
    <dgm:cxn modelId="{7029EF9F-2E18-4A7D-AC42-DE6032ED30EA}" type="presParOf" srcId="{D4D8BAB4-3971-41DD-B4D7-8AAE49E4B626}" destId="{795B2D27-F14D-4191-B10D-0B03A2B224A4}" srcOrd="1" destOrd="0" presId="urn:microsoft.com/office/officeart/2005/8/layout/list1"/>
    <dgm:cxn modelId="{101468BC-0D47-43F9-93BC-509A79FA097E}" type="presParOf" srcId="{D4D8BAB4-3971-41DD-B4D7-8AAE49E4B626}" destId="{0415DD34-44AF-47CD-9263-7FE40980AE38}" srcOrd="2" destOrd="0" presId="urn:microsoft.com/office/officeart/2005/8/layout/list1"/>
    <dgm:cxn modelId="{E952DF77-BB35-4BFF-8892-DAAE4F0E62FE}" type="presParOf" srcId="{D4D8BAB4-3971-41DD-B4D7-8AAE49E4B626}" destId="{E04204D1-CD45-48E3-A8FA-77753021E149}" srcOrd="3" destOrd="0" presId="urn:microsoft.com/office/officeart/2005/8/layout/list1"/>
    <dgm:cxn modelId="{E9F14A0A-B7A6-4318-90F0-D2AE49EF4CAF}" type="presParOf" srcId="{D4D8BAB4-3971-41DD-B4D7-8AAE49E4B626}" destId="{16FF367F-566B-4C96-B084-8C1726E2AF85}" srcOrd="4" destOrd="0" presId="urn:microsoft.com/office/officeart/2005/8/layout/list1"/>
    <dgm:cxn modelId="{1FB7F31C-52B0-4598-AA20-3C0B67A8C844}" type="presParOf" srcId="{16FF367F-566B-4C96-B084-8C1726E2AF85}" destId="{18759148-8A6A-4EC5-8421-BA9F06DD2016}" srcOrd="0" destOrd="0" presId="urn:microsoft.com/office/officeart/2005/8/layout/list1"/>
    <dgm:cxn modelId="{72367097-ADE4-4D5F-9644-6E6BE11B0570}" type="presParOf" srcId="{16FF367F-566B-4C96-B084-8C1726E2AF85}" destId="{E64009A6-5733-487A-B9F7-EEAD04ADE198}" srcOrd="1" destOrd="0" presId="urn:microsoft.com/office/officeart/2005/8/layout/list1"/>
    <dgm:cxn modelId="{7A0D8701-8A61-4262-890A-56D052100533}" type="presParOf" srcId="{D4D8BAB4-3971-41DD-B4D7-8AAE49E4B626}" destId="{E50EF8F7-D344-4BD5-9C74-8E4E851004AF}" srcOrd="5" destOrd="0" presId="urn:microsoft.com/office/officeart/2005/8/layout/list1"/>
    <dgm:cxn modelId="{DD02C26E-8F88-45CE-A892-A1B8CB17590E}" type="presParOf" srcId="{D4D8BAB4-3971-41DD-B4D7-8AAE49E4B626}" destId="{2268BECA-A9C9-4B8D-B215-FB7F07D42045}" srcOrd="6" destOrd="0" presId="urn:microsoft.com/office/officeart/2005/8/layout/list1"/>
    <dgm:cxn modelId="{C87E22C9-3B2C-433E-98CD-30D96E879EE3}" type="presParOf" srcId="{D4D8BAB4-3971-41DD-B4D7-8AAE49E4B626}" destId="{06D7D469-834A-4287-80F5-113FD8AE329F}" srcOrd="7" destOrd="0" presId="urn:microsoft.com/office/officeart/2005/8/layout/list1"/>
    <dgm:cxn modelId="{559357E6-5EF0-4A1A-8267-F9829BBD8DEC}" type="presParOf" srcId="{D4D8BAB4-3971-41DD-B4D7-8AAE49E4B626}" destId="{1CCD946A-AA4B-42AE-9B08-38139E3686F9}" srcOrd="8" destOrd="0" presId="urn:microsoft.com/office/officeart/2005/8/layout/list1"/>
    <dgm:cxn modelId="{6D32230C-8277-4915-A32F-03FC9C770B8A}" type="presParOf" srcId="{1CCD946A-AA4B-42AE-9B08-38139E3686F9}" destId="{9F8070A0-3EFF-4D2A-BE19-32F7223FC6A3}" srcOrd="0" destOrd="0" presId="urn:microsoft.com/office/officeart/2005/8/layout/list1"/>
    <dgm:cxn modelId="{921E93B1-EE39-40AD-825E-E6BFF886B9B2}" type="presParOf" srcId="{1CCD946A-AA4B-42AE-9B08-38139E3686F9}" destId="{E500501A-FAF4-4BBE-AC15-318F3BAAA533}" srcOrd="1" destOrd="0" presId="urn:microsoft.com/office/officeart/2005/8/layout/list1"/>
    <dgm:cxn modelId="{0372E43F-AB3C-49EA-8F98-07333F6FD5B3}" type="presParOf" srcId="{D4D8BAB4-3971-41DD-B4D7-8AAE49E4B626}" destId="{74395AF8-481C-4CB0-917A-104ED6143F75}" srcOrd="9" destOrd="0" presId="urn:microsoft.com/office/officeart/2005/8/layout/list1"/>
    <dgm:cxn modelId="{42D7EE74-230E-4461-B7DF-6C19FEEA47AB}" type="presParOf" srcId="{D4D8BAB4-3971-41DD-B4D7-8AAE49E4B626}" destId="{50CAC74E-BB83-462D-B21C-443A37B94FB8}" srcOrd="10" destOrd="0" presId="urn:microsoft.com/office/officeart/2005/8/layout/list1"/>
    <dgm:cxn modelId="{43B57B73-6896-451D-8E20-78790768EA90}" type="presParOf" srcId="{D4D8BAB4-3971-41DD-B4D7-8AAE49E4B626}" destId="{13AAD977-5E09-46EE-92BB-237B2DD357E9}" srcOrd="11" destOrd="0" presId="urn:microsoft.com/office/officeart/2005/8/layout/list1"/>
    <dgm:cxn modelId="{F94C18E9-2A07-4E55-A89D-C4EF13D722C6}" type="presParOf" srcId="{D4D8BAB4-3971-41DD-B4D7-8AAE49E4B626}" destId="{2D7558A2-743F-4140-AB47-8A8F50AB88D3}" srcOrd="12" destOrd="0" presId="urn:microsoft.com/office/officeart/2005/8/layout/list1"/>
    <dgm:cxn modelId="{0CE6210D-8012-4EE6-9EC2-65F6BC02E0FF}" type="presParOf" srcId="{2D7558A2-743F-4140-AB47-8A8F50AB88D3}" destId="{E91FBEEF-2953-4B6C-A9BA-12E1480CBD60}" srcOrd="0" destOrd="0" presId="urn:microsoft.com/office/officeart/2005/8/layout/list1"/>
    <dgm:cxn modelId="{8332AFF3-AC95-4256-B7EC-ECE770AAB387}" type="presParOf" srcId="{2D7558A2-743F-4140-AB47-8A8F50AB88D3}" destId="{745BAF69-247A-4B12-AB7B-BDE9E276BF87}" srcOrd="1" destOrd="0" presId="urn:microsoft.com/office/officeart/2005/8/layout/list1"/>
    <dgm:cxn modelId="{86BC62B7-9045-42A1-B57A-F4BED1EFA303}" type="presParOf" srcId="{D4D8BAB4-3971-41DD-B4D7-8AAE49E4B626}" destId="{1D20B84A-B64E-49F2-BD3C-A51878F64693}" srcOrd="13" destOrd="0" presId="urn:microsoft.com/office/officeart/2005/8/layout/list1"/>
    <dgm:cxn modelId="{43609CA3-524C-4DE3-8B76-977B77FFECF8}" type="presParOf" srcId="{D4D8BAB4-3971-41DD-B4D7-8AAE49E4B626}" destId="{2462A7B0-D19E-43E0-B1DA-F89929B7B4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نظریه قطب رشد/ انتشار نوآوری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اهمیت تعامل بین کسب‌وکارها یا افراد 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0D3FA75-8F74-43F2-BCD3-3E42CD44CB59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نظریه بستر بذر/ کارآفرینی</a:t>
          </a:r>
          <a:endParaRPr lang="en-US" sz="2600" dirty="0">
            <a:cs typeface="B Nazanin" panose="00000400000000000000" pitchFamily="2" charset="-78"/>
          </a:endParaRPr>
        </a:p>
      </dgm:t>
    </dgm:pt>
    <dgm:pt modelId="{0074C1CD-21CC-477F-8A94-A3C0A5A2F74B}" type="par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03D954D0-4488-4D1C-AD3C-21735BF00790}" type="sibTrans" cxnId="{1AB66992-B3F1-4443-936A-9F970AF2FA8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A07C0C87-15D7-48A1-BADB-D99E3555FA10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تأکید بر هم‌افزایی‌ها و عوامل محیطی</a:t>
          </a:r>
          <a:endParaRPr lang="en-US" sz="2600" dirty="0">
            <a:cs typeface="B Nazanin" panose="00000400000000000000" pitchFamily="2" charset="-78"/>
          </a:endParaRPr>
        </a:p>
      </dgm:t>
    </dgm:pt>
    <dgm:pt modelId="{574DC415-E233-4E2B-8211-E558F8E5CCB6}" type="par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D87FB259-4FF8-471D-BE82-5E868F780FFC}" type="sibTrans" cxnId="{46360023-BA9D-4B13-9E6D-ED301A37B386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915F81E-643A-4102-8E07-60C54C8D2766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تبدیل یک ناحیه به قطب رشد، به واسطه وجود صنایع کلیدی و افراد نوآور</a:t>
          </a:r>
          <a:endParaRPr lang="en-US" sz="2600" dirty="0">
            <a:cs typeface="B Nazanin" panose="00000400000000000000" pitchFamily="2" charset="-78"/>
          </a:endParaRPr>
        </a:p>
      </dgm:t>
    </dgm:pt>
    <dgm:pt modelId="{7C253A7A-CD05-41FC-8622-C8D3CCC54977}" type="parTrans" cxnId="{64A0AB8B-D0A4-4AA7-B4CA-9974D6A39243}">
      <dgm:prSet/>
      <dgm:spPr/>
      <dgm:t>
        <a:bodyPr/>
        <a:lstStyle/>
        <a:p>
          <a:endParaRPr lang="en-US"/>
        </a:p>
      </dgm:t>
    </dgm:pt>
    <dgm:pt modelId="{AEF01BB7-A154-41A8-ACF3-98615D90C85D}" type="sibTrans" cxnId="{64A0AB8B-D0A4-4AA7-B4CA-9974D6A39243}">
      <dgm:prSet/>
      <dgm:spPr/>
      <dgm:t>
        <a:bodyPr/>
        <a:lstStyle/>
        <a:p>
          <a:endParaRPr lang="en-US"/>
        </a:p>
      </dgm:t>
    </dgm:pt>
    <dgm:pt modelId="{674EF6C7-49DF-4061-B7DF-35924DEA0A15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انتشار تدریجی رشد منطقه به </a:t>
          </a:r>
          <a:r>
            <a:rPr lang="ar-SA" sz="2600" dirty="0"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rPr>
            <a:t>سایر مناطق همجوار </a:t>
          </a:r>
          <a:endParaRPr lang="en-US" sz="2600" dirty="0">
            <a:cs typeface="B Nazanin" panose="00000400000000000000" pitchFamily="2" charset="-78"/>
          </a:endParaRPr>
        </a:p>
      </dgm:t>
    </dgm:pt>
    <dgm:pt modelId="{092005D0-08CD-435E-96B9-7404B89FA60B}" type="parTrans" cxnId="{AC751C0F-8D0F-4C6A-9D4E-95C89BBEE676}">
      <dgm:prSet/>
      <dgm:spPr/>
      <dgm:t>
        <a:bodyPr/>
        <a:lstStyle/>
        <a:p>
          <a:endParaRPr lang="en-US"/>
        </a:p>
      </dgm:t>
    </dgm:pt>
    <dgm:pt modelId="{6FE047CA-5665-45D9-AA3C-55922FEE658E}" type="sibTrans" cxnId="{AC751C0F-8D0F-4C6A-9D4E-95C89BBEE676}">
      <dgm:prSet/>
      <dgm:spPr/>
      <dgm:t>
        <a:bodyPr/>
        <a:lstStyle/>
        <a:p>
          <a:endParaRPr lang="en-US"/>
        </a:p>
      </dgm:t>
    </dgm:pt>
    <dgm:pt modelId="{F66AD448-BD55-4B72-8B45-AF71F09987FC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ظهور نوآوری در نواحی بزرگ و توسعه‌یافته با ویژگی: سطوح بالای رقابت فعالیت‌های دانشگاهی و فرهنگی، وجود امکانات عالی برای ارتباطات داخلی و خارجی، بینش وسیع درباره نیازهای برآورده‌نشده، هم‌افزایی بین نقش‌آفرینان محلی </a:t>
          </a:r>
          <a:endParaRPr lang="en-US" sz="2600" dirty="0">
            <a:cs typeface="B Nazanin" panose="00000400000000000000" pitchFamily="2" charset="-78"/>
          </a:endParaRPr>
        </a:p>
      </dgm:t>
    </dgm:pt>
    <dgm:pt modelId="{4548C75A-1F6F-44E4-9F2B-493185744528}" type="parTrans" cxnId="{C3FFF7E5-8F0A-4AD6-BDB2-6BCBB99D3548}">
      <dgm:prSet/>
      <dgm:spPr/>
      <dgm:t>
        <a:bodyPr/>
        <a:lstStyle/>
        <a:p>
          <a:endParaRPr lang="en-US"/>
        </a:p>
      </dgm:t>
    </dgm:pt>
    <dgm:pt modelId="{58A731EC-EB73-455D-B1B3-AA91B2CB21CE}" type="sibTrans" cxnId="{C3FFF7E5-8F0A-4AD6-BDB2-6BCBB99D3548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2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2" custScaleX="199673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5C5E6C-8112-4123-A7CB-C6B8B9A991D4}" type="pres">
      <dgm:prSet presAssocID="{72A760DE-7772-46B0-B9E0-CCD71F59EEB0}" presName="sp" presStyleCnt="0"/>
      <dgm:spPr/>
    </dgm:pt>
    <dgm:pt modelId="{547B51CF-02A4-4007-8BC8-AE79CA0ABE43}" type="pres">
      <dgm:prSet presAssocID="{00D3FA75-8F74-43F2-BCD3-3E42CD44CB59}" presName="linNode" presStyleCnt="0"/>
      <dgm:spPr/>
    </dgm:pt>
    <dgm:pt modelId="{8D3A20CE-03DD-4DB8-95FA-6D0D47127887}" type="pres">
      <dgm:prSet presAssocID="{00D3FA75-8F74-43F2-BCD3-3E42CD44CB59}" presName="parentText" presStyleLbl="node1" presStyleIdx="1" presStyleCnt="2" custScaleX="81853" custScaleY="125308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0DA517B-1B4E-46A1-8480-ADB671E9C2A9}" type="pres">
      <dgm:prSet presAssocID="{00D3FA75-8F74-43F2-BCD3-3E42CD44CB59}" presName="descendantText" presStyleLbl="alignAccFollowNode1" presStyleIdx="1" presStyleCnt="2" custScaleX="199673" custScaleY="1486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C751C0F-8D0F-4C6A-9D4E-95C89BBEE676}" srcId="{118F60D7-EA7B-4F52-9032-7AFCF8EF55FB}" destId="{674EF6C7-49DF-4061-B7DF-35924DEA0A15}" srcOrd="2" destOrd="0" parTransId="{092005D0-08CD-435E-96B9-7404B89FA60B}" sibTransId="{6FE047CA-5665-45D9-AA3C-55922FEE658E}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11B873BB-1FAE-4BF3-9AFE-BC9F834859CB}" type="presOf" srcId="{00D3FA75-8F74-43F2-BCD3-3E42CD44CB59}" destId="{8D3A20CE-03DD-4DB8-95FA-6D0D47127887}" srcOrd="0" destOrd="0" presId="urn:microsoft.com/office/officeart/2005/8/layout/vList5"/>
    <dgm:cxn modelId="{B24C5F5E-33A0-4526-87A7-4229B25A0151}" type="presOf" srcId="{F66AD448-BD55-4B72-8B45-AF71F09987FC}" destId="{C0DA517B-1B4E-46A1-8480-ADB671E9C2A9}" srcOrd="0" destOrd="1" presId="urn:microsoft.com/office/officeart/2005/8/layout/vList5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2324631B-40BA-4DB1-9A86-C117052D6232}" type="presOf" srcId="{A07C0C87-15D7-48A1-BADB-D99E3555FA10}" destId="{C0DA517B-1B4E-46A1-8480-ADB671E9C2A9}" srcOrd="0" destOrd="0" presId="urn:microsoft.com/office/officeart/2005/8/layout/vList5"/>
    <dgm:cxn modelId="{64A0AB8B-D0A4-4AA7-B4CA-9974D6A39243}" srcId="{118F60D7-EA7B-4F52-9032-7AFCF8EF55FB}" destId="{F915F81E-643A-4102-8E07-60C54C8D2766}" srcOrd="1" destOrd="0" parTransId="{7C253A7A-CD05-41FC-8622-C8D3CCC54977}" sibTransId="{AEF01BB7-A154-41A8-ACF3-98615D90C85D}"/>
    <dgm:cxn modelId="{D4EFB468-0411-40EA-9DFE-D0355492B0F7}" type="presOf" srcId="{F915F81E-643A-4102-8E07-60C54C8D2766}" destId="{FADB16AA-D831-4368-B720-68D35D601B4D}" srcOrd="0" destOrd="1" presId="urn:microsoft.com/office/officeart/2005/8/layout/vList5"/>
    <dgm:cxn modelId="{31FE8560-99DB-499C-BF27-146A4EFAEF4B}" type="presOf" srcId="{674EF6C7-49DF-4061-B7DF-35924DEA0A15}" destId="{FADB16AA-D831-4368-B720-68D35D601B4D}" srcOrd="0" destOrd="2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1AB66992-B3F1-4443-936A-9F970AF2FA8A}" srcId="{D2D9DC07-E900-454A-91EB-6E59957B6D31}" destId="{00D3FA75-8F74-43F2-BCD3-3E42CD44CB59}" srcOrd="1" destOrd="0" parTransId="{0074C1CD-21CC-477F-8A94-A3C0A5A2F74B}" sibTransId="{03D954D0-4488-4D1C-AD3C-21735BF00790}"/>
    <dgm:cxn modelId="{46360023-BA9D-4B13-9E6D-ED301A37B386}" srcId="{00D3FA75-8F74-43F2-BCD3-3E42CD44CB59}" destId="{A07C0C87-15D7-48A1-BADB-D99E3555FA10}" srcOrd="0" destOrd="0" parTransId="{574DC415-E233-4E2B-8211-E558F8E5CCB6}" sibTransId="{D87FB259-4FF8-471D-BE82-5E868F780FFC}"/>
    <dgm:cxn modelId="{C3FFF7E5-8F0A-4AD6-BDB2-6BCBB99D3548}" srcId="{00D3FA75-8F74-43F2-BCD3-3E42CD44CB59}" destId="{F66AD448-BD55-4B72-8B45-AF71F09987FC}" srcOrd="1" destOrd="0" parTransId="{4548C75A-1F6F-44E4-9F2B-493185744528}" sibTransId="{58A731EC-EB73-455D-B1B3-AA91B2CB21CE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  <dgm:cxn modelId="{61C3C2D6-11C0-40E5-864B-41F62AFC7D39}" type="presParOf" srcId="{B2DBB964-5744-4984-BD10-86E9876B7179}" destId="{3C5C5E6C-8112-4123-A7CB-C6B8B9A991D4}" srcOrd="1" destOrd="0" presId="urn:microsoft.com/office/officeart/2005/8/layout/vList5"/>
    <dgm:cxn modelId="{F455EA5F-2BBF-4377-A9F8-DDEB634092C8}" type="presParOf" srcId="{B2DBB964-5744-4984-BD10-86E9876B7179}" destId="{547B51CF-02A4-4007-8BC8-AE79CA0ABE43}" srcOrd="2" destOrd="0" presId="urn:microsoft.com/office/officeart/2005/8/layout/vList5"/>
    <dgm:cxn modelId="{7475DC86-BFA3-4854-B79D-BC585F306569}" type="presParOf" srcId="{547B51CF-02A4-4007-8BC8-AE79CA0ABE43}" destId="{8D3A20CE-03DD-4DB8-95FA-6D0D47127887}" srcOrd="0" destOrd="0" presId="urn:microsoft.com/office/officeart/2005/8/layout/vList5"/>
    <dgm:cxn modelId="{182A520B-1E20-4B56-B3F4-873FA4759810}" type="presParOf" srcId="{547B51CF-02A4-4007-8BC8-AE79CA0ABE43}" destId="{C0DA517B-1B4E-46A1-8480-ADB671E9C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دو فاز حمایتی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1) پیش‌شتابدهی: ارائه فضای اداری و خدمات آموزشی به متقاضان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BBFE2768-361C-4D6A-9A12-647F75C2AF24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2) شتابدهی: ارائه خدمات گسترده شامل آموزش، مربی‌گری (دسترسی به شبکه گسترده‌ای از مشاوران و مربیان خبره در حوزه‌های مختلف کسب‌وکار)، هزینه‌ها و سرمایه اولیه (هزینه فضای کار و امکانات ساخت مدل، مواد اولیه، هزینه غذا، مربی و مشاور تیم، هزینه ارتباطات)، فضای کاری، فرصت‌های شبکه‌سازی به شرکت‌های نوپا </a:t>
          </a:r>
          <a:endParaRPr lang="en-US" sz="2600" dirty="0">
            <a:cs typeface="B Nazanin" panose="00000400000000000000" pitchFamily="2" charset="-78"/>
          </a:endParaRPr>
        </a:p>
      </dgm:t>
    </dgm:pt>
    <dgm:pt modelId="{255C54C7-FDCB-40E6-8089-1B174777943E}" type="parTrans" cxnId="{36705AE2-E421-45AD-97B2-FA5337602796}">
      <dgm:prSet/>
      <dgm:spPr/>
      <dgm:t>
        <a:bodyPr/>
        <a:lstStyle/>
        <a:p>
          <a:endParaRPr lang="en-US"/>
        </a:p>
      </dgm:t>
    </dgm:pt>
    <dgm:pt modelId="{4B76587E-2623-4795-8ED3-9B5DFDA05EBF}" type="sibTrans" cxnId="{36705AE2-E421-45AD-97B2-FA5337602796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ABF7587A-9144-4068-BB38-621C0A616627}" type="presOf" srcId="{BBFE2768-361C-4D6A-9A12-647F75C2AF24}" destId="{FADB16AA-D831-4368-B720-68D35D601B4D}" srcOrd="0" destOrd="1" presId="urn:microsoft.com/office/officeart/2005/8/layout/vList5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36705AE2-E421-45AD-97B2-FA5337602796}" srcId="{118F60D7-EA7B-4F52-9032-7AFCF8EF55FB}" destId="{BBFE2768-361C-4D6A-9A12-647F75C2AF24}" srcOrd="1" destOrd="0" parTransId="{255C54C7-FDCB-40E6-8089-1B174777943E}" sibTransId="{4B76587E-2623-4795-8ED3-9B5DFDA05EBF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ویژگی‌های اصلی شتابدهنده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فرایند درخواستِ آزاد و البته رقابتی؛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4D8207D5-31F0-49CC-8A87-AC121ED7C18F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فراهم‌سازی سرمایه پیش‌اولیه، معمولاً در قبال دریافت سهام خیلی کم؛</a:t>
          </a:r>
          <a:endParaRPr lang="en-US" sz="2600" dirty="0">
            <a:cs typeface="B Nazanin" panose="00000400000000000000" pitchFamily="2" charset="-78"/>
          </a:endParaRPr>
        </a:p>
      </dgm:t>
    </dgm:pt>
    <dgm:pt modelId="{40E310F2-38E1-4EE6-820C-2A559EA3E5BA}" type="parTrans" cxnId="{3896175F-B3C3-408A-93B7-C25A3EDC1577}">
      <dgm:prSet/>
      <dgm:spPr/>
      <dgm:t>
        <a:bodyPr/>
        <a:lstStyle/>
        <a:p>
          <a:endParaRPr lang="en-US"/>
        </a:p>
      </dgm:t>
    </dgm:pt>
    <dgm:pt modelId="{E8C86B37-5257-4147-8223-BAEA5D62231D}" type="sibTrans" cxnId="{3896175F-B3C3-408A-93B7-C25A3EDC1577}">
      <dgm:prSet/>
      <dgm:spPr/>
      <dgm:t>
        <a:bodyPr/>
        <a:lstStyle/>
        <a:p>
          <a:endParaRPr lang="en-US"/>
        </a:p>
      </dgm:t>
    </dgm:pt>
    <dgm:pt modelId="{BE08C6DB-D464-4A6B-9AF2-413A8257F1DE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تمرکز روی تیم‌های کوچک، نه افراد؛</a:t>
          </a:r>
          <a:endParaRPr lang="en-US" sz="2600" dirty="0">
            <a:cs typeface="B Nazanin" panose="00000400000000000000" pitchFamily="2" charset="-78"/>
          </a:endParaRPr>
        </a:p>
      </dgm:t>
    </dgm:pt>
    <dgm:pt modelId="{5B2D7508-706D-4C90-B822-A281D6B23587}" type="parTrans" cxnId="{9C0E04A3-E3CF-4CA0-B704-D41DB9A17CD4}">
      <dgm:prSet/>
      <dgm:spPr/>
      <dgm:t>
        <a:bodyPr/>
        <a:lstStyle/>
        <a:p>
          <a:endParaRPr lang="en-US"/>
        </a:p>
      </dgm:t>
    </dgm:pt>
    <dgm:pt modelId="{38386100-084B-4D6B-854B-78391C957DF2}" type="sibTrans" cxnId="{9C0E04A3-E3CF-4CA0-B704-D41DB9A17CD4}">
      <dgm:prSet/>
      <dgm:spPr/>
      <dgm:t>
        <a:bodyPr/>
        <a:lstStyle/>
        <a:p>
          <a:endParaRPr lang="en-US"/>
        </a:p>
      </dgm:t>
    </dgm:pt>
    <dgm:pt modelId="{6CCDA023-E384-4D2E-81DD-9D8E53EF03FC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پشتیبانی با زمان محدود، همراه با مربی‌گری دقیق و رویدادهای برنامه‌ریزی‌شده؛</a:t>
          </a:r>
          <a:endParaRPr lang="en-US" sz="2600" dirty="0">
            <a:cs typeface="B Nazanin" panose="00000400000000000000" pitchFamily="2" charset="-78"/>
          </a:endParaRPr>
        </a:p>
      </dgm:t>
    </dgm:pt>
    <dgm:pt modelId="{5D0DC3FC-B5F1-4A6F-8F6A-225C2155C8C6}" type="parTrans" cxnId="{618A026A-3D4F-42B9-A563-28ACCFC18017}">
      <dgm:prSet/>
      <dgm:spPr/>
      <dgm:t>
        <a:bodyPr/>
        <a:lstStyle/>
        <a:p>
          <a:endParaRPr lang="en-US"/>
        </a:p>
      </dgm:t>
    </dgm:pt>
    <dgm:pt modelId="{000F11C1-CC59-46BC-B11D-25FDA66D765B}" type="sibTrans" cxnId="{618A026A-3D4F-42B9-A563-28ACCFC18017}">
      <dgm:prSet/>
      <dgm:spPr/>
      <dgm:t>
        <a:bodyPr/>
        <a:lstStyle/>
        <a:p>
          <a:endParaRPr lang="en-US"/>
        </a:p>
      </dgm:t>
    </dgm:pt>
    <dgm:pt modelId="{A927312B-A047-4E05-8583-F8262F892828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پشتیبانی از «گروه‌هایی» از شرکت‌های نوپا که هم‌زمان و همراه با هم مراحل پیش‌شتابدهی و شتابدهی را پشت سر می‌گذارند.</a:t>
          </a:r>
          <a:endParaRPr lang="en-US" sz="2600" dirty="0">
            <a:cs typeface="B Nazanin" panose="00000400000000000000" pitchFamily="2" charset="-78"/>
          </a:endParaRPr>
        </a:p>
      </dgm:t>
    </dgm:pt>
    <dgm:pt modelId="{59A9005D-CF69-4FDD-B7CC-27C5647C2888}" type="parTrans" cxnId="{E7288846-134F-4781-937D-A659DF80F657}">
      <dgm:prSet/>
      <dgm:spPr/>
      <dgm:t>
        <a:bodyPr/>
        <a:lstStyle/>
        <a:p>
          <a:endParaRPr lang="en-US"/>
        </a:p>
      </dgm:t>
    </dgm:pt>
    <dgm:pt modelId="{007B6FE3-2D95-453D-B841-9EAC1C686488}" type="sibTrans" cxnId="{E7288846-134F-4781-937D-A659DF80F657}">
      <dgm:prSet/>
      <dgm:spPr/>
      <dgm:t>
        <a:bodyPr/>
        <a:lstStyle/>
        <a:p>
          <a:endParaRPr lang="en-US"/>
        </a:p>
      </dgm:t>
    </dgm:pt>
    <dgm:pt modelId="{C13F2D05-0628-48D9-BE22-4CE41F18168F}">
      <dgm:prSet custT="1"/>
      <dgm:spPr/>
      <dgm:t>
        <a:bodyPr/>
        <a:lstStyle/>
        <a:p>
          <a:pPr algn="just" rtl="1"/>
          <a:endParaRPr lang="en-US" sz="2600" dirty="0">
            <a:cs typeface="B Nazanin" panose="00000400000000000000" pitchFamily="2" charset="-78"/>
          </a:endParaRPr>
        </a:p>
      </dgm:t>
    </dgm:pt>
    <dgm:pt modelId="{8350EDAF-B31B-4D63-8D40-E31E3DC95B32}" type="parTrans" cxnId="{68F004FA-6D87-4662-9E46-3D6A2CA2C231}">
      <dgm:prSet/>
      <dgm:spPr/>
      <dgm:t>
        <a:bodyPr/>
        <a:lstStyle/>
        <a:p>
          <a:endParaRPr lang="en-US"/>
        </a:p>
      </dgm:t>
    </dgm:pt>
    <dgm:pt modelId="{0565524E-1A8B-4D80-8433-FFF7BD315681}" type="sibTrans" cxnId="{68F004FA-6D87-4662-9E46-3D6A2CA2C231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9C0E04A3-E3CF-4CA0-B704-D41DB9A17CD4}" srcId="{118F60D7-EA7B-4F52-9032-7AFCF8EF55FB}" destId="{BE08C6DB-D464-4A6B-9AF2-413A8257F1DE}" srcOrd="2" destOrd="0" parTransId="{5B2D7508-706D-4C90-B822-A281D6B23587}" sibTransId="{38386100-084B-4D6B-854B-78391C957DF2}"/>
    <dgm:cxn modelId="{924E9C5D-078E-4AE5-89A2-AA3A353BDDB6}" type="presOf" srcId="{BE08C6DB-D464-4A6B-9AF2-413A8257F1DE}" destId="{FADB16AA-D831-4368-B720-68D35D601B4D}" srcOrd="0" destOrd="2" presId="urn:microsoft.com/office/officeart/2005/8/layout/vList5"/>
    <dgm:cxn modelId="{68F004FA-6D87-4662-9E46-3D6A2CA2C231}" srcId="{118F60D7-EA7B-4F52-9032-7AFCF8EF55FB}" destId="{C13F2D05-0628-48D9-BE22-4CE41F18168F}" srcOrd="5" destOrd="0" parTransId="{8350EDAF-B31B-4D63-8D40-E31E3DC95B32}" sibTransId="{0565524E-1A8B-4D80-8433-FFF7BD315681}"/>
    <dgm:cxn modelId="{FA539714-6B70-4DA9-A42E-1C9298D2FA15}" type="presOf" srcId="{4D8207D5-31F0-49CC-8A87-AC121ED7C18F}" destId="{FADB16AA-D831-4368-B720-68D35D601B4D}" srcOrd="0" destOrd="1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3896175F-B3C3-408A-93B7-C25A3EDC1577}" srcId="{118F60D7-EA7B-4F52-9032-7AFCF8EF55FB}" destId="{4D8207D5-31F0-49CC-8A87-AC121ED7C18F}" srcOrd="1" destOrd="0" parTransId="{40E310F2-38E1-4EE6-820C-2A559EA3E5BA}" sibTransId="{E8C86B37-5257-4147-8223-BAEA5D62231D}"/>
    <dgm:cxn modelId="{E7288846-134F-4781-937D-A659DF80F657}" srcId="{118F60D7-EA7B-4F52-9032-7AFCF8EF55FB}" destId="{A927312B-A047-4E05-8583-F8262F892828}" srcOrd="4" destOrd="0" parTransId="{59A9005D-CF69-4FDD-B7CC-27C5647C2888}" sibTransId="{007B6FE3-2D95-453D-B841-9EAC1C686488}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618A026A-3D4F-42B9-A563-28ACCFC18017}" srcId="{118F60D7-EA7B-4F52-9032-7AFCF8EF55FB}" destId="{6CCDA023-E384-4D2E-81DD-9D8E53EF03FC}" srcOrd="3" destOrd="0" parTransId="{5D0DC3FC-B5F1-4A6F-8F6A-225C2155C8C6}" sibTransId="{000F11C1-CC59-46BC-B11D-25FDA66D765B}"/>
    <dgm:cxn modelId="{579E321E-3026-4F33-826D-E9ABFB524495}" type="presOf" srcId="{A927312B-A047-4E05-8583-F8262F892828}" destId="{FADB16AA-D831-4368-B720-68D35D601B4D}" srcOrd="0" destOrd="4" presId="urn:microsoft.com/office/officeart/2005/8/layout/vList5"/>
    <dgm:cxn modelId="{A8C2E45A-76EE-4ECB-9AF8-508DD2E9956C}" type="presOf" srcId="{C13F2D05-0628-48D9-BE22-4CE41F18168F}" destId="{FADB16AA-D831-4368-B720-68D35D601B4D}" srcOrd="0" destOrd="5" presId="urn:microsoft.com/office/officeart/2005/8/layout/vList5"/>
    <dgm:cxn modelId="{76EAB1F6-13E8-4A18-8582-49F4CD01A48E}" type="presOf" srcId="{6CCDA023-E384-4D2E-81DD-9D8E53EF03FC}" destId="{FADB16AA-D831-4368-B720-68D35D601B4D}" srcOrd="0" destOrd="3" presId="urn:microsoft.com/office/officeart/2005/8/layout/vList5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تعریف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ساختاری حمایتی برای ایجاد شرکت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239C2669-A569-4478-8FAF-CCD1F8BED32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خدمات</a:t>
          </a:r>
          <a:endParaRPr lang="en-US" sz="2600" dirty="0">
            <a:cs typeface="B Nazanin" panose="00000400000000000000" pitchFamily="2" charset="-78"/>
          </a:endParaRPr>
        </a:p>
      </dgm:t>
    </dgm:pt>
    <dgm:pt modelId="{9552440E-3B6D-400C-B590-1B2CEE23FF8C}" type="parTrans" cxnId="{F608E2EC-E5BC-4FB3-87A1-2C25C8781DFD}">
      <dgm:prSet/>
      <dgm:spPr/>
      <dgm:t>
        <a:bodyPr/>
        <a:lstStyle/>
        <a:p>
          <a:endParaRPr lang="en-US" sz="2600"/>
        </a:p>
      </dgm:t>
    </dgm:pt>
    <dgm:pt modelId="{385696C5-323C-40F4-BA21-D3478BFE0F50}" type="sibTrans" cxnId="{F608E2EC-E5BC-4FB3-87A1-2C25C8781DFD}">
      <dgm:prSet/>
      <dgm:spPr/>
      <dgm:t>
        <a:bodyPr/>
        <a:lstStyle/>
        <a:p>
          <a:endParaRPr lang="en-US" sz="2600"/>
        </a:p>
      </dgm:t>
    </dgm:pt>
    <dgm:pt modelId="{078A8E16-7050-4DF5-8A53-3E37D117974E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تأمین فضای کار </a:t>
          </a:r>
          <a:endParaRPr lang="en-US" sz="2600" dirty="0">
            <a:cs typeface="B Nazanin" panose="00000400000000000000" pitchFamily="2" charset="-78"/>
          </a:endParaRPr>
        </a:p>
      </dgm:t>
    </dgm:pt>
    <dgm:pt modelId="{8D584FB9-4518-4CD9-A9FE-BD57DA4B8940}" type="parTrans" cxnId="{B796F124-1051-468F-97C4-4A8F13A624EC}">
      <dgm:prSet/>
      <dgm:spPr/>
      <dgm:t>
        <a:bodyPr/>
        <a:lstStyle/>
        <a:p>
          <a:endParaRPr lang="en-US" sz="2600"/>
        </a:p>
      </dgm:t>
    </dgm:pt>
    <dgm:pt modelId="{E8E7D15C-12FE-4977-8C85-9E4FF8FE4CC1}" type="sibTrans" cxnId="{B796F124-1051-468F-97C4-4A8F13A624EC}">
      <dgm:prSet/>
      <dgm:spPr/>
      <dgm:t>
        <a:bodyPr/>
        <a:lstStyle/>
        <a:p>
          <a:endParaRPr lang="en-US" sz="2600"/>
        </a:p>
      </dgm:t>
    </dgm:pt>
    <dgm:pt modelId="{527330AC-6592-4C99-AC9C-0E81537C1117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تجمیع منابع لازم برای حمایت و کمک به تیم‌ها/ شرکت‌های نوپا پیش از تأسیس یا در طول سال‌های اولیه عمر آن‌ها</a:t>
          </a:r>
          <a:endParaRPr lang="en-US" sz="2600" dirty="0">
            <a:cs typeface="B Nazanin" panose="00000400000000000000" pitchFamily="2" charset="-78"/>
          </a:endParaRPr>
        </a:p>
      </dgm:t>
    </dgm:pt>
    <dgm:pt modelId="{1F934FE5-5EB8-4C08-9B29-61E3ED48454F}" type="parTrans" cxnId="{36D5A245-95ED-49A5-945A-FFB414E806FA}">
      <dgm:prSet/>
      <dgm:spPr/>
      <dgm:t>
        <a:bodyPr/>
        <a:lstStyle/>
        <a:p>
          <a:endParaRPr lang="en-US"/>
        </a:p>
      </dgm:t>
    </dgm:pt>
    <dgm:pt modelId="{526A8E95-FAB5-48C9-B661-AB16C2C87EA2}" type="sibTrans" cxnId="{36D5A245-95ED-49A5-945A-FFB414E806FA}">
      <dgm:prSet/>
      <dgm:spPr/>
      <dgm:t>
        <a:bodyPr/>
        <a:lstStyle/>
        <a:p>
          <a:endParaRPr lang="en-US"/>
        </a:p>
      </dgm:t>
    </dgm:pt>
    <dgm:pt modelId="{F60DC821-7E26-42E5-B29B-257998933A47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آموزش کارآفرینان</a:t>
          </a:r>
          <a:endParaRPr lang="en-US" sz="2600" dirty="0">
            <a:cs typeface="B Nazanin" panose="00000400000000000000" pitchFamily="2" charset="-78"/>
          </a:endParaRPr>
        </a:p>
      </dgm:t>
    </dgm:pt>
    <dgm:pt modelId="{01811982-1976-4C26-BA7D-CED8C70ED220}" type="parTrans" cxnId="{A48B4F47-9B04-47D2-AD37-5C47D37C92A1}">
      <dgm:prSet/>
      <dgm:spPr/>
      <dgm:t>
        <a:bodyPr/>
        <a:lstStyle/>
        <a:p>
          <a:endParaRPr lang="en-US"/>
        </a:p>
      </dgm:t>
    </dgm:pt>
    <dgm:pt modelId="{70D9CA99-1181-4495-A415-869D1C05A005}" type="sibTrans" cxnId="{A48B4F47-9B04-47D2-AD37-5C47D37C92A1}">
      <dgm:prSet/>
      <dgm:spPr/>
      <dgm:t>
        <a:bodyPr/>
        <a:lstStyle/>
        <a:p>
          <a:endParaRPr lang="en-US"/>
        </a:p>
      </dgm:t>
    </dgm:pt>
    <dgm:pt modelId="{42B0277D-1ACF-4BEB-9686-741F1224E58C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دسترسی به شبکه‌ها و تجهیزات تخصصی</a:t>
          </a:r>
          <a:endParaRPr lang="en-US" sz="2600" dirty="0">
            <a:cs typeface="B Nazanin" panose="00000400000000000000" pitchFamily="2" charset="-78"/>
          </a:endParaRPr>
        </a:p>
      </dgm:t>
    </dgm:pt>
    <dgm:pt modelId="{1574812D-721B-48A3-BDFE-BC9108A2D7A4}" type="parTrans" cxnId="{205EBB8E-7D3F-476D-92A8-BB24A112D9BB}">
      <dgm:prSet/>
      <dgm:spPr/>
      <dgm:t>
        <a:bodyPr/>
        <a:lstStyle/>
        <a:p>
          <a:endParaRPr lang="en-US"/>
        </a:p>
      </dgm:t>
    </dgm:pt>
    <dgm:pt modelId="{93425FB6-6FF1-4A66-9101-E9EDAE9F3F5B}" type="sibTrans" cxnId="{205EBB8E-7D3F-476D-92A8-BB24A112D9BB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2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2" custScaleX="199673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A450E0-70FB-4781-A384-3281173BFC59}" type="pres">
      <dgm:prSet presAssocID="{72A760DE-7772-46B0-B9E0-CCD71F59EEB0}" presName="sp" presStyleCnt="0"/>
      <dgm:spPr/>
    </dgm:pt>
    <dgm:pt modelId="{D668140D-E274-4990-B35A-30B3C6F53310}" type="pres">
      <dgm:prSet presAssocID="{239C2669-A569-4478-8FAF-CCD1F8BED32B}" presName="linNode" presStyleCnt="0"/>
      <dgm:spPr/>
    </dgm:pt>
    <dgm:pt modelId="{673962D1-52B4-4982-992F-61E702F9F8A6}" type="pres">
      <dgm:prSet presAssocID="{239C2669-A569-4478-8FAF-CCD1F8BED32B}" presName="parentText" presStyleLbl="node1" presStyleIdx="1" presStyleCnt="2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8B55F8-265C-4013-900D-DD1014C551DC}" type="pres">
      <dgm:prSet presAssocID="{239C2669-A569-4478-8FAF-CCD1F8BED32B}" presName="descendantText" presStyleLbl="alignAccFollowNode1" presStyleIdx="1" presStyleCnt="2" custScaleX="199673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3A9FE923-D14F-4C9A-AA95-BB15CB1B896A}" type="presOf" srcId="{42B0277D-1ACF-4BEB-9686-741F1224E58C}" destId="{298B55F8-265C-4013-900D-DD1014C551DC}" srcOrd="0" destOrd="2" presId="urn:microsoft.com/office/officeart/2005/8/layout/vList5"/>
    <dgm:cxn modelId="{A48B4F47-9B04-47D2-AD37-5C47D37C92A1}" srcId="{239C2669-A569-4478-8FAF-CCD1F8BED32B}" destId="{F60DC821-7E26-42E5-B29B-257998933A47}" srcOrd="1" destOrd="0" parTransId="{01811982-1976-4C26-BA7D-CED8C70ED220}" sibTransId="{70D9CA99-1181-4495-A415-869D1C05A005}"/>
    <dgm:cxn modelId="{DCB18E64-5082-4264-9DC3-35C50CA1896B}" type="presOf" srcId="{078A8E16-7050-4DF5-8A53-3E37D117974E}" destId="{298B55F8-265C-4013-900D-DD1014C551DC}" srcOrd="0" destOrd="0" presId="urn:microsoft.com/office/officeart/2005/8/layout/vList5"/>
    <dgm:cxn modelId="{B796F124-1051-468F-97C4-4A8F13A624EC}" srcId="{239C2669-A569-4478-8FAF-CCD1F8BED32B}" destId="{078A8E16-7050-4DF5-8A53-3E37D117974E}" srcOrd="0" destOrd="0" parTransId="{8D584FB9-4518-4CD9-A9FE-BD57DA4B8940}" sibTransId="{E8E7D15C-12FE-4977-8C85-9E4FF8FE4CC1}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F608E2EC-E5BC-4FB3-87A1-2C25C8781DFD}" srcId="{D2D9DC07-E900-454A-91EB-6E59957B6D31}" destId="{239C2669-A569-4478-8FAF-CCD1F8BED32B}" srcOrd="1" destOrd="0" parTransId="{9552440E-3B6D-400C-B590-1B2CEE23FF8C}" sibTransId="{385696C5-323C-40F4-BA21-D3478BFE0F50}"/>
    <dgm:cxn modelId="{403D4CF7-EE2A-46F9-A34D-4356A1E2CE56}" type="presOf" srcId="{F60DC821-7E26-42E5-B29B-257998933A47}" destId="{298B55F8-265C-4013-900D-DD1014C551DC}" srcOrd="0" destOrd="1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9E2A5541-94D8-48DB-8B44-3427771853DD}" type="presOf" srcId="{527330AC-6592-4C99-AC9C-0E81537C1117}" destId="{FADB16AA-D831-4368-B720-68D35D601B4D}" srcOrd="0" destOrd="1" presId="urn:microsoft.com/office/officeart/2005/8/layout/vList5"/>
    <dgm:cxn modelId="{90E0700D-14C9-4D1D-8C1B-22887EDE97F0}" type="presOf" srcId="{239C2669-A569-4478-8FAF-CCD1F8BED32B}" destId="{673962D1-52B4-4982-992F-61E702F9F8A6}" srcOrd="0" destOrd="0" presId="urn:microsoft.com/office/officeart/2005/8/layout/vList5"/>
    <dgm:cxn modelId="{36D5A245-95ED-49A5-945A-FFB414E806FA}" srcId="{118F60D7-EA7B-4F52-9032-7AFCF8EF55FB}" destId="{527330AC-6592-4C99-AC9C-0E81537C1117}" srcOrd="1" destOrd="0" parTransId="{1F934FE5-5EB8-4C08-9B29-61E3ED48454F}" sibTransId="{526A8E95-FAB5-48C9-B661-AB16C2C87EA2}"/>
    <dgm:cxn modelId="{205EBB8E-7D3F-476D-92A8-BB24A112D9BB}" srcId="{239C2669-A569-4478-8FAF-CCD1F8BED32B}" destId="{42B0277D-1ACF-4BEB-9686-741F1224E58C}" srcOrd="2" destOrd="0" parTransId="{1574812D-721B-48A3-BDFE-BC9108A2D7A4}" sibTransId="{93425FB6-6FF1-4A66-9101-E9EDAE9F3F5B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  <dgm:cxn modelId="{9857ECE1-6B9B-48AA-9DF1-E3663A1824A7}" type="presParOf" srcId="{B2DBB964-5744-4984-BD10-86E9876B7179}" destId="{A9A450E0-70FB-4781-A384-3281173BFC59}" srcOrd="1" destOrd="0" presId="urn:microsoft.com/office/officeart/2005/8/layout/vList5"/>
    <dgm:cxn modelId="{908303A3-7C04-4B26-8502-28E8F8D96B3B}" type="presParOf" srcId="{B2DBB964-5744-4984-BD10-86E9876B7179}" destId="{D668140D-E274-4990-B35A-30B3C6F53310}" srcOrd="2" destOrd="0" presId="urn:microsoft.com/office/officeart/2005/8/layout/vList5"/>
    <dgm:cxn modelId="{ABC30190-8250-4F1F-9E08-C88D6B84CC43}" type="presParOf" srcId="{D668140D-E274-4990-B35A-30B3C6F53310}" destId="{673962D1-52B4-4982-992F-61E702F9F8A6}" srcOrd="0" destOrd="0" presId="urn:microsoft.com/office/officeart/2005/8/layout/vList5"/>
    <dgm:cxn modelId="{7048C961-C64F-4F7F-B49B-79A161BFEE8B}" type="presParOf" srcId="{D668140D-E274-4990-B35A-30B3C6F53310}" destId="{298B55F8-265C-4013-900D-DD1014C551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اهداف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>
              <a:cs typeface="B Nazanin" panose="00000400000000000000" pitchFamily="2" charset="-78"/>
            </a:rPr>
            <a:t>کمک به رونق اقتصاد محلی مبتنی بر فناوری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0183F6E-032E-43A4-9318-41F9DE922CD1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بسترسازی برای تجاری‌سازی دستاوردهای پژوهشی</a:t>
          </a:r>
          <a:endParaRPr lang="en-US" sz="2600" dirty="0">
            <a:cs typeface="B Nazanin" panose="00000400000000000000" pitchFamily="2" charset="-78"/>
          </a:endParaRPr>
        </a:p>
      </dgm:t>
    </dgm:pt>
    <dgm:pt modelId="{4317BEDA-514B-425E-BDCE-413E24F2F1C8}" type="parTrans" cxnId="{09FA8815-2AFD-4E77-A706-1D95DAF1A952}">
      <dgm:prSet/>
      <dgm:spPr/>
      <dgm:t>
        <a:bodyPr/>
        <a:lstStyle/>
        <a:p>
          <a:endParaRPr lang="en-US"/>
        </a:p>
      </dgm:t>
    </dgm:pt>
    <dgm:pt modelId="{F45370B4-DCD1-445C-9626-FD2C1E1E6926}" type="sibTrans" cxnId="{09FA8815-2AFD-4E77-A706-1D95DAF1A952}">
      <dgm:prSet/>
      <dgm:spPr/>
      <dgm:t>
        <a:bodyPr/>
        <a:lstStyle/>
        <a:p>
          <a:endParaRPr lang="en-US"/>
        </a:p>
      </dgm:t>
    </dgm:pt>
    <dgm:pt modelId="{A5B0905E-1B64-4878-81FB-F741D4C35031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ایجاد زمینه کارآفرینی و حمایت از نوآوری و خلاقیت نیروهای انسانی جوان و دانش‌آموخته دانشگاه‌ها</a:t>
          </a:r>
          <a:endParaRPr lang="en-US" sz="2600" dirty="0">
            <a:cs typeface="B Nazanin" panose="00000400000000000000" pitchFamily="2" charset="-78"/>
          </a:endParaRPr>
        </a:p>
      </dgm:t>
    </dgm:pt>
    <dgm:pt modelId="{CC52F44C-BC24-426D-85DC-DFCEF8695C12}" type="parTrans" cxnId="{24A1DE26-6CAF-4D42-B37F-8F6DDADA4942}">
      <dgm:prSet/>
      <dgm:spPr/>
      <dgm:t>
        <a:bodyPr/>
        <a:lstStyle/>
        <a:p>
          <a:endParaRPr lang="en-US"/>
        </a:p>
      </dgm:t>
    </dgm:pt>
    <dgm:pt modelId="{C3DC88A3-790A-4405-92F2-A0291462FFB6}" type="sibTrans" cxnId="{24A1DE26-6CAF-4D42-B37F-8F6DDADA4942}">
      <dgm:prSet/>
      <dgm:spPr/>
      <dgm:t>
        <a:bodyPr/>
        <a:lstStyle/>
        <a:p>
          <a:endParaRPr lang="en-US"/>
        </a:p>
      </dgm:t>
    </dgm:pt>
    <dgm:pt modelId="{A3592CBA-8A1C-4711-B098-58E8FBDFEC33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ایجاد فضای لازم برای گسترش و رشد واحدهای کوچک و متوسط دانش‌بنیان و فناور</a:t>
          </a:r>
          <a:endParaRPr lang="en-US" sz="2600" dirty="0">
            <a:cs typeface="B Nazanin" panose="00000400000000000000" pitchFamily="2" charset="-78"/>
          </a:endParaRPr>
        </a:p>
      </dgm:t>
    </dgm:pt>
    <dgm:pt modelId="{77FA9EC4-36D8-45C4-8AB2-59903CC018DC}" type="parTrans" cxnId="{18C410B6-F7B3-45A8-AB0F-AABE690BCAFA}">
      <dgm:prSet/>
      <dgm:spPr/>
      <dgm:t>
        <a:bodyPr/>
        <a:lstStyle/>
        <a:p>
          <a:endParaRPr lang="en-US"/>
        </a:p>
      </dgm:t>
    </dgm:pt>
    <dgm:pt modelId="{83F55A93-854D-4634-80CA-8160B3592974}" type="sibTrans" cxnId="{18C410B6-F7B3-45A8-AB0F-AABE690BCAFA}">
      <dgm:prSet/>
      <dgm:spPr/>
      <dgm:t>
        <a:bodyPr/>
        <a:lstStyle/>
        <a:p>
          <a:endParaRPr lang="en-US"/>
        </a:p>
      </dgm:t>
    </dgm:pt>
    <dgm:pt modelId="{3E7955E3-A25C-4BAA-B560-088BD4250BF5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بسترسازی برای ایجاد فرصت‌های شغلی مناسب و جذب کارآفرینان و دانش‌آموختگان دانشگاهی </a:t>
          </a:r>
          <a:endParaRPr lang="en-US" sz="2600" dirty="0">
            <a:cs typeface="B Nazanin" panose="00000400000000000000" pitchFamily="2" charset="-78"/>
          </a:endParaRPr>
        </a:p>
      </dgm:t>
    </dgm:pt>
    <dgm:pt modelId="{2700ACF9-3FFD-4078-A925-5B4DA399DF59}" type="parTrans" cxnId="{EF6B3C61-598E-4CE5-8DD4-72F568F0B7EF}">
      <dgm:prSet/>
      <dgm:spPr/>
      <dgm:t>
        <a:bodyPr/>
        <a:lstStyle/>
        <a:p>
          <a:endParaRPr lang="en-US"/>
        </a:p>
      </dgm:t>
    </dgm:pt>
    <dgm:pt modelId="{64020C73-8186-4B9D-A6CA-C226E27CBB59}" type="sibTrans" cxnId="{EF6B3C61-598E-4CE5-8DD4-72F568F0B7EF}">
      <dgm:prSet/>
      <dgm:spPr/>
      <dgm:t>
        <a:bodyPr/>
        <a:lstStyle/>
        <a:p>
          <a:endParaRPr lang="en-US"/>
        </a:p>
      </dgm:t>
    </dgm:pt>
    <dgm:pt modelId="{89E42FC6-5B3E-457C-A5BD-13603680B63F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توسعه و تولید محصولات و فرایندهای فناورانه با قابلیت عرضه به بازار</a:t>
          </a:r>
          <a:endParaRPr lang="en-US" sz="2600" dirty="0">
            <a:cs typeface="B Nazanin" panose="00000400000000000000" pitchFamily="2" charset="-78"/>
          </a:endParaRPr>
        </a:p>
      </dgm:t>
    </dgm:pt>
    <dgm:pt modelId="{BD421892-D842-4FAA-BEC3-7F0D0034EB73}" type="parTrans" cxnId="{079C2895-6D8C-462D-A5BD-287BDD95FAEB}">
      <dgm:prSet/>
      <dgm:spPr/>
      <dgm:t>
        <a:bodyPr/>
        <a:lstStyle/>
        <a:p>
          <a:endParaRPr lang="en-US"/>
        </a:p>
      </dgm:t>
    </dgm:pt>
    <dgm:pt modelId="{534A25D6-7DE0-4361-BA51-D0C75C014648}" type="sibTrans" cxnId="{079C2895-6D8C-462D-A5BD-287BDD95FAEB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09FA8815-2AFD-4E77-A706-1D95DAF1A952}" srcId="{118F60D7-EA7B-4F52-9032-7AFCF8EF55FB}" destId="{F0183F6E-032E-43A4-9318-41F9DE922CD1}" srcOrd="1" destOrd="0" parTransId="{4317BEDA-514B-425E-BDCE-413E24F2F1C8}" sibTransId="{F45370B4-DCD1-445C-9626-FD2C1E1E6926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6697C14C-7ED3-4AFC-AE77-22453874B264}" type="presOf" srcId="{F0183F6E-032E-43A4-9318-41F9DE922CD1}" destId="{FADB16AA-D831-4368-B720-68D35D601B4D}" srcOrd="0" destOrd="1" presId="urn:microsoft.com/office/officeart/2005/8/layout/vList5"/>
    <dgm:cxn modelId="{EF6B3C61-598E-4CE5-8DD4-72F568F0B7EF}" srcId="{118F60D7-EA7B-4F52-9032-7AFCF8EF55FB}" destId="{3E7955E3-A25C-4BAA-B560-088BD4250BF5}" srcOrd="4" destOrd="0" parTransId="{2700ACF9-3FFD-4078-A925-5B4DA399DF59}" sibTransId="{64020C73-8186-4B9D-A6CA-C226E27CBB59}"/>
    <dgm:cxn modelId="{7AA919FA-9949-4E55-BF38-3EB8E4587577}" type="presOf" srcId="{A3592CBA-8A1C-4711-B098-58E8FBDFEC33}" destId="{FADB16AA-D831-4368-B720-68D35D601B4D}" srcOrd="0" destOrd="3" presId="urn:microsoft.com/office/officeart/2005/8/layout/vList5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CC59E1CF-A589-401D-9BFB-024685A01464}" type="presOf" srcId="{A5B0905E-1B64-4878-81FB-F741D4C35031}" destId="{FADB16AA-D831-4368-B720-68D35D601B4D}" srcOrd="0" destOrd="2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D5689C81-F9ED-4501-AB43-26F633099DBA}" type="presOf" srcId="{89E42FC6-5B3E-457C-A5BD-13603680B63F}" destId="{FADB16AA-D831-4368-B720-68D35D601B4D}" srcOrd="0" destOrd="5" presId="urn:microsoft.com/office/officeart/2005/8/layout/vList5"/>
    <dgm:cxn modelId="{167D033D-56FE-414D-A9ED-CA219A76320F}" type="presOf" srcId="{3E7955E3-A25C-4BAA-B560-088BD4250BF5}" destId="{FADB16AA-D831-4368-B720-68D35D601B4D}" srcOrd="0" destOrd="4" presId="urn:microsoft.com/office/officeart/2005/8/layout/vList5"/>
    <dgm:cxn modelId="{24A1DE26-6CAF-4D42-B37F-8F6DDADA4942}" srcId="{118F60D7-EA7B-4F52-9032-7AFCF8EF55FB}" destId="{A5B0905E-1B64-4878-81FB-F741D4C35031}" srcOrd="2" destOrd="0" parTransId="{CC52F44C-BC24-426D-85DC-DFCEF8695C12}" sibTransId="{C3DC88A3-790A-4405-92F2-A0291462FFB6}"/>
    <dgm:cxn modelId="{18C410B6-F7B3-45A8-AB0F-AABE690BCAFA}" srcId="{118F60D7-EA7B-4F52-9032-7AFCF8EF55FB}" destId="{A3592CBA-8A1C-4711-B098-58E8FBDFEC33}" srcOrd="3" destOrd="0" parTransId="{77FA9EC4-36D8-45C4-8AB2-59903CC018DC}" sibTransId="{83F55A93-854D-4634-80CA-8160B3592974}"/>
    <dgm:cxn modelId="{079C2895-6D8C-462D-A5BD-287BDD95FAEB}" srcId="{118F60D7-EA7B-4F52-9032-7AFCF8EF55FB}" destId="{89E42FC6-5B3E-457C-A5BD-13603680B63F}" srcOrd="5" destOrd="0" parTransId="{BD421892-D842-4FAA-BEC3-7F0D0034EB73}" sibTransId="{534A25D6-7DE0-4361-BA51-D0C75C014648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تعریف انجمن بین‌المللی پارک‌های علمی (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IASP</a:t>
          </a:r>
          <a:r>
            <a:rPr lang="fa-IR" sz="2600" dirty="0">
              <a:cs typeface="B Nazanin" panose="00000400000000000000" pitchFamily="2" charset="-78"/>
            </a:rPr>
            <a:t>)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سازمانی تحت مدیریت متخصصان حرفه‌ای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1240F321-8B5B-4E0B-8CEE-4FFA25C69968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مدیریت جریان دانش و فناوری در میان دانشگاه‌ها، نهادهای تحقیق و توسعه، شرکت‌ها و بازار</a:t>
          </a:r>
          <a:endParaRPr lang="en-US" sz="2600" dirty="0">
            <a:cs typeface="B Nazanin" panose="00000400000000000000" pitchFamily="2" charset="-78"/>
          </a:endParaRPr>
        </a:p>
      </dgm:t>
    </dgm:pt>
    <dgm:pt modelId="{BD8810A8-604C-479D-A855-127C145BD8A1}" type="parTrans" cxnId="{807E9479-4682-4697-8926-AB3ED67C5388}">
      <dgm:prSet/>
      <dgm:spPr/>
    </dgm:pt>
    <dgm:pt modelId="{7547BE0C-6229-4FA9-BADD-9CA7C9EBDE9E}" type="sibTrans" cxnId="{807E9479-4682-4697-8926-AB3ED67C5388}">
      <dgm:prSet/>
      <dgm:spPr/>
    </dgm:pt>
    <dgm:pt modelId="{C787B9FB-9D70-473E-8A94-2C526EF5E4D1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تسهیل رشد شرکت‌های مبتنی بر نوآوری از طریق مراکز رشد، فرایندهای زایشی، ارائه خدمات ارزش‌افزوده به شرکت‌ها و تأمین فضا و تأسیسات مناسب برای آن‌ها</a:t>
          </a:r>
          <a:endParaRPr lang="en-US" sz="2600" dirty="0">
            <a:cs typeface="B Nazanin" panose="00000400000000000000" pitchFamily="2" charset="-78"/>
          </a:endParaRPr>
        </a:p>
      </dgm:t>
    </dgm:pt>
    <dgm:pt modelId="{325DDD48-890F-4F71-BC8F-F1C54C613BFD}" type="parTrans" cxnId="{04EA17DF-569A-4AF0-838E-E2E3944C20C9}">
      <dgm:prSet/>
      <dgm:spPr/>
    </dgm:pt>
    <dgm:pt modelId="{E6814814-E1AB-4070-A2AF-E769D8AE0699}" type="sibTrans" cxnId="{04EA17DF-569A-4AF0-838E-E2E3944C20C9}">
      <dgm:prSet/>
      <dgm:spPr/>
    </dgm:pt>
    <dgm:pt modelId="{47AA3B24-E257-4CC6-9420-A09FF428FAEE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هدف اصلی: افزایش ثروت در جامعه از طریق ارتقای فرهنگ نوآوری و رقابت‌پذیری کسب‌وکارهای مستقر در پارک و نهادهای دانش‌بنیان</a:t>
          </a:r>
          <a:endParaRPr lang="en-US" sz="2600" dirty="0">
            <a:cs typeface="B Nazanin" panose="00000400000000000000" pitchFamily="2" charset="-78"/>
          </a:endParaRPr>
        </a:p>
      </dgm:t>
    </dgm:pt>
    <dgm:pt modelId="{9A0C8025-85FE-4C3D-8E98-364115948EF3}" type="parTrans" cxnId="{92F96660-3827-4AC7-973C-F4CFC9715B85}">
      <dgm:prSet/>
      <dgm:spPr/>
    </dgm:pt>
    <dgm:pt modelId="{38219940-FFFE-43B9-B282-7E49278B25F7}" type="sibTrans" cxnId="{92F96660-3827-4AC7-973C-F4CFC9715B85}">
      <dgm:prSet/>
      <dgm:spPr/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19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807E9479-4682-4697-8926-AB3ED67C5388}" srcId="{118F60D7-EA7B-4F52-9032-7AFCF8EF55FB}" destId="{1240F321-8B5B-4E0B-8CEE-4FFA25C69968}" srcOrd="1" destOrd="0" parTransId="{BD8810A8-604C-479D-A855-127C145BD8A1}" sibTransId="{7547BE0C-6229-4FA9-BADD-9CA7C9EBDE9E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92F96660-3827-4AC7-973C-F4CFC9715B85}" srcId="{118F60D7-EA7B-4F52-9032-7AFCF8EF55FB}" destId="{47AA3B24-E257-4CC6-9420-A09FF428FAEE}" srcOrd="3" destOrd="0" parTransId="{9A0C8025-85FE-4C3D-8E98-364115948EF3}" sibTransId="{38219940-FFFE-43B9-B282-7E49278B25F7}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B9E63131-6AEB-4073-94C1-D0C48C16647A}" type="presOf" srcId="{C787B9FB-9D70-473E-8A94-2C526EF5E4D1}" destId="{FADB16AA-D831-4368-B720-68D35D601B4D}" srcOrd="0" destOrd="2" presId="urn:microsoft.com/office/officeart/2005/8/layout/vList5"/>
    <dgm:cxn modelId="{B473415B-9127-4074-AD83-0E1D7EE7031B}" type="presOf" srcId="{47AA3B24-E257-4CC6-9420-A09FF428FAEE}" destId="{FADB16AA-D831-4368-B720-68D35D601B4D}" srcOrd="0" destOrd="3" presId="urn:microsoft.com/office/officeart/2005/8/layout/vList5"/>
    <dgm:cxn modelId="{81D14C83-327F-4CE1-AC8A-7EB82FFC2A25}" type="presOf" srcId="{1240F321-8B5B-4E0B-8CEE-4FFA25C69968}" destId="{FADB16AA-D831-4368-B720-68D35D601B4D}" srcOrd="0" destOrd="1" presId="urn:microsoft.com/office/officeart/2005/8/layout/vList5"/>
    <dgm:cxn modelId="{04EA17DF-569A-4AF0-838E-E2E3944C20C9}" srcId="{118F60D7-EA7B-4F52-9032-7AFCF8EF55FB}" destId="{C787B9FB-9D70-473E-8A94-2C526EF5E4D1}" srcOrd="2" destOrd="0" parTransId="{325DDD48-890F-4F71-BC8F-F1C54C613BFD}" sibTransId="{E6814814-E1AB-4070-A2AF-E769D8AE0699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D9DC07-E900-454A-91EB-6E59957B6D31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118F60D7-EA7B-4F52-9032-7AFCF8EF55FB}">
      <dgm:prSet phldrT="[Text]" custT="1"/>
      <dgm:spPr/>
      <dgm:t>
        <a:bodyPr/>
        <a:lstStyle/>
        <a:p>
          <a:pPr rtl="1"/>
          <a:r>
            <a:rPr lang="fa-IR" sz="2600" dirty="0">
              <a:cs typeface="B Nazanin" panose="00000400000000000000" pitchFamily="2" charset="-78"/>
            </a:rPr>
            <a:t>کارکردها و وظایف اصلی</a:t>
          </a:r>
          <a:endParaRPr lang="en-US" sz="2600" dirty="0">
            <a:cs typeface="B Nazanin" panose="00000400000000000000" pitchFamily="2" charset="-78"/>
          </a:endParaRPr>
        </a:p>
      </dgm:t>
    </dgm:pt>
    <dgm:pt modelId="{F6B2FAAC-3E2C-4CE1-886A-F1B86EAACFFB}" type="par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2A760DE-7772-46B0-B9E0-CCD71F59EEB0}" type="sibTrans" cxnId="{1C1CD8F5-3507-4C8D-B617-A5C9F365C46A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FFDDCFF9-D27A-4782-9DEF-6124479308D2}">
      <dgm:prSet phldrT="[Text]"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شبکه‌سازی</a:t>
          </a:r>
          <a:endParaRPr lang="en-US" sz="2600" dirty="0">
            <a:cs typeface="B Nazanin" panose="00000400000000000000" pitchFamily="2" charset="-78"/>
          </a:endParaRPr>
        </a:p>
      </dgm:t>
    </dgm:pt>
    <dgm:pt modelId="{2D21900C-647E-46CE-85E2-8B390AA9AB5A}" type="par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856889A2-A612-4223-B2CD-A5A74EC8A560}" type="sibTrans" cxnId="{5421308F-29F5-461A-8651-5C407054875C}">
      <dgm:prSet/>
      <dgm:spPr/>
      <dgm:t>
        <a:bodyPr/>
        <a:lstStyle/>
        <a:p>
          <a:pPr rtl="1"/>
          <a:endParaRPr lang="en-US" sz="2600">
            <a:cs typeface="B Nazanin" panose="00000400000000000000" pitchFamily="2" charset="-78"/>
          </a:endParaRPr>
        </a:p>
      </dgm:t>
    </dgm:pt>
    <dgm:pt modelId="{755E6781-A152-4A9B-BC55-8CC5EB77B6BB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پشتیبانی از کسب‌وکارهای جدید از طریق خدمات کسب‌وکار، امکانات فیزیکی، شرکای پژوهشی</a:t>
          </a:r>
          <a:endParaRPr lang="en-US" sz="2600" dirty="0">
            <a:cs typeface="B Nazanin" panose="00000400000000000000" pitchFamily="2" charset="-78"/>
          </a:endParaRPr>
        </a:p>
      </dgm:t>
    </dgm:pt>
    <dgm:pt modelId="{49E9EB2A-2FD4-474A-9F21-5145EFABC7C8}" type="parTrans" cxnId="{742D3FFA-DBAE-4F2A-A861-B66EEE73B3B4}">
      <dgm:prSet/>
      <dgm:spPr/>
      <dgm:t>
        <a:bodyPr/>
        <a:lstStyle/>
        <a:p>
          <a:endParaRPr lang="en-US"/>
        </a:p>
      </dgm:t>
    </dgm:pt>
    <dgm:pt modelId="{EBCA29FA-3F7E-4402-BDEE-61E936C273F1}" type="sibTrans" cxnId="{742D3FFA-DBAE-4F2A-A861-B66EEE73B3B4}">
      <dgm:prSet/>
      <dgm:spPr/>
      <dgm:t>
        <a:bodyPr/>
        <a:lstStyle/>
        <a:p>
          <a:endParaRPr lang="en-US"/>
        </a:p>
      </dgm:t>
    </dgm:pt>
    <dgm:pt modelId="{4B08243B-34E0-42F1-8EA5-C41266CC325D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توسعه منطقه‌ای از طریق حمایت از شکل‌گیری کسب‌وکارهای جدید و ایجاد اشتغال</a:t>
          </a:r>
          <a:endParaRPr lang="en-US" sz="2600" dirty="0">
            <a:cs typeface="B Nazanin" panose="00000400000000000000" pitchFamily="2" charset="-78"/>
          </a:endParaRPr>
        </a:p>
      </dgm:t>
    </dgm:pt>
    <dgm:pt modelId="{9BBF882C-451A-4956-A74E-874A57167076}" type="parTrans" cxnId="{280A2D62-464A-45E6-8AB5-7C1A53F57840}">
      <dgm:prSet/>
      <dgm:spPr/>
      <dgm:t>
        <a:bodyPr/>
        <a:lstStyle/>
        <a:p>
          <a:endParaRPr lang="en-US"/>
        </a:p>
      </dgm:t>
    </dgm:pt>
    <dgm:pt modelId="{0E9C636D-4364-482D-9AEC-8C79FC81D00D}" type="sibTrans" cxnId="{280A2D62-464A-45E6-8AB5-7C1A53F57840}">
      <dgm:prSet/>
      <dgm:spPr/>
      <dgm:t>
        <a:bodyPr/>
        <a:lstStyle/>
        <a:p>
          <a:endParaRPr lang="en-US"/>
        </a:p>
      </dgm:t>
    </dgm:pt>
    <dgm:pt modelId="{7ACED9B0-B14B-4B57-89EF-6FF4A8ACC65C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انتقال فناوری از دانشگاه‌ها به صنایع</a:t>
          </a:r>
          <a:endParaRPr lang="en-US" sz="2600" dirty="0">
            <a:cs typeface="B Nazanin" panose="00000400000000000000" pitchFamily="2" charset="-78"/>
          </a:endParaRPr>
        </a:p>
      </dgm:t>
    </dgm:pt>
    <dgm:pt modelId="{ABEE82E0-00BF-47CF-9395-D93A08EFA750}" type="parTrans" cxnId="{44F17F3F-7F1A-4396-B974-FDD75596BFEA}">
      <dgm:prSet/>
      <dgm:spPr/>
      <dgm:t>
        <a:bodyPr/>
        <a:lstStyle/>
        <a:p>
          <a:endParaRPr lang="en-US"/>
        </a:p>
      </dgm:t>
    </dgm:pt>
    <dgm:pt modelId="{C4BA7266-541B-4238-9DC7-57359D48F44D}" type="sibTrans" cxnId="{44F17F3F-7F1A-4396-B974-FDD75596BFEA}">
      <dgm:prSet/>
      <dgm:spPr/>
      <dgm:t>
        <a:bodyPr/>
        <a:lstStyle/>
        <a:p>
          <a:endParaRPr lang="en-US"/>
        </a:p>
      </dgm:t>
    </dgm:pt>
    <dgm:pt modelId="{EF7206CA-CA5E-451F-ABF7-42ABDF9ADCAB}">
      <dgm:prSet custT="1"/>
      <dgm:spPr/>
      <dgm:t>
        <a:bodyPr/>
        <a:lstStyle/>
        <a:p>
          <a:pPr algn="just" rtl="1"/>
          <a:endParaRPr lang="en-US" sz="2600" dirty="0">
            <a:cs typeface="B Nazanin" panose="00000400000000000000" pitchFamily="2" charset="-78"/>
          </a:endParaRPr>
        </a:p>
      </dgm:t>
    </dgm:pt>
    <dgm:pt modelId="{7342A20E-5E12-44C9-A048-82C4DC4B38FF}" type="parTrans" cxnId="{89F72D98-EFF1-4387-8F8E-7AADEC814552}">
      <dgm:prSet/>
      <dgm:spPr/>
      <dgm:t>
        <a:bodyPr/>
        <a:lstStyle/>
        <a:p>
          <a:endParaRPr lang="en-US"/>
        </a:p>
      </dgm:t>
    </dgm:pt>
    <dgm:pt modelId="{E3016094-60BB-433A-BF37-2E05C9F6837F}" type="sibTrans" cxnId="{89F72D98-EFF1-4387-8F8E-7AADEC814552}">
      <dgm:prSet/>
      <dgm:spPr/>
      <dgm:t>
        <a:bodyPr/>
        <a:lstStyle/>
        <a:p>
          <a:endParaRPr lang="en-US"/>
        </a:p>
      </dgm:t>
    </dgm:pt>
    <dgm:pt modelId="{A2FE820D-4892-4A01-B01B-BC8232960093}">
      <dgm:prSet custT="1"/>
      <dgm:spPr/>
      <dgm:t>
        <a:bodyPr/>
        <a:lstStyle/>
        <a:p>
          <a:pPr algn="just" rtl="1"/>
          <a:r>
            <a:rPr lang="fa-IR" sz="2600" dirty="0">
              <a:cs typeface="B Nazanin" panose="00000400000000000000" pitchFamily="2" charset="-78"/>
            </a:rPr>
            <a:t>تحریک نوآوری از طریق تشویق و بسترسازی برای تعامل و همکاری بین شرکت‌های مستقر</a:t>
          </a:r>
          <a:endParaRPr lang="en-US" sz="2600" dirty="0">
            <a:cs typeface="B Nazanin" panose="00000400000000000000" pitchFamily="2" charset="-78"/>
          </a:endParaRPr>
        </a:p>
      </dgm:t>
    </dgm:pt>
    <dgm:pt modelId="{3324DE67-CAB6-41E8-AB93-62DF9CE1F322}" type="sibTrans" cxnId="{913D841E-8A67-45AD-A1FF-1DB4DB64E6A0}">
      <dgm:prSet/>
      <dgm:spPr/>
      <dgm:t>
        <a:bodyPr/>
        <a:lstStyle/>
        <a:p>
          <a:endParaRPr lang="en-US"/>
        </a:p>
      </dgm:t>
    </dgm:pt>
    <dgm:pt modelId="{29F4398A-4F28-4C7F-B66C-6F3B61E5B37D}" type="parTrans" cxnId="{913D841E-8A67-45AD-A1FF-1DB4DB64E6A0}">
      <dgm:prSet/>
      <dgm:spPr/>
      <dgm:t>
        <a:bodyPr/>
        <a:lstStyle/>
        <a:p>
          <a:endParaRPr lang="en-US"/>
        </a:p>
      </dgm:t>
    </dgm:pt>
    <dgm:pt modelId="{B2DBB964-5744-4984-BD10-86E9876B7179}" type="pres">
      <dgm:prSet presAssocID="{D2D9DC07-E900-454A-91EB-6E59957B6D3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C2DEC9-5F39-4224-89A5-FEE641D30684}" type="pres">
      <dgm:prSet presAssocID="{118F60D7-EA7B-4F52-9032-7AFCF8EF55FB}" presName="linNode" presStyleCnt="0"/>
      <dgm:spPr/>
    </dgm:pt>
    <dgm:pt modelId="{C7E86C3B-688B-4A46-8646-04096B0B3CD6}" type="pres">
      <dgm:prSet presAssocID="{118F60D7-EA7B-4F52-9032-7AFCF8EF55FB}" presName="parentText" presStyleLbl="node1" presStyleIdx="0" presStyleCnt="1" custScaleX="81853" custScaleY="95600" custLinFactNeighborX="641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DB16AA-D831-4368-B720-68D35D601B4D}" type="pres">
      <dgm:prSet presAssocID="{118F60D7-EA7B-4F52-9032-7AFCF8EF55FB}" presName="descendantText" presStyleLbl="alignAccFollowNode1" presStyleIdx="0" presStyleCnt="1" custScaleX="199673" custScaleY="1109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A73318-5825-4DB6-837A-1B22D0C106ED}" type="presOf" srcId="{D2D9DC07-E900-454A-91EB-6E59957B6D31}" destId="{B2DBB964-5744-4984-BD10-86E9876B7179}" srcOrd="0" destOrd="0" presId="urn:microsoft.com/office/officeart/2005/8/layout/vList5"/>
    <dgm:cxn modelId="{EC436E93-0A20-4B37-8764-4DCC0C5D35B3}" type="presOf" srcId="{755E6781-A152-4A9B-BC55-8CC5EB77B6BB}" destId="{FADB16AA-D831-4368-B720-68D35D601B4D}" srcOrd="0" destOrd="1" presId="urn:microsoft.com/office/officeart/2005/8/layout/vList5"/>
    <dgm:cxn modelId="{5421308F-29F5-461A-8651-5C407054875C}" srcId="{118F60D7-EA7B-4F52-9032-7AFCF8EF55FB}" destId="{FFDDCFF9-D27A-4782-9DEF-6124479308D2}" srcOrd="0" destOrd="0" parTransId="{2D21900C-647E-46CE-85E2-8B390AA9AB5A}" sibTransId="{856889A2-A612-4223-B2CD-A5A74EC8A560}"/>
    <dgm:cxn modelId="{1CA6D509-1E51-4B08-8C19-BBB7EE89B859}" type="presOf" srcId="{EF7206CA-CA5E-451F-ABF7-42ABDF9ADCAB}" destId="{FADB16AA-D831-4368-B720-68D35D601B4D}" srcOrd="0" destOrd="5" presId="urn:microsoft.com/office/officeart/2005/8/layout/vList5"/>
    <dgm:cxn modelId="{280A2D62-464A-45E6-8AB5-7C1A53F57840}" srcId="{118F60D7-EA7B-4F52-9032-7AFCF8EF55FB}" destId="{4B08243B-34E0-42F1-8EA5-C41266CC325D}" srcOrd="2" destOrd="0" parTransId="{9BBF882C-451A-4956-A74E-874A57167076}" sibTransId="{0E9C636D-4364-482D-9AEC-8C79FC81D00D}"/>
    <dgm:cxn modelId="{0138B7BD-2CD4-4C10-9131-05A00A7AFA52}" type="presOf" srcId="{118F60D7-EA7B-4F52-9032-7AFCF8EF55FB}" destId="{C7E86C3B-688B-4A46-8646-04096B0B3CD6}" srcOrd="0" destOrd="0" presId="urn:microsoft.com/office/officeart/2005/8/layout/vList5"/>
    <dgm:cxn modelId="{D22AF001-65F6-4435-9CC7-6790A8DC4AEE}" type="presOf" srcId="{4B08243B-34E0-42F1-8EA5-C41266CC325D}" destId="{FADB16AA-D831-4368-B720-68D35D601B4D}" srcOrd="0" destOrd="2" presId="urn:microsoft.com/office/officeart/2005/8/layout/vList5"/>
    <dgm:cxn modelId="{129EA516-CF84-4838-9F56-42F316D55D9A}" type="presOf" srcId="{7ACED9B0-B14B-4B57-89EF-6FF4A8ACC65C}" destId="{FADB16AA-D831-4368-B720-68D35D601B4D}" srcOrd="0" destOrd="3" presId="urn:microsoft.com/office/officeart/2005/8/layout/vList5"/>
    <dgm:cxn modelId="{44F17F3F-7F1A-4396-B974-FDD75596BFEA}" srcId="{118F60D7-EA7B-4F52-9032-7AFCF8EF55FB}" destId="{7ACED9B0-B14B-4B57-89EF-6FF4A8ACC65C}" srcOrd="3" destOrd="0" parTransId="{ABEE82E0-00BF-47CF-9395-D93A08EFA750}" sibTransId="{C4BA7266-541B-4238-9DC7-57359D48F44D}"/>
    <dgm:cxn modelId="{7CE9D054-4F50-434D-BAD1-E0D431F6684F}" type="presOf" srcId="{FFDDCFF9-D27A-4782-9DEF-6124479308D2}" destId="{FADB16AA-D831-4368-B720-68D35D601B4D}" srcOrd="0" destOrd="0" presId="urn:microsoft.com/office/officeart/2005/8/layout/vList5"/>
    <dgm:cxn modelId="{913D841E-8A67-45AD-A1FF-1DB4DB64E6A0}" srcId="{118F60D7-EA7B-4F52-9032-7AFCF8EF55FB}" destId="{A2FE820D-4892-4A01-B01B-BC8232960093}" srcOrd="4" destOrd="0" parTransId="{29F4398A-4F28-4C7F-B66C-6F3B61E5B37D}" sibTransId="{3324DE67-CAB6-41E8-AB93-62DF9CE1F322}"/>
    <dgm:cxn modelId="{1C1CD8F5-3507-4C8D-B617-A5C9F365C46A}" srcId="{D2D9DC07-E900-454A-91EB-6E59957B6D31}" destId="{118F60D7-EA7B-4F52-9032-7AFCF8EF55FB}" srcOrd="0" destOrd="0" parTransId="{F6B2FAAC-3E2C-4CE1-886A-F1B86EAACFFB}" sibTransId="{72A760DE-7772-46B0-B9E0-CCD71F59EEB0}"/>
    <dgm:cxn modelId="{742D3FFA-DBAE-4F2A-A861-B66EEE73B3B4}" srcId="{118F60D7-EA7B-4F52-9032-7AFCF8EF55FB}" destId="{755E6781-A152-4A9B-BC55-8CC5EB77B6BB}" srcOrd="1" destOrd="0" parTransId="{49E9EB2A-2FD4-474A-9F21-5145EFABC7C8}" sibTransId="{EBCA29FA-3F7E-4402-BDEE-61E936C273F1}"/>
    <dgm:cxn modelId="{E6DFBC77-109F-415D-9B7F-EA5B4D700871}" type="presOf" srcId="{A2FE820D-4892-4A01-B01B-BC8232960093}" destId="{FADB16AA-D831-4368-B720-68D35D601B4D}" srcOrd="0" destOrd="4" presId="urn:microsoft.com/office/officeart/2005/8/layout/vList5"/>
    <dgm:cxn modelId="{89F72D98-EFF1-4387-8F8E-7AADEC814552}" srcId="{118F60D7-EA7B-4F52-9032-7AFCF8EF55FB}" destId="{EF7206CA-CA5E-451F-ABF7-42ABDF9ADCAB}" srcOrd="5" destOrd="0" parTransId="{7342A20E-5E12-44C9-A048-82C4DC4B38FF}" sibTransId="{E3016094-60BB-433A-BF37-2E05C9F6837F}"/>
    <dgm:cxn modelId="{8C3A634C-82AE-456B-A586-24B3FF03BEAB}" type="presParOf" srcId="{B2DBB964-5744-4984-BD10-86E9876B7179}" destId="{0AC2DEC9-5F39-4224-89A5-FEE641D30684}" srcOrd="0" destOrd="0" presId="urn:microsoft.com/office/officeart/2005/8/layout/vList5"/>
    <dgm:cxn modelId="{A6DE1C8B-7367-43BB-B5F0-0F10F14DF416}" type="presParOf" srcId="{0AC2DEC9-5F39-4224-89A5-FEE641D30684}" destId="{C7E86C3B-688B-4A46-8646-04096B0B3CD6}" srcOrd="0" destOrd="0" presId="urn:microsoft.com/office/officeart/2005/8/layout/vList5"/>
    <dgm:cxn modelId="{05BA7D74-5DC6-4315-870A-7C59279EBE31}" type="presParOf" srcId="{0AC2DEC9-5F39-4224-89A5-FEE641D30684}" destId="{FADB16AA-D831-4368-B720-68D35D601B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A18BB-0F49-493A-B662-39A37F2C1A21}">
      <dsp:nvSpPr>
        <dsp:cNvPr id="0" name=""/>
        <dsp:cNvSpPr/>
      </dsp:nvSpPr>
      <dsp:spPr>
        <a:xfrm>
          <a:off x="7454350" y="-729033"/>
          <a:ext cx="5665240" cy="5665240"/>
        </a:xfrm>
        <a:prstGeom prst="blockArc">
          <a:avLst>
            <a:gd name="adj1" fmla="val 8100000"/>
            <a:gd name="adj2" fmla="val 13500000"/>
            <a:gd name="adj3" fmla="val 38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3FB2E-EC6C-4078-B685-A8D4C2DE9901}">
      <dsp:nvSpPr>
        <dsp:cNvPr id="0" name=""/>
        <dsp:cNvSpPr/>
      </dsp:nvSpPr>
      <dsp:spPr>
        <a:xfrm>
          <a:off x="57447" y="323447"/>
          <a:ext cx="7829802" cy="647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513740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اهمیت مجاورت مکانی در نوآوری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323447"/>
        <a:ext cx="7829802" cy="647231"/>
      </dsp:txXfrm>
    </dsp:sp>
    <dsp:sp modelId="{552374A7-8E0F-4F68-BF09-5F0CCFF7C8A5}">
      <dsp:nvSpPr>
        <dsp:cNvPr id="0" name=""/>
        <dsp:cNvSpPr/>
      </dsp:nvSpPr>
      <dsp:spPr>
        <a:xfrm>
          <a:off x="7482730" y="242543"/>
          <a:ext cx="809039" cy="809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2F5E1-1CCA-4B33-B63E-7E333452AEF9}">
      <dsp:nvSpPr>
        <dsp:cNvPr id="0" name=""/>
        <dsp:cNvSpPr/>
      </dsp:nvSpPr>
      <dsp:spPr>
        <a:xfrm>
          <a:off x="57447" y="1294462"/>
          <a:ext cx="7458729" cy="647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513740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ساختارهای مبتنی بر مجاورت مکانی و حمایت از نوآوری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1294462"/>
        <a:ext cx="7458729" cy="647231"/>
      </dsp:txXfrm>
    </dsp:sp>
    <dsp:sp modelId="{5F79E1C7-F15F-4DA9-9BA2-5A5248E203B8}">
      <dsp:nvSpPr>
        <dsp:cNvPr id="0" name=""/>
        <dsp:cNvSpPr/>
      </dsp:nvSpPr>
      <dsp:spPr>
        <a:xfrm>
          <a:off x="7111657" y="1213559"/>
          <a:ext cx="809039" cy="809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676AA-1E1C-428C-AF77-3BDB1E94D52C}">
      <dsp:nvSpPr>
        <dsp:cNvPr id="0" name=""/>
        <dsp:cNvSpPr/>
      </dsp:nvSpPr>
      <dsp:spPr>
        <a:xfrm>
          <a:off x="57447" y="2265478"/>
          <a:ext cx="7458729" cy="647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513740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مقایسه ساختارهای حامی نوآوری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2265478"/>
        <a:ext cx="7458729" cy="647231"/>
      </dsp:txXfrm>
    </dsp:sp>
    <dsp:sp modelId="{0D20D680-3439-4674-A6E3-D573C2D8F62E}">
      <dsp:nvSpPr>
        <dsp:cNvPr id="0" name=""/>
        <dsp:cNvSpPr/>
      </dsp:nvSpPr>
      <dsp:spPr>
        <a:xfrm>
          <a:off x="7111657" y="2184574"/>
          <a:ext cx="809039" cy="809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F5696-9691-4076-8B99-A64AF6C57232}">
      <dsp:nvSpPr>
        <dsp:cNvPr id="0" name=""/>
        <dsp:cNvSpPr/>
      </dsp:nvSpPr>
      <dsp:spPr>
        <a:xfrm>
          <a:off x="57447" y="3236494"/>
          <a:ext cx="7829802" cy="647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513740" bIns="7112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Nazanin" panose="00000400000000000000" pitchFamily="2" charset="-78"/>
            </a:rPr>
            <a:t>بررسی موردی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7447" y="3236494"/>
        <a:ext cx="7829802" cy="647231"/>
      </dsp:txXfrm>
    </dsp:sp>
    <dsp:sp modelId="{1BF4EE36-C191-4B02-BAA4-7E7580080E7D}">
      <dsp:nvSpPr>
        <dsp:cNvPr id="0" name=""/>
        <dsp:cNvSpPr/>
      </dsp:nvSpPr>
      <dsp:spPr>
        <a:xfrm>
          <a:off x="7482730" y="3155590"/>
          <a:ext cx="809039" cy="809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042601" y="-1041509"/>
          <a:ext cx="5112560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راه‌اندازی با حمایت ملی یا دولت‌های محلی 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گرایش به فعالیت‌های پژوهشی و تجاری‌سازی آن‌ها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شامل چندین پارک علم و فناوری، پردیس فناوری و زیرساخت‌های شهری (مجموعه شهری)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پردیس فناوری: شامل ساختمان‌های شرکت‌های فناور، ساختمان‌های استیجاری، مراکز پژوهشی، آزمایشگاه‌ها و کارگاه‌های تخصصی، مراکز رشد و رشد مقدماتی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هدف: ارتقای علم و فناوری منطقه با استفاده بهینه از ظرفیت دانشگاه‌ها، صنایع و واحدهای فناوری در محدوده پارک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خدمات: تأمین فضای کار، تأسیسات زیربنایی، تجهیزات کارگاهی و آزمایشگاهی، آموزش و مشاوره در حوزه‌های مختلف، بازاریابی و تجاری‌سازی، تورهای فناوری و صنعتی و توسعه روابط بین‌المللی  </a:t>
          </a:r>
          <a:endParaRPr lang="en-US" sz="2400" kern="1200" dirty="0">
            <a:cs typeface="B Nazanin" panose="00000400000000000000" pitchFamily="2" charset="-78"/>
          </a:endParaRPr>
        </a:p>
      </dsp:txBody>
      <dsp:txXfrm rot="16200000">
        <a:off x="1042601" y="-1041509"/>
        <a:ext cx="5112560" cy="7195586"/>
      </dsp:txXfrm>
    </dsp:sp>
    <dsp:sp modelId="{C7E86C3B-688B-4A46-8646-04096B0B3CD6}">
      <dsp:nvSpPr>
        <dsp:cNvPr id="0" name=""/>
        <dsp:cNvSpPr/>
      </dsp:nvSpPr>
      <dsp:spPr>
        <a:xfrm>
          <a:off x="7197763" y="72010"/>
          <a:ext cx="1659220" cy="49685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شهرک علمی ـ تحقیقاتی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72010"/>
        <a:ext cx="1659220" cy="496854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042601" y="-1041509"/>
          <a:ext cx="5112560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هدف: توسعه صنایع مبتنی بر فناوری بالا و به‌کارگیری این فناوری‌ها در صنایع موجود از طریق هم‌افزایی و ارتقای صرفه‌های اقتصادی ناشی از تجمیع و هم‌مکانی 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فراهم‌سازی زیرساخت مناسب برای استقرار واحدهای فناور تولیدی، خدماتی و مشاوره‌ای 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فراهم‌سازی زمینه ارائه حمایت‌های نرم‌افزاری، مشاوره‌ای و مدیریتی لازم برای ایجاد کسب‌وکارهای تولیدی خرد، کوچک و متوسط مبتنی بر فناوری‌های جدید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بهره‌مند از حمایت‌های ملی و دارای وظایف فرامنطقه‌ای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دربردارنده واحدهای ستادی، مرکز خدمات فناوری و کسب‌وکار، واحدهای فناور، مرکز رشد کسب‌وکارهای نوپا، نمایشگاه، کارگاه‌ها و آزمایشگاه‌ها </a:t>
          </a:r>
          <a:endParaRPr lang="en-US" sz="2400" kern="1200" dirty="0">
            <a:cs typeface="B Nazanin" panose="00000400000000000000" pitchFamily="2" charset="-78"/>
          </a:endParaRPr>
        </a:p>
      </dsp:txBody>
      <dsp:txXfrm rot="16200000">
        <a:off x="1042601" y="-1041509"/>
        <a:ext cx="5112560" cy="7195586"/>
      </dsp:txXfrm>
    </dsp:sp>
    <dsp:sp modelId="{C7E86C3B-688B-4A46-8646-04096B0B3CD6}">
      <dsp:nvSpPr>
        <dsp:cNvPr id="0" name=""/>
        <dsp:cNvSpPr/>
      </dsp:nvSpPr>
      <dsp:spPr>
        <a:xfrm>
          <a:off x="7197763" y="72010"/>
          <a:ext cx="1659220" cy="49685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شهرک فناوری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72010"/>
        <a:ext cx="1659220" cy="496854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042601" y="-1041509"/>
          <a:ext cx="5112560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شکل‌گیری در حومه مناطق شهری، به منظور توسعه صنعتی و متمرکزشدن تولیدات صنعتی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دربردارنده مرکز خدمات فناوری و کسب‌وکار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خدمات مرکز خدمات فناوری و کسب‌وکار: شبکه فناوری اطلاعات و ارتباطات، سالن‌های همایش و کلاس‌‌های آموزشی، نمایشگاه‌های حقیقی و مجازی محصولات تولیدکنندگان، مجله و نشریه‌های اختصاصی، آزمایشگاه‌های تخصصی و مراکز تست، ارتباط با مراکز دانشگاهی و تحقیقاتی، خدمات مشاوره، آموزش و ارتقای بهره‌وری نیروی انسانی، تسهیل حضور در نمایشگاه‌های ملی و بین‌المللی، ارتباط با نوآوران و مخترعان و تسهیل انتقال دانش فنی، خدمات حسابداری، تسهیلات و خدمات مالی</a:t>
          </a:r>
          <a:endParaRPr lang="en-US" sz="2400" kern="1200" dirty="0">
            <a:cs typeface="B Nazanin" panose="00000400000000000000" pitchFamily="2" charset="-78"/>
          </a:endParaRPr>
        </a:p>
      </dsp:txBody>
      <dsp:txXfrm rot="16200000">
        <a:off x="1042601" y="-1041509"/>
        <a:ext cx="5112560" cy="7195586"/>
      </dsp:txXfrm>
    </dsp:sp>
    <dsp:sp modelId="{C7E86C3B-688B-4A46-8646-04096B0B3CD6}">
      <dsp:nvSpPr>
        <dsp:cNvPr id="0" name=""/>
        <dsp:cNvSpPr/>
      </dsp:nvSpPr>
      <dsp:spPr>
        <a:xfrm>
          <a:off x="7197763" y="72010"/>
          <a:ext cx="1659220" cy="49685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شهرک صنعتی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72010"/>
        <a:ext cx="1659220" cy="496854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329942" y="-1221529"/>
          <a:ext cx="4537878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ترکیبی از مؤلفه‌های مختلف شامل دانشگاه‌ها و مراکز پژوهشی، پارک‌های علم و فناوری، شرکت‌های دارای فناوری بالا، سرمایه‌گذاران خطرپذیر، بازار مناسب، امکانات و زیرساخت‌های فیزیکی و نهادی و سرمایه انسانی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هدف: کاهش هزینه‌ها و تخصص‌گرایی از طریق تجمع مکانی مؤلفه‌ها در یک موقعیت جغرافیایی مشخص 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اصول: 1) توسعه شرکت‌های داخل مناطق بر اساس ارائه مشوق‌های توسعه علم و فناوری؛ 2) توسعه زیرساخت‌های علم و فناوری در مناطق ویژه</a:t>
          </a:r>
          <a:endParaRPr lang="en-US" sz="2400" kern="1200" dirty="0">
            <a:cs typeface="B Nazanin" panose="00000400000000000000" pitchFamily="2" charset="-78"/>
          </a:endParaRPr>
        </a:p>
      </dsp:txBody>
      <dsp:txXfrm rot="16200000">
        <a:off x="1329942" y="-1221529"/>
        <a:ext cx="4537878" cy="7195586"/>
      </dsp:txXfrm>
    </dsp:sp>
    <dsp:sp modelId="{C7E86C3B-688B-4A46-8646-04096B0B3CD6}">
      <dsp:nvSpPr>
        <dsp:cNvPr id="0" name=""/>
        <dsp:cNvSpPr/>
      </dsp:nvSpPr>
      <dsp:spPr>
        <a:xfrm>
          <a:off x="7197763" y="66939"/>
          <a:ext cx="1659220" cy="4618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منطقه ویژه (کریدور) علم و فناوری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66939"/>
        <a:ext cx="1659220" cy="461864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726672" y="-1637025"/>
          <a:ext cx="3744418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آمیخته شدن چهار عمل کار، زندگی، بازی و یادگیری 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دربردارنده دانشگاه، پارک علم و فناوری، مرکز رشد، خوشه صنعتی و تأسیسات یک شهر کامل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فضایی برای ترغیب روحیه نوآوری و تأمین زیرساخت‌های لازم برای تجاری‌سازی نوآوری</a:t>
          </a:r>
          <a:endParaRPr lang="en-US" sz="2400" kern="1200" dirty="0">
            <a:cs typeface="B Nazanin" panose="00000400000000000000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>
              <a:cs typeface="B Nazanin" panose="00000400000000000000" pitchFamily="2" charset="-78"/>
            </a:rPr>
            <a:t>واژه‌های مشابه: شهر هوشمند، شهر خلاق، شهر دانشی، شهر نوآور، کانون نوآوری، پایتخت نوآوری و ایدئوپولیس </a:t>
          </a:r>
          <a:endParaRPr lang="en-US" sz="2400" kern="1200" dirty="0">
            <a:cs typeface="B Nazanin" panose="00000400000000000000" pitchFamily="2" charset="-78"/>
          </a:endParaRPr>
        </a:p>
      </dsp:txBody>
      <dsp:txXfrm rot="16200000">
        <a:off x="1726672" y="-1637025"/>
        <a:ext cx="3744418" cy="7195586"/>
      </dsp:txXfrm>
    </dsp:sp>
    <dsp:sp modelId="{C7E86C3B-688B-4A46-8646-04096B0B3CD6}">
      <dsp:nvSpPr>
        <dsp:cNvPr id="0" name=""/>
        <dsp:cNvSpPr/>
      </dsp:nvSpPr>
      <dsp:spPr>
        <a:xfrm>
          <a:off x="7197763" y="55234"/>
          <a:ext cx="1659220" cy="38110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شهر علمی (کانون نوآوری)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55234"/>
        <a:ext cx="1659220" cy="381106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425714" y="-1312783"/>
          <a:ext cx="4761576" cy="76123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میزان سرمایه‌گذاری روی تحقیق و توسعه در شرکت‌ها نسبت به تولید ناخالص داخلی منطقه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تعداد ثبت اختراع نسبت به تولید ناخالص داخلی محلی (منطقه‌ای)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میزان استخدام در بنگاه‌های با رشد سریع فعال در بخش‌های نوآور نسبت به سایر بنگاه‌ها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میزان صادرات خدمات دانش‌بنیان منطقه نسبت به کل صادرات منطقه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سهم فروش محصولات با نوآوری‌های جدید در بازگشت سرمایه بنگاه‌ها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میزان سرمایه خطرپذیر در منطقه (نسبت به خارج از آن)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تعداد مؤسسات سرمایه‌گذاری خطرپذیر در منطقه (نسبت به خارج از آن)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هزینه و درآمد افراد منطقه (نسبت به خارج از آن)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میزان انتقال و تجاری‌سازی فناوری‌های دانشگاهی در منطقه (نسبت به خارج از آن)</a:t>
          </a:r>
          <a:endParaRPr lang="en-US" sz="2000" kern="1200" dirty="0">
            <a:cs typeface="B Nazanin" panose="00000400000000000000" pitchFamily="2" charset="-78"/>
          </a:endParaRPr>
        </a:p>
      </dsp:txBody>
      <dsp:txXfrm rot="16200000">
        <a:off x="1425714" y="-1312783"/>
        <a:ext cx="4761576" cy="7612374"/>
      </dsp:txXfrm>
    </dsp:sp>
    <dsp:sp modelId="{C7E86C3B-688B-4A46-8646-04096B0B3CD6}">
      <dsp:nvSpPr>
        <dsp:cNvPr id="0" name=""/>
        <dsp:cNvSpPr/>
      </dsp:nvSpPr>
      <dsp:spPr>
        <a:xfrm>
          <a:off x="7613006" y="70239"/>
          <a:ext cx="1264549" cy="48463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Nazanin" panose="00000400000000000000" pitchFamily="2" charset="-78"/>
            </a:rPr>
            <a:t>شاخص‌های ارزیابی آثار مجاورت جغرافیایی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7613006" y="70239"/>
        <a:ext cx="1264549" cy="484632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528848" y="-1420795"/>
          <a:ext cx="4555309" cy="76123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>
              <a:cs typeface="B Nazanin" panose="00000400000000000000" pitchFamily="2" charset="-78"/>
            </a:rPr>
            <a:t>تعداد شرکت‌های دانشگاهی و زایشی از دانشگاه‌های منطقه (نسبت به خارج از آن)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>
              <a:cs typeface="B Nazanin" panose="00000400000000000000" pitchFamily="2" charset="-78"/>
            </a:rPr>
            <a:t>تعداد شرکت‌های نوپا در منطقه (نسبت به خارج از آن)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>
              <a:cs typeface="B Nazanin" panose="00000400000000000000" pitchFamily="2" charset="-78"/>
            </a:rPr>
            <a:t>تعداد بنگاه‌هایی که طی 4 سال متوالی رشد فروش 20 درصدی دارند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>
              <a:cs typeface="B Nazanin" panose="00000400000000000000" pitchFamily="2" charset="-78"/>
            </a:rPr>
            <a:t>سهم اقتصادی شرکت‌های بزرگ منطقه نسبت به تولید ناخالص داخلی منطقه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>
              <a:cs typeface="B Nazanin" panose="00000400000000000000" pitchFamily="2" charset="-78"/>
            </a:rPr>
            <a:t>درصد بنگاه‌های دارای نوآوری محصولی از کل بنگاه‌های منطقه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>
              <a:cs typeface="B Nazanin" panose="00000400000000000000" pitchFamily="2" charset="-78"/>
            </a:rPr>
            <a:t>تعداد شرکت‌های فعال در فناوری‌های پیشرفته و نیمه پیشرفته نسبت به کل بنگاه‌ها در منطقه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>
              <a:cs typeface="B Nazanin" panose="00000400000000000000" pitchFamily="2" charset="-78"/>
            </a:rPr>
            <a:t>درآمد حاصل از فروش محصولات جدید نسبت به کل فروش بنگاه‌ها</a:t>
          </a:r>
          <a:endParaRPr lang="en-US" sz="2000" kern="1200" dirty="0">
            <a:cs typeface="B Nazanin" panose="00000400000000000000" pitchFamily="2" charset="-78"/>
          </a:endParaRPr>
        </a:p>
        <a:p>
          <a:pPr marL="228600" lvl="1" indent="-228600" algn="just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cs typeface="B Nazanin" panose="00000400000000000000" pitchFamily="2" charset="-78"/>
            </a:rPr>
            <a:t>میزان سرمایه‌گذاری بخش خصوصی در ساختارهای منطقه (پارک‌های علم و فناوری) نسبت به میزان سرمایه‌گذاری بخش دولتی و عمومی</a:t>
          </a:r>
          <a:endParaRPr lang="en-US" sz="2000" kern="1200" dirty="0">
            <a:cs typeface="B Nazanin" panose="00000400000000000000" pitchFamily="2" charset="-78"/>
          </a:endParaRPr>
        </a:p>
      </dsp:txBody>
      <dsp:txXfrm rot="16200000">
        <a:off x="1528848" y="-1420795"/>
        <a:ext cx="4555309" cy="7612374"/>
      </dsp:txXfrm>
    </dsp:sp>
    <dsp:sp modelId="{C7E86C3B-688B-4A46-8646-04096B0B3CD6}">
      <dsp:nvSpPr>
        <dsp:cNvPr id="0" name=""/>
        <dsp:cNvSpPr/>
      </dsp:nvSpPr>
      <dsp:spPr>
        <a:xfrm>
          <a:off x="7613006" y="67196"/>
          <a:ext cx="1264549" cy="46363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Nazanin" panose="00000400000000000000" pitchFamily="2" charset="-78"/>
            </a:rPr>
            <a:t>شاخص‌های ارزیابی آثار مجاورت جغرافیایی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7613006" y="67196"/>
        <a:ext cx="1264549" cy="463639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729968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367935" y="77307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شکل‌گیری ساختارهای بررسی‌شده طی 15 سال گذشته در اصفهان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77307"/>
        <a:ext cx="7563287" cy="800260"/>
      </dsp:txXfrm>
    </dsp:sp>
    <dsp:sp modelId="{2268BECA-A9C9-4B8D-B215-FB7F07D42045}">
      <dsp:nvSpPr>
        <dsp:cNvPr id="0" name=""/>
        <dsp:cNvSpPr/>
      </dsp:nvSpPr>
      <dsp:spPr>
        <a:xfrm>
          <a:off x="0" y="1939490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367935" y="1286829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فعالیت 5 شتابدهنده عمدتاً خصوصی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1286829"/>
        <a:ext cx="7563287" cy="800260"/>
      </dsp:txXfrm>
    </dsp:sp>
    <dsp:sp modelId="{50CAC74E-BB83-462D-B21C-443A37B94FB8}">
      <dsp:nvSpPr>
        <dsp:cNvPr id="0" name=""/>
        <dsp:cNvSpPr/>
      </dsp:nvSpPr>
      <dsp:spPr>
        <a:xfrm>
          <a:off x="0" y="3149011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367935" y="2496351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ضرورت وجود سیاست‌های محلی تشویقی برای کمک به ایجاد شتابدهنده‌ها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2496351"/>
        <a:ext cx="7563287" cy="800260"/>
      </dsp:txXfrm>
    </dsp:sp>
    <dsp:sp modelId="{2462A7B0-D19E-43E0-B1DA-F89929B7B476}">
      <dsp:nvSpPr>
        <dsp:cNvPr id="0" name=""/>
        <dsp:cNvSpPr/>
      </dsp:nvSpPr>
      <dsp:spPr>
        <a:xfrm>
          <a:off x="0" y="4358533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AF69-247A-4B12-AB7B-BDE9E276BF87}">
      <dsp:nvSpPr>
        <dsp:cNvPr id="0" name=""/>
        <dsp:cNvSpPr/>
      </dsp:nvSpPr>
      <dsp:spPr>
        <a:xfrm>
          <a:off x="367935" y="3705872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تمرکز شتابدهنده‌ها روی طرح‌های مبتنی بر فناوری اطلاعات و مبتنی بر خدمات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3705872"/>
        <a:ext cx="7563287" cy="8002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729968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367935" y="77307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فعالیت 12 مرکز رشد (7 مرکز رشد عمومی، 5 مرکز رشد تخصصی)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77307"/>
        <a:ext cx="7563287" cy="800260"/>
      </dsp:txXfrm>
    </dsp:sp>
    <dsp:sp modelId="{2268BECA-A9C9-4B8D-B215-FB7F07D42045}">
      <dsp:nvSpPr>
        <dsp:cNvPr id="0" name=""/>
        <dsp:cNvSpPr/>
      </dsp:nvSpPr>
      <dsp:spPr>
        <a:xfrm>
          <a:off x="0" y="1939490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367935" y="1286829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نبود توجه به تجاری‌سازی نتایج پژوهش‌های دانشگاهی در مراکز رشد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1286829"/>
        <a:ext cx="7563287" cy="800260"/>
      </dsp:txXfrm>
    </dsp:sp>
    <dsp:sp modelId="{50CAC74E-BB83-462D-B21C-443A37B94FB8}">
      <dsp:nvSpPr>
        <dsp:cNvPr id="0" name=""/>
        <dsp:cNvSpPr/>
      </dsp:nvSpPr>
      <dsp:spPr>
        <a:xfrm>
          <a:off x="0" y="3149011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367935" y="2496351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کم بودن زایش شرکت‌ها از دانشگاه‌های منطقه و نبود تعامل مستقیم بین مراکز رشد و بدنه گسترده علمی دانشگاه‌ها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2496351"/>
        <a:ext cx="7563287" cy="800260"/>
      </dsp:txXfrm>
    </dsp:sp>
    <dsp:sp modelId="{2462A7B0-D19E-43E0-B1DA-F89929B7B476}">
      <dsp:nvSpPr>
        <dsp:cNvPr id="0" name=""/>
        <dsp:cNvSpPr/>
      </dsp:nvSpPr>
      <dsp:spPr>
        <a:xfrm>
          <a:off x="0" y="4358533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AF69-247A-4B12-AB7B-BDE9E276BF87}">
      <dsp:nvSpPr>
        <dsp:cNvPr id="0" name=""/>
        <dsp:cNvSpPr/>
      </dsp:nvSpPr>
      <dsp:spPr>
        <a:xfrm>
          <a:off x="367935" y="3705872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مراکز رشد تخصصی در حوزه‌های فناوری اطلاعات و ارتباطات، هنر، فولاد، گز و شیرینی و فناوری‌های سنگ (اولویت‌های استانی)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3705872"/>
        <a:ext cx="7563287" cy="80026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994342"/>
          <a:ext cx="8229600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367935" y="145883"/>
          <a:ext cx="7563287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لزوم توجه به اولویت‌های دیگر متناسب با چند هزار شرکت صنعتی کوچک و بزرگ مستقر در استان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145883"/>
        <a:ext cx="7563287" cy="1040338"/>
      </dsp:txXfrm>
    </dsp:sp>
    <dsp:sp modelId="{2268BECA-A9C9-4B8D-B215-FB7F07D42045}">
      <dsp:nvSpPr>
        <dsp:cNvPr id="0" name=""/>
        <dsp:cNvSpPr/>
      </dsp:nvSpPr>
      <dsp:spPr>
        <a:xfrm>
          <a:off x="0" y="2566720"/>
          <a:ext cx="8229600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367935" y="1718261"/>
          <a:ext cx="7563287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لزوم توجه مراکز رشد به هم‌تکاملی بین شرکت‌های مستقر و تعامل با شرکت‌های بزرگ بیرونی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1718261"/>
        <a:ext cx="7563287" cy="1040338"/>
      </dsp:txXfrm>
    </dsp:sp>
    <dsp:sp modelId="{50CAC74E-BB83-462D-B21C-443A37B94FB8}">
      <dsp:nvSpPr>
        <dsp:cNvPr id="0" name=""/>
        <dsp:cNvSpPr/>
      </dsp:nvSpPr>
      <dsp:spPr>
        <a:xfrm>
          <a:off x="0" y="4139098"/>
          <a:ext cx="8229600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367935" y="3290640"/>
          <a:ext cx="7563287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لزوم توجه مراکز رشد به افزایش ظرفیت نوآوری و فناوری شرکت‌های مستقر به منظور افزایش رقابت‌پذیری و موفقیت اقتصادی آن‌ها 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3290640"/>
        <a:ext cx="7563287" cy="10403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2424524" y="-2372155"/>
          <a:ext cx="2348714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ایجاد صرفه مقیاس و کاهش هزینه‌های حمل‌ونقل و بازاریابی از طریق تجمیع جغرافیایی بنگاه‌ها و نهادها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انگیزه‌های ایجاد هم‌جواری جغرافیایی: تلاش برای رفع عدم تقارن‌های اطلاعاتی، تسهیل انتشار نتیجه پژوهش‌ها، جابه‌جایی منابع انسانی و تسهیل همکاری‌های محیطی   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2424524" y="-2372155"/>
        <a:ext cx="2348714" cy="7195586"/>
      </dsp:txXfrm>
    </dsp:sp>
    <dsp:sp modelId="{C7E86C3B-688B-4A46-8646-04096B0B3CD6}">
      <dsp:nvSpPr>
        <dsp:cNvPr id="0" name=""/>
        <dsp:cNvSpPr/>
      </dsp:nvSpPr>
      <dsp:spPr>
        <a:xfrm>
          <a:off x="7197763" y="61"/>
          <a:ext cx="1659220" cy="2451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اقتصاد نئوکلاسیک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61"/>
        <a:ext cx="1659220" cy="2451152"/>
      </dsp:txXfrm>
    </dsp:sp>
    <dsp:sp modelId="{C0DA517B-1B4E-46A1-8480-ADB671E9C2A9}">
      <dsp:nvSpPr>
        <dsp:cNvPr id="0" name=""/>
        <dsp:cNvSpPr/>
      </dsp:nvSpPr>
      <dsp:spPr>
        <a:xfrm rot="16200000">
          <a:off x="2448261" y="201554"/>
          <a:ext cx="2301240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بسترسازی برای سرریز دانش بین بنگاه‌ها در کنار هم‌افزایی ناشی از شباهت‌های معرفتی، بینشی، نژادی، ارزشی و فرهنگی ساکنان هم‌جوار در مناطق جغرافیایی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حمایت از راه‌اندازی و توانمندسازی خوشه‌ها و شبکه‌های مبتنی بر نهادهای منطقه‌ای  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2448261" y="201554"/>
        <a:ext cx="2301240" cy="7195586"/>
      </dsp:txXfrm>
    </dsp:sp>
    <dsp:sp modelId="{8D3A20CE-03DD-4DB8-95FA-6D0D47127887}">
      <dsp:nvSpPr>
        <dsp:cNvPr id="0" name=""/>
        <dsp:cNvSpPr/>
      </dsp:nvSpPr>
      <dsp:spPr>
        <a:xfrm>
          <a:off x="7197763" y="2573771"/>
          <a:ext cx="1659220" cy="24511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اقتصاد تکاملی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2573771"/>
        <a:ext cx="1659220" cy="245115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729968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367935" y="77307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فعالیت 1 صندوق سرمایه‌گذاری خطرپذیر و تأمین مالی مراکز رشد، شتابدهنده‌ها و شرکت‌های مستقر در پارک‌ها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77307"/>
        <a:ext cx="7563287" cy="800260"/>
      </dsp:txXfrm>
    </dsp:sp>
    <dsp:sp modelId="{2268BECA-A9C9-4B8D-B215-FB7F07D42045}">
      <dsp:nvSpPr>
        <dsp:cNvPr id="0" name=""/>
        <dsp:cNvSpPr/>
      </dsp:nvSpPr>
      <dsp:spPr>
        <a:xfrm>
          <a:off x="0" y="1939490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367935" y="1286829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لزوم افزایش تعداد صندوق‌های سرمایه‌گذاری خطرپذیر، با توجه به تعداد ساختارهای موجود در استان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1286829"/>
        <a:ext cx="7563287" cy="800260"/>
      </dsp:txXfrm>
    </dsp:sp>
    <dsp:sp modelId="{50CAC74E-BB83-462D-B21C-443A37B94FB8}">
      <dsp:nvSpPr>
        <dsp:cNvPr id="0" name=""/>
        <dsp:cNvSpPr/>
      </dsp:nvSpPr>
      <dsp:spPr>
        <a:xfrm>
          <a:off x="0" y="3149011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367935" y="2496351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فعالیت شهرک علمی ـ تحقیقاتی شامل 3 پارک، 8 مرکز رشد و کارگاه‌های مختلف  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2496351"/>
        <a:ext cx="7563287" cy="800260"/>
      </dsp:txXfrm>
    </dsp:sp>
    <dsp:sp modelId="{2462A7B0-D19E-43E0-B1DA-F89929B7B476}">
      <dsp:nvSpPr>
        <dsp:cNvPr id="0" name=""/>
        <dsp:cNvSpPr/>
      </dsp:nvSpPr>
      <dsp:spPr>
        <a:xfrm>
          <a:off x="0" y="4358533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AF69-247A-4B12-AB7B-BDE9E276BF87}">
      <dsp:nvSpPr>
        <dsp:cNvPr id="0" name=""/>
        <dsp:cNvSpPr/>
      </dsp:nvSpPr>
      <dsp:spPr>
        <a:xfrm>
          <a:off x="367935" y="3705872"/>
          <a:ext cx="7563287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استقرار بیش از 500 شرکت و هسته فناور در شهرک علمی ـ تحقیقاتی و ایجاد بیش از 7000 نفر اشتغال 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3705872"/>
        <a:ext cx="7563287" cy="80026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994342"/>
          <a:ext cx="8229600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367935" y="145883"/>
          <a:ext cx="7563287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راه‌اندازی شهرک فناوری توسط وزارت صنعت، معدن و تجارت 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145883"/>
        <a:ext cx="7563287" cy="1040338"/>
      </dsp:txXfrm>
    </dsp:sp>
    <dsp:sp modelId="{2268BECA-A9C9-4B8D-B215-FB7F07D42045}">
      <dsp:nvSpPr>
        <dsp:cNvPr id="0" name=""/>
        <dsp:cNvSpPr/>
      </dsp:nvSpPr>
      <dsp:spPr>
        <a:xfrm>
          <a:off x="0" y="2566720"/>
          <a:ext cx="8229600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367935" y="1718261"/>
          <a:ext cx="7563287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شهرک فناوری دربردارنده کارگاه‌های نمونه‌سازی، فضای تحقیق و توسعه، اراضی صنعتی و مراکز خدمات فناوری و کسب‌وکار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1718261"/>
        <a:ext cx="7563287" cy="1040338"/>
      </dsp:txXfrm>
    </dsp:sp>
    <dsp:sp modelId="{50CAC74E-BB83-462D-B21C-443A37B94FB8}">
      <dsp:nvSpPr>
        <dsp:cNvPr id="0" name=""/>
        <dsp:cNvSpPr/>
      </dsp:nvSpPr>
      <dsp:spPr>
        <a:xfrm>
          <a:off x="0" y="4139098"/>
          <a:ext cx="8229600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367935" y="3290640"/>
          <a:ext cx="7563287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راه‌اندازی 69 شهرک صنعتی با مجوز وزارت صمت و استقرار 8700 واحد صنعتی با فناوری پایین و متوسط 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367935" y="3290640"/>
        <a:ext cx="7563287" cy="104033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729968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262286" y="77307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جایگاه دوم از نظر تعداد شرکت‌های دانش‌بنیان؛ 395 شرکت (9 درصد شرکت‌های دانش‌بنیان کشور)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77307"/>
        <a:ext cx="7812955" cy="800260"/>
      </dsp:txXfrm>
    </dsp:sp>
    <dsp:sp modelId="{2268BECA-A9C9-4B8D-B215-FB7F07D42045}">
      <dsp:nvSpPr>
        <dsp:cNvPr id="0" name=""/>
        <dsp:cNvSpPr/>
      </dsp:nvSpPr>
      <dsp:spPr>
        <a:xfrm>
          <a:off x="0" y="1939490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262286" y="1286829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استقرار حدود نیمی از شرکت‌های دانش‌بنیان در 12 مرکز رشد استان، 3 پارک در شهرک علمی-تحقیقاتی و شهرک فناوری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1286829"/>
        <a:ext cx="7812955" cy="800260"/>
      </dsp:txXfrm>
    </dsp:sp>
    <dsp:sp modelId="{50CAC74E-BB83-462D-B21C-443A37B94FB8}">
      <dsp:nvSpPr>
        <dsp:cNvPr id="0" name=""/>
        <dsp:cNvSpPr/>
      </dsp:nvSpPr>
      <dsp:spPr>
        <a:xfrm>
          <a:off x="0" y="3149011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262286" y="2496351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نبود جاذبه کافی در ساختارهای مبتنی بر مجاورت جغرافیایی استان برای جذب شرکت‌های دانش‌بنیان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2496351"/>
        <a:ext cx="7812955" cy="800260"/>
      </dsp:txXfrm>
    </dsp:sp>
    <dsp:sp modelId="{2462A7B0-D19E-43E0-B1DA-F89929B7B476}">
      <dsp:nvSpPr>
        <dsp:cNvPr id="0" name=""/>
        <dsp:cNvSpPr/>
      </dsp:nvSpPr>
      <dsp:spPr>
        <a:xfrm>
          <a:off x="0" y="4358533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AF69-247A-4B12-AB7B-BDE9E276BF87}">
      <dsp:nvSpPr>
        <dsp:cNvPr id="0" name=""/>
        <dsp:cNvSpPr/>
      </dsp:nvSpPr>
      <dsp:spPr>
        <a:xfrm>
          <a:off x="262286" y="3705872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لزوم توجه به ایجاد مزیت برای شرکت‌های مستقر از طریق ارزش‌افزوده حاصل از تعاملات بین شرکت‌ها در فضایی نوآورانه و تعاملات با دانشگاه و صنعت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3705872"/>
        <a:ext cx="7812955" cy="80026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729968"/>
          <a:ext cx="8510111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118154" y="77307"/>
          <a:ext cx="8090044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63" tIns="0" rIns="225163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تمرکز ارتباطات بین‌المللی پارک‌ها و شهرک علمی-تحقیقاتی بر تعامل با پارک‌های خارجی و شبکه بین پارک‌ها همچون </a:t>
          </a:r>
          <a:r>
            <a:rPr lang="en-US" sz="2400" kern="1200" dirty="0">
              <a:cs typeface="B Nazanin" panose="00000400000000000000" pitchFamily="2" charset="-78"/>
            </a:rPr>
            <a:t>IASP</a:t>
          </a:r>
          <a:r>
            <a:rPr lang="fa-IR" sz="2400" kern="1200" dirty="0">
              <a:cs typeface="B Nazanin" panose="00000400000000000000" pitchFamily="2" charset="-78"/>
            </a:rPr>
            <a:t> (حضور در کنفرانس‌ها و انتخابات)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18154" y="77307"/>
        <a:ext cx="8090044" cy="800260"/>
      </dsp:txXfrm>
    </dsp:sp>
    <dsp:sp modelId="{2268BECA-A9C9-4B8D-B215-FB7F07D42045}">
      <dsp:nvSpPr>
        <dsp:cNvPr id="0" name=""/>
        <dsp:cNvSpPr/>
      </dsp:nvSpPr>
      <dsp:spPr>
        <a:xfrm>
          <a:off x="0" y="1939490"/>
          <a:ext cx="8510111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118154" y="1286829"/>
          <a:ext cx="8090044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63" tIns="0" rIns="225163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لزوم توجه به ایجاد ارتباط بین تک‌تک شرکت‌های خود و شرکت‌های مشابه در دنیا به منظور توسعه صادرات و تبادل فناوری 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18154" y="1286829"/>
        <a:ext cx="8090044" cy="800260"/>
      </dsp:txXfrm>
    </dsp:sp>
    <dsp:sp modelId="{50CAC74E-BB83-462D-B21C-443A37B94FB8}">
      <dsp:nvSpPr>
        <dsp:cNvPr id="0" name=""/>
        <dsp:cNvSpPr/>
      </dsp:nvSpPr>
      <dsp:spPr>
        <a:xfrm>
          <a:off x="0" y="3149011"/>
          <a:ext cx="8510111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118154" y="2496351"/>
          <a:ext cx="8090044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63" tIns="0" rIns="225163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دولتی بودن ساختارهای بیان‌شده در برابر ساختارهای خصوصی سراسر دنیا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18154" y="2496351"/>
        <a:ext cx="8090044" cy="800260"/>
      </dsp:txXfrm>
    </dsp:sp>
    <dsp:sp modelId="{2462A7B0-D19E-43E0-B1DA-F89929B7B476}">
      <dsp:nvSpPr>
        <dsp:cNvPr id="0" name=""/>
        <dsp:cNvSpPr/>
      </dsp:nvSpPr>
      <dsp:spPr>
        <a:xfrm>
          <a:off x="0" y="4358533"/>
          <a:ext cx="8510111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AF69-247A-4B12-AB7B-BDE9E276BF87}">
      <dsp:nvSpPr>
        <dsp:cNvPr id="0" name=""/>
        <dsp:cNvSpPr/>
      </dsp:nvSpPr>
      <dsp:spPr>
        <a:xfrm>
          <a:off x="118154" y="3705872"/>
          <a:ext cx="8090044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63" tIns="0" rIns="225163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کم بودن میزان سرمایه‌گذاری بخش خصوصی در ساختارهای منطقه نسبت به کل سرمایه‌گذاری بخش دولتی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18154" y="3705872"/>
        <a:ext cx="8090044" cy="80026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994342"/>
          <a:ext cx="8510111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118154" y="145883"/>
          <a:ext cx="8090044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63" tIns="0" rIns="225163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اختصاص فضا، زیرساخت‌های فیزیکی و راه‌اندازی مراکز خدمات مشاوره در شهرک‌های صنعتی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18154" y="145883"/>
        <a:ext cx="8090044" cy="1040338"/>
      </dsp:txXfrm>
    </dsp:sp>
    <dsp:sp modelId="{2268BECA-A9C9-4B8D-B215-FB7F07D42045}">
      <dsp:nvSpPr>
        <dsp:cNvPr id="0" name=""/>
        <dsp:cNvSpPr/>
      </dsp:nvSpPr>
      <dsp:spPr>
        <a:xfrm>
          <a:off x="0" y="2566720"/>
          <a:ext cx="8510111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118154" y="1718261"/>
          <a:ext cx="8090044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63" tIns="0" rIns="225163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لزوم توسعه تعاملات شرکت‌های مستقر در شهرک‌ها با مراکز توسعه نوآوری مانند دانشگاه‌ها یا شرکت‌های بین‌المللی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18154" y="1718261"/>
        <a:ext cx="8090044" cy="1040338"/>
      </dsp:txXfrm>
    </dsp:sp>
    <dsp:sp modelId="{50CAC74E-BB83-462D-B21C-443A37B94FB8}">
      <dsp:nvSpPr>
        <dsp:cNvPr id="0" name=""/>
        <dsp:cNvSpPr/>
      </dsp:nvSpPr>
      <dsp:spPr>
        <a:xfrm>
          <a:off x="0" y="4139098"/>
          <a:ext cx="8510111" cy="6537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118154" y="3290640"/>
          <a:ext cx="8090044" cy="1040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63" tIns="0" rIns="225163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کم بودن صادرات محصولات با فناوری متوسط و پایین از شهرک‌های صنعتی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118154" y="3290640"/>
        <a:ext cx="8090044" cy="104033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729968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262286" y="77307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تصویب اولین منطقه ویژه علم و فناوری کشور با مساحت 1200 هکتار برای استان اصفهان در سال 1384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77307"/>
        <a:ext cx="7812955" cy="800260"/>
      </dsp:txXfrm>
    </dsp:sp>
    <dsp:sp modelId="{2268BECA-A9C9-4B8D-B215-FB7F07D42045}">
      <dsp:nvSpPr>
        <dsp:cNvPr id="0" name=""/>
        <dsp:cNvSpPr/>
      </dsp:nvSpPr>
      <dsp:spPr>
        <a:xfrm>
          <a:off x="0" y="1939490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262286" y="1286829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منطقه ویژه علم و فناوری شامل چند شهر، مناطق دانشگاهی، مناطق فناوری و صنعتی استان و نواحی بین آن‌ها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1286829"/>
        <a:ext cx="7812955" cy="800260"/>
      </dsp:txXfrm>
    </dsp:sp>
    <dsp:sp modelId="{50CAC74E-BB83-462D-B21C-443A37B94FB8}">
      <dsp:nvSpPr>
        <dsp:cNvPr id="0" name=""/>
        <dsp:cNvSpPr/>
      </dsp:nvSpPr>
      <dsp:spPr>
        <a:xfrm>
          <a:off x="0" y="3149011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262286" y="2496351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نگاه سخت‌افزاری و دور از واقعیت‌های اقتصادی کشور به توسعه استان در منطقه ویژه علم و فناوری 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2496351"/>
        <a:ext cx="7812955" cy="800260"/>
      </dsp:txXfrm>
    </dsp:sp>
    <dsp:sp modelId="{2462A7B0-D19E-43E0-B1DA-F89929B7B476}">
      <dsp:nvSpPr>
        <dsp:cNvPr id="0" name=""/>
        <dsp:cNvSpPr/>
      </dsp:nvSpPr>
      <dsp:spPr>
        <a:xfrm>
          <a:off x="0" y="4358533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AF69-247A-4B12-AB7B-BDE9E276BF87}">
      <dsp:nvSpPr>
        <dsp:cNvPr id="0" name=""/>
        <dsp:cNvSpPr/>
      </dsp:nvSpPr>
      <dsp:spPr>
        <a:xfrm>
          <a:off x="262286" y="3705872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توانایی ایجاد منطقه 1200 هکتاری به عنوان منطقه ویژه علم و فناوری یا کریدور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3705872"/>
        <a:ext cx="7812955" cy="80026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5DD34-44AF-47CD-9263-7FE40980AE38}">
      <dsp:nvSpPr>
        <dsp:cNvPr id="0" name=""/>
        <dsp:cNvSpPr/>
      </dsp:nvSpPr>
      <dsp:spPr>
        <a:xfrm>
          <a:off x="0" y="729968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6855-E48B-45AC-98DD-A663E8367921}">
      <dsp:nvSpPr>
        <dsp:cNvPr id="0" name=""/>
        <dsp:cNvSpPr/>
      </dsp:nvSpPr>
      <dsp:spPr>
        <a:xfrm>
          <a:off x="262286" y="77307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ضعف در استفاده مناسب از مجاورت جغرافیایی در ساختارهای استان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77307"/>
        <a:ext cx="7812955" cy="800260"/>
      </dsp:txXfrm>
    </dsp:sp>
    <dsp:sp modelId="{2268BECA-A9C9-4B8D-B215-FB7F07D42045}">
      <dsp:nvSpPr>
        <dsp:cNvPr id="0" name=""/>
        <dsp:cNvSpPr/>
      </dsp:nvSpPr>
      <dsp:spPr>
        <a:xfrm>
          <a:off x="0" y="1939490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009A6-5733-487A-B9F7-EEAD04ADE198}">
      <dsp:nvSpPr>
        <dsp:cNvPr id="0" name=""/>
        <dsp:cNvSpPr/>
      </dsp:nvSpPr>
      <dsp:spPr>
        <a:xfrm>
          <a:off x="262286" y="1286829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تجاری نشدن نتایج تحقیقات دانشگاهی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1286829"/>
        <a:ext cx="7812955" cy="800260"/>
      </dsp:txXfrm>
    </dsp:sp>
    <dsp:sp modelId="{50CAC74E-BB83-462D-B21C-443A37B94FB8}">
      <dsp:nvSpPr>
        <dsp:cNvPr id="0" name=""/>
        <dsp:cNvSpPr/>
      </dsp:nvSpPr>
      <dsp:spPr>
        <a:xfrm>
          <a:off x="0" y="3149011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0501A-FAF4-4BBE-AC15-318F3BAAA533}">
      <dsp:nvSpPr>
        <dsp:cNvPr id="0" name=""/>
        <dsp:cNvSpPr/>
      </dsp:nvSpPr>
      <dsp:spPr>
        <a:xfrm>
          <a:off x="262286" y="2496351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پیشرفت نداشتن در تزریق فناوری‌های جدید و ارتقای یادگیری در استفاده از فرصت‌های نوآوری در صنایع با فناوری متوسط و پایین منطقه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2496351"/>
        <a:ext cx="7812955" cy="800260"/>
      </dsp:txXfrm>
    </dsp:sp>
    <dsp:sp modelId="{2462A7B0-D19E-43E0-B1DA-F89929B7B476}">
      <dsp:nvSpPr>
        <dsp:cNvPr id="0" name=""/>
        <dsp:cNvSpPr/>
      </dsp:nvSpPr>
      <dsp:spPr>
        <a:xfrm>
          <a:off x="0" y="4358533"/>
          <a:ext cx="8229600" cy="5028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AF69-247A-4B12-AB7B-BDE9E276BF87}">
      <dsp:nvSpPr>
        <dsp:cNvPr id="0" name=""/>
        <dsp:cNvSpPr/>
      </dsp:nvSpPr>
      <dsp:spPr>
        <a:xfrm>
          <a:off x="262286" y="3705872"/>
          <a:ext cx="7812955" cy="800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cs typeface="B Nazanin" panose="00000400000000000000" pitchFamily="2" charset="-78"/>
            </a:rPr>
            <a:t>نبود اثرگذاری اقتصادی و نگاه به ساختارهای بیان‌شده به دید افتخار علمی</a:t>
          </a:r>
          <a:endParaRPr lang="en-US" sz="2400" kern="1200" dirty="0">
            <a:cs typeface="B Nazanin" panose="00000400000000000000" pitchFamily="2" charset="-78"/>
          </a:endParaRPr>
        </a:p>
      </dsp:txBody>
      <dsp:txXfrm>
        <a:off x="262286" y="3705872"/>
        <a:ext cx="7812955" cy="8002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2553833" y="-2506475"/>
          <a:ext cx="2090097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اهمیت تعامل بین کسب‌وکارها یا افراد 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تبدیل یک ناحیه به قطب رشد، به واسطه وجود صنایع کلیدی و افراد نوآور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انتشار تدریجی رشد منطقه به </a:t>
          </a:r>
          <a:r>
            <a:rPr lang="ar-SA" sz="2600" kern="1200" dirty="0"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rPr>
            <a:t>سایر مناطق همجوار 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2553833" y="-2506475"/>
        <a:ext cx="2090097" cy="7195586"/>
      </dsp:txXfrm>
    </dsp:sp>
    <dsp:sp modelId="{C7E86C3B-688B-4A46-8646-04096B0B3CD6}">
      <dsp:nvSpPr>
        <dsp:cNvPr id="0" name=""/>
        <dsp:cNvSpPr/>
      </dsp:nvSpPr>
      <dsp:spPr>
        <a:xfrm>
          <a:off x="7197763" y="689"/>
          <a:ext cx="1659220" cy="2181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نظریه قطب رشد/ انتشار نوآوری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689"/>
        <a:ext cx="1659220" cy="2181256"/>
      </dsp:txXfrm>
    </dsp:sp>
    <dsp:sp modelId="{C0DA517B-1B4E-46A1-8480-ADB671E9C2A9}">
      <dsp:nvSpPr>
        <dsp:cNvPr id="0" name=""/>
        <dsp:cNvSpPr/>
      </dsp:nvSpPr>
      <dsp:spPr>
        <a:xfrm rot="16200000">
          <a:off x="2301959" y="59859"/>
          <a:ext cx="2593845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تأکید بر هم‌افزایی‌ها و عوامل محیطی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ظهور نوآوری در نواحی بزرگ و توسعه‌یافته با ویژگی: سطوح بالای رقابت فعالیت‌های دانشگاهی و فرهنگی، وجود امکانات عالی برای ارتباطات داخلی و خارجی، بینش وسیع درباره نیازهای برآورده‌نشده، هم‌افزایی بین نقش‌آفرینان محلی 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2301959" y="59859"/>
        <a:ext cx="2593845" cy="7195586"/>
      </dsp:txXfrm>
    </dsp:sp>
    <dsp:sp modelId="{8D3A20CE-03DD-4DB8-95FA-6D0D47127887}">
      <dsp:nvSpPr>
        <dsp:cNvPr id="0" name=""/>
        <dsp:cNvSpPr/>
      </dsp:nvSpPr>
      <dsp:spPr>
        <a:xfrm>
          <a:off x="7197763" y="2291008"/>
          <a:ext cx="1659220" cy="27332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نظریه بستر بذر/ کارآفرینی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2291008"/>
        <a:ext cx="1659220" cy="27332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391867" y="-1292269"/>
          <a:ext cx="4414028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1) پیش‌شتابدهی: ارائه فضای اداری و خدمات آموزشی به متقاضان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2) شتابدهی: ارائه خدمات گسترده شامل آموزش، مربی‌گری (دسترسی به شبکه گسترده‌ای از مشاوران و مربیان خبره در حوزه‌های مختلف کسب‌وکار)، هزینه‌ها و سرمایه اولیه (هزینه فضای کار و امکانات ساخت مدل، مواد اولیه، هزینه غذا، مربی و مشاور تیم، هزینه ارتباطات)، فضای کاری، فرصت‌های شبکه‌سازی به شرکت‌های نوپا 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1391867" y="-1292269"/>
        <a:ext cx="4414028" cy="7195586"/>
      </dsp:txXfrm>
    </dsp:sp>
    <dsp:sp modelId="{C7E86C3B-688B-4A46-8646-04096B0B3CD6}">
      <dsp:nvSpPr>
        <dsp:cNvPr id="0" name=""/>
        <dsp:cNvSpPr/>
      </dsp:nvSpPr>
      <dsp:spPr>
        <a:xfrm>
          <a:off x="7197763" y="2251"/>
          <a:ext cx="1659220" cy="4606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دو فاز حمایتی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2251"/>
        <a:ext cx="1659220" cy="46065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391867" y="-1292269"/>
          <a:ext cx="4414028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فرایند درخواستِ آزاد و البته رقابتی؛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فراهم‌سازی سرمایه پیش‌اولیه، معمولاً در قبال دریافت سهام خیلی کم؛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تمرکز روی تیم‌های کوچک، نه افراد؛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پشتیبانی با زمان محدود، همراه با مربی‌گری دقیق و رویدادهای برنامه‌ریزی‌شده؛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پشتیبانی از «گروه‌هایی» از شرکت‌های نوپا که هم‌زمان و همراه با هم مراحل پیش‌شتابدهی و شتابدهی را پشت سر می‌گذارند.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1391867" y="-1292269"/>
        <a:ext cx="4414028" cy="7195586"/>
      </dsp:txXfrm>
    </dsp:sp>
    <dsp:sp modelId="{C7E86C3B-688B-4A46-8646-04096B0B3CD6}">
      <dsp:nvSpPr>
        <dsp:cNvPr id="0" name=""/>
        <dsp:cNvSpPr/>
      </dsp:nvSpPr>
      <dsp:spPr>
        <a:xfrm>
          <a:off x="7197763" y="2251"/>
          <a:ext cx="1659220" cy="4606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ویژگی‌های اصلی شتابدهنده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2251"/>
        <a:ext cx="1659220" cy="46065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2669046" y="-2627354"/>
          <a:ext cx="1859670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ساختاری حمایتی برای ایجاد شرکت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تجمیع منابع لازم برای حمایت و کمک به تیم‌ها/ شرکت‌های نوپا پیش از تأسیس یا در طول سال‌های اولیه عمر آن‌ها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2669046" y="-2627354"/>
        <a:ext cx="1859670" cy="7195586"/>
      </dsp:txXfrm>
    </dsp:sp>
    <dsp:sp modelId="{C7E86C3B-688B-4A46-8646-04096B0B3CD6}">
      <dsp:nvSpPr>
        <dsp:cNvPr id="0" name=""/>
        <dsp:cNvSpPr/>
      </dsp:nvSpPr>
      <dsp:spPr>
        <a:xfrm>
          <a:off x="7197763" y="48"/>
          <a:ext cx="1659220" cy="1940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تعریف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48"/>
        <a:ext cx="1659220" cy="1940779"/>
      </dsp:txXfrm>
    </dsp:sp>
    <dsp:sp modelId="{298B55F8-265C-4013-900D-DD1014C551DC}">
      <dsp:nvSpPr>
        <dsp:cNvPr id="0" name=""/>
        <dsp:cNvSpPr/>
      </dsp:nvSpPr>
      <dsp:spPr>
        <a:xfrm rot="16200000">
          <a:off x="2669046" y="-589535"/>
          <a:ext cx="1859670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تأمین فضای کار 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آموزش کارآفرینان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دسترسی به شبکه‌ها و تجهیزات تخصصی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2669046" y="-589535"/>
        <a:ext cx="1859670" cy="7195586"/>
      </dsp:txXfrm>
    </dsp:sp>
    <dsp:sp modelId="{673962D1-52B4-4982-992F-61E702F9F8A6}">
      <dsp:nvSpPr>
        <dsp:cNvPr id="0" name=""/>
        <dsp:cNvSpPr/>
      </dsp:nvSpPr>
      <dsp:spPr>
        <a:xfrm>
          <a:off x="7197763" y="2037867"/>
          <a:ext cx="1659220" cy="1940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خدمات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2037867"/>
        <a:ext cx="1659220" cy="19407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230054" y="-1123233"/>
          <a:ext cx="4737655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>
              <a:cs typeface="B Nazanin" panose="00000400000000000000" pitchFamily="2" charset="-78"/>
            </a:rPr>
            <a:t>کمک به رونق اقتصاد محلی مبتنی بر فناوری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بسترسازی برای تجاری‌سازی دستاوردهای پژوهشی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ایجاد زمینه کارآفرینی و حمایت از نوآوری و خلاقیت نیروهای انسانی جوان و دانش‌آموخته دانشگاه‌ها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ایجاد فضای لازم برای گسترش و رشد واحدهای کوچک و متوسط دانش‌بنیان و فناور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بسترسازی برای ایجاد فرصت‌های شغلی مناسب و جذب کارآفرینان و دانش‌آموختگان دانشگاهی 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توسعه و تولید محصولات و فرایندهای فناورانه با قابلیت عرضه به بازار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1230054" y="-1123233"/>
        <a:ext cx="4737655" cy="7195586"/>
      </dsp:txXfrm>
    </dsp:sp>
    <dsp:sp modelId="{C7E86C3B-688B-4A46-8646-04096B0B3CD6}">
      <dsp:nvSpPr>
        <dsp:cNvPr id="0" name=""/>
        <dsp:cNvSpPr/>
      </dsp:nvSpPr>
      <dsp:spPr>
        <a:xfrm>
          <a:off x="7197763" y="2416"/>
          <a:ext cx="1659220" cy="4944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اهداف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2416"/>
        <a:ext cx="1659220" cy="494428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230054" y="-1123233"/>
          <a:ext cx="4737655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سازمانی تحت مدیریت متخصصان حرفه‌ای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مدیریت جریان دانش و فناوری در میان دانشگاه‌ها، نهادهای تحقیق و توسعه، شرکت‌ها و بازار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تسهیل رشد شرکت‌های مبتنی بر نوآوری از طریق مراکز رشد، فرایندهای زایشی، ارائه خدمات ارزش‌افزوده به شرکت‌ها و تأمین فضا و تأسیسات مناسب برای آن‌ها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هدف اصلی: افزایش ثروت در جامعه از طریق ارتقای فرهنگ نوآوری و رقابت‌پذیری کسب‌وکارهای مستقر در پارک و نهادهای دانش‌بنیان</a:t>
          </a: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1230054" y="-1123233"/>
        <a:ext cx="4737655" cy="7195586"/>
      </dsp:txXfrm>
    </dsp:sp>
    <dsp:sp modelId="{C7E86C3B-688B-4A46-8646-04096B0B3CD6}">
      <dsp:nvSpPr>
        <dsp:cNvPr id="0" name=""/>
        <dsp:cNvSpPr/>
      </dsp:nvSpPr>
      <dsp:spPr>
        <a:xfrm>
          <a:off x="7197763" y="2416"/>
          <a:ext cx="1659220" cy="4944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تعریف انجمن بین‌المللی پارک‌های علمی (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IASP</a:t>
          </a:r>
          <a:r>
            <a:rPr lang="fa-IR" sz="2600" kern="1200" dirty="0">
              <a:cs typeface="B Nazanin" panose="00000400000000000000" pitchFamily="2" charset="-78"/>
            </a:rPr>
            <a:t>)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2416"/>
        <a:ext cx="1659220" cy="49442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B16AA-D831-4368-B720-68D35D601B4D}">
      <dsp:nvSpPr>
        <dsp:cNvPr id="0" name=""/>
        <dsp:cNvSpPr/>
      </dsp:nvSpPr>
      <dsp:spPr>
        <a:xfrm rot="16200000">
          <a:off x="1500933" y="-1231245"/>
          <a:ext cx="4195896" cy="719558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شبکه‌سازی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پشتیبانی از کسب‌وکارهای جدید از طریق خدمات کسب‌وکار، امکانات فیزیکی، شرکای پژوهشی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توسعه منطقه‌ای از طریق حمایت از شکل‌گیری کسب‌وکارهای جدید و ایجاد اشتغال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انتقال فناوری از دانشگاه‌ها به صنایع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600" kern="1200" dirty="0">
              <a:cs typeface="B Nazanin" panose="00000400000000000000" pitchFamily="2" charset="-78"/>
            </a:rPr>
            <a:t>تحریک نوآوری از طریق تشویق و بسترسازی برای تعامل و همکاری بین شرکت‌های مستقر</a:t>
          </a:r>
          <a:endParaRPr lang="en-US" sz="2600" kern="1200" dirty="0">
            <a:cs typeface="B Nazanin" panose="00000400000000000000" pitchFamily="2" charset="-78"/>
          </a:endParaRPr>
        </a:p>
        <a:p>
          <a:pPr marL="228600" lvl="1" indent="-228600" algn="just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>
            <a:cs typeface="B Nazanin" panose="00000400000000000000" pitchFamily="2" charset="-78"/>
          </a:endParaRPr>
        </a:p>
      </dsp:txBody>
      <dsp:txXfrm rot="16200000">
        <a:off x="1500933" y="-1231245"/>
        <a:ext cx="4195896" cy="7195586"/>
      </dsp:txXfrm>
    </dsp:sp>
    <dsp:sp modelId="{C7E86C3B-688B-4A46-8646-04096B0B3CD6}">
      <dsp:nvSpPr>
        <dsp:cNvPr id="0" name=""/>
        <dsp:cNvSpPr/>
      </dsp:nvSpPr>
      <dsp:spPr>
        <a:xfrm>
          <a:off x="7197763" y="106337"/>
          <a:ext cx="1659220" cy="4520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cs typeface="B Nazanin" panose="00000400000000000000" pitchFamily="2" charset="-78"/>
            </a:rPr>
            <a:t>کارکردها و وظایف اصلی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7197763" y="106337"/>
        <a:ext cx="1659220" cy="4520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BE09D-A4C7-4F65-963E-EF6F28280A3E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36758-0D01-4115-ACAB-BFC1BE8E4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60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4DEEB22-2D49-4049-98E9-7A0F2B254A9D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FE0A091-E054-46F7-8B24-145C7C6F1A6A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58AAEED-66C8-44AC-AC9B-29B3417DF22C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/>
              <a:t> از 41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BE14BE8-27AE-4FEE-AA62-D47C79F42FF4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44FEE4A-BA53-402C-A51A-860CB3C0384C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30934787-C818-4F6C-B3CF-7DFE04A294E5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292C15-99A7-4E79-8C37-89D493FC4904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4858DD0-3EB8-4022-9103-F0C6941ED0F4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0ADFD87-2978-42D5-9ACF-5B1D0AD8B4D5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E53466F-F83E-4440-BA49-9C5DD4BE3221}" type="datetime8">
              <a:rPr lang="fa-IR" smtClean="0"/>
              <a:pPr/>
              <a:t>ژوئن 2،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13316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8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/>
              <a:t> از 41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5"/>
            <a:ext cx="8458200" cy="1008112"/>
          </a:xfrm>
        </p:spPr>
        <p:txBody>
          <a:bodyPr>
            <a:normAutofit/>
          </a:bodyPr>
          <a:lstStyle/>
          <a:p>
            <a:r>
              <a:rPr lang="fa-IR" sz="3200" dirty="0"/>
              <a:t>هم‌جواری جغرافیایی: ابزاری برای حمایت از نوآوری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>
              <a:cs typeface="B Nazanin" pitchFamily="2" charset="-78"/>
            </a:endParaRPr>
          </a:p>
          <a:p>
            <a:pPr algn="ctr"/>
            <a:r>
              <a:rPr lang="fa-IR" b="1" dirty="0"/>
              <a:t>مرضیه شاوردی</a:t>
            </a:r>
          </a:p>
          <a:p>
            <a:pPr algn="ctr"/>
            <a:r>
              <a:rPr lang="fa-IR" b="1" dirty="0"/>
              <a:t>بهزاد سلطانی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164288" y="1124744"/>
            <a:ext cx="1800200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2. مرکز رشد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0024733"/>
              </p:ext>
            </p:extLst>
          </p:nvPr>
        </p:nvGraphicFramePr>
        <p:xfrm>
          <a:off x="130573" y="1918028"/>
          <a:ext cx="8856984" cy="397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487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3- هرم خدمات مرکز رشد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18EDB15-9A46-4151-B7E9-55224570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r>
              <a:rPr lang="fa-IR" dirty="0"/>
              <a:t> از 41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F29EB631-64E3-4CCB-AF86-655565EB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968150B-1C14-4840-9BA2-52AB7F370EB5}"/>
              </a:ext>
            </a:extLst>
          </p:cNvPr>
          <p:cNvSpPr txBox="1">
            <a:spLocks/>
          </p:cNvSpPr>
          <p:nvPr/>
        </p:nvSpPr>
        <p:spPr>
          <a:xfrm>
            <a:off x="7164288" y="1124744"/>
            <a:ext cx="1800200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2. مرکز رشد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054A799-2606-449F-B6C4-CC00D115A71A}"/>
              </a:ext>
            </a:extLst>
          </p:cNvPr>
          <p:cNvGrpSpPr>
            <a:grpSpLocks/>
          </p:cNvGrpSpPr>
          <p:nvPr/>
        </p:nvGrpSpPr>
        <p:grpSpPr bwMode="auto">
          <a:xfrm>
            <a:off x="207227" y="2159084"/>
            <a:ext cx="8661647" cy="3888432"/>
            <a:chOff x="3088" y="2274"/>
            <a:chExt cx="6803" cy="323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BE60D84-BE86-44C8-B797-F8FE665EA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5051"/>
              <a:ext cx="6803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ar-S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تهیه فضای مناسب عملیاتی و انعطاف‌پذیر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4348422-BCE5-4D17-BE85-5DCCC579A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743"/>
              <a:ext cx="3969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ar-S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تهیه سرمایه اولیه برای شرکت و تأمین فناوری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 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423E5372-587C-4808-9A67-780501F17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" y="4139"/>
              <a:ext cx="5669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ar-S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هم‌افزایی میان مستاجران از طریق تبادل تجربیات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9926372-20A0-4326-ABD6-A90A6DC5A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2274"/>
              <a:ext cx="3402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خدمات در زمینه‌های قانونی، امنیتی و مالکیت فکری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434C04E1-E34A-4A3C-9E62-F8A1774EB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3669"/>
              <a:ext cx="5102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ar-S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پشتیبانی شبکه‌گستری اطلاعاتی و بین‌المللی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 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2F2687C2-96AF-4EB0-ADC5-BFF4FA4D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3199"/>
              <a:ext cx="4535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توسعه مهارت‌ها، مشاوره و راهنمایی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46CEC89-B3F4-4F7D-BA27-EB66A8A76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" y="4595"/>
              <a:ext cx="6236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800"/>
                </a:spcAft>
              </a:pPr>
              <a:r>
                <a:rPr lang="ar-S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تسهیلات اداری و تجهیزات مشترک</a:t>
              </a:r>
              <a:endPara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5379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164288" y="1124744"/>
            <a:ext cx="1800200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2. مرکز رشد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3216658"/>
              </p:ext>
            </p:extLst>
          </p:nvPr>
        </p:nvGraphicFramePr>
        <p:xfrm>
          <a:off x="143508" y="1648232"/>
          <a:ext cx="8856984" cy="494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173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4- همپوشانی و تفاوت خدمات شتابدهنده و مرکز رشد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18EDB15-9A46-4151-B7E9-55224570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r>
              <a:rPr lang="fa-IR" dirty="0"/>
              <a:t> از 41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F29EB631-64E3-4CCB-AF86-655565EB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B51F39-3851-462D-88F0-01EF7DCAAF57}"/>
              </a:ext>
            </a:extLst>
          </p:cNvPr>
          <p:cNvGrpSpPr>
            <a:grpSpLocks/>
          </p:cNvGrpSpPr>
          <p:nvPr/>
        </p:nvGrpSpPr>
        <p:grpSpPr bwMode="auto">
          <a:xfrm>
            <a:off x="951217" y="1562268"/>
            <a:ext cx="7241566" cy="4431347"/>
            <a:chOff x="1962" y="6069"/>
            <a:chExt cx="7375" cy="451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1908B69-570B-4B55-AFE8-85367B60E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2" y="6069"/>
              <a:ext cx="7375" cy="4513"/>
              <a:chOff x="0" y="0"/>
              <a:chExt cx="46829" cy="2865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5BC483B3-EB71-49F8-8FD7-38B701C3C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8600" cy="28600"/>
              </a:xfrm>
              <a:prstGeom prst="ellipse">
                <a:avLst/>
              </a:prstGeom>
              <a:solidFill>
                <a:srgbClr val="FF99CC">
                  <a:alpha val="69803"/>
                </a:srgbClr>
              </a:solidFill>
              <a:ln w="6350">
                <a:solidFill>
                  <a:schemeClr val="accent2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3200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D6CAD13-4809-4235-8B62-CD373D7F1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9" y="58"/>
                <a:ext cx="28600" cy="28601"/>
              </a:xfrm>
              <a:prstGeom prst="ellipse">
                <a:avLst/>
              </a:prstGeom>
              <a:solidFill>
                <a:srgbClr val="6699FF">
                  <a:alpha val="79999"/>
                </a:srgbClr>
              </a:solidFill>
              <a:ln w="6350">
                <a:solidFill>
                  <a:schemeClr val="accent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32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6" name="Text Box 35">
              <a:extLst>
                <a:ext uri="{FF2B5EF4-FFF2-40B4-BE49-F238E27FC236}">
                  <a16:creationId xmlns:a16="http://schemas.microsoft.com/office/drawing/2014/main" xmlns="" id="{79C6018F-C7E8-4DB0-94DC-CB45188BD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" y="6466"/>
              <a:ext cx="183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مراکز رشد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7" name="Text Box 36">
              <a:extLst>
                <a:ext uri="{FF2B5EF4-FFF2-40B4-BE49-F238E27FC236}">
                  <a16:creationId xmlns:a16="http://schemas.microsoft.com/office/drawing/2014/main" xmlns="" id="{B8D2CD66-CD0A-459B-BB5D-345166B86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" y="7038"/>
              <a:ext cx="1837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مدت زمان نامحدود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(1 تا 5 سال)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8" name="Text Box 37">
              <a:extLst>
                <a:ext uri="{FF2B5EF4-FFF2-40B4-BE49-F238E27FC236}">
                  <a16:creationId xmlns:a16="http://schemas.microsoft.com/office/drawing/2014/main" xmlns="" id="{48D2ABC0-51FC-48EF-9C4E-F49893501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5" y="6521"/>
              <a:ext cx="183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2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شتابدهنده‌ها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9" name="Text Box 38">
              <a:extLst>
                <a:ext uri="{FF2B5EF4-FFF2-40B4-BE49-F238E27FC236}">
                  <a16:creationId xmlns:a16="http://schemas.microsoft.com/office/drawing/2014/main" xmlns="" id="{FAD246DF-6D49-4A34-B5F3-2331EE8D8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" y="7970"/>
              <a:ext cx="18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عمدتاً مبتنی بر اجاره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xmlns="" id="{767EAFAC-1FE4-4ADA-9E54-37A5A8095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8" y="8515"/>
              <a:ext cx="229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امکانات فنی و آزمایشگاهی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1" name="Text Box 40">
              <a:extLst>
                <a:ext uri="{FF2B5EF4-FFF2-40B4-BE49-F238E27FC236}">
                  <a16:creationId xmlns:a16="http://schemas.microsoft.com/office/drawing/2014/main" xmlns="" id="{56C899AB-34F0-420B-B279-7BA4A8C3B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" y="9032"/>
              <a:ext cx="18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فضای فیزیکی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4" name="Text Box 41">
              <a:extLst>
                <a:ext uri="{FF2B5EF4-FFF2-40B4-BE49-F238E27FC236}">
                  <a16:creationId xmlns:a16="http://schemas.microsoft.com/office/drawing/2014/main" xmlns="" id="{033335DE-DAF2-427D-9255-38680E089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9632"/>
              <a:ext cx="18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پذیرش بر مبنای ثبت‌نام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xmlns="" id="{6A355F5A-85C3-4151-A517-9C81DB982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" y="9383"/>
              <a:ext cx="18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تأمین مالی اولیه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 Box 43">
              <a:extLst>
                <a:ext uri="{FF2B5EF4-FFF2-40B4-BE49-F238E27FC236}">
                  <a16:creationId xmlns:a16="http://schemas.microsoft.com/office/drawing/2014/main" xmlns="" id="{4866F598-1613-4578-8AF5-5FA1CE338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" y="8986"/>
              <a:ext cx="18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مبتنی بر کار گروهی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5" name="Text Box 44">
              <a:extLst>
                <a:ext uri="{FF2B5EF4-FFF2-40B4-BE49-F238E27FC236}">
                  <a16:creationId xmlns:a16="http://schemas.microsoft.com/office/drawing/2014/main" xmlns="" id="{17DCD5EF-EE70-4671-B9EA-363FE0BA4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8" y="8736"/>
              <a:ext cx="18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گزینشی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6" name="Text Box 45">
              <a:extLst>
                <a:ext uri="{FF2B5EF4-FFF2-40B4-BE49-F238E27FC236}">
                  <a16:creationId xmlns:a16="http://schemas.microsoft.com/office/drawing/2014/main" xmlns="" id="{B747BB21-65EB-488C-8406-0CBD354E4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8284"/>
              <a:ext cx="18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پشتیبانی کسب‌وکار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 Box 46">
              <a:extLst>
                <a:ext uri="{FF2B5EF4-FFF2-40B4-BE49-F238E27FC236}">
                  <a16:creationId xmlns:a16="http://schemas.microsoft.com/office/drawing/2014/main" xmlns="" id="{0B13FB5C-F60B-459D-8678-417C655E0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" y="7786"/>
              <a:ext cx="18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مربی‌گری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8" name="Text Box 47">
              <a:extLst>
                <a:ext uri="{FF2B5EF4-FFF2-40B4-BE49-F238E27FC236}">
                  <a16:creationId xmlns:a16="http://schemas.microsoft.com/office/drawing/2014/main" xmlns="" id="{51881AF4-8A4E-4757-B47D-D7494FF62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" y="7260"/>
              <a:ext cx="183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آموزش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9" name="Text Box 48">
              <a:extLst>
                <a:ext uri="{FF2B5EF4-FFF2-40B4-BE49-F238E27FC236}">
                  <a16:creationId xmlns:a16="http://schemas.microsoft.com/office/drawing/2014/main" xmlns="" id="{67C0742B-CFEA-46E2-B6F9-63F139954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" y="7214"/>
              <a:ext cx="270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عمدتاً مبتنی بر رشد 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(پرداخت از طریق سهام به جای اجاره)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0" name="Text Box 49">
              <a:extLst>
                <a:ext uri="{FF2B5EF4-FFF2-40B4-BE49-F238E27FC236}">
                  <a16:creationId xmlns:a16="http://schemas.microsoft.com/office/drawing/2014/main" xmlns="" id="{1376879D-7041-47D9-B277-8D1C3C5C6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6" y="8173"/>
              <a:ext cx="2113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مدت زمان مشخص 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(3 تا 6 ماه)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358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452320" y="1124744"/>
            <a:ext cx="1512168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3. پارک‌ها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0408985"/>
              </p:ext>
            </p:extLst>
          </p:nvPr>
        </p:nvGraphicFramePr>
        <p:xfrm>
          <a:off x="143508" y="1648232"/>
          <a:ext cx="8856984" cy="494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7658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452320" y="1124744"/>
            <a:ext cx="1512168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3. پارک‌ها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9174732"/>
              </p:ext>
            </p:extLst>
          </p:nvPr>
        </p:nvGraphicFramePr>
        <p:xfrm>
          <a:off x="143508" y="1648232"/>
          <a:ext cx="8856984" cy="473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860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6084" y="150768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2- آثار سازمانی و منطقه‌ای پارک‌های علم و فناوری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80CB932-6E63-4ADE-8A4E-E93B8FD988B1}"/>
              </a:ext>
            </a:extLst>
          </p:cNvPr>
          <p:cNvSpPr txBox="1">
            <a:spLocks/>
          </p:cNvSpPr>
          <p:nvPr/>
        </p:nvSpPr>
        <p:spPr>
          <a:xfrm>
            <a:off x="7452320" y="1124744"/>
            <a:ext cx="1512168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3. پارک‌ها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D43CA81-CFEB-4EA3-9898-4D69AB516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141210"/>
              </p:ext>
            </p:extLst>
          </p:nvPr>
        </p:nvGraphicFramePr>
        <p:xfrm>
          <a:off x="456482" y="1907796"/>
          <a:ext cx="8508006" cy="43891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209246">
                  <a:extLst>
                    <a:ext uri="{9D8B030D-6E8A-4147-A177-3AD203B41FA5}">
                      <a16:colId xmlns:a16="http://schemas.microsoft.com/office/drawing/2014/main" xmlns="" val="4036934513"/>
                    </a:ext>
                  </a:extLst>
                </a:gridCol>
                <a:gridCol w="4298760">
                  <a:extLst>
                    <a:ext uri="{9D8B030D-6E8A-4147-A177-3AD203B41FA5}">
                      <a16:colId xmlns:a16="http://schemas.microsoft.com/office/drawing/2014/main" xmlns="" val="4244974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دستاوردهای سازمانی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آثار منطقه‌ای/ کشوری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7968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تجاری‌سازی و تبدیل ایده به کسب‌وکار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ارتباط اثربخش بین دانشگاه و صنعت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096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کمک به رشد شرکت‌های دانش‌بنیان/ فناور در ابتدای مراحل شکل‌گیری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کمک به ایجاد اشتغال و حفظ نیروی انسانی مستعد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39959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ارائه خدمات مشاوره، حقوقی، اداری، آموزشی و پشتیبانی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توسعه کارآفرینی فناورانه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77099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بازاریابی و صادرات محصولات شرکت‌های دانش‌بنیان/ فناور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انتقال و انتشار سریع‌تر فناوری‌های جدید به صنایع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808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شبکه‌سازی با تأمین‌کنندگان حرفه‌ای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کمک به شکل‌گیری و توسعه خوشه‌های صنعتی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42476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ارائه تسهیلات و تأمین مالی شرکت‌ها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تسهیل جذب سرمایه شرکت‌های نوآور بین‌المللی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5687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شکل‌گیری فناوری‌های نوآیند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بهبود وضعیت کشور در شاخص رقابت‌پذیری و نوآوری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642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بروز نوآوری‌های فناورانه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گسترش روابط همکاری فناورانه در سطح بین‌المللی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532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376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1930" y="1596823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3- انواع پارک‌ها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80CB932-6E63-4ADE-8A4E-E93B8FD988B1}"/>
              </a:ext>
            </a:extLst>
          </p:cNvPr>
          <p:cNvSpPr txBox="1">
            <a:spLocks/>
          </p:cNvSpPr>
          <p:nvPr/>
        </p:nvSpPr>
        <p:spPr>
          <a:xfrm>
            <a:off x="7524328" y="1124744"/>
            <a:ext cx="1440160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3. پارک‌ها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EE442C1-F278-4026-8493-454BDC824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6464761"/>
              </p:ext>
            </p:extLst>
          </p:nvPr>
        </p:nvGraphicFramePr>
        <p:xfrm>
          <a:off x="268244" y="2071678"/>
          <a:ext cx="8696244" cy="39502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92872">
                  <a:extLst>
                    <a:ext uri="{9D8B030D-6E8A-4147-A177-3AD203B41FA5}">
                      <a16:colId xmlns:a16="http://schemas.microsoft.com/office/drawing/2014/main" xmlns="" val="2846089087"/>
                    </a:ext>
                  </a:extLst>
                </a:gridCol>
                <a:gridCol w="7303372">
                  <a:extLst>
                    <a:ext uri="{9D8B030D-6E8A-4147-A177-3AD203B41FA5}">
                      <a16:colId xmlns:a16="http://schemas.microsoft.com/office/drawing/2014/main" xmlns="" val="1118530541"/>
                    </a:ext>
                  </a:extLst>
                </a:gridCol>
              </a:tblGrid>
              <a:tr h="238019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نوع پارک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7218691"/>
                  </a:ext>
                </a:extLst>
              </a:tr>
              <a:tr h="760134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پارک علمی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925" indent="-288925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راه‌اندازی توسط دانشگاه در فضایی مناسب و در مجاورت دانشگاه</a:t>
                      </a:r>
                    </a:p>
                    <a:p>
                      <a:pPr marL="288925" indent="-288925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همکاری متقابل بین صاحبان صنایع مستقر در پارک و دانشگاه </a:t>
                      </a:r>
                    </a:p>
                    <a:p>
                      <a:pPr marL="288925" indent="-288925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a-IR" sz="24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آثار پارک بر دانشگاه: تجاری‌سازی دستاوردهای پژوهش‌های دانشگاه؛ استفاده از ظرفیت و توانمندی‌های اعضای هیأت علمی برای رفع مسائل صنعت؛ کاربردی شدن پروژه‌های کارشناسی ارشد و دکترا و تأمین مالی اجرای این پروژه‌ها؛ بهره‌برداری صنایع از ظرفیت مازاد آزمایشگاه‌ها و کارگاه‌های دانشگاه؛ ایجاد منابع درآمدی جدید برای دانشگاه؛ تعریف و اجرای پروژه‌های فناورانه در راستای رفع نیازهای صنایع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348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414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5820" y="1685229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3- انواع پارک‌ها </a:t>
            </a:r>
            <a:r>
              <a:rPr lang="fa-IR" b="1" dirty="0">
                <a:cs typeface="B Nazanin" pitchFamily="2" charset="-78"/>
              </a:rPr>
              <a:t>(ادامه)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80CB932-6E63-4ADE-8A4E-E93B8FD988B1}"/>
              </a:ext>
            </a:extLst>
          </p:cNvPr>
          <p:cNvSpPr txBox="1">
            <a:spLocks/>
          </p:cNvSpPr>
          <p:nvPr/>
        </p:nvSpPr>
        <p:spPr>
          <a:xfrm>
            <a:off x="7452320" y="1124744"/>
            <a:ext cx="1512168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3. پارک‌ها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EE442C1-F278-4026-8493-454BDC824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96414"/>
              </p:ext>
            </p:extLst>
          </p:nvPr>
        </p:nvGraphicFramePr>
        <p:xfrm>
          <a:off x="146636" y="2085339"/>
          <a:ext cx="8817852" cy="351129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07148">
                  <a:extLst>
                    <a:ext uri="{9D8B030D-6E8A-4147-A177-3AD203B41FA5}">
                      <a16:colId xmlns:a16="http://schemas.microsoft.com/office/drawing/2014/main" xmlns="" val="2846089087"/>
                    </a:ext>
                  </a:extLst>
                </a:gridCol>
                <a:gridCol w="7510704">
                  <a:extLst>
                    <a:ext uri="{9D8B030D-6E8A-4147-A177-3AD203B41FA5}">
                      <a16:colId xmlns:a16="http://schemas.microsoft.com/office/drawing/2014/main" xmlns="" val="1118530541"/>
                    </a:ext>
                  </a:extLst>
                </a:gridCol>
              </a:tblGrid>
              <a:tr h="238019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نوع پارک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7218691"/>
                  </a:ext>
                </a:extLst>
              </a:tr>
              <a:tr h="1021192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پارک فناوری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راه‌اندازی در مجاورت کانون‌های صنعتی با نیت گسترش ارتباطات فناورانه صنایع موجود در منطقه با واحدهای فناور و دانشگاه‌های منطقه</a:t>
                      </a: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بهره‌مندی از مزایای نزدیکی به منابع مهم سرمایه فکری و زیرساخت مناسب </a:t>
                      </a: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تسهیل توسعه فناوری و رشد اقتصادی از طریق حمایت از شرکت‌های مبتنی بر فناوری و مؤسسات دولتی در محیطی مدیریت‌شده</a:t>
                      </a: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هدف و کارکرد اصلی: ارتقای سطح فناوری صنایع موجود در منطقه و افزایش توان رقابتی آن‌ها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4984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220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351" y="1986553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3- انواع پارک‌ها </a:t>
            </a:r>
            <a:r>
              <a:rPr lang="fa-IR" b="1" dirty="0">
                <a:solidFill>
                  <a:prstClr val="black"/>
                </a:solidFill>
                <a:cs typeface="B Nazanin" pitchFamily="2" charset="-78"/>
              </a:rPr>
              <a:t>(ادامه)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80CB932-6E63-4ADE-8A4E-E93B8FD988B1}"/>
              </a:ext>
            </a:extLst>
          </p:cNvPr>
          <p:cNvSpPr txBox="1">
            <a:spLocks/>
          </p:cNvSpPr>
          <p:nvPr/>
        </p:nvSpPr>
        <p:spPr>
          <a:xfrm>
            <a:off x="7452320" y="1124744"/>
            <a:ext cx="1512168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3. پارک‌ها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EE442C1-F278-4026-8493-454BDC824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6707462"/>
              </p:ext>
            </p:extLst>
          </p:nvPr>
        </p:nvGraphicFramePr>
        <p:xfrm>
          <a:off x="228783" y="2567259"/>
          <a:ext cx="8743473" cy="263347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19898">
                  <a:extLst>
                    <a:ext uri="{9D8B030D-6E8A-4147-A177-3AD203B41FA5}">
                      <a16:colId xmlns:a16="http://schemas.microsoft.com/office/drawing/2014/main" xmlns="" val="2846089087"/>
                    </a:ext>
                  </a:extLst>
                </a:gridCol>
                <a:gridCol w="7023575">
                  <a:extLst>
                    <a:ext uri="{9D8B030D-6E8A-4147-A177-3AD203B41FA5}">
                      <a16:colId xmlns:a16="http://schemas.microsoft.com/office/drawing/2014/main" xmlns="" val="1118530541"/>
                    </a:ext>
                  </a:extLst>
                </a:gridCol>
              </a:tblGrid>
              <a:tr h="238019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نوع پارک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توضیحات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7218691"/>
                  </a:ext>
                </a:extLst>
              </a:tr>
              <a:tr h="760134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پارک نیازمحور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راه‌اندازی با کمک واحدهای تولیدی/ خدماتی، بر اساس نیاز بازار و به‌منظور تکمیل خوشه اقتصادی در زمینه‌ای خاص </a:t>
                      </a: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مشابه با منطقه ویژه صنعتی ـ تجاری با فناوری بالا</a:t>
                      </a: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2400" dirty="0">
                          <a:effectLst/>
                          <a:cs typeface="B Nazanin" panose="00000400000000000000" pitchFamily="2" charset="-78"/>
                        </a:rPr>
                        <a:t>فعالیت‌ها: تحقیق و توسعه، تولید، تجارت و ارائه خدمات</a:t>
                      </a: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سرمایه‌گذاری و مدیریت بر عهده بخش خصوصی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555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445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85800"/>
          </a:xfrm>
        </p:spPr>
        <p:txBody>
          <a:bodyPr>
            <a:normAutofit fontScale="90000"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فهرست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B1FF7E2-42DC-4C95-B784-1C1294482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77629073"/>
              </p:ext>
            </p:extLst>
          </p:nvPr>
        </p:nvGraphicFramePr>
        <p:xfrm>
          <a:off x="323528" y="1737819"/>
          <a:ext cx="8363272" cy="420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F5CCF96-3252-4EE5-94FE-83EAA024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r>
              <a:rPr lang="fa-IR" dirty="0"/>
              <a:t> از 41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400201" y="988118"/>
            <a:ext cx="1584176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4. شهرک‌ها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3368242"/>
              </p:ext>
            </p:extLst>
          </p:nvPr>
        </p:nvGraphicFramePr>
        <p:xfrm>
          <a:off x="124765" y="1484784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5793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400201" y="988118"/>
            <a:ext cx="1584176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4. شهرک‌ها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3531344"/>
              </p:ext>
            </p:extLst>
          </p:nvPr>
        </p:nvGraphicFramePr>
        <p:xfrm>
          <a:off x="124765" y="1484784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861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400201" y="988118"/>
            <a:ext cx="1584176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4. شهرک‌ها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2346949"/>
              </p:ext>
            </p:extLst>
          </p:nvPr>
        </p:nvGraphicFramePr>
        <p:xfrm>
          <a:off x="124765" y="1484784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6956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5264670" y="909228"/>
            <a:ext cx="383631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5. مناطق ویژه و شهرهای علمی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2892054"/>
              </p:ext>
            </p:extLst>
          </p:nvPr>
        </p:nvGraphicFramePr>
        <p:xfrm>
          <a:off x="143508" y="1739712"/>
          <a:ext cx="88569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2543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5164179" y="1052736"/>
            <a:ext cx="383631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5. مناطق ویژه و شهرهای علمی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3604044"/>
              </p:ext>
            </p:extLst>
          </p:nvPr>
        </p:nvGraphicFramePr>
        <p:xfrm>
          <a:off x="128076" y="1988840"/>
          <a:ext cx="8856984" cy="392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388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مقایسه ساختارهای حامی نوآوری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r>
              <a:rPr lang="fa-IR" dirty="0"/>
              <a:t> از 41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AFE2319-C4AF-4717-A443-EC09526DA25E}"/>
              </a:ext>
            </a:extLst>
          </p:cNvPr>
          <p:cNvSpPr txBox="1">
            <a:spLocks/>
          </p:cNvSpPr>
          <p:nvPr/>
        </p:nvSpPr>
        <p:spPr>
          <a:xfrm>
            <a:off x="384953" y="5305116"/>
            <a:ext cx="2592288" cy="118712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5- ساختارهای مبتنی بر مجاورت جغرافیایی برای حمایت از نوآوری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72107B-1D6F-402D-8C01-409D5223D9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864" y="1155293"/>
            <a:ext cx="3971185" cy="56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1453" y="1338173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4- مقایسه ساختارهای مبتنی بر مجاورت جغرافیایی در حمایت از نوآوری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مقایسه ساختارهای حامی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3815488-81F2-4DC2-90AA-145C72A57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9919748"/>
              </p:ext>
            </p:extLst>
          </p:nvPr>
        </p:nvGraphicFramePr>
        <p:xfrm>
          <a:off x="403059" y="1753944"/>
          <a:ext cx="8489421" cy="43891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72808">
                  <a:extLst>
                    <a:ext uri="{9D8B030D-6E8A-4147-A177-3AD203B41FA5}">
                      <a16:colId xmlns:a16="http://schemas.microsoft.com/office/drawing/2014/main" xmlns="" val="1764132902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xmlns="" val="137614600"/>
                    </a:ext>
                  </a:extLst>
                </a:gridCol>
                <a:gridCol w="1008098">
                  <a:extLst>
                    <a:ext uri="{9D8B030D-6E8A-4147-A177-3AD203B41FA5}">
                      <a16:colId xmlns:a16="http://schemas.microsoft.com/office/drawing/2014/main" xmlns="" val="2526834515"/>
                    </a:ext>
                  </a:extLst>
                </a:gridCol>
                <a:gridCol w="836645">
                  <a:extLst>
                    <a:ext uri="{9D8B030D-6E8A-4147-A177-3AD203B41FA5}">
                      <a16:colId xmlns:a16="http://schemas.microsoft.com/office/drawing/2014/main" xmlns="" val="3368393062"/>
                    </a:ext>
                  </a:extLst>
                </a:gridCol>
                <a:gridCol w="993942">
                  <a:extLst>
                    <a:ext uri="{9D8B030D-6E8A-4147-A177-3AD203B41FA5}">
                      <a16:colId xmlns:a16="http://schemas.microsoft.com/office/drawing/2014/main" xmlns="" val="1903553828"/>
                    </a:ext>
                  </a:extLst>
                </a:gridCol>
                <a:gridCol w="978653">
                  <a:extLst>
                    <a:ext uri="{9D8B030D-6E8A-4147-A177-3AD203B41FA5}">
                      <a16:colId xmlns:a16="http://schemas.microsoft.com/office/drawing/2014/main" xmlns="" val="3775982873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xmlns="" val="1636124530"/>
                    </a:ext>
                  </a:extLst>
                </a:gridCol>
                <a:gridCol w="1789853">
                  <a:extLst>
                    <a:ext uri="{9D8B030D-6E8A-4147-A177-3AD203B41FA5}">
                      <a16:colId xmlns:a16="http://schemas.microsoft.com/office/drawing/2014/main" xmlns="" val="2838558864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ساختار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استقرار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نهادها/ افراد مستقر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مدت استقرار متقاضیان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جایگاه در چرخه ایده تا محصول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نحوه حمایت مالی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خدمات و امکانات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1861602243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indent="0" algn="ctr" rtl="1">
                        <a:spcAft>
                          <a:spcPts val="0"/>
                        </a:spcAft>
                      </a:pPr>
                      <a:r>
                        <a:rPr lang="fa-IR" sz="1600" kern="0" dirty="0">
                          <a:effectLst/>
                          <a:cs typeface="B Nazanin" panose="00000400000000000000" pitchFamily="2" charset="-78"/>
                        </a:rPr>
                        <a:t>شتابدهنده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کمک به صاحبان ایده برای پشت سر گذاشتن دوران راه‌اندازی کسب‌وکار در طول حدود 6 ماه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کار اشتراکی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افراد/ تیم‌های صاحب ایده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معمولاً 6 ماه (2 ماه پیش‌شتابدهی + 4 ماه شتابدهی)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جنینی (پژوهش و توسعه و ارائه نمونه آزمایشگاهی)، توسعه کمینه محصول پذیرفتنی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سرمایه‌گذاری خصوصی در ازای دریافت بخش کمی از سهام شرکت (بین 10 تا 20 درصد) 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پیش‌شتابدهی: فضای اداری و آموزش.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شتابدهی: آموزش، مربی‌گری، هزینه‌ها و سرمایه اولیه، فضای کار اشتراکی، فرصت‌های شبکه‌سازی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2406948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مرکز رشد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ایجاد بستر مناسب برای افزایش ضریب موفقیت واحدهای نوپا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یا چند ساختمان، استقرار استیجاری واحدها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تیم‌ها، شرکت‌های نوپا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پیش‌رشد: 6 ماه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رشد: 1 تا 5 سال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جنینی، توسعه نمونه صنعتی، تولید محدود (عرضه و تست بازار)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اعتبارات پژوهشی و تسهیلات دولتی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کار همراه با امکانات وتجهیزات (با دریافت هزینه)، وام‌ها و تسهیلات دولتی، تجهیزات کارگاهی و آزمایشگاهی، آموزش و مشاوره محدود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2994558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92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1453" y="1338173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4- مقایسه ساختارهای مبتنی بر مجاورت جغرافیایی در حمایت از نوآوری </a:t>
            </a:r>
            <a:r>
              <a:rPr lang="fa-IR" b="1" dirty="0">
                <a:cs typeface="B Nazanin" pitchFamily="2" charset="-78"/>
              </a:rPr>
              <a:t>(ادامه)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مقایسه ساختارهای حامی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6C07F92-70E1-4B6E-BAAD-3005760B1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463041"/>
              </p:ext>
            </p:extLst>
          </p:nvPr>
        </p:nvGraphicFramePr>
        <p:xfrm>
          <a:off x="163092" y="1844824"/>
          <a:ext cx="8817816" cy="34137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01203">
                  <a:extLst>
                    <a:ext uri="{9D8B030D-6E8A-4147-A177-3AD203B41FA5}">
                      <a16:colId xmlns:a16="http://schemas.microsoft.com/office/drawing/2014/main" xmlns="" val="29510739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xmlns="" val="1936974246"/>
                    </a:ext>
                  </a:extLst>
                </a:gridCol>
                <a:gridCol w="1008098">
                  <a:extLst>
                    <a:ext uri="{9D8B030D-6E8A-4147-A177-3AD203B41FA5}">
                      <a16:colId xmlns:a16="http://schemas.microsoft.com/office/drawing/2014/main" xmlns="" val="3808299938"/>
                    </a:ext>
                  </a:extLst>
                </a:gridCol>
                <a:gridCol w="1006404">
                  <a:extLst>
                    <a:ext uri="{9D8B030D-6E8A-4147-A177-3AD203B41FA5}">
                      <a16:colId xmlns:a16="http://schemas.microsoft.com/office/drawing/2014/main" xmlns="" val="1141090922"/>
                    </a:ext>
                  </a:extLst>
                </a:gridCol>
                <a:gridCol w="864802">
                  <a:extLst>
                    <a:ext uri="{9D8B030D-6E8A-4147-A177-3AD203B41FA5}">
                      <a16:colId xmlns:a16="http://schemas.microsoft.com/office/drawing/2014/main" xmlns="" val="2631687516"/>
                    </a:ext>
                  </a:extLst>
                </a:gridCol>
                <a:gridCol w="938034">
                  <a:extLst>
                    <a:ext uri="{9D8B030D-6E8A-4147-A177-3AD203B41FA5}">
                      <a16:colId xmlns:a16="http://schemas.microsoft.com/office/drawing/2014/main" xmlns="" val="2935406055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xmlns="" val="86775890"/>
                    </a:ext>
                  </a:extLst>
                </a:gridCol>
                <a:gridCol w="1789853">
                  <a:extLst>
                    <a:ext uri="{9D8B030D-6E8A-4147-A177-3AD203B41FA5}">
                      <a16:colId xmlns:a16="http://schemas.microsoft.com/office/drawing/2014/main" xmlns="" val="3237503502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marL="0" indent="0" algn="ctr" rtl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ساختار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استقرار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نهادها/ افراد مستقر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مدت استقرار متقاضیان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جایگاه در چرخه ایده تا محصول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نحوه حمایت مالی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خدمات و امکانات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765713289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indent="0" algn="ctr" rtl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پارک علم و فناوری (ساختمان‌های چندمستأجره</a:t>
                      </a:r>
                      <a:r>
                        <a:rPr lang="fa-IR" sz="900" kern="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ارتقای علم و فناوری منطقه با استفاده بهینه از ظرفیت دانشگاه‌ها، صنایع و واحدهای فناوری در محدوده پارک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 تا 30 ساختمان، تأسیسات زیربنایی و فضای محیطی، 5 تا 100 هکتار زمین (واگذاری از طریق فروش یا اجاره)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شرکت‌ها و صنایع کوچک و متوسط بالغ، مرکز رشد، مراکز تحقیق و توسعه شرکت‌ها و صنایع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نامحدود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تولید محدود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معافیت مالیاتی، تسهیلات از محل بانک‌ها و سرمایه‌گذاری خطرپذیر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کار (تملیکی یا اجاری) همراه با امکانات وتجهیزات، وام‌ها و تسهیلات دولتی، تجهیزات کارگاهی و آزمایشگاهی، آموزش و مشاوره در حوزه‌های مختلف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79622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753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8912" y="109249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4- مقایسه ساختارهای مبتنی بر مجاورت جغرافیایی در حمایت از نوآوری </a:t>
            </a:r>
            <a:r>
              <a:rPr lang="fa-IR" b="1" dirty="0">
                <a:cs typeface="B Nazanin" pitchFamily="2" charset="-78"/>
              </a:rPr>
              <a:t>(ادامه)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91" y="593504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مقایسه ساختارهای حامی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2F13C71-E449-487D-B5AF-35A361B0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4194982"/>
              </p:ext>
            </p:extLst>
          </p:nvPr>
        </p:nvGraphicFramePr>
        <p:xfrm>
          <a:off x="329719" y="1492602"/>
          <a:ext cx="8527258" cy="49072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24181">
                  <a:extLst>
                    <a:ext uri="{9D8B030D-6E8A-4147-A177-3AD203B41FA5}">
                      <a16:colId xmlns:a16="http://schemas.microsoft.com/office/drawing/2014/main" xmlns="" val="982064426"/>
                    </a:ext>
                  </a:extLst>
                </a:gridCol>
                <a:gridCol w="1191175">
                  <a:extLst>
                    <a:ext uri="{9D8B030D-6E8A-4147-A177-3AD203B41FA5}">
                      <a16:colId xmlns:a16="http://schemas.microsoft.com/office/drawing/2014/main" xmlns="" val="3514358816"/>
                    </a:ext>
                  </a:extLst>
                </a:gridCol>
                <a:gridCol w="1066943">
                  <a:extLst>
                    <a:ext uri="{9D8B030D-6E8A-4147-A177-3AD203B41FA5}">
                      <a16:colId xmlns:a16="http://schemas.microsoft.com/office/drawing/2014/main" xmlns="" val="815161907"/>
                    </a:ext>
                  </a:extLst>
                </a:gridCol>
                <a:gridCol w="1032444">
                  <a:extLst>
                    <a:ext uri="{9D8B030D-6E8A-4147-A177-3AD203B41FA5}">
                      <a16:colId xmlns:a16="http://schemas.microsoft.com/office/drawing/2014/main" xmlns="" val="3651605590"/>
                    </a:ext>
                  </a:extLst>
                </a:gridCol>
                <a:gridCol w="850836">
                  <a:extLst>
                    <a:ext uri="{9D8B030D-6E8A-4147-A177-3AD203B41FA5}">
                      <a16:colId xmlns:a16="http://schemas.microsoft.com/office/drawing/2014/main" xmlns="" val="3900341882"/>
                    </a:ext>
                  </a:extLst>
                </a:gridCol>
                <a:gridCol w="867115">
                  <a:extLst>
                    <a:ext uri="{9D8B030D-6E8A-4147-A177-3AD203B41FA5}">
                      <a16:colId xmlns:a16="http://schemas.microsoft.com/office/drawing/2014/main" xmlns="" val="3580107758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xmlns="" val="2491983115"/>
                    </a:ext>
                  </a:extLst>
                </a:gridCol>
                <a:gridCol w="1789853">
                  <a:extLst>
                    <a:ext uri="{9D8B030D-6E8A-4147-A177-3AD203B41FA5}">
                      <a16:colId xmlns:a16="http://schemas.microsoft.com/office/drawing/2014/main" xmlns="" val="3009283796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ساختار</a:t>
                      </a:r>
                      <a:endParaRPr kumimoji="0" lang="en-US" sz="14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</a:t>
                      </a:r>
                      <a:endParaRPr kumimoji="0" lang="en-US" sz="14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استقرار</a:t>
                      </a:r>
                      <a:endParaRPr kumimoji="0" lang="en-US" sz="14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نهادها/ افراد مستقر</a:t>
                      </a:r>
                      <a:endParaRPr kumimoji="0" lang="en-US" sz="14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مدت استقرار متقاضیان</a:t>
                      </a:r>
                      <a:endParaRPr kumimoji="0" lang="en-US" sz="14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جایگاه در چرخه ایده تا محصول</a:t>
                      </a:r>
                      <a:endParaRPr kumimoji="0" lang="en-US" sz="14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نحوه حمایت مالی</a:t>
                      </a:r>
                      <a:endParaRPr kumimoji="0" lang="en-US" sz="14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خدمات و امکانات</a:t>
                      </a:r>
                      <a:endParaRPr kumimoji="0" lang="en-US" sz="14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3915332849"/>
                  </a:ext>
                </a:extLst>
              </a:tr>
              <a:tr h="948267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شهرک علمی ـ تحقیقاتی</a:t>
                      </a:r>
                      <a:endParaRPr kumimoji="0" lang="en-US" sz="14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ارتقای علم و فناوری منطقه با استفاده بهینه از ظرفیت دانشگاه‌ها، صنایع و واحدهای فناوری در محدوده پارک</a:t>
                      </a:r>
                      <a:endParaRPr kumimoji="0" lang="en-US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شرکت‌های فناور، بیش از یک پارک، تأسیسات زیربنایی و فضای محیطی، واگذاری زمین (از طریق فروش یا اجاره)</a:t>
                      </a:r>
                      <a:endParaRPr kumimoji="0" lang="en-US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شرکت‌ها و صنایع کوچک و متوسط بالغ، مراکز رشد، پارک‌های علم و فناوری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نامحدود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تمامی مراحل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معافیت مالیاتی، سرمایه‌گذاری خطرپذیر و وام بانکی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کار، تأسیسات زیربنایی، تجهیزات کارگاهی و آزمایشگاهی، آموزش و مشاوره در حوزه‌های مختلف، بازاریابی و تجاری‌سازی، تورهای فناوری و صنعتی، توسعه روابط بین‌المللی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211846151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شهرک فناوری</a:t>
                      </a:r>
                      <a:endParaRPr kumimoji="0" lang="en-US" sz="14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ایجاد فضای مناسب برای توسعه فناوری شرکت‌ها و مؤسسه‌های صنعتی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فروش زمین یا اجاره دفاتر، ساختمان‌های متعدد فناوری و شهری، 100 تا 2000 هکتار زمین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شرکت‌ها و صنایع کوچک و متوسط بالغ، مراکز تحقیق و توسعه، مراکز خدمات فناوری و کسب‌وکار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نامحدود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تمامی مراحل با تمایل به تجاری‌سازی و توسعه بازار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معافیت مالیاتی، وام بانکی، بازار سهام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کار، تأسیسات زیربنایی، آزمایشگاه و کارگاه‌های تخصصی، خدمات مشاوره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326491534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شهرک صنعتی</a:t>
                      </a:r>
                      <a:endParaRPr kumimoji="0" lang="en-US" sz="14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ایجاد زیرساخت لازم برای فعالیت کارخانه‌های صنعتی</a:t>
                      </a:r>
                      <a:endParaRPr kumimoji="0" lang="en-US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واگذاری زمین از طریق فروش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شرکت‌های صنعتی دارای پروانه بهره‌برداری و مجوزهای لازم 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نامحدود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رشد (شروع تولید)، گسترش (توسعه بازار)، بلوغ (توسعه صادرات)</a:t>
                      </a:r>
                      <a:endParaRPr kumimoji="0" lang="en-US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معافیت مالیاتی، وام بانکی، بازار سهام</a:t>
                      </a:r>
                      <a:endParaRPr kumimoji="0" lang="en-US" sz="14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تأمین فضای استقرار، امکانات سخت‌افزاری و نرم‌افزاری، تسهیل صدور مجوزهای صنعتی</a:t>
                      </a:r>
                      <a:endParaRPr kumimoji="0" lang="en-US" sz="1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2938625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377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5820" y="122332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4- مقایسه ساختارهای مبتنی بر مجاورت جغرافیایی در حمایت از نوآوری </a:t>
            </a:r>
            <a:r>
              <a:rPr lang="fa-IR" b="1" dirty="0">
                <a:cs typeface="B Nazanin" pitchFamily="2" charset="-78"/>
              </a:rPr>
              <a:t>(ادامه)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91" y="593504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مقایسه ساختارهای حامی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AE92EFF-5253-4CDD-9976-977B300E1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2131206"/>
              </p:ext>
            </p:extLst>
          </p:nvPr>
        </p:nvGraphicFramePr>
        <p:xfrm>
          <a:off x="393629" y="1722308"/>
          <a:ext cx="8399437" cy="46329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82824">
                  <a:extLst>
                    <a:ext uri="{9D8B030D-6E8A-4147-A177-3AD203B41FA5}">
                      <a16:colId xmlns:a16="http://schemas.microsoft.com/office/drawing/2014/main" xmlns="" val="2643859372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xmlns="" val="3342342764"/>
                    </a:ext>
                  </a:extLst>
                </a:gridCol>
                <a:gridCol w="798569">
                  <a:extLst>
                    <a:ext uri="{9D8B030D-6E8A-4147-A177-3AD203B41FA5}">
                      <a16:colId xmlns:a16="http://schemas.microsoft.com/office/drawing/2014/main" xmlns="" val="3933938477"/>
                    </a:ext>
                  </a:extLst>
                </a:gridCol>
                <a:gridCol w="1090196">
                  <a:extLst>
                    <a:ext uri="{9D8B030D-6E8A-4147-A177-3AD203B41FA5}">
                      <a16:colId xmlns:a16="http://schemas.microsoft.com/office/drawing/2014/main" xmlns="" val="2983559368"/>
                    </a:ext>
                  </a:extLst>
                </a:gridCol>
                <a:gridCol w="899026">
                  <a:extLst>
                    <a:ext uri="{9D8B030D-6E8A-4147-A177-3AD203B41FA5}">
                      <a16:colId xmlns:a16="http://schemas.microsoft.com/office/drawing/2014/main" xmlns="" val="1762386993"/>
                    </a:ext>
                  </a:extLst>
                </a:gridCol>
                <a:gridCol w="1029547">
                  <a:extLst>
                    <a:ext uri="{9D8B030D-6E8A-4147-A177-3AD203B41FA5}">
                      <a16:colId xmlns:a16="http://schemas.microsoft.com/office/drawing/2014/main" xmlns="" val="2769873265"/>
                    </a:ext>
                  </a:extLst>
                </a:gridCol>
                <a:gridCol w="1004711">
                  <a:extLst>
                    <a:ext uri="{9D8B030D-6E8A-4147-A177-3AD203B41FA5}">
                      <a16:colId xmlns:a16="http://schemas.microsoft.com/office/drawing/2014/main" xmlns="" val="610761538"/>
                    </a:ext>
                  </a:extLst>
                </a:gridCol>
                <a:gridCol w="1789853">
                  <a:extLst>
                    <a:ext uri="{9D8B030D-6E8A-4147-A177-3AD203B41FA5}">
                      <a16:colId xmlns:a16="http://schemas.microsoft.com/office/drawing/2014/main" xmlns="" val="2307081419"/>
                    </a:ext>
                  </a:extLst>
                </a:gridCol>
              </a:tblGrid>
              <a:tr h="146032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ساختار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هدف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فضای استقرار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نهادها/ افراد مستقر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مدت استقرار متقاضیان</a:t>
                      </a:r>
                      <a:endParaRPr kumimoji="0" lang="en-US" sz="1600" b="1" ker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جایگاه در چرخه ایده تا محصول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نحوه حمایت مالی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خدمات و امکانات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1215094063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کریدور علم و فناوری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ارتقای نوآوری و توسعه علم و فناوری، ایجاد خوشه‌های صنعتی با فناوری بالا، توسعه ثروت و رفاه ملی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بسیار وسیع‌تر از شهرک‌های صنعتی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دانشگاه‌ها، پارک‌های علم و فناوری، مراکز رشد، مراکز تحقیق و توسعه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نامحدود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تمامی مراحل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همکاری‌های بین‌المللی، سرمایه‌گذاری مشترک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خدمات عمومی و زیرساختی، تسهیل تأمین مالی، آموزش و مشاوره، خدمات بازاریابی، شبکه‌سازی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3133160984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شهر علمی (کانون نوآوری)</a:t>
                      </a:r>
                      <a:endParaRPr kumimoji="0" lang="en-U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ترویج روحیه نوآوری و تأمین زیرساخت لازم برای تجاری‌سازی فناوری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قسمتی از شهر به مساحت 50 تا 400 هکتار 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دانشگاه‌ها، پارک‌های علم و فناوری، مراکز رشد، خوشه‌های صنعتی، تأسیسات زیربنایی شهری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نامحدود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تمامی مراحل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انواع حمایت‌های سایر ساختارها</a:t>
                      </a:r>
                      <a:endParaRPr kumimoji="0" lang="en-US" sz="1600" ker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marL="0" indent="0" algn="ctr" rtl="1" eaLnBrk="1" latinLnBrk="0" hangingPunct="1">
                        <a:spcAft>
                          <a:spcPts val="0"/>
                        </a:spcAft>
                      </a:pPr>
                      <a:r>
                        <a:rPr kumimoji="0" lang="fa-IR" sz="16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خدمات عمومی و زیرساخت نوآورانه شهری</a:t>
                      </a:r>
                      <a:endParaRPr kumimoji="0" lang="en-US" sz="16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xmlns="" val="173935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5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اهمیت مجاورت مکانی در نوآوری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8442418"/>
              </p:ext>
            </p:extLst>
          </p:nvPr>
        </p:nvGraphicFramePr>
        <p:xfrm>
          <a:off x="143508" y="1572366"/>
          <a:ext cx="8856984" cy="502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01B897-2C6C-4A61-89B1-C9DA7E42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r>
              <a:rPr lang="fa-IR" dirty="0"/>
              <a:t> از 41</a:t>
            </a:r>
          </a:p>
        </p:txBody>
      </p:sp>
    </p:spTree>
    <p:extLst>
      <p:ext uri="{BB962C8B-B14F-4D97-AF65-F5344CB8AC3E}">
        <p14:creationId xmlns:p14="http://schemas.microsoft.com/office/powerpoint/2010/main" xmlns="" val="1727076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r>
              <a:rPr lang="fa-IR" dirty="0"/>
              <a:t> از 41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5602923"/>
              </p:ext>
            </p:extLst>
          </p:nvPr>
        </p:nvGraphicFramePr>
        <p:xfrm>
          <a:off x="133222" y="1322512"/>
          <a:ext cx="8877556" cy="49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0456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r>
              <a:rPr lang="fa-IR" dirty="0"/>
              <a:t> از 41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4321945"/>
              </p:ext>
            </p:extLst>
          </p:nvPr>
        </p:nvGraphicFramePr>
        <p:xfrm>
          <a:off x="97218" y="1340768"/>
          <a:ext cx="8877556" cy="477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6668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5447613"/>
              </p:ext>
            </p:extLst>
          </p:nvPr>
        </p:nvGraphicFramePr>
        <p:xfrm>
          <a:off x="457200" y="1635136"/>
          <a:ext cx="8229600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235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8157882"/>
              </p:ext>
            </p:extLst>
          </p:nvPr>
        </p:nvGraphicFramePr>
        <p:xfrm>
          <a:off x="457200" y="1635136"/>
          <a:ext cx="8229600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819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0423686"/>
              </p:ext>
            </p:extLst>
          </p:nvPr>
        </p:nvGraphicFramePr>
        <p:xfrm>
          <a:off x="457200" y="1635136"/>
          <a:ext cx="8229600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249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2700764"/>
              </p:ext>
            </p:extLst>
          </p:nvPr>
        </p:nvGraphicFramePr>
        <p:xfrm>
          <a:off x="457200" y="1635136"/>
          <a:ext cx="8229600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744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0799891"/>
              </p:ext>
            </p:extLst>
          </p:nvPr>
        </p:nvGraphicFramePr>
        <p:xfrm>
          <a:off x="457200" y="1635136"/>
          <a:ext cx="8229600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66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7157068"/>
              </p:ext>
            </p:extLst>
          </p:nvPr>
        </p:nvGraphicFramePr>
        <p:xfrm>
          <a:off x="457200" y="1635136"/>
          <a:ext cx="8229600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832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38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2325064"/>
              </p:ext>
            </p:extLst>
          </p:nvPr>
        </p:nvGraphicFramePr>
        <p:xfrm>
          <a:off x="457199" y="1635136"/>
          <a:ext cx="8510111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49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39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0615315"/>
              </p:ext>
            </p:extLst>
          </p:nvPr>
        </p:nvGraphicFramePr>
        <p:xfrm>
          <a:off x="457199" y="1635136"/>
          <a:ext cx="8510111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81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اهمیت مجاورت مکانی در نوآوری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DAEF682-949D-45E0-A32F-EB29D896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987794"/>
              </p:ext>
            </p:extLst>
          </p:nvPr>
        </p:nvGraphicFramePr>
        <p:xfrm>
          <a:off x="143508" y="1502895"/>
          <a:ext cx="8856984" cy="502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01B897-2C6C-4A61-89B1-C9DA7E42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r>
              <a:rPr lang="fa-IR" dirty="0"/>
              <a:t> از 41</a:t>
            </a:r>
          </a:p>
        </p:txBody>
      </p:sp>
    </p:spTree>
    <p:extLst>
      <p:ext uri="{BB962C8B-B14F-4D97-AF65-F5344CB8AC3E}">
        <p14:creationId xmlns:p14="http://schemas.microsoft.com/office/powerpoint/2010/main" xmlns="" val="2937715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40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2064822"/>
              </p:ext>
            </p:extLst>
          </p:nvPr>
        </p:nvGraphicFramePr>
        <p:xfrm>
          <a:off x="457200" y="1635136"/>
          <a:ext cx="8229600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221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بررسی موردی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41</a:t>
            </a:fld>
            <a:r>
              <a:rPr lang="fa-IR" dirty="0"/>
              <a:t> از 41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4565A-C308-43C4-B46B-37BBFE1D7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5788814"/>
              </p:ext>
            </p:extLst>
          </p:nvPr>
        </p:nvGraphicFramePr>
        <p:xfrm>
          <a:off x="457200" y="1635136"/>
          <a:ext cx="8229600" cy="49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471E1B-EE29-490E-A0A3-A613146D4E05}"/>
              </a:ext>
            </a:extLst>
          </p:cNvPr>
          <p:cNvSpPr txBox="1">
            <a:spLocks/>
          </p:cNvSpPr>
          <p:nvPr/>
        </p:nvSpPr>
        <p:spPr>
          <a:xfrm>
            <a:off x="251520" y="1005320"/>
            <a:ext cx="8643783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بررسی موردی ساختارهای مبتنی بر مجاورت جغرافیایی در اصفهان (1398)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8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1- نهادهای حمایتی مبتنی بر مجاورت جغرافیایی در طول دوره عمر شرکت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734F144-C46C-400C-8975-AAAC8B01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18EDB15-9A46-4151-B7E9-55224570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r>
              <a:rPr lang="fa-IR" dirty="0"/>
              <a:t> از 41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1F0DDE4-4316-4021-AC75-706174D60597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1700808"/>
            <a:ext cx="8081673" cy="4248471"/>
            <a:chOff x="1257" y="1615"/>
            <a:chExt cx="9205" cy="399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3B320B9-D2D5-4745-95C3-640222996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" y="2939"/>
              <a:ext cx="2988" cy="3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1CBE9"/>
                </a:gs>
                <a:gs pos="50000">
                  <a:srgbClr val="A3C1E5"/>
                </a:gs>
                <a:gs pos="100000">
                  <a:srgbClr val="92B9E4"/>
                </a:gs>
              </a:gsLst>
              <a:lin ang="5400000"/>
            </a:gradFill>
            <a:ln w="6350">
              <a:solidFill>
                <a:schemeClr val="accent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پارک علم و فناوری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xmlns="" id="{F71E8194-93BB-4657-927A-0D9CAEB74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2199"/>
              <a:ext cx="1463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دوره عمر شرکت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xmlns="" id="{F13FA247-2780-4A9D-B35B-B7250D33F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3100"/>
              <a:ext cx="150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نهادهای حمایتی مبتنی بر مجاورت جغرافیایی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4E866CE5-ED2C-4426-8579-2332F6C28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2939"/>
              <a:ext cx="1983" cy="394"/>
            </a:xfrm>
            <a:prstGeom prst="roundRect">
              <a:avLst>
                <a:gd name="adj" fmla="val 18991"/>
              </a:avLst>
            </a:prstGeom>
            <a:gradFill rotWithShape="1">
              <a:gsLst>
                <a:gs pos="0">
                  <a:srgbClr val="B1CBE9"/>
                </a:gs>
                <a:gs pos="50000">
                  <a:srgbClr val="A3C1E5"/>
                </a:gs>
                <a:gs pos="100000">
                  <a:srgbClr val="92B9E4"/>
                </a:gs>
              </a:gsLst>
              <a:lin ang="5400000"/>
            </a:gradFill>
            <a:ln w="6350">
              <a:solidFill>
                <a:schemeClr val="accent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شتابدهنده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619DAB71-B353-4CEA-BE34-9E90EEDC5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304"/>
              <a:ext cx="3410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1CBE9"/>
                </a:gs>
                <a:gs pos="50000">
                  <a:srgbClr val="A3C1E5"/>
                </a:gs>
                <a:gs pos="100000">
                  <a:srgbClr val="92B9E4"/>
                </a:gs>
              </a:gsLst>
              <a:lin ang="5400000"/>
            </a:gradFill>
            <a:ln w="6350">
              <a:solidFill>
                <a:schemeClr val="accent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مرکز رشد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D6CA08BD-941A-4017-A73B-46DF642E6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407" b="77576"/>
            <a:stretch>
              <a:fillRect/>
            </a:stretch>
          </p:blipFill>
          <p:spPr bwMode="auto">
            <a:xfrm>
              <a:off x="2631" y="1615"/>
              <a:ext cx="7811" cy="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3DF1E6D7-B277-4981-919F-6A98E877A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697"/>
              <a:ext cx="7307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1CBE9"/>
                </a:gs>
                <a:gs pos="50000">
                  <a:srgbClr val="A3C1E5"/>
                </a:gs>
                <a:gs pos="100000">
                  <a:srgbClr val="92B9E4"/>
                </a:gs>
              </a:gsLst>
              <a:lin ang="5400000"/>
            </a:gradFill>
            <a:ln w="6350">
              <a:solidFill>
                <a:schemeClr val="accent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شهرک علمی ـ تحقیقاتی/ شهرک فناوری/ شهر علمی/ منطقه ویژه علم و فناوری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4BB4E3BF-8F0D-4116-969A-C20F2FC5D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" y="3304"/>
              <a:ext cx="3898" cy="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1CBE9"/>
                </a:gs>
                <a:gs pos="50000">
                  <a:srgbClr val="A3C1E5"/>
                </a:gs>
                <a:gs pos="100000">
                  <a:srgbClr val="92B9E4"/>
                </a:gs>
              </a:gsLst>
              <a:lin ang="5400000"/>
            </a:gradFill>
            <a:ln w="6350">
              <a:solidFill>
                <a:schemeClr val="accent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شهرک صنعتی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xmlns="" id="{9C74DED9-C398-4556-97A6-F9AE864152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346" y="792"/>
              <a:ext cx="607" cy="7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7BDA4"/>
                </a:gs>
                <a:gs pos="50000">
                  <a:srgbClr val="F5B195"/>
                </a:gs>
                <a:gs pos="100000">
                  <a:srgbClr val="F8A581"/>
                </a:gs>
              </a:gsLst>
              <a:lin ang="5400000"/>
            </a:gradFill>
            <a:ln w="6350">
              <a:solidFill>
                <a:schemeClr val="accent2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Text Box 51">
              <a:extLst>
                <a:ext uri="{FF2B5EF4-FFF2-40B4-BE49-F238E27FC236}">
                  <a16:creationId xmlns:a16="http://schemas.microsoft.com/office/drawing/2014/main" xmlns="" id="{7C1FE6D0-CBEE-44FB-B8C6-D2598C601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2" y="4339"/>
              <a:ext cx="197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نیاز به مربی‌گری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xmlns="" id="{965E5C90-B6A9-4734-B5DF-7FCFCBB872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341" y="1545"/>
              <a:ext cx="617" cy="7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7BDA4"/>
                </a:gs>
                <a:gs pos="50000">
                  <a:srgbClr val="F5B195"/>
                </a:gs>
                <a:gs pos="100000">
                  <a:srgbClr val="F8A581"/>
                </a:gs>
              </a:gsLst>
              <a:lin ang="5400000"/>
            </a:gradFill>
            <a:ln w="6350">
              <a:solidFill>
                <a:schemeClr val="accent2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1CE97CC1-B077-425F-B14D-660580A07D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6318" y="1163"/>
              <a:ext cx="663" cy="7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7BDA4"/>
                </a:gs>
                <a:gs pos="50000">
                  <a:srgbClr val="F5B195"/>
                </a:gs>
                <a:gs pos="100000">
                  <a:srgbClr val="F8A581"/>
                </a:gs>
              </a:gsLst>
              <a:lin ang="5400000"/>
            </a:gradFill>
            <a:ln w="6350">
              <a:solidFill>
                <a:schemeClr val="accent2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Text Box 70">
              <a:extLst>
                <a:ext uri="{FF2B5EF4-FFF2-40B4-BE49-F238E27FC236}">
                  <a16:creationId xmlns:a16="http://schemas.microsoft.com/office/drawing/2014/main" xmlns="" id="{1046DB99-6496-4E1C-9817-C8A033E16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4" y="4691"/>
              <a:ext cx="1768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ارزش کسب‌وکار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2" name="Text Box 71">
              <a:extLst>
                <a:ext uri="{FF2B5EF4-FFF2-40B4-BE49-F238E27FC236}">
                  <a16:creationId xmlns:a16="http://schemas.microsoft.com/office/drawing/2014/main" xmlns="" id="{55896968-B096-40AC-B9A1-732E96642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5074"/>
              <a:ext cx="1971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70000"/>
                </a:lnSpc>
                <a:spcAft>
                  <a:spcPts val="0"/>
                </a:spcAft>
              </a:pPr>
              <a:r>
                <a:rPr lang="fa-IR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ریسک کسب‌وکار</a:t>
              </a:r>
              <a:endPara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164288" y="1124744"/>
            <a:ext cx="1800200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1. شتابدهنده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3839102"/>
              </p:ext>
            </p:extLst>
          </p:nvPr>
        </p:nvGraphicFramePr>
        <p:xfrm>
          <a:off x="179512" y="1754560"/>
          <a:ext cx="8856984" cy="461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4821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A87B60-D563-401E-9148-8A8D8AD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r>
              <a:rPr lang="fa-IR" dirty="0"/>
              <a:t> از 41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FC0F3C8-C0A0-4B91-9BA7-006991B8B1C6}"/>
              </a:ext>
            </a:extLst>
          </p:cNvPr>
          <p:cNvSpPr txBox="1">
            <a:spLocks/>
          </p:cNvSpPr>
          <p:nvPr/>
        </p:nvSpPr>
        <p:spPr>
          <a:xfrm>
            <a:off x="7164288" y="1124744"/>
            <a:ext cx="1800200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1. شتابدهنده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83334F6B-41CE-4B6A-9E13-A76DE7A6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6203272"/>
              </p:ext>
            </p:extLst>
          </p:nvPr>
        </p:nvGraphicFramePr>
        <p:xfrm>
          <a:off x="179512" y="1754560"/>
          <a:ext cx="8856984" cy="461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83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6084" y="150768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cs typeface="B Nazanin" pitchFamily="2" charset="-78"/>
              </a:rPr>
              <a:t>جدول 1- منافع شتابدهنده برای بازیگران بوم‌سازگان فناوری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7D131F-2C0D-4554-8873-26E97759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r>
              <a:rPr lang="fa-IR" dirty="0"/>
              <a:t> از 41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2993F6B-76BF-46D2-8932-90A9B54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80CB932-6E63-4ADE-8A4E-E93B8FD988B1}"/>
              </a:ext>
            </a:extLst>
          </p:cNvPr>
          <p:cNvSpPr txBox="1">
            <a:spLocks/>
          </p:cNvSpPr>
          <p:nvPr/>
        </p:nvSpPr>
        <p:spPr>
          <a:xfrm>
            <a:off x="7164288" y="1124744"/>
            <a:ext cx="1800200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1. شتابدهنده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F1DF570-1EB7-4C73-8F56-E81B445B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687239"/>
              </p:ext>
            </p:extLst>
          </p:nvPr>
        </p:nvGraphicFramePr>
        <p:xfrm>
          <a:off x="229082" y="1907796"/>
          <a:ext cx="8735406" cy="46422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34509">
                  <a:extLst>
                    <a:ext uri="{9D8B030D-6E8A-4147-A177-3AD203B41FA5}">
                      <a16:colId xmlns:a16="http://schemas.microsoft.com/office/drawing/2014/main" xmlns="" val="2846089087"/>
                    </a:ext>
                  </a:extLst>
                </a:gridCol>
                <a:gridCol w="6700897">
                  <a:extLst>
                    <a:ext uri="{9D8B030D-6E8A-4147-A177-3AD203B41FA5}">
                      <a16:colId xmlns:a16="http://schemas.microsoft.com/office/drawing/2014/main" xmlns="" val="1118530541"/>
                    </a:ext>
                  </a:extLst>
                </a:gridCol>
              </a:tblGrid>
              <a:tr h="238019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بازیگران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منافع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7218691"/>
                  </a:ext>
                </a:extLst>
              </a:tr>
              <a:tr h="760134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فرشتگان سرمایه‌گذار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کاهش نیاز به ارزیابی موشکافانه و اتکا به ارزیابی شتابدهنده</a:t>
                      </a:r>
                      <a:endParaRPr lang="en-US" sz="18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کاهش هزینه و زمان لازم برای یافتن شرکت‌های مناسب</a:t>
                      </a:r>
                      <a:endParaRPr lang="en-US" sz="18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امکان ملاقات با سایر سرمایه‌گذاران و بنیان‌گذاران شرکت‌ها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3483404"/>
                  </a:ext>
                </a:extLst>
              </a:tr>
              <a:tr h="1021192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بنگاه‌های سرمایه‌گذاری خطرپذیر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بهبود مسیر معامله، خلق شرکت‌های نوپای باکیفیت</a:t>
                      </a:r>
                      <a:endParaRPr lang="en-US" sz="18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امکان کسب اطلاعات دست اول درباره فناوری‌های جدید و ردیابی روندهای آینده </a:t>
                      </a:r>
                      <a:endParaRPr lang="en-US" sz="18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امکان ملاقات با سایر سرمایه‌گذاران و بنیان‌گذاران شرکت‌ها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4984182"/>
                  </a:ext>
                </a:extLst>
              </a:tr>
              <a:tr h="760134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بنگاه‌های فناور بزرگ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کشف استعدادها برای جذب نیروی انسانی</a:t>
                      </a:r>
                      <a:endParaRPr lang="en-US" sz="18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یافتن مشتریان جدید برای بن‌سازه‌ها و خدمات بنگاه‌های بزرگ</a:t>
                      </a:r>
                      <a:endParaRPr lang="en-US" sz="18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برندسازی به‌عنوان حامی کسب‌وکارهای جدید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5552679"/>
                  </a:ext>
                </a:extLst>
              </a:tr>
              <a:tr h="760134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بنیان‌گذاران سایر شرکت‌های نوپا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کشف استعدادها برای جذب نیروی انسانی</a:t>
                      </a:r>
                      <a:endParaRPr lang="en-US" sz="18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آفرینش سریع شبکه‌های کسب‌وکار باکیفیت</a:t>
                      </a:r>
                      <a:endParaRPr lang="en-US" sz="18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ملاقات با مشتریان و سرمایه‌گذاران مرتبط با کسب‌وکار شرکت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6057698"/>
                  </a:ext>
                </a:extLst>
              </a:tr>
              <a:tr h="238019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ارائه‌دهندگان خدمات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مشتریان جدید در قالب شرکت‌های نوپای تحت حمایت شتابدهنده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123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158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6085420"/>
            <a:ext cx="8229600" cy="7346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شکل 2- شبکه ارتباطات ذی‌نفعان در شتابدهنده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18EDB15-9A46-4151-B7E9-55224570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r>
              <a:rPr lang="fa-IR" dirty="0"/>
              <a:t> از 41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F29EB631-64E3-4CCB-AF86-655565EB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29816"/>
          </a:xfrm>
        </p:spPr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ساختارهای مبتنی بر مجاورت مکانی و حمایت از نوآوری </a:t>
            </a:r>
            <a:r>
              <a:rPr lang="fa-IR" sz="2800" dirty="0">
                <a:solidFill>
                  <a:srgbClr val="4F81BD">
                    <a:lumMod val="75000"/>
                  </a:srgb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968150B-1C14-4840-9BA2-52AB7F370EB5}"/>
              </a:ext>
            </a:extLst>
          </p:cNvPr>
          <p:cNvSpPr txBox="1">
            <a:spLocks/>
          </p:cNvSpPr>
          <p:nvPr/>
        </p:nvSpPr>
        <p:spPr>
          <a:xfrm>
            <a:off x="7164288" y="1124744"/>
            <a:ext cx="1800200" cy="62981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ctr"/>
            <a:r>
              <a:rPr lang="fa-IR" sz="2400" dirty="0">
                <a:solidFill>
                  <a:srgbClr val="4F81BD">
                    <a:lumMod val="75000"/>
                  </a:srgbClr>
                </a:solidFill>
              </a:rPr>
              <a:t>1. شتابدهنده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618C773-85DE-4156-8771-A7506878CD5C}"/>
              </a:ext>
            </a:extLst>
          </p:cNvPr>
          <p:cNvGrpSpPr>
            <a:grpSpLocks/>
          </p:cNvGrpSpPr>
          <p:nvPr/>
        </p:nvGrpSpPr>
        <p:grpSpPr>
          <a:xfrm>
            <a:off x="1043608" y="1628800"/>
            <a:ext cx="6480720" cy="4418716"/>
            <a:chOff x="0" y="125896"/>
            <a:chExt cx="4993640" cy="32803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AD4B1F1-B342-4367-BCD7-D388ACD9C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639" b="1538"/>
            <a:stretch/>
          </p:blipFill>
          <p:spPr bwMode="auto">
            <a:xfrm>
              <a:off x="0" y="125896"/>
              <a:ext cx="4993640" cy="3280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 Box 53">
              <a:extLst>
                <a:ext uri="{FF2B5EF4-FFF2-40B4-BE49-F238E27FC236}">
                  <a16:creationId xmlns:a16="http://schemas.microsoft.com/office/drawing/2014/main" xmlns="" id="{35D5B021-D847-4B37-8B9A-69D1793E0F38}"/>
                </a:ext>
              </a:extLst>
            </p:cNvPr>
            <p:cNvSpPr txBox="1"/>
            <p:nvPr/>
          </p:nvSpPr>
          <p:spPr>
            <a:xfrm>
              <a:off x="316523" y="334108"/>
              <a:ext cx="1166325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اقدامات شتابدهنده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3" name="Text Box 54">
              <a:extLst>
                <a:ext uri="{FF2B5EF4-FFF2-40B4-BE49-F238E27FC236}">
                  <a16:creationId xmlns:a16="http://schemas.microsoft.com/office/drawing/2014/main" xmlns="" id="{DE81EA2F-3F1D-462A-B533-73819B3C39F2}"/>
                </a:ext>
              </a:extLst>
            </p:cNvPr>
            <p:cNvSpPr txBox="1"/>
            <p:nvPr/>
          </p:nvSpPr>
          <p:spPr>
            <a:xfrm>
              <a:off x="281354" y="849924"/>
              <a:ext cx="1359756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اقدامات شبکه ذی‌نفعان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4" name="Text Box 55">
              <a:extLst>
                <a:ext uri="{FF2B5EF4-FFF2-40B4-BE49-F238E27FC236}">
                  <a16:creationId xmlns:a16="http://schemas.microsoft.com/office/drawing/2014/main" xmlns="" id="{41FA75CF-36F2-4D83-A141-143F070FAB78}"/>
                </a:ext>
              </a:extLst>
            </p:cNvPr>
            <p:cNvSpPr txBox="1"/>
            <p:nvPr/>
          </p:nvSpPr>
          <p:spPr>
            <a:xfrm>
              <a:off x="1975338" y="1008185"/>
              <a:ext cx="1166325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سرمایه‌گذاران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5" name="Text Box 56">
              <a:extLst>
                <a:ext uri="{FF2B5EF4-FFF2-40B4-BE49-F238E27FC236}">
                  <a16:creationId xmlns:a16="http://schemas.microsoft.com/office/drawing/2014/main" xmlns="" id="{AF1C7CF7-5B19-4223-AAA5-0F91AF9A78CF}"/>
                </a:ext>
              </a:extLst>
            </p:cNvPr>
            <p:cNvSpPr txBox="1"/>
            <p:nvPr/>
          </p:nvSpPr>
          <p:spPr>
            <a:xfrm>
              <a:off x="1916723" y="1740877"/>
              <a:ext cx="1166325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شتابدهنده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6" name="Text Box 57">
              <a:extLst>
                <a:ext uri="{FF2B5EF4-FFF2-40B4-BE49-F238E27FC236}">
                  <a16:creationId xmlns:a16="http://schemas.microsoft.com/office/drawing/2014/main" xmlns="" id="{6FEAB3B9-E0ED-4A60-BA0C-3E4A3F452315}"/>
                </a:ext>
              </a:extLst>
            </p:cNvPr>
            <p:cNvSpPr txBox="1"/>
            <p:nvPr/>
          </p:nvSpPr>
          <p:spPr>
            <a:xfrm>
              <a:off x="2812879" y="2256692"/>
              <a:ext cx="686110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مربیان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7" name="Text Box 58">
              <a:extLst>
                <a:ext uri="{FF2B5EF4-FFF2-40B4-BE49-F238E27FC236}">
                  <a16:creationId xmlns:a16="http://schemas.microsoft.com/office/drawing/2014/main" xmlns="" id="{356DE949-AF98-44F0-A6DD-0791ECEAC61F}"/>
                </a:ext>
              </a:extLst>
            </p:cNvPr>
            <p:cNvSpPr txBox="1"/>
            <p:nvPr/>
          </p:nvSpPr>
          <p:spPr>
            <a:xfrm>
              <a:off x="1154723" y="2256692"/>
              <a:ext cx="961292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شرکت‌های نوپا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8" name="Text Box 59">
              <a:extLst>
                <a:ext uri="{FF2B5EF4-FFF2-40B4-BE49-F238E27FC236}">
                  <a16:creationId xmlns:a16="http://schemas.microsoft.com/office/drawing/2014/main" xmlns="" id="{193B2CC6-D0F6-4774-9E32-9BEEE90C2460}"/>
                </a:ext>
              </a:extLst>
            </p:cNvPr>
            <p:cNvSpPr txBox="1"/>
            <p:nvPr/>
          </p:nvSpPr>
          <p:spPr>
            <a:xfrm>
              <a:off x="1518138" y="1236785"/>
              <a:ext cx="732106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سرمایه‌گذاری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9" name="Text Box 60">
              <a:extLst>
                <a:ext uri="{FF2B5EF4-FFF2-40B4-BE49-F238E27FC236}">
                  <a16:creationId xmlns:a16="http://schemas.microsoft.com/office/drawing/2014/main" xmlns="" id="{E3431301-C9A9-4B5B-9B01-A26DA75E9F51}"/>
                </a:ext>
              </a:extLst>
            </p:cNvPr>
            <p:cNvSpPr txBox="1"/>
            <p:nvPr/>
          </p:nvSpPr>
          <p:spPr>
            <a:xfrm>
              <a:off x="2526323" y="1406769"/>
              <a:ext cx="732106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جریان معامله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0" name="Text Box 61">
              <a:extLst>
                <a:ext uri="{FF2B5EF4-FFF2-40B4-BE49-F238E27FC236}">
                  <a16:creationId xmlns:a16="http://schemas.microsoft.com/office/drawing/2014/main" xmlns="" id="{E79DEAD0-9563-4059-A2CC-F8530C120348}"/>
                </a:ext>
              </a:extLst>
            </p:cNvPr>
            <p:cNvSpPr txBox="1"/>
            <p:nvPr/>
          </p:nvSpPr>
          <p:spPr>
            <a:xfrm>
              <a:off x="2911198" y="1846368"/>
              <a:ext cx="820616" cy="47414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90000"/>
                </a:lnSpc>
                <a:spcAft>
                  <a:spcPts val="0"/>
                </a:spcAft>
              </a:pPr>
              <a:r>
                <a:rPr lang="fa-I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دسترسی به شرکت‌های نوپا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1" name="Text Box 62">
              <a:extLst>
                <a:ext uri="{FF2B5EF4-FFF2-40B4-BE49-F238E27FC236}">
                  <a16:creationId xmlns:a16="http://schemas.microsoft.com/office/drawing/2014/main" xmlns="" id="{8C936823-B5F9-49E4-808F-0E33892752B3}"/>
                </a:ext>
              </a:extLst>
            </p:cNvPr>
            <p:cNvSpPr txBox="1"/>
            <p:nvPr/>
          </p:nvSpPr>
          <p:spPr>
            <a:xfrm>
              <a:off x="2009637" y="2102950"/>
              <a:ext cx="974367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دسترسی به شبکه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2" name="Text Box 63">
              <a:extLst>
                <a:ext uri="{FF2B5EF4-FFF2-40B4-BE49-F238E27FC236}">
                  <a16:creationId xmlns:a16="http://schemas.microsoft.com/office/drawing/2014/main" xmlns="" id="{3F58253A-B4EA-4AAF-865B-8F1DD9658928}"/>
                </a:ext>
              </a:extLst>
            </p:cNvPr>
            <p:cNvSpPr txBox="1"/>
            <p:nvPr/>
          </p:nvSpPr>
          <p:spPr>
            <a:xfrm>
              <a:off x="1025769" y="1910861"/>
              <a:ext cx="872197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سرمایه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3" name="Text Box 64">
              <a:extLst>
                <a:ext uri="{FF2B5EF4-FFF2-40B4-BE49-F238E27FC236}">
                  <a16:creationId xmlns:a16="http://schemas.microsoft.com/office/drawing/2014/main" xmlns="" id="{2DA40984-1E70-4879-96E5-B4BDF34E9FCC}"/>
                </a:ext>
              </a:extLst>
            </p:cNvPr>
            <p:cNvSpPr txBox="1"/>
            <p:nvPr/>
          </p:nvSpPr>
          <p:spPr>
            <a:xfrm>
              <a:off x="1101969" y="2514600"/>
              <a:ext cx="1141485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افزایش سرمایه انسانی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4" name="Text Box 65">
              <a:extLst>
                <a:ext uri="{FF2B5EF4-FFF2-40B4-BE49-F238E27FC236}">
                  <a16:creationId xmlns:a16="http://schemas.microsoft.com/office/drawing/2014/main" xmlns="" id="{B123C77D-0B44-43E4-A2F3-98D0BCF2F222}"/>
                </a:ext>
              </a:extLst>
            </p:cNvPr>
            <p:cNvSpPr txBox="1"/>
            <p:nvPr/>
          </p:nvSpPr>
          <p:spPr>
            <a:xfrm>
              <a:off x="2602523" y="2486824"/>
              <a:ext cx="1141485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اطلاعات به‌روز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5" name="Text Box 66">
              <a:extLst>
                <a:ext uri="{FF2B5EF4-FFF2-40B4-BE49-F238E27FC236}">
                  <a16:creationId xmlns:a16="http://schemas.microsoft.com/office/drawing/2014/main" xmlns="" id="{1F6F52B2-7B05-4920-8EC3-59D37C655514}"/>
                </a:ext>
              </a:extLst>
            </p:cNvPr>
            <p:cNvSpPr txBox="1"/>
            <p:nvPr/>
          </p:nvSpPr>
          <p:spPr>
            <a:xfrm>
              <a:off x="3176954" y="785446"/>
              <a:ext cx="1166325" cy="30478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20000"/>
                </a:lnSpc>
                <a:spcAft>
                  <a:spcPts val="0"/>
                </a:spcAft>
              </a:pPr>
              <a:r>
                <a:rPr lang="fa-IR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جامعه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9805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999</TotalTime>
  <Words>3985</Words>
  <Application>Microsoft Office PowerPoint</Application>
  <PresentationFormat>On-screen Show (4:3)</PresentationFormat>
  <Paragraphs>466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Trebuchet MS</vt:lpstr>
      <vt:lpstr>B Titr</vt:lpstr>
      <vt:lpstr>Georgia</vt:lpstr>
      <vt:lpstr>B Nazanin</vt:lpstr>
      <vt:lpstr>Calibri</vt:lpstr>
      <vt:lpstr>Times New Roman</vt:lpstr>
      <vt:lpstr>Symbol</vt:lpstr>
      <vt:lpstr>Wingdings 2</vt:lpstr>
      <vt:lpstr>Urban</vt:lpstr>
      <vt:lpstr>هم‌جواری جغرافیایی: ابزاری برای حمایت از نوآوری</vt:lpstr>
      <vt:lpstr>فهرست</vt:lpstr>
      <vt:lpstr>اهمیت مجاورت مکانی در نوآوری</vt:lpstr>
      <vt:lpstr>اهمیت مجاورت مکانی در نوآوری (ادامه)</vt:lpstr>
      <vt:lpstr>ساختارهای مبتنی بر مجاورت مکانی و حمایت از نوآوری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ساختارهای مبتنی بر مجاورت مکانی و حمایت از نوآوری (ادامه)</vt:lpstr>
      <vt:lpstr>مقایسه ساختارهای حامی نوآوری</vt:lpstr>
      <vt:lpstr>مقایسه ساختارهای حامی نوآوری (ادامه)</vt:lpstr>
      <vt:lpstr>مقایسه ساختارهای حامی نوآوری (ادامه)</vt:lpstr>
      <vt:lpstr>مقایسه ساختارهای حامی نوآوری (ادامه)</vt:lpstr>
      <vt:lpstr>مقایسه ساختارهای حامی نوآوری (ادامه)</vt:lpstr>
      <vt:lpstr>بررسی موردی</vt:lpstr>
      <vt:lpstr>بررسی موردی (ادامه)</vt:lpstr>
      <vt:lpstr>بررسی موردی (ادامه)</vt:lpstr>
      <vt:lpstr>بررسی موردی (ادامه)</vt:lpstr>
      <vt:lpstr>بررسی موردی (ادامه)</vt:lpstr>
      <vt:lpstr>بررسی موردی (ادامه)</vt:lpstr>
      <vt:lpstr>بررسی موردی (ادامه)</vt:lpstr>
      <vt:lpstr>بررسی موردی (ادامه)</vt:lpstr>
      <vt:lpstr>بررسی موردی (ادامه)</vt:lpstr>
      <vt:lpstr>بررسی موردی (ادامه)</vt:lpstr>
      <vt:lpstr>بررسی موردی (ادامه)</vt:lpstr>
      <vt:lpstr>بررسی موردی (ادامه)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MShaverdi</dc:creator>
  <cp:lastModifiedBy>alizadeh</cp:lastModifiedBy>
  <cp:revision>227</cp:revision>
  <dcterms:created xsi:type="dcterms:W3CDTF">2019-05-01T06:29:46Z</dcterms:created>
  <dcterms:modified xsi:type="dcterms:W3CDTF">2019-06-02T04:39:49Z</dcterms:modified>
</cp:coreProperties>
</file>