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xml" ContentType="application/vnd.openxmlformats-officedocument.drawingml.chart+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bookmarkIdSeed="2">
  <p:sldMasterIdLst>
    <p:sldMasterId id="2147483660" r:id="rId1"/>
  </p:sldMasterIdLst>
  <p:notesMasterIdLst>
    <p:notesMasterId r:id="rId46"/>
  </p:notesMasterIdLst>
  <p:handoutMasterIdLst>
    <p:handoutMasterId r:id="rId47"/>
  </p:handoutMasterIdLst>
  <p:sldIdLst>
    <p:sldId id="256" r:id="rId2"/>
    <p:sldId id="267" r:id="rId3"/>
    <p:sldId id="300" r:id="rId4"/>
    <p:sldId id="301" r:id="rId5"/>
    <p:sldId id="299" r:id="rId6"/>
    <p:sldId id="303" r:id="rId7"/>
    <p:sldId id="304" r:id="rId8"/>
    <p:sldId id="305" r:id="rId9"/>
    <p:sldId id="307" r:id="rId10"/>
    <p:sldId id="308" r:id="rId11"/>
    <p:sldId id="309" r:id="rId12"/>
    <p:sldId id="310" r:id="rId13"/>
    <p:sldId id="311" r:id="rId14"/>
    <p:sldId id="302" r:id="rId15"/>
    <p:sldId id="273" r:id="rId16"/>
    <p:sldId id="268" r:id="rId17"/>
    <p:sldId id="269" r:id="rId18"/>
    <p:sldId id="270" r:id="rId19"/>
    <p:sldId id="271" r:id="rId20"/>
    <p:sldId id="272" r:id="rId21"/>
    <p:sldId id="274" r:id="rId22"/>
    <p:sldId id="276"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90" r:id="rId37"/>
    <p:sldId id="291" r:id="rId38"/>
    <p:sldId id="292" r:id="rId39"/>
    <p:sldId id="293" r:id="rId40"/>
    <p:sldId id="294" r:id="rId41"/>
    <p:sldId id="296" r:id="rId42"/>
    <p:sldId id="295" r:id="rId43"/>
    <p:sldId id="297" r:id="rId44"/>
    <p:sldId id="298" r:id="rId45"/>
  </p:sldIdLst>
  <p:sldSz cx="9144000" cy="6858000" type="screen4x3"/>
  <p:notesSz cx="6858000" cy="9144000"/>
  <p:embeddedFontLst>
    <p:embeddedFont>
      <p:font typeface="Georgia" panose="02040502050405020303" pitchFamily="18" charset="0"/>
      <p:regular r:id="rId48"/>
      <p:bold r:id="rId49"/>
      <p:italic r:id="rId50"/>
      <p:boldItalic r:id="rId51"/>
    </p:embeddedFont>
    <p:embeddedFont>
      <p:font typeface="B Titr" panose="00000700000000000000" pitchFamily="2" charset="-78"/>
      <p:bold r:id="rId52"/>
    </p:embeddedFont>
    <p:embeddedFont>
      <p:font typeface="Wingdings 2" panose="05020102010507070707" pitchFamily="18" charset="2"/>
      <p:regular r:id="rId53"/>
    </p:embeddedFont>
    <p:embeddedFont>
      <p:font typeface="B Nazanin" panose="00000400000000000000" pitchFamily="2" charset="-78"/>
      <p:regular r:id="rId54"/>
      <p:bold r:id="rId55"/>
    </p:embeddedFont>
    <p:embeddedFont>
      <p:font typeface="Trebuchet MS" panose="020B060302020202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00" autoAdjust="0"/>
    <p:restoredTop sz="94660"/>
  </p:normalViewPr>
  <p:slideViewPr>
    <p:cSldViewPr>
      <p:cViewPr>
        <p:scale>
          <a:sx n="66" d="100"/>
          <a:sy n="66" d="100"/>
        </p:scale>
        <p:origin x="1620"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6.990222654125109E-3"/>
          <c:w val="0.67741123505395162"/>
          <c:h val="0.99255771794586911"/>
        </c:manualLayout>
      </c:layout>
      <c:pieChart>
        <c:varyColors val="1"/>
        <c:ser>
          <c:idx val="0"/>
          <c:order val="0"/>
          <c:tx>
            <c:strRef>
              <c:f>Sheet1!$B$1</c:f>
              <c:strCache>
                <c:ptCount val="1"/>
                <c:pt idx="0">
                  <c:v>فراوانی ابزارها</c:v>
                </c:pt>
              </c:strCache>
            </c:strRef>
          </c:tx>
          <c:spPr>
            <a:ln>
              <a:noFill/>
            </a:ln>
          </c:spPr>
          <c:dPt>
            <c:idx val="0"/>
            <c:bubble3D val="0"/>
            <c:spPr>
              <a:solidFill>
                <a:schemeClr val="accent1">
                  <a:shade val="40000"/>
                </a:schemeClr>
              </a:solidFill>
              <a:ln>
                <a:noFill/>
              </a:ln>
              <a:effectLst/>
            </c:spPr>
            <c:extLst>
              <c:ext xmlns:c16="http://schemas.microsoft.com/office/drawing/2014/chart" uri="{C3380CC4-5D6E-409C-BE32-E72D297353CC}">
                <c16:uniqueId val="{00000000-D16C-46BA-9AAC-D32A2BAC86C0}"/>
              </c:ext>
            </c:extLst>
          </c:dPt>
          <c:dPt>
            <c:idx val="1"/>
            <c:bubble3D val="0"/>
            <c:spPr>
              <a:solidFill>
                <a:schemeClr val="accent1">
                  <a:shade val="50000"/>
                </a:schemeClr>
              </a:solidFill>
              <a:ln>
                <a:noFill/>
              </a:ln>
              <a:effectLst/>
            </c:spPr>
            <c:extLst>
              <c:ext xmlns:c16="http://schemas.microsoft.com/office/drawing/2014/chart" uri="{C3380CC4-5D6E-409C-BE32-E72D297353CC}">
                <c16:uniqueId val="{00000001-D16C-46BA-9AAC-D32A2BAC86C0}"/>
              </c:ext>
            </c:extLst>
          </c:dPt>
          <c:dPt>
            <c:idx val="2"/>
            <c:bubble3D val="0"/>
            <c:spPr>
              <a:solidFill>
                <a:schemeClr val="accent1">
                  <a:shade val="60000"/>
                </a:schemeClr>
              </a:solidFill>
              <a:ln>
                <a:noFill/>
              </a:ln>
              <a:effectLst/>
            </c:spPr>
            <c:extLst>
              <c:ext xmlns:c16="http://schemas.microsoft.com/office/drawing/2014/chart" uri="{C3380CC4-5D6E-409C-BE32-E72D297353CC}">
                <c16:uniqueId val="{00000002-D16C-46BA-9AAC-D32A2BAC86C0}"/>
              </c:ext>
            </c:extLst>
          </c:dPt>
          <c:dPt>
            <c:idx val="3"/>
            <c:bubble3D val="0"/>
            <c:spPr>
              <a:solidFill>
                <a:schemeClr val="accent1">
                  <a:shade val="70000"/>
                </a:schemeClr>
              </a:solidFill>
              <a:ln>
                <a:noFill/>
              </a:ln>
              <a:effectLst/>
            </c:spPr>
            <c:extLst>
              <c:ext xmlns:c16="http://schemas.microsoft.com/office/drawing/2014/chart" uri="{C3380CC4-5D6E-409C-BE32-E72D297353CC}">
                <c16:uniqueId val="{00000003-D16C-46BA-9AAC-D32A2BAC86C0}"/>
              </c:ext>
            </c:extLst>
          </c:dPt>
          <c:dPt>
            <c:idx val="4"/>
            <c:bubble3D val="0"/>
            <c:spPr>
              <a:solidFill>
                <a:schemeClr val="accent1">
                  <a:shade val="80000"/>
                </a:schemeClr>
              </a:solidFill>
              <a:ln>
                <a:noFill/>
              </a:ln>
              <a:effectLst/>
            </c:spPr>
            <c:extLst>
              <c:ext xmlns:c16="http://schemas.microsoft.com/office/drawing/2014/chart" uri="{C3380CC4-5D6E-409C-BE32-E72D297353CC}">
                <c16:uniqueId val="{00000004-D16C-46BA-9AAC-D32A2BAC86C0}"/>
              </c:ext>
            </c:extLst>
          </c:dPt>
          <c:dPt>
            <c:idx val="5"/>
            <c:bubble3D val="0"/>
            <c:spPr>
              <a:solidFill>
                <a:schemeClr val="accent1">
                  <a:shade val="90000"/>
                </a:schemeClr>
              </a:solidFill>
              <a:ln>
                <a:noFill/>
              </a:ln>
              <a:effectLst/>
            </c:spPr>
            <c:extLst>
              <c:ext xmlns:c16="http://schemas.microsoft.com/office/drawing/2014/chart" uri="{C3380CC4-5D6E-409C-BE32-E72D297353CC}">
                <c16:uniqueId val="{00000005-D16C-46BA-9AAC-D32A2BAC86C0}"/>
              </c:ext>
            </c:extLst>
          </c:dPt>
          <c:dPt>
            <c:idx val="6"/>
            <c:bubble3D val="0"/>
            <c:spPr>
              <a:solidFill>
                <a:schemeClr val="accent1"/>
              </a:solidFill>
              <a:ln>
                <a:noFill/>
              </a:ln>
              <a:effectLst/>
            </c:spPr>
            <c:extLst>
              <c:ext xmlns:c16="http://schemas.microsoft.com/office/drawing/2014/chart" uri="{C3380CC4-5D6E-409C-BE32-E72D297353CC}">
                <c16:uniqueId val="{00000006-D16C-46BA-9AAC-D32A2BAC86C0}"/>
              </c:ext>
            </c:extLst>
          </c:dPt>
          <c:dPt>
            <c:idx val="7"/>
            <c:bubble3D val="0"/>
            <c:spPr>
              <a:solidFill>
                <a:schemeClr val="accent1">
                  <a:tint val="90000"/>
                </a:schemeClr>
              </a:solidFill>
              <a:ln>
                <a:noFill/>
              </a:ln>
              <a:effectLst/>
            </c:spPr>
            <c:extLst>
              <c:ext xmlns:c16="http://schemas.microsoft.com/office/drawing/2014/chart" uri="{C3380CC4-5D6E-409C-BE32-E72D297353CC}">
                <c16:uniqueId val="{00000007-D16C-46BA-9AAC-D32A2BAC86C0}"/>
              </c:ext>
            </c:extLst>
          </c:dPt>
          <c:dPt>
            <c:idx val="8"/>
            <c:bubble3D val="0"/>
            <c:spPr>
              <a:solidFill>
                <a:schemeClr val="accent1">
                  <a:tint val="80000"/>
                </a:schemeClr>
              </a:solidFill>
              <a:ln>
                <a:noFill/>
              </a:ln>
              <a:effectLst/>
            </c:spPr>
            <c:extLst>
              <c:ext xmlns:c16="http://schemas.microsoft.com/office/drawing/2014/chart" uri="{C3380CC4-5D6E-409C-BE32-E72D297353CC}">
                <c16:uniqueId val="{00000008-D16C-46BA-9AAC-D32A2BAC86C0}"/>
              </c:ext>
            </c:extLst>
          </c:dPt>
          <c:dPt>
            <c:idx val="9"/>
            <c:bubble3D val="0"/>
            <c:spPr>
              <a:solidFill>
                <a:schemeClr val="accent1">
                  <a:tint val="70000"/>
                </a:schemeClr>
              </a:solidFill>
              <a:ln>
                <a:noFill/>
              </a:ln>
              <a:effectLst/>
            </c:spPr>
            <c:extLst>
              <c:ext xmlns:c16="http://schemas.microsoft.com/office/drawing/2014/chart" uri="{C3380CC4-5D6E-409C-BE32-E72D297353CC}">
                <c16:uniqueId val="{00000009-D16C-46BA-9AAC-D32A2BAC86C0}"/>
              </c:ext>
            </c:extLst>
          </c:dPt>
          <c:dPt>
            <c:idx val="10"/>
            <c:bubble3D val="0"/>
            <c:spPr>
              <a:solidFill>
                <a:schemeClr val="accent1">
                  <a:tint val="60000"/>
                </a:schemeClr>
              </a:solidFill>
              <a:ln>
                <a:noFill/>
              </a:ln>
              <a:effectLst/>
            </c:spPr>
            <c:extLst>
              <c:ext xmlns:c16="http://schemas.microsoft.com/office/drawing/2014/chart" uri="{C3380CC4-5D6E-409C-BE32-E72D297353CC}">
                <c16:uniqueId val="{0000000A-D16C-46BA-9AAC-D32A2BAC86C0}"/>
              </c:ext>
            </c:extLst>
          </c:dPt>
          <c:dPt>
            <c:idx val="11"/>
            <c:bubble3D val="0"/>
            <c:spPr>
              <a:solidFill>
                <a:schemeClr val="accent1">
                  <a:tint val="50000"/>
                </a:schemeClr>
              </a:solidFill>
              <a:ln>
                <a:noFill/>
              </a:ln>
              <a:effectLst/>
            </c:spPr>
            <c:extLst>
              <c:ext xmlns:c16="http://schemas.microsoft.com/office/drawing/2014/chart" uri="{C3380CC4-5D6E-409C-BE32-E72D297353CC}">
                <c16:uniqueId val="{0000000B-D16C-46BA-9AAC-D32A2BAC86C0}"/>
              </c:ext>
            </c:extLst>
          </c:dPt>
          <c:dPt>
            <c:idx val="12"/>
            <c:bubble3D val="0"/>
            <c:spPr>
              <a:solidFill>
                <a:schemeClr val="accent1">
                  <a:tint val="40000"/>
                </a:schemeClr>
              </a:solidFill>
              <a:ln>
                <a:noFill/>
              </a:ln>
              <a:effectLst/>
            </c:spPr>
            <c:extLst>
              <c:ext xmlns:c16="http://schemas.microsoft.com/office/drawing/2014/chart" uri="{C3380CC4-5D6E-409C-BE32-E72D297353CC}">
                <c16:uniqueId val="{0000000C-D16C-46BA-9AAC-D32A2BAC86C0}"/>
              </c:ext>
            </c:extLst>
          </c:dPt>
          <c:dLbls>
            <c:dLbl>
              <c:idx val="1"/>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1-D16C-46BA-9AAC-D32A2BAC86C0}"/>
                </c:ext>
              </c:extLst>
            </c:dLbl>
            <c:dLbl>
              <c:idx val="2"/>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2-D16C-46BA-9AAC-D32A2BAC86C0}"/>
                </c:ext>
              </c:extLst>
            </c:dLbl>
            <c:dLbl>
              <c:idx val="3"/>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3-D16C-46BA-9AAC-D32A2BAC86C0}"/>
                </c:ext>
              </c:extLst>
            </c:dLbl>
            <c:dLbl>
              <c:idx val="5"/>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5-D16C-46BA-9AAC-D32A2BAC86C0}"/>
                </c:ext>
              </c:extLst>
            </c:dLbl>
            <c:dLbl>
              <c:idx val="6"/>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6-D16C-46BA-9AAC-D32A2BAC86C0}"/>
                </c:ext>
              </c:extLst>
            </c:dLbl>
            <c:dLbl>
              <c:idx val="9"/>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9-D16C-46BA-9AAC-D32A2BAC86C0}"/>
                </c:ext>
              </c:extLst>
            </c:dLbl>
            <c:dLbl>
              <c:idx val="1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A-D16C-46BA-9AAC-D32A2BAC86C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B Nazanin" panose="00000400000000000000" pitchFamily="2" charset="-78"/>
                  </a:defRPr>
                </a:pPr>
                <a:endParaRPr lang="ar-SA"/>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layout/>
              </c:ext>
            </c:extLst>
          </c:dLbls>
          <c:cat>
            <c:strRef>
              <c:f>Sheet1!$A$2:$A$14</c:f>
              <c:strCache>
                <c:ptCount val="13"/>
                <c:pt idx="0">
                  <c:v>تامین مالی مستقیم تحقیق‌وتوسعه</c:v>
                </c:pt>
                <c:pt idx="1">
                  <c:v>مقررات‌گذاری</c:v>
                </c:pt>
                <c:pt idx="2">
                  <c:v>میانجی‌گری</c:v>
                </c:pt>
                <c:pt idx="3">
                  <c:v>آموزش و مهارت‌آموزی</c:v>
                </c:pt>
                <c:pt idx="4">
                  <c:v>خدمات مشاوره‌ای فناوری و نوآوری</c:v>
                </c:pt>
                <c:pt idx="5">
                  <c:v>تحریک تقاضای خصوصی</c:v>
                </c:pt>
                <c:pt idx="6">
                  <c:v>ضمانت سهام و اعتبار</c:v>
                </c:pt>
                <c:pt idx="7">
                  <c:v>سایر</c:v>
                </c:pt>
                <c:pt idx="8">
                  <c:v>تحریک کاربران نهایی محصولات نوآورانه</c:v>
                </c:pt>
                <c:pt idx="9">
                  <c:v>حفاظت از مالکیت فکری</c:v>
                </c:pt>
                <c:pt idx="10">
                  <c:v>مشوق مالیاتی برای تحقیق‌وتوسعه</c:v>
                </c:pt>
                <c:pt idx="11">
                  <c:v>برنامه‌های رشد</c:v>
                </c:pt>
                <c:pt idx="12">
                  <c:v>حمایت از همکاری علم و صنعت</c:v>
                </c:pt>
              </c:strCache>
            </c:strRef>
          </c:cat>
          <c:val>
            <c:numRef>
              <c:f>Sheet1!$B$2:$B$14</c:f>
              <c:numCache>
                <c:formatCode>General</c:formatCode>
                <c:ptCount val="13"/>
                <c:pt idx="0">
                  <c:v>34</c:v>
                </c:pt>
                <c:pt idx="1">
                  <c:v>13</c:v>
                </c:pt>
                <c:pt idx="2">
                  <c:v>12</c:v>
                </c:pt>
                <c:pt idx="3">
                  <c:v>11</c:v>
                </c:pt>
                <c:pt idx="4">
                  <c:v>10</c:v>
                </c:pt>
                <c:pt idx="5">
                  <c:v>7</c:v>
                </c:pt>
                <c:pt idx="6">
                  <c:v>6</c:v>
                </c:pt>
                <c:pt idx="7">
                  <c:v>4</c:v>
                </c:pt>
                <c:pt idx="8">
                  <c:v>3</c:v>
                </c:pt>
                <c:pt idx="9">
                  <c:v>3</c:v>
                </c:pt>
                <c:pt idx="10">
                  <c:v>3</c:v>
                </c:pt>
                <c:pt idx="11">
                  <c:v>2</c:v>
                </c:pt>
                <c:pt idx="12">
                  <c:v>2</c:v>
                </c:pt>
              </c:numCache>
            </c:numRef>
          </c:val>
          <c:extLst>
            <c:ext xmlns:c16="http://schemas.microsoft.com/office/drawing/2014/chart" uri="{C3380CC4-5D6E-409C-BE32-E72D297353CC}">
              <c16:uniqueId val="{0000000D-D16C-46BA-9AAC-D32A2BAC86C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84893416401027"/>
          <c:y val="1.4863050395979257E-2"/>
          <c:w val="0.38762174573195585"/>
          <c:h val="0.966080810636212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B Nazanin" panose="00000400000000000000" pitchFamily="2" charset="-78"/>
            </a:defRPr>
          </a:pPr>
          <a:endParaRPr lang="ar-SA"/>
        </a:p>
      </c:txPr>
    </c:legend>
    <c:plotVisOnly val="1"/>
    <c:dispBlanksAs val="zero"/>
    <c:showDLblsOverMax val="0"/>
  </c:chart>
  <c:spPr>
    <a:noFill/>
    <a:ln w="9525" cap="flat" cmpd="sng" algn="ctr">
      <a:noFill/>
      <a:prstDash val="solid"/>
      <a:round/>
    </a:ln>
    <a:effectLst/>
  </c:spPr>
  <c:txPr>
    <a:bodyPr/>
    <a:lstStyle/>
    <a:p>
      <a:pPr>
        <a:defRPr sz="800" b="1">
          <a:cs typeface="B Nazanin" panose="00000400000000000000" pitchFamily="2" charset="-78"/>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9902226541251082E-3"/>
          <c:w val="0.67741123505395162"/>
          <c:h val="0.99255771794586911"/>
        </c:manualLayout>
      </c:layout>
      <c:pieChart>
        <c:varyColors val="1"/>
        <c:ser>
          <c:idx val="0"/>
          <c:order val="0"/>
          <c:tx>
            <c:strRef>
              <c:f>Sheet1!$B$1</c:f>
              <c:strCache>
                <c:ptCount val="1"/>
                <c:pt idx="0">
                  <c:v>فراوانی ابزارها</c:v>
                </c:pt>
              </c:strCache>
            </c:strRef>
          </c:tx>
          <c:spPr>
            <a:ln>
              <a:noFill/>
            </a:ln>
          </c:spPr>
          <c:dPt>
            <c:idx val="0"/>
            <c:bubble3D val="0"/>
            <c:spPr>
              <a:solidFill>
                <a:schemeClr val="accent1">
                  <a:shade val="40000"/>
                </a:schemeClr>
              </a:solidFill>
              <a:ln>
                <a:noFill/>
              </a:ln>
              <a:effectLst/>
            </c:spPr>
            <c:extLst>
              <c:ext xmlns:c16="http://schemas.microsoft.com/office/drawing/2014/chart" uri="{C3380CC4-5D6E-409C-BE32-E72D297353CC}">
                <c16:uniqueId val="{00000000-82F1-48A2-B17D-3AB03E65A079}"/>
              </c:ext>
            </c:extLst>
          </c:dPt>
          <c:dPt>
            <c:idx val="1"/>
            <c:bubble3D val="0"/>
            <c:spPr>
              <a:solidFill>
                <a:schemeClr val="accent1">
                  <a:shade val="50000"/>
                </a:schemeClr>
              </a:solidFill>
              <a:ln>
                <a:noFill/>
              </a:ln>
              <a:effectLst/>
            </c:spPr>
            <c:extLst>
              <c:ext xmlns:c16="http://schemas.microsoft.com/office/drawing/2014/chart" uri="{C3380CC4-5D6E-409C-BE32-E72D297353CC}">
                <c16:uniqueId val="{00000001-82F1-48A2-B17D-3AB03E65A079}"/>
              </c:ext>
            </c:extLst>
          </c:dPt>
          <c:dPt>
            <c:idx val="2"/>
            <c:bubble3D val="0"/>
            <c:spPr>
              <a:solidFill>
                <a:schemeClr val="accent1">
                  <a:shade val="60000"/>
                </a:schemeClr>
              </a:solidFill>
              <a:ln>
                <a:noFill/>
              </a:ln>
              <a:effectLst/>
            </c:spPr>
            <c:extLst>
              <c:ext xmlns:c16="http://schemas.microsoft.com/office/drawing/2014/chart" uri="{C3380CC4-5D6E-409C-BE32-E72D297353CC}">
                <c16:uniqueId val="{00000002-82F1-48A2-B17D-3AB03E65A079}"/>
              </c:ext>
            </c:extLst>
          </c:dPt>
          <c:dPt>
            <c:idx val="3"/>
            <c:bubble3D val="0"/>
            <c:spPr>
              <a:solidFill>
                <a:schemeClr val="accent1">
                  <a:shade val="70000"/>
                </a:schemeClr>
              </a:solidFill>
              <a:ln>
                <a:noFill/>
              </a:ln>
              <a:effectLst/>
            </c:spPr>
            <c:extLst>
              <c:ext xmlns:c16="http://schemas.microsoft.com/office/drawing/2014/chart" uri="{C3380CC4-5D6E-409C-BE32-E72D297353CC}">
                <c16:uniqueId val="{00000003-82F1-48A2-B17D-3AB03E65A079}"/>
              </c:ext>
            </c:extLst>
          </c:dPt>
          <c:dPt>
            <c:idx val="4"/>
            <c:bubble3D val="0"/>
            <c:spPr>
              <a:solidFill>
                <a:schemeClr val="accent1">
                  <a:shade val="80000"/>
                </a:schemeClr>
              </a:solidFill>
              <a:ln>
                <a:noFill/>
              </a:ln>
              <a:effectLst/>
            </c:spPr>
            <c:extLst>
              <c:ext xmlns:c16="http://schemas.microsoft.com/office/drawing/2014/chart" uri="{C3380CC4-5D6E-409C-BE32-E72D297353CC}">
                <c16:uniqueId val="{00000004-82F1-48A2-B17D-3AB03E65A079}"/>
              </c:ext>
            </c:extLst>
          </c:dPt>
          <c:dPt>
            <c:idx val="5"/>
            <c:bubble3D val="0"/>
            <c:spPr>
              <a:solidFill>
                <a:schemeClr val="accent1">
                  <a:shade val="90000"/>
                </a:schemeClr>
              </a:solidFill>
              <a:ln>
                <a:noFill/>
              </a:ln>
              <a:effectLst/>
            </c:spPr>
            <c:extLst>
              <c:ext xmlns:c16="http://schemas.microsoft.com/office/drawing/2014/chart" uri="{C3380CC4-5D6E-409C-BE32-E72D297353CC}">
                <c16:uniqueId val="{00000005-82F1-48A2-B17D-3AB03E65A079}"/>
              </c:ext>
            </c:extLst>
          </c:dPt>
          <c:dPt>
            <c:idx val="6"/>
            <c:bubble3D val="0"/>
            <c:spPr>
              <a:solidFill>
                <a:schemeClr val="accent1"/>
              </a:solidFill>
              <a:ln>
                <a:noFill/>
              </a:ln>
              <a:effectLst/>
            </c:spPr>
            <c:extLst>
              <c:ext xmlns:c16="http://schemas.microsoft.com/office/drawing/2014/chart" uri="{C3380CC4-5D6E-409C-BE32-E72D297353CC}">
                <c16:uniqueId val="{00000006-82F1-48A2-B17D-3AB03E65A079}"/>
              </c:ext>
            </c:extLst>
          </c:dPt>
          <c:dPt>
            <c:idx val="7"/>
            <c:bubble3D val="0"/>
            <c:spPr>
              <a:solidFill>
                <a:schemeClr val="accent1">
                  <a:tint val="90000"/>
                </a:schemeClr>
              </a:solidFill>
              <a:ln>
                <a:noFill/>
              </a:ln>
              <a:effectLst/>
            </c:spPr>
            <c:extLst>
              <c:ext xmlns:c16="http://schemas.microsoft.com/office/drawing/2014/chart" uri="{C3380CC4-5D6E-409C-BE32-E72D297353CC}">
                <c16:uniqueId val="{00000007-82F1-48A2-B17D-3AB03E65A079}"/>
              </c:ext>
            </c:extLst>
          </c:dPt>
          <c:dPt>
            <c:idx val="8"/>
            <c:bubble3D val="0"/>
            <c:spPr>
              <a:solidFill>
                <a:schemeClr val="accent1">
                  <a:tint val="80000"/>
                </a:schemeClr>
              </a:solidFill>
              <a:ln>
                <a:noFill/>
              </a:ln>
              <a:effectLst/>
            </c:spPr>
            <c:extLst>
              <c:ext xmlns:c16="http://schemas.microsoft.com/office/drawing/2014/chart" uri="{C3380CC4-5D6E-409C-BE32-E72D297353CC}">
                <c16:uniqueId val="{00000008-82F1-48A2-B17D-3AB03E65A079}"/>
              </c:ext>
            </c:extLst>
          </c:dPt>
          <c:dPt>
            <c:idx val="9"/>
            <c:bubble3D val="0"/>
            <c:spPr>
              <a:solidFill>
                <a:schemeClr val="accent1">
                  <a:tint val="37000"/>
                </a:schemeClr>
              </a:solidFill>
              <a:ln>
                <a:noFill/>
              </a:ln>
              <a:effectLst/>
            </c:spPr>
            <c:extLst>
              <c:ext xmlns:c16="http://schemas.microsoft.com/office/drawing/2014/chart" uri="{C3380CC4-5D6E-409C-BE32-E72D297353CC}">
                <c16:uniqueId val="{00000009-82F1-48A2-B17D-3AB03E65A079}"/>
              </c:ext>
            </c:extLst>
          </c:dPt>
          <c:dPt>
            <c:idx val="10"/>
            <c:bubble3D val="0"/>
            <c:spPr>
              <a:solidFill>
                <a:schemeClr val="accent1">
                  <a:tint val="60000"/>
                </a:schemeClr>
              </a:solidFill>
              <a:ln>
                <a:noFill/>
              </a:ln>
              <a:effectLst/>
            </c:spPr>
            <c:extLst>
              <c:ext xmlns:c16="http://schemas.microsoft.com/office/drawing/2014/chart" uri="{C3380CC4-5D6E-409C-BE32-E72D297353CC}">
                <c16:uniqueId val="{0000000A-82F1-48A2-B17D-3AB03E65A079}"/>
              </c:ext>
            </c:extLst>
          </c:dPt>
          <c:dPt>
            <c:idx val="11"/>
            <c:bubble3D val="0"/>
            <c:spPr>
              <a:solidFill>
                <a:schemeClr val="accent1">
                  <a:tint val="50000"/>
                </a:schemeClr>
              </a:solidFill>
              <a:ln>
                <a:noFill/>
              </a:ln>
              <a:effectLst/>
            </c:spPr>
            <c:extLst>
              <c:ext xmlns:c16="http://schemas.microsoft.com/office/drawing/2014/chart" uri="{C3380CC4-5D6E-409C-BE32-E72D297353CC}">
                <c16:uniqueId val="{0000000B-82F1-48A2-B17D-3AB03E65A079}"/>
              </c:ext>
            </c:extLst>
          </c:dPt>
          <c:dPt>
            <c:idx val="12"/>
            <c:bubble3D val="0"/>
            <c:spPr>
              <a:solidFill>
                <a:schemeClr val="accent1">
                  <a:tint val="40000"/>
                </a:schemeClr>
              </a:solidFill>
              <a:ln>
                <a:noFill/>
              </a:ln>
              <a:effectLst/>
            </c:spPr>
            <c:extLst>
              <c:ext xmlns:c16="http://schemas.microsoft.com/office/drawing/2014/chart" uri="{C3380CC4-5D6E-409C-BE32-E72D297353CC}">
                <c16:uniqueId val="{0000000C-82F1-48A2-B17D-3AB03E65A079}"/>
              </c:ext>
            </c:extLst>
          </c:dPt>
          <c:dLbls>
            <c:dLbl>
              <c:idx val="1"/>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1-82F1-48A2-B17D-3AB03E65A079}"/>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2-82F1-48A2-B17D-3AB03E65A079}"/>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3-82F1-48A2-B17D-3AB03E65A079}"/>
                </c:ext>
              </c:extLst>
            </c:dLbl>
            <c:dLbl>
              <c:idx val="5"/>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5-82F1-48A2-B17D-3AB03E65A079}"/>
                </c:ext>
              </c:extLst>
            </c:dLbl>
            <c:dLbl>
              <c:idx val="6"/>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6-82F1-48A2-B17D-3AB03E65A079}"/>
                </c:ext>
              </c:extLst>
            </c:dLbl>
            <c:dLbl>
              <c:idx val="9"/>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9-82F1-48A2-B17D-3AB03E65A079}"/>
                </c:ext>
              </c:extLst>
            </c:dLbl>
            <c:dLbl>
              <c:idx val="1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extLst>
                <c:ext xmlns:c16="http://schemas.microsoft.com/office/drawing/2014/chart" uri="{C3380CC4-5D6E-409C-BE32-E72D297353CC}">
                  <c16:uniqueId val="{0000000A-82F1-48A2-B17D-3AB03E65A07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B Nazanin" panose="00000400000000000000" pitchFamily="2" charset="-78"/>
                  </a:defRPr>
                </a:pPr>
                <a:endParaRPr lang="ar-SA"/>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layout/>
              </c:ext>
            </c:extLst>
          </c:dLbls>
          <c:cat>
            <c:strRef>
              <c:f>Sheet1!$A$2:$A$6</c:f>
              <c:strCache>
                <c:ptCount val="5"/>
                <c:pt idx="0">
                  <c:v>ابزارهای متمرکز بر تحریک طرف عرضه نوآوری</c:v>
                </c:pt>
                <c:pt idx="1">
                  <c:v>ابزارهای متمرکز بر شکل‌گیری روابط نظام‌ساز</c:v>
                </c:pt>
                <c:pt idx="2">
                  <c:v>ابزارهای متمرکز بر زیرساخت و مقررات‌گذاری</c:v>
                </c:pt>
                <c:pt idx="3">
                  <c:v>ابزارهای متمرکز بر تحریک طرف تقاضای نوآوری</c:v>
                </c:pt>
                <c:pt idx="4">
                  <c:v>سایر</c:v>
                </c:pt>
              </c:strCache>
            </c:strRef>
          </c:cat>
          <c:val>
            <c:numRef>
              <c:f>Sheet1!$B$2:$B$6</c:f>
              <c:numCache>
                <c:formatCode>General</c:formatCode>
                <c:ptCount val="5"/>
                <c:pt idx="0">
                  <c:v>0.58000000000000007</c:v>
                </c:pt>
                <c:pt idx="1">
                  <c:v>0.15000000000000002</c:v>
                </c:pt>
                <c:pt idx="2">
                  <c:v>0.14000000000000001</c:v>
                </c:pt>
                <c:pt idx="3">
                  <c:v>9.0000000000000011E-2</c:v>
                </c:pt>
                <c:pt idx="4">
                  <c:v>4.0000000000000008E-2</c:v>
                </c:pt>
              </c:numCache>
            </c:numRef>
          </c:val>
          <c:extLst>
            <c:ext xmlns:c16="http://schemas.microsoft.com/office/drawing/2014/chart" uri="{C3380CC4-5D6E-409C-BE32-E72D297353CC}">
              <c16:uniqueId val="{0000000D-82F1-48A2-B17D-3AB03E65A07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828972149011549"/>
          <c:y val="1.4863050395979256E-2"/>
          <c:w val="0.3978214268026446"/>
          <c:h val="0.86926333807414213"/>
        </c:manualLayout>
      </c:layout>
      <c:overlay val="0"/>
      <c:spPr>
        <a:noFill/>
        <a:ln>
          <a:noFill/>
        </a:ln>
        <a:effectLst/>
      </c:spPr>
      <c:txPr>
        <a:bodyPr rot="0" spcFirstLastPara="1" vertOverflow="ellipsis" vert="horz" wrap="square" anchor="ctr" anchorCtr="1"/>
        <a:lstStyle/>
        <a:p>
          <a:pPr algn="just" rtl="1">
            <a:defRPr sz="1800" b="1" i="0" u="none" strike="noStrike" kern="1200" baseline="0">
              <a:solidFill>
                <a:schemeClr val="tx1"/>
              </a:solidFill>
              <a:latin typeface="+mn-lt"/>
              <a:ea typeface="+mn-ea"/>
              <a:cs typeface="B Nazanin" panose="00000400000000000000" pitchFamily="2" charset="-78"/>
            </a:defRPr>
          </a:pPr>
          <a:endParaRPr lang="ar-SA"/>
        </a:p>
      </c:txPr>
    </c:legend>
    <c:plotVisOnly val="1"/>
    <c:dispBlanksAs val="zero"/>
    <c:showDLblsOverMax val="0"/>
  </c:chart>
  <c:spPr>
    <a:noFill/>
    <a:ln w="9525" cap="flat" cmpd="sng" algn="ctr">
      <a:noFill/>
      <a:prstDash val="solid"/>
      <a:round/>
    </a:ln>
    <a:effectLst/>
  </c:spPr>
  <c:txPr>
    <a:bodyPr/>
    <a:lstStyle/>
    <a:p>
      <a:pPr>
        <a:defRPr sz="800" b="1">
          <a:cs typeface="B Nazanin" panose="00000400000000000000" pitchFamily="2" charset="-78"/>
        </a:defRPr>
      </a:pPr>
      <a:endParaRPr lang="ar-SA"/>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اهداف</c:v>
                </c:pt>
              </c:strCache>
            </c:strRef>
          </c:tx>
          <c:spPr>
            <a:solidFill>
              <a:schemeClr val="accent1"/>
            </a:solidFill>
            <a:ln>
              <a:noFill/>
            </a:ln>
            <a:effectLst/>
          </c:spPr>
          <c:invertIfNegative val="0"/>
          <c:cat>
            <c:strRef>
              <c:f>Sheet1!$A$2:$A$8</c:f>
              <c:strCache>
                <c:ptCount val="7"/>
                <c:pt idx="0">
                  <c:v>افزایش هزینه‌کرد تحقیق‌وتوسعه</c:v>
                </c:pt>
                <c:pt idx="1">
                  <c:v>بهبود قابلیت نظام‌ساز، مکمل شدن</c:v>
                </c:pt>
                <c:pt idx="2">
                  <c:v>بهبود چارچوب</c:v>
                </c:pt>
                <c:pt idx="3">
                  <c:v>تربیت مهارت‌ها</c:v>
                </c:pt>
                <c:pt idx="4">
                  <c:v>دسترسی به تخصص</c:v>
                </c:pt>
                <c:pt idx="5">
                  <c:v>تقویت تقاضای نوآوری</c:v>
                </c:pt>
                <c:pt idx="6">
                  <c:v>بهبود فضای گفتمانی</c:v>
                </c:pt>
              </c:strCache>
            </c:strRef>
          </c:cat>
          <c:val>
            <c:numRef>
              <c:f>Sheet1!$B$2:$B$8</c:f>
              <c:numCache>
                <c:formatCode>0%</c:formatCode>
                <c:ptCount val="7"/>
                <c:pt idx="0">
                  <c:v>0.40909090909090934</c:v>
                </c:pt>
                <c:pt idx="1">
                  <c:v>0.14545454545454545</c:v>
                </c:pt>
                <c:pt idx="2">
                  <c:v>0.14545454545454545</c:v>
                </c:pt>
                <c:pt idx="3">
                  <c:v>0.12727272727272718</c:v>
                </c:pt>
                <c:pt idx="4">
                  <c:v>0.12727272727272718</c:v>
                </c:pt>
                <c:pt idx="5">
                  <c:v>9.0909090909091023E-2</c:v>
                </c:pt>
                <c:pt idx="6">
                  <c:v>0</c:v>
                </c:pt>
              </c:numCache>
            </c:numRef>
          </c:val>
          <c:extLst>
            <c:ext xmlns:c16="http://schemas.microsoft.com/office/drawing/2014/chart" uri="{C3380CC4-5D6E-409C-BE32-E72D297353CC}">
              <c16:uniqueId val="{00000000-3153-45EC-A4DC-9F024716CF3B}"/>
            </c:ext>
          </c:extLst>
        </c:ser>
        <c:dLbls>
          <c:showLegendKey val="0"/>
          <c:showVal val="0"/>
          <c:showCatName val="0"/>
          <c:showSerName val="0"/>
          <c:showPercent val="0"/>
          <c:showBubbleSize val="0"/>
        </c:dLbls>
        <c:gapWidth val="100"/>
        <c:axId val="118803840"/>
        <c:axId val="119153792"/>
      </c:barChart>
      <c:catAx>
        <c:axId val="118803840"/>
        <c:scaling>
          <c:orientation val="minMax"/>
        </c:scaling>
        <c:delete val="0"/>
        <c:axPos val="b"/>
        <c:numFmt formatCode="General" sourceLinked="1"/>
        <c:majorTickMark val="out"/>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B Nazanin" panose="00000400000000000000" pitchFamily="2" charset="-78"/>
              </a:defRPr>
            </a:pPr>
            <a:endParaRPr lang="ar-SA"/>
          </a:p>
        </c:txPr>
        <c:crossAx val="119153792"/>
        <c:crosses val="autoZero"/>
        <c:auto val="1"/>
        <c:lblAlgn val="ctr"/>
        <c:lblOffset val="100"/>
        <c:noMultiLvlLbl val="0"/>
      </c:catAx>
      <c:valAx>
        <c:axId val="119153792"/>
        <c:scaling>
          <c:orientation val="minMax"/>
          <c:max val="1"/>
        </c:scaling>
        <c:delete val="0"/>
        <c:axPos val="l"/>
        <c:majorGridlines>
          <c:spPr>
            <a:ln w="3175" cap="flat" cmpd="sng" algn="ctr">
              <a:solidFill>
                <a:schemeClr val="tx1"/>
              </a:solidFill>
              <a:prstDash val="solid"/>
              <a:round/>
            </a:ln>
            <a:effectLst/>
          </c:spPr>
        </c:majorGridlines>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rtl="1">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ar-SA"/>
          </a:p>
        </c:txPr>
        <c:crossAx val="118803840"/>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sz="1000" b="1">
          <a:solidFill>
            <a:sysClr val="windowText" lastClr="000000"/>
          </a:solidFill>
          <a:cs typeface="B Nazanin" panose="00000400000000000000" pitchFamily="2" charset="-78"/>
        </a:defRPr>
      </a:pPr>
      <a:endParaRPr lang="ar-SA"/>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77BA225D-6044-4720-930D-588A5F004139}" type="datetimeFigureOut">
              <a:rPr lang="fa-IR" smtClean="0"/>
              <a:pPr/>
              <a:t>09/12/1440</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96684621-D058-49E7-965A-1830E0E9DF87}" type="slidenum">
              <a:rPr lang="fa-IR" smtClean="0"/>
              <a:pPr/>
              <a:t>‹#›</a:t>
            </a:fld>
            <a:endParaRPr lang="fa-IR"/>
          </a:p>
        </p:txBody>
      </p:sp>
    </p:spTree>
    <p:extLst>
      <p:ext uri="{BB962C8B-B14F-4D97-AF65-F5344CB8AC3E}">
        <p14:creationId xmlns:p14="http://schemas.microsoft.com/office/powerpoint/2010/main" val="2177981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2D789B3-F162-4A01-AFB9-879B8B3F316E}" type="datetimeFigureOut">
              <a:rPr lang="fa-IR" smtClean="0"/>
              <a:pPr/>
              <a:t>09/12/1440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B53E648-EDBA-4EB8-AD4F-561A2EF873F8}" type="slidenum">
              <a:rPr lang="fa-IR" smtClean="0"/>
              <a:pPr/>
              <a:t>‹#›</a:t>
            </a:fld>
            <a:endParaRPr lang="fa-IR"/>
          </a:p>
        </p:txBody>
      </p:sp>
    </p:spTree>
    <p:extLst>
      <p:ext uri="{BB962C8B-B14F-4D97-AF65-F5344CB8AC3E}">
        <p14:creationId xmlns:p14="http://schemas.microsoft.com/office/powerpoint/2010/main" val="344982472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2</a:t>
            </a:fld>
            <a:endParaRPr lang="fa-IR"/>
          </a:p>
        </p:txBody>
      </p:sp>
    </p:spTree>
    <p:extLst>
      <p:ext uri="{BB962C8B-B14F-4D97-AF65-F5344CB8AC3E}">
        <p14:creationId xmlns:p14="http://schemas.microsoft.com/office/powerpoint/2010/main" val="261816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11</a:t>
            </a:fld>
            <a:endParaRPr lang="fa-IR"/>
          </a:p>
        </p:txBody>
      </p:sp>
    </p:spTree>
    <p:extLst>
      <p:ext uri="{BB962C8B-B14F-4D97-AF65-F5344CB8AC3E}">
        <p14:creationId xmlns:p14="http://schemas.microsoft.com/office/powerpoint/2010/main" val="374008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12</a:t>
            </a:fld>
            <a:endParaRPr lang="fa-IR"/>
          </a:p>
        </p:txBody>
      </p:sp>
    </p:spTree>
    <p:extLst>
      <p:ext uri="{BB962C8B-B14F-4D97-AF65-F5344CB8AC3E}">
        <p14:creationId xmlns:p14="http://schemas.microsoft.com/office/powerpoint/2010/main" val="72364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13</a:t>
            </a:fld>
            <a:endParaRPr lang="fa-IR"/>
          </a:p>
        </p:txBody>
      </p:sp>
    </p:spTree>
    <p:extLst>
      <p:ext uri="{BB962C8B-B14F-4D97-AF65-F5344CB8AC3E}">
        <p14:creationId xmlns:p14="http://schemas.microsoft.com/office/powerpoint/2010/main" val="170463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14</a:t>
            </a:fld>
            <a:endParaRPr lang="fa-IR"/>
          </a:p>
        </p:txBody>
      </p:sp>
    </p:spTree>
    <p:extLst>
      <p:ext uri="{BB962C8B-B14F-4D97-AF65-F5344CB8AC3E}">
        <p14:creationId xmlns:p14="http://schemas.microsoft.com/office/powerpoint/2010/main" val="122558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15</a:t>
            </a:fld>
            <a:endParaRPr lang="fa-IR"/>
          </a:p>
        </p:txBody>
      </p:sp>
    </p:spTree>
    <p:extLst>
      <p:ext uri="{BB962C8B-B14F-4D97-AF65-F5344CB8AC3E}">
        <p14:creationId xmlns:p14="http://schemas.microsoft.com/office/powerpoint/2010/main" val="912753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16</a:t>
            </a:fld>
            <a:endParaRPr lang="fa-IR"/>
          </a:p>
        </p:txBody>
      </p:sp>
    </p:spTree>
    <p:extLst>
      <p:ext uri="{BB962C8B-B14F-4D97-AF65-F5344CB8AC3E}">
        <p14:creationId xmlns:p14="http://schemas.microsoft.com/office/powerpoint/2010/main" val="144007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17</a:t>
            </a:fld>
            <a:endParaRPr lang="fa-IR"/>
          </a:p>
        </p:txBody>
      </p:sp>
    </p:spTree>
    <p:extLst>
      <p:ext uri="{BB962C8B-B14F-4D97-AF65-F5344CB8AC3E}">
        <p14:creationId xmlns:p14="http://schemas.microsoft.com/office/powerpoint/2010/main" val="2921146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18</a:t>
            </a:fld>
            <a:endParaRPr lang="fa-IR"/>
          </a:p>
        </p:txBody>
      </p:sp>
    </p:spTree>
    <p:extLst>
      <p:ext uri="{BB962C8B-B14F-4D97-AF65-F5344CB8AC3E}">
        <p14:creationId xmlns:p14="http://schemas.microsoft.com/office/powerpoint/2010/main" val="153314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19</a:t>
            </a:fld>
            <a:endParaRPr lang="fa-IR"/>
          </a:p>
        </p:txBody>
      </p:sp>
    </p:spTree>
    <p:extLst>
      <p:ext uri="{BB962C8B-B14F-4D97-AF65-F5344CB8AC3E}">
        <p14:creationId xmlns:p14="http://schemas.microsoft.com/office/powerpoint/2010/main" val="261036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20</a:t>
            </a:fld>
            <a:endParaRPr lang="fa-IR"/>
          </a:p>
        </p:txBody>
      </p:sp>
    </p:spTree>
    <p:extLst>
      <p:ext uri="{BB962C8B-B14F-4D97-AF65-F5344CB8AC3E}">
        <p14:creationId xmlns:p14="http://schemas.microsoft.com/office/powerpoint/2010/main" val="411818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3</a:t>
            </a:fld>
            <a:endParaRPr lang="fa-IR"/>
          </a:p>
        </p:txBody>
      </p:sp>
    </p:spTree>
    <p:extLst>
      <p:ext uri="{BB962C8B-B14F-4D97-AF65-F5344CB8AC3E}">
        <p14:creationId xmlns:p14="http://schemas.microsoft.com/office/powerpoint/2010/main" val="292432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21</a:t>
            </a:fld>
            <a:endParaRPr lang="fa-IR"/>
          </a:p>
        </p:txBody>
      </p:sp>
    </p:spTree>
    <p:extLst>
      <p:ext uri="{BB962C8B-B14F-4D97-AF65-F5344CB8AC3E}">
        <p14:creationId xmlns:p14="http://schemas.microsoft.com/office/powerpoint/2010/main" val="1913941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22</a:t>
            </a:fld>
            <a:endParaRPr lang="fa-IR"/>
          </a:p>
        </p:txBody>
      </p:sp>
    </p:spTree>
    <p:extLst>
      <p:ext uri="{BB962C8B-B14F-4D97-AF65-F5344CB8AC3E}">
        <p14:creationId xmlns:p14="http://schemas.microsoft.com/office/powerpoint/2010/main" val="4365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23</a:t>
            </a:fld>
            <a:endParaRPr lang="fa-IR"/>
          </a:p>
        </p:txBody>
      </p:sp>
    </p:spTree>
    <p:extLst>
      <p:ext uri="{BB962C8B-B14F-4D97-AF65-F5344CB8AC3E}">
        <p14:creationId xmlns:p14="http://schemas.microsoft.com/office/powerpoint/2010/main" val="3153246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24</a:t>
            </a:fld>
            <a:endParaRPr lang="fa-IR"/>
          </a:p>
        </p:txBody>
      </p:sp>
    </p:spTree>
    <p:extLst>
      <p:ext uri="{BB962C8B-B14F-4D97-AF65-F5344CB8AC3E}">
        <p14:creationId xmlns:p14="http://schemas.microsoft.com/office/powerpoint/2010/main" val="29668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25</a:t>
            </a:fld>
            <a:endParaRPr lang="fa-IR"/>
          </a:p>
        </p:txBody>
      </p:sp>
    </p:spTree>
    <p:extLst>
      <p:ext uri="{BB962C8B-B14F-4D97-AF65-F5344CB8AC3E}">
        <p14:creationId xmlns:p14="http://schemas.microsoft.com/office/powerpoint/2010/main" val="331079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26</a:t>
            </a:fld>
            <a:endParaRPr lang="fa-IR"/>
          </a:p>
        </p:txBody>
      </p:sp>
    </p:spTree>
    <p:extLst>
      <p:ext uri="{BB962C8B-B14F-4D97-AF65-F5344CB8AC3E}">
        <p14:creationId xmlns:p14="http://schemas.microsoft.com/office/powerpoint/2010/main" val="254425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27</a:t>
            </a:fld>
            <a:endParaRPr lang="fa-IR"/>
          </a:p>
        </p:txBody>
      </p:sp>
    </p:spTree>
    <p:extLst>
      <p:ext uri="{BB962C8B-B14F-4D97-AF65-F5344CB8AC3E}">
        <p14:creationId xmlns:p14="http://schemas.microsoft.com/office/powerpoint/2010/main" val="1350340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28</a:t>
            </a:fld>
            <a:endParaRPr lang="fa-IR"/>
          </a:p>
        </p:txBody>
      </p:sp>
    </p:spTree>
    <p:extLst>
      <p:ext uri="{BB962C8B-B14F-4D97-AF65-F5344CB8AC3E}">
        <p14:creationId xmlns:p14="http://schemas.microsoft.com/office/powerpoint/2010/main" val="1277643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29</a:t>
            </a:fld>
            <a:endParaRPr lang="fa-IR"/>
          </a:p>
        </p:txBody>
      </p:sp>
    </p:spTree>
    <p:extLst>
      <p:ext uri="{BB962C8B-B14F-4D97-AF65-F5344CB8AC3E}">
        <p14:creationId xmlns:p14="http://schemas.microsoft.com/office/powerpoint/2010/main" val="2934413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30</a:t>
            </a:fld>
            <a:endParaRPr lang="fa-IR"/>
          </a:p>
        </p:txBody>
      </p:sp>
    </p:spTree>
    <p:extLst>
      <p:ext uri="{BB962C8B-B14F-4D97-AF65-F5344CB8AC3E}">
        <p14:creationId xmlns:p14="http://schemas.microsoft.com/office/powerpoint/2010/main" val="310500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4</a:t>
            </a:fld>
            <a:endParaRPr lang="fa-IR"/>
          </a:p>
        </p:txBody>
      </p:sp>
    </p:spTree>
    <p:extLst>
      <p:ext uri="{BB962C8B-B14F-4D97-AF65-F5344CB8AC3E}">
        <p14:creationId xmlns:p14="http://schemas.microsoft.com/office/powerpoint/2010/main" val="2176770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31</a:t>
            </a:fld>
            <a:endParaRPr lang="fa-IR"/>
          </a:p>
        </p:txBody>
      </p:sp>
    </p:spTree>
    <p:extLst>
      <p:ext uri="{BB962C8B-B14F-4D97-AF65-F5344CB8AC3E}">
        <p14:creationId xmlns:p14="http://schemas.microsoft.com/office/powerpoint/2010/main" val="1829435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32</a:t>
            </a:fld>
            <a:endParaRPr lang="fa-IR"/>
          </a:p>
        </p:txBody>
      </p:sp>
    </p:spTree>
    <p:extLst>
      <p:ext uri="{BB962C8B-B14F-4D97-AF65-F5344CB8AC3E}">
        <p14:creationId xmlns:p14="http://schemas.microsoft.com/office/powerpoint/2010/main" val="118643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33</a:t>
            </a:fld>
            <a:endParaRPr lang="fa-IR"/>
          </a:p>
        </p:txBody>
      </p:sp>
    </p:spTree>
    <p:extLst>
      <p:ext uri="{BB962C8B-B14F-4D97-AF65-F5344CB8AC3E}">
        <p14:creationId xmlns:p14="http://schemas.microsoft.com/office/powerpoint/2010/main" val="445683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34</a:t>
            </a:fld>
            <a:endParaRPr lang="fa-IR"/>
          </a:p>
        </p:txBody>
      </p:sp>
    </p:spTree>
    <p:extLst>
      <p:ext uri="{BB962C8B-B14F-4D97-AF65-F5344CB8AC3E}">
        <p14:creationId xmlns:p14="http://schemas.microsoft.com/office/powerpoint/2010/main" val="303624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35</a:t>
            </a:fld>
            <a:endParaRPr lang="fa-IR"/>
          </a:p>
        </p:txBody>
      </p:sp>
    </p:spTree>
    <p:extLst>
      <p:ext uri="{BB962C8B-B14F-4D97-AF65-F5344CB8AC3E}">
        <p14:creationId xmlns:p14="http://schemas.microsoft.com/office/powerpoint/2010/main" val="2902859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36</a:t>
            </a:fld>
            <a:endParaRPr lang="fa-IR"/>
          </a:p>
        </p:txBody>
      </p:sp>
    </p:spTree>
    <p:extLst>
      <p:ext uri="{BB962C8B-B14F-4D97-AF65-F5344CB8AC3E}">
        <p14:creationId xmlns:p14="http://schemas.microsoft.com/office/powerpoint/2010/main" val="2677712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37</a:t>
            </a:fld>
            <a:endParaRPr lang="fa-IR"/>
          </a:p>
        </p:txBody>
      </p:sp>
    </p:spTree>
    <p:extLst>
      <p:ext uri="{BB962C8B-B14F-4D97-AF65-F5344CB8AC3E}">
        <p14:creationId xmlns:p14="http://schemas.microsoft.com/office/powerpoint/2010/main" val="769553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38</a:t>
            </a:fld>
            <a:endParaRPr lang="fa-IR"/>
          </a:p>
        </p:txBody>
      </p:sp>
    </p:spTree>
    <p:extLst>
      <p:ext uri="{BB962C8B-B14F-4D97-AF65-F5344CB8AC3E}">
        <p14:creationId xmlns:p14="http://schemas.microsoft.com/office/powerpoint/2010/main" val="1035938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39</a:t>
            </a:fld>
            <a:endParaRPr lang="fa-IR"/>
          </a:p>
        </p:txBody>
      </p:sp>
    </p:spTree>
    <p:extLst>
      <p:ext uri="{BB962C8B-B14F-4D97-AF65-F5344CB8AC3E}">
        <p14:creationId xmlns:p14="http://schemas.microsoft.com/office/powerpoint/2010/main" val="2905108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40</a:t>
            </a:fld>
            <a:endParaRPr lang="fa-IR"/>
          </a:p>
        </p:txBody>
      </p:sp>
    </p:spTree>
    <p:extLst>
      <p:ext uri="{BB962C8B-B14F-4D97-AF65-F5344CB8AC3E}">
        <p14:creationId xmlns:p14="http://schemas.microsoft.com/office/powerpoint/2010/main" val="351124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5</a:t>
            </a:fld>
            <a:endParaRPr lang="fa-IR"/>
          </a:p>
        </p:txBody>
      </p:sp>
    </p:spTree>
    <p:extLst>
      <p:ext uri="{BB962C8B-B14F-4D97-AF65-F5344CB8AC3E}">
        <p14:creationId xmlns:p14="http://schemas.microsoft.com/office/powerpoint/2010/main" val="4204136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41</a:t>
            </a:fld>
            <a:endParaRPr lang="fa-IR"/>
          </a:p>
        </p:txBody>
      </p:sp>
    </p:spTree>
    <p:extLst>
      <p:ext uri="{BB962C8B-B14F-4D97-AF65-F5344CB8AC3E}">
        <p14:creationId xmlns:p14="http://schemas.microsoft.com/office/powerpoint/2010/main" val="3019095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42</a:t>
            </a:fld>
            <a:endParaRPr lang="fa-IR"/>
          </a:p>
        </p:txBody>
      </p:sp>
    </p:spTree>
    <p:extLst>
      <p:ext uri="{BB962C8B-B14F-4D97-AF65-F5344CB8AC3E}">
        <p14:creationId xmlns:p14="http://schemas.microsoft.com/office/powerpoint/2010/main" val="1614982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43</a:t>
            </a:fld>
            <a:endParaRPr lang="fa-IR"/>
          </a:p>
        </p:txBody>
      </p:sp>
    </p:spTree>
    <p:extLst>
      <p:ext uri="{BB962C8B-B14F-4D97-AF65-F5344CB8AC3E}">
        <p14:creationId xmlns:p14="http://schemas.microsoft.com/office/powerpoint/2010/main" val="2146324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B53E648-EDBA-4EB8-AD4F-561A2EF873F8}" type="slidenum">
              <a:rPr lang="fa-IR" smtClean="0"/>
              <a:pPr/>
              <a:t>44</a:t>
            </a:fld>
            <a:endParaRPr lang="fa-IR"/>
          </a:p>
        </p:txBody>
      </p:sp>
    </p:spTree>
    <p:extLst>
      <p:ext uri="{BB962C8B-B14F-4D97-AF65-F5344CB8AC3E}">
        <p14:creationId xmlns:p14="http://schemas.microsoft.com/office/powerpoint/2010/main" val="129483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6</a:t>
            </a:fld>
            <a:endParaRPr lang="fa-IR"/>
          </a:p>
        </p:txBody>
      </p:sp>
    </p:spTree>
    <p:extLst>
      <p:ext uri="{BB962C8B-B14F-4D97-AF65-F5344CB8AC3E}">
        <p14:creationId xmlns:p14="http://schemas.microsoft.com/office/powerpoint/2010/main" val="21045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7</a:t>
            </a:fld>
            <a:endParaRPr lang="fa-IR"/>
          </a:p>
        </p:txBody>
      </p:sp>
    </p:spTree>
    <p:extLst>
      <p:ext uri="{BB962C8B-B14F-4D97-AF65-F5344CB8AC3E}">
        <p14:creationId xmlns:p14="http://schemas.microsoft.com/office/powerpoint/2010/main" val="9582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8</a:t>
            </a:fld>
            <a:endParaRPr lang="fa-IR"/>
          </a:p>
        </p:txBody>
      </p:sp>
    </p:spTree>
    <p:extLst>
      <p:ext uri="{BB962C8B-B14F-4D97-AF65-F5344CB8AC3E}">
        <p14:creationId xmlns:p14="http://schemas.microsoft.com/office/powerpoint/2010/main" val="195839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9</a:t>
            </a:fld>
            <a:endParaRPr lang="fa-IR"/>
          </a:p>
        </p:txBody>
      </p:sp>
    </p:spTree>
    <p:extLst>
      <p:ext uri="{BB962C8B-B14F-4D97-AF65-F5344CB8AC3E}">
        <p14:creationId xmlns:p14="http://schemas.microsoft.com/office/powerpoint/2010/main" val="349518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B53E648-EDBA-4EB8-AD4F-561A2EF873F8}" type="slidenum">
              <a:rPr lang="fa-IR" smtClean="0"/>
              <a:pPr/>
              <a:t>10</a:t>
            </a:fld>
            <a:endParaRPr lang="fa-IR"/>
          </a:p>
        </p:txBody>
      </p:sp>
    </p:spTree>
    <p:extLst>
      <p:ext uri="{BB962C8B-B14F-4D97-AF65-F5344CB8AC3E}">
        <p14:creationId xmlns:p14="http://schemas.microsoft.com/office/powerpoint/2010/main" val="90498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5360FD1-730F-4C18-B25B-3934FD1E239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1588272F-645F-435B-A9A8-145420BE3EF2}" type="datetime8">
              <a:rPr lang="fa-IR" smtClean="0"/>
              <a:t>10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6909250E-CC6D-4437-82AC-401437570FB5}" type="datetime8">
              <a:rPr lang="fa-IR" smtClean="0"/>
              <a:t>10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2A36A0FF-889D-474D-8649-AF8E8C2A3726}" type="datetime8">
              <a:rPr lang="fa-IR" smtClean="0"/>
              <a:t>10 اوت 19</a:t>
            </a:fld>
            <a:endParaRPr lang="fa-IR"/>
          </a:p>
        </p:txBody>
      </p:sp>
      <p:sp>
        <p:nvSpPr>
          <p:cNvPr id="5" name="Footer Placeholder 4"/>
          <p:cNvSpPr>
            <a:spLocks noGrp="1"/>
          </p:cNvSpPr>
          <p:nvPr>
            <p:ph type="ftr" sz="quarter" idx="11"/>
          </p:nvPr>
        </p:nvSpPr>
        <p:spPr>
          <a:xfrm>
            <a:off x="-302764" y="6513071"/>
            <a:ext cx="1325880" cy="457200"/>
          </a:xfrm>
          <a:prstGeom prst="rect">
            <a:avLst/>
          </a:prstGeom>
        </p:spPr>
        <p:txBody>
          <a:bodyPr/>
          <a:lstStyle>
            <a:lvl1pPr algn="ctr">
              <a:defRPr>
                <a:cs typeface="B Nazanin" panose="00000400000000000000" pitchFamily="2" charset="-78"/>
              </a:defRPr>
            </a:lvl1pPr>
          </a:lstStyle>
          <a:p>
            <a:r>
              <a:rPr lang="fa-IR" smtClean="0"/>
              <a:t>از 44</a:t>
            </a:r>
            <a:endParaRPr lang="fa-IR"/>
          </a:p>
        </p:txBody>
      </p:sp>
      <p:sp>
        <p:nvSpPr>
          <p:cNvPr id="6" name="Slide Number Placeholder 5"/>
          <p:cNvSpPr>
            <a:spLocks noGrp="1"/>
          </p:cNvSpPr>
          <p:nvPr>
            <p:ph type="sldNum" sz="quarter" idx="12"/>
          </p:nvPr>
        </p:nvSpPr>
        <p:spPr>
          <a:xfrm>
            <a:off x="425624" y="6492240"/>
            <a:ext cx="762000" cy="365760"/>
          </a:xfrm>
        </p:spPr>
        <p:txBody>
          <a:bodyPr/>
          <a:lstStyle>
            <a:lvl1pPr algn="ctr">
              <a:defRPr>
                <a:cs typeface="B Nazanin" panose="00000400000000000000" pitchFamily="2" charset="-78"/>
              </a:defRPr>
            </a:lvl1pPr>
          </a:lstStyle>
          <a:p>
            <a:fld id="{85360FD1-730F-4C18-B25B-3934FD1E239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6CEC7C0-E895-4135-9E68-D3F07DC0E991}" type="datetime8">
              <a:rPr lang="fa-IR" smtClean="0"/>
              <a:t>10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90B96EE0-24E4-4740-B8B9-F34D61453D3E}" type="datetime8">
              <a:rPr lang="fa-IR" smtClean="0"/>
              <a:t>10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87F758F5-FEFB-407A-A2AD-051424105E5C}" type="datetime8">
              <a:rPr lang="fa-IR" smtClean="0"/>
              <a:t>10 اوت 19</a:t>
            </a:fld>
            <a:endParaRPr lang="fa-IR"/>
          </a:p>
        </p:txBody>
      </p:sp>
      <p:sp>
        <p:nvSpPr>
          <p:cNvPr id="27" name="Slide Number Placeholder 26"/>
          <p:cNvSpPr>
            <a:spLocks noGrp="1"/>
          </p:cNvSpPr>
          <p:nvPr>
            <p:ph type="sldNum" sz="quarter" idx="11"/>
          </p:nvPr>
        </p:nvSpPr>
        <p:spPr/>
        <p:txBody>
          <a:bodyPr rtlCol="0"/>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r>
              <a:rPr lang="fa-IR" smtClean="0"/>
              <a:t>از 44</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9841682F-4B9F-4292-A2A6-38AE158804A4}" type="datetime8">
              <a:rPr lang="fa-IR" smtClean="0"/>
              <a:t>10 اوت 19</a:t>
            </a:fld>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6F1AC4C1-F336-4BBF-B56B-259EAB9651B5}" type="datetime8">
              <a:rPr lang="fa-IR" smtClean="0"/>
              <a:t>10 اوت 19</a:t>
            </a:fld>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D40AA9D5-656F-45B5-BE4A-2C0A2E05CB58}" type="datetime8">
              <a:rPr lang="fa-IR" smtClean="0"/>
              <a:t>10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1DC48DA-EB0B-415B-B8E0-419DFA46D6EC}" type="datetime8">
              <a:rPr lang="fa-IR" smtClean="0"/>
              <a:t>10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44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762000" cy="365760"/>
          </a:xfrm>
          <a:prstGeom prst="rect">
            <a:avLst/>
          </a:prstGeom>
        </p:spPr>
        <p:txBody>
          <a:bodyPr vert="horz" anchor="b"/>
          <a:lstStyle>
            <a:lvl1pPr algn="r" eaLnBrk="1" latinLnBrk="0" hangingPunct="1">
              <a:defRPr kumimoji="0" sz="1800">
                <a:solidFill>
                  <a:schemeClr val="tx1"/>
                </a:solidFill>
              </a:defRPr>
            </a:lvl1pPr>
          </a:lstStyle>
          <a:p>
            <a:fld id="{85360FD1-730F-4C18-B25B-3934FD1E239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84784"/>
            <a:ext cx="8458200" cy="1470025"/>
          </a:xfrm>
        </p:spPr>
        <p:txBody>
          <a:bodyPr>
            <a:normAutofit fontScale="90000"/>
          </a:bodyPr>
          <a:lstStyle/>
          <a:p>
            <a:pPr>
              <a:lnSpc>
                <a:spcPct val="150000"/>
              </a:lnSpc>
            </a:pPr>
            <a:r>
              <a:rPr lang="fa-IR" sz="3200" dirty="0" smtClean="0"/>
              <a:t>دسته‌بندی </a:t>
            </a:r>
            <a:r>
              <a:rPr lang="fa-IR" sz="3200" dirty="0"/>
              <a:t>و انتخاب ابزارهای سیاستی علم، فناوری و نوآوری</a:t>
            </a:r>
            <a:endParaRPr lang="fa-IR" sz="3200" dirty="0">
              <a:cs typeface="B Titr" pitchFamily="2" charset="-78"/>
            </a:endParaRPr>
          </a:p>
        </p:txBody>
      </p:sp>
      <p:sp>
        <p:nvSpPr>
          <p:cNvPr id="3" name="Subtitle 2"/>
          <p:cNvSpPr>
            <a:spLocks noGrp="1"/>
          </p:cNvSpPr>
          <p:nvPr>
            <p:ph type="subTitle" idx="1"/>
          </p:nvPr>
        </p:nvSpPr>
        <p:spPr>
          <a:xfrm>
            <a:off x="1979712" y="4149080"/>
            <a:ext cx="5436096" cy="1944216"/>
          </a:xfrm>
        </p:spPr>
        <p:txBody>
          <a:bodyPr>
            <a:normAutofit/>
          </a:bodyPr>
          <a:lstStyle/>
          <a:p>
            <a:pPr algn="ctr"/>
            <a:endParaRPr lang="fa-IR" b="1" dirty="0" smtClean="0"/>
          </a:p>
          <a:p>
            <a:pPr algn="ctr"/>
            <a:r>
              <a:rPr lang="fa-IR" b="1" dirty="0" smtClean="0"/>
              <a:t>حامد نصیری</a:t>
            </a:r>
          </a:p>
          <a:p>
            <a:pPr algn="ctr"/>
            <a:r>
              <a:rPr lang="fa-IR" b="1" dirty="0" smtClean="0"/>
              <a:t>نیلوفر ردائی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2- </a:t>
            </a:r>
            <a:r>
              <a:rPr lang="fa-IR" sz="2800" dirty="0"/>
              <a:t>دسته­بندی ابزارهای سیاستی با هدف انتخاب ابزار مناسب</a:t>
            </a:r>
            <a:r>
              <a:rPr lang="fa-IR" sz="2800" dirty="0" smtClean="0"/>
              <a:t/>
            </a:r>
            <a:br>
              <a:rPr lang="fa-IR" sz="2800" dirty="0" smtClean="0"/>
            </a:br>
            <a:r>
              <a:rPr lang="fa-IR" sz="2200" dirty="0" smtClean="0"/>
              <a:t>2-3- </a:t>
            </a:r>
            <a:r>
              <a:rPr lang="fa-IR" sz="2200" dirty="0"/>
              <a:t>دسته­بندی مسئله محور ابزارهای سیاستی</a:t>
            </a:r>
            <a:r>
              <a:rPr lang="fa-IR" sz="2200" dirty="0" smtClean="0"/>
              <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buFont typeface="Wingdings" panose="05000000000000000000" pitchFamily="2" charset="2"/>
              <a:buChar char="§"/>
            </a:pPr>
            <a:r>
              <a:rPr lang="fa-IR" sz="2400" dirty="0"/>
              <a:t>در یک نگاه تاریخی، رویکردها به دسته­بندی ابزارهای سیاستی دچار تغییر و تکامل </a:t>
            </a:r>
            <a:r>
              <a:rPr lang="fa-IR" sz="2400" dirty="0" smtClean="0"/>
              <a:t>شده­اند</a:t>
            </a:r>
            <a:r>
              <a:rPr lang="fa-IR" sz="2400" dirty="0"/>
              <a:t>:</a:t>
            </a:r>
            <a:endParaRPr lang="fa-IR" sz="2400" dirty="0" smtClean="0"/>
          </a:p>
          <a:p>
            <a:pPr marL="411480" lvl="1" indent="0" algn="just">
              <a:buNone/>
            </a:pPr>
            <a:r>
              <a:rPr lang="fa-IR" sz="2400" dirty="0" smtClean="0">
                <a:solidFill>
                  <a:schemeClr val="tx1"/>
                </a:solidFill>
              </a:rPr>
              <a:t>1. تمرکز با چگالی بالا بر ابزارهای طرف عرضه نوآوری</a:t>
            </a:r>
          </a:p>
          <a:p>
            <a:pPr marL="411480" lvl="1" indent="0" algn="just">
              <a:buNone/>
            </a:pPr>
            <a:r>
              <a:rPr lang="fa-IR" sz="2400" dirty="0" smtClean="0">
                <a:solidFill>
                  <a:schemeClr val="tx1"/>
                </a:solidFill>
              </a:rPr>
              <a:t>2. توجه هم‌زمان به ابزارهای طرف عرضه و تقاضای نوآوری</a:t>
            </a:r>
          </a:p>
          <a:p>
            <a:pPr marL="411480" lvl="1" indent="0" algn="just">
              <a:buNone/>
            </a:pPr>
            <a:r>
              <a:rPr lang="fa-IR" sz="2400" dirty="0" smtClean="0">
                <a:solidFill>
                  <a:schemeClr val="tx1"/>
                </a:solidFill>
              </a:rPr>
              <a:t>3. توجه به ابزارهای نظام‌ساز به عنوان گونه‌ای از ابزارهای طرف تقاضای نوآوری</a:t>
            </a:r>
          </a:p>
          <a:p>
            <a:pPr marL="411480" lvl="1" indent="0" algn="just">
              <a:buNone/>
            </a:pPr>
            <a:r>
              <a:rPr lang="fa-IR" sz="2400" dirty="0" smtClean="0">
                <a:solidFill>
                  <a:schemeClr val="tx1"/>
                </a:solidFill>
              </a:rPr>
              <a:t>4. اصالت بخشیدن به ابزارهای نظام‌ساز به عنوان دسته‌ای مجزا در ابزارهای نوآوری</a:t>
            </a:r>
          </a:p>
          <a:p>
            <a:pPr marL="402336" lvl="1" indent="0" algn="just">
              <a:buNone/>
            </a:pPr>
            <a:r>
              <a:rPr lang="fa-IR" sz="2400" dirty="0" smtClean="0">
                <a:solidFill>
                  <a:schemeClr val="tx1"/>
                </a:solidFill>
              </a:rPr>
              <a:t>5. دسته‌بندی ابزارها بر اساس اثری که </a:t>
            </a:r>
            <a:r>
              <a:rPr lang="fa-IR" sz="2400" dirty="0">
                <a:solidFill>
                  <a:schemeClr val="tx1"/>
                </a:solidFill>
              </a:rPr>
              <a:t>ترکیب آن­ها در یک بستر مشخص، بر حل مسائل نظام نوآوری </a:t>
            </a:r>
            <a:r>
              <a:rPr lang="fa-IR" sz="2400" dirty="0" smtClean="0">
                <a:solidFill>
                  <a:schemeClr val="tx1"/>
                </a:solidFill>
              </a:rPr>
              <a:t>می­گذارند</a:t>
            </a:r>
            <a:r>
              <a:rPr lang="fa-IR" sz="2400" dirty="0">
                <a:solidFill>
                  <a:schemeClr val="tx1"/>
                </a:solidFill>
              </a:rPr>
              <a:t> </a:t>
            </a:r>
            <a:r>
              <a:rPr lang="fa-IR" sz="2400" dirty="0" smtClean="0">
                <a:solidFill>
                  <a:schemeClr val="tx1"/>
                </a:solidFill>
              </a:rPr>
              <a:t>و در حقیقت نگاه نظام‌ساز به همه ابزارها با توجه به مسئله‌ای که آمیزه ابزارها از نظام نوآوری برطرف می‌کنند.</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fa-IR" dirty="0" smtClean="0"/>
              <a:t>از 44</a:t>
            </a:r>
            <a:endParaRPr lang="fa-IR" dirty="0"/>
          </a:p>
        </p:txBody>
      </p:sp>
      <p:sp>
        <p:nvSpPr>
          <p:cNvPr id="6" name="Slide Number Placeholder 5"/>
          <p:cNvSpPr>
            <a:spLocks noGrp="1"/>
          </p:cNvSpPr>
          <p:nvPr>
            <p:ph type="sldNum" sz="quarter" idx="12"/>
          </p:nvPr>
        </p:nvSpPr>
        <p:spPr/>
        <p:txBody>
          <a:bodyPr/>
          <a:lstStyle/>
          <a:p>
            <a:fld id="{85360FD1-730F-4C18-B25B-3934FD1E2396}" type="slidenum">
              <a:rPr lang="fa-IR" smtClean="0"/>
              <a:pPr/>
              <a:t>10</a:t>
            </a:fld>
            <a:endParaRPr lang="fa-IR"/>
          </a:p>
        </p:txBody>
      </p:sp>
    </p:spTree>
    <p:extLst>
      <p:ext uri="{BB962C8B-B14F-4D97-AF65-F5344CB8AC3E}">
        <p14:creationId xmlns:p14="http://schemas.microsoft.com/office/powerpoint/2010/main" val="3995728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2- </a:t>
            </a:r>
            <a:r>
              <a:rPr lang="fa-IR" sz="2800" dirty="0"/>
              <a:t>دسته­بندی ابزارهای سیاستی با هدف انتخاب ابزار مناسب</a:t>
            </a:r>
            <a:r>
              <a:rPr lang="fa-IR" sz="2800" smtClean="0"/>
              <a:t/>
            </a:r>
            <a:br>
              <a:rPr lang="fa-IR" sz="2800" smtClean="0"/>
            </a:br>
            <a:r>
              <a:rPr lang="fa-IR" sz="2200" smtClean="0"/>
              <a:t>2-3- </a:t>
            </a:r>
            <a:r>
              <a:rPr lang="fa-IR" sz="2200" dirty="0"/>
              <a:t>دسته­بندی مسئله محور ابزارهای </a:t>
            </a:r>
            <a:r>
              <a:rPr lang="fa-IR" sz="2200" dirty="0" smtClean="0"/>
              <a:t>سیاستی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buFont typeface="Wingdings" panose="05000000000000000000" pitchFamily="2" charset="2"/>
              <a:buChar char="§"/>
            </a:pPr>
            <a:r>
              <a:rPr lang="fa-IR" sz="2400" dirty="0" smtClean="0">
                <a:solidFill>
                  <a:schemeClr val="tx2">
                    <a:lumMod val="60000"/>
                    <a:lumOff val="40000"/>
                  </a:schemeClr>
                </a:solidFill>
              </a:rPr>
              <a:t>در رویکرد جدیدتر، </a:t>
            </a:r>
            <a:r>
              <a:rPr lang="fa-IR" sz="2400" dirty="0">
                <a:solidFill>
                  <a:schemeClr val="tx2">
                    <a:lumMod val="60000"/>
                    <a:lumOff val="40000"/>
                  </a:schemeClr>
                </a:solidFill>
              </a:rPr>
              <a:t>هر ابزاری </a:t>
            </a:r>
            <a:r>
              <a:rPr lang="fa-IR" sz="2400" dirty="0" smtClean="0">
                <a:solidFill>
                  <a:schemeClr val="tx2">
                    <a:lumMod val="60000"/>
                    <a:lumOff val="40000"/>
                  </a:schemeClr>
                </a:solidFill>
              </a:rPr>
              <a:t>به </a:t>
            </a:r>
            <a:r>
              <a:rPr lang="fa-IR" sz="2400" dirty="0">
                <a:solidFill>
                  <a:schemeClr val="tx2">
                    <a:lumMod val="60000"/>
                    <a:lumOff val="40000"/>
                  </a:schemeClr>
                </a:solidFill>
              </a:rPr>
              <a:t>صورت بالقوه فرصت تبدیل شدن به یک ابزار نظام­ساز را دارد؛ مشروط بر اینکه بتواند باعث هم­افزایی با سایر ابزارها و حل مسئله نظام باشد</a:t>
            </a:r>
            <a:r>
              <a:rPr lang="fa-IR" sz="2400" dirty="0" smtClean="0">
                <a:solidFill>
                  <a:schemeClr val="tx2">
                    <a:lumMod val="60000"/>
                    <a:lumOff val="40000"/>
                  </a:schemeClr>
                </a:solidFill>
              </a:rPr>
              <a:t>.</a:t>
            </a:r>
          </a:p>
          <a:p>
            <a:pPr algn="just">
              <a:buFont typeface="Wingdings" panose="05000000000000000000" pitchFamily="2" charset="2"/>
              <a:buChar char="§"/>
            </a:pPr>
            <a:r>
              <a:rPr lang="fa-IR" sz="2400" dirty="0"/>
              <a:t>در این رویکرد، باید تمرکز اصلی از خصوصیات ابزارها (ابزارگرایی سنتی) زدوده و نقطه آغاز یک برنامه سیاستی، مسائل حل­نشده نظام نوآوری در نظر گرفته شود.</a:t>
            </a:r>
          </a:p>
          <a:p>
            <a:pPr algn="just">
              <a:buFont typeface="Wingdings" panose="05000000000000000000" pitchFamily="2" charset="2"/>
              <a:buChar char="§"/>
            </a:pPr>
            <a:r>
              <a:rPr lang="fa-IR" sz="2400" dirty="0" smtClean="0">
                <a:solidFill>
                  <a:srgbClr val="C00000"/>
                </a:solidFill>
              </a:rPr>
              <a:t>رویکرد </a:t>
            </a:r>
            <a:r>
              <a:rPr lang="fa-IR" sz="2400" dirty="0">
                <a:solidFill>
                  <a:srgbClr val="C00000"/>
                </a:solidFill>
              </a:rPr>
              <a:t>نوین، خصوصا در مورد نظام­ساز بودن ابزارها، ناقض دیدگاه­های قبلی نیست و </a:t>
            </a:r>
            <a:r>
              <a:rPr lang="fa-IR" sz="2400" dirty="0" smtClean="0">
                <a:solidFill>
                  <a:srgbClr val="C00000"/>
                </a:solidFill>
              </a:rPr>
              <a:t>در حقیقت این رویکرد بسط­دهنده </a:t>
            </a:r>
            <a:r>
              <a:rPr lang="fa-IR" sz="2400" dirty="0">
                <a:solidFill>
                  <a:srgbClr val="C00000"/>
                </a:solidFill>
              </a:rPr>
              <a:t>آن­ها است.</a:t>
            </a:r>
          </a:p>
          <a:p>
            <a:pPr algn="just">
              <a:buFont typeface="Wingdings" panose="05000000000000000000" pitchFamily="2" charset="2"/>
              <a:buChar char="§"/>
            </a:pPr>
            <a:r>
              <a:rPr lang="fa-IR" sz="2400" dirty="0" smtClean="0"/>
              <a:t>یک </a:t>
            </a:r>
            <a:r>
              <a:rPr lang="fa-IR" sz="2400" dirty="0"/>
              <a:t>طبقه­بندی مسئله محور برای برخی </a:t>
            </a:r>
            <a:r>
              <a:rPr lang="fa-IR" sz="2400" dirty="0" smtClean="0"/>
              <a:t>ابزارها بر اساس </a:t>
            </a:r>
            <a:r>
              <a:rPr lang="fa-IR" sz="2400" dirty="0"/>
              <a:t>هدف سیاستی شامل: </a:t>
            </a:r>
            <a:r>
              <a:rPr lang="fa-IR" sz="2400" dirty="0" smtClean="0">
                <a:solidFill>
                  <a:schemeClr val="tx1"/>
                </a:solidFill>
              </a:rPr>
              <a:t>1</a:t>
            </a:r>
            <a:r>
              <a:rPr lang="fa-IR" sz="2400" dirty="0">
                <a:solidFill>
                  <a:schemeClr val="tx1"/>
                </a:solidFill>
              </a:rPr>
              <a:t>. افزایش هزینه­کرد تحقیق­وتوسعه، </a:t>
            </a:r>
            <a:r>
              <a:rPr lang="fa-IR" sz="2400" dirty="0" smtClean="0">
                <a:solidFill>
                  <a:schemeClr val="tx1"/>
                </a:solidFill>
              </a:rPr>
              <a:t>2. </a:t>
            </a:r>
            <a:r>
              <a:rPr lang="fa-IR" sz="2400" dirty="0">
                <a:solidFill>
                  <a:schemeClr val="tx1"/>
                </a:solidFill>
              </a:rPr>
              <a:t>تربیت مهارت­ها، 3. دسترسی به تخصص، 4. بهبود قابلیت نظام‌ساز یا مکمل شدن، 5. تقویت تقاضای نوآوری، 6. بهبود چارچوب و 7. بهبود فضای گفتمانی </a:t>
            </a:r>
            <a:r>
              <a:rPr lang="fa-IR" sz="2400" dirty="0" smtClean="0">
                <a:solidFill>
                  <a:schemeClr val="tx1"/>
                </a:solidFill>
              </a:rPr>
              <a:t>است.</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11</a:t>
            </a:fld>
            <a:endParaRPr lang="fa-IR"/>
          </a:p>
        </p:txBody>
      </p:sp>
    </p:spTree>
    <p:extLst>
      <p:ext uri="{BB962C8B-B14F-4D97-AF65-F5344CB8AC3E}">
        <p14:creationId xmlns:p14="http://schemas.microsoft.com/office/powerpoint/2010/main" val="247160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66800"/>
          </a:xfrm>
        </p:spPr>
        <p:txBody>
          <a:bodyPr lIns="0" tIns="0" rIns="0" bIns="0">
            <a:normAutofit/>
          </a:bodyPr>
          <a:lstStyle/>
          <a:p>
            <a:r>
              <a:rPr lang="fa-IR" sz="2500" dirty="0" smtClean="0">
                <a:solidFill>
                  <a:srgbClr val="1F497D"/>
                </a:solidFill>
              </a:rPr>
              <a:t>3- معرفی ابزارهای سیاستی</a:t>
            </a:r>
            <a:endParaRPr lang="fa-IR" sz="2500" dirty="0">
              <a:solidFill>
                <a:srgbClr val="1F497D"/>
              </a:solidFill>
            </a:endParaRPr>
          </a:p>
        </p:txBody>
      </p:sp>
      <p:sp>
        <p:nvSpPr>
          <p:cNvPr id="3" name="Content Placeholder 2"/>
          <p:cNvSpPr>
            <a:spLocks noGrp="1"/>
          </p:cNvSpPr>
          <p:nvPr>
            <p:ph idx="1"/>
          </p:nvPr>
        </p:nvSpPr>
        <p:spPr>
          <a:xfrm>
            <a:off x="457200" y="1687488"/>
            <a:ext cx="8229600" cy="4882112"/>
          </a:xfrm>
        </p:spPr>
        <p:txBody>
          <a:bodyPr lIns="0" tIns="0" rIns="0" bIns="0" anchor="ctr" anchorCtr="0">
            <a:noAutofit/>
          </a:bodyPr>
          <a:lstStyle/>
          <a:p>
            <a:pPr algn="just">
              <a:buFont typeface="Wingdings" panose="05000000000000000000" pitchFamily="2" charset="2"/>
              <a:buChar char="§"/>
            </a:pPr>
            <a:r>
              <a:rPr lang="fa-IR" sz="2400" dirty="0"/>
              <a:t>معرفی همه </a:t>
            </a:r>
            <a:r>
              <a:rPr lang="fa-IR" sz="2400" dirty="0" smtClean="0"/>
              <a:t>ابزارها در کنار هم، </a:t>
            </a:r>
            <a:r>
              <a:rPr lang="fa-IR" sz="2400" dirty="0"/>
              <a:t>در یک سطح و به شکل خطی میسر </a:t>
            </a:r>
            <a:r>
              <a:rPr lang="fa-IR" sz="2400" dirty="0" smtClean="0"/>
              <a:t>نیست. این </a:t>
            </a:r>
            <a:r>
              <a:rPr lang="fa-IR" sz="2400" dirty="0"/>
              <a:t>مسئله تعداد </a:t>
            </a:r>
            <a:r>
              <a:rPr lang="fa-IR" sz="2400" dirty="0" smtClean="0"/>
              <a:t>ابزارها را </a:t>
            </a:r>
            <a:r>
              <a:rPr lang="fa-IR" sz="2400" dirty="0"/>
              <a:t>به بیش از 100 ابزار مختلف می­رساند.</a:t>
            </a:r>
            <a:endParaRPr lang="en-US" sz="2400" dirty="0"/>
          </a:p>
          <a:p>
            <a:pPr algn="just">
              <a:buFont typeface="Wingdings" panose="05000000000000000000" pitchFamily="2" charset="2"/>
              <a:buChar char="§"/>
            </a:pPr>
            <a:r>
              <a:rPr lang="fa-IR" sz="2400" dirty="0" smtClean="0">
                <a:solidFill>
                  <a:schemeClr val="tx2">
                    <a:lumMod val="60000"/>
                    <a:lumOff val="40000"/>
                  </a:schemeClr>
                </a:solidFill>
              </a:rPr>
              <a:t>دسته‌بندی </a:t>
            </a:r>
            <a:r>
              <a:rPr lang="fa-IR" sz="2400" dirty="0">
                <a:solidFill>
                  <a:schemeClr val="tx2">
                    <a:lumMod val="60000"/>
                    <a:lumOff val="40000"/>
                  </a:schemeClr>
                </a:solidFill>
              </a:rPr>
              <a:t>کلی </a:t>
            </a:r>
            <a:r>
              <a:rPr lang="fa-IR" sz="2400" dirty="0" smtClean="0">
                <a:solidFill>
                  <a:schemeClr val="tx2">
                    <a:lumMod val="60000"/>
                    <a:lumOff val="40000"/>
                  </a:schemeClr>
                </a:solidFill>
              </a:rPr>
              <a:t>پیشنهاد شده بر </a:t>
            </a:r>
            <a:r>
              <a:rPr lang="fa-IR" sz="2400" dirty="0">
                <a:solidFill>
                  <a:schemeClr val="tx2">
                    <a:lumMod val="60000"/>
                    <a:lumOff val="40000"/>
                  </a:schemeClr>
                </a:solidFill>
              </a:rPr>
              <a:t>اساس محور تمرکز </a:t>
            </a:r>
            <a:r>
              <a:rPr lang="fa-IR" sz="2400" dirty="0" smtClean="0">
                <a:solidFill>
                  <a:schemeClr val="tx2">
                    <a:lumMod val="60000"/>
                    <a:lumOff val="40000"/>
                  </a:schemeClr>
                </a:solidFill>
              </a:rPr>
              <a:t>ابزارها:</a:t>
            </a:r>
          </a:p>
          <a:p>
            <a:pPr lvl="1" algn="just">
              <a:buFont typeface="Wingdings" panose="05000000000000000000" pitchFamily="2" charset="2"/>
              <a:buChar char="ü"/>
            </a:pPr>
            <a:r>
              <a:rPr lang="fa-IR" sz="2400" dirty="0" smtClean="0">
                <a:solidFill>
                  <a:schemeClr val="tx2">
                    <a:lumMod val="60000"/>
                    <a:lumOff val="40000"/>
                  </a:schemeClr>
                </a:solidFill>
              </a:rPr>
              <a:t>ابزارهای </a:t>
            </a:r>
            <a:r>
              <a:rPr lang="fa-IR" sz="2400" dirty="0">
                <a:solidFill>
                  <a:schemeClr val="tx2">
                    <a:lumMod val="60000"/>
                    <a:lumOff val="40000"/>
                  </a:schemeClr>
                </a:solidFill>
              </a:rPr>
              <a:t>متمرکز بر تحریک طرف عرضه </a:t>
            </a:r>
            <a:r>
              <a:rPr lang="fa-IR" sz="2400" dirty="0" smtClean="0">
                <a:solidFill>
                  <a:schemeClr val="tx2">
                    <a:lumMod val="60000"/>
                    <a:lumOff val="40000"/>
                  </a:schemeClr>
                </a:solidFill>
              </a:rPr>
              <a:t>نوآوری</a:t>
            </a:r>
          </a:p>
          <a:p>
            <a:pPr lvl="1" algn="just">
              <a:buFont typeface="Wingdings" panose="05000000000000000000" pitchFamily="2" charset="2"/>
              <a:buChar char="ü"/>
            </a:pPr>
            <a:r>
              <a:rPr lang="fa-IR" sz="2400" dirty="0" smtClean="0">
                <a:solidFill>
                  <a:schemeClr val="tx2">
                    <a:lumMod val="60000"/>
                    <a:lumOff val="40000"/>
                  </a:schemeClr>
                </a:solidFill>
              </a:rPr>
              <a:t>ابزارهای </a:t>
            </a:r>
            <a:r>
              <a:rPr lang="fa-IR" sz="2400" dirty="0">
                <a:solidFill>
                  <a:schemeClr val="tx2">
                    <a:lumMod val="60000"/>
                    <a:lumOff val="40000"/>
                  </a:schemeClr>
                </a:solidFill>
              </a:rPr>
              <a:t>متمرکز بر تحریک طرف تقاضای </a:t>
            </a:r>
            <a:r>
              <a:rPr lang="fa-IR" sz="2400" dirty="0" smtClean="0">
                <a:solidFill>
                  <a:schemeClr val="tx2">
                    <a:lumMod val="60000"/>
                    <a:lumOff val="40000"/>
                  </a:schemeClr>
                </a:solidFill>
              </a:rPr>
              <a:t>نوآوری</a:t>
            </a:r>
          </a:p>
          <a:p>
            <a:pPr lvl="1" algn="just">
              <a:buFont typeface="Wingdings" panose="05000000000000000000" pitchFamily="2" charset="2"/>
              <a:buChar char="ü"/>
            </a:pPr>
            <a:r>
              <a:rPr lang="fa-IR" sz="2400" dirty="0" smtClean="0">
                <a:solidFill>
                  <a:schemeClr val="tx2">
                    <a:lumMod val="60000"/>
                    <a:lumOff val="40000"/>
                  </a:schemeClr>
                </a:solidFill>
              </a:rPr>
              <a:t>ابزارهای </a:t>
            </a:r>
            <a:r>
              <a:rPr lang="fa-IR" sz="2400" dirty="0">
                <a:solidFill>
                  <a:schemeClr val="tx2">
                    <a:lumMod val="60000"/>
                    <a:lumOff val="40000"/>
                  </a:schemeClr>
                </a:solidFill>
              </a:rPr>
              <a:t>متمرکز بر تحریک شکل­گیری روابط </a:t>
            </a:r>
            <a:r>
              <a:rPr lang="fa-IR" sz="2400" dirty="0" smtClean="0">
                <a:solidFill>
                  <a:schemeClr val="tx2">
                    <a:lumMod val="60000"/>
                    <a:lumOff val="40000"/>
                  </a:schemeClr>
                </a:solidFill>
              </a:rPr>
              <a:t>نظام‌ساز</a:t>
            </a:r>
          </a:p>
          <a:p>
            <a:pPr lvl="1" algn="just">
              <a:buFont typeface="Wingdings" panose="05000000000000000000" pitchFamily="2" charset="2"/>
              <a:buChar char="ü"/>
            </a:pPr>
            <a:r>
              <a:rPr lang="fa-IR" sz="2400" dirty="0" smtClean="0">
                <a:solidFill>
                  <a:schemeClr val="tx2">
                    <a:lumMod val="60000"/>
                    <a:lumOff val="40000"/>
                  </a:schemeClr>
                </a:solidFill>
              </a:rPr>
              <a:t>ابزارهای </a:t>
            </a:r>
            <a:r>
              <a:rPr lang="fa-IR" sz="2400" dirty="0">
                <a:solidFill>
                  <a:schemeClr val="tx2">
                    <a:lumMod val="60000"/>
                    <a:lumOff val="40000"/>
                  </a:schemeClr>
                </a:solidFill>
              </a:rPr>
              <a:t>متمرکز بر زیرساخت و </a:t>
            </a:r>
            <a:r>
              <a:rPr lang="fa-IR" sz="2400" dirty="0" smtClean="0">
                <a:solidFill>
                  <a:schemeClr val="tx2">
                    <a:lumMod val="60000"/>
                    <a:lumOff val="40000"/>
                  </a:schemeClr>
                </a:solidFill>
              </a:rPr>
              <a:t>مقررات‌گذاری</a:t>
            </a:r>
            <a:endParaRPr lang="en-US" sz="2400" dirty="0">
              <a:solidFill>
                <a:schemeClr val="tx2">
                  <a:lumMod val="60000"/>
                  <a:lumOff val="40000"/>
                </a:schemeClr>
              </a:solidFill>
            </a:endParaRPr>
          </a:p>
          <a:p>
            <a:pPr algn="just">
              <a:buFont typeface="Wingdings" panose="05000000000000000000" pitchFamily="2" charset="2"/>
              <a:buChar char="§"/>
            </a:pPr>
            <a:r>
              <a:rPr lang="fa-IR" sz="2400" dirty="0" smtClean="0"/>
              <a:t>ویژگی دسته‌بندی حاضر:</a:t>
            </a:r>
          </a:p>
          <a:p>
            <a:pPr lvl="1" algn="just">
              <a:buFont typeface="Wingdings" panose="05000000000000000000" pitchFamily="2" charset="2"/>
              <a:buChar char="ü"/>
            </a:pPr>
            <a:r>
              <a:rPr lang="fa-IR" sz="2400" dirty="0" smtClean="0">
                <a:solidFill>
                  <a:schemeClr val="tx1"/>
                </a:solidFill>
              </a:rPr>
              <a:t>تفکیک </a:t>
            </a:r>
            <a:r>
              <a:rPr lang="fa-IR" sz="2400" dirty="0">
                <a:solidFill>
                  <a:schemeClr val="tx1"/>
                </a:solidFill>
              </a:rPr>
              <a:t>ابزارهای نظام‌ساز به عنوان گونه خاصی از ابزارها </a:t>
            </a:r>
            <a:r>
              <a:rPr lang="fa-IR" sz="2400" dirty="0" smtClean="0">
                <a:solidFill>
                  <a:schemeClr val="tx1"/>
                </a:solidFill>
              </a:rPr>
              <a:t>با هدف زمینه­سازی برای </a:t>
            </a:r>
            <a:r>
              <a:rPr lang="fa-IR" sz="2400" dirty="0">
                <a:solidFill>
                  <a:schemeClr val="tx1"/>
                </a:solidFill>
              </a:rPr>
              <a:t>برقراری </a:t>
            </a:r>
            <a:r>
              <a:rPr lang="fa-IR" sz="2400" dirty="0" smtClean="0">
                <a:solidFill>
                  <a:schemeClr val="tx1"/>
                </a:solidFill>
              </a:rPr>
              <a:t>روابط</a:t>
            </a:r>
            <a:endParaRPr lang="en-US" sz="2400" dirty="0">
              <a:solidFill>
                <a:schemeClr val="tx1"/>
              </a:solidFill>
            </a:endParaRPr>
          </a:p>
          <a:p>
            <a:pPr lvl="1" algn="just">
              <a:buFont typeface="Wingdings" panose="05000000000000000000" pitchFamily="2" charset="2"/>
              <a:buChar char="ü"/>
            </a:pPr>
            <a:r>
              <a:rPr lang="fa-IR" sz="2400" dirty="0" smtClean="0">
                <a:solidFill>
                  <a:schemeClr val="tx1"/>
                </a:solidFill>
              </a:rPr>
              <a:t>بررسی کلان ابزارها، شامل </a:t>
            </a:r>
            <a:r>
              <a:rPr lang="fa-IR" sz="2400" dirty="0">
                <a:solidFill>
                  <a:schemeClr val="tx1"/>
                </a:solidFill>
              </a:rPr>
              <a:t>اقدامات مختلف با یک رویکرد مشابه </a:t>
            </a:r>
            <a:r>
              <a:rPr lang="fa-IR" sz="2400" dirty="0" smtClean="0">
                <a:solidFill>
                  <a:schemeClr val="tx1"/>
                </a:solidFill>
              </a:rPr>
              <a:t>و </a:t>
            </a:r>
            <a:r>
              <a:rPr lang="fa-IR" sz="2400" dirty="0">
                <a:solidFill>
                  <a:schemeClr val="tx1"/>
                </a:solidFill>
              </a:rPr>
              <a:t>یا </a:t>
            </a:r>
            <a:r>
              <a:rPr lang="fa-IR" sz="2400" dirty="0" smtClean="0">
                <a:solidFill>
                  <a:schemeClr val="tx1"/>
                </a:solidFill>
              </a:rPr>
              <a:t>بهره‌برداری از اقدامات متقابل</a:t>
            </a:r>
            <a:endParaRPr lang="en-US" sz="2400" dirty="0">
              <a:solidFill>
                <a:schemeClr val="tx1"/>
              </a:solidFill>
            </a:endParaRPr>
          </a:p>
        </p:txBody>
      </p:sp>
      <p:sp>
        <p:nvSpPr>
          <p:cNvPr id="5" name="Footer Placeholder 4"/>
          <p:cNvSpPr>
            <a:spLocks noGrp="1"/>
          </p:cNvSpPr>
          <p:nvPr>
            <p:ph type="ftr" sz="quarter" idx="11"/>
          </p:nvPr>
        </p:nvSpPr>
        <p:spPr/>
        <p:txBody>
          <a:bodyPr/>
          <a:lstStyle/>
          <a:p>
            <a:r>
              <a:rPr lang="fa-IR" smtClean="0"/>
              <a:t>از 44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12</a:t>
            </a:fld>
            <a:endParaRPr lang="fa-IR"/>
          </a:p>
        </p:txBody>
      </p:sp>
    </p:spTree>
    <p:extLst>
      <p:ext uri="{BB962C8B-B14F-4D97-AF65-F5344CB8AC3E}">
        <p14:creationId xmlns:p14="http://schemas.microsoft.com/office/powerpoint/2010/main" val="3096954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66800"/>
          </a:xfrm>
        </p:spPr>
        <p:txBody>
          <a:bodyPr lIns="0" tIns="0" rIns="0" bIns="0">
            <a:normAutofit/>
          </a:bodyPr>
          <a:lstStyle/>
          <a:p>
            <a:r>
              <a:rPr lang="fa-IR" sz="2500" dirty="0" smtClean="0">
                <a:solidFill>
                  <a:srgbClr val="1F497D"/>
                </a:solidFill>
              </a:rPr>
              <a:t>3- معرفی ابزارهای سیاستی</a:t>
            </a:r>
            <a:endParaRPr lang="fa-IR" sz="2500" dirty="0">
              <a:solidFill>
                <a:srgbClr val="1F497D"/>
              </a:solidFill>
            </a:endParaRPr>
          </a:p>
        </p:txBody>
      </p:sp>
      <p:sp>
        <p:nvSpPr>
          <p:cNvPr id="3" name="Content Placeholder 2"/>
          <p:cNvSpPr>
            <a:spLocks noGrp="1"/>
          </p:cNvSpPr>
          <p:nvPr>
            <p:ph idx="1"/>
          </p:nvPr>
        </p:nvSpPr>
        <p:spPr>
          <a:xfrm>
            <a:off x="467721" y="1196752"/>
            <a:ext cx="8229600" cy="517376"/>
          </a:xfrm>
        </p:spPr>
        <p:txBody>
          <a:bodyPr lIns="0" tIns="0" rIns="0" bIns="0" anchor="ctr" anchorCtr="0">
            <a:noAutofit/>
          </a:bodyPr>
          <a:lstStyle/>
          <a:p>
            <a:pPr marL="109728" indent="0" algn="ctr">
              <a:lnSpc>
                <a:spcPct val="150000"/>
              </a:lnSpc>
              <a:buNone/>
            </a:pPr>
            <a:r>
              <a:rPr lang="fa-IR" sz="2000" b="1" dirty="0" smtClean="0">
                <a:solidFill>
                  <a:srgbClr val="FF0000"/>
                </a:solidFill>
              </a:rPr>
              <a:t>دسته­بندی </a:t>
            </a:r>
            <a:r>
              <a:rPr lang="fa-IR" sz="2000" b="1" dirty="0">
                <a:solidFill>
                  <a:srgbClr val="FF0000"/>
                </a:solidFill>
              </a:rPr>
              <a:t>ابزارها بر اساس محور تمرکز </a:t>
            </a:r>
            <a:r>
              <a:rPr lang="fa-IR" sz="2000" b="1" dirty="0" smtClean="0">
                <a:solidFill>
                  <a:srgbClr val="FF0000"/>
                </a:solidFill>
              </a:rPr>
              <a:t>و </a:t>
            </a:r>
            <a:r>
              <a:rPr lang="fa-IR" sz="2000" b="1" dirty="0">
                <a:solidFill>
                  <a:srgbClr val="FF0000"/>
                </a:solidFill>
              </a:rPr>
              <a:t>هدف </a:t>
            </a:r>
            <a:r>
              <a:rPr lang="fa-IR" sz="2000" b="1" dirty="0" smtClean="0">
                <a:solidFill>
                  <a:srgbClr val="FF0000"/>
                </a:solidFill>
              </a:rPr>
              <a:t>سیاستی</a:t>
            </a:r>
            <a:endParaRPr lang="en-US" sz="20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54102637"/>
              </p:ext>
            </p:extLst>
          </p:nvPr>
        </p:nvGraphicFramePr>
        <p:xfrm>
          <a:off x="446680" y="1693050"/>
          <a:ext cx="7885624" cy="4756290"/>
        </p:xfrm>
        <a:graphic>
          <a:graphicData uri="http://schemas.openxmlformats.org/drawingml/2006/table">
            <a:tbl>
              <a:tblPr firstRow="1" firstCol="1" bandRow="1">
                <a:tableStyleId>{5C22544A-7EE6-4342-B048-85BDC9FD1C3A}</a:tableStyleId>
              </a:tblPr>
              <a:tblGrid>
                <a:gridCol w="3189216">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1744080">
                  <a:extLst>
                    <a:ext uri="{9D8B030D-6E8A-4147-A177-3AD203B41FA5}">
                      <a16:colId xmlns:a16="http://schemas.microsoft.com/office/drawing/2014/main" val="20002"/>
                    </a:ext>
                  </a:extLst>
                </a:gridCol>
              </a:tblGrid>
              <a:tr h="320322">
                <a:tc>
                  <a:txBody>
                    <a:bodyPr/>
                    <a:lstStyle/>
                    <a:p>
                      <a:pPr algn="ctr" rtl="1">
                        <a:lnSpc>
                          <a:spcPct val="115000"/>
                        </a:lnSpc>
                        <a:spcAft>
                          <a:spcPts val="0"/>
                        </a:spcAft>
                      </a:pPr>
                      <a:r>
                        <a:rPr lang="fa-IR" sz="1200" b="1" i="0" dirty="0">
                          <a:effectLst/>
                          <a:cs typeface="B Nazanin" panose="00000400000000000000" pitchFamily="2" charset="-78"/>
                        </a:rPr>
                        <a:t>اهداف سیاستی </a:t>
                      </a:r>
                      <a:r>
                        <a:rPr lang="fa-IR" sz="1200" b="1" i="0" dirty="0" smtClean="0">
                          <a:effectLst/>
                          <a:cs typeface="B Nazanin" panose="00000400000000000000" pitchFamily="2" charset="-78"/>
                        </a:rPr>
                        <a:t>محوری</a:t>
                      </a:r>
                      <a:endParaRPr lang="en-US" sz="1200" b="1" i="0" dirty="0">
                        <a:effectLst/>
                        <a:cs typeface="B Nazanin" panose="00000400000000000000" pitchFamily="2" charset="-78"/>
                      </a:endParaRPr>
                    </a:p>
                  </a:txBody>
                  <a:tcPr marL="0" marR="0" marT="0" marB="0" anchor="ctr"/>
                </a:tc>
                <a:tc>
                  <a:txBody>
                    <a:bodyPr/>
                    <a:lstStyle/>
                    <a:p>
                      <a:pPr algn="ctr" rtl="1">
                        <a:lnSpc>
                          <a:spcPct val="115000"/>
                        </a:lnSpc>
                        <a:spcAft>
                          <a:spcPts val="0"/>
                        </a:spcAft>
                      </a:pPr>
                      <a:r>
                        <a:rPr lang="fa-IR" sz="1200" b="1" i="0" dirty="0">
                          <a:effectLst/>
                          <a:cs typeface="B Nazanin" panose="00000400000000000000" pitchFamily="2" charset="-78"/>
                        </a:rPr>
                        <a:t>ابزار</a:t>
                      </a:r>
                      <a:endParaRPr lang="en-US" sz="1200" b="1" i="0" dirty="0">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tc>
                <a:tc>
                  <a:txBody>
                    <a:bodyPr/>
                    <a:lstStyle/>
                    <a:p>
                      <a:pPr algn="ctr" rtl="1">
                        <a:lnSpc>
                          <a:spcPct val="115000"/>
                        </a:lnSpc>
                        <a:spcAft>
                          <a:spcPts val="0"/>
                        </a:spcAft>
                      </a:pPr>
                      <a:r>
                        <a:rPr lang="fa-IR" sz="1200" b="1" i="0" dirty="0">
                          <a:effectLst/>
                          <a:cs typeface="B Nazanin" panose="00000400000000000000" pitchFamily="2" charset="-78"/>
                        </a:rPr>
                        <a:t>تمرکز</a:t>
                      </a:r>
                      <a:endParaRPr lang="en-US" sz="1200" b="1" i="0" dirty="0">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10000"/>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افزایش هزینه­کرد تحقیق­وتوسعه</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بنگاه‌های دولتی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rowSpan="6">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تحریک طرف عرضه نوآوری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10001"/>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افزایش هزینه­کرد تحقیق­وتوسعه</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تامین مالی مستقیم تحقیق­وتوسعه</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02"/>
                  </a:ext>
                </a:extLst>
              </a:tr>
              <a:tr h="320322">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افزایش هزینه</a:t>
                      </a:r>
                      <a:r>
                        <a:rPr lang="en-US" sz="1200" b="1" i="0" dirty="0">
                          <a:solidFill>
                            <a:schemeClr val="tx1"/>
                          </a:solidFill>
                          <a:effectLst/>
                          <a:cs typeface="B Nazanin" panose="00000400000000000000" pitchFamily="2" charset="-78"/>
                        </a:rPr>
                        <a:t>‌</a:t>
                      </a:r>
                      <a:r>
                        <a:rPr lang="fa-IR" sz="1200" b="1" i="0" dirty="0">
                          <a:solidFill>
                            <a:schemeClr val="tx1"/>
                          </a:solidFill>
                          <a:effectLst/>
                          <a:cs typeface="B Nazanin" panose="00000400000000000000" pitchFamily="2" charset="-78"/>
                        </a:rPr>
                        <a:t>کرد تحقیق</a:t>
                      </a:r>
                      <a:r>
                        <a:rPr lang="en-US" sz="1200" b="1" i="0" dirty="0">
                          <a:solidFill>
                            <a:schemeClr val="tx1"/>
                          </a:solidFill>
                          <a:effectLst/>
                          <a:cs typeface="B Nazanin" panose="00000400000000000000" pitchFamily="2" charset="-78"/>
                        </a:rPr>
                        <a:t>‌</a:t>
                      </a:r>
                      <a:r>
                        <a:rPr lang="fa-IR" sz="1200" b="1" i="0" dirty="0" smtClean="0">
                          <a:solidFill>
                            <a:schemeClr val="tx1"/>
                          </a:solidFill>
                          <a:effectLst/>
                          <a:cs typeface="B Nazanin" panose="00000400000000000000" pitchFamily="2" charset="-78"/>
                        </a:rPr>
                        <a:t>وتوسعه</a:t>
                      </a:r>
                      <a:r>
                        <a:rPr lang="fa-IR" sz="1200" b="1" i="0" baseline="0" dirty="0" smtClean="0">
                          <a:solidFill>
                            <a:schemeClr val="tx1"/>
                          </a:solidFill>
                          <a:effectLst/>
                          <a:cs typeface="B Nazanin" panose="00000400000000000000" pitchFamily="2" charset="-78"/>
                        </a:rPr>
                        <a:t> و </a:t>
                      </a:r>
                      <a:r>
                        <a:rPr lang="fa-IR" sz="1200" b="1" i="0" dirty="0" smtClean="0">
                          <a:solidFill>
                            <a:schemeClr val="tx1"/>
                          </a:solidFill>
                          <a:effectLst/>
                          <a:cs typeface="B Nazanin" panose="00000400000000000000" pitchFamily="2" charset="-78"/>
                        </a:rPr>
                        <a:t>تربیت </a:t>
                      </a:r>
                      <a:r>
                        <a:rPr lang="fa-IR" sz="1200" b="1" i="0" dirty="0">
                          <a:solidFill>
                            <a:schemeClr val="tx1"/>
                          </a:solidFill>
                          <a:effectLst/>
                          <a:cs typeface="B Nazanin" panose="00000400000000000000" pitchFamily="2" charset="-78"/>
                        </a:rPr>
                        <a:t>مهارت­ها</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مشوق مالیاتی تحقیق­وتوسعه</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03"/>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تربیت مهارت­ها</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آموزش و مهارت‌آموزی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04"/>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دسترسی به تخصص</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خدمات مشاوره­ای فناوری و نوآوری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05"/>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افزایش هزینه­کرد تحقیق­وتوسعه</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ضمانت سهام و اعتبار</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06"/>
                  </a:ext>
                </a:extLst>
              </a:tr>
              <a:tr h="187762">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افزایش هزینه­کرد </a:t>
                      </a:r>
                      <a:r>
                        <a:rPr lang="fa-IR" sz="1200" b="1" i="0" dirty="0" smtClean="0">
                          <a:solidFill>
                            <a:schemeClr val="tx1"/>
                          </a:solidFill>
                          <a:effectLst/>
                          <a:cs typeface="B Nazanin" panose="00000400000000000000" pitchFamily="2" charset="-78"/>
                        </a:rPr>
                        <a:t>تحقیق­وتوسعه</a:t>
                      </a:r>
                      <a:r>
                        <a:rPr lang="fa-IR" sz="1200" b="1" i="0" baseline="0" dirty="0" smtClean="0">
                          <a:solidFill>
                            <a:schemeClr val="tx1"/>
                          </a:solidFill>
                          <a:effectLst/>
                          <a:cs typeface="B Nazanin" panose="00000400000000000000" pitchFamily="2" charset="-78"/>
                        </a:rPr>
                        <a:t> و </a:t>
                      </a:r>
                      <a:r>
                        <a:rPr lang="fa-IR" sz="1200" b="1" i="0" dirty="0" smtClean="0">
                          <a:solidFill>
                            <a:schemeClr val="tx1"/>
                          </a:solidFill>
                          <a:effectLst/>
                          <a:cs typeface="B Nazanin" panose="00000400000000000000" pitchFamily="2" charset="-78"/>
                        </a:rPr>
                        <a:t>تقویت </a:t>
                      </a:r>
                      <a:r>
                        <a:rPr lang="fa-IR" sz="1200" b="1" i="0" dirty="0">
                          <a:solidFill>
                            <a:schemeClr val="tx1"/>
                          </a:solidFill>
                          <a:effectLst/>
                          <a:cs typeface="B Nazanin" panose="00000400000000000000" pitchFamily="2" charset="-78"/>
                        </a:rPr>
                        <a:t>تقاضای نوآوری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a:txBody>
                    <a:bodyPr/>
                    <a:lstStyle/>
                    <a:p>
                      <a:pPr algn="ctr" rtl="1">
                        <a:lnSpc>
                          <a:spcPct val="115000"/>
                        </a:lnSpc>
                        <a:spcAft>
                          <a:spcPts val="0"/>
                        </a:spcAft>
                      </a:pPr>
                      <a:r>
                        <a:rPr lang="fa-IR" sz="1200" b="1" i="0">
                          <a:solidFill>
                            <a:schemeClr val="tx1"/>
                          </a:solidFill>
                          <a:effectLst/>
                          <a:cs typeface="B Nazanin" panose="00000400000000000000" pitchFamily="2" charset="-78"/>
                        </a:rPr>
                        <a:t>خرید با محوریت دولت</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rowSpan="3">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تحریک طرف تقاضای نوآوری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extLst>
                  <a:ext uri="{0D108BD9-81ED-4DB2-BD59-A6C34878D82A}">
                    <a16:rowId xmlns:a16="http://schemas.microsoft.com/office/drawing/2014/main" val="10007"/>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تقویت تقاضای نوآوری</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تحریک تقاضای خصوصی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vMerge="1">
                  <a:txBody>
                    <a:bodyPr/>
                    <a:lstStyle/>
                    <a:p>
                      <a:pPr rtl="1"/>
                      <a:endParaRPr lang="fa-IR"/>
                    </a:p>
                  </a:txBody>
                  <a:tcPr/>
                </a:tc>
                <a:extLst>
                  <a:ext uri="{0D108BD9-81ED-4DB2-BD59-A6C34878D82A}">
                    <a16:rowId xmlns:a16="http://schemas.microsoft.com/office/drawing/2014/main" val="10008"/>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تقویت تقاضای نوآوری</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تحریک کاربران نهایی محصولات نوآورانه</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vMerge="1">
                  <a:txBody>
                    <a:bodyPr/>
                    <a:lstStyle/>
                    <a:p>
                      <a:pPr rtl="1"/>
                      <a:endParaRPr lang="fa-IR"/>
                    </a:p>
                  </a:txBody>
                  <a:tcPr/>
                </a:tc>
                <a:extLst>
                  <a:ext uri="{0D108BD9-81ED-4DB2-BD59-A6C34878D82A}">
                    <a16:rowId xmlns:a16="http://schemas.microsoft.com/office/drawing/2014/main" val="10009"/>
                  </a:ext>
                </a:extLst>
              </a:tr>
              <a:tr h="480483">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افزایش هزینه</a:t>
                      </a:r>
                      <a:r>
                        <a:rPr lang="en-US" sz="1200" b="1" i="0" dirty="0">
                          <a:solidFill>
                            <a:schemeClr val="tx1"/>
                          </a:solidFill>
                          <a:effectLst/>
                          <a:cs typeface="B Nazanin" panose="00000400000000000000" pitchFamily="2" charset="-78"/>
                        </a:rPr>
                        <a:t>‌</a:t>
                      </a:r>
                      <a:r>
                        <a:rPr lang="fa-IR" sz="1200" b="1" i="0" dirty="0">
                          <a:solidFill>
                            <a:schemeClr val="tx1"/>
                          </a:solidFill>
                          <a:effectLst/>
                          <a:cs typeface="B Nazanin" panose="00000400000000000000" pitchFamily="2" charset="-78"/>
                        </a:rPr>
                        <a:t>کرد تحقیق</a:t>
                      </a:r>
                      <a:r>
                        <a:rPr lang="en-US" sz="1200" b="1" i="0" dirty="0">
                          <a:solidFill>
                            <a:schemeClr val="tx1"/>
                          </a:solidFill>
                          <a:effectLst/>
                          <a:cs typeface="B Nazanin" panose="00000400000000000000" pitchFamily="2" charset="-78"/>
                        </a:rPr>
                        <a:t>‌</a:t>
                      </a:r>
                      <a:r>
                        <a:rPr lang="fa-IR" sz="1200" b="1" i="0" dirty="0" smtClean="0">
                          <a:solidFill>
                            <a:schemeClr val="tx1"/>
                          </a:solidFill>
                          <a:effectLst/>
                          <a:cs typeface="B Nazanin" panose="00000400000000000000" pitchFamily="2" charset="-78"/>
                        </a:rPr>
                        <a:t>وتوسعه،</a:t>
                      </a:r>
                      <a:r>
                        <a:rPr lang="fa-IR" sz="1200" b="1" i="0" baseline="0" dirty="0" smtClean="0">
                          <a:solidFill>
                            <a:schemeClr val="tx1"/>
                          </a:solidFill>
                          <a:effectLst/>
                          <a:cs typeface="B Nazanin" panose="00000400000000000000" pitchFamily="2" charset="-78"/>
                        </a:rPr>
                        <a:t> </a:t>
                      </a:r>
                      <a:r>
                        <a:rPr lang="fa-IR" sz="1200" b="1" i="0" dirty="0" smtClean="0">
                          <a:solidFill>
                            <a:schemeClr val="tx1"/>
                          </a:solidFill>
                          <a:effectLst/>
                          <a:cs typeface="B Nazanin" panose="00000400000000000000" pitchFamily="2" charset="-78"/>
                        </a:rPr>
                        <a:t>دسترسی </a:t>
                      </a:r>
                      <a:r>
                        <a:rPr lang="fa-IR" sz="1200" b="1" i="0" dirty="0">
                          <a:solidFill>
                            <a:schemeClr val="tx1"/>
                          </a:solidFill>
                          <a:effectLst/>
                          <a:cs typeface="B Nazanin" panose="00000400000000000000" pitchFamily="2" charset="-78"/>
                        </a:rPr>
                        <a:t>به </a:t>
                      </a:r>
                      <a:r>
                        <a:rPr lang="fa-IR" sz="1200" b="1" i="0" dirty="0" smtClean="0">
                          <a:solidFill>
                            <a:schemeClr val="tx1"/>
                          </a:solidFill>
                          <a:effectLst/>
                          <a:cs typeface="B Nazanin" panose="00000400000000000000" pitchFamily="2" charset="-78"/>
                        </a:rPr>
                        <a:t>تخصص</a:t>
                      </a:r>
                      <a:r>
                        <a:rPr lang="fa-IR" sz="1200" b="1" i="0" baseline="0" dirty="0" smtClean="0">
                          <a:solidFill>
                            <a:schemeClr val="tx1"/>
                          </a:solidFill>
                          <a:effectLst/>
                          <a:cs typeface="B Nazanin" panose="00000400000000000000" pitchFamily="2" charset="-78"/>
                        </a:rPr>
                        <a:t> و </a:t>
                      </a:r>
                      <a:r>
                        <a:rPr lang="fa-IR" sz="1200" b="1" i="0" dirty="0" smtClean="0">
                          <a:solidFill>
                            <a:schemeClr val="tx1"/>
                          </a:solidFill>
                          <a:effectLst/>
                          <a:cs typeface="B Nazanin" panose="00000400000000000000" pitchFamily="2" charset="-78"/>
                        </a:rPr>
                        <a:t>بهبود </a:t>
                      </a:r>
                      <a:r>
                        <a:rPr lang="fa-IR" sz="1200" b="1" i="0" dirty="0">
                          <a:solidFill>
                            <a:schemeClr val="tx1"/>
                          </a:solidFill>
                          <a:effectLst/>
                          <a:cs typeface="B Nazanin" panose="00000400000000000000" pitchFamily="2" charset="-78"/>
                        </a:rPr>
                        <a:t>قابلیت نظام‌ساز، مکمل شدن</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a:solidFill>
                            <a:schemeClr val="tx1"/>
                          </a:solidFill>
                          <a:effectLst/>
                          <a:cs typeface="B Nazanin" panose="00000400000000000000" pitchFamily="2" charset="-78"/>
                        </a:rPr>
                        <a:t>حمایت از همکاری علم و صنعت</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rowSpan="7">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شکل­گیری روابط نظام‌ساز</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extLst>
                  <a:ext uri="{0D108BD9-81ED-4DB2-BD59-A6C34878D82A}">
                    <a16:rowId xmlns:a16="http://schemas.microsoft.com/office/drawing/2014/main" val="10010"/>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بهبود قابلیت نظام‌ساز، مکمل شدن</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شبکه­سازی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11"/>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بهبود قابلیت نظام‌ساز، مکمل شدن</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خوشه­سازی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12"/>
                  </a:ext>
                </a:extLst>
              </a:tr>
              <a:tr h="160161">
                <a:tc>
                  <a:txBody>
                    <a:bodyPr/>
                    <a:lstStyle/>
                    <a:p>
                      <a:pPr algn="ctr" rtl="1">
                        <a:lnSpc>
                          <a:spcPct val="115000"/>
                        </a:lnSpc>
                        <a:spcAft>
                          <a:spcPts val="0"/>
                        </a:spcAft>
                      </a:pPr>
                      <a:r>
                        <a:rPr lang="fa-IR" sz="1200" b="1" i="0">
                          <a:solidFill>
                            <a:schemeClr val="tx1"/>
                          </a:solidFill>
                          <a:effectLst/>
                          <a:cs typeface="B Nazanin" panose="00000400000000000000" pitchFamily="2" charset="-78"/>
                        </a:rPr>
                        <a:t>بهبود قابلیت نظام‌ساز، مکمل شدن</a:t>
                      </a:r>
                      <a:endParaRPr lang="en-US" sz="1200" b="1" i="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میانجی­گری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13"/>
                  </a:ext>
                </a:extLst>
              </a:tr>
              <a:tr h="63589">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دسترسی به </a:t>
                      </a:r>
                      <a:r>
                        <a:rPr lang="fa-IR" sz="1200" b="1" i="0" dirty="0" smtClean="0">
                          <a:solidFill>
                            <a:schemeClr val="tx1"/>
                          </a:solidFill>
                          <a:effectLst/>
                          <a:cs typeface="B Nazanin" panose="00000400000000000000" pitchFamily="2" charset="-78"/>
                        </a:rPr>
                        <a:t>تخصص</a:t>
                      </a:r>
                      <a:r>
                        <a:rPr lang="fa-IR" sz="1200" b="1" i="0" baseline="0" dirty="0" smtClean="0">
                          <a:solidFill>
                            <a:schemeClr val="tx1"/>
                          </a:solidFill>
                          <a:effectLst/>
                          <a:cs typeface="B Nazanin" panose="00000400000000000000" pitchFamily="2" charset="-78"/>
                        </a:rPr>
                        <a:t> و </a:t>
                      </a:r>
                      <a:r>
                        <a:rPr lang="fa-IR" sz="1200" b="1" i="0" dirty="0" smtClean="0">
                          <a:solidFill>
                            <a:schemeClr val="tx1"/>
                          </a:solidFill>
                          <a:effectLst/>
                          <a:cs typeface="B Nazanin" panose="00000400000000000000" pitchFamily="2" charset="-78"/>
                        </a:rPr>
                        <a:t>بهبود </a:t>
                      </a:r>
                      <a:r>
                        <a:rPr lang="fa-IR" sz="1200" b="1" i="0" dirty="0">
                          <a:solidFill>
                            <a:schemeClr val="tx1"/>
                          </a:solidFill>
                          <a:effectLst/>
                          <a:cs typeface="B Nazanin" panose="00000400000000000000" pitchFamily="2" charset="-78"/>
                        </a:rPr>
                        <a:t>قابلیت نظام‌ساز، مکمل شدن</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برنامه­های رشد</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14"/>
                  </a:ext>
                </a:extLst>
              </a:tr>
              <a:tr h="480483">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افزایش هزینه</a:t>
                      </a:r>
                      <a:r>
                        <a:rPr lang="en-US" sz="1200" b="1" i="0" dirty="0">
                          <a:solidFill>
                            <a:schemeClr val="tx1"/>
                          </a:solidFill>
                          <a:effectLst/>
                          <a:cs typeface="B Nazanin" panose="00000400000000000000" pitchFamily="2" charset="-78"/>
                        </a:rPr>
                        <a:t>‌</a:t>
                      </a:r>
                      <a:r>
                        <a:rPr lang="fa-IR" sz="1200" b="1" i="0" dirty="0">
                          <a:solidFill>
                            <a:schemeClr val="tx1"/>
                          </a:solidFill>
                          <a:effectLst/>
                          <a:cs typeface="B Nazanin" panose="00000400000000000000" pitchFamily="2" charset="-78"/>
                        </a:rPr>
                        <a:t>کرد تحقیق</a:t>
                      </a:r>
                      <a:r>
                        <a:rPr lang="en-US" sz="1200" b="1" i="0" dirty="0">
                          <a:solidFill>
                            <a:schemeClr val="tx1"/>
                          </a:solidFill>
                          <a:effectLst/>
                          <a:cs typeface="B Nazanin" panose="00000400000000000000" pitchFamily="2" charset="-78"/>
                        </a:rPr>
                        <a:t>‌</a:t>
                      </a:r>
                      <a:r>
                        <a:rPr lang="fa-IR" sz="1200" b="1" i="0" dirty="0" smtClean="0">
                          <a:solidFill>
                            <a:schemeClr val="tx1"/>
                          </a:solidFill>
                          <a:effectLst/>
                          <a:cs typeface="B Nazanin" panose="00000400000000000000" pitchFamily="2" charset="-78"/>
                        </a:rPr>
                        <a:t>وتوسعه،</a:t>
                      </a:r>
                      <a:r>
                        <a:rPr lang="fa-IR" sz="1200" b="1" i="0" baseline="0" dirty="0" smtClean="0">
                          <a:solidFill>
                            <a:schemeClr val="tx1"/>
                          </a:solidFill>
                          <a:effectLst/>
                          <a:cs typeface="B Nazanin" panose="00000400000000000000" pitchFamily="2" charset="-78"/>
                        </a:rPr>
                        <a:t> </a:t>
                      </a:r>
                      <a:r>
                        <a:rPr lang="fa-IR" sz="1200" b="1" i="0" dirty="0" smtClean="0">
                          <a:solidFill>
                            <a:schemeClr val="tx1"/>
                          </a:solidFill>
                          <a:effectLst/>
                          <a:cs typeface="B Nazanin" panose="00000400000000000000" pitchFamily="2" charset="-78"/>
                        </a:rPr>
                        <a:t>تقویت </a:t>
                      </a:r>
                      <a:r>
                        <a:rPr lang="fa-IR" sz="1200" b="1" i="0" dirty="0">
                          <a:solidFill>
                            <a:schemeClr val="tx1"/>
                          </a:solidFill>
                          <a:effectLst/>
                          <a:cs typeface="B Nazanin" panose="00000400000000000000" pitchFamily="2" charset="-78"/>
                        </a:rPr>
                        <a:t>تقاضا برای </a:t>
                      </a:r>
                      <a:r>
                        <a:rPr lang="fa-IR" sz="1200" b="1" i="0" dirty="0" smtClean="0">
                          <a:solidFill>
                            <a:schemeClr val="tx1"/>
                          </a:solidFill>
                          <a:effectLst/>
                          <a:cs typeface="B Nazanin" panose="00000400000000000000" pitchFamily="2" charset="-78"/>
                        </a:rPr>
                        <a:t>نوآوری و</a:t>
                      </a:r>
                      <a:r>
                        <a:rPr lang="fa-IR" sz="1200" b="1" i="0" baseline="0" dirty="0" smtClean="0">
                          <a:solidFill>
                            <a:schemeClr val="tx1"/>
                          </a:solidFill>
                          <a:effectLst/>
                          <a:cs typeface="B Nazanin" panose="00000400000000000000" pitchFamily="2" charset="-78"/>
                        </a:rPr>
                        <a:t> </a:t>
                      </a:r>
                      <a:r>
                        <a:rPr lang="fa-IR" sz="1200" b="1" i="0" dirty="0" smtClean="0">
                          <a:solidFill>
                            <a:schemeClr val="tx1"/>
                          </a:solidFill>
                          <a:effectLst/>
                          <a:cs typeface="B Nazanin" panose="00000400000000000000" pitchFamily="2" charset="-78"/>
                        </a:rPr>
                        <a:t>بهبود </a:t>
                      </a:r>
                      <a:r>
                        <a:rPr lang="fa-IR" sz="1200" b="1" i="0" dirty="0">
                          <a:solidFill>
                            <a:schemeClr val="tx1"/>
                          </a:solidFill>
                          <a:effectLst/>
                          <a:cs typeface="B Nazanin" panose="00000400000000000000" pitchFamily="2" charset="-78"/>
                        </a:rPr>
                        <a:t>قابلیت نظام‌ساز، مکمل شدن</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جایزه نوآوری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15"/>
                  </a:ext>
                </a:extLst>
              </a:tr>
              <a:tr h="160161">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بهبود فضای گفتمانی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آینده­نگاری</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D0D8E8"/>
                    </a:solidFill>
                  </a:tcPr>
                </a:tc>
                <a:tc vMerge="1">
                  <a:txBody>
                    <a:bodyPr/>
                    <a:lstStyle/>
                    <a:p>
                      <a:pPr rtl="1"/>
                      <a:endParaRPr lang="fa-IR"/>
                    </a:p>
                  </a:txBody>
                  <a:tcPr/>
                </a:tc>
                <a:extLst>
                  <a:ext uri="{0D108BD9-81ED-4DB2-BD59-A6C34878D82A}">
                    <a16:rowId xmlns:a16="http://schemas.microsoft.com/office/drawing/2014/main" val="10016"/>
                  </a:ext>
                </a:extLst>
              </a:tr>
              <a:tr h="320322">
                <a:tc>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بهبود چارچوب</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gridSpan="2">
                  <a:txBody>
                    <a:bodyPr/>
                    <a:lstStyle/>
                    <a:p>
                      <a:pPr algn="ctr" rtl="1">
                        <a:lnSpc>
                          <a:spcPct val="115000"/>
                        </a:lnSpc>
                        <a:spcAft>
                          <a:spcPts val="0"/>
                        </a:spcAft>
                      </a:pPr>
                      <a:r>
                        <a:rPr lang="fa-IR" sz="1200" b="1" i="0" dirty="0">
                          <a:solidFill>
                            <a:schemeClr val="tx1"/>
                          </a:solidFill>
                          <a:effectLst/>
                          <a:cs typeface="B Nazanin" panose="00000400000000000000" pitchFamily="2" charset="-78"/>
                        </a:rPr>
                        <a:t>ابزارهای متمرکز بر زیرساخت و مقررات‌گذاری، شامل توسعه زیرساخت­های لازم، قوانین کلان اقتصادی، مقررات، استانداردها و برچسب­گذاری­ها</a:t>
                      </a:r>
                      <a:endParaRPr lang="en-US" sz="1200" b="1" i="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0" marR="0" marT="0" marB="0" anchor="ctr">
                    <a:solidFill>
                      <a:srgbClr val="E9EDF4"/>
                    </a:solidFill>
                  </a:tcPr>
                </a:tc>
                <a:tc hMerge="1">
                  <a:txBody>
                    <a:bodyPr/>
                    <a:lstStyle/>
                    <a:p>
                      <a:pPr rtl="1"/>
                      <a:endParaRPr lang="fa-IR"/>
                    </a:p>
                  </a:txBody>
                  <a:tcPr/>
                </a:tc>
                <a:extLst>
                  <a:ext uri="{0D108BD9-81ED-4DB2-BD59-A6C34878D82A}">
                    <a16:rowId xmlns:a16="http://schemas.microsoft.com/office/drawing/2014/main" val="10017"/>
                  </a:ext>
                </a:extLst>
              </a:tr>
            </a:tbl>
          </a:graphicData>
        </a:graphic>
      </p:graphicFrame>
      <p:sp>
        <p:nvSpPr>
          <p:cNvPr id="6" name="Rectangle 1"/>
          <p:cNvSpPr>
            <a:spLocks noChangeArrowheads="1"/>
          </p:cNvSpPr>
          <p:nvPr/>
        </p:nvSpPr>
        <p:spPr bwMode="auto">
          <a:xfrm>
            <a:off x="811213" y="2249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a-IR" sz="1800" b="0" i="0" u="none" strike="noStrike" cap="none" normalizeH="0" baseline="0" smtClean="0">
                <a:ln>
                  <a:noFill/>
                </a:ln>
                <a:solidFill>
                  <a:schemeClr val="tx1"/>
                </a:solidFill>
                <a:effectLst/>
                <a:latin typeface="Arial" panose="020B0604020202020204" pitchFamily="34" charset="0"/>
              </a:rPr>
              <a:t/>
            </a:r>
            <a:br>
              <a:rPr kumimoji="0" lang="en-US" altLang="fa-IR" sz="1800" b="0" i="0" u="none" strike="noStrike" cap="none" normalizeH="0" baseline="0" smtClean="0">
                <a:ln>
                  <a:noFill/>
                </a:ln>
                <a:solidFill>
                  <a:schemeClr val="tx1"/>
                </a:solidFill>
                <a:effectLst/>
                <a:latin typeface="Arial" panose="020B0604020202020204" pitchFamily="34" charset="0"/>
              </a:rPr>
            </a:br>
            <a:endParaRPr kumimoji="0" lang="en-US" altLang="fa-IR" sz="1800" b="0" i="0" u="none" strike="noStrike" cap="none" normalizeH="0" baseline="0" smtClean="0">
              <a:ln>
                <a:noFill/>
              </a:ln>
              <a:solidFill>
                <a:schemeClr val="tx1"/>
              </a:solidFill>
              <a:effectLst/>
              <a:latin typeface="Arial" panose="020B0604020202020204" pitchFamily="34" charset="0"/>
            </a:endParaRPr>
          </a:p>
        </p:txBody>
      </p:sp>
      <p:sp>
        <p:nvSpPr>
          <p:cNvPr id="7" name="Footer Placeholder 6"/>
          <p:cNvSpPr>
            <a:spLocks noGrp="1"/>
          </p:cNvSpPr>
          <p:nvPr>
            <p:ph type="ftr" sz="quarter" idx="11"/>
          </p:nvPr>
        </p:nvSpPr>
        <p:spPr/>
        <p:txBody>
          <a:bodyPr/>
          <a:lstStyle/>
          <a:p>
            <a:r>
              <a:rPr lang="fa-IR" smtClean="0"/>
              <a:t>از 44</a:t>
            </a:r>
            <a:endParaRPr lang="fa-IR"/>
          </a:p>
        </p:txBody>
      </p:sp>
      <p:sp>
        <p:nvSpPr>
          <p:cNvPr id="10" name="Slide Number Placeholder 9"/>
          <p:cNvSpPr>
            <a:spLocks noGrp="1"/>
          </p:cNvSpPr>
          <p:nvPr>
            <p:ph type="sldNum" sz="quarter" idx="12"/>
          </p:nvPr>
        </p:nvSpPr>
        <p:spPr/>
        <p:txBody>
          <a:bodyPr/>
          <a:lstStyle/>
          <a:p>
            <a:fld id="{85360FD1-730F-4C18-B25B-3934FD1E2396}" type="slidenum">
              <a:rPr lang="fa-IR" smtClean="0"/>
              <a:pPr/>
              <a:t>13</a:t>
            </a:fld>
            <a:endParaRPr lang="fa-IR"/>
          </a:p>
        </p:txBody>
      </p:sp>
    </p:spTree>
    <p:extLst>
      <p:ext uri="{BB962C8B-B14F-4D97-AF65-F5344CB8AC3E}">
        <p14:creationId xmlns:p14="http://schemas.microsoft.com/office/powerpoint/2010/main" val="1912694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3- معرفی ابزارهای سیاستی</a:t>
            </a:r>
            <a:br>
              <a:rPr lang="fa-IR" sz="2800" dirty="0" smtClean="0"/>
            </a:br>
            <a:r>
              <a:rPr lang="fa-IR" sz="2200" dirty="0" smtClean="0"/>
              <a:t>3-1- ابزارهای متمرکز بر تحریک طرف عرضه نوآوری</a:t>
            </a:r>
            <a:br>
              <a:rPr lang="fa-IR" sz="2200" dirty="0" smtClean="0"/>
            </a:br>
            <a:r>
              <a:rPr lang="fa-IR" sz="1800" dirty="0" smtClean="0"/>
              <a:t> </a:t>
            </a:r>
            <a:endParaRPr lang="fa-IR" sz="1800" dirty="0">
              <a:solidFill>
                <a:schemeClr val="accent1">
                  <a:lumMod val="75000"/>
                </a:schemeClr>
              </a:solidFill>
            </a:endParaRPr>
          </a:p>
        </p:txBody>
      </p:sp>
      <p:sp>
        <p:nvSpPr>
          <p:cNvPr id="8" name="Content Placeholder 2"/>
          <p:cNvSpPr>
            <a:spLocks noGrp="1"/>
          </p:cNvSpPr>
          <p:nvPr>
            <p:ph idx="1"/>
          </p:nvPr>
        </p:nvSpPr>
        <p:spPr>
          <a:xfrm>
            <a:off x="467721" y="1700808"/>
            <a:ext cx="8229600" cy="3888432"/>
          </a:xfrm>
        </p:spPr>
        <p:txBody>
          <a:bodyPr lIns="0" tIns="0" rIns="0" bIns="0" anchor="ctr" anchorCtr="0">
            <a:noAutofit/>
          </a:bodyPr>
          <a:lstStyle/>
          <a:p>
            <a:pPr algn="just">
              <a:lnSpc>
                <a:spcPct val="200000"/>
              </a:lnSpc>
              <a:buFont typeface="Wingdings" panose="05000000000000000000" pitchFamily="2" charset="2"/>
              <a:buChar char="§"/>
            </a:pPr>
            <a:r>
              <a:rPr lang="fa-IR" sz="2000" dirty="0"/>
              <a:t>طرف عرضه یا خالق دانش را می­توان به صورت کلی به دو دسته عمومی و خصوصی تقسیم </a:t>
            </a:r>
            <a:r>
              <a:rPr lang="fa-IR" sz="2000" dirty="0" smtClean="0"/>
              <a:t>کرد:</a:t>
            </a:r>
          </a:p>
          <a:p>
            <a:pPr lvl="1" algn="just">
              <a:lnSpc>
                <a:spcPct val="200000"/>
              </a:lnSpc>
              <a:buFont typeface="Wingdings" panose="05000000000000000000" pitchFamily="2" charset="2"/>
              <a:buChar char="ü"/>
            </a:pPr>
            <a:r>
              <a:rPr lang="fa-IR" sz="2000" dirty="0" smtClean="0">
                <a:solidFill>
                  <a:schemeClr val="tx1"/>
                </a:solidFill>
              </a:rPr>
              <a:t>بخش عمومی: بخش </a:t>
            </a:r>
            <a:r>
              <a:rPr lang="fa-IR" sz="2000" dirty="0">
                <a:solidFill>
                  <a:schemeClr val="tx1"/>
                </a:solidFill>
              </a:rPr>
              <a:t>با اهداف غیرتجاری، عمدتا شامل کارکرد پژوهشی دانشگاه­ها، آزمایشگاه­ها و سایر مراکز تحقیقاتی </a:t>
            </a:r>
            <a:r>
              <a:rPr lang="fa-IR" sz="2000" dirty="0" smtClean="0">
                <a:solidFill>
                  <a:schemeClr val="tx1"/>
                </a:solidFill>
              </a:rPr>
              <a:t>که </a:t>
            </a:r>
            <a:r>
              <a:rPr lang="fa-IR" sz="2000" dirty="0">
                <a:solidFill>
                  <a:schemeClr val="tx1"/>
                </a:solidFill>
              </a:rPr>
              <a:t>بر تحقیق‌وتوسعه و گسترش علوم پایه تمرکز دارند</a:t>
            </a:r>
            <a:r>
              <a:rPr lang="fa-IR" sz="2000" dirty="0" smtClean="0">
                <a:solidFill>
                  <a:schemeClr val="tx1"/>
                </a:solidFill>
              </a:rPr>
              <a:t>.</a:t>
            </a:r>
          </a:p>
          <a:p>
            <a:pPr lvl="1" algn="just">
              <a:lnSpc>
                <a:spcPct val="200000"/>
              </a:lnSpc>
              <a:buFont typeface="Wingdings" panose="05000000000000000000" pitchFamily="2" charset="2"/>
              <a:buChar char="ü"/>
            </a:pPr>
            <a:r>
              <a:rPr lang="fa-IR" sz="2000" dirty="0" smtClean="0">
                <a:solidFill>
                  <a:schemeClr val="tx1"/>
                </a:solidFill>
              </a:rPr>
              <a:t>بخش خصوصی: بنگاه­های </a:t>
            </a:r>
            <a:r>
              <a:rPr lang="fa-IR" sz="2000" dirty="0">
                <a:solidFill>
                  <a:schemeClr val="tx1"/>
                </a:solidFill>
              </a:rPr>
              <a:t>تجاری، خلاق و نوآور </a:t>
            </a:r>
            <a:r>
              <a:rPr lang="fa-IR" sz="2000" dirty="0" smtClean="0">
                <a:solidFill>
                  <a:schemeClr val="tx1"/>
                </a:solidFill>
              </a:rPr>
              <a:t>که </a:t>
            </a:r>
            <a:r>
              <a:rPr lang="fa-IR" sz="2000" dirty="0">
                <a:solidFill>
                  <a:schemeClr val="tx1"/>
                </a:solidFill>
              </a:rPr>
              <a:t>تمرکز آن­ها بر تحقیق­وتوسعه کاربردی و توسعه محصولات و فرآیندهای جدید </a:t>
            </a:r>
            <a:r>
              <a:rPr lang="fa-IR" sz="2000" dirty="0" smtClean="0">
                <a:solidFill>
                  <a:schemeClr val="tx1"/>
                </a:solidFill>
              </a:rPr>
              <a:t>است.</a:t>
            </a:r>
          </a:p>
        </p:txBody>
      </p:sp>
      <p:sp>
        <p:nvSpPr>
          <p:cNvPr id="3" name="Footer Placeholder 2"/>
          <p:cNvSpPr>
            <a:spLocks noGrp="1"/>
          </p:cNvSpPr>
          <p:nvPr>
            <p:ph type="ftr" sz="quarter" idx="11"/>
          </p:nvPr>
        </p:nvSpPr>
        <p:spPr/>
        <p:txBody>
          <a:bodyPr/>
          <a:lstStyle/>
          <a:p>
            <a:r>
              <a:rPr lang="fa-IR" smtClean="0"/>
              <a:t>از 44</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14</a:t>
            </a:fld>
            <a:endParaRPr lang="fa-IR"/>
          </a:p>
        </p:txBody>
      </p:sp>
    </p:spTree>
    <p:extLst>
      <p:ext uri="{BB962C8B-B14F-4D97-AF65-F5344CB8AC3E}">
        <p14:creationId xmlns:p14="http://schemas.microsoft.com/office/powerpoint/2010/main" val="1644704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3-1- </a:t>
            </a:r>
            <a:r>
              <a:rPr lang="fa-IR" sz="2200" dirty="0" smtClean="0"/>
              <a:t>ابزارهای متمرکز بر تحریک طرف عرضه نوآوری</a:t>
            </a:r>
            <a:r>
              <a:rPr lang="fa-IR" sz="2200" smtClean="0"/>
              <a:t/>
            </a:r>
            <a:br>
              <a:rPr lang="fa-IR" sz="2200" smtClean="0"/>
            </a:br>
            <a:r>
              <a:rPr lang="fa-IR" sz="1800" smtClean="0"/>
              <a:t>3-1-1- </a:t>
            </a:r>
            <a:r>
              <a:rPr lang="fa-IR" sz="1800" dirty="0" smtClean="0"/>
              <a:t>بنگاه‌های دولتی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دارای صریح‌ترین حالت مداخله دولت با درجه بالایی از مشهود و مستقیم بودن</a:t>
            </a:r>
          </a:p>
          <a:p>
            <a:pPr algn="just">
              <a:lnSpc>
                <a:spcPct val="150000"/>
              </a:lnSpc>
              <a:buFont typeface="Wingdings" panose="05000000000000000000" pitchFamily="2" charset="2"/>
              <a:buChar char="§"/>
            </a:pPr>
            <a:r>
              <a:rPr lang="fa-IR" sz="2000" dirty="0"/>
              <a:t>منابع سازمانی دولت برای تحریک رفتارهای نظام </a:t>
            </a:r>
            <a:r>
              <a:rPr lang="fa-IR" sz="2000" dirty="0" smtClean="0"/>
              <a:t>نوآوری با </a:t>
            </a:r>
            <a:r>
              <a:rPr lang="fa-IR" sz="2000" dirty="0"/>
              <a:t>طیفی از بنگاه­های کاملا دولتی تا سازمان­های نیمه </a:t>
            </a:r>
            <a:r>
              <a:rPr lang="fa-IR" sz="2000" dirty="0" smtClean="0"/>
              <a:t>خصوصی</a:t>
            </a:r>
            <a:endParaRPr lang="fa-IR" sz="2000" dirty="0"/>
          </a:p>
          <a:p>
            <a:pPr algn="just">
              <a:lnSpc>
                <a:spcPct val="150000"/>
              </a:lnSpc>
              <a:buFont typeface="Wingdings" panose="05000000000000000000" pitchFamily="2" charset="2"/>
              <a:buChar char="§"/>
            </a:pPr>
            <a:r>
              <a:rPr lang="fa-IR" sz="2000" dirty="0" smtClean="0"/>
              <a:t>هدف </a:t>
            </a:r>
            <a:r>
              <a:rPr lang="fa-IR" sz="2000" dirty="0"/>
              <a:t>بنگاه­‌های دولتی عمومی­تر از بنگاه­های خصوصی </a:t>
            </a:r>
            <a:r>
              <a:rPr lang="fa-IR" sz="2000" dirty="0" smtClean="0"/>
              <a:t>است. با </a:t>
            </a:r>
            <a:r>
              <a:rPr lang="fa-IR" sz="2000" dirty="0"/>
              <a:t>اتصال به بودجه عمومی و قواعد تنظیمی </a:t>
            </a:r>
            <a:r>
              <a:rPr lang="fa-IR" sz="2000" dirty="0" smtClean="0"/>
              <a:t>دولت، منافع زیر از این بنگاه‌ها حاصل می‌شود:</a:t>
            </a:r>
          </a:p>
          <a:p>
            <a:pPr lvl="1" algn="just">
              <a:lnSpc>
                <a:spcPct val="150000"/>
              </a:lnSpc>
              <a:buFont typeface="Wingdings" panose="05000000000000000000" pitchFamily="2" charset="2"/>
              <a:buChar char="ü"/>
            </a:pPr>
            <a:r>
              <a:rPr lang="fa-IR" sz="2000" dirty="0" smtClean="0">
                <a:solidFill>
                  <a:schemeClr val="tx1"/>
                </a:solidFill>
              </a:rPr>
              <a:t>جلوگیری از </a:t>
            </a:r>
            <a:r>
              <a:rPr lang="fa-IR" sz="2000" dirty="0">
                <a:solidFill>
                  <a:schemeClr val="tx1"/>
                </a:solidFill>
              </a:rPr>
              <a:t>انحصارهای احتمالی </a:t>
            </a:r>
            <a:r>
              <a:rPr lang="fa-IR" sz="2000" dirty="0" smtClean="0">
                <a:solidFill>
                  <a:schemeClr val="tx1"/>
                </a:solidFill>
              </a:rPr>
              <a:t>بازار</a:t>
            </a:r>
          </a:p>
          <a:p>
            <a:pPr lvl="1" algn="just">
              <a:lnSpc>
                <a:spcPct val="150000"/>
              </a:lnSpc>
              <a:buFont typeface="Wingdings" panose="05000000000000000000" pitchFamily="2" charset="2"/>
              <a:buChar char="ü"/>
            </a:pPr>
            <a:r>
              <a:rPr lang="fa-IR" sz="2000" dirty="0" smtClean="0">
                <a:solidFill>
                  <a:schemeClr val="tx1"/>
                </a:solidFill>
              </a:rPr>
              <a:t>سرریز </a:t>
            </a:r>
            <a:r>
              <a:rPr lang="fa-IR" sz="2000" dirty="0">
                <a:solidFill>
                  <a:schemeClr val="tx1"/>
                </a:solidFill>
              </a:rPr>
              <a:t>دانش به سایر بخش­های نظام </a:t>
            </a:r>
            <a:r>
              <a:rPr lang="fa-IR" sz="2000" dirty="0" smtClean="0">
                <a:solidFill>
                  <a:schemeClr val="tx1"/>
                </a:solidFill>
              </a:rPr>
              <a:t>نوآوری</a:t>
            </a:r>
          </a:p>
          <a:p>
            <a:pPr lvl="1" algn="just">
              <a:lnSpc>
                <a:spcPct val="150000"/>
              </a:lnSpc>
              <a:buFont typeface="Wingdings" panose="05000000000000000000" pitchFamily="2" charset="2"/>
              <a:buChar char="ü"/>
            </a:pPr>
            <a:r>
              <a:rPr lang="fa-IR" sz="2000" dirty="0" smtClean="0">
                <a:solidFill>
                  <a:schemeClr val="tx1"/>
                </a:solidFill>
              </a:rPr>
              <a:t>جلوگیری از شکست نظام نوآوری</a:t>
            </a: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15</a:t>
            </a:fld>
            <a:endParaRPr lang="fa-IR"/>
          </a:p>
        </p:txBody>
      </p:sp>
    </p:spTree>
    <p:extLst>
      <p:ext uri="{BB962C8B-B14F-4D97-AF65-F5344CB8AC3E}">
        <p14:creationId xmlns:p14="http://schemas.microsoft.com/office/powerpoint/2010/main" val="4243372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3-1- </a:t>
            </a:r>
            <a:r>
              <a:rPr lang="fa-IR" sz="2200" dirty="0" smtClean="0"/>
              <a:t>ابزارهای متمرکز بر تحریک طرف عرضه نوآوری</a:t>
            </a:r>
            <a:r>
              <a:rPr lang="fa-IR" sz="2200" smtClean="0"/>
              <a:t/>
            </a:r>
            <a:br>
              <a:rPr lang="fa-IR" sz="2200" smtClean="0"/>
            </a:br>
            <a:r>
              <a:rPr lang="fa-IR" sz="1800" smtClean="0"/>
              <a:t>3-1-2- </a:t>
            </a:r>
            <a:r>
              <a:rPr lang="fa-IR" sz="1800" dirty="0"/>
              <a:t>تامین مالی مستقیم تحقیق­وتوسعه</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148712"/>
          </a:xfrm>
        </p:spPr>
        <p:txBody>
          <a:bodyPr lIns="0" tIns="0" rIns="0" bIns="0" anchor="ctr" anchorCtr="0">
            <a:noAutofit/>
          </a:bodyPr>
          <a:lstStyle/>
          <a:p>
            <a:pPr algn="just">
              <a:buFont typeface="Wingdings" panose="05000000000000000000" pitchFamily="2" charset="2"/>
              <a:buChar char="§"/>
            </a:pPr>
            <a:r>
              <a:rPr lang="fa-IR" sz="2400" dirty="0" smtClean="0"/>
              <a:t>حمایت از </a:t>
            </a:r>
            <a:r>
              <a:rPr lang="fa-IR" sz="2400" dirty="0"/>
              <a:t>ورود جریان­های مستقیم مالی به </a:t>
            </a:r>
            <a:r>
              <a:rPr lang="fa-IR" sz="2400" dirty="0" smtClean="0"/>
              <a:t>خالقان </a:t>
            </a:r>
            <a:r>
              <a:rPr lang="fa-IR" sz="2400" dirty="0"/>
              <a:t>دانش برای تحریک تحقیق­وتوسعه و </a:t>
            </a:r>
            <a:r>
              <a:rPr lang="fa-IR" sz="2400" dirty="0" smtClean="0"/>
              <a:t>نوآوری</a:t>
            </a:r>
          </a:p>
          <a:p>
            <a:pPr algn="just">
              <a:buFont typeface="Wingdings" panose="05000000000000000000" pitchFamily="2" charset="2"/>
              <a:buChar char="§"/>
            </a:pPr>
            <a:r>
              <a:rPr lang="fa-IR" sz="2400" dirty="0" smtClean="0"/>
              <a:t>از پرکاربردترین انواع آن می‌توان به موارد زیر اشاره کرد:</a:t>
            </a:r>
            <a:endParaRPr lang="fa-IR" sz="2400" dirty="0"/>
          </a:p>
          <a:p>
            <a:pPr lvl="1" algn="just">
              <a:buFont typeface="Wingdings" panose="05000000000000000000" pitchFamily="2" charset="2"/>
              <a:buChar char="ü"/>
            </a:pPr>
            <a:r>
              <a:rPr lang="fa-IR" sz="2400" dirty="0" smtClean="0">
                <a:solidFill>
                  <a:srgbClr val="C00000"/>
                </a:solidFill>
              </a:rPr>
              <a:t>وام‌های یارانه‌ای بدون بهره یا کم بهره برای تحقیقات</a:t>
            </a:r>
          </a:p>
          <a:p>
            <a:pPr lvl="1" algn="just">
              <a:buFont typeface="Wingdings" panose="05000000000000000000" pitchFamily="2" charset="2"/>
              <a:buChar char="ü"/>
            </a:pPr>
            <a:r>
              <a:rPr lang="fa-IR" sz="2400" dirty="0" smtClean="0">
                <a:solidFill>
                  <a:srgbClr val="C00000"/>
                </a:solidFill>
              </a:rPr>
              <a:t>وام‌های کوچک برای شرکت‌های کوچک و متوسط</a:t>
            </a:r>
          </a:p>
          <a:p>
            <a:pPr lvl="1" algn="just">
              <a:buFont typeface="Wingdings" panose="05000000000000000000" pitchFamily="2" charset="2"/>
              <a:buChar char="ü"/>
            </a:pPr>
            <a:r>
              <a:rPr lang="fa-IR" sz="2400" dirty="0" smtClean="0">
                <a:solidFill>
                  <a:srgbClr val="C00000"/>
                </a:solidFill>
              </a:rPr>
              <a:t>تامین مالی پروژه‌های پژوهشی</a:t>
            </a:r>
          </a:p>
          <a:p>
            <a:pPr lvl="1" algn="just">
              <a:buFont typeface="Wingdings" panose="05000000000000000000" pitchFamily="2" charset="2"/>
              <a:buChar char="ü"/>
            </a:pPr>
            <a:r>
              <a:rPr lang="fa-IR" sz="2400" dirty="0" smtClean="0">
                <a:solidFill>
                  <a:srgbClr val="C00000"/>
                </a:solidFill>
              </a:rPr>
              <a:t>کمک‌های مالی و وام‌های بلاعوض</a:t>
            </a:r>
          </a:p>
          <a:p>
            <a:pPr lvl="1" algn="just">
              <a:buFont typeface="Wingdings" panose="05000000000000000000" pitchFamily="2" charset="2"/>
              <a:buChar char="ü"/>
            </a:pPr>
            <a:r>
              <a:rPr lang="fa-IR" sz="2400" dirty="0" smtClean="0">
                <a:solidFill>
                  <a:srgbClr val="C00000"/>
                </a:solidFill>
              </a:rPr>
              <a:t>حمایت‌های سهامی (حمایت از ایجاد صندوق‌های سرمایه‌گذاری خطرپذیر و بازارهای سهام جدید)</a:t>
            </a: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16</a:t>
            </a:fld>
            <a:endParaRPr lang="fa-IR"/>
          </a:p>
        </p:txBody>
      </p:sp>
    </p:spTree>
    <p:extLst>
      <p:ext uri="{BB962C8B-B14F-4D97-AF65-F5344CB8AC3E}">
        <p14:creationId xmlns:p14="http://schemas.microsoft.com/office/powerpoint/2010/main" val="3673890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3-1- </a:t>
            </a:r>
            <a:r>
              <a:rPr lang="fa-IR" sz="2200" dirty="0" smtClean="0"/>
              <a:t>ابزارهای متمرکز بر تحریک طرف عرضه نوآوری</a:t>
            </a:r>
            <a:r>
              <a:rPr lang="fa-IR" sz="2200" smtClean="0"/>
              <a:t/>
            </a:r>
            <a:br>
              <a:rPr lang="fa-IR" sz="2200" smtClean="0"/>
            </a:br>
            <a:r>
              <a:rPr lang="fa-IR" sz="1800" smtClean="0"/>
              <a:t>3-1-3- </a:t>
            </a:r>
            <a:r>
              <a:rPr lang="fa-IR" sz="1800" dirty="0"/>
              <a:t>مشوق مالیاتی برای تحقیق­وتوسعه</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200" dirty="0"/>
              <a:t>کاهش درآمدهای مالیاتی دولت با هدف تحریک </a:t>
            </a:r>
            <a:r>
              <a:rPr lang="fa-IR" sz="2200" dirty="0" smtClean="0"/>
              <a:t>فعالیت‌های </a:t>
            </a:r>
            <a:r>
              <a:rPr lang="fa-IR" sz="2200" dirty="0"/>
              <a:t>تحقیق‌وتوسعه (یا در بعضی از کشورها سایر </a:t>
            </a:r>
            <a:r>
              <a:rPr lang="fa-IR" sz="2200" dirty="0" smtClean="0"/>
              <a:t>فعالیت‌های </a:t>
            </a:r>
            <a:r>
              <a:rPr lang="fa-IR" sz="2200" dirty="0"/>
              <a:t>نوآورانه همچون طراحی صنعتی، مهندسی فرآیند و اکتساب </a:t>
            </a:r>
            <a:r>
              <a:rPr lang="fa-IR" sz="2200" dirty="0" smtClean="0"/>
              <a:t>فناوری)</a:t>
            </a:r>
            <a:endParaRPr lang="fa-IR" sz="2200" dirty="0"/>
          </a:p>
          <a:p>
            <a:pPr algn="just">
              <a:lnSpc>
                <a:spcPct val="150000"/>
              </a:lnSpc>
              <a:buFont typeface="Wingdings" panose="05000000000000000000" pitchFamily="2" charset="2"/>
              <a:buChar char="§"/>
            </a:pPr>
            <a:r>
              <a:rPr lang="fa-IR" sz="2200" dirty="0"/>
              <a:t>از میان پایه­های مالیاتی مختلف، مشوق­های </a:t>
            </a:r>
            <a:r>
              <a:rPr lang="fa-IR" sz="2200" dirty="0" smtClean="0"/>
              <a:t>تحقیق­وتوسعه </a:t>
            </a:r>
            <a:r>
              <a:rPr lang="fa-IR" sz="2200" dirty="0"/>
              <a:t>عمدتا به سه دسته از آن­ها تعلق </a:t>
            </a:r>
            <a:r>
              <a:rPr lang="fa-IR" sz="2200" dirty="0" smtClean="0"/>
              <a:t>می­گیرند:</a:t>
            </a:r>
            <a:endParaRPr lang="fa-IR" sz="2200" dirty="0"/>
          </a:p>
          <a:p>
            <a:pPr lvl="1" algn="just">
              <a:lnSpc>
                <a:spcPct val="150000"/>
              </a:lnSpc>
              <a:buFont typeface="Wingdings" panose="05000000000000000000" pitchFamily="2" charset="2"/>
              <a:buChar char="ü"/>
            </a:pPr>
            <a:r>
              <a:rPr lang="fa-IR" sz="2200" dirty="0" smtClean="0">
                <a:solidFill>
                  <a:schemeClr val="tx1"/>
                </a:solidFill>
              </a:rPr>
              <a:t>درآمد </a:t>
            </a:r>
            <a:r>
              <a:rPr lang="fa-IR" sz="2200" dirty="0">
                <a:solidFill>
                  <a:schemeClr val="tx1"/>
                </a:solidFill>
              </a:rPr>
              <a:t>شرکت­ها </a:t>
            </a:r>
            <a:r>
              <a:rPr lang="fa-IR" sz="2200" dirty="0" smtClean="0">
                <a:solidFill>
                  <a:schemeClr val="tx1"/>
                </a:solidFill>
              </a:rPr>
              <a:t>بر </a:t>
            </a:r>
            <a:r>
              <a:rPr lang="fa-IR" sz="2200" dirty="0">
                <a:solidFill>
                  <a:schemeClr val="tx1"/>
                </a:solidFill>
              </a:rPr>
              <a:t>اساس هزینه­کردهای برای تحقیق­وتوسعه و یا </a:t>
            </a:r>
            <a:r>
              <a:rPr lang="fa-IR" sz="2200" dirty="0" smtClean="0">
                <a:solidFill>
                  <a:schemeClr val="tx1"/>
                </a:solidFill>
              </a:rPr>
              <a:t>درآمدهای </a:t>
            </a:r>
            <a:r>
              <a:rPr lang="fa-IR" sz="2200" dirty="0">
                <a:solidFill>
                  <a:schemeClr val="tx1"/>
                </a:solidFill>
              </a:rPr>
              <a:t>حاصل از </a:t>
            </a:r>
            <a:r>
              <a:rPr lang="fa-IR" sz="2200" dirty="0" smtClean="0">
                <a:solidFill>
                  <a:schemeClr val="tx1"/>
                </a:solidFill>
              </a:rPr>
              <a:t>آن</a:t>
            </a:r>
          </a:p>
          <a:p>
            <a:pPr lvl="1" algn="just">
              <a:lnSpc>
                <a:spcPct val="150000"/>
              </a:lnSpc>
              <a:buFont typeface="Wingdings" panose="05000000000000000000" pitchFamily="2" charset="2"/>
              <a:buChar char="ü"/>
            </a:pPr>
            <a:r>
              <a:rPr lang="fa-IR" sz="2200" dirty="0" smtClean="0">
                <a:solidFill>
                  <a:schemeClr val="tx1"/>
                </a:solidFill>
              </a:rPr>
              <a:t>حقوق و هزینه‌های تامین اجتماعی کارکنان تحقیق‌وتوسعه</a:t>
            </a:r>
          </a:p>
          <a:p>
            <a:pPr lvl="1" algn="just">
              <a:lnSpc>
                <a:spcPct val="150000"/>
              </a:lnSpc>
              <a:buFont typeface="Wingdings" panose="05000000000000000000" pitchFamily="2" charset="2"/>
              <a:buChar char="ü"/>
            </a:pPr>
            <a:r>
              <a:rPr lang="fa-IR" sz="2200" dirty="0" smtClean="0">
                <a:solidFill>
                  <a:schemeClr val="tx1"/>
                </a:solidFill>
              </a:rPr>
              <a:t>درآمد اشخاص حقیقی فعال در تحقیق‌وتوسعه</a:t>
            </a: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17</a:t>
            </a:fld>
            <a:endParaRPr lang="fa-IR"/>
          </a:p>
        </p:txBody>
      </p:sp>
    </p:spTree>
    <p:extLst>
      <p:ext uri="{BB962C8B-B14F-4D97-AF65-F5344CB8AC3E}">
        <p14:creationId xmlns:p14="http://schemas.microsoft.com/office/powerpoint/2010/main" val="4096389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3- معرفی ابزارهای سیاستی</a:t>
            </a:r>
            <a:br>
              <a:rPr lang="fa-IR" sz="2800" dirty="0" smtClean="0"/>
            </a:br>
            <a:r>
              <a:rPr lang="fa-IR" sz="2200" dirty="0" smtClean="0"/>
              <a:t>3-1- ابزارهای متمرکز بر تحریک طرف عرضه نوآوری</a:t>
            </a:r>
            <a:br>
              <a:rPr lang="fa-IR" sz="2200" dirty="0" smtClean="0"/>
            </a:br>
            <a:r>
              <a:rPr lang="fa-IR" sz="1800" dirty="0" smtClean="0"/>
              <a:t>3-1-4- آموزش و مهارت‌آموزی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buFont typeface="Wingdings" panose="05000000000000000000" pitchFamily="2" charset="2"/>
              <a:buChar char="§"/>
            </a:pPr>
            <a:r>
              <a:rPr lang="fa-IR" sz="2000" dirty="0" smtClean="0"/>
              <a:t>سه جریان اصلی برای این ابزار سیاستی:</a:t>
            </a:r>
          </a:p>
          <a:p>
            <a:pPr marL="411480" lvl="1" indent="0" algn="just">
              <a:buNone/>
            </a:pPr>
            <a:r>
              <a:rPr lang="fa-IR" sz="2000" dirty="0" smtClean="0">
                <a:solidFill>
                  <a:schemeClr val="tx1"/>
                </a:solidFill>
                <a:latin typeface="Times New Roman" panose="02020603050405020304" pitchFamily="18" charset="0"/>
                <a:ea typeface="Calibri" panose="020F0502020204030204" pitchFamily="34" charset="0"/>
              </a:rPr>
              <a:t>1. تربیت </a:t>
            </a:r>
            <a:r>
              <a:rPr lang="fa-IR" sz="2000" dirty="0">
                <a:solidFill>
                  <a:schemeClr val="tx1"/>
                </a:solidFill>
                <a:latin typeface="Times New Roman" panose="02020603050405020304" pitchFamily="18" charset="0"/>
                <a:ea typeface="Calibri" panose="020F0502020204030204" pitchFamily="34" charset="0"/>
              </a:rPr>
              <a:t>نیروهای </a:t>
            </a:r>
            <a:r>
              <a:rPr lang="fa-IR" sz="2000" dirty="0" smtClean="0">
                <a:solidFill>
                  <a:schemeClr val="tx1"/>
                </a:solidFill>
                <a:latin typeface="Times New Roman" panose="02020603050405020304" pitchFamily="18" charset="0"/>
                <a:ea typeface="Calibri" panose="020F0502020204030204" pitchFamily="34" charset="0"/>
              </a:rPr>
              <a:t>علمی برای </a:t>
            </a:r>
            <a:r>
              <a:rPr lang="fa-IR" sz="2000" dirty="0">
                <a:solidFill>
                  <a:schemeClr val="tx1"/>
                </a:solidFill>
                <a:latin typeface="Times New Roman" panose="02020603050405020304" pitchFamily="18" charset="0"/>
                <a:ea typeface="Calibri" panose="020F0502020204030204" pitchFamily="34" charset="0"/>
              </a:rPr>
              <a:t>فعالیت­های </a:t>
            </a:r>
            <a:r>
              <a:rPr lang="fa-IR" sz="2000" dirty="0" smtClean="0">
                <a:solidFill>
                  <a:schemeClr val="tx1"/>
                </a:solidFill>
                <a:latin typeface="Times New Roman" panose="02020603050405020304" pitchFamily="18" charset="0"/>
                <a:ea typeface="Calibri" panose="020F0502020204030204" pitchFamily="34" charset="0"/>
              </a:rPr>
              <a:t>تحقیق­وتوسعه در بخش عمومی، مانند:</a:t>
            </a:r>
          </a:p>
          <a:p>
            <a:pPr lvl="2" algn="just">
              <a:buClr>
                <a:schemeClr val="accent2"/>
              </a:buClr>
              <a:buFont typeface="Wingdings" panose="05000000000000000000" pitchFamily="2" charset="2"/>
              <a:buChar char="ü"/>
            </a:pPr>
            <a:r>
              <a:rPr lang="fa-IR" sz="2000" dirty="0">
                <a:solidFill>
                  <a:srgbClr val="00B050"/>
                </a:solidFill>
                <a:latin typeface="Times New Roman" panose="02020603050405020304" pitchFamily="18" charset="0"/>
                <a:ea typeface="Calibri" panose="020F0502020204030204" pitchFamily="34" charset="0"/>
              </a:rPr>
              <a:t>تربیت فارغ­التحصیلان دکترا در حوزه­های مرتبط با علم و فناوری</a:t>
            </a:r>
            <a:endParaRPr lang="fa-IR" sz="2000" dirty="0">
              <a:solidFill>
                <a:srgbClr val="00B050"/>
              </a:solidFill>
            </a:endParaRPr>
          </a:p>
          <a:p>
            <a:pPr lvl="2" algn="just">
              <a:buClr>
                <a:schemeClr val="accent2"/>
              </a:buClr>
              <a:buFont typeface="Wingdings" panose="05000000000000000000" pitchFamily="2" charset="2"/>
              <a:buChar char="ü"/>
            </a:pPr>
            <a:r>
              <a:rPr lang="fa-IR" sz="2000" dirty="0">
                <a:solidFill>
                  <a:srgbClr val="00B050"/>
                </a:solidFill>
              </a:rPr>
              <a:t>حمایت­های مالی از آموزش</a:t>
            </a:r>
          </a:p>
          <a:p>
            <a:pPr lvl="2" algn="just">
              <a:buClr>
                <a:schemeClr val="accent2"/>
              </a:buClr>
              <a:buFont typeface="Wingdings" panose="05000000000000000000" pitchFamily="2" charset="2"/>
              <a:buChar char="ü"/>
            </a:pPr>
            <a:r>
              <a:rPr lang="fa-IR" sz="2000" dirty="0">
                <a:solidFill>
                  <a:srgbClr val="00B050"/>
                </a:solidFill>
              </a:rPr>
              <a:t>افزایش جذابیت فرصت‌های شغلی داخلی خصوصا به جهت جلوگیری از مهاجرت </a:t>
            </a:r>
            <a:r>
              <a:rPr lang="fa-IR" sz="2000" dirty="0" smtClean="0">
                <a:solidFill>
                  <a:srgbClr val="00B050"/>
                </a:solidFill>
              </a:rPr>
              <a:t>نخبگان</a:t>
            </a:r>
          </a:p>
          <a:p>
            <a:pPr lvl="2" algn="just">
              <a:buClr>
                <a:schemeClr val="accent2"/>
              </a:buClr>
              <a:buFont typeface="Wingdings" panose="05000000000000000000" pitchFamily="2" charset="2"/>
              <a:buChar char="ü"/>
            </a:pPr>
            <a:r>
              <a:rPr lang="fa-IR" sz="2000" dirty="0">
                <a:solidFill>
                  <a:srgbClr val="00B050"/>
                </a:solidFill>
              </a:rPr>
              <a:t>توسعه فرهنگ کارآفرینی در میان </a:t>
            </a:r>
            <a:r>
              <a:rPr lang="fa-IR" sz="2000" dirty="0" smtClean="0">
                <a:solidFill>
                  <a:srgbClr val="00B050"/>
                </a:solidFill>
              </a:rPr>
              <a:t>دانشگاهیان</a:t>
            </a:r>
            <a:endParaRPr lang="fa-IR" sz="2000" dirty="0" smtClean="0">
              <a:solidFill>
                <a:srgbClr val="00B050"/>
              </a:solidFill>
              <a:latin typeface="Times New Roman" panose="02020603050405020304" pitchFamily="18" charset="0"/>
              <a:ea typeface="Calibri" panose="020F0502020204030204" pitchFamily="34" charset="0"/>
            </a:endParaRPr>
          </a:p>
          <a:p>
            <a:pPr marL="411480" lvl="1" indent="0" algn="just">
              <a:buNone/>
            </a:pPr>
            <a:r>
              <a:rPr lang="fa-IR" sz="2000" dirty="0" smtClean="0">
                <a:solidFill>
                  <a:schemeClr val="tx1"/>
                </a:solidFill>
                <a:latin typeface="Times New Roman" panose="02020603050405020304" pitchFamily="18" charset="0"/>
              </a:rPr>
              <a:t>2. پرورش متخصیص برای فعالیت‌های نوآورانه در بخش خصوصی، مانند:</a:t>
            </a:r>
          </a:p>
          <a:p>
            <a:pPr lvl="2" algn="just">
              <a:buClr>
                <a:schemeClr val="accent2"/>
              </a:buClr>
              <a:buFont typeface="Wingdings" panose="05000000000000000000" pitchFamily="2" charset="2"/>
              <a:buChar char="ü"/>
            </a:pPr>
            <a:r>
              <a:rPr lang="fa-IR" sz="2000" dirty="0" smtClean="0">
                <a:solidFill>
                  <a:schemeClr val="tx2">
                    <a:lumMod val="60000"/>
                    <a:lumOff val="40000"/>
                  </a:schemeClr>
                </a:solidFill>
              </a:rPr>
              <a:t>حمایت از برگزاری دوره­های مهارت­آموزی درون شرکت­ها پیش از آغاز به کار و حین انجام کار</a:t>
            </a:r>
          </a:p>
          <a:p>
            <a:pPr lvl="2" algn="just">
              <a:buClr>
                <a:schemeClr val="accent2"/>
              </a:buClr>
              <a:buFont typeface="Wingdings" panose="05000000000000000000" pitchFamily="2" charset="2"/>
              <a:buChar char="ü"/>
            </a:pPr>
            <a:r>
              <a:rPr lang="fa-IR" sz="2000" dirty="0" smtClean="0">
                <a:solidFill>
                  <a:schemeClr val="tx2">
                    <a:lumMod val="60000"/>
                    <a:lumOff val="40000"/>
                  </a:schemeClr>
                </a:solidFill>
              </a:rPr>
              <a:t>آموزش مهارت­های لازم به کارآفرینان به شکل مداوم</a:t>
            </a:r>
          </a:p>
          <a:p>
            <a:pPr marL="411480" lvl="1" indent="0" algn="just">
              <a:buNone/>
            </a:pPr>
            <a:r>
              <a:rPr lang="fa-IR" sz="2000" dirty="0" smtClean="0">
                <a:solidFill>
                  <a:schemeClr val="tx1"/>
                </a:solidFill>
                <a:latin typeface="Times New Roman" panose="02020603050405020304" pitchFamily="18" charset="0"/>
              </a:rPr>
              <a:t>3</a:t>
            </a:r>
            <a:r>
              <a:rPr lang="fa-IR" sz="2000" dirty="0" smtClean="0">
                <a:solidFill>
                  <a:schemeClr val="tx1"/>
                </a:solidFill>
                <a:latin typeface="Times New Roman" panose="02020603050405020304" pitchFamily="18" charset="0"/>
              </a:rPr>
              <a:t>. حمایت از جابجایی نیروی انسانی بین دو بخش و افزایش فرصت‌های شغلی و انتقال دانش‌، مانند:</a:t>
            </a:r>
          </a:p>
          <a:p>
            <a:pPr lvl="2" algn="just">
              <a:buClr>
                <a:schemeClr val="accent2"/>
              </a:buClr>
              <a:buFont typeface="Wingdings" panose="05000000000000000000" pitchFamily="2" charset="2"/>
              <a:buChar char="ü"/>
            </a:pPr>
            <a:r>
              <a:rPr lang="fa-IR" sz="2000" dirty="0" smtClean="0">
                <a:solidFill>
                  <a:srgbClr val="FF0000"/>
                </a:solidFill>
              </a:rPr>
              <a:t>اعطای یارانه استخدام</a:t>
            </a:r>
            <a:endParaRPr lang="fa-IR" sz="2000" dirty="0">
              <a:solidFill>
                <a:srgbClr val="FF0000"/>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18</a:t>
            </a:fld>
            <a:endParaRPr lang="fa-IR"/>
          </a:p>
        </p:txBody>
      </p:sp>
    </p:spTree>
    <p:extLst>
      <p:ext uri="{BB962C8B-B14F-4D97-AF65-F5344CB8AC3E}">
        <p14:creationId xmlns:p14="http://schemas.microsoft.com/office/powerpoint/2010/main" val="295994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3-1- </a:t>
            </a:r>
            <a:r>
              <a:rPr lang="fa-IR" sz="2200" dirty="0" smtClean="0"/>
              <a:t>ابزارهای متمرکز بر تحریک طرف عرضه نوآوری</a:t>
            </a:r>
            <a:r>
              <a:rPr lang="fa-IR" sz="2200" smtClean="0"/>
              <a:t/>
            </a:r>
            <a:br>
              <a:rPr lang="fa-IR" sz="2200" smtClean="0"/>
            </a:br>
            <a:r>
              <a:rPr lang="fa-IR" sz="1800" smtClean="0"/>
              <a:t>3-1-5- </a:t>
            </a:r>
            <a:r>
              <a:rPr lang="fa-IR" sz="1800" dirty="0" smtClean="0"/>
              <a:t>خدمات مشاوره‌ای فناوری و نوآوری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buFont typeface="Wingdings" panose="05000000000000000000" pitchFamily="2" charset="2"/>
              <a:buChar char="§"/>
            </a:pPr>
            <a:r>
              <a:rPr lang="fa-IR" sz="2400" dirty="0" smtClean="0"/>
              <a:t>مداخله دولت در خدمات مشاوره‌ای با هدف </a:t>
            </a:r>
            <a:r>
              <a:rPr lang="fa-IR" sz="2400" dirty="0">
                <a:latin typeface="Times New Roman" panose="02020603050405020304" pitchFamily="18" charset="0"/>
                <a:ea typeface="Calibri" panose="020F0502020204030204" pitchFamily="34" charset="0"/>
              </a:rPr>
              <a:t>افزایش بهره­وری، نوآوری در طراحی، تولید و مدل­های کسب­وکار و در نتیجه بهبود عملکرد </a:t>
            </a:r>
            <a:r>
              <a:rPr lang="fa-IR" sz="2400" dirty="0" smtClean="0">
                <a:latin typeface="Times New Roman" panose="02020603050405020304" pitchFamily="18" charset="0"/>
                <a:ea typeface="Calibri" panose="020F0502020204030204" pitchFamily="34" charset="0"/>
              </a:rPr>
              <a:t>کسب­وکار به دلیل وجود سرمایه کم اندک تخصیص و عدم درک کافی از هزینه-فرصت این خدمات در شرکت‌های کوچک و متوسط</a:t>
            </a:r>
          </a:p>
          <a:p>
            <a:pPr algn="just">
              <a:buFont typeface="Wingdings" panose="05000000000000000000" pitchFamily="2" charset="2"/>
              <a:buChar char="§"/>
            </a:pPr>
            <a:r>
              <a:rPr lang="fa-IR" sz="2400" dirty="0" smtClean="0"/>
              <a:t>برخی از مهم‌ترین انواع این خدمات:</a:t>
            </a:r>
            <a:endParaRPr lang="fa-IR" sz="2400" dirty="0"/>
          </a:p>
          <a:p>
            <a:pPr lvl="1" algn="just">
              <a:buFont typeface="Wingdings" panose="05000000000000000000" pitchFamily="2" charset="2"/>
              <a:buChar char="ü"/>
            </a:pPr>
            <a:r>
              <a:rPr lang="fa-IR" sz="2400" dirty="0" smtClean="0">
                <a:solidFill>
                  <a:srgbClr val="C00000"/>
                </a:solidFill>
              </a:rPr>
              <a:t>محک­زنی</a:t>
            </a:r>
          </a:p>
          <a:p>
            <a:pPr lvl="1" algn="just">
              <a:buFont typeface="Wingdings" panose="05000000000000000000" pitchFamily="2" charset="2"/>
              <a:buChar char="ü"/>
            </a:pPr>
            <a:r>
              <a:rPr lang="fa-IR" sz="2400" dirty="0" smtClean="0">
                <a:solidFill>
                  <a:srgbClr val="C00000"/>
                </a:solidFill>
              </a:rPr>
              <a:t>پایش </a:t>
            </a:r>
            <a:r>
              <a:rPr lang="fa-IR" sz="2400" dirty="0">
                <a:solidFill>
                  <a:srgbClr val="C00000"/>
                </a:solidFill>
              </a:rPr>
              <a:t>جهانی </a:t>
            </a:r>
            <a:r>
              <a:rPr lang="fa-IR" sz="2400" dirty="0" smtClean="0">
                <a:solidFill>
                  <a:srgbClr val="C00000"/>
                </a:solidFill>
              </a:rPr>
              <a:t>فناوری</a:t>
            </a:r>
          </a:p>
          <a:p>
            <a:pPr lvl="1" algn="just">
              <a:buFont typeface="Wingdings" panose="05000000000000000000" pitchFamily="2" charset="2"/>
              <a:buChar char="ü"/>
            </a:pPr>
            <a:r>
              <a:rPr lang="fa-IR" sz="2400" dirty="0" smtClean="0">
                <a:solidFill>
                  <a:srgbClr val="C00000"/>
                </a:solidFill>
              </a:rPr>
              <a:t>مدل‌سازی</a:t>
            </a:r>
          </a:p>
          <a:p>
            <a:pPr lvl="1" algn="just">
              <a:buFont typeface="Wingdings" panose="05000000000000000000" pitchFamily="2" charset="2"/>
              <a:buChar char="ü"/>
            </a:pPr>
            <a:r>
              <a:rPr lang="fa-IR" sz="2400" dirty="0" smtClean="0">
                <a:solidFill>
                  <a:srgbClr val="C00000"/>
                </a:solidFill>
              </a:rPr>
              <a:t>مشاوره </a:t>
            </a:r>
            <a:r>
              <a:rPr lang="fa-IR" sz="2400" dirty="0">
                <a:solidFill>
                  <a:srgbClr val="C00000"/>
                </a:solidFill>
              </a:rPr>
              <a:t>برای اموری همچون تولید ناب، فرآیندهای استاندارد شده بهبود </a:t>
            </a:r>
            <a:r>
              <a:rPr lang="fa-IR" sz="2400" dirty="0" smtClean="0">
                <a:solidFill>
                  <a:srgbClr val="C00000"/>
                </a:solidFill>
              </a:rPr>
              <a:t>کیفیت، </a:t>
            </a:r>
            <a:r>
              <a:rPr lang="fa-IR" sz="2400" dirty="0">
                <a:solidFill>
                  <a:srgbClr val="C00000"/>
                </a:solidFill>
              </a:rPr>
              <a:t>مدیریت انرژی، مدیریت بهداشت و امنیت محیطی، دانش مرتبط با فناوری اطلاعات، منبع­یابی </a:t>
            </a:r>
            <a:r>
              <a:rPr lang="fa-IR" sz="2400" dirty="0" smtClean="0">
                <a:solidFill>
                  <a:srgbClr val="C00000"/>
                </a:solidFill>
              </a:rPr>
              <a:t>و...</a:t>
            </a: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19</a:t>
            </a:fld>
            <a:endParaRPr lang="fa-IR"/>
          </a:p>
        </p:txBody>
      </p:sp>
    </p:spTree>
    <p:extLst>
      <p:ext uri="{BB962C8B-B14F-4D97-AF65-F5344CB8AC3E}">
        <p14:creationId xmlns:p14="http://schemas.microsoft.com/office/powerpoint/2010/main" val="51530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31504"/>
            <a:ext cx="8075240" cy="3685728"/>
          </a:xfrm>
        </p:spPr>
        <p:txBody>
          <a:bodyPr lIns="0" tIns="0" rIns="0" bIns="0" anchor="ctr" anchorCtr="0">
            <a:noAutofit/>
          </a:bodyPr>
          <a:lstStyle/>
          <a:p>
            <a:pPr marL="109728" indent="0" algn="just">
              <a:lnSpc>
                <a:spcPct val="150000"/>
              </a:lnSpc>
              <a:buNone/>
            </a:pPr>
            <a:r>
              <a:rPr lang="fa-IR" b="1" dirty="0" smtClean="0"/>
              <a:t>1- مقدمه</a:t>
            </a:r>
          </a:p>
          <a:p>
            <a:pPr marL="109728" indent="0" algn="just">
              <a:lnSpc>
                <a:spcPct val="150000"/>
              </a:lnSpc>
              <a:buNone/>
            </a:pPr>
            <a:r>
              <a:rPr lang="fa-IR" b="1" dirty="0" smtClean="0">
                <a:latin typeface="Trebuchet MS"/>
                <a:ea typeface="+mj-ea"/>
              </a:rPr>
              <a:t>2- </a:t>
            </a:r>
            <a:r>
              <a:rPr lang="fa-IR" b="1" dirty="0">
                <a:latin typeface="Trebuchet MS"/>
                <a:ea typeface="+mj-ea"/>
              </a:rPr>
              <a:t>دسته­بندی ابزارهای سیاستی با هدف انتخاب ابزار </a:t>
            </a:r>
            <a:r>
              <a:rPr lang="fa-IR" b="1" dirty="0" smtClean="0">
                <a:latin typeface="Trebuchet MS"/>
                <a:ea typeface="+mj-ea"/>
              </a:rPr>
              <a:t>مناسب</a:t>
            </a:r>
          </a:p>
          <a:p>
            <a:pPr marL="109728" indent="0" algn="just">
              <a:lnSpc>
                <a:spcPct val="150000"/>
              </a:lnSpc>
              <a:buNone/>
            </a:pPr>
            <a:r>
              <a:rPr lang="fa-IR" b="1" dirty="0" smtClean="0"/>
              <a:t>3- معرفی ابزارهای سیاستی</a:t>
            </a:r>
          </a:p>
          <a:p>
            <a:pPr marL="109728" indent="0" algn="just">
              <a:lnSpc>
                <a:spcPct val="150000"/>
              </a:lnSpc>
              <a:buNone/>
            </a:pPr>
            <a:r>
              <a:rPr lang="fa-IR" b="1" dirty="0" smtClean="0"/>
              <a:t>4- </a:t>
            </a:r>
            <a:r>
              <a:rPr lang="fa-IR" b="1" dirty="0"/>
              <a:t>مطالعه موردی: ابزارهای مورد استفاده در 110 برنامه حمایتی از شرکتهای </a:t>
            </a:r>
            <a:r>
              <a:rPr lang="fa-IR" b="1" dirty="0" smtClean="0"/>
              <a:t>دانش‌بنیان</a:t>
            </a:r>
            <a:endParaRPr lang="en-US" b="1" dirty="0" smtClean="0"/>
          </a:p>
        </p:txBody>
      </p:sp>
      <p:sp>
        <p:nvSpPr>
          <p:cNvPr id="5" name="Title 1"/>
          <p:cNvSpPr txBox="1">
            <a:spLocks/>
          </p:cNvSpPr>
          <p:nvPr/>
        </p:nvSpPr>
        <p:spPr>
          <a:xfrm>
            <a:off x="457200" y="620688"/>
            <a:ext cx="8229600" cy="1066800"/>
          </a:xfrm>
          <a:prstGeom prst="rect">
            <a:avLst/>
          </a:prstGeom>
        </p:spPr>
        <p:txBody>
          <a:bodyPr vert="horz" lIns="0" tIns="0" rIns="0" bIns="0"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500" dirty="0" smtClean="0">
                <a:solidFill>
                  <a:srgbClr val="1F497D"/>
                </a:solidFill>
              </a:rPr>
              <a:t>فهرست مطالب</a:t>
            </a:r>
            <a:endParaRPr lang="fa-IR" sz="2500" dirty="0">
              <a:solidFill>
                <a:srgbClr val="1F497D"/>
              </a:solidFill>
            </a:endParaRPr>
          </a:p>
        </p:txBody>
      </p:sp>
      <p:sp>
        <p:nvSpPr>
          <p:cNvPr id="2" name="Footer Placeholder 1"/>
          <p:cNvSpPr>
            <a:spLocks noGrp="1"/>
          </p:cNvSpPr>
          <p:nvPr>
            <p:ph type="ftr" sz="quarter" idx="11"/>
          </p:nvPr>
        </p:nvSpPr>
        <p:spPr/>
        <p:txBody>
          <a:bodyPr/>
          <a:lstStyle/>
          <a:p>
            <a:r>
              <a:rPr lang="fa-IR" dirty="0" smtClean="0"/>
              <a:t>از 44</a:t>
            </a:r>
            <a:endParaRPr lang="fa-IR" dirty="0"/>
          </a:p>
        </p:txBody>
      </p:sp>
      <p:sp>
        <p:nvSpPr>
          <p:cNvPr id="6" name="Slide Number Placeholder 5"/>
          <p:cNvSpPr>
            <a:spLocks noGrp="1"/>
          </p:cNvSpPr>
          <p:nvPr>
            <p:ph type="sldNum" sz="quarter" idx="12"/>
          </p:nvPr>
        </p:nvSpPr>
        <p:spPr/>
        <p:txBody>
          <a:bodyPr/>
          <a:lstStyle/>
          <a:p>
            <a:fld id="{85360FD1-730F-4C18-B25B-3934FD1E2396}" type="slidenum">
              <a:rPr lang="fa-IR" smtClean="0"/>
              <a:pPr/>
              <a:t>2</a:t>
            </a:fld>
            <a:endParaRPr lang="fa-IR"/>
          </a:p>
        </p:txBody>
      </p:sp>
    </p:spTree>
    <p:extLst>
      <p:ext uri="{BB962C8B-B14F-4D97-AF65-F5344CB8AC3E}">
        <p14:creationId xmlns:p14="http://schemas.microsoft.com/office/powerpoint/2010/main" val="2335991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3-1- </a:t>
            </a:r>
            <a:r>
              <a:rPr lang="fa-IR" sz="2200" dirty="0" smtClean="0"/>
              <a:t>ابزارهای متمرکز بر تحریک طرف عرضه نوآوری</a:t>
            </a:r>
            <a:r>
              <a:rPr lang="fa-IR" sz="2200" smtClean="0"/>
              <a:t/>
            </a:r>
            <a:br>
              <a:rPr lang="fa-IR" sz="2200" smtClean="0"/>
            </a:br>
            <a:r>
              <a:rPr lang="fa-IR" sz="1800" smtClean="0"/>
              <a:t>3-1-6- </a:t>
            </a:r>
            <a:r>
              <a:rPr lang="fa-IR" sz="1800" dirty="0" smtClean="0"/>
              <a:t>ضمانت سهام و اعتبار</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buFont typeface="Wingdings" panose="05000000000000000000" pitchFamily="2" charset="2"/>
              <a:buChar char="§"/>
            </a:pPr>
            <a:r>
              <a:rPr lang="fa-IR" sz="2400" dirty="0"/>
              <a:t>به شکل کلی مفهوم ضمانت در حوزه مالی، قبول مسئولیت پرداخت بدهی یا انجام تعهدات یک فرد یا سازمان است در صورتی که آن فرد یا سازمان نتواند به تعهدات خود عمل نماید</a:t>
            </a:r>
            <a:r>
              <a:rPr lang="fa-IR" sz="2400" dirty="0" smtClean="0"/>
              <a:t>.</a:t>
            </a:r>
          </a:p>
          <a:p>
            <a:pPr algn="just">
              <a:buFont typeface="Wingdings" panose="05000000000000000000" pitchFamily="2" charset="2"/>
              <a:buChar char="§"/>
            </a:pPr>
            <a:r>
              <a:rPr lang="fa-IR" sz="2400" dirty="0" smtClean="0">
                <a:solidFill>
                  <a:schemeClr val="accent3">
                    <a:lumMod val="75000"/>
                  </a:schemeClr>
                </a:solidFill>
              </a:rPr>
              <a:t>علاوه بر ضمانت­های </a:t>
            </a:r>
            <a:r>
              <a:rPr lang="fa-IR" sz="2400" dirty="0">
                <a:solidFill>
                  <a:schemeClr val="accent3">
                    <a:lumMod val="75000"/>
                  </a:schemeClr>
                </a:solidFill>
              </a:rPr>
              <a:t>اجرایی مثل ضمانت حسن انجام </a:t>
            </a:r>
            <a:r>
              <a:rPr lang="fa-IR" sz="2400" dirty="0" smtClean="0">
                <a:solidFill>
                  <a:schemeClr val="accent3">
                    <a:lumMod val="75000"/>
                  </a:schemeClr>
                </a:solidFill>
              </a:rPr>
              <a:t>کار، دو </a:t>
            </a:r>
            <a:r>
              <a:rPr lang="fa-IR" sz="2400" dirty="0">
                <a:solidFill>
                  <a:schemeClr val="accent3">
                    <a:lumMod val="75000"/>
                  </a:schemeClr>
                </a:solidFill>
              </a:rPr>
              <a:t>نوع ضمانت اعتبار و ضمانت سهام از کاربرد سیاستی بیشتری برخوردار هستند که در آن­ها دولت از تامین ضمانت به منظور قبول ضررهای احتمالی وارد شده در صورت شکست فعالیت­های شرکت فناوری‌محور حمایت کرده و با کاهش بخشی از ریسک نهاد سهامی سرمایه­گذار (مثلا صندوق سرمایه­گذاری خطرپذیر) یا نهاد مالی وام­دهنده (مثلا بانک)، تامین مالی را برای خالق دانش تسهیل </a:t>
            </a:r>
            <a:r>
              <a:rPr lang="fa-IR" sz="2400" dirty="0" smtClean="0">
                <a:solidFill>
                  <a:schemeClr val="accent3">
                    <a:lumMod val="75000"/>
                  </a:schemeClr>
                </a:solidFill>
              </a:rPr>
              <a:t>می­نماید.</a:t>
            </a: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20</a:t>
            </a:fld>
            <a:endParaRPr lang="fa-IR"/>
          </a:p>
        </p:txBody>
      </p:sp>
    </p:spTree>
    <p:extLst>
      <p:ext uri="{BB962C8B-B14F-4D97-AF65-F5344CB8AC3E}">
        <p14:creationId xmlns:p14="http://schemas.microsoft.com/office/powerpoint/2010/main" val="3087283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3- معرفی ابزارهای سیاستی</a:t>
            </a:r>
            <a:br>
              <a:rPr lang="fa-IR" sz="2800" dirty="0" smtClean="0"/>
            </a:br>
            <a:r>
              <a:rPr lang="fa-IR" sz="2200" dirty="0" smtClean="0"/>
              <a:t>3-2- ابزارهای متمرکز بر تحریک طرف تقاضای نوآوری</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buFont typeface="Wingdings" panose="05000000000000000000" pitchFamily="2" charset="2"/>
              <a:buChar char="§"/>
            </a:pPr>
            <a:r>
              <a:rPr lang="fa-IR" sz="2400" dirty="0"/>
              <a:t>طرف تقاضای </a:t>
            </a:r>
            <a:r>
              <a:rPr lang="fa-IR" sz="2400" dirty="0" smtClean="0"/>
              <a:t>نوآوری:</a:t>
            </a:r>
          </a:p>
          <a:p>
            <a:pPr lvl="1" algn="just">
              <a:buFont typeface="Wingdings" panose="05000000000000000000" pitchFamily="2" charset="2"/>
              <a:buChar char="ü"/>
            </a:pPr>
            <a:r>
              <a:rPr lang="fa-IR" sz="2400" dirty="0" smtClean="0">
                <a:solidFill>
                  <a:schemeClr val="tx1"/>
                </a:solidFill>
              </a:rPr>
              <a:t>بخش عمومی: کارکرد </a:t>
            </a:r>
            <a:r>
              <a:rPr lang="fa-IR" sz="2400" dirty="0">
                <a:solidFill>
                  <a:schemeClr val="tx1"/>
                </a:solidFill>
              </a:rPr>
              <a:t>آموزشی دانشگاه­ها و سایر مراکز </a:t>
            </a:r>
            <a:r>
              <a:rPr lang="fa-IR" sz="2400" dirty="0" smtClean="0">
                <a:solidFill>
                  <a:schemeClr val="tx1"/>
                </a:solidFill>
              </a:rPr>
              <a:t>آموزشی</a:t>
            </a:r>
          </a:p>
          <a:p>
            <a:pPr lvl="1" algn="just">
              <a:buFont typeface="Wingdings" panose="05000000000000000000" pitchFamily="2" charset="2"/>
              <a:buChar char="ü"/>
            </a:pPr>
            <a:r>
              <a:rPr lang="fa-IR" sz="2400" dirty="0" smtClean="0">
                <a:solidFill>
                  <a:schemeClr val="tx1"/>
                </a:solidFill>
              </a:rPr>
              <a:t>بخش خصوصی: شرکت­های دنباله­رو</a:t>
            </a:r>
          </a:p>
          <a:p>
            <a:pPr lvl="1" algn="just">
              <a:buFont typeface="Wingdings" panose="05000000000000000000" pitchFamily="2" charset="2"/>
              <a:buChar char="ü"/>
            </a:pPr>
            <a:r>
              <a:rPr lang="fa-IR" sz="2400" dirty="0" smtClean="0">
                <a:solidFill>
                  <a:schemeClr val="tx1"/>
                </a:solidFill>
              </a:rPr>
              <a:t>همچنین مصرف­کنندگان </a:t>
            </a:r>
            <a:r>
              <a:rPr lang="fa-IR" sz="2400" dirty="0">
                <a:solidFill>
                  <a:schemeClr val="tx1"/>
                </a:solidFill>
              </a:rPr>
              <a:t>نهایی، بخش عمومی یا دولت به عنوان خریدار </a:t>
            </a:r>
            <a:r>
              <a:rPr lang="fa-IR" sz="2400" dirty="0" smtClean="0">
                <a:solidFill>
                  <a:schemeClr val="tx1"/>
                </a:solidFill>
              </a:rPr>
              <a:t>نوآوری</a:t>
            </a:r>
          </a:p>
          <a:p>
            <a:pPr algn="just">
              <a:buFont typeface="Wingdings" panose="05000000000000000000" pitchFamily="2" charset="2"/>
              <a:buChar char="§"/>
            </a:pPr>
            <a:r>
              <a:rPr lang="fa-IR" sz="2400" dirty="0" smtClean="0"/>
              <a:t>سیاست­های </a:t>
            </a:r>
            <a:r>
              <a:rPr lang="fa-IR" sz="2400" dirty="0"/>
              <a:t>طرف تقاضا را می­توان به عنوان مجموعه اقدامات سیاستی تعریف نمود که باعث تحریک نوآوری یا انتشار آن از طریق افزایش یا تجمیع بهتر تقاضای نوآوری </a:t>
            </a:r>
            <a:r>
              <a:rPr lang="fa-IR" sz="2400" dirty="0" smtClean="0"/>
              <a:t>می­شوند. شامل:</a:t>
            </a:r>
          </a:p>
          <a:p>
            <a:pPr lvl="1" algn="just">
              <a:buFont typeface="Wingdings" panose="05000000000000000000" pitchFamily="2" charset="2"/>
              <a:buChar char="ü"/>
            </a:pPr>
            <a:r>
              <a:rPr lang="fa-IR" sz="2400" dirty="0" smtClean="0">
                <a:solidFill>
                  <a:schemeClr val="tx1"/>
                </a:solidFill>
              </a:rPr>
              <a:t>خریدهای </a:t>
            </a:r>
            <a:r>
              <a:rPr lang="fa-IR" sz="2400" dirty="0">
                <a:solidFill>
                  <a:schemeClr val="tx1"/>
                </a:solidFill>
              </a:rPr>
              <a:t>با محوریت </a:t>
            </a:r>
            <a:r>
              <a:rPr lang="fa-IR" sz="2400" dirty="0" smtClean="0">
                <a:solidFill>
                  <a:schemeClr val="tx1"/>
                </a:solidFill>
              </a:rPr>
              <a:t>دولت</a:t>
            </a:r>
          </a:p>
          <a:p>
            <a:pPr lvl="1" algn="just">
              <a:buFont typeface="Wingdings" panose="05000000000000000000" pitchFamily="2" charset="2"/>
              <a:buChar char="ü"/>
            </a:pPr>
            <a:r>
              <a:rPr lang="fa-IR" sz="2400" dirty="0" smtClean="0">
                <a:solidFill>
                  <a:schemeClr val="tx1"/>
                </a:solidFill>
              </a:rPr>
              <a:t>تحریک </a:t>
            </a:r>
            <a:r>
              <a:rPr lang="fa-IR" sz="2400" dirty="0">
                <a:solidFill>
                  <a:schemeClr val="tx1"/>
                </a:solidFill>
              </a:rPr>
              <a:t>تقاضای </a:t>
            </a:r>
            <a:r>
              <a:rPr lang="fa-IR" sz="2400" dirty="0" smtClean="0">
                <a:solidFill>
                  <a:schemeClr val="tx1"/>
                </a:solidFill>
              </a:rPr>
              <a:t>خصوصی</a:t>
            </a:r>
          </a:p>
          <a:p>
            <a:pPr lvl="1" algn="just">
              <a:buFont typeface="Wingdings" panose="05000000000000000000" pitchFamily="2" charset="2"/>
              <a:buChar char="ü"/>
            </a:pPr>
            <a:r>
              <a:rPr lang="fa-IR" sz="2400" dirty="0" smtClean="0">
                <a:solidFill>
                  <a:schemeClr val="tx1"/>
                </a:solidFill>
              </a:rPr>
              <a:t>تحریک </a:t>
            </a:r>
            <a:r>
              <a:rPr lang="fa-IR" sz="2400" dirty="0">
                <a:solidFill>
                  <a:schemeClr val="tx1"/>
                </a:solidFill>
              </a:rPr>
              <a:t>کاربران نهایی محصولات </a:t>
            </a:r>
            <a:r>
              <a:rPr lang="fa-IR" sz="2400" dirty="0" smtClean="0">
                <a:solidFill>
                  <a:schemeClr val="tx1"/>
                </a:solidFill>
              </a:rPr>
              <a:t>نوآورانه</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21</a:t>
            </a:fld>
            <a:endParaRPr lang="fa-IR"/>
          </a:p>
        </p:txBody>
      </p:sp>
    </p:spTree>
    <p:extLst>
      <p:ext uri="{BB962C8B-B14F-4D97-AF65-F5344CB8AC3E}">
        <p14:creationId xmlns:p14="http://schemas.microsoft.com/office/powerpoint/2010/main" val="3273629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3-2- </a:t>
            </a:r>
            <a:r>
              <a:rPr lang="fa-IR" sz="2200" dirty="0" smtClean="0"/>
              <a:t>ابزارهای متمرکز بر تحریک طرف تقاضای نوآوری</a:t>
            </a:r>
            <a:r>
              <a:rPr lang="fa-IR" sz="2200" smtClean="0"/>
              <a:t/>
            </a:r>
            <a:br>
              <a:rPr lang="fa-IR" sz="2200" smtClean="0"/>
            </a:br>
            <a:r>
              <a:rPr lang="fa-IR" sz="1800" smtClean="0"/>
              <a:t>3-2-1- </a:t>
            </a:r>
            <a:r>
              <a:rPr lang="fa-IR" sz="1800" dirty="0" smtClean="0"/>
              <a:t>خریدهای با محوریت دولت</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a:t>منطق حضور دولت در خرید </a:t>
            </a:r>
            <a:r>
              <a:rPr lang="fa-IR" sz="2000" dirty="0" smtClean="0"/>
              <a:t>دولتی:</a:t>
            </a:r>
          </a:p>
          <a:p>
            <a:pPr lvl="1" algn="just">
              <a:lnSpc>
                <a:spcPct val="150000"/>
              </a:lnSpc>
              <a:buFont typeface="Wingdings" panose="05000000000000000000" pitchFamily="2" charset="2"/>
              <a:buChar char="ü"/>
            </a:pPr>
            <a:r>
              <a:rPr lang="fa-IR" sz="2000" dirty="0" smtClean="0">
                <a:solidFill>
                  <a:schemeClr val="tx1"/>
                </a:solidFill>
              </a:rPr>
              <a:t>نیازهای </a:t>
            </a:r>
            <a:r>
              <a:rPr lang="fa-IR" sz="2000" dirty="0">
                <a:solidFill>
                  <a:schemeClr val="tx1"/>
                </a:solidFill>
              </a:rPr>
              <a:t>بخش عمومی، قسمتی عمده از نیاز محلی را تشکیل می­دهد. </a:t>
            </a:r>
            <a:endParaRPr lang="fa-IR" sz="2000" dirty="0" smtClean="0">
              <a:solidFill>
                <a:schemeClr val="tx1"/>
              </a:solidFill>
            </a:endParaRPr>
          </a:p>
          <a:p>
            <a:pPr lvl="1" algn="just">
              <a:lnSpc>
                <a:spcPct val="150000"/>
              </a:lnSpc>
              <a:buFont typeface="Wingdings" panose="05000000000000000000" pitchFamily="2" charset="2"/>
              <a:buChar char="ü"/>
            </a:pPr>
            <a:r>
              <a:rPr lang="fa-IR" sz="2000" dirty="0" smtClean="0">
                <a:solidFill>
                  <a:schemeClr val="tx1"/>
                </a:solidFill>
              </a:rPr>
              <a:t>شکست­های </a:t>
            </a:r>
            <a:r>
              <a:rPr lang="fa-IR" sz="2000" dirty="0">
                <a:solidFill>
                  <a:schemeClr val="tx1"/>
                </a:solidFill>
              </a:rPr>
              <a:t>نظام‌مند و بازاری متعددی </a:t>
            </a:r>
            <a:r>
              <a:rPr lang="fa-IR" sz="2000" dirty="0" smtClean="0">
                <a:solidFill>
                  <a:schemeClr val="tx1"/>
                </a:solidFill>
              </a:rPr>
              <a:t>هستند که </a:t>
            </a:r>
            <a:r>
              <a:rPr lang="fa-IR" sz="2000" dirty="0">
                <a:solidFill>
                  <a:schemeClr val="tx1"/>
                </a:solidFill>
              </a:rPr>
              <a:t>باعث ناکارآمدی اتصال عرضه و </a:t>
            </a:r>
            <a:r>
              <a:rPr lang="fa-IR" sz="2000" dirty="0" smtClean="0">
                <a:solidFill>
                  <a:schemeClr val="tx1"/>
                </a:solidFill>
              </a:rPr>
              <a:t>تقاضا می­شوند.</a:t>
            </a:r>
          </a:p>
          <a:p>
            <a:pPr lvl="1" algn="just">
              <a:lnSpc>
                <a:spcPct val="150000"/>
              </a:lnSpc>
              <a:buFont typeface="Wingdings" panose="05000000000000000000" pitchFamily="2" charset="2"/>
              <a:buChar char="ü"/>
            </a:pPr>
            <a:r>
              <a:rPr lang="fa-IR" sz="2000" dirty="0" smtClean="0">
                <a:solidFill>
                  <a:schemeClr val="tx1"/>
                </a:solidFill>
              </a:rPr>
              <a:t>استفاده </a:t>
            </a:r>
            <a:r>
              <a:rPr lang="fa-IR" sz="2000" dirty="0">
                <a:solidFill>
                  <a:schemeClr val="tx1"/>
                </a:solidFill>
              </a:rPr>
              <a:t>از راه­حل­های نوآورانه برای نیازهای عمومی، </a:t>
            </a:r>
            <a:r>
              <a:rPr lang="fa-IR" sz="2000" dirty="0" smtClean="0">
                <a:solidFill>
                  <a:schemeClr val="tx1"/>
                </a:solidFill>
              </a:rPr>
              <a:t>باعث </a:t>
            </a:r>
            <a:r>
              <a:rPr lang="fa-IR" sz="2000" dirty="0">
                <a:solidFill>
                  <a:schemeClr val="tx1"/>
                </a:solidFill>
              </a:rPr>
              <a:t>بهبود </a:t>
            </a:r>
            <a:r>
              <a:rPr lang="fa-IR" sz="2000" dirty="0" smtClean="0">
                <a:solidFill>
                  <a:schemeClr val="tx1"/>
                </a:solidFill>
              </a:rPr>
              <a:t>زیرساخت­ها و </a:t>
            </a:r>
            <a:r>
              <a:rPr lang="fa-IR" sz="2000" dirty="0">
                <a:solidFill>
                  <a:schemeClr val="tx1"/>
                </a:solidFill>
              </a:rPr>
              <a:t>خدمات </a:t>
            </a:r>
            <a:r>
              <a:rPr lang="fa-IR" sz="2000" dirty="0" smtClean="0">
                <a:solidFill>
                  <a:schemeClr val="tx1"/>
                </a:solidFill>
              </a:rPr>
              <a:t>عمومی‌اند.</a:t>
            </a:r>
          </a:p>
          <a:p>
            <a:pPr algn="just">
              <a:lnSpc>
                <a:spcPct val="150000"/>
              </a:lnSpc>
              <a:buFont typeface="Wingdings" panose="05000000000000000000" pitchFamily="2" charset="2"/>
              <a:buChar char="§"/>
            </a:pPr>
            <a:r>
              <a:rPr lang="fa-IR" sz="2000" dirty="0" smtClean="0"/>
              <a:t>برخی اقدامات عمده این نوع سیاست‌ها:</a:t>
            </a:r>
          </a:p>
          <a:p>
            <a:pPr lvl="1" algn="just">
              <a:lnSpc>
                <a:spcPct val="150000"/>
              </a:lnSpc>
              <a:buFont typeface="Wingdings" panose="05000000000000000000" pitchFamily="2" charset="2"/>
              <a:buChar char="ü"/>
            </a:pPr>
            <a:r>
              <a:rPr lang="fa-IR" sz="2000" dirty="0" smtClean="0">
                <a:solidFill>
                  <a:schemeClr val="tx1"/>
                </a:solidFill>
              </a:rPr>
              <a:t>عقد قرارداد با شرکت­های نوآور برای تامین منابع موردنیاز</a:t>
            </a:r>
          </a:p>
          <a:p>
            <a:pPr lvl="1" algn="just">
              <a:lnSpc>
                <a:spcPct val="150000"/>
              </a:lnSpc>
              <a:buFont typeface="Wingdings" panose="05000000000000000000" pitchFamily="2" charset="2"/>
              <a:buChar char="ü"/>
            </a:pPr>
            <a:r>
              <a:rPr lang="fa-IR" sz="2000" dirty="0" smtClean="0">
                <a:solidFill>
                  <a:schemeClr val="tx1"/>
                </a:solidFill>
              </a:rPr>
              <a:t>تضمین خرید</a:t>
            </a:r>
          </a:p>
          <a:p>
            <a:pPr lvl="1" algn="just">
              <a:lnSpc>
                <a:spcPct val="150000"/>
              </a:lnSpc>
              <a:buFont typeface="Wingdings" panose="05000000000000000000" pitchFamily="2" charset="2"/>
              <a:buChar char="ü"/>
            </a:pPr>
            <a:r>
              <a:rPr lang="fa-IR" sz="2000" dirty="0" smtClean="0">
                <a:solidFill>
                  <a:schemeClr val="tx1"/>
                </a:solidFill>
              </a:rPr>
              <a:t>خلق بازارهای پیشرو</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22</a:t>
            </a:fld>
            <a:endParaRPr lang="fa-IR"/>
          </a:p>
        </p:txBody>
      </p:sp>
    </p:spTree>
    <p:extLst>
      <p:ext uri="{BB962C8B-B14F-4D97-AF65-F5344CB8AC3E}">
        <p14:creationId xmlns:p14="http://schemas.microsoft.com/office/powerpoint/2010/main" val="3555179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3-2- </a:t>
            </a:r>
            <a:r>
              <a:rPr lang="fa-IR" sz="2200" dirty="0" smtClean="0"/>
              <a:t>ابزارهای متمرکز بر تحریک طرف تقاضای نوآوری</a:t>
            </a:r>
            <a:r>
              <a:rPr lang="fa-IR" sz="2200" smtClean="0"/>
              <a:t/>
            </a:r>
            <a:br>
              <a:rPr lang="fa-IR" sz="2200" smtClean="0"/>
            </a:br>
            <a:r>
              <a:rPr lang="fa-IR" sz="1800" smtClean="0"/>
              <a:t>3-2-1- </a:t>
            </a:r>
            <a:r>
              <a:rPr lang="fa-IR" sz="1800" dirty="0" smtClean="0"/>
              <a:t>خریدهای با محوریت دولت (ادامه)</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خریدهای </a:t>
            </a:r>
            <a:r>
              <a:rPr lang="fa-IR" sz="2000" dirty="0"/>
              <a:t>دولتی می­توانند عمومی یا استراتژیک (خرید فناوری­های دارای اولویت برای دولت با هدف جهت­دهی به نظام) </a:t>
            </a:r>
            <a:r>
              <a:rPr lang="fa-IR" sz="2000" dirty="0" smtClean="0"/>
              <a:t>باشند.</a:t>
            </a:r>
          </a:p>
          <a:p>
            <a:pPr algn="just">
              <a:lnSpc>
                <a:spcPct val="150000"/>
              </a:lnSpc>
              <a:buFont typeface="Wingdings" panose="05000000000000000000" pitchFamily="2" charset="2"/>
              <a:buChar char="§"/>
            </a:pPr>
            <a:r>
              <a:rPr lang="fa-IR" sz="2000" dirty="0" smtClean="0"/>
              <a:t>خریدهای </a:t>
            </a:r>
            <a:r>
              <a:rPr lang="fa-IR" sz="2000" dirty="0"/>
              <a:t>دولتی می­توانند مستقیم یا کاتالیزوری (خریدهایی که درآن­ها دولت به جای بهره­برداری از نوآوری، به سازمان­دهی تقاضا </a:t>
            </a:r>
            <a:r>
              <a:rPr lang="fa-IR" sz="2000" dirty="0" smtClean="0"/>
              <a:t>می­پردازد) باشند.</a:t>
            </a:r>
          </a:p>
          <a:p>
            <a:pPr algn="just">
              <a:lnSpc>
                <a:spcPct val="150000"/>
              </a:lnSpc>
              <a:buFont typeface="Wingdings" panose="05000000000000000000" pitchFamily="2" charset="2"/>
              <a:buChar char="§"/>
            </a:pPr>
            <a:r>
              <a:rPr lang="fa-IR" sz="2000" dirty="0" smtClean="0"/>
              <a:t>خریدهای </a:t>
            </a:r>
            <a:r>
              <a:rPr lang="fa-IR" sz="2000" dirty="0"/>
              <a:t>دولتی </a:t>
            </a:r>
            <a:r>
              <a:rPr lang="fa-IR" sz="2000" dirty="0" smtClean="0"/>
              <a:t>می­توانند </a:t>
            </a:r>
            <a:r>
              <a:rPr lang="fa-IR" sz="2000" dirty="0"/>
              <a:t>در دو حالت خریدهای تجاری محصولات نوآورانه یا خریدهای پیش تجاری تحقیق­وتوسعه (حمایت از خرید خدمات تحقیق­وتوسعه به جای خرید محصولات نوآورانه نهایی که معمولا به حصول یک نسخه اولیه از محصول نهایی ختم می­شود) </a:t>
            </a:r>
            <a:r>
              <a:rPr lang="fa-IR" sz="2000" dirty="0" smtClean="0"/>
              <a:t>باشند.</a:t>
            </a:r>
            <a:endParaRPr lang="en-US" sz="2000" dirty="0"/>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23</a:t>
            </a:fld>
            <a:endParaRPr lang="fa-IR"/>
          </a:p>
        </p:txBody>
      </p:sp>
    </p:spTree>
    <p:extLst>
      <p:ext uri="{BB962C8B-B14F-4D97-AF65-F5344CB8AC3E}">
        <p14:creationId xmlns:p14="http://schemas.microsoft.com/office/powerpoint/2010/main" val="370545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3-2- </a:t>
            </a:r>
            <a:r>
              <a:rPr lang="fa-IR" sz="2200" dirty="0" smtClean="0"/>
              <a:t>ابزارهای متمرکز بر تحریک طرف تقاضای نوآوری</a:t>
            </a:r>
            <a:r>
              <a:rPr lang="fa-IR" sz="2200" smtClean="0"/>
              <a:t/>
            </a:r>
            <a:br>
              <a:rPr lang="fa-IR" sz="2200" smtClean="0"/>
            </a:br>
            <a:r>
              <a:rPr lang="fa-IR" sz="1800" smtClean="0"/>
              <a:t>3-2-1- </a:t>
            </a:r>
            <a:r>
              <a:rPr lang="fa-IR" sz="1800" dirty="0"/>
              <a:t>تحریک تقاضای خصوصی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200000"/>
              </a:lnSpc>
              <a:buFont typeface="Wingdings" panose="05000000000000000000" pitchFamily="2" charset="2"/>
              <a:buChar char="§"/>
            </a:pPr>
            <a:r>
              <a:rPr lang="fa-IR" sz="2000" dirty="0"/>
              <a:t>معمولا در دوره­های ابتدایی معرفی یک نوآوری، تمایل کمتری از سوی طرف تقاضا برای بهره­برداری وجود دارد که موجب شکست­­ در چرخه نوآوری </a:t>
            </a:r>
            <a:r>
              <a:rPr lang="fa-IR" sz="2000" dirty="0" smtClean="0"/>
              <a:t>می­شود.</a:t>
            </a:r>
          </a:p>
          <a:p>
            <a:pPr algn="just">
              <a:lnSpc>
                <a:spcPct val="200000"/>
              </a:lnSpc>
              <a:buFont typeface="Wingdings" panose="05000000000000000000" pitchFamily="2" charset="2"/>
              <a:buChar char="§"/>
            </a:pPr>
            <a:r>
              <a:rPr lang="fa-IR" sz="2000" dirty="0" smtClean="0"/>
              <a:t>این </a:t>
            </a:r>
            <a:r>
              <a:rPr lang="fa-IR" sz="2000" dirty="0"/>
              <a:t>شکست­ها ناشی از عدم تقارن اطلاعات میان عرضه و تقاضا و ضعف </a:t>
            </a:r>
            <a:r>
              <a:rPr lang="fa-IR" sz="2000" dirty="0" smtClean="0"/>
              <a:t>ارتباطی طرفین </a:t>
            </a:r>
            <a:r>
              <a:rPr lang="fa-IR" sz="2000" dirty="0"/>
              <a:t>است که هزینه­ها و ریسک پذیرش و یادگیری نوآوری را بالا برده و در نتیجه موجب تمایل کمتر طرف تقاضا </a:t>
            </a:r>
            <a:r>
              <a:rPr lang="fa-IR" sz="2000" dirty="0" smtClean="0"/>
              <a:t>می­شود.</a:t>
            </a:r>
          </a:p>
          <a:p>
            <a:pPr algn="just">
              <a:lnSpc>
                <a:spcPct val="200000"/>
              </a:lnSpc>
              <a:buFont typeface="Wingdings" panose="05000000000000000000" pitchFamily="2" charset="2"/>
              <a:buChar char="§"/>
            </a:pPr>
            <a:r>
              <a:rPr lang="fa-IR" sz="2000" dirty="0" smtClean="0"/>
              <a:t>دولت </a:t>
            </a:r>
            <a:r>
              <a:rPr lang="fa-IR" sz="2000" dirty="0"/>
              <a:t>تلاش می­کند تا با ارائه حمایت­های مالی و تجمیع و تصریح نیازها، ایده­ها و دغدغه­های مربوط به فناوری­های جدید و ترجمه آن­ها به زبان تقاضا، موجب تحریک تقاضای خصوصی </a:t>
            </a:r>
            <a:r>
              <a:rPr lang="fa-IR" sz="2000" dirty="0" smtClean="0"/>
              <a:t>شود.</a:t>
            </a:r>
            <a:endParaRPr lang="en-US" sz="2000" dirty="0"/>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24</a:t>
            </a:fld>
            <a:endParaRPr lang="fa-IR"/>
          </a:p>
        </p:txBody>
      </p:sp>
    </p:spTree>
    <p:extLst>
      <p:ext uri="{BB962C8B-B14F-4D97-AF65-F5344CB8AC3E}">
        <p14:creationId xmlns:p14="http://schemas.microsoft.com/office/powerpoint/2010/main" val="698639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3-2- </a:t>
            </a:r>
            <a:r>
              <a:rPr lang="fa-IR" sz="2200" dirty="0" smtClean="0"/>
              <a:t>ابزارهای متمرکز بر تحریک طرف تقاضای نوآوری</a:t>
            </a:r>
            <a:r>
              <a:rPr lang="fa-IR" sz="2200" smtClean="0"/>
              <a:t/>
            </a:r>
            <a:br>
              <a:rPr lang="fa-IR" sz="2200" smtClean="0"/>
            </a:br>
            <a:r>
              <a:rPr lang="fa-IR" sz="1800" smtClean="0"/>
              <a:t>3-2-1- </a:t>
            </a:r>
            <a:r>
              <a:rPr lang="fa-IR" sz="1800" dirty="0"/>
              <a:t>تحریک تقاضای </a:t>
            </a:r>
            <a:r>
              <a:rPr lang="fa-IR" sz="1800" dirty="0" smtClean="0"/>
              <a:t>خصوصی (ادامه)</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a:t>اقداماتی که دولت در این بخش اتخاذ می­کند، طیف وسیعی از فعالیت­ها را شامل می­شود که به دو دسته مستقیم و غیرمستقیم قابل تفکیک </a:t>
            </a:r>
            <a:r>
              <a:rPr lang="fa-IR" sz="2000" dirty="0" smtClean="0"/>
              <a:t>هستند</a:t>
            </a:r>
            <a:r>
              <a:rPr lang="fa-IR" sz="2000" dirty="0"/>
              <a:t>:</a:t>
            </a:r>
            <a:endParaRPr lang="fa-IR" sz="2000" dirty="0" smtClean="0"/>
          </a:p>
          <a:p>
            <a:pPr lvl="1" algn="just">
              <a:lnSpc>
                <a:spcPct val="150000"/>
              </a:lnSpc>
              <a:buFont typeface="Wingdings" panose="05000000000000000000" pitchFamily="2" charset="2"/>
              <a:buChar char="ü"/>
            </a:pPr>
            <a:r>
              <a:rPr lang="fa-IR" sz="2000" dirty="0" smtClean="0">
                <a:solidFill>
                  <a:schemeClr val="tx1"/>
                </a:solidFill>
              </a:rPr>
              <a:t>اقدامات مستقیم: </a:t>
            </a:r>
            <a:r>
              <a:rPr lang="fa-IR" sz="2000" dirty="0">
                <a:solidFill>
                  <a:schemeClr val="tx1"/>
                </a:solidFill>
              </a:rPr>
              <a:t>تحریک خرید خصوصی با استفاده از ضمانت بیمه­ای، کوپن­های نوآوری (خطوط اعتباری مشخص برای خرید </a:t>
            </a:r>
            <a:r>
              <a:rPr lang="fa-IR" sz="2000" dirty="0" smtClean="0">
                <a:solidFill>
                  <a:schemeClr val="tx1"/>
                </a:solidFill>
              </a:rPr>
              <a:t>نوآوری)، </a:t>
            </a:r>
            <a:r>
              <a:rPr lang="fa-IR" sz="2000" dirty="0">
                <a:solidFill>
                  <a:schemeClr val="tx1"/>
                </a:solidFill>
              </a:rPr>
              <a:t>خریدهای یارانه­ای و مشوق­های مالیاتی برای خرید </a:t>
            </a:r>
            <a:r>
              <a:rPr lang="fa-IR" sz="2000" dirty="0" smtClean="0">
                <a:solidFill>
                  <a:schemeClr val="tx1"/>
                </a:solidFill>
              </a:rPr>
              <a:t>نوآوری</a:t>
            </a:r>
          </a:p>
          <a:p>
            <a:pPr lvl="1" algn="just">
              <a:lnSpc>
                <a:spcPct val="150000"/>
              </a:lnSpc>
              <a:buFont typeface="Wingdings" panose="05000000000000000000" pitchFamily="2" charset="2"/>
              <a:buChar char="ü"/>
            </a:pPr>
            <a:r>
              <a:rPr lang="fa-IR" sz="2000" dirty="0" smtClean="0">
                <a:solidFill>
                  <a:schemeClr val="tx1"/>
                </a:solidFill>
              </a:rPr>
              <a:t>اقدامات غیرمستقیم: حمایت </a:t>
            </a:r>
            <a:r>
              <a:rPr lang="fa-IR" sz="2000" dirty="0">
                <a:solidFill>
                  <a:schemeClr val="tx1"/>
                </a:solidFill>
              </a:rPr>
              <a:t>از فعالیت­های بازاریابی و اطلاعاتی، توانمندسازی و آموزش مشتریان در مورد نوآوری­ها و گفتمان­سازی (تصریح تقاضا) با مداخله دولت برای ترجمه نیازها و دغدغه­های مشتریان به محصولات نوآورانه آتی و تجمیع </a:t>
            </a:r>
            <a:r>
              <a:rPr lang="fa-IR" sz="2000" dirty="0" smtClean="0">
                <a:solidFill>
                  <a:schemeClr val="tx1"/>
                </a:solidFill>
              </a:rPr>
              <a:t>خرید</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25</a:t>
            </a:fld>
            <a:endParaRPr lang="fa-IR"/>
          </a:p>
        </p:txBody>
      </p:sp>
    </p:spTree>
    <p:extLst>
      <p:ext uri="{BB962C8B-B14F-4D97-AF65-F5344CB8AC3E}">
        <p14:creationId xmlns:p14="http://schemas.microsoft.com/office/powerpoint/2010/main" val="1190824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3-2- </a:t>
            </a:r>
            <a:r>
              <a:rPr lang="fa-IR" sz="2200" dirty="0" smtClean="0"/>
              <a:t>ابزارهای متمرکز بر تحریک طرف تقاضای نوآوری</a:t>
            </a:r>
            <a:r>
              <a:rPr lang="fa-IR" sz="2200" smtClean="0"/>
              <a:t/>
            </a:r>
            <a:br>
              <a:rPr lang="fa-IR" sz="2200" smtClean="0"/>
            </a:br>
            <a:r>
              <a:rPr lang="fa-IR" sz="1800" smtClean="0"/>
              <a:t>3-2-1- </a:t>
            </a:r>
            <a:r>
              <a:rPr lang="fa-IR" sz="1800" dirty="0" smtClean="0"/>
              <a:t>تحریک کاربران نهایی محصولات نوآورانه</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اقدامات عمده این بخش:</a:t>
            </a:r>
          </a:p>
          <a:p>
            <a:pPr lvl="1" algn="just">
              <a:lnSpc>
                <a:spcPct val="150000"/>
              </a:lnSpc>
              <a:buFont typeface="Wingdings" panose="05000000000000000000" pitchFamily="2" charset="2"/>
              <a:buChar char="ü"/>
            </a:pPr>
            <a:r>
              <a:rPr lang="fa-IR" sz="2000" dirty="0" smtClean="0">
                <a:solidFill>
                  <a:schemeClr val="tx1"/>
                </a:solidFill>
              </a:rPr>
              <a:t>آگاهی­بخشی </a:t>
            </a:r>
            <a:r>
              <a:rPr lang="fa-IR" sz="2000" dirty="0">
                <a:solidFill>
                  <a:schemeClr val="tx1"/>
                </a:solidFill>
              </a:rPr>
              <a:t>و فرهنگ­سازی </a:t>
            </a:r>
            <a:r>
              <a:rPr lang="fa-IR" sz="2000" dirty="0" smtClean="0">
                <a:solidFill>
                  <a:schemeClr val="tx1"/>
                </a:solidFill>
              </a:rPr>
              <a:t>به کمک </a:t>
            </a:r>
            <a:r>
              <a:rPr lang="fa-IR" sz="2000" dirty="0">
                <a:solidFill>
                  <a:schemeClr val="tx1"/>
                </a:solidFill>
              </a:rPr>
              <a:t>رسانه­ها </a:t>
            </a:r>
            <a:r>
              <a:rPr lang="fa-IR" sz="2000" dirty="0" smtClean="0">
                <a:solidFill>
                  <a:schemeClr val="tx1"/>
                </a:solidFill>
              </a:rPr>
              <a:t>برای اثرگذاری بر فرهنگ عمومی مصرف جامعه</a:t>
            </a:r>
            <a:endParaRPr lang="en-US" sz="2000" dirty="0">
              <a:solidFill>
                <a:schemeClr val="tx1"/>
              </a:solidFill>
            </a:endParaRPr>
          </a:p>
          <a:p>
            <a:pPr lvl="1" algn="just">
              <a:lnSpc>
                <a:spcPct val="150000"/>
              </a:lnSpc>
              <a:buFont typeface="Wingdings" panose="05000000000000000000" pitchFamily="2" charset="2"/>
              <a:buChar char="ü"/>
            </a:pPr>
            <a:r>
              <a:rPr lang="fa-IR" sz="2000" dirty="0" smtClean="0">
                <a:solidFill>
                  <a:schemeClr val="tx1"/>
                </a:solidFill>
              </a:rPr>
              <a:t>پرورش </a:t>
            </a:r>
            <a:r>
              <a:rPr lang="fa-IR" sz="2000" dirty="0">
                <a:solidFill>
                  <a:schemeClr val="tx1"/>
                </a:solidFill>
              </a:rPr>
              <a:t>کاربران </a:t>
            </a:r>
            <a:r>
              <a:rPr lang="fa-IR" sz="2000" dirty="0" smtClean="0">
                <a:solidFill>
                  <a:schemeClr val="tx1"/>
                </a:solidFill>
              </a:rPr>
              <a:t>پیشرو </a:t>
            </a:r>
            <a:r>
              <a:rPr lang="fa-IR" sz="2000" dirty="0">
                <a:solidFill>
                  <a:schemeClr val="tx1"/>
                </a:solidFill>
              </a:rPr>
              <a:t>(کاربرانی که به واسطه برخی ویژگی­های نوآوری­های نوظهور و یا ذاتا به خاطر علاقه به نوآوری، حاضر به پذیرش ریسک و استفاده از محصولات جدیدی هستند که لزوما هنوز بهینه­سازی نشده و جایگزین مناسبی در میان رقبای خود محسوب </a:t>
            </a:r>
            <a:r>
              <a:rPr lang="fa-IR" sz="2000" dirty="0" smtClean="0">
                <a:solidFill>
                  <a:schemeClr val="tx1"/>
                </a:solidFill>
              </a:rPr>
              <a:t>نمی­شوند) </a:t>
            </a:r>
            <a:r>
              <a:rPr lang="fa-IR" sz="2000" dirty="0">
                <a:solidFill>
                  <a:schemeClr val="tx1"/>
                </a:solidFill>
              </a:rPr>
              <a:t>برای خلق بازارهای </a:t>
            </a:r>
            <a:r>
              <a:rPr lang="fa-IR" sz="2000" dirty="0" smtClean="0">
                <a:solidFill>
                  <a:schemeClr val="tx1"/>
                </a:solidFill>
              </a:rPr>
              <a:t>پیشرو و </a:t>
            </a:r>
            <a:r>
              <a:rPr lang="fa-IR" sz="2000" dirty="0">
                <a:solidFill>
                  <a:schemeClr val="tx1"/>
                </a:solidFill>
              </a:rPr>
              <a:t>در نتیجه شکل­گیری و انتشار نوآوری با </a:t>
            </a:r>
            <a:r>
              <a:rPr lang="fa-IR" sz="2000" dirty="0" smtClean="0">
                <a:solidFill>
                  <a:schemeClr val="tx1"/>
                </a:solidFill>
              </a:rPr>
              <a:t>فرصت­های رشد بیشتر</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26</a:t>
            </a:fld>
            <a:endParaRPr lang="fa-IR"/>
          </a:p>
        </p:txBody>
      </p:sp>
    </p:spTree>
    <p:extLst>
      <p:ext uri="{BB962C8B-B14F-4D97-AF65-F5344CB8AC3E}">
        <p14:creationId xmlns:p14="http://schemas.microsoft.com/office/powerpoint/2010/main" val="2523602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3- معرفی ابزارهای سیاستی</a:t>
            </a:r>
            <a:br>
              <a:rPr lang="fa-IR" sz="2800" dirty="0" smtClean="0"/>
            </a:br>
            <a:r>
              <a:rPr lang="fa-IR" sz="2200" dirty="0" smtClean="0"/>
              <a:t>3-3- ابزارهای متمرکز بر شکل‌گیری روابط نظام‌ساز</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منظور </a:t>
            </a:r>
            <a:r>
              <a:rPr lang="fa-IR" sz="2000" dirty="0"/>
              <a:t>از ابزارهای نظام‌ساز، انواعی از ابزارها هستند که منجر به افزایش تعامل و همکاری میان بازیگران مختلف نظام نوآوری می­شوند. </a:t>
            </a:r>
            <a:endParaRPr lang="fa-IR" sz="2000" dirty="0" smtClean="0"/>
          </a:p>
          <a:p>
            <a:pPr algn="just">
              <a:lnSpc>
                <a:spcPct val="150000"/>
              </a:lnSpc>
              <a:buFont typeface="Wingdings" panose="05000000000000000000" pitchFamily="2" charset="2"/>
              <a:buChar char="§"/>
            </a:pPr>
            <a:r>
              <a:rPr lang="fa-IR" sz="2000" dirty="0" smtClean="0"/>
              <a:t>اگرچه </a:t>
            </a:r>
            <a:r>
              <a:rPr lang="fa-IR" sz="2000" dirty="0"/>
              <a:t>ممکن است هریک از ابزارهای سیاستی باعث برقراری ارتباط باشند، ابزارهای نظام‌ساز تمرکز اصلی خود را بر مشارکت و هم­افزایی به عنوان عامل اصلی تبدیل شدن فعالیت­های مختلف نهادهای گوناگون به یک نظام منسجم گذاشته­اند. این ابزارها به صورت بالقوه ظرفیتی برای فعال شدن هم‌زمان دو یا چند نهاد ایجاد می­نمایند.</a:t>
            </a:r>
            <a:endParaRPr lang="fa-IR" sz="2000" dirty="0" smtClean="0"/>
          </a:p>
          <a:p>
            <a:pPr algn="just">
              <a:lnSpc>
                <a:spcPct val="150000"/>
              </a:lnSpc>
              <a:buFont typeface="Wingdings" panose="05000000000000000000" pitchFamily="2" charset="2"/>
              <a:buChar char="§"/>
            </a:pPr>
            <a:r>
              <a:rPr lang="fa-IR" sz="2000" dirty="0" smtClean="0"/>
              <a:t>غالب </a:t>
            </a:r>
            <a:r>
              <a:rPr lang="fa-IR" sz="2000" dirty="0"/>
              <a:t>ابزارهایی که در این بخش قرار می­گیرند رویکرد همکارانه داشته و به تبع تمرکزی که بر درگیرسازی نهادها دارند، پیچیده­تر از ابزارهای </a:t>
            </a:r>
            <a:r>
              <a:rPr lang="fa-IR" sz="2000" dirty="0" smtClean="0"/>
              <a:t>معمول و ترکیبی </a:t>
            </a:r>
            <a:r>
              <a:rPr lang="fa-IR" sz="2000" dirty="0"/>
              <a:t>از اقدامات و ابزارهای مختلف هستند</a:t>
            </a:r>
            <a:r>
              <a:rPr lang="fa-IR" sz="2000" dirty="0" smtClean="0"/>
              <a:t>.</a:t>
            </a:r>
            <a:endParaRPr lang="en-US" sz="2000" dirty="0"/>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27</a:t>
            </a:fld>
            <a:endParaRPr lang="fa-IR"/>
          </a:p>
        </p:txBody>
      </p:sp>
    </p:spTree>
    <p:extLst>
      <p:ext uri="{BB962C8B-B14F-4D97-AF65-F5344CB8AC3E}">
        <p14:creationId xmlns:p14="http://schemas.microsoft.com/office/powerpoint/2010/main" val="1799393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3-3- </a:t>
            </a:r>
            <a:r>
              <a:rPr lang="fa-IR" sz="2200" dirty="0"/>
              <a:t>ابزارهای متمرکز بر شکل‌گیری روابط نظام‌ساز</a:t>
            </a:r>
            <a:r>
              <a:rPr lang="fa-IR" sz="2200" smtClean="0"/>
              <a:t/>
            </a:r>
            <a:br>
              <a:rPr lang="fa-IR" sz="2200" smtClean="0"/>
            </a:br>
            <a:r>
              <a:rPr lang="fa-IR" sz="1800" smtClean="0"/>
              <a:t>3-3-1- </a:t>
            </a:r>
            <a:r>
              <a:rPr lang="fa-IR" sz="1800" dirty="0" smtClean="0"/>
              <a:t>حمایت </a:t>
            </a:r>
            <a:r>
              <a:rPr lang="fa-IR" sz="1800" dirty="0"/>
              <a:t>از همکاری علم و صنعت</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در نگاه­های قدیمی­تر به رابطه دانشگاه با صنعت که رویکردهای خطی با محوریت فشار علم را مدنظر قرار می­دهند، عموما سیاست­های برقراری ارتباط، حول انتقال فناوری از دانشگاه به صنعت قرار می­گرفته است. با این حال در </a:t>
            </a:r>
            <a:r>
              <a:rPr lang="fa-IR" sz="2000" dirty="0"/>
              <a:t>نگاه </a:t>
            </a:r>
            <a:r>
              <a:rPr lang="fa-IR" sz="2000" dirty="0" smtClean="0"/>
              <a:t>جدید </a:t>
            </a:r>
            <a:r>
              <a:rPr lang="fa-IR" sz="2000" dirty="0"/>
              <a:t>که </a:t>
            </a:r>
            <a:r>
              <a:rPr lang="fa-IR" sz="2000" dirty="0" smtClean="0"/>
              <a:t>بیشتر از گذشته رویکردهای نظام نوآوری در نظر گرفته می­شوند، انتقال دانش اولویت یافته و همکاری­های دانشگاه با </a:t>
            </a:r>
            <a:r>
              <a:rPr lang="fa-IR" sz="2000" dirty="0"/>
              <a:t>صنعت برای خلق دانش حائز اهمیت </a:t>
            </a:r>
            <a:r>
              <a:rPr lang="fa-IR" sz="2000" dirty="0" smtClean="0"/>
              <a:t>است.</a:t>
            </a:r>
          </a:p>
          <a:p>
            <a:pPr algn="just">
              <a:lnSpc>
                <a:spcPct val="150000"/>
              </a:lnSpc>
              <a:buFont typeface="Wingdings" panose="05000000000000000000" pitchFamily="2" charset="2"/>
              <a:buChar char="§"/>
            </a:pPr>
            <a:r>
              <a:rPr lang="fa-IR" sz="2000" dirty="0" smtClean="0"/>
              <a:t>از جمله اقداماتی که در این حوزه صورت می­پذیرد:</a:t>
            </a:r>
          </a:p>
          <a:p>
            <a:pPr lvl="1" algn="just">
              <a:lnSpc>
                <a:spcPct val="150000"/>
              </a:lnSpc>
              <a:buFont typeface="Wingdings" panose="05000000000000000000" pitchFamily="2" charset="2"/>
              <a:buChar char="ü"/>
            </a:pPr>
            <a:r>
              <a:rPr lang="fa-IR" sz="2000" dirty="0" smtClean="0"/>
              <a:t> </a:t>
            </a:r>
            <a:r>
              <a:rPr lang="fa-IR" sz="2000" dirty="0" smtClean="0">
                <a:solidFill>
                  <a:schemeClr val="tx1"/>
                </a:solidFill>
              </a:rPr>
              <a:t>ارائه خدمات تحقیق­وتوسعه دولتی با سفارش صنعت</a:t>
            </a:r>
          </a:p>
          <a:p>
            <a:pPr lvl="1" algn="just">
              <a:lnSpc>
                <a:spcPct val="150000"/>
              </a:lnSpc>
              <a:buFont typeface="Wingdings" panose="05000000000000000000" pitchFamily="2" charset="2"/>
              <a:buChar char="ü"/>
            </a:pPr>
            <a:r>
              <a:rPr lang="fa-IR" sz="2000" dirty="0" smtClean="0">
                <a:solidFill>
                  <a:schemeClr val="tx1"/>
                </a:solidFill>
              </a:rPr>
              <a:t>حمایت از پروژه­های تحقیقاتی مشترک</a:t>
            </a:r>
          </a:p>
          <a:p>
            <a:pPr lvl="1" algn="just">
              <a:lnSpc>
                <a:spcPct val="150000"/>
              </a:lnSpc>
              <a:buFont typeface="Wingdings" panose="05000000000000000000" pitchFamily="2" charset="2"/>
              <a:buChar char="ü"/>
            </a:pPr>
            <a:r>
              <a:rPr lang="fa-IR" sz="2000" dirty="0" smtClean="0">
                <a:solidFill>
                  <a:schemeClr val="tx1"/>
                </a:solidFill>
              </a:rPr>
              <a:t>ایجاد مراکز پژوهشی مشترک (مانند مراکز تعالی یا شایستگی)</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28</a:t>
            </a:fld>
            <a:endParaRPr lang="fa-IR"/>
          </a:p>
        </p:txBody>
      </p:sp>
    </p:spTree>
    <p:extLst>
      <p:ext uri="{BB962C8B-B14F-4D97-AF65-F5344CB8AC3E}">
        <p14:creationId xmlns:p14="http://schemas.microsoft.com/office/powerpoint/2010/main" val="251725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3-3- </a:t>
            </a:r>
            <a:r>
              <a:rPr lang="fa-IR" sz="2200" dirty="0"/>
              <a:t>ابزارهای متمرکز بر شکل‌گیری روابط نظام‌ساز</a:t>
            </a:r>
            <a:r>
              <a:rPr lang="fa-IR" sz="2200" smtClean="0"/>
              <a:t/>
            </a:r>
            <a:br>
              <a:rPr lang="fa-IR" sz="2200" smtClean="0"/>
            </a:br>
            <a:r>
              <a:rPr lang="fa-IR" sz="1800" smtClean="0"/>
              <a:t>3-3-2- </a:t>
            </a:r>
            <a:r>
              <a:rPr lang="fa-IR" sz="1800" dirty="0" smtClean="0"/>
              <a:t>شبکه‌سازی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شبکه نوآوری: مجموعه­ای </a:t>
            </a:r>
            <a:r>
              <a:rPr lang="fa-IR" sz="2000" dirty="0"/>
              <a:t>از </a:t>
            </a:r>
            <a:r>
              <a:rPr lang="fa-IR" sz="2000" dirty="0" smtClean="0"/>
              <a:t>موجودیت­ها که دارای تخصص­های مکمل بوده و ضمن حفظ استقلال و اهداف فردی، </a:t>
            </a:r>
            <a:r>
              <a:rPr lang="fa-IR" sz="2000" dirty="0"/>
              <a:t>با برقراری روابط متقابل برای حصول یک هدف مشترک </a:t>
            </a:r>
            <a:r>
              <a:rPr lang="fa-IR" sz="2000" dirty="0" smtClean="0"/>
              <a:t>نوآورانه تلاش </a:t>
            </a:r>
            <a:r>
              <a:rPr lang="fa-IR" sz="2000" dirty="0"/>
              <a:t>می­کنند</a:t>
            </a:r>
            <a:r>
              <a:rPr lang="fa-IR" sz="2000" dirty="0" smtClean="0"/>
              <a:t>.</a:t>
            </a:r>
            <a:endParaRPr lang="en-US" sz="2000" dirty="0"/>
          </a:p>
          <a:p>
            <a:pPr algn="just">
              <a:lnSpc>
                <a:spcPct val="150000"/>
              </a:lnSpc>
              <a:buFont typeface="Wingdings" panose="05000000000000000000" pitchFamily="2" charset="2"/>
              <a:buChar char="§"/>
            </a:pPr>
            <a:r>
              <a:rPr lang="fa-IR" sz="2000" dirty="0"/>
              <a:t>سیاست </a:t>
            </a:r>
            <a:r>
              <a:rPr lang="fa-IR" sz="2000" dirty="0" smtClean="0"/>
              <a:t>شبکه­سازی: مجموعه­ای </a:t>
            </a:r>
            <a:r>
              <a:rPr lang="fa-IR" sz="2000" dirty="0"/>
              <a:t>از اقدامات در شبکه­هایی </a:t>
            </a:r>
            <a:r>
              <a:rPr lang="fa-IR" sz="2000" dirty="0" smtClean="0"/>
              <a:t>که </a:t>
            </a:r>
            <a:r>
              <a:rPr lang="fa-IR" sz="2000" dirty="0"/>
              <a:t>در آن­ها </a:t>
            </a:r>
            <a:r>
              <a:rPr lang="fa-IR" sz="2000" dirty="0" smtClean="0"/>
              <a:t>فعالیت­ها </a:t>
            </a:r>
            <a:r>
              <a:rPr lang="fa-IR" sz="2000" dirty="0"/>
              <a:t>معطوف به یک موضوع با محوریت حل یک مسئله یا یک فناوری خاص و هدف اصلی به­اشتراک­گذاری دانش و اطلاعات </a:t>
            </a:r>
            <a:r>
              <a:rPr lang="fa-IR" sz="2000" dirty="0" smtClean="0"/>
              <a:t>است</a:t>
            </a:r>
            <a:r>
              <a:rPr lang="fa-IR" sz="2000" dirty="0"/>
              <a:t>.</a:t>
            </a:r>
            <a:endParaRPr lang="fa-IR" sz="2000" dirty="0" smtClean="0"/>
          </a:p>
          <a:p>
            <a:pPr algn="just">
              <a:lnSpc>
                <a:spcPct val="150000"/>
              </a:lnSpc>
              <a:buFont typeface="Wingdings" panose="05000000000000000000" pitchFamily="2" charset="2"/>
              <a:buChar char="§"/>
            </a:pPr>
            <a:r>
              <a:rPr lang="fa-IR" sz="2000" dirty="0" smtClean="0"/>
              <a:t>اقدامات </a:t>
            </a:r>
            <a:r>
              <a:rPr lang="fa-IR" sz="2000" dirty="0"/>
              <a:t>عمده </a:t>
            </a:r>
            <a:r>
              <a:rPr lang="fa-IR" sz="2000" dirty="0" smtClean="0"/>
              <a:t>دولت </a:t>
            </a:r>
            <a:r>
              <a:rPr lang="fa-IR" sz="2000" dirty="0"/>
              <a:t>در </a:t>
            </a:r>
            <a:r>
              <a:rPr lang="fa-IR" sz="2000" dirty="0" smtClean="0"/>
              <a:t>شبکه­ها:</a:t>
            </a:r>
          </a:p>
          <a:p>
            <a:pPr lvl="1" algn="just">
              <a:lnSpc>
                <a:spcPct val="150000"/>
              </a:lnSpc>
              <a:buFont typeface="Wingdings" panose="05000000000000000000" pitchFamily="2" charset="2"/>
              <a:buChar char="ü"/>
            </a:pPr>
            <a:r>
              <a:rPr lang="fa-IR" sz="2000" dirty="0" smtClean="0">
                <a:solidFill>
                  <a:schemeClr val="tx1"/>
                </a:solidFill>
              </a:rPr>
              <a:t>تسهیل </a:t>
            </a:r>
            <a:r>
              <a:rPr lang="fa-IR" sz="2000" dirty="0">
                <a:solidFill>
                  <a:schemeClr val="tx1"/>
                </a:solidFill>
              </a:rPr>
              <a:t>شکل­گیری و آغاز </a:t>
            </a:r>
            <a:r>
              <a:rPr lang="fa-IR" sz="2000" dirty="0" smtClean="0">
                <a:solidFill>
                  <a:schemeClr val="tx1"/>
                </a:solidFill>
              </a:rPr>
              <a:t>شبکه­سازی</a:t>
            </a:r>
          </a:p>
          <a:p>
            <a:pPr lvl="1" algn="just">
              <a:lnSpc>
                <a:spcPct val="150000"/>
              </a:lnSpc>
              <a:buFont typeface="Wingdings" panose="05000000000000000000" pitchFamily="2" charset="2"/>
              <a:buChar char="ü"/>
            </a:pPr>
            <a:r>
              <a:rPr lang="fa-IR" sz="2000" dirty="0" smtClean="0">
                <a:solidFill>
                  <a:schemeClr val="tx1"/>
                </a:solidFill>
              </a:rPr>
              <a:t>تلاش </a:t>
            </a:r>
            <a:r>
              <a:rPr lang="fa-IR" sz="2000" dirty="0">
                <a:solidFill>
                  <a:schemeClr val="tx1"/>
                </a:solidFill>
              </a:rPr>
              <a:t>برای گسترش </a:t>
            </a:r>
            <a:r>
              <a:rPr lang="fa-IR" sz="2000" dirty="0" smtClean="0">
                <a:solidFill>
                  <a:schemeClr val="tx1"/>
                </a:solidFill>
              </a:rPr>
              <a:t>شبکه</a:t>
            </a:r>
          </a:p>
          <a:p>
            <a:pPr lvl="1" algn="just">
              <a:lnSpc>
                <a:spcPct val="150000"/>
              </a:lnSpc>
              <a:buFont typeface="Wingdings" panose="05000000000000000000" pitchFamily="2" charset="2"/>
              <a:buChar char="ü"/>
            </a:pPr>
            <a:r>
              <a:rPr lang="fa-IR" sz="2000" dirty="0" smtClean="0">
                <a:solidFill>
                  <a:schemeClr val="tx1"/>
                </a:solidFill>
              </a:rPr>
              <a:t>توسعه </a:t>
            </a:r>
            <a:r>
              <a:rPr lang="fa-IR" sz="2000" dirty="0">
                <a:solidFill>
                  <a:schemeClr val="tx1"/>
                </a:solidFill>
              </a:rPr>
              <a:t>روابط درون شبکه به صورت رسمی­سازی تعاملات </a:t>
            </a:r>
            <a:r>
              <a:rPr lang="fa-IR" sz="2000" dirty="0" smtClean="0">
                <a:solidFill>
                  <a:schemeClr val="tx1"/>
                </a:solidFill>
              </a:rPr>
              <a:t>ضمنی</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29</a:t>
            </a:fld>
            <a:endParaRPr lang="fa-IR"/>
          </a:p>
        </p:txBody>
      </p:sp>
    </p:spTree>
    <p:extLst>
      <p:ext uri="{BB962C8B-B14F-4D97-AF65-F5344CB8AC3E}">
        <p14:creationId xmlns:p14="http://schemas.microsoft.com/office/powerpoint/2010/main" val="1491477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66800"/>
          </a:xfrm>
        </p:spPr>
        <p:txBody>
          <a:bodyPr lIns="0" tIns="0" rIns="0" bIns="0">
            <a:normAutofit/>
          </a:bodyPr>
          <a:lstStyle/>
          <a:p>
            <a:r>
              <a:rPr lang="fa-IR" sz="2500" dirty="0" smtClean="0">
                <a:solidFill>
                  <a:srgbClr val="1F497D"/>
                </a:solidFill>
              </a:rPr>
              <a:t>1- مقدمه</a:t>
            </a:r>
            <a:endParaRPr lang="fa-IR" sz="2500" dirty="0">
              <a:solidFill>
                <a:srgbClr val="1F497D"/>
              </a:solidFill>
            </a:endParaRPr>
          </a:p>
        </p:txBody>
      </p:sp>
      <p:sp>
        <p:nvSpPr>
          <p:cNvPr id="3" name="Content Placeholder 2"/>
          <p:cNvSpPr>
            <a:spLocks noGrp="1"/>
          </p:cNvSpPr>
          <p:nvPr>
            <p:ph idx="1"/>
          </p:nvPr>
        </p:nvSpPr>
        <p:spPr>
          <a:xfrm>
            <a:off x="457200" y="1556792"/>
            <a:ext cx="8229600" cy="5012808"/>
          </a:xfrm>
        </p:spPr>
        <p:txBody>
          <a:bodyPr lIns="0" tIns="0" rIns="0" bIns="0" anchor="ctr" anchorCtr="0">
            <a:noAutofit/>
          </a:bodyPr>
          <a:lstStyle/>
          <a:p>
            <a:pPr algn="just">
              <a:buFont typeface="Wingdings" panose="05000000000000000000" pitchFamily="2" charset="2"/>
              <a:buChar char="§"/>
            </a:pPr>
            <a:r>
              <a:rPr lang="fa-IR" sz="2400" dirty="0"/>
              <a:t>ا</a:t>
            </a:r>
            <a:r>
              <a:rPr lang="fa-IR" sz="2400" dirty="0" smtClean="0"/>
              <a:t>بزارهای </a:t>
            </a:r>
            <a:r>
              <a:rPr lang="fa-IR" sz="2400" dirty="0"/>
              <a:t>سیاستی مجموعه­ای از اصول و روش­ها هستند که به کمک آن­ها دولت تلاش می­کند از قدرت خود برای حمایت، اثرگذاری یا ممانعت از تغییرات اجتماعی استفاده نماید. بر اساس این تعریف، ابزارهای سیاستی طبعا هدفمند </a:t>
            </a:r>
            <a:r>
              <a:rPr lang="fa-IR" sz="2400" dirty="0" smtClean="0"/>
              <a:t>هستند.</a:t>
            </a:r>
            <a:endParaRPr lang="en-US" sz="2400" dirty="0"/>
          </a:p>
          <a:p>
            <a:pPr algn="just">
              <a:buFont typeface="Wingdings" panose="05000000000000000000" pitchFamily="2" charset="2"/>
              <a:buChar char="§"/>
            </a:pPr>
            <a:r>
              <a:rPr lang="fa-IR" sz="2400" dirty="0" smtClean="0"/>
              <a:t>سه </a:t>
            </a:r>
            <a:r>
              <a:rPr lang="fa-IR" sz="2400" dirty="0"/>
              <a:t>رویکرد </a:t>
            </a:r>
            <a:r>
              <a:rPr lang="fa-IR" sz="2400" dirty="0" smtClean="0"/>
              <a:t>تاریخی </a:t>
            </a:r>
            <a:r>
              <a:rPr lang="fa-IR" sz="2400" dirty="0"/>
              <a:t>به ابزارهای </a:t>
            </a:r>
            <a:r>
              <a:rPr lang="fa-IR" sz="2400" dirty="0" smtClean="0"/>
              <a:t>سیاستی:</a:t>
            </a:r>
          </a:p>
          <a:p>
            <a:pPr lvl="1" algn="just">
              <a:buFont typeface="Wingdings" panose="05000000000000000000" pitchFamily="2" charset="2"/>
              <a:buChar char="ü"/>
            </a:pPr>
            <a:r>
              <a:rPr lang="fa-IR" sz="2400" dirty="0" smtClean="0">
                <a:solidFill>
                  <a:srgbClr val="C00000"/>
                </a:solidFill>
              </a:rPr>
              <a:t>رویکرد </a:t>
            </a:r>
            <a:r>
              <a:rPr lang="fa-IR" sz="2400" dirty="0">
                <a:solidFill>
                  <a:srgbClr val="C00000"/>
                </a:solidFill>
              </a:rPr>
              <a:t>سنتی </a:t>
            </a:r>
            <a:r>
              <a:rPr lang="fa-IR" sz="2400" dirty="0" smtClean="0">
                <a:solidFill>
                  <a:srgbClr val="C00000"/>
                </a:solidFill>
              </a:rPr>
              <a:t>اول: ابزارها با </a:t>
            </a:r>
            <a:r>
              <a:rPr lang="fa-IR" sz="2400" dirty="0">
                <a:solidFill>
                  <a:srgbClr val="C00000"/>
                </a:solidFill>
              </a:rPr>
              <a:t>سازوکارهایی مشخص دارای ویژگی­های تعیین </a:t>
            </a:r>
            <a:r>
              <a:rPr lang="fa-IR" sz="2400" dirty="0" smtClean="0">
                <a:solidFill>
                  <a:srgbClr val="C00000"/>
                </a:solidFill>
              </a:rPr>
              <a:t>شده</a:t>
            </a:r>
          </a:p>
          <a:p>
            <a:pPr lvl="1" algn="just">
              <a:buFont typeface="Wingdings" panose="05000000000000000000" pitchFamily="2" charset="2"/>
              <a:buChar char="ü"/>
            </a:pPr>
            <a:r>
              <a:rPr lang="fa-IR" sz="2400" dirty="0" smtClean="0">
                <a:solidFill>
                  <a:srgbClr val="C00000"/>
                </a:solidFill>
              </a:rPr>
              <a:t>رویکرد دوم: ابزارها به عنوان </a:t>
            </a:r>
            <a:r>
              <a:rPr lang="fa-IR" sz="2400" dirty="0">
                <a:solidFill>
                  <a:srgbClr val="C00000"/>
                </a:solidFill>
              </a:rPr>
              <a:t>وسیله­­هایی تعریف شده برای سیاست‌گذاری </a:t>
            </a:r>
            <a:r>
              <a:rPr lang="fa-IR" sz="2400" dirty="0" smtClean="0">
                <a:solidFill>
                  <a:srgbClr val="C00000"/>
                </a:solidFill>
              </a:rPr>
              <a:t>با نگاهی بر بستر سیاست</a:t>
            </a:r>
          </a:p>
          <a:p>
            <a:pPr lvl="1" algn="just">
              <a:buFont typeface="Wingdings" panose="05000000000000000000" pitchFamily="2" charset="2"/>
              <a:buChar char="ü"/>
            </a:pPr>
            <a:r>
              <a:rPr lang="fa-IR" sz="2400" dirty="0" smtClean="0">
                <a:solidFill>
                  <a:srgbClr val="C00000"/>
                </a:solidFill>
              </a:rPr>
              <a:t>رویکرد سوم: </a:t>
            </a:r>
            <a:r>
              <a:rPr lang="fa-IR" sz="2400" dirty="0">
                <a:solidFill>
                  <a:srgbClr val="C00000"/>
                </a:solidFill>
              </a:rPr>
              <a:t>ابزارها </a:t>
            </a:r>
            <a:r>
              <a:rPr lang="fa-IR" sz="2400" dirty="0" smtClean="0">
                <a:solidFill>
                  <a:srgbClr val="C00000"/>
                </a:solidFill>
              </a:rPr>
              <a:t>به عنوان </a:t>
            </a:r>
            <a:r>
              <a:rPr lang="fa-IR" sz="2400" dirty="0">
                <a:solidFill>
                  <a:srgbClr val="C00000"/>
                </a:solidFill>
              </a:rPr>
              <a:t>یکی از </a:t>
            </a:r>
            <a:r>
              <a:rPr lang="fa-IR" sz="2400" dirty="0" smtClean="0">
                <a:solidFill>
                  <a:srgbClr val="C00000"/>
                </a:solidFill>
              </a:rPr>
              <a:t>نهادها </a:t>
            </a:r>
            <a:r>
              <a:rPr lang="fa-IR" sz="2400" dirty="0">
                <a:solidFill>
                  <a:srgbClr val="C00000"/>
                </a:solidFill>
              </a:rPr>
              <a:t>در طیفی وسیع از </a:t>
            </a:r>
            <a:r>
              <a:rPr lang="fa-IR" sz="2400" dirty="0" smtClean="0">
                <a:solidFill>
                  <a:srgbClr val="C00000"/>
                </a:solidFill>
              </a:rPr>
              <a:t>متغیرهای تنظیم </a:t>
            </a:r>
            <a:r>
              <a:rPr lang="fa-IR" sz="2400" dirty="0">
                <a:solidFill>
                  <a:srgbClr val="C00000"/>
                </a:solidFill>
              </a:rPr>
              <a:t>نظام </a:t>
            </a:r>
            <a:r>
              <a:rPr lang="fa-IR" sz="2400" dirty="0" smtClean="0">
                <a:solidFill>
                  <a:srgbClr val="C00000"/>
                </a:solidFill>
              </a:rPr>
              <a:t>نوآوری</a:t>
            </a:r>
          </a:p>
          <a:p>
            <a:pPr algn="just">
              <a:buFont typeface="Wingdings" panose="05000000000000000000" pitchFamily="2" charset="2"/>
              <a:buChar char="§"/>
            </a:pPr>
            <a:r>
              <a:rPr lang="fa-IR" sz="2400" dirty="0" smtClean="0"/>
              <a:t>رویکرد </a:t>
            </a:r>
            <a:r>
              <a:rPr lang="fa-IR" sz="2400" dirty="0"/>
              <a:t>نوین به ابزارهای سیاستی، فهم عمومی از دسته­بندی ابزارها را متحول کرده و تلاش می­کند تا به جای نزدیک­بینی بیش از حد روی ابزار، هدف سیاستی محور تمرکز قرار بگیرد و انتخاب ترکیبی از ابزارها برای نیل به آن هدف مدنظر باشد</a:t>
            </a:r>
            <a:r>
              <a:rPr lang="fa-IR" sz="2400" dirty="0" smtClean="0"/>
              <a:t>.</a:t>
            </a:r>
            <a:endParaRPr lang="en-US" sz="2400" dirty="0"/>
          </a:p>
        </p:txBody>
      </p:sp>
      <p:sp>
        <p:nvSpPr>
          <p:cNvPr id="5" name="Footer Placeholder 4"/>
          <p:cNvSpPr>
            <a:spLocks noGrp="1"/>
          </p:cNvSpPr>
          <p:nvPr>
            <p:ph type="ftr" sz="quarter" idx="11"/>
          </p:nvPr>
        </p:nvSpPr>
        <p:spPr/>
        <p:txBody>
          <a:bodyPr/>
          <a:lstStyle/>
          <a:p>
            <a:r>
              <a:rPr lang="fa-IR" smtClean="0"/>
              <a:t>از 44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3</a:t>
            </a:fld>
            <a:endParaRPr lang="fa-IR"/>
          </a:p>
        </p:txBody>
      </p:sp>
    </p:spTree>
    <p:extLst>
      <p:ext uri="{BB962C8B-B14F-4D97-AF65-F5344CB8AC3E}">
        <p14:creationId xmlns:p14="http://schemas.microsoft.com/office/powerpoint/2010/main" val="3808594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3-3- </a:t>
            </a:r>
            <a:r>
              <a:rPr lang="fa-IR" sz="2200" dirty="0"/>
              <a:t>ابزارهای متمرکز بر شکل‌گیری روابط نظام‌ساز</a:t>
            </a:r>
            <a:r>
              <a:rPr lang="fa-IR" sz="2200" smtClean="0"/>
              <a:t/>
            </a:r>
            <a:br>
              <a:rPr lang="fa-IR" sz="2200" smtClean="0"/>
            </a:br>
            <a:r>
              <a:rPr lang="fa-IR" sz="1800" smtClean="0"/>
              <a:t>3-3-3- </a:t>
            </a:r>
            <a:r>
              <a:rPr lang="fa-IR" sz="1800" dirty="0" smtClean="0"/>
              <a:t>خوشه‌سازی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خوشه­های صنعتی: </a:t>
            </a:r>
            <a:r>
              <a:rPr lang="fa-IR" sz="2000" dirty="0"/>
              <a:t>مجموعه­ای از تامین­کنندگان مواد خام، تولیدکنندگان، صنایع مکمل، فروشندگان، مشتریان، دانشگاه­ها، نهادهای دولتی ذی­ربط و... هستند که </a:t>
            </a:r>
            <a:r>
              <a:rPr lang="fa-IR" sz="2000" u="sng" dirty="0"/>
              <a:t>در یک حوزه </a:t>
            </a:r>
            <a:r>
              <a:rPr lang="fa-IR" sz="2000" u="sng" dirty="0" smtClean="0"/>
              <a:t>خاص</a:t>
            </a:r>
            <a:r>
              <a:rPr lang="fa-IR" sz="2000" dirty="0"/>
              <a:t> </a:t>
            </a:r>
            <a:r>
              <a:rPr lang="fa-IR" sz="2000" dirty="0" smtClean="0"/>
              <a:t>و </a:t>
            </a:r>
            <a:r>
              <a:rPr lang="fa-IR" sz="2000" u="sng" dirty="0"/>
              <a:t>در یک نقطه متمرکز جغرافیایی</a:t>
            </a:r>
            <a:r>
              <a:rPr lang="fa-IR" sz="2000" dirty="0"/>
              <a:t> فعالیت </a:t>
            </a:r>
            <a:r>
              <a:rPr lang="fa-IR" sz="2000" dirty="0" smtClean="0"/>
              <a:t>می­کنند </a:t>
            </a:r>
            <a:r>
              <a:rPr lang="fa-IR" sz="2000" dirty="0"/>
              <a:t>و با برقراری روابط عمیق چندجانبه، به­اشتراک­گذاری تجهیزات و تسهیلات و تبادل و انتقال دانش، فناوری و تخصص موجب تحریک نوآوری </a:t>
            </a:r>
            <a:r>
              <a:rPr lang="fa-IR" sz="2000" dirty="0" smtClean="0"/>
              <a:t>می­شوند.</a:t>
            </a:r>
          </a:p>
          <a:p>
            <a:pPr algn="just">
              <a:lnSpc>
                <a:spcPct val="150000"/>
              </a:lnSpc>
              <a:buFont typeface="Wingdings" panose="05000000000000000000" pitchFamily="2" charset="2"/>
              <a:buChar char="§"/>
            </a:pPr>
            <a:r>
              <a:rPr lang="fa-IR" sz="2000" dirty="0" smtClean="0"/>
              <a:t>اقدامات </a:t>
            </a:r>
            <a:r>
              <a:rPr lang="fa-IR" sz="2000" dirty="0"/>
              <a:t>دولت برای مداخله در </a:t>
            </a:r>
            <a:r>
              <a:rPr lang="fa-IR" sz="2000" dirty="0" smtClean="0"/>
              <a:t>خوشه­ها:</a:t>
            </a:r>
          </a:p>
          <a:p>
            <a:pPr lvl="1" algn="just">
              <a:lnSpc>
                <a:spcPct val="150000"/>
              </a:lnSpc>
              <a:buFont typeface="Wingdings" panose="05000000000000000000" pitchFamily="2" charset="2"/>
              <a:buChar char="ü"/>
            </a:pPr>
            <a:r>
              <a:rPr lang="fa-IR" sz="2000" dirty="0" smtClean="0">
                <a:solidFill>
                  <a:schemeClr val="tx1"/>
                </a:solidFill>
              </a:rPr>
              <a:t>درگیرسازی </a:t>
            </a:r>
            <a:r>
              <a:rPr lang="fa-IR" sz="2000" dirty="0">
                <a:solidFill>
                  <a:schemeClr val="tx1"/>
                </a:solidFill>
              </a:rPr>
              <a:t>بازیگران از طریق شناسایی و نقشه­یابی خوشه­ها و آگاه­سازی و شبکه کردن </a:t>
            </a:r>
            <a:r>
              <a:rPr lang="fa-IR" sz="2000" dirty="0" smtClean="0">
                <a:solidFill>
                  <a:schemeClr val="tx1"/>
                </a:solidFill>
              </a:rPr>
              <a:t>آن­ها</a:t>
            </a:r>
          </a:p>
          <a:p>
            <a:pPr lvl="1" algn="just">
              <a:lnSpc>
                <a:spcPct val="150000"/>
              </a:lnSpc>
              <a:buFont typeface="Wingdings" panose="05000000000000000000" pitchFamily="2" charset="2"/>
              <a:buChar char="ü"/>
            </a:pPr>
            <a:r>
              <a:rPr lang="fa-IR" sz="2000" dirty="0" smtClean="0">
                <a:solidFill>
                  <a:schemeClr val="tx1"/>
                </a:solidFill>
              </a:rPr>
              <a:t>خدمات </a:t>
            </a:r>
            <a:r>
              <a:rPr lang="fa-IR" sz="2000" dirty="0">
                <a:solidFill>
                  <a:schemeClr val="tx1"/>
                </a:solidFill>
              </a:rPr>
              <a:t>جمعی </a:t>
            </a:r>
            <a:r>
              <a:rPr lang="fa-IR" sz="2000" dirty="0" smtClean="0">
                <a:solidFill>
                  <a:schemeClr val="tx1"/>
                </a:solidFill>
              </a:rPr>
              <a:t>و خدمات کسب­وکار</a:t>
            </a:r>
          </a:p>
          <a:p>
            <a:pPr lvl="1" algn="just">
              <a:lnSpc>
                <a:spcPct val="150000"/>
              </a:lnSpc>
              <a:buFont typeface="Wingdings" panose="05000000000000000000" pitchFamily="2" charset="2"/>
              <a:buChar char="ü"/>
            </a:pPr>
            <a:r>
              <a:rPr lang="fa-IR" sz="2000" dirty="0" smtClean="0">
                <a:solidFill>
                  <a:schemeClr val="tx1"/>
                </a:solidFill>
              </a:rPr>
              <a:t>حمایت </a:t>
            </a:r>
            <a:r>
              <a:rPr lang="fa-IR" sz="2000" dirty="0">
                <a:solidFill>
                  <a:schemeClr val="tx1"/>
                </a:solidFill>
              </a:rPr>
              <a:t>از تحقیق­وتوسعه </a:t>
            </a:r>
            <a:r>
              <a:rPr lang="fa-IR" sz="2000" dirty="0" smtClean="0">
                <a:solidFill>
                  <a:schemeClr val="tx1"/>
                </a:solidFill>
              </a:rPr>
              <a:t>مشارکتی</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30</a:t>
            </a:fld>
            <a:endParaRPr lang="fa-IR"/>
          </a:p>
        </p:txBody>
      </p:sp>
    </p:spTree>
    <p:extLst>
      <p:ext uri="{BB962C8B-B14F-4D97-AF65-F5344CB8AC3E}">
        <p14:creationId xmlns:p14="http://schemas.microsoft.com/office/powerpoint/2010/main" val="633755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3-3- </a:t>
            </a:r>
            <a:r>
              <a:rPr lang="fa-IR" sz="2200" dirty="0"/>
              <a:t>ابزارهای متمرکز بر شکل‌گیری روابط نظام‌ساز</a:t>
            </a:r>
            <a:r>
              <a:rPr lang="fa-IR" sz="2200" smtClean="0"/>
              <a:t/>
            </a:r>
            <a:br>
              <a:rPr lang="fa-IR" sz="2200" smtClean="0"/>
            </a:br>
            <a:r>
              <a:rPr lang="fa-IR" sz="1800" smtClean="0"/>
              <a:t>3-3-4- </a:t>
            </a:r>
            <a:r>
              <a:rPr lang="fa-IR" sz="1800" dirty="0" smtClean="0"/>
              <a:t>میانجی‌گری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میانجی­های نوآوری: </a:t>
            </a:r>
            <a:r>
              <a:rPr lang="fa-IR" sz="2000" dirty="0"/>
              <a:t>افراد یا سازمان­هایی </a:t>
            </a:r>
            <a:r>
              <a:rPr lang="fa-IR" sz="2000" dirty="0" smtClean="0"/>
              <a:t>که </a:t>
            </a:r>
            <a:r>
              <a:rPr lang="fa-IR" sz="2000" dirty="0"/>
              <a:t>در مراحل مختلف </a:t>
            </a:r>
            <a:r>
              <a:rPr lang="fa-IR" sz="2000" dirty="0" smtClean="0"/>
              <a:t>نوآوری </a:t>
            </a:r>
            <a:r>
              <a:rPr lang="fa-IR" sz="2000" dirty="0"/>
              <a:t>به عنوان یک واسطه، وظیفه ارائه اطلاعات از همکاری‌های بالقوه، دلالی یک معامله بین </a:t>
            </a:r>
            <a:r>
              <a:rPr lang="fa-IR" sz="2000" dirty="0" smtClean="0"/>
              <a:t>چند </a:t>
            </a:r>
            <a:r>
              <a:rPr lang="fa-IR" sz="2000" dirty="0"/>
              <a:t>طرف، واسطه­گری میان افراد یا نهادهای در حال همکاری، کمک به </a:t>
            </a:r>
            <a:r>
              <a:rPr lang="fa-IR" sz="2000" dirty="0" smtClean="0"/>
              <a:t>یافتن منابع </a:t>
            </a:r>
            <a:r>
              <a:rPr lang="fa-IR" sz="2000" dirty="0"/>
              <a:t>مالی و حمایت از نتایج نوآورانه </a:t>
            </a:r>
            <a:r>
              <a:rPr lang="fa-IR" sz="2000" dirty="0" smtClean="0"/>
              <a:t>را </a:t>
            </a:r>
            <a:r>
              <a:rPr lang="fa-IR" sz="2000" dirty="0"/>
              <a:t>بر عهده </a:t>
            </a:r>
            <a:r>
              <a:rPr lang="fa-IR" sz="2000" dirty="0" smtClean="0"/>
              <a:t>دارند.</a:t>
            </a:r>
            <a:endParaRPr lang="en-US" sz="2000" dirty="0"/>
          </a:p>
          <a:p>
            <a:pPr algn="just">
              <a:lnSpc>
                <a:spcPct val="150000"/>
              </a:lnSpc>
              <a:buFont typeface="Wingdings" panose="05000000000000000000" pitchFamily="2" charset="2"/>
              <a:buChar char="§"/>
            </a:pPr>
            <a:r>
              <a:rPr lang="fa-IR" sz="2000" dirty="0" smtClean="0"/>
              <a:t>برخی مصادیق میانجی‌گری که با حمایت دولت در بخش دولتی یا خصوصی شکل می‌گیرند:</a:t>
            </a:r>
          </a:p>
          <a:p>
            <a:pPr lvl="1" algn="just">
              <a:lnSpc>
                <a:spcPct val="150000"/>
              </a:lnSpc>
              <a:buFont typeface="Wingdings" panose="05000000000000000000" pitchFamily="2" charset="2"/>
              <a:buChar char="ü"/>
            </a:pPr>
            <a:r>
              <a:rPr lang="fa-IR" sz="2000" dirty="0" smtClean="0">
                <a:solidFill>
                  <a:schemeClr val="tx1"/>
                </a:solidFill>
              </a:rPr>
              <a:t>توسعه </a:t>
            </a:r>
            <a:r>
              <a:rPr lang="fa-IR" sz="2000" dirty="0">
                <a:solidFill>
                  <a:schemeClr val="tx1"/>
                </a:solidFill>
              </a:rPr>
              <a:t>پایگاه داده‌های </a:t>
            </a:r>
            <a:r>
              <a:rPr lang="fa-IR" sz="2000" dirty="0" smtClean="0">
                <a:solidFill>
                  <a:schemeClr val="tx1"/>
                </a:solidFill>
              </a:rPr>
              <a:t>ارتباطی</a:t>
            </a:r>
          </a:p>
          <a:p>
            <a:pPr lvl="1" algn="just">
              <a:lnSpc>
                <a:spcPct val="150000"/>
              </a:lnSpc>
              <a:buFont typeface="Wingdings" panose="05000000000000000000" pitchFamily="2" charset="2"/>
              <a:buChar char="ü"/>
            </a:pPr>
            <a:r>
              <a:rPr lang="fa-IR" sz="2000" dirty="0" smtClean="0">
                <a:solidFill>
                  <a:schemeClr val="tx1"/>
                </a:solidFill>
              </a:rPr>
              <a:t>برگزاری </a:t>
            </a:r>
            <a:r>
              <a:rPr lang="fa-IR" sz="2000" dirty="0">
                <a:solidFill>
                  <a:schemeClr val="tx1"/>
                </a:solidFill>
              </a:rPr>
              <a:t>رویدادهای </a:t>
            </a:r>
            <a:r>
              <a:rPr lang="fa-IR" sz="2000" dirty="0" smtClean="0">
                <a:solidFill>
                  <a:schemeClr val="tx1"/>
                </a:solidFill>
              </a:rPr>
              <a:t>نمایشگاهی، واسطه‌ای و فن‌بازارها</a:t>
            </a:r>
          </a:p>
          <a:p>
            <a:pPr lvl="1" algn="just">
              <a:lnSpc>
                <a:spcPct val="150000"/>
              </a:lnSpc>
              <a:buFont typeface="Wingdings" panose="05000000000000000000" pitchFamily="2" charset="2"/>
              <a:buChar char="ü"/>
            </a:pPr>
            <a:r>
              <a:rPr lang="fa-IR" sz="2000" dirty="0" smtClean="0">
                <a:solidFill>
                  <a:schemeClr val="tx1"/>
                </a:solidFill>
              </a:rPr>
              <a:t>طرح‌های </a:t>
            </a:r>
            <a:r>
              <a:rPr lang="fa-IR" sz="2000" dirty="0">
                <a:solidFill>
                  <a:schemeClr val="tx1"/>
                </a:solidFill>
              </a:rPr>
              <a:t>دلالی </a:t>
            </a:r>
            <a:r>
              <a:rPr lang="fa-IR" sz="2000" dirty="0" smtClean="0">
                <a:solidFill>
                  <a:schemeClr val="tx1"/>
                </a:solidFill>
              </a:rPr>
              <a:t>فناوری</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31</a:t>
            </a:fld>
            <a:endParaRPr lang="fa-IR"/>
          </a:p>
        </p:txBody>
      </p:sp>
    </p:spTree>
    <p:extLst>
      <p:ext uri="{BB962C8B-B14F-4D97-AF65-F5344CB8AC3E}">
        <p14:creationId xmlns:p14="http://schemas.microsoft.com/office/powerpoint/2010/main" val="2582165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3-3- </a:t>
            </a:r>
            <a:r>
              <a:rPr lang="fa-IR" sz="2200" dirty="0"/>
              <a:t>ابزارهای متمرکز بر شکل‌گیری روابط نظام‌ساز</a:t>
            </a:r>
            <a:r>
              <a:rPr lang="fa-IR" sz="2200" smtClean="0"/>
              <a:t/>
            </a:r>
            <a:br>
              <a:rPr lang="fa-IR" sz="2200" smtClean="0"/>
            </a:br>
            <a:r>
              <a:rPr lang="fa-IR" sz="1800" smtClean="0"/>
              <a:t>3-3-5- </a:t>
            </a:r>
            <a:r>
              <a:rPr lang="fa-IR" sz="1800" dirty="0" smtClean="0"/>
              <a:t>برنامه‌های رشد</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a:t>برنامه­های رشد کسب­وکارهای </a:t>
            </a:r>
            <a:r>
              <a:rPr lang="fa-IR" sz="2000" dirty="0" smtClean="0"/>
              <a:t>فناورانه: عمدتا </a:t>
            </a:r>
            <a:r>
              <a:rPr lang="fa-IR" sz="2000" dirty="0"/>
              <a:t>با هدف رشد مجموعه­های تازه تاسیس و با تمرکز بر ارائه مکان­­های فیزیکی و خدمات کسب­وکار طراحی </a:t>
            </a:r>
            <a:r>
              <a:rPr lang="fa-IR" sz="2000" dirty="0" smtClean="0"/>
              <a:t>می­شوند و </a:t>
            </a:r>
            <a:r>
              <a:rPr lang="fa-IR" sz="2000" dirty="0"/>
              <a:t>پیوستار بزرگی شامل مراکز فناوری، مراکز کسب­وکار و نوآوری، مراکز رشد، مراکز رشد مجازی، پارک­های علم، فناوری و نوآوری، شتاب­دهنده­ها و... را </a:t>
            </a:r>
            <a:r>
              <a:rPr lang="fa-IR" sz="2000" dirty="0" smtClean="0"/>
              <a:t>دربرمی­گیرند.</a:t>
            </a:r>
            <a:endParaRPr lang="en-US" sz="2000" dirty="0"/>
          </a:p>
          <a:p>
            <a:pPr algn="just">
              <a:lnSpc>
                <a:spcPct val="150000"/>
              </a:lnSpc>
              <a:buFont typeface="Wingdings" panose="05000000000000000000" pitchFamily="2" charset="2"/>
              <a:buChar char="§"/>
            </a:pPr>
            <a:r>
              <a:rPr lang="fa-IR" sz="2000" dirty="0"/>
              <a:t>با تمرکز بر این رویکرد که نقش اصلی این برنامه‌ها، برقراری ارتباطات چندگانه میان فعالان مختلف نوآوری است، برنامه­های رشد را می­توان در دسته ابزارهای نظام­ساز جای داد.</a:t>
            </a:r>
            <a:endParaRPr lang="en-US" sz="2000" dirty="0"/>
          </a:p>
          <a:p>
            <a:pPr algn="just">
              <a:lnSpc>
                <a:spcPct val="150000"/>
              </a:lnSpc>
              <a:buFont typeface="Wingdings" panose="05000000000000000000" pitchFamily="2" charset="2"/>
              <a:buChar char="§"/>
            </a:pPr>
            <a:r>
              <a:rPr lang="fa-IR" sz="2000" dirty="0" smtClean="0"/>
              <a:t>تمرکز دولت: حمایت از دسترسی </a:t>
            </a:r>
            <a:r>
              <a:rPr lang="fa-IR" sz="2000" dirty="0"/>
              <a:t>به منابع شایستگی و شبکه­سازی برای مجموعه­ها، به جهت اتصال به منابع مالی، دانشی و </a:t>
            </a:r>
            <a:r>
              <a:rPr lang="fa-IR" sz="2000" dirty="0" smtClean="0"/>
              <a:t>مهارتی</a:t>
            </a: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32</a:t>
            </a:fld>
            <a:endParaRPr lang="fa-IR"/>
          </a:p>
        </p:txBody>
      </p:sp>
    </p:spTree>
    <p:extLst>
      <p:ext uri="{BB962C8B-B14F-4D97-AF65-F5344CB8AC3E}">
        <p14:creationId xmlns:p14="http://schemas.microsoft.com/office/powerpoint/2010/main" val="747482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3-3- </a:t>
            </a:r>
            <a:r>
              <a:rPr lang="fa-IR" sz="2200" dirty="0"/>
              <a:t>ابزارهای متمرکز بر شکل‌گیری روابط نظام‌ساز</a:t>
            </a:r>
            <a:r>
              <a:rPr lang="fa-IR" sz="2200" smtClean="0"/>
              <a:t/>
            </a:r>
            <a:br>
              <a:rPr lang="fa-IR" sz="2200" smtClean="0"/>
            </a:br>
            <a:r>
              <a:rPr lang="fa-IR" sz="1800" smtClean="0"/>
              <a:t>3-3-6- </a:t>
            </a:r>
            <a:r>
              <a:rPr lang="fa-IR" sz="1800" dirty="0" smtClean="0"/>
              <a:t>جایزه نوآوری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در گذر زمان</a:t>
            </a:r>
            <a:r>
              <a:rPr lang="fa-IR" sz="2000" dirty="0"/>
              <a:t>، جایزه­ نوآوری به عنوان ابزاری برای پیوند فعالان نظام نوآوری نقش </a:t>
            </a:r>
            <a:r>
              <a:rPr lang="fa-IR" sz="2000" dirty="0" smtClean="0"/>
              <a:t>پررنگی </a:t>
            </a:r>
            <a:r>
              <a:rPr lang="fa-IR" sz="2000" dirty="0"/>
              <a:t>را بر عهده گرفته است. </a:t>
            </a:r>
            <a:r>
              <a:rPr lang="fa-IR" sz="2000" dirty="0" smtClean="0"/>
              <a:t>منطق­های </a:t>
            </a:r>
            <a:r>
              <a:rPr lang="fa-IR" sz="2000" dirty="0"/>
              <a:t>استفاده از </a:t>
            </a:r>
            <a:r>
              <a:rPr lang="fa-IR" sz="2000" dirty="0" smtClean="0"/>
              <a:t>جایزه­ها را می‌توان در </a:t>
            </a:r>
            <a:r>
              <a:rPr lang="fa-IR" sz="2000" dirty="0"/>
              <a:t>هفت مورد </a:t>
            </a:r>
            <a:r>
              <a:rPr lang="fa-IR" sz="2000" dirty="0" smtClean="0"/>
              <a:t>زیر تشریح کرد:</a:t>
            </a:r>
          </a:p>
          <a:p>
            <a:pPr marL="411480" lvl="1" indent="0" algn="just">
              <a:lnSpc>
                <a:spcPct val="150000"/>
              </a:lnSpc>
              <a:buNone/>
            </a:pPr>
            <a:r>
              <a:rPr lang="fa-IR" sz="2000" dirty="0" smtClean="0">
                <a:solidFill>
                  <a:schemeClr val="tx1"/>
                </a:solidFill>
              </a:rPr>
              <a:t>1. شناسایی </a:t>
            </a:r>
            <a:r>
              <a:rPr lang="fa-IR" sz="2000" dirty="0">
                <a:solidFill>
                  <a:schemeClr val="tx1"/>
                </a:solidFill>
              </a:rPr>
              <a:t>و درگیر کردن فعالان غیرسنتی و رویکردهای غیرمعمول به حل </a:t>
            </a:r>
            <a:r>
              <a:rPr lang="fa-IR" sz="2000" dirty="0" smtClean="0">
                <a:solidFill>
                  <a:schemeClr val="tx1"/>
                </a:solidFill>
              </a:rPr>
              <a:t>مسئله</a:t>
            </a:r>
          </a:p>
          <a:p>
            <a:pPr marL="411480" lvl="1" indent="0" algn="just">
              <a:lnSpc>
                <a:spcPct val="150000"/>
              </a:lnSpc>
              <a:buNone/>
            </a:pPr>
            <a:r>
              <a:rPr lang="fa-IR" sz="2000" dirty="0" smtClean="0">
                <a:solidFill>
                  <a:schemeClr val="tx1"/>
                </a:solidFill>
              </a:rPr>
              <a:t>2. آموزش </a:t>
            </a:r>
            <a:r>
              <a:rPr lang="fa-IR" sz="2000" dirty="0">
                <a:solidFill>
                  <a:schemeClr val="tx1"/>
                </a:solidFill>
              </a:rPr>
              <a:t>و الهام­بخشی </a:t>
            </a:r>
            <a:r>
              <a:rPr lang="fa-IR" sz="2000" dirty="0" smtClean="0">
                <a:solidFill>
                  <a:schemeClr val="tx1"/>
                </a:solidFill>
              </a:rPr>
              <a:t>عمومی</a:t>
            </a:r>
          </a:p>
          <a:p>
            <a:pPr marL="411480" lvl="1" indent="0" algn="just">
              <a:lnSpc>
                <a:spcPct val="150000"/>
              </a:lnSpc>
              <a:buNone/>
            </a:pPr>
            <a:r>
              <a:rPr lang="fa-IR" sz="2000" dirty="0" smtClean="0">
                <a:solidFill>
                  <a:schemeClr val="tx1"/>
                </a:solidFill>
              </a:rPr>
              <a:t>3. تحریک </a:t>
            </a:r>
            <a:r>
              <a:rPr lang="fa-IR" sz="2000" dirty="0">
                <a:solidFill>
                  <a:schemeClr val="tx1"/>
                </a:solidFill>
              </a:rPr>
              <a:t>فناوری­های نابالغ یا </a:t>
            </a:r>
            <a:r>
              <a:rPr lang="fa-IR" sz="2000" dirty="0" smtClean="0">
                <a:solidFill>
                  <a:schemeClr val="tx1"/>
                </a:solidFill>
              </a:rPr>
              <a:t>راکد</a:t>
            </a:r>
          </a:p>
          <a:p>
            <a:pPr marL="411480" lvl="1" indent="0" algn="just">
              <a:lnSpc>
                <a:spcPct val="150000"/>
              </a:lnSpc>
              <a:buNone/>
            </a:pPr>
            <a:r>
              <a:rPr lang="fa-IR" sz="2000" dirty="0" smtClean="0">
                <a:solidFill>
                  <a:schemeClr val="tx1"/>
                </a:solidFill>
              </a:rPr>
              <a:t>4. بسط </a:t>
            </a:r>
            <a:r>
              <a:rPr lang="fa-IR" sz="2000" dirty="0">
                <a:solidFill>
                  <a:schemeClr val="tx1"/>
                </a:solidFill>
              </a:rPr>
              <a:t>فناوری­های موجود با نمایش فواید </a:t>
            </a:r>
            <a:r>
              <a:rPr lang="fa-IR" sz="2000" dirty="0" smtClean="0">
                <a:solidFill>
                  <a:schemeClr val="tx1"/>
                </a:solidFill>
              </a:rPr>
              <a:t>آن­ها</a:t>
            </a:r>
          </a:p>
          <a:p>
            <a:pPr marL="411480" lvl="1" indent="0" algn="just">
              <a:lnSpc>
                <a:spcPct val="150000"/>
              </a:lnSpc>
              <a:buNone/>
            </a:pPr>
            <a:r>
              <a:rPr lang="fa-IR" sz="2000" dirty="0" smtClean="0">
                <a:solidFill>
                  <a:schemeClr val="tx1"/>
                </a:solidFill>
              </a:rPr>
              <a:t>5. حمایت </a:t>
            </a:r>
            <a:r>
              <a:rPr lang="fa-IR" sz="2000" dirty="0">
                <a:solidFill>
                  <a:schemeClr val="tx1"/>
                </a:solidFill>
              </a:rPr>
              <a:t>از انتشار </a:t>
            </a:r>
            <a:r>
              <a:rPr lang="fa-IR" sz="2000" dirty="0" smtClean="0">
                <a:solidFill>
                  <a:schemeClr val="tx1"/>
                </a:solidFill>
              </a:rPr>
              <a:t>فناوری</a:t>
            </a:r>
          </a:p>
          <a:p>
            <a:pPr marL="411480" lvl="1" indent="0" algn="just">
              <a:lnSpc>
                <a:spcPct val="150000"/>
              </a:lnSpc>
              <a:buNone/>
            </a:pPr>
            <a:r>
              <a:rPr lang="fa-IR" sz="2000" dirty="0" smtClean="0">
                <a:solidFill>
                  <a:schemeClr val="tx1"/>
                </a:solidFill>
              </a:rPr>
              <a:t>6. برجسته­سازی </a:t>
            </a:r>
            <a:r>
              <a:rPr lang="fa-IR" sz="2000" dirty="0">
                <a:solidFill>
                  <a:schemeClr val="tx1"/>
                </a:solidFill>
              </a:rPr>
              <a:t>مشکلات اجتماعی نادیده گرفته شده یا غیرقابل </a:t>
            </a:r>
            <a:r>
              <a:rPr lang="fa-IR" sz="2000" dirty="0" smtClean="0">
                <a:solidFill>
                  <a:schemeClr val="tx1"/>
                </a:solidFill>
              </a:rPr>
              <a:t>حل</a:t>
            </a:r>
          </a:p>
          <a:p>
            <a:pPr marL="411480" lvl="1" indent="0" algn="just">
              <a:lnSpc>
                <a:spcPct val="150000"/>
              </a:lnSpc>
              <a:buNone/>
            </a:pPr>
            <a:r>
              <a:rPr lang="fa-IR" sz="2000" dirty="0" smtClean="0">
                <a:solidFill>
                  <a:schemeClr val="tx1"/>
                </a:solidFill>
              </a:rPr>
              <a:t>7. ساخت </a:t>
            </a:r>
            <a:r>
              <a:rPr lang="fa-IR" sz="2000" dirty="0">
                <a:solidFill>
                  <a:schemeClr val="tx1"/>
                </a:solidFill>
              </a:rPr>
              <a:t>سرمایه </a:t>
            </a:r>
            <a:r>
              <a:rPr lang="fa-IR" sz="2000" dirty="0" smtClean="0">
                <a:solidFill>
                  <a:schemeClr val="tx1"/>
                </a:solidFill>
              </a:rPr>
              <a:t>اجتماعی</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33</a:t>
            </a:fld>
            <a:endParaRPr lang="fa-IR"/>
          </a:p>
        </p:txBody>
      </p:sp>
    </p:spTree>
    <p:extLst>
      <p:ext uri="{BB962C8B-B14F-4D97-AF65-F5344CB8AC3E}">
        <p14:creationId xmlns:p14="http://schemas.microsoft.com/office/powerpoint/2010/main" val="237728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3- </a:t>
            </a:r>
            <a:r>
              <a:rPr lang="fa-IR" sz="2800" dirty="0" smtClean="0"/>
              <a:t>معرفی ابزارهای سیاستی</a:t>
            </a:r>
            <a:r>
              <a:rPr lang="fa-IR" sz="2800" smtClean="0"/>
              <a:t/>
            </a:r>
            <a:br>
              <a:rPr lang="fa-IR" sz="2800" smtClean="0"/>
            </a:br>
            <a:r>
              <a:rPr lang="fa-IR" sz="2200" smtClean="0"/>
              <a:t>3-3- </a:t>
            </a:r>
            <a:r>
              <a:rPr lang="fa-IR" sz="2200" dirty="0"/>
              <a:t>ابزارهای متمرکز بر شکل‌گیری روابط نظام‌ساز</a:t>
            </a:r>
            <a:r>
              <a:rPr lang="fa-IR" sz="2200" smtClean="0"/>
              <a:t/>
            </a:r>
            <a:br>
              <a:rPr lang="fa-IR" sz="2200" smtClean="0"/>
            </a:br>
            <a:r>
              <a:rPr lang="fa-IR" sz="1800" smtClean="0"/>
              <a:t>3-3-7- </a:t>
            </a:r>
            <a:r>
              <a:rPr lang="fa-IR" sz="1800" dirty="0" smtClean="0"/>
              <a:t>آینده‌نگاری</a:t>
            </a:r>
            <a:endParaRPr lang="fa-IR" sz="1800" dirty="0">
              <a:solidFill>
                <a:schemeClr val="accent1">
                  <a:lumMod val="75000"/>
                </a:schemeClr>
              </a:solidFill>
            </a:endParaRPr>
          </a:p>
        </p:txBody>
      </p:sp>
      <p:sp>
        <p:nvSpPr>
          <p:cNvPr id="3" name="Content Placeholder 2"/>
          <p:cNvSpPr>
            <a:spLocks noGrp="1"/>
          </p:cNvSpPr>
          <p:nvPr>
            <p:ph idx="1"/>
          </p:nvPr>
        </p:nvSpPr>
        <p:spPr>
          <a:xfrm>
            <a:off x="467721" y="2492896"/>
            <a:ext cx="8229600" cy="414871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پنج </a:t>
            </a:r>
            <a:r>
              <a:rPr lang="fa-IR" sz="2000" dirty="0"/>
              <a:t>نسل برای آینده­نگاری تصویر می­شود که رفته رفته تکامل آینده­نگاری را از سندی برای پیش­بینی فناوری که توسط خبرگان آینده­نگاری ترسیم می­شد، به سندی برای مطالعه فناوری­ها در کنار بازار و سپس آثار اجتماعی آن­ها و در نهایت برنامه­ای برای برنامه­ریزی و تصمیم­گیری مشترک با همکاری بازیگران نظام نوآوری مشخص </a:t>
            </a:r>
            <a:r>
              <a:rPr lang="fa-IR" sz="2000" dirty="0" smtClean="0"/>
              <a:t>می­نماید.</a:t>
            </a:r>
          </a:p>
          <a:p>
            <a:pPr algn="just">
              <a:lnSpc>
                <a:spcPct val="150000"/>
              </a:lnSpc>
              <a:buFont typeface="Wingdings" panose="05000000000000000000" pitchFamily="2" charset="2"/>
              <a:buChar char="§"/>
            </a:pPr>
            <a:r>
              <a:rPr lang="fa-IR" sz="2000" dirty="0" smtClean="0"/>
              <a:t>با </a:t>
            </a:r>
            <a:r>
              <a:rPr lang="fa-IR" sz="2000" dirty="0"/>
              <a:t>درگیر شدن ذی­نفعان در برنامه­های آینده­نگاری، از این ابزار می­توان به عنوان یک ابزار سیاستی نظام‌ساز استفاده نمود که علاوه بر پیش­بینی آینده و هوشمندی سیاستی، با ایجاد چشم­اندازها و ارزش­های </a:t>
            </a:r>
            <a:r>
              <a:rPr lang="fa-IR" sz="2000" dirty="0" smtClean="0"/>
              <a:t>مشترک، </a:t>
            </a:r>
            <a:r>
              <a:rPr lang="fa-IR" sz="2000" dirty="0"/>
              <a:t>موجب جهت­دهی به نوآوری­ها به سمت نیازهای اجتماعی، برجسته­سازی موضوعات دارای اولویت و پرورش توانمندی­های نوآوری از طریق هم­جهت کردن روابط بازیگران و انعطاف­پذیری آن­ها در برابر تغییرات </a:t>
            </a:r>
            <a:r>
              <a:rPr lang="fa-IR" sz="2000" dirty="0" smtClean="0"/>
              <a:t>می­شود.</a:t>
            </a:r>
            <a:endParaRPr lang="en-US" sz="2000" dirty="0"/>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34</a:t>
            </a:fld>
            <a:endParaRPr lang="fa-IR"/>
          </a:p>
        </p:txBody>
      </p:sp>
    </p:spTree>
    <p:extLst>
      <p:ext uri="{BB962C8B-B14F-4D97-AF65-F5344CB8AC3E}">
        <p14:creationId xmlns:p14="http://schemas.microsoft.com/office/powerpoint/2010/main" val="320725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3- معرفی ابزارهای سیاستی</a:t>
            </a:r>
            <a:br>
              <a:rPr lang="fa-IR" sz="2800" dirty="0" smtClean="0"/>
            </a:br>
            <a:r>
              <a:rPr lang="fa-IR" sz="2200" dirty="0" smtClean="0"/>
              <a:t>3-4- ابزارهای متمرکز بر زیرساخت و مقررات‌گذاری</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a:t>فعالیت­های نسبتا قهری­تر دولت که با هدف بهبود زیرساخت­های توسعه اتفاق می­افتند و غالبا با تقنین و مقررات‌گذاری همراه هستند در این دسته قرار دارند</a:t>
            </a:r>
            <a:r>
              <a:rPr lang="fa-IR" sz="2000" dirty="0" smtClean="0"/>
              <a:t>.</a:t>
            </a:r>
          </a:p>
          <a:p>
            <a:pPr algn="just">
              <a:lnSpc>
                <a:spcPct val="150000"/>
              </a:lnSpc>
              <a:buFont typeface="Wingdings" panose="05000000000000000000" pitchFamily="2" charset="2"/>
              <a:buChar char="§"/>
            </a:pPr>
            <a:r>
              <a:rPr lang="fa-IR" sz="2000" dirty="0"/>
              <a:t>اقدامات این بخش لزوما متمرکز بر طرفین نوآوری نیستند؛ اما ممکن است بخشی از آن­ها در مواردی با هدف اصلاح وضعیت یکی از این طرفین یا روابط میان آن­ها طراحی شوند</a:t>
            </a:r>
            <a:r>
              <a:rPr lang="fa-IR" sz="2000" dirty="0" smtClean="0"/>
              <a:t>.</a:t>
            </a:r>
          </a:p>
          <a:p>
            <a:pPr algn="just">
              <a:lnSpc>
                <a:spcPct val="150000"/>
              </a:lnSpc>
              <a:buFont typeface="Wingdings" panose="05000000000000000000" pitchFamily="2" charset="2"/>
              <a:buChar char="§"/>
            </a:pPr>
            <a:r>
              <a:rPr lang="fa-IR" sz="2000" dirty="0" smtClean="0"/>
              <a:t>برخی از انواع اقدامات این دسته از ابزارها:</a:t>
            </a:r>
          </a:p>
          <a:p>
            <a:pPr lvl="1" algn="just">
              <a:lnSpc>
                <a:spcPct val="150000"/>
              </a:lnSpc>
              <a:buFont typeface="Wingdings" panose="05000000000000000000" pitchFamily="2" charset="2"/>
              <a:buChar char="ü"/>
            </a:pPr>
            <a:r>
              <a:rPr lang="fa-IR" sz="2000" dirty="0" smtClean="0">
                <a:solidFill>
                  <a:schemeClr val="tx1"/>
                </a:solidFill>
              </a:rPr>
              <a:t>توسعه </a:t>
            </a:r>
            <a:r>
              <a:rPr lang="fa-IR" sz="2000" dirty="0">
                <a:solidFill>
                  <a:schemeClr val="tx1"/>
                </a:solidFill>
              </a:rPr>
              <a:t>زیرساخت­های کلان مانند زیرساخت فناوری اطلاعات و ارتباطات </a:t>
            </a:r>
            <a:r>
              <a:rPr lang="fa-IR" sz="2000" dirty="0" smtClean="0">
                <a:solidFill>
                  <a:schemeClr val="tx1"/>
                </a:solidFill>
              </a:rPr>
              <a:t>یا حقوق </a:t>
            </a:r>
            <a:r>
              <a:rPr lang="fa-IR" sz="2000" dirty="0">
                <a:solidFill>
                  <a:schemeClr val="tx1"/>
                </a:solidFill>
              </a:rPr>
              <a:t>مالکیت </a:t>
            </a:r>
            <a:r>
              <a:rPr lang="fa-IR" sz="2000" dirty="0" smtClean="0">
                <a:solidFill>
                  <a:schemeClr val="tx1"/>
                </a:solidFill>
              </a:rPr>
              <a:t>فکری </a:t>
            </a:r>
          </a:p>
          <a:p>
            <a:pPr lvl="1" algn="just">
              <a:lnSpc>
                <a:spcPct val="150000"/>
              </a:lnSpc>
              <a:buFont typeface="Wingdings" panose="05000000000000000000" pitchFamily="2" charset="2"/>
              <a:buChar char="ü"/>
            </a:pPr>
            <a:r>
              <a:rPr lang="fa-IR" sz="2000" dirty="0" smtClean="0">
                <a:solidFill>
                  <a:schemeClr val="tx1"/>
                </a:solidFill>
              </a:rPr>
              <a:t>قوانین </a:t>
            </a:r>
            <a:r>
              <a:rPr lang="fa-IR" sz="2000" dirty="0">
                <a:solidFill>
                  <a:schemeClr val="tx1"/>
                </a:solidFill>
              </a:rPr>
              <a:t>مرتبط با اصلاح شرایط کلان اقتصادی مانند قوانین رقابت یا صادرات و </a:t>
            </a:r>
            <a:r>
              <a:rPr lang="fa-IR" sz="2000" dirty="0" smtClean="0">
                <a:solidFill>
                  <a:schemeClr val="tx1"/>
                </a:solidFill>
              </a:rPr>
              <a:t>واردات</a:t>
            </a:r>
          </a:p>
          <a:p>
            <a:pPr lvl="1" algn="just">
              <a:lnSpc>
                <a:spcPct val="150000"/>
              </a:lnSpc>
              <a:buFont typeface="Wingdings" panose="05000000000000000000" pitchFamily="2" charset="2"/>
              <a:buChar char="ü"/>
            </a:pPr>
            <a:r>
              <a:rPr lang="fa-IR" sz="2000" dirty="0" smtClean="0">
                <a:solidFill>
                  <a:schemeClr val="tx1"/>
                </a:solidFill>
              </a:rPr>
              <a:t>سیاست­های مقررات‌گذاری</a:t>
            </a:r>
          </a:p>
          <a:p>
            <a:pPr lvl="1" algn="just">
              <a:lnSpc>
                <a:spcPct val="150000"/>
              </a:lnSpc>
              <a:buFont typeface="Wingdings" panose="05000000000000000000" pitchFamily="2" charset="2"/>
              <a:buChar char="ü"/>
            </a:pPr>
            <a:r>
              <a:rPr lang="fa-IR" sz="2000" dirty="0" smtClean="0">
                <a:solidFill>
                  <a:schemeClr val="tx1"/>
                </a:solidFill>
              </a:rPr>
              <a:t>استانداردها و برچسب­گذاری­ها</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35</a:t>
            </a:fld>
            <a:endParaRPr lang="fa-IR"/>
          </a:p>
        </p:txBody>
      </p:sp>
    </p:spTree>
    <p:extLst>
      <p:ext uri="{BB962C8B-B14F-4D97-AF65-F5344CB8AC3E}">
        <p14:creationId xmlns:p14="http://schemas.microsoft.com/office/powerpoint/2010/main" val="582150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5520"/>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a:t>قانون «</a:t>
            </a:r>
            <a:r>
              <a:rPr lang="fa-IR" sz="2000" dirty="0" smtClean="0"/>
              <a:t>حمایت </a:t>
            </a:r>
            <a:r>
              <a:rPr lang="fa-IR" sz="2000" dirty="0"/>
              <a:t>از شرکت­ها و موسسات دانش­بنیان و تجاری­سازی نوآوری­ها و اختراعات» نقطه آغازی برای حمایت­های گسترده از شرکت­های دانش­بنیان به حساب می­آید. </a:t>
            </a:r>
            <a:endParaRPr lang="fa-IR" sz="2000" dirty="0" smtClean="0"/>
          </a:p>
          <a:p>
            <a:pPr algn="just">
              <a:lnSpc>
                <a:spcPct val="150000"/>
              </a:lnSpc>
              <a:buFont typeface="Wingdings" panose="05000000000000000000" pitchFamily="2" charset="2"/>
              <a:buChar char="§"/>
            </a:pPr>
            <a:r>
              <a:rPr lang="fa-IR" sz="2000" dirty="0" smtClean="0"/>
              <a:t>علاوه </a:t>
            </a:r>
            <a:r>
              <a:rPr lang="fa-IR" sz="2000" dirty="0"/>
              <a:t>بر خدماتی که توسط معاونت علمی ریاست جمهوری و صندوق نوآوری و شکوفایی ارائه می­شود، وزارتخانه­ها و دستگاه­های مختلف در راستای تحقق اهداف این قانون حمایت­های متنوعی را برای شرکت­های دانش­بنیان فراهم دیده­اند که در مجموع 110 برنامه حمایتی در راستای رشد و شکوفایی این شرکت­ها در دستگاه­های مختلف اجرایی دولت وجود </a:t>
            </a:r>
            <a:r>
              <a:rPr lang="fa-IR" sz="2000" dirty="0" smtClean="0"/>
              <a:t>دارند. </a:t>
            </a:r>
          </a:p>
          <a:p>
            <a:pPr algn="just">
              <a:lnSpc>
                <a:spcPct val="150000"/>
              </a:lnSpc>
              <a:buFont typeface="Wingdings" panose="05000000000000000000" pitchFamily="2" charset="2"/>
              <a:buChar char="§"/>
            </a:pPr>
            <a:r>
              <a:rPr lang="fa-IR" sz="2000" dirty="0" smtClean="0"/>
              <a:t>با </a:t>
            </a:r>
            <a:r>
              <a:rPr lang="fa-IR" sz="2000" dirty="0"/>
              <a:t>هدف بررسی این برنامه­ها، باید توجه داشت در دسته­بندی آن­ها بر اساس ابزارها، اگرچه ممکن است چند ابزار به صورت ترکیبی در یک برنامه به کار گرفته شده باشند، منطق اصلی برنامه، مشخص­کننده ابزار سیاستی مرتبط بوده </a:t>
            </a:r>
            <a:r>
              <a:rPr lang="fa-IR" sz="2000" dirty="0" smtClean="0"/>
              <a:t>است.</a:t>
            </a:r>
            <a:endParaRPr lang="en-US" sz="2000" dirty="0"/>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36</a:t>
            </a:fld>
            <a:endParaRPr lang="fa-IR"/>
          </a:p>
        </p:txBody>
      </p:sp>
    </p:spTree>
    <p:extLst>
      <p:ext uri="{BB962C8B-B14F-4D97-AF65-F5344CB8AC3E}">
        <p14:creationId xmlns:p14="http://schemas.microsoft.com/office/powerpoint/2010/main" val="2458535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graphicFrame>
        <p:nvGraphicFramePr>
          <p:cNvPr id="5" name="Chart 4"/>
          <p:cNvGraphicFramePr/>
          <p:nvPr>
            <p:extLst>
              <p:ext uri="{D42A27DB-BD31-4B8C-83A1-F6EECF244321}">
                <p14:modId xmlns:p14="http://schemas.microsoft.com/office/powerpoint/2010/main" val="3835434167"/>
              </p:ext>
            </p:extLst>
          </p:nvPr>
        </p:nvGraphicFramePr>
        <p:xfrm>
          <a:off x="972000" y="2479576"/>
          <a:ext cx="720000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467721" y="6107723"/>
            <a:ext cx="8229600" cy="504056"/>
          </a:xfrm>
          <a:prstGeom prst="rect">
            <a:avLst/>
          </a:prstGeom>
        </p:spPr>
        <p:txBody>
          <a:bodyPr vert="horz" lIns="0" tIns="0" rIns="0" bIns="0" anchor="ctr" anchorCtr="0">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fa-IR" sz="2000" b="1" dirty="0" smtClean="0">
                <a:solidFill>
                  <a:srgbClr val="FF0000"/>
                </a:solidFill>
              </a:rPr>
              <a:t>منطق </a:t>
            </a:r>
            <a:r>
              <a:rPr lang="fa-IR" sz="2000" b="1" dirty="0">
                <a:solidFill>
                  <a:srgbClr val="FF0000"/>
                </a:solidFill>
              </a:rPr>
              <a:t>اصلی 110 برنامه حمایتی بر اساس ابزارهای سیاست نوآوری</a:t>
            </a:r>
            <a:endParaRPr lang="en-US" sz="2000" dirty="0">
              <a:solidFill>
                <a:srgbClr val="FF0000"/>
              </a:solidFill>
            </a:endParaRPr>
          </a:p>
        </p:txBody>
      </p:sp>
      <p:sp>
        <p:nvSpPr>
          <p:cNvPr id="8" name="Footer Placeholder 7"/>
          <p:cNvSpPr>
            <a:spLocks noGrp="1"/>
          </p:cNvSpPr>
          <p:nvPr>
            <p:ph type="ftr" sz="quarter" idx="11"/>
          </p:nvPr>
        </p:nvSpPr>
        <p:spPr/>
        <p:txBody>
          <a:bodyPr/>
          <a:lstStyle/>
          <a:p>
            <a:r>
              <a:rPr lang="fa-IR" smtClean="0"/>
              <a:t>از 44</a:t>
            </a:r>
            <a:endParaRPr lang="fa-IR"/>
          </a:p>
        </p:txBody>
      </p:sp>
      <p:sp>
        <p:nvSpPr>
          <p:cNvPr id="10" name="Slide Number Placeholder 9"/>
          <p:cNvSpPr>
            <a:spLocks noGrp="1"/>
          </p:cNvSpPr>
          <p:nvPr>
            <p:ph type="sldNum" sz="quarter" idx="12"/>
          </p:nvPr>
        </p:nvSpPr>
        <p:spPr/>
        <p:txBody>
          <a:bodyPr/>
          <a:lstStyle/>
          <a:p>
            <a:fld id="{85360FD1-730F-4C18-B25B-3934FD1E2396}" type="slidenum">
              <a:rPr lang="fa-IR" smtClean="0"/>
              <a:pPr/>
              <a:t>37</a:t>
            </a:fld>
            <a:endParaRPr lang="fa-IR"/>
          </a:p>
        </p:txBody>
      </p:sp>
    </p:spTree>
    <p:extLst>
      <p:ext uri="{BB962C8B-B14F-4D97-AF65-F5344CB8AC3E}">
        <p14:creationId xmlns:p14="http://schemas.microsoft.com/office/powerpoint/2010/main" val="3496047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5520"/>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نکات قابل تاکید در دسته‌بندی برنامه‌ها:</a:t>
            </a:r>
          </a:p>
          <a:p>
            <a:pPr lvl="1" algn="just">
              <a:lnSpc>
                <a:spcPct val="150000"/>
              </a:lnSpc>
              <a:buFont typeface="Wingdings" panose="05000000000000000000" pitchFamily="2" charset="2"/>
              <a:buChar char="ü"/>
            </a:pPr>
            <a:r>
              <a:rPr lang="fa-IR" sz="2000" dirty="0" smtClean="0">
                <a:solidFill>
                  <a:schemeClr val="tx1"/>
                </a:solidFill>
              </a:rPr>
              <a:t>علاوه </a:t>
            </a:r>
            <a:r>
              <a:rPr lang="fa-IR" sz="2000" dirty="0">
                <a:solidFill>
                  <a:schemeClr val="tx1"/>
                </a:solidFill>
              </a:rPr>
              <a:t>بر تامین مالی مستقیم تحقیق­وتوسعه، بخش قابل‌توجهی از اقدامات </a:t>
            </a:r>
            <a:r>
              <a:rPr lang="fa-IR" sz="2000" dirty="0" smtClean="0">
                <a:solidFill>
                  <a:schemeClr val="tx1"/>
                </a:solidFill>
              </a:rPr>
              <a:t>دیگر نیز </a:t>
            </a:r>
            <a:r>
              <a:rPr lang="fa-IR" sz="2000" dirty="0">
                <a:solidFill>
                  <a:schemeClr val="tx1"/>
                </a:solidFill>
              </a:rPr>
              <a:t>معطوف به پرداخت </a:t>
            </a:r>
            <a:r>
              <a:rPr lang="fa-IR" sz="2000" dirty="0" smtClean="0">
                <a:solidFill>
                  <a:schemeClr val="tx1"/>
                </a:solidFill>
              </a:rPr>
              <a:t>هزینه­ها، </a:t>
            </a:r>
            <a:r>
              <a:rPr lang="fa-IR" sz="2000" dirty="0">
                <a:solidFill>
                  <a:schemeClr val="tx1"/>
                </a:solidFill>
              </a:rPr>
              <a:t>ارائه وام­های بلاعوض، وام­های کم بهره و کمک­های مالی هستند. </a:t>
            </a:r>
            <a:endParaRPr lang="fa-IR" sz="2000" dirty="0" smtClean="0">
              <a:solidFill>
                <a:schemeClr val="tx1"/>
              </a:solidFill>
            </a:endParaRPr>
          </a:p>
          <a:p>
            <a:pPr lvl="1" algn="just">
              <a:lnSpc>
                <a:spcPct val="150000"/>
              </a:lnSpc>
              <a:buFont typeface="Wingdings" panose="05000000000000000000" pitchFamily="2" charset="2"/>
              <a:buChar char="ü"/>
            </a:pPr>
            <a:r>
              <a:rPr lang="fa-IR" sz="2000" dirty="0" smtClean="0">
                <a:solidFill>
                  <a:schemeClr val="tx1"/>
                </a:solidFill>
              </a:rPr>
              <a:t>برنامه </a:t>
            </a:r>
            <a:r>
              <a:rPr lang="fa-IR" sz="2000" dirty="0">
                <a:solidFill>
                  <a:schemeClr val="tx1"/>
                </a:solidFill>
              </a:rPr>
              <a:t>مستقیمی با منطق ابزارهای بنگاه­های دولتی، شبکه­سازی، خوشه­سازی، جایزه نوآوری و آینده­نگاری مشاهده نمی­شود که </a:t>
            </a:r>
            <a:r>
              <a:rPr lang="fa-IR" sz="2000" dirty="0" smtClean="0">
                <a:solidFill>
                  <a:schemeClr val="tx1"/>
                </a:solidFill>
              </a:rPr>
              <a:t>عدم </a:t>
            </a:r>
            <a:r>
              <a:rPr lang="fa-IR" sz="2000" dirty="0">
                <a:solidFill>
                  <a:schemeClr val="tx1"/>
                </a:solidFill>
              </a:rPr>
              <a:t>توجه برنامه­ها به استفاده از ابزارهای متنوع نظام­ساز، جزو نقاط ضعف اصلی این 110 برنامه محسوب </a:t>
            </a:r>
            <a:r>
              <a:rPr lang="fa-IR" sz="2000" dirty="0" smtClean="0">
                <a:solidFill>
                  <a:schemeClr val="tx1"/>
                </a:solidFill>
              </a:rPr>
              <a:t>می­شود.</a:t>
            </a:r>
          </a:p>
          <a:p>
            <a:pPr lvl="1" algn="just">
              <a:lnSpc>
                <a:spcPct val="150000"/>
              </a:lnSpc>
              <a:buFont typeface="Wingdings" panose="05000000000000000000" pitchFamily="2" charset="2"/>
              <a:buChar char="ü"/>
            </a:pPr>
            <a:r>
              <a:rPr lang="fa-IR" sz="2000" dirty="0" smtClean="0">
                <a:solidFill>
                  <a:schemeClr val="tx1"/>
                </a:solidFill>
              </a:rPr>
              <a:t>چند </a:t>
            </a:r>
            <a:r>
              <a:rPr lang="fa-IR" sz="2000" dirty="0">
                <a:solidFill>
                  <a:schemeClr val="tx1"/>
                </a:solidFill>
              </a:rPr>
              <a:t>برنامه با هدف ارزیابی و شناسایی شرکت­های دانش­بنیان برای تصمیم­گیری در مورد نحوه ارائه حمایت­ها طراحی شده­اند که مستقیما بر نوآوری اثرگذار نبوده و در دسته سایر قرار </a:t>
            </a:r>
            <a:r>
              <a:rPr lang="fa-IR" sz="2000" dirty="0" smtClean="0">
                <a:solidFill>
                  <a:schemeClr val="tx1"/>
                </a:solidFill>
              </a:rPr>
              <a:t>گرفته­اند.</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38</a:t>
            </a:fld>
            <a:endParaRPr lang="fa-IR"/>
          </a:p>
        </p:txBody>
      </p:sp>
    </p:spTree>
    <p:extLst>
      <p:ext uri="{BB962C8B-B14F-4D97-AF65-F5344CB8AC3E}">
        <p14:creationId xmlns:p14="http://schemas.microsoft.com/office/powerpoint/2010/main" val="1135690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sp>
        <p:nvSpPr>
          <p:cNvPr id="6" name="Content Placeholder 2"/>
          <p:cNvSpPr txBox="1">
            <a:spLocks/>
          </p:cNvSpPr>
          <p:nvPr/>
        </p:nvSpPr>
        <p:spPr>
          <a:xfrm>
            <a:off x="467721" y="6107723"/>
            <a:ext cx="8229600" cy="504056"/>
          </a:xfrm>
          <a:prstGeom prst="rect">
            <a:avLst/>
          </a:prstGeom>
        </p:spPr>
        <p:txBody>
          <a:bodyPr vert="horz" lIns="0" tIns="0" rIns="0" bIns="0" anchor="ctr" anchorCtr="0">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fa-IR" sz="2000" b="1" dirty="0" smtClean="0">
                <a:solidFill>
                  <a:srgbClr val="FF0000"/>
                </a:solidFill>
              </a:rPr>
              <a:t>110 </a:t>
            </a:r>
            <a:r>
              <a:rPr lang="fa-IR" sz="2000" b="1" dirty="0">
                <a:solidFill>
                  <a:srgbClr val="FF0000"/>
                </a:solidFill>
              </a:rPr>
              <a:t>برنامه حمایتی به تفکیک تمرکز ابزارها</a:t>
            </a:r>
            <a:endParaRPr lang="en-US" sz="2000" dirty="0">
              <a:solidFill>
                <a:srgbClr val="FF0000"/>
              </a:solidFill>
            </a:endParaRPr>
          </a:p>
        </p:txBody>
      </p:sp>
      <p:graphicFrame>
        <p:nvGraphicFramePr>
          <p:cNvPr id="8" name="Chart 7"/>
          <p:cNvGraphicFramePr/>
          <p:nvPr>
            <p:extLst>
              <p:ext uri="{D42A27DB-BD31-4B8C-83A1-F6EECF244321}">
                <p14:modId xmlns:p14="http://schemas.microsoft.com/office/powerpoint/2010/main" val="3241468256"/>
              </p:ext>
            </p:extLst>
          </p:nvPr>
        </p:nvGraphicFramePr>
        <p:xfrm>
          <a:off x="972000" y="2479576"/>
          <a:ext cx="7200000" cy="3628147"/>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fa-IR" smtClean="0"/>
              <a:t>از 44</a:t>
            </a:r>
            <a:endParaRPr lang="fa-IR"/>
          </a:p>
        </p:txBody>
      </p:sp>
      <p:sp>
        <p:nvSpPr>
          <p:cNvPr id="10" name="Slide Number Placeholder 9"/>
          <p:cNvSpPr>
            <a:spLocks noGrp="1"/>
          </p:cNvSpPr>
          <p:nvPr>
            <p:ph type="sldNum" sz="quarter" idx="12"/>
          </p:nvPr>
        </p:nvSpPr>
        <p:spPr/>
        <p:txBody>
          <a:bodyPr/>
          <a:lstStyle/>
          <a:p>
            <a:fld id="{85360FD1-730F-4C18-B25B-3934FD1E2396}" type="slidenum">
              <a:rPr lang="fa-IR" smtClean="0"/>
              <a:pPr/>
              <a:t>39</a:t>
            </a:fld>
            <a:endParaRPr lang="fa-IR"/>
          </a:p>
        </p:txBody>
      </p:sp>
    </p:spTree>
    <p:extLst>
      <p:ext uri="{BB962C8B-B14F-4D97-AF65-F5344CB8AC3E}">
        <p14:creationId xmlns:p14="http://schemas.microsoft.com/office/powerpoint/2010/main" val="1989799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66800"/>
          </a:xfrm>
        </p:spPr>
        <p:txBody>
          <a:bodyPr lIns="0" tIns="0" rIns="0" bIns="0">
            <a:normAutofit/>
          </a:bodyPr>
          <a:lstStyle/>
          <a:p>
            <a:r>
              <a:rPr lang="fa-IR" sz="2500" smtClean="0"/>
              <a:t>2- </a:t>
            </a:r>
            <a:r>
              <a:rPr lang="fa-IR" sz="2500" dirty="0" smtClean="0"/>
              <a:t>دسته­بندی </a:t>
            </a:r>
            <a:r>
              <a:rPr lang="fa-IR" sz="2500" dirty="0"/>
              <a:t>ابزارهای سیاستی با هدف انتخاب ابزار مناسب</a:t>
            </a:r>
            <a:endParaRPr lang="fa-IR" sz="2500" dirty="0">
              <a:solidFill>
                <a:schemeClr val="accent1">
                  <a:lumMod val="75000"/>
                </a:schemeClr>
              </a:solidFill>
            </a:endParaRPr>
          </a:p>
        </p:txBody>
      </p:sp>
      <p:sp>
        <p:nvSpPr>
          <p:cNvPr id="3" name="Content Placeholder 2"/>
          <p:cNvSpPr>
            <a:spLocks noGrp="1"/>
          </p:cNvSpPr>
          <p:nvPr>
            <p:ph idx="1"/>
          </p:nvPr>
        </p:nvSpPr>
        <p:spPr>
          <a:xfrm>
            <a:off x="467721" y="1687488"/>
            <a:ext cx="8229600" cy="4882112"/>
          </a:xfrm>
        </p:spPr>
        <p:txBody>
          <a:bodyPr lIns="0" tIns="0" rIns="0" bIns="0" anchor="ctr" anchorCtr="0">
            <a:noAutofit/>
          </a:bodyPr>
          <a:lstStyle/>
          <a:p>
            <a:pPr algn="just">
              <a:buFont typeface="Wingdings" panose="05000000000000000000" pitchFamily="2" charset="2"/>
              <a:buChar char="§"/>
            </a:pPr>
            <a:r>
              <a:rPr lang="fa-IR" sz="2400" dirty="0" smtClean="0"/>
              <a:t>رایج‌ترین تقسیم­بندی ابزارها:</a:t>
            </a:r>
          </a:p>
          <a:p>
            <a:pPr lvl="1" algn="just">
              <a:buFont typeface="Wingdings" panose="05000000000000000000" pitchFamily="2" charset="2"/>
              <a:buChar char="ü"/>
            </a:pPr>
            <a:r>
              <a:rPr lang="fa-IR" sz="2400" dirty="0" smtClean="0">
                <a:solidFill>
                  <a:schemeClr val="tx1"/>
                </a:solidFill>
              </a:rPr>
              <a:t>مقررات‌گذاری (چماق): استفاده از قدرت </a:t>
            </a:r>
            <a:r>
              <a:rPr lang="fa-IR" sz="2400" dirty="0">
                <a:solidFill>
                  <a:schemeClr val="tx1"/>
                </a:solidFill>
              </a:rPr>
              <a:t>الزام­آور و تقنینی دولت برای </a:t>
            </a:r>
            <a:r>
              <a:rPr lang="fa-IR" sz="2400" dirty="0" smtClean="0">
                <a:solidFill>
                  <a:schemeClr val="tx1"/>
                </a:solidFill>
              </a:rPr>
              <a:t>کنترل</a:t>
            </a:r>
          </a:p>
          <a:p>
            <a:pPr lvl="1" algn="just">
              <a:buFont typeface="Wingdings" panose="05000000000000000000" pitchFamily="2" charset="2"/>
              <a:buChar char="ü"/>
            </a:pPr>
            <a:r>
              <a:rPr lang="fa-IR" sz="2400" dirty="0" smtClean="0">
                <a:solidFill>
                  <a:schemeClr val="tx1"/>
                </a:solidFill>
              </a:rPr>
              <a:t> اقتصادی </a:t>
            </a:r>
            <a:r>
              <a:rPr lang="fa-IR" sz="2400" dirty="0">
                <a:solidFill>
                  <a:schemeClr val="tx1"/>
                </a:solidFill>
              </a:rPr>
              <a:t>و مالی </a:t>
            </a:r>
            <a:r>
              <a:rPr lang="fa-IR" sz="2400" dirty="0" smtClean="0">
                <a:solidFill>
                  <a:schemeClr val="tx1"/>
                </a:solidFill>
              </a:rPr>
              <a:t>(هویج): استفاده از </a:t>
            </a:r>
            <a:r>
              <a:rPr lang="fa-IR" sz="2400" dirty="0">
                <a:solidFill>
                  <a:schemeClr val="tx1"/>
                </a:solidFill>
              </a:rPr>
              <a:t>مشوق­ها </a:t>
            </a:r>
            <a:r>
              <a:rPr lang="fa-IR" sz="2400" dirty="0" smtClean="0">
                <a:solidFill>
                  <a:schemeClr val="tx1"/>
                </a:solidFill>
              </a:rPr>
              <a:t>برای فعال‌سازی </a:t>
            </a:r>
            <a:r>
              <a:rPr lang="fa-IR" sz="2400" dirty="0">
                <a:solidFill>
                  <a:schemeClr val="tx1"/>
                </a:solidFill>
              </a:rPr>
              <a:t>برخی </a:t>
            </a:r>
            <a:r>
              <a:rPr lang="fa-IR" sz="2400" dirty="0" smtClean="0">
                <a:solidFill>
                  <a:schemeClr val="tx1"/>
                </a:solidFill>
              </a:rPr>
              <a:t>فعالیت­ها</a:t>
            </a:r>
          </a:p>
          <a:p>
            <a:pPr lvl="1" algn="just">
              <a:buFont typeface="Wingdings" panose="05000000000000000000" pitchFamily="2" charset="2"/>
              <a:buChar char="ü"/>
            </a:pPr>
            <a:r>
              <a:rPr lang="fa-IR" sz="2400" dirty="0" smtClean="0">
                <a:solidFill>
                  <a:schemeClr val="tx1"/>
                </a:solidFill>
              </a:rPr>
              <a:t>نرم (موعظه): هنجارسازی</a:t>
            </a:r>
            <a:r>
              <a:rPr lang="fa-IR" sz="2400" dirty="0">
                <a:solidFill>
                  <a:schemeClr val="tx1"/>
                </a:solidFill>
              </a:rPr>
              <a:t>، ارائه پیشنهاد و شکل­گیری جریان تبادل اطلاعات میان </a:t>
            </a:r>
            <a:r>
              <a:rPr lang="fa-IR" sz="2400" dirty="0" smtClean="0">
                <a:solidFill>
                  <a:schemeClr val="tx1"/>
                </a:solidFill>
              </a:rPr>
              <a:t>بازیگران</a:t>
            </a:r>
          </a:p>
          <a:p>
            <a:pPr algn="just">
              <a:buFont typeface="Wingdings" panose="05000000000000000000" pitchFamily="2" charset="2"/>
              <a:buChar char="§"/>
            </a:pPr>
            <a:r>
              <a:rPr lang="fa-IR" sz="2400" dirty="0" smtClean="0"/>
              <a:t>مهم‌تر از دسته‌بندی صرف، شناسایی ابزارها برای برای </a:t>
            </a:r>
            <a:r>
              <a:rPr lang="fa-IR" sz="2400" dirty="0"/>
              <a:t>انتخاب صحیح </a:t>
            </a:r>
            <a:r>
              <a:rPr lang="fa-IR" sz="2400" dirty="0" smtClean="0"/>
              <a:t>ابزار اهمیت دارد و </a:t>
            </a:r>
            <a:r>
              <a:rPr lang="fa-IR" sz="2400" dirty="0"/>
              <a:t>باید سه مسئله اصلی مدنظر قرار </a:t>
            </a:r>
            <a:r>
              <a:rPr lang="fa-IR" sz="2400" dirty="0" smtClean="0"/>
              <a:t>بگیرد:</a:t>
            </a:r>
          </a:p>
          <a:p>
            <a:pPr lvl="1" algn="just">
              <a:buFont typeface="Wingdings" panose="05000000000000000000" pitchFamily="2" charset="2"/>
              <a:buChar char="ü"/>
            </a:pPr>
            <a:r>
              <a:rPr lang="fa-IR" sz="2400" dirty="0" smtClean="0">
                <a:solidFill>
                  <a:schemeClr val="tx1"/>
                </a:solidFill>
              </a:rPr>
              <a:t>گزینش </a:t>
            </a:r>
            <a:r>
              <a:rPr lang="fa-IR" sz="2400" dirty="0">
                <a:solidFill>
                  <a:schemeClr val="tx1"/>
                </a:solidFill>
              </a:rPr>
              <a:t>دقیق ابزارهای مناسب از میان طیف وسیع ابزارهای </a:t>
            </a:r>
            <a:r>
              <a:rPr lang="fa-IR" sz="2400" dirty="0" smtClean="0">
                <a:solidFill>
                  <a:schemeClr val="tx1"/>
                </a:solidFill>
              </a:rPr>
              <a:t>سیاستی</a:t>
            </a:r>
          </a:p>
          <a:p>
            <a:pPr lvl="1" algn="just">
              <a:buFont typeface="Wingdings" panose="05000000000000000000" pitchFamily="2" charset="2"/>
              <a:buChar char="ü"/>
            </a:pPr>
            <a:r>
              <a:rPr lang="fa-IR" sz="2400" dirty="0" smtClean="0">
                <a:solidFill>
                  <a:schemeClr val="tx1"/>
                </a:solidFill>
              </a:rPr>
              <a:t>طراحی </a:t>
            </a:r>
            <a:r>
              <a:rPr lang="fa-IR" sz="2400" dirty="0">
                <a:solidFill>
                  <a:schemeClr val="tx1"/>
                </a:solidFill>
              </a:rPr>
              <a:t>مستحکم ابزارها با توجه به </a:t>
            </a:r>
            <a:r>
              <a:rPr lang="fa-IR" sz="2400" dirty="0" smtClean="0">
                <a:solidFill>
                  <a:schemeClr val="tx1"/>
                </a:solidFill>
              </a:rPr>
              <a:t>زمینه­ طراحی</a:t>
            </a:r>
          </a:p>
          <a:p>
            <a:pPr lvl="1" algn="just">
              <a:buFont typeface="Wingdings" panose="05000000000000000000" pitchFamily="2" charset="2"/>
              <a:buChar char="ü"/>
            </a:pPr>
            <a:r>
              <a:rPr lang="fa-IR" sz="2400" dirty="0" smtClean="0">
                <a:solidFill>
                  <a:schemeClr val="tx1"/>
                </a:solidFill>
              </a:rPr>
              <a:t>ترکیب­بندی </a:t>
            </a:r>
            <a:r>
              <a:rPr lang="fa-IR" sz="2400" dirty="0">
                <a:solidFill>
                  <a:schemeClr val="tx1"/>
                </a:solidFill>
              </a:rPr>
              <a:t>ابزارها مبتنی بر موضوع </a:t>
            </a:r>
            <a:r>
              <a:rPr lang="fa-IR" sz="2400" dirty="0" smtClean="0">
                <a:solidFill>
                  <a:schemeClr val="tx1"/>
                </a:solidFill>
              </a:rPr>
              <a:t>طراحی</a:t>
            </a:r>
          </a:p>
        </p:txBody>
      </p:sp>
      <p:sp>
        <p:nvSpPr>
          <p:cNvPr id="5" name="Footer Placeholder 4"/>
          <p:cNvSpPr>
            <a:spLocks noGrp="1"/>
          </p:cNvSpPr>
          <p:nvPr>
            <p:ph type="ftr" sz="quarter" idx="11"/>
          </p:nvPr>
        </p:nvSpPr>
        <p:spPr/>
        <p:txBody>
          <a:bodyPr/>
          <a:lstStyle/>
          <a:p>
            <a:r>
              <a:rPr lang="fa-IR" smtClean="0"/>
              <a:t>از 44</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4</a:t>
            </a:fld>
            <a:endParaRPr lang="fa-IR"/>
          </a:p>
        </p:txBody>
      </p:sp>
    </p:spTree>
    <p:extLst>
      <p:ext uri="{BB962C8B-B14F-4D97-AF65-F5344CB8AC3E}">
        <p14:creationId xmlns:p14="http://schemas.microsoft.com/office/powerpoint/2010/main" val="139877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5520"/>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نکات قابل تاکید در مورد برنامه­های </a:t>
            </a:r>
            <a:r>
              <a:rPr lang="fa-IR" sz="2000" dirty="0"/>
              <a:t>متعلق به اقدامات تحریک طرف </a:t>
            </a:r>
            <a:r>
              <a:rPr lang="fa-IR" sz="2000" dirty="0" smtClean="0"/>
              <a:t>عرضه:</a:t>
            </a:r>
          </a:p>
          <a:p>
            <a:pPr lvl="1" algn="just">
              <a:lnSpc>
                <a:spcPct val="150000"/>
              </a:lnSpc>
              <a:buFont typeface="Wingdings" panose="05000000000000000000" pitchFamily="2" charset="2"/>
              <a:buChar char="ü"/>
            </a:pPr>
            <a:r>
              <a:rPr lang="fa-IR" sz="2000" dirty="0" smtClean="0">
                <a:solidFill>
                  <a:schemeClr val="tx1"/>
                </a:solidFill>
              </a:rPr>
              <a:t>رویکردهای مختلف برای برنامه­های </a:t>
            </a:r>
            <a:r>
              <a:rPr lang="fa-IR" sz="2000" dirty="0">
                <a:solidFill>
                  <a:schemeClr val="tx1"/>
                </a:solidFill>
              </a:rPr>
              <a:t>مرتبط با تامین مالی مستقیم تحقیق­وتوسعه</a:t>
            </a:r>
            <a:r>
              <a:rPr lang="fa-IR" sz="2000" dirty="0" smtClean="0">
                <a:solidFill>
                  <a:schemeClr val="tx1"/>
                </a:solidFill>
              </a:rPr>
              <a:t>، مانند: وام­های </a:t>
            </a:r>
            <a:r>
              <a:rPr lang="fa-IR" sz="2000" dirty="0">
                <a:solidFill>
                  <a:schemeClr val="tx1"/>
                </a:solidFill>
              </a:rPr>
              <a:t>کم </a:t>
            </a:r>
            <a:r>
              <a:rPr lang="fa-IR" sz="2000" dirty="0" smtClean="0">
                <a:solidFill>
                  <a:schemeClr val="tx1"/>
                </a:solidFill>
              </a:rPr>
              <a:t>بهره </a:t>
            </a:r>
            <a:r>
              <a:rPr lang="fa-IR" sz="2000" dirty="0">
                <a:solidFill>
                  <a:schemeClr val="tx1"/>
                </a:solidFill>
              </a:rPr>
              <a:t>و حمایت­های مرتبط با </a:t>
            </a:r>
            <a:r>
              <a:rPr lang="fa-IR" sz="2000" dirty="0" smtClean="0">
                <a:solidFill>
                  <a:schemeClr val="tx1"/>
                </a:solidFill>
              </a:rPr>
              <a:t>حضور </a:t>
            </a:r>
            <a:r>
              <a:rPr lang="fa-IR" sz="2000" dirty="0">
                <a:solidFill>
                  <a:schemeClr val="tx1"/>
                </a:solidFill>
              </a:rPr>
              <a:t>در فرابورس و حمایت از صندوق­های سرمایه­گذاری </a:t>
            </a:r>
            <a:r>
              <a:rPr lang="fa-IR" sz="2000" dirty="0" smtClean="0">
                <a:solidFill>
                  <a:schemeClr val="tx1"/>
                </a:solidFill>
              </a:rPr>
              <a:t>خطرپذیر</a:t>
            </a:r>
          </a:p>
          <a:p>
            <a:pPr lvl="1" algn="just">
              <a:lnSpc>
                <a:spcPct val="150000"/>
              </a:lnSpc>
              <a:buFont typeface="Wingdings" panose="05000000000000000000" pitchFamily="2" charset="2"/>
              <a:buChar char="ü"/>
            </a:pPr>
            <a:r>
              <a:rPr lang="fa-IR" sz="2000" dirty="0">
                <a:solidFill>
                  <a:schemeClr val="tx1"/>
                </a:solidFill>
              </a:rPr>
              <a:t>تنوع </a:t>
            </a:r>
            <a:r>
              <a:rPr lang="fa-IR" sz="2000" dirty="0" smtClean="0">
                <a:solidFill>
                  <a:schemeClr val="tx1"/>
                </a:solidFill>
              </a:rPr>
              <a:t>مناسب اقدامات مرتبط با ابزار </a:t>
            </a:r>
            <a:r>
              <a:rPr lang="fa-IR" sz="2000" dirty="0">
                <a:solidFill>
                  <a:schemeClr val="tx1"/>
                </a:solidFill>
              </a:rPr>
              <a:t>آموزش و </a:t>
            </a:r>
            <a:r>
              <a:rPr lang="fa-IR" sz="2000" dirty="0" smtClean="0">
                <a:solidFill>
                  <a:schemeClr val="tx1"/>
                </a:solidFill>
              </a:rPr>
              <a:t>مهارت‌آموزی مانند: حمایت­های </a:t>
            </a:r>
            <a:r>
              <a:rPr lang="fa-IR" sz="2000" dirty="0">
                <a:solidFill>
                  <a:schemeClr val="tx1"/>
                </a:solidFill>
              </a:rPr>
              <a:t>مالی از حضور کارکنان شرکت­های دانش­بنیان در برنامه­های مهارت­آموزی مختلف به صورت حضوری، مجازی و در قالب نشست­ها، انجام پروژه­های پژوهشی در قالب خدمت نظام‌وظیفه، افزایش جذابیت فرصت­های شغلی و کسب‌وکاری در شرکت­های دانش­بنیان برای فعالان دانشگاهی و حمایت از استخدام نیروهای تحقیق­وتوسعه از طریق اعطای </a:t>
            </a:r>
            <a:r>
              <a:rPr lang="fa-IR" sz="2000" dirty="0" smtClean="0">
                <a:solidFill>
                  <a:schemeClr val="tx1"/>
                </a:solidFill>
              </a:rPr>
              <a:t>یارانه</a:t>
            </a:r>
          </a:p>
          <a:p>
            <a:pPr lvl="1" algn="just">
              <a:lnSpc>
                <a:spcPct val="150000"/>
              </a:lnSpc>
              <a:buFont typeface="Wingdings" panose="05000000000000000000" pitchFamily="2" charset="2"/>
              <a:buChar char="ü"/>
            </a:pPr>
            <a:r>
              <a:rPr lang="fa-IR" sz="2000" dirty="0" smtClean="0">
                <a:solidFill>
                  <a:schemeClr val="tx1"/>
                </a:solidFill>
              </a:rPr>
              <a:t>خدمات </a:t>
            </a:r>
            <a:r>
              <a:rPr lang="fa-IR" sz="2000" dirty="0">
                <a:solidFill>
                  <a:schemeClr val="tx1"/>
                </a:solidFill>
              </a:rPr>
              <a:t>مشاوره­ای فناوری و نوآوری، طیف وسیعی از مشاوره­های صادراتی تا مالیاتی را شامل می­شوند که برای آن­ها وام­های بلاعوض یا مشاوره مستقیم لحاظ شده است</a:t>
            </a:r>
            <a:r>
              <a:rPr lang="fa-IR" sz="2000" dirty="0" smtClean="0">
                <a:solidFill>
                  <a:schemeClr val="tx1"/>
                </a:solidFill>
              </a:rPr>
              <a:t>.</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40</a:t>
            </a:fld>
            <a:endParaRPr lang="fa-IR"/>
          </a:p>
        </p:txBody>
      </p:sp>
    </p:spTree>
    <p:extLst>
      <p:ext uri="{BB962C8B-B14F-4D97-AF65-F5344CB8AC3E}">
        <p14:creationId xmlns:p14="http://schemas.microsoft.com/office/powerpoint/2010/main" val="1128784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5520"/>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در </a:t>
            </a:r>
            <a:r>
              <a:rPr lang="fa-IR" sz="2000" dirty="0"/>
              <a:t>مورد ابزارهای تحریک </a:t>
            </a:r>
            <a:r>
              <a:rPr lang="fa-IR" sz="2000" dirty="0" smtClean="0"/>
              <a:t>تقاضا، کمترین </a:t>
            </a:r>
            <a:r>
              <a:rPr lang="fa-IR" sz="2000" dirty="0"/>
              <a:t>توجه </a:t>
            </a:r>
            <a:r>
              <a:rPr lang="fa-IR" sz="2000" dirty="0" smtClean="0"/>
              <a:t>در </a:t>
            </a:r>
            <a:r>
              <a:rPr lang="fa-IR" sz="2000" dirty="0"/>
              <a:t>میان برنامه­ها وجود </a:t>
            </a:r>
            <a:r>
              <a:rPr lang="fa-IR" sz="2000" dirty="0" smtClean="0"/>
              <a:t>دارد.</a:t>
            </a:r>
          </a:p>
          <a:p>
            <a:pPr algn="just">
              <a:lnSpc>
                <a:spcPct val="150000"/>
              </a:lnSpc>
              <a:buFont typeface="Wingdings" panose="05000000000000000000" pitchFamily="2" charset="2"/>
              <a:buChar char="§"/>
            </a:pPr>
            <a:r>
              <a:rPr lang="fa-IR" sz="2000" dirty="0" smtClean="0"/>
              <a:t>نکات </a:t>
            </a:r>
            <a:r>
              <a:rPr lang="fa-IR" sz="2000" dirty="0"/>
              <a:t>قابل تاکید در مورد برنامه­های متعلق به اقدامات تحریک طرف </a:t>
            </a:r>
            <a:r>
              <a:rPr lang="fa-IR" sz="2000" dirty="0" smtClean="0"/>
              <a:t>تقاضا:</a:t>
            </a:r>
          </a:p>
          <a:p>
            <a:pPr lvl="1" algn="just">
              <a:lnSpc>
                <a:spcPct val="150000"/>
              </a:lnSpc>
              <a:buFont typeface="Wingdings" panose="05000000000000000000" pitchFamily="2" charset="2"/>
              <a:buChar char="ü"/>
            </a:pPr>
            <a:r>
              <a:rPr lang="fa-IR" sz="2000" dirty="0" smtClean="0">
                <a:solidFill>
                  <a:schemeClr val="tx1"/>
                </a:solidFill>
              </a:rPr>
              <a:t>در </a:t>
            </a:r>
            <a:r>
              <a:rPr lang="fa-IR" sz="2000" dirty="0">
                <a:solidFill>
                  <a:schemeClr val="tx1"/>
                </a:solidFill>
              </a:rPr>
              <a:t>ابزار تحریک تقاضای خصوصی، علاوه بر فعالیت­های مرتبط با بازاریابی، دستگاه­های اجرایی با ارائه وام از </a:t>
            </a:r>
            <a:r>
              <a:rPr lang="fa-IR" sz="2000" dirty="0" smtClean="0">
                <a:solidFill>
                  <a:schemeClr val="tx1"/>
                </a:solidFill>
              </a:rPr>
              <a:t>خرید و استصناع محصولات نوآورانه حمایت می­کنند.</a:t>
            </a:r>
          </a:p>
          <a:p>
            <a:pPr lvl="1" algn="just">
              <a:lnSpc>
                <a:spcPct val="150000"/>
              </a:lnSpc>
              <a:buFont typeface="Wingdings" panose="05000000000000000000" pitchFamily="2" charset="2"/>
              <a:buChar char="ü"/>
            </a:pPr>
            <a:r>
              <a:rPr lang="fa-IR" sz="2000" dirty="0" smtClean="0">
                <a:solidFill>
                  <a:schemeClr val="tx1"/>
                </a:solidFill>
              </a:rPr>
              <a:t>در </a:t>
            </a:r>
            <a:r>
              <a:rPr lang="fa-IR" sz="2000" dirty="0">
                <a:solidFill>
                  <a:schemeClr val="tx1"/>
                </a:solidFill>
              </a:rPr>
              <a:t>مورد کاربران نهایی </a:t>
            </a:r>
            <a:r>
              <a:rPr lang="fa-IR" sz="2000" dirty="0" smtClean="0">
                <a:solidFill>
                  <a:schemeClr val="tx1"/>
                </a:solidFill>
              </a:rPr>
              <a:t>محصولات، </a:t>
            </a:r>
            <a:r>
              <a:rPr lang="fa-IR" sz="2000" dirty="0">
                <a:solidFill>
                  <a:schemeClr val="tx1"/>
                </a:solidFill>
              </a:rPr>
              <a:t>تمرکز اصلی بر آگاهی­بخشی و ترویج مصرف به کمک تبلیغات و رسانه بوده است. </a:t>
            </a:r>
            <a:endParaRPr lang="fa-IR" sz="2000" dirty="0" smtClean="0">
              <a:solidFill>
                <a:schemeClr val="tx1"/>
              </a:solidFill>
            </a:endParaRPr>
          </a:p>
          <a:p>
            <a:pPr lvl="1" algn="just">
              <a:lnSpc>
                <a:spcPct val="150000"/>
              </a:lnSpc>
              <a:buFont typeface="Wingdings" panose="05000000000000000000" pitchFamily="2" charset="2"/>
              <a:buChar char="ü"/>
            </a:pPr>
            <a:r>
              <a:rPr lang="fa-IR" sz="2000" dirty="0" smtClean="0">
                <a:solidFill>
                  <a:schemeClr val="tx1"/>
                </a:solidFill>
              </a:rPr>
              <a:t>اثری </a:t>
            </a:r>
            <a:r>
              <a:rPr lang="fa-IR" sz="2000" dirty="0">
                <a:solidFill>
                  <a:schemeClr val="tx1"/>
                </a:solidFill>
              </a:rPr>
              <a:t>از شکل­دهی به بازارها و کاربران پیشرو در میان برنامه­ها مشاهده نمی­شود. </a:t>
            </a:r>
            <a:endParaRPr lang="fa-IR" sz="2000" dirty="0" smtClean="0">
              <a:solidFill>
                <a:schemeClr val="tx1"/>
              </a:solidFill>
            </a:endParaRPr>
          </a:p>
          <a:p>
            <a:pPr lvl="1" algn="just">
              <a:lnSpc>
                <a:spcPct val="150000"/>
              </a:lnSpc>
              <a:buFont typeface="Wingdings" panose="05000000000000000000" pitchFamily="2" charset="2"/>
              <a:buChar char="ü"/>
            </a:pPr>
            <a:r>
              <a:rPr lang="fa-IR" sz="2000" dirty="0" smtClean="0">
                <a:solidFill>
                  <a:schemeClr val="tx1"/>
                </a:solidFill>
              </a:rPr>
              <a:t>در </a:t>
            </a:r>
            <a:r>
              <a:rPr lang="fa-IR" sz="2000" dirty="0">
                <a:solidFill>
                  <a:schemeClr val="tx1"/>
                </a:solidFill>
              </a:rPr>
              <a:t>مورد خرید دولتی نیز برنامه مستقیمی پیش­بینی نشده و صرفا در </a:t>
            </a:r>
            <a:r>
              <a:rPr lang="fa-IR" sz="2000" dirty="0" smtClean="0">
                <a:solidFill>
                  <a:schemeClr val="tx1"/>
                </a:solidFill>
              </a:rPr>
              <a:t>مقررات­گذاری</a:t>
            </a:r>
            <a:r>
              <a:rPr lang="fa-IR" sz="2000" dirty="0">
                <a:solidFill>
                  <a:schemeClr val="tx1"/>
                </a:solidFill>
              </a:rPr>
              <a:t>، قانون منع دستگاه­ها از استفاده محصولات خارجی دارای مشابه </a:t>
            </a:r>
            <a:r>
              <a:rPr lang="fa-IR" sz="2000" dirty="0" smtClean="0">
                <a:solidFill>
                  <a:schemeClr val="tx1"/>
                </a:solidFill>
              </a:rPr>
              <a:t>می­تواند </a:t>
            </a:r>
            <a:r>
              <a:rPr lang="fa-IR" sz="2000" dirty="0">
                <a:solidFill>
                  <a:schemeClr val="tx1"/>
                </a:solidFill>
              </a:rPr>
              <a:t>برای خرید دولتی جریان­سازی کند.</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41</a:t>
            </a:fld>
            <a:endParaRPr lang="fa-IR"/>
          </a:p>
        </p:txBody>
      </p:sp>
    </p:spTree>
    <p:extLst>
      <p:ext uri="{BB962C8B-B14F-4D97-AF65-F5344CB8AC3E}">
        <p14:creationId xmlns:p14="http://schemas.microsoft.com/office/powerpoint/2010/main" val="1696543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5520"/>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a:t>نکات قابل تاکید در مورد برنامه­های متعلق به اقدامات </a:t>
            </a:r>
            <a:r>
              <a:rPr lang="fa-IR" sz="2000" dirty="0" smtClean="0"/>
              <a:t>نظام‌ساز:</a:t>
            </a:r>
          </a:p>
          <a:p>
            <a:pPr lvl="1" algn="just">
              <a:lnSpc>
                <a:spcPct val="150000"/>
              </a:lnSpc>
              <a:buFont typeface="Wingdings" panose="05000000000000000000" pitchFamily="2" charset="2"/>
              <a:buChar char="ü"/>
            </a:pPr>
            <a:r>
              <a:rPr lang="fa-IR" sz="2000" dirty="0" smtClean="0">
                <a:solidFill>
                  <a:schemeClr val="tx1"/>
                </a:solidFill>
              </a:rPr>
              <a:t>ابزار </a:t>
            </a:r>
            <a:r>
              <a:rPr lang="fa-IR" sz="2000" dirty="0">
                <a:solidFill>
                  <a:schemeClr val="tx1"/>
                </a:solidFill>
              </a:rPr>
              <a:t>میانجی­گری سهم غالب را دارا است </a:t>
            </a:r>
            <a:r>
              <a:rPr lang="fa-IR" sz="2000" dirty="0" smtClean="0">
                <a:solidFill>
                  <a:schemeClr val="tx1"/>
                </a:solidFill>
              </a:rPr>
              <a:t>و عمده </a:t>
            </a:r>
            <a:r>
              <a:rPr lang="fa-IR" sz="2000" dirty="0">
                <a:solidFill>
                  <a:schemeClr val="tx1"/>
                </a:solidFill>
              </a:rPr>
              <a:t>برنامه­ها معطوف به تامین مالی برای حضور در نمایشگاه­ها </a:t>
            </a:r>
            <a:r>
              <a:rPr lang="fa-IR" sz="2000" dirty="0" smtClean="0">
                <a:solidFill>
                  <a:schemeClr val="tx1"/>
                </a:solidFill>
              </a:rPr>
              <a:t>می­شود.</a:t>
            </a:r>
          </a:p>
          <a:p>
            <a:pPr lvl="1" algn="just">
              <a:lnSpc>
                <a:spcPct val="150000"/>
              </a:lnSpc>
              <a:buFont typeface="Wingdings" panose="05000000000000000000" pitchFamily="2" charset="2"/>
              <a:buChar char="ü"/>
            </a:pPr>
            <a:r>
              <a:rPr lang="fa-IR" sz="2000" dirty="0" smtClean="0">
                <a:solidFill>
                  <a:schemeClr val="tx1"/>
                </a:solidFill>
              </a:rPr>
              <a:t>پس از میانجی‌گری، ارائه </a:t>
            </a:r>
            <a:r>
              <a:rPr lang="fa-IR" sz="2000" dirty="0">
                <a:solidFill>
                  <a:schemeClr val="tx1"/>
                </a:solidFill>
              </a:rPr>
              <a:t>مشوق­های مالیاتی برای شرکت در برنامه­های رشد و ارائه بسته­های حمایتی از همکاری­های علم و صنعت قرار می­گیرند و سایر </a:t>
            </a:r>
            <a:r>
              <a:rPr lang="fa-IR" sz="2000" dirty="0" smtClean="0">
                <a:solidFill>
                  <a:schemeClr val="tx1"/>
                </a:solidFill>
              </a:rPr>
              <a:t>اقدامات مرتبط با نظام‌سازی عملا </a:t>
            </a:r>
            <a:r>
              <a:rPr lang="fa-IR" sz="2000" dirty="0">
                <a:solidFill>
                  <a:schemeClr val="tx1"/>
                </a:solidFill>
              </a:rPr>
              <a:t>نادیده گرفته شده­اند.</a:t>
            </a:r>
            <a:endParaRPr lang="en-US" sz="2000" dirty="0">
              <a:solidFill>
                <a:schemeClr val="tx1"/>
              </a:solidFill>
            </a:endParaRPr>
          </a:p>
          <a:p>
            <a:pPr algn="just">
              <a:lnSpc>
                <a:spcPct val="150000"/>
              </a:lnSpc>
              <a:buFont typeface="Wingdings" panose="05000000000000000000" pitchFamily="2" charset="2"/>
              <a:buChar char="§"/>
            </a:pPr>
            <a:r>
              <a:rPr lang="fa-IR" sz="2000" dirty="0"/>
              <a:t>نکات قابل تاکید در مورد برنامه­های متعلق به اقدامات </a:t>
            </a:r>
            <a:r>
              <a:rPr lang="fa-IR" sz="2000" dirty="0" smtClean="0"/>
              <a:t>زیرساختی و مقررات‌گذاری:</a:t>
            </a:r>
          </a:p>
          <a:p>
            <a:pPr lvl="1" algn="just">
              <a:lnSpc>
                <a:spcPct val="150000"/>
              </a:lnSpc>
              <a:buFont typeface="Wingdings" panose="05000000000000000000" pitchFamily="2" charset="2"/>
              <a:buChar char="ü"/>
            </a:pPr>
            <a:r>
              <a:rPr lang="fa-IR" sz="2000" dirty="0" smtClean="0">
                <a:solidFill>
                  <a:schemeClr val="tx1"/>
                </a:solidFill>
              </a:rPr>
              <a:t>مقررات­گذاری </a:t>
            </a:r>
            <a:r>
              <a:rPr lang="fa-IR" sz="2000" dirty="0">
                <a:solidFill>
                  <a:schemeClr val="tx1"/>
                </a:solidFill>
              </a:rPr>
              <a:t>و ارائه مجوز برای تسهیل تاسیس </a:t>
            </a:r>
            <a:r>
              <a:rPr lang="fa-IR" sz="2000" dirty="0" smtClean="0">
                <a:solidFill>
                  <a:schemeClr val="tx1"/>
                </a:solidFill>
              </a:rPr>
              <a:t>شرکت­های دانش­بنیان و </a:t>
            </a:r>
            <a:r>
              <a:rPr lang="fa-IR" sz="2000" dirty="0">
                <a:solidFill>
                  <a:schemeClr val="tx1"/>
                </a:solidFill>
              </a:rPr>
              <a:t>تسریع فعالیت­های گمرکی </a:t>
            </a:r>
            <a:r>
              <a:rPr lang="fa-IR" sz="2000" dirty="0" smtClean="0">
                <a:solidFill>
                  <a:schemeClr val="tx1"/>
                </a:solidFill>
              </a:rPr>
              <a:t>جزو </a:t>
            </a:r>
            <a:r>
              <a:rPr lang="fa-IR" sz="2000" dirty="0">
                <a:solidFill>
                  <a:schemeClr val="tx1"/>
                </a:solidFill>
              </a:rPr>
              <a:t>اقدامات برجسته هستند</a:t>
            </a:r>
            <a:r>
              <a:rPr lang="fa-IR" sz="2000" dirty="0" smtClean="0">
                <a:solidFill>
                  <a:schemeClr val="tx1"/>
                </a:solidFill>
              </a:rPr>
              <a:t>.</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42</a:t>
            </a:fld>
            <a:endParaRPr lang="fa-IR"/>
          </a:p>
        </p:txBody>
      </p:sp>
    </p:spTree>
    <p:extLst>
      <p:ext uri="{BB962C8B-B14F-4D97-AF65-F5344CB8AC3E}">
        <p14:creationId xmlns:p14="http://schemas.microsoft.com/office/powerpoint/2010/main" val="2299132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5520"/>
            <a:ext cx="8229600" cy="1294365"/>
          </a:xfrm>
        </p:spPr>
        <p:txBody>
          <a:bodyPr lIns="0" tIns="0" rIns="0" bIns="0" anchor="ctr" anchorCtr="0">
            <a:noAutofit/>
          </a:bodyPr>
          <a:lstStyle/>
          <a:p>
            <a:pPr algn="just">
              <a:lnSpc>
                <a:spcPct val="150000"/>
              </a:lnSpc>
              <a:buFont typeface="Wingdings" panose="05000000000000000000" pitchFamily="2" charset="2"/>
              <a:buChar char="§"/>
            </a:pPr>
            <a:r>
              <a:rPr lang="fa-IR" sz="2000" dirty="0"/>
              <a:t>نمودار 3 نشان می­دهد که هر یک از اهداف نظام‌مند </a:t>
            </a:r>
            <a:r>
              <a:rPr lang="fa-IR" sz="2000" dirty="0" smtClean="0"/>
              <a:t>برای نوآوری در </a:t>
            </a:r>
            <a:r>
              <a:rPr lang="fa-IR" sz="2000" dirty="0"/>
              <a:t>چند درصد از برنامه­های این سند موردتوجه قرار گرفته­اند. با توجه به اینکه هر برنامه یا ابزار می­تواند روی چند هدف تمرکز داشته باشد، قاعدتا جمع مقادیر این نمودار بیشتر از 100 درصد خواهد بود</a:t>
            </a:r>
            <a:r>
              <a:rPr lang="fa-IR" sz="2000" dirty="0" smtClean="0"/>
              <a:t>.</a:t>
            </a:r>
            <a:endParaRPr lang="en-US" sz="2000" dirty="0"/>
          </a:p>
        </p:txBody>
      </p:sp>
      <p:sp>
        <p:nvSpPr>
          <p:cNvPr id="6" name="Content Placeholder 2"/>
          <p:cNvSpPr txBox="1">
            <a:spLocks/>
          </p:cNvSpPr>
          <p:nvPr/>
        </p:nvSpPr>
        <p:spPr>
          <a:xfrm>
            <a:off x="467721" y="6107723"/>
            <a:ext cx="8229600" cy="504056"/>
          </a:xfrm>
          <a:prstGeom prst="rect">
            <a:avLst/>
          </a:prstGeom>
        </p:spPr>
        <p:txBody>
          <a:bodyPr vert="horz" lIns="0" tIns="0" rIns="0" bIns="0" anchor="ctr" anchorCtr="0">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fa-IR" sz="2000" b="1" dirty="0" smtClean="0">
                <a:solidFill>
                  <a:srgbClr val="FF0000"/>
                </a:solidFill>
              </a:rPr>
              <a:t>سهم </a:t>
            </a:r>
            <a:r>
              <a:rPr lang="fa-IR" sz="2000" b="1" dirty="0">
                <a:solidFill>
                  <a:srgbClr val="FF0000"/>
                </a:solidFill>
              </a:rPr>
              <a:t>درصدی هر یک از اهداف </a:t>
            </a:r>
            <a:r>
              <a:rPr lang="fa-IR" sz="2000" b="1" dirty="0" smtClean="0">
                <a:solidFill>
                  <a:srgbClr val="FF0000"/>
                </a:solidFill>
              </a:rPr>
              <a:t>نظام‌مند نوآوری </a:t>
            </a:r>
            <a:r>
              <a:rPr lang="fa-IR" sz="2000" b="1" dirty="0">
                <a:solidFill>
                  <a:srgbClr val="FF0000"/>
                </a:solidFill>
              </a:rPr>
              <a:t>در 110 برنامه حمایتی</a:t>
            </a:r>
            <a:endParaRPr lang="en-US" sz="2000" dirty="0">
              <a:solidFill>
                <a:srgbClr val="FF0000"/>
              </a:solidFill>
            </a:endParaRPr>
          </a:p>
        </p:txBody>
      </p:sp>
      <p:graphicFrame>
        <p:nvGraphicFramePr>
          <p:cNvPr id="9" name="Chart 8"/>
          <p:cNvGraphicFramePr/>
          <p:nvPr>
            <p:extLst>
              <p:ext uri="{D42A27DB-BD31-4B8C-83A1-F6EECF244321}">
                <p14:modId xmlns:p14="http://schemas.microsoft.com/office/powerpoint/2010/main" val="3733108323"/>
              </p:ext>
            </p:extLst>
          </p:nvPr>
        </p:nvGraphicFramePr>
        <p:xfrm>
          <a:off x="972000" y="3284984"/>
          <a:ext cx="7200000" cy="280510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fa-IR" smtClean="0"/>
              <a:t>از 44</a:t>
            </a:r>
            <a:endParaRPr lang="fa-IR"/>
          </a:p>
        </p:txBody>
      </p:sp>
      <p:sp>
        <p:nvSpPr>
          <p:cNvPr id="8" name="Slide Number Placeholder 7"/>
          <p:cNvSpPr>
            <a:spLocks noGrp="1"/>
          </p:cNvSpPr>
          <p:nvPr>
            <p:ph type="sldNum" sz="quarter" idx="12"/>
          </p:nvPr>
        </p:nvSpPr>
        <p:spPr/>
        <p:txBody>
          <a:bodyPr/>
          <a:lstStyle/>
          <a:p>
            <a:fld id="{85360FD1-730F-4C18-B25B-3934FD1E2396}" type="slidenum">
              <a:rPr lang="fa-IR" smtClean="0"/>
              <a:pPr/>
              <a:t>43</a:t>
            </a:fld>
            <a:endParaRPr lang="fa-IR"/>
          </a:p>
        </p:txBody>
      </p:sp>
    </p:spTree>
    <p:extLst>
      <p:ext uri="{BB962C8B-B14F-4D97-AF65-F5344CB8AC3E}">
        <p14:creationId xmlns:p14="http://schemas.microsoft.com/office/powerpoint/2010/main" val="819079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4- </a:t>
            </a:r>
            <a:r>
              <a:rPr lang="fa-IR" sz="2800" dirty="0"/>
              <a:t>مطالعه موردی: </a:t>
            </a:r>
            <a:r>
              <a:rPr lang="fa-IR" sz="2800" dirty="0" smtClean="0"/>
              <a:t/>
            </a:r>
            <a:br>
              <a:rPr lang="fa-IR" sz="2800" dirty="0" smtClean="0"/>
            </a:br>
            <a:r>
              <a:rPr lang="fa-IR" sz="2200" dirty="0" smtClean="0"/>
              <a:t>ابزارهای </a:t>
            </a:r>
            <a:r>
              <a:rPr lang="fa-IR" sz="2200" dirty="0"/>
              <a:t>مورد استفاده در 110 برنامه حمایتی از شرکت­های </a:t>
            </a:r>
            <a:r>
              <a:rPr lang="fa-IR" sz="2200" dirty="0" smtClean="0"/>
              <a:t>دانش­بنیان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4194"/>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برخی نقاط ضعف شناسایی شده </a:t>
            </a:r>
            <a:r>
              <a:rPr lang="fa-IR" sz="2000" dirty="0"/>
              <a:t>در </a:t>
            </a:r>
            <a:r>
              <a:rPr lang="fa-IR" sz="2000" dirty="0" smtClean="0"/>
              <a:t>اهداف برنامه‌ها:</a:t>
            </a:r>
            <a:endParaRPr lang="fa-IR" sz="2000" dirty="0"/>
          </a:p>
          <a:p>
            <a:pPr lvl="1" algn="just">
              <a:lnSpc>
                <a:spcPct val="150000"/>
              </a:lnSpc>
              <a:buFont typeface="Wingdings" panose="05000000000000000000" pitchFamily="2" charset="2"/>
              <a:buChar char="ü"/>
            </a:pPr>
            <a:r>
              <a:rPr lang="fa-IR" sz="2000" dirty="0" smtClean="0">
                <a:solidFill>
                  <a:schemeClr val="tx1"/>
                </a:solidFill>
              </a:rPr>
              <a:t>توجه ناکافی به بهبود </a:t>
            </a:r>
            <a:r>
              <a:rPr lang="fa-IR" sz="2000" dirty="0">
                <a:solidFill>
                  <a:schemeClr val="tx1"/>
                </a:solidFill>
              </a:rPr>
              <a:t>قابلیت­های تعاملی </a:t>
            </a:r>
            <a:r>
              <a:rPr lang="fa-IR" sz="2000" dirty="0" smtClean="0">
                <a:solidFill>
                  <a:schemeClr val="tx1"/>
                </a:solidFill>
              </a:rPr>
              <a:t>بازیگران (راه حل: توسعه </a:t>
            </a:r>
            <a:r>
              <a:rPr lang="fa-IR" sz="2000" dirty="0">
                <a:solidFill>
                  <a:schemeClr val="tx1"/>
                </a:solidFill>
              </a:rPr>
              <a:t>ابزارهای مرتبط با شبکه­سازی، خوشه­سازی و جایزه </a:t>
            </a:r>
            <a:r>
              <a:rPr lang="fa-IR" sz="2000" dirty="0" smtClean="0">
                <a:solidFill>
                  <a:schemeClr val="tx1"/>
                </a:solidFill>
              </a:rPr>
              <a:t>نوآوری می­تواند شرایط را برای بهبود قابلیت نظام‌ساز بازیگران و در کنار هم قرار گرفتن آن­ها بهتر نماید)</a:t>
            </a:r>
          </a:p>
          <a:p>
            <a:pPr lvl="1" algn="just">
              <a:lnSpc>
                <a:spcPct val="150000"/>
              </a:lnSpc>
              <a:buFont typeface="Wingdings" panose="05000000000000000000" pitchFamily="2" charset="2"/>
              <a:buChar char="ü"/>
            </a:pPr>
            <a:r>
              <a:rPr lang="fa-IR" sz="2000" dirty="0" smtClean="0">
                <a:solidFill>
                  <a:schemeClr val="tx1"/>
                </a:solidFill>
              </a:rPr>
              <a:t>توجه کم به </a:t>
            </a:r>
            <a:r>
              <a:rPr lang="fa-IR" sz="2000" dirty="0">
                <a:solidFill>
                  <a:schemeClr val="tx1"/>
                </a:solidFill>
              </a:rPr>
              <a:t>تقویت تقاضا برای </a:t>
            </a:r>
            <a:r>
              <a:rPr lang="fa-IR" sz="2000" dirty="0" smtClean="0">
                <a:solidFill>
                  <a:schemeClr val="tx1"/>
                </a:solidFill>
              </a:rPr>
              <a:t>نوآوری، بهبود </a:t>
            </a:r>
            <a:r>
              <a:rPr lang="fa-IR" sz="2000" dirty="0">
                <a:solidFill>
                  <a:schemeClr val="tx1"/>
                </a:solidFill>
              </a:rPr>
              <a:t>چارچوبی </a:t>
            </a:r>
            <a:r>
              <a:rPr lang="fa-IR" sz="2000" dirty="0" smtClean="0">
                <a:solidFill>
                  <a:schemeClr val="tx1"/>
                </a:solidFill>
              </a:rPr>
              <a:t>و دسترسی </a:t>
            </a:r>
            <a:r>
              <a:rPr lang="fa-IR" sz="2000" dirty="0">
                <a:solidFill>
                  <a:schemeClr val="tx1"/>
                </a:solidFill>
              </a:rPr>
              <a:t>به </a:t>
            </a:r>
            <a:r>
              <a:rPr lang="fa-IR" sz="2000" dirty="0" smtClean="0">
                <a:solidFill>
                  <a:schemeClr val="tx1"/>
                </a:solidFill>
              </a:rPr>
              <a:t>تخصص</a:t>
            </a:r>
          </a:p>
          <a:p>
            <a:pPr lvl="1" algn="just">
              <a:lnSpc>
                <a:spcPct val="150000"/>
              </a:lnSpc>
              <a:buFont typeface="Wingdings" panose="05000000000000000000" pitchFamily="2" charset="2"/>
              <a:buChar char="ü"/>
            </a:pPr>
            <a:r>
              <a:rPr lang="fa-IR" sz="2000" dirty="0" smtClean="0">
                <a:solidFill>
                  <a:schemeClr val="tx1"/>
                </a:solidFill>
              </a:rPr>
              <a:t>هم­پوشانی بخش </a:t>
            </a:r>
            <a:r>
              <a:rPr lang="fa-IR" sz="2000" dirty="0">
                <a:solidFill>
                  <a:schemeClr val="tx1"/>
                </a:solidFill>
              </a:rPr>
              <a:t>قابل توجهی از برنامه­ها </a:t>
            </a:r>
            <a:r>
              <a:rPr lang="fa-IR" sz="2000" dirty="0" smtClean="0">
                <a:solidFill>
                  <a:schemeClr val="tx1"/>
                </a:solidFill>
              </a:rPr>
              <a:t>با یکدیگر و </a:t>
            </a:r>
            <a:r>
              <a:rPr lang="fa-IR" sz="2000" dirty="0">
                <a:solidFill>
                  <a:schemeClr val="tx1"/>
                </a:solidFill>
              </a:rPr>
              <a:t>در نتیجه موازی­کاری </a:t>
            </a:r>
            <a:r>
              <a:rPr lang="fa-IR" sz="2000" dirty="0" smtClean="0">
                <a:solidFill>
                  <a:schemeClr val="tx1"/>
                </a:solidFill>
              </a:rPr>
              <a:t>دستگاه­ها</a:t>
            </a:r>
          </a:p>
          <a:p>
            <a:pPr lvl="1" algn="just">
              <a:lnSpc>
                <a:spcPct val="150000"/>
              </a:lnSpc>
              <a:buFont typeface="Wingdings" panose="05000000000000000000" pitchFamily="2" charset="2"/>
              <a:buChar char="ü"/>
            </a:pPr>
            <a:r>
              <a:rPr lang="fa-IR" sz="2000" dirty="0" smtClean="0">
                <a:solidFill>
                  <a:schemeClr val="tx1"/>
                </a:solidFill>
              </a:rPr>
              <a:t>نظام­ساز </a:t>
            </a:r>
            <a:r>
              <a:rPr lang="fa-IR" sz="2000" dirty="0">
                <a:solidFill>
                  <a:schemeClr val="tx1"/>
                </a:solidFill>
              </a:rPr>
              <a:t>نبودن </a:t>
            </a:r>
            <a:r>
              <a:rPr lang="fa-IR" sz="2000" dirty="0" smtClean="0">
                <a:solidFill>
                  <a:schemeClr val="tx1"/>
                </a:solidFill>
              </a:rPr>
              <a:t>برنامه‌ها</a:t>
            </a:r>
          </a:p>
          <a:p>
            <a:pPr lvl="1" algn="just">
              <a:lnSpc>
                <a:spcPct val="150000"/>
              </a:lnSpc>
              <a:buFont typeface="Wingdings" panose="05000000000000000000" pitchFamily="2" charset="2"/>
              <a:buChar char="ü"/>
            </a:pPr>
            <a:r>
              <a:rPr lang="fa-IR" sz="2000" dirty="0" smtClean="0">
                <a:solidFill>
                  <a:schemeClr val="tx1"/>
                </a:solidFill>
              </a:rPr>
              <a:t>تراکم </a:t>
            </a:r>
            <a:r>
              <a:rPr lang="fa-IR" sz="2000" dirty="0">
                <a:solidFill>
                  <a:schemeClr val="tx1"/>
                </a:solidFill>
              </a:rPr>
              <a:t>برنامه­ها در برخی از </a:t>
            </a:r>
            <a:r>
              <a:rPr lang="fa-IR" sz="2000" dirty="0" smtClean="0">
                <a:solidFill>
                  <a:schemeClr val="tx1"/>
                </a:solidFill>
              </a:rPr>
              <a:t>بخش­ها و عدم </a:t>
            </a:r>
            <a:r>
              <a:rPr lang="fa-IR" sz="2000" dirty="0">
                <a:solidFill>
                  <a:schemeClr val="tx1"/>
                </a:solidFill>
              </a:rPr>
              <a:t>توجه به سایر موانع موجود در </a:t>
            </a:r>
            <a:r>
              <a:rPr lang="fa-IR" sz="2000" dirty="0" smtClean="0">
                <a:solidFill>
                  <a:schemeClr val="tx1"/>
                </a:solidFill>
              </a:rPr>
              <a:t>ساختار نظام نوآوری</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44</a:t>
            </a:fld>
            <a:endParaRPr lang="fa-IR"/>
          </a:p>
        </p:txBody>
      </p:sp>
    </p:spTree>
    <p:extLst>
      <p:ext uri="{BB962C8B-B14F-4D97-AF65-F5344CB8AC3E}">
        <p14:creationId xmlns:p14="http://schemas.microsoft.com/office/powerpoint/2010/main" val="132987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2- </a:t>
            </a:r>
            <a:r>
              <a:rPr lang="fa-IR" sz="2800" dirty="0"/>
              <a:t>دسته­بندی ابزارهای سیاستی با هدف انتخاب ابزار مناسب</a:t>
            </a:r>
            <a:r>
              <a:rPr lang="fa-IR" sz="2800" dirty="0" smtClean="0"/>
              <a:t/>
            </a:r>
            <a:br>
              <a:rPr lang="fa-IR" sz="2800" dirty="0" smtClean="0"/>
            </a:br>
            <a:r>
              <a:rPr lang="fa-IR" sz="2200" dirty="0" smtClean="0"/>
              <a:t>2-1- دسته‌بندی بر اساس نوع مداخله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buFont typeface="Wingdings" panose="05000000000000000000" pitchFamily="2" charset="2"/>
              <a:buChar char="§"/>
            </a:pPr>
            <a:r>
              <a:rPr lang="fa-IR" sz="2400" dirty="0" smtClean="0"/>
              <a:t>طبقه­بندی </a:t>
            </a:r>
            <a:r>
              <a:rPr lang="fa-IR" sz="2400" dirty="0"/>
              <a:t>ابزارها بر اساس سازوکاری که سیاست­گذار برای مداخله اتخاذ می­کند و آثار سیاسی، اقتصادی و اجتماعی این مداخله بر اساس ماهیت ابزارهای </a:t>
            </a:r>
            <a:r>
              <a:rPr lang="fa-IR" sz="2400" dirty="0" smtClean="0"/>
              <a:t>سیاستی</a:t>
            </a:r>
          </a:p>
          <a:p>
            <a:pPr algn="just">
              <a:buFont typeface="Wingdings" panose="05000000000000000000" pitchFamily="2" charset="2"/>
              <a:buChar char="§"/>
            </a:pPr>
            <a:r>
              <a:rPr lang="fa-IR" sz="2400" dirty="0" smtClean="0"/>
              <a:t>دسته‌بندی ابزارها بر </a:t>
            </a:r>
            <a:r>
              <a:rPr lang="fa-IR" sz="2400" dirty="0"/>
              <a:t>اساس نحوه درگیر شدن منابع مالی دولت در اجرای برنامه </a:t>
            </a:r>
            <a:r>
              <a:rPr lang="fa-IR" sz="2400" dirty="0" smtClean="0"/>
              <a:t>سیاستی:</a:t>
            </a:r>
          </a:p>
          <a:p>
            <a:pPr lvl="1" algn="just">
              <a:buFont typeface="Wingdings" panose="05000000000000000000" pitchFamily="2" charset="2"/>
              <a:buChar char="ü"/>
            </a:pPr>
            <a:r>
              <a:rPr lang="ar-SA" sz="2400" dirty="0" smtClean="0">
                <a:solidFill>
                  <a:schemeClr val="tx1"/>
                </a:solidFill>
              </a:rPr>
              <a:t>حمایت‌های </a:t>
            </a:r>
            <a:r>
              <a:rPr lang="ar-SA" sz="2400" dirty="0">
                <a:solidFill>
                  <a:schemeClr val="tx1"/>
                </a:solidFill>
              </a:rPr>
              <a:t>مستقیم (</a:t>
            </a:r>
            <a:r>
              <a:rPr lang="fa-IR" sz="2400" dirty="0">
                <a:solidFill>
                  <a:schemeClr val="tx1"/>
                </a:solidFill>
              </a:rPr>
              <a:t>مانند وام‌های بلاعوض یا خریدهای </a:t>
            </a:r>
            <a:r>
              <a:rPr lang="fa-IR" sz="2400" dirty="0" smtClean="0">
                <a:solidFill>
                  <a:schemeClr val="tx1"/>
                </a:solidFill>
              </a:rPr>
              <a:t>دولتی</a:t>
            </a:r>
            <a:r>
              <a:rPr lang="ar-SA" sz="2400" dirty="0" smtClean="0">
                <a:solidFill>
                  <a:schemeClr val="tx1"/>
                </a:solidFill>
              </a:rPr>
              <a:t>)</a:t>
            </a:r>
            <a:endParaRPr lang="fa-IR" sz="2400" dirty="0" smtClean="0">
              <a:solidFill>
                <a:schemeClr val="tx1"/>
              </a:solidFill>
            </a:endParaRPr>
          </a:p>
          <a:p>
            <a:pPr lvl="1" algn="just">
              <a:buFont typeface="Wingdings" panose="05000000000000000000" pitchFamily="2" charset="2"/>
              <a:buChar char="ü"/>
            </a:pPr>
            <a:r>
              <a:rPr lang="ar-SA" sz="2400" dirty="0" smtClean="0">
                <a:solidFill>
                  <a:schemeClr val="tx1"/>
                </a:solidFill>
              </a:rPr>
              <a:t>حمایت‌های </a:t>
            </a:r>
            <a:r>
              <a:rPr lang="ar-SA" sz="2400" dirty="0">
                <a:solidFill>
                  <a:schemeClr val="tx1"/>
                </a:solidFill>
              </a:rPr>
              <a:t>غیر‌مستقیم </a:t>
            </a:r>
            <a:r>
              <a:rPr lang="fa-IR" sz="2400" dirty="0">
                <a:solidFill>
                  <a:schemeClr val="tx1"/>
                </a:solidFill>
              </a:rPr>
              <a:t>(مشوق­های مالیاتی که مستقیما منابع </a:t>
            </a:r>
            <a:r>
              <a:rPr lang="fa-IR" sz="2400" dirty="0" smtClean="0">
                <a:solidFill>
                  <a:schemeClr val="tx1"/>
                </a:solidFill>
              </a:rPr>
              <a:t>دولت </a:t>
            </a:r>
            <a:r>
              <a:rPr lang="fa-IR" sz="2400" dirty="0">
                <a:solidFill>
                  <a:schemeClr val="tx1"/>
                </a:solidFill>
              </a:rPr>
              <a:t>برای آن­ها هزینه </a:t>
            </a:r>
            <a:r>
              <a:rPr lang="fa-IR" sz="2400" dirty="0" smtClean="0">
                <a:solidFill>
                  <a:schemeClr val="tx1"/>
                </a:solidFill>
              </a:rPr>
              <a:t>نمی­شود) </a:t>
            </a:r>
          </a:p>
          <a:p>
            <a:pPr lvl="1" algn="just">
              <a:buFont typeface="Wingdings" panose="05000000000000000000" pitchFamily="2" charset="2"/>
              <a:buChar char="ü"/>
            </a:pPr>
            <a:r>
              <a:rPr lang="ar-SA" sz="2400" dirty="0" smtClean="0">
                <a:solidFill>
                  <a:schemeClr val="tx1"/>
                </a:solidFill>
              </a:rPr>
              <a:t>حمایت‌های </a:t>
            </a:r>
            <a:r>
              <a:rPr lang="ar-SA" sz="2400" dirty="0">
                <a:solidFill>
                  <a:schemeClr val="tx1"/>
                </a:solidFill>
              </a:rPr>
              <a:t>مالی </a:t>
            </a:r>
            <a:r>
              <a:rPr lang="fa-IR" sz="2400" dirty="0">
                <a:solidFill>
                  <a:schemeClr val="tx1"/>
                </a:solidFill>
              </a:rPr>
              <a:t>کاتالیزوری (مانند ضمانت وام یا بازار سهام </a:t>
            </a:r>
            <a:r>
              <a:rPr lang="fa-IR" sz="2400" dirty="0" smtClean="0">
                <a:solidFill>
                  <a:schemeClr val="tx1"/>
                </a:solidFill>
              </a:rPr>
              <a:t>جدید)</a:t>
            </a:r>
          </a:p>
          <a:p>
            <a:pPr lvl="1" algn="just">
              <a:buFont typeface="Wingdings" panose="05000000000000000000" pitchFamily="2" charset="2"/>
              <a:buChar char="ü"/>
            </a:pPr>
            <a:r>
              <a:rPr lang="ar-SA" sz="2400" dirty="0" smtClean="0">
                <a:solidFill>
                  <a:schemeClr val="tx1"/>
                </a:solidFill>
              </a:rPr>
              <a:t>سیاست‌های </a:t>
            </a:r>
            <a:r>
              <a:rPr lang="ar-SA" sz="2400" dirty="0">
                <a:solidFill>
                  <a:schemeClr val="tx1"/>
                </a:solidFill>
              </a:rPr>
              <a:t>اصلاح شرایط کلان و توسعه </a:t>
            </a:r>
            <a:r>
              <a:rPr lang="ar-SA" sz="2400" dirty="0" smtClean="0">
                <a:solidFill>
                  <a:schemeClr val="tx1"/>
                </a:solidFill>
              </a:rPr>
              <a:t>زیرساخت‌ها</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5</a:t>
            </a:fld>
            <a:endParaRPr lang="fa-IR"/>
          </a:p>
        </p:txBody>
      </p:sp>
    </p:spTree>
    <p:extLst>
      <p:ext uri="{BB962C8B-B14F-4D97-AF65-F5344CB8AC3E}">
        <p14:creationId xmlns:p14="http://schemas.microsoft.com/office/powerpoint/2010/main" val="391437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2- </a:t>
            </a:r>
            <a:r>
              <a:rPr lang="fa-IR" sz="2800" dirty="0"/>
              <a:t>دسته­بندی ابزارهای سیاستی با هدف انتخاب ابزار مناسب</a:t>
            </a:r>
            <a:r>
              <a:rPr lang="fa-IR" sz="2800" smtClean="0"/>
              <a:t/>
            </a:r>
            <a:br>
              <a:rPr lang="fa-IR" sz="2800" smtClean="0"/>
            </a:br>
            <a:r>
              <a:rPr lang="fa-IR" sz="2200" smtClean="0"/>
              <a:t>2-1- </a:t>
            </a:r>
            <a:r>
              <a:rPr lang="fa-IR" sz="2200" dirty="0" smtClean="0"/>
              <a:t>دسته‌بندی بر اساس نوع مداخله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buFont typeface="Wingdings" panose="05000000000000000000" pitchFamily="2" charset="2"/>
              <a:buChar char="§"/>
            </a:pPr>
            <a:r>
              <a:rPr lang="fa-IR" sz="2400" dirty="0"/>
              <a:t>طیف­بندی </a:t>
            </a:r>
            <a:r>
              <a:rPr lang="fa-IR" sz="2400" dirty="0" smtClean="0"/>
              <a:t>بر اساس </a:t>
            </a:r>
            <a:r>
              <a:rPr lang="fa-IR" sz="2400" dirty="0"/>
              <a:t>درجه خودکار </a:t>
            </a:r>
            <a:r>
              <a:rPr lang="fa-IR" sz="2400" dirty="0" smtClean="0"/>
              <a:t>بودن، درجه </a:t>
            </a:r>
            <a:r>
              <a:rPr lang="fa-IR" sz="2400" dirty="0"/>
              <a:t>قهری بودن، درجه مستقیم </a:t>
            </a:r>
            <a:r>
              <a:rPr lang="fa-IR" sz="2400" dirty="0" smtClean="0"/>
              <a:t>بودن و </a:t>
            </a:r>
            <a:r>
              <a:rPr lang="fa-IR" sz="2400" dirty="0"/>
              <a:t>درجه مشهود </a:t>
            </a:r>
            <a:r>
              <a:rPr lang="fa-IR" sz="2400" dirty="0" smtClean="0"/>
              <a:t>بودن:</a:t>
            </a:r>
          </a:p>
          <a:p>
            <a:pPr lvl="1" algn="just">
              <a:buFont typeface="Wingdings" panose="05000000000000000000" pitchFamily="2" charset="2"/>
              <a:buChar char="ü"/>
            </a:pPr>
            <a:r>
              <a:rPr lang="fa-IR" sz="2400" dirty="0" smtClean="0">
                <a:solidFill>
                  <a:schemeClr val="tx1"/>
                </a:solidFill>
              </a:rPr>
              <a:t>هرچه ابزارها بدون نیاز به تغییرات تنظیمی اقتصادی و اجتماعی اجرا شوند خودکارتر هستند.</a:t>
            </a:r>
          </a:p>
          <a:p>
            <a:pPr lvl="1" algn="just">
              <a:buFont typeface="Wingdings" panose="05000000000000000000" pitchFamily="2" charset="2"/>
              <a:buChar char="ü"/>
            </a:pPr>
            <a:r>
              <a:rPr lang="fa-IR" sz="2400" dirty="0" smtClean="0">
                <a:solidFill>
                  <a:schemeClr val="tx1"/>
                </a:solidFill>
              </a:rPr>
              <a:t>هرچه یک ابزار بیشتر از قوه قهری دولت برای اجرا استفاده کند، قهری‌تر است.</a:t>
            </a:r>
          </a:p>
          <a:p>
            <a:pPr lvl="1" algn="just">
              <a:buFont typeface="Wingdings" panose="05000000000000000000" pitchFamily="2" charset="2"/>
              <a:buChar char="ü"/>
            </a:pPr>
            <a:r>
              <a:rPr lang="fa-IR" sz="2400" dirty="0">
                <a:solidFill>
                  <a:schemeClr val="tx1"/>
                </a:solidFill>
              </a:rPr>
              <a:t>هرچه نهاد </a:t>
            </a:r>
            <a:r>
              <a:rPr lang="fa-IR" sz="2400" dirty="0" smtClean="0">
                <a:solidFill>
                  <a:schemeClr val="tx1"/>
                </a:solidFill>
              </a:rPr>
              <a:t>تصویب­کننده، </a:t>
            </a:r>
            <a:r>
              <a:rPr lang="fa-IR" sz="2400" dirty="0">
                <a:solidFill>
                  <a:schemeClr val="tx1"/>
                </a:solidFill>
              </a:rPr>
              <a:t>بیشتر در ارائه ابزار مشارکت داشته باشد، ابزار </a:t>
            </a:r>
            <a:r>
              <a:rPr lang="fa-IR" sz="2400" dirty="0" smtClean="0">
                <a:solidFill>
                  <a:schemeClr val="tx1"/>
                </a:solidFill>
              </a:rPr>
              <a:t>مستقیم­تر است.</a:t>
            </a:r>
          </a:p>
          <a:p>
            <a:pPr lvl="1" algn="just">
              <a:buFont typeface="Wingdings" panose="05000000000000000000" pitchFamily="2" charset="2"/>
              <a:buChar char="ü"/>
            </a:pPr>
            <a:r>
              <a:rPr lang="fa-IR" sz="2400" dirty="0">
                <a:solidFill>
                  <a:schemeClr val="tx1"/>
                </a:solidFill>
              </a:rPr>
              <a:t>هرچه یک ابزار در فرآیند طراحی و به خصوص بودجه­بندی سیاست بیشتر به عنوان یک هزینه­کرد دولتی مشهود </a:t>
            </a:r>
            <a:r>
              <a:rPr lang="fa-IR" sz="2400" dirty="0" smtClean="0">
                <a:solidFill>
                  <a:schemeClr val="tx1"/>
                </a:solidFill>
              </a:rPr>
              <a:t>باشد، ابزاری </a:t>
            </a:r>
            <a:r>
              <a:rPr lang="fa-IR" sz="2400" dirty="0">
                <a:solidFill>
                  <a:schemeClr val="tx1"/>
                </a:solidFill>
              </a:rPr>
              <a:t>با درجه مشهود بودن بالاتر محسوب می­شود</a:t>
            </a:r>
            <a:r>
              <a:rPr lang="fa-IR" sz="2400" dirty="0" smtClean="0">
                <a:solidFill>
                  <a:schemeClr val="tx1"/>
                </a:solidFill>
              </a:rPr>
              <a:t>.</a:t>
            </a:r>
          </a:p>
        </p:txBody>
      </p:sp>
      <p:sp>
        <p:nvSpPr>
          <p:cNvPr id="4" name="Footer Placeholder 3"/>
          <p:cNvSpPr>
            <a:spLocks noGrp="1"/>
          </p:cNvSpPr>
          <p:nvPr>
            <p:ph type="ftr" sz="quarter" idx="11"/>
          </p:nvPr>
        </p:nvSpPr>
        <p:spPr/>
        <p:txBody>
          <a:bodyPr/>
          <a:lstStyle/>
          <a:p>
            <a:r>
              <a:rPr lang="fa-IR" dirty="0" smtClean="0"/>
              <a:t>از 44</a:t>
            </a:r>
            <a:endParaRPr lang="fa-IR" dirty="0"/>
          </a:p>
        </p:txBody>
      </p:sp>
      <p:sp>
        <p:nvSpPr>
          <p:cNvPr id="6" name="Slide Number Placeholder 5"/>
          <p:cNvSpPr>
            <a:spLocks noGrp="1"/>
          </p:cNvSpPr>
          <p:nvPr>
            <p:ph type="sldNum" sz="quarter" idx="12"/>
          </p:nvPr>
        </p:nvSpPr>
        <p:spPr/>
        <p:txBody>
          <a:bodyPr/>
          <a:lstStyle/>
          <a:p>
            <a:fld id="{85360FD1-730F-4C18-B25B-3934FD1E2396}" type="slidenum">
              <a:rPr lang="fa-IR" smtClean="0"/>
              <a:pPr/>
              <a:t>6</a:t>
            </a:fld>
            <a:endParaRPr lang="fa-IR"/>
          </a:p>
        </p:txBody>
      </p:sp>
    </p:spTree>
    <p:extLst>
      <p:ext uri="{BB962C8B-B14F-4D97-AF65-F5344CB8AC3E}">
        <p14:creationId xmlns:p14="http://schemas.microsoft.com/office/powerpoint/2010/main" val="1995089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2- </a:t>
            </a:r>
            <a:r>
              <a:rPr lang="fa-IR" sz="2800" dirty="0"/>
              <a:t>دسته­بندی ابزارهای سیاستی با هدف انتخاب ابزار مناسب</a:t>
            </a:r>
            <a:r>
              <a:rPr lang="fa-IR" sz="2800" smtClean="0"/>
              <a:t/>
            </a:r>
            <a:br>
              <a:rPr lang="fa-IR" sz="2800" smtClean="0"/>
            </a:br>
            <a:r>
              <a:rPr lang="fa-IR" sz="2200" smtClean="0"/>
              <a:t>2-1- </a:t>
            </a:r>
            <a:r>
              <a:rPr lang="fa-IR" sz="2200" dirty="0" smtClean="0"/>
              <a:t>دسته‌بندی بر اساس نوع مداخله (ادامه)</a:t>
            </a:r>
            <a:br>
              <a:rPr lang="fa-IR" sz="2200" dirty="0" smtClean="0"/>
            </a:br>
            <a:r>
              <a:rPr lang="fa-IR" sz="1800" dirty="0" smtClean="0"/>
              <a:t> </a:t>
            </a:r>
            <a:endParaRPr lang="fa-IR" sz="1800" dirty="0">
              <a:solidFill>
                <a:schemeClr val="accent1">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63809867"/>
              </p:ext>
            </p:extLst>
          </p:nvPr>
        </p:nvGraphicFramePr>
        <p:xfrm>
          <a:off x="792000" y="3068960"/>
          <a:ext cx="7560000" cy="2560320"/>
        </p:xfrm>
        <a:graphic>
          <a:graphicData uri="http://schemas.openxmlformats.org/drawingml/2006/table">
            <a:tbl>
              <a:tblPr rtl="1" firstRow="1" firstCol="1" bandRow="1">
                <a:tableStyleId>{5C22544A-7EE6-4342-B048-85BDC9FD1C3A}</a:tableStyleId>
              </a:tblPr>
              <a:tblGrid>
                <a:gridCol w="2238727">
                  <a:extLst>
                    <a:ext uri="{9D8B030D-6E8A-4147-A177-3AD203B41FA5}">
                      <a16:colId xmlns:a16="http://schemas.microsoft.com/office/drawing/2014/main" val="20000"/>
                    </a:ext>
                  </a:extLst>
                </a:gridCol>
                <a:gridCol w="1211000">
                  <a:extLst>
                    <a:ext uri="{9D8B030D-6E8A-4147-A177-3AD203B41FA5}">
                      <a16:colId xmlns:a16="http://schemas.microsoft.com/office/drawing/2014/main" val="20001"/>
                    </a:ext>
                  </a:extLst>
                </a:gridCol>
                <a:gridCol w="1414636">
                  <a:extLst>
                    <a:ext uri="{9D8B030D-6E8A-4147-A177-3AD203B41FA5}">
                      <a16:colId xmlns:a16="http://schemas.microsoft.com/office/drawing/2014/main" val="20002"/>
                    </a:ext>
                  </a:extLst>
                </a:gridCol>
                <a:gridCol w="1357364">
                  <a:extLst>
                    <a:ext uri="{9D8B030D-6E8A-4147-A177-3AD203B41FA5}">
                      <a16:colId xmlns:a16="http://schemas.microsoft.com/office/drawing/2014/main" val="20003"/>
                    </a:ext>
                  </a:extLst>
                </a:gridCol>
                <a:gridCol w="1338273">
                  <a:extLst>
                    <a:ext uri="{9D8B030D-6E8A-4147-A177-3AD203B41FA5}">
                      <a16:colId xmlns:a16="http://schemas.microsoft.com/office/drawing/2014/main" val="20004"/>
                    </a:ext>
                  </a:extLst>
                </a:gridCol>
              </a:tblGrid>
              <a:tr h="0">
                <a:tc>
                  <a:txBody>
                    <a:bodyPr/>
                    <a:lstStyle/>
                    <a:p>
                      <a:pPr algn="ctr" rtl="1">
                        <a:lnSpc>
                          <a:spcPct val="115000"/>
                        </a:lnSpc>
                        <a:spcAft>
                          <a:spcPts val="0"/>
                        </a:spcAft>
                      </a:pPr>
                      <a:r>
                        <a:rPr lang="fa-IR" sz="2000" b="1" dirty="0">
                          <a:effectLst/>
                          <a:cs typeface="B Nazanin" panose="00000400000000000000" pitchFamily="2" charset="-78"/>
                        </a:rPr>
                        <a:t>نوع ابزار</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dirty="0" smtClean="0">
                          <a:effectLst/>
                          <a:cs typeface="B Nazanin" panose="00000400000000000000" pitchFamily="2" charset="-78"/>
                        </a:rPr>
                        <a:t>درجه</a:t>
                      </a:r>
                      <a:endParaRPr lang="en-US" sz="2000" b="1" dirty="0" smtClean="0">
                        <a:effectLst/>
                        <a:cs typeface="B Nazanin" panose="00000400000000000000" pitchFamily="2" charset="-78"/>
                      </a:endParaRPr>
                    </a:p>
                    <a:p>
                      <a:pPr algn="ctr" rtl="1">
                        <a:lnSpc>
                          <a:spcPct val="115000"/>
                        </a:lnSpc>
                        <a:spcAft>
                          <a:spcPts val="0"/>
                        </a:spcAft>
                      </a:pPr>
                      <a:r>
                        <a:rPr lang="fa-IR" sz="2000" b="1" dirty="0" smtClean="0">
                          <a:effectLst/>
                          <a:cs typeface="B Nazanin" panose="00000400000000000000" pitchFamily="2" charset="-78"/>
                        </a:rPr>
                        <a:t>قهری </a:t>
                      </a:r>
                      <a:r>
                        <a:rPr lang="fa-IR" sz="2000" b="1" dirty="0">
                          <a:effectLst/>
                          <a:cs typeface="B Nazanin" panose="00000400000000000000" pitchFamily="2" charset="-78"/>
                        </a:rPr>
                        <a:t>بودن</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dirty="0" smtClean="0">
                          <a:effectLst/>
                          <a:cs typeface="B Nazanin" panose="00000400000000000000" pitchFamily="2" charset="-78"/>
                        </a:rPr>
                        <a:t>درجه</a:t>
                      </a:r>
                      <a:endParaRPr lang="en-US" sz="2000" b="1" dirty="0" smtClean="0">
                        <a:effectLst/>
                        <a:cs typeface="B Nazanin" panose="00000400000000000000" pitchFamily="2" charset="-78"/>
                      </a:endParaRPr>
                    </a:p>
                    <a:p>
                      <a:pPr algn="ctr" rtl="1">
                        <a:lnSpc>
                          <a:spcPct val="115000"/>
                        </a:lnSpc>
                        <a:spcAft>
                          <a:spcPts val="0"/>
                        </a:spcAft>
                      </a:pPr>
                      <a:r>
                        <a:rPr lang="fa-IR" sz="2000" b="1" dirty="0" smtClean="0">
                          <a:effectLst/>
                          <a:cs typeface="B Nazanin" panose="00000400000000000000" pitchFamily="2" charset="-78"/>
                        </a:rPr>
                        <a:t>مستقیم </a:t>
                      </a:r>
                      <a:r>
                        <a:rPr lang="fa-IR" sz="2000" b="1" dirty="0">
                          <a:effectLst/>
                          <a:cs typeface="B Nazanin" panose="00000400000000000000" pitchFamily="2" charset="-78"/>
                        </a:rPr>
                        <a:t>بودن</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dirty="0" smtClean="0">
                          <a:effectLst/>
                          <a:cs typeface="B Nazanin" panose="00000400000000000000" pitchFamily="2" charset="-78"/>
                        </a:rPr>
                        <a:t>درجه</a:t>
                      </a:r>
                    </a:p>
                    <a:p>
                      <a:pPr algn="ctr" rtl="1">
                        <a:lnSpc>
                          <a:spcPct val="115000"/>
                        </a:lnSpc>
                        <a:spcAft>
                          <a:spcPts val="0"/>
                        </a:spcAft>
                      </a:pPr>
                      <a:r>
                        <a:rPr lang="fa-IR" sz="2000" b="1" dirty="0" smtClean="0">
                          <a:effectLst/>
                          <a:cs typeface="B Nazanin" panose="00000400000000000000" pitchFamily="2" charset="-78"/>
                        </a:rPr>
                        <a:t>خودکار </a:t>
                      </a:r>
                      <a:r>
                        <a:rPr lang="fa-IR" sz="2000" b="1" dirty="0">
                          <a:effectLst/>
                          <a:cs typeface="B Nazanin" panose="00000400000000000000" pitchFamily="2" charset="-78"/>
                        </a:rPr>
                        <a:t>بودن</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dirty="0" smtClean="0">
                          <a:effectLst/>
                          <a:cs typeface="B Nazanin" panose="00000400000000000000" pitchFamily="2" charset="-78"/>
                        </a:rPr>
                        <a:t>درجه</a:t>
                      </a:r>
                    </a:p>
                    <a:p>
                      <a:pPr algn="ctr" rtl="1">
                        <a:lnSpc>
                          <a:spcPct val="115000"/>
                        </a:lnSpc>
                        <a:spcAft>
                          <a:spcPts val="0"/>
                        </a:spcAft>
                      </a:pPr>
                      <a:r>
                        <a:rPr lang="fa-IR" sz="2000" b="1" dirty="0" smtClean="0">
                          <a:effectLst/>
                          <a:cs typeface="B Nazanin" panose="00000400000000000000" pitchFamily="2" charset="-78"/>
                        </a:rPr>
                        <a:t>مشهود </a:t>
                      </a:r>
                      <a:r>
                        <a:rPr lang="fa-IR" sz="2000" b="1" dirty="0">
                          <a:effectLst/>
                          <a:cs typeface="B Nazanin" panose="00000400000000000000" pitchFamily="2" charset="-78"/>
                        </a:rPr>
                        <a:t>بودن</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10000"/>
                  </a:ext>
                </a:extLst>
              </a:tr>
              <a:tr h="0">
                <a:tc>
                  <a:txBody>
                    <a:bodyPr/>
                    <a:lstStyle/>
                    <a:p>
                      <a:pPr algn="ctr" rtl="1">
                        <a:lnSpc>
                          <a:spcPct val="115000"/>
                        </a:lnSpc>
                        <a:spcAft>
                          <a:spcPts val="0"/>
                        </a:spcAft>
                      </a:pPr>
                      <a:r>
                        <a:rPr lang="fa-IR" sz="2000" b="1">
                          <a:effectLst/>
                          <a:cs typeface="B Nazanin" panose="00000400000000000000" pitchFamily="2" charset="-78"/>
                        </a:rPr>
                        <a:t>مشوق‌های مالیاتی</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پایین</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متوسط</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بالا</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متوسط</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10001"/>
                  </a:ext>
                </a:extLst>
              </a:tr>
              <a:tr h="0">
                <a:tc>
                  <a:txBody>
                    <a:bodyPr/>
                    <a:lstStyle/>
                    <a:p>
                      <a:pPr algn="ctr" rtl="1">
                        <a:lnSpc>
                          <a:spcPct val="115000"/>
                        </a:lnSpc>
                        <a:spcAft>
                          <a:spcPts val="0"/>
                        </a:spcAft>
                      </a:pPr>
                      <a:r>
                        <a:rPr lang="fa-IR" sz="2000" b="1">
                          <a:effectLst/>
                          <a:cs typeface="B Nazanin" panose="00000400000000000000" pitchFamily="2" charset="-78"/>
                        </a:rPr>
                        <a:t>وام بلاعوض</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متوسط</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پایین</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متوسط</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بالا</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10002"/>
                  </a:ext>
                </a:extLst>
              </a:tr>
              <a:tr h="0">
                <a:tc>
                  <a:txBody>
                    <a:bodyPr/>
                    <a:lstStyle/>
                    <a:p>
                      <a:pPr algn="ctr" rtl="1">
                        <a:lnSpc>
                          <a:spcPct val="115000"/>
                        </a:lnSpc>
                        <a:spcAft>
                          <a:spcPts val="0"/>
                        </a:spcAft>
                      </a:pPr>
                      <a:r>
                        <a:rPr lang="fa-IR" sz="2000" b="1">
                          <a:effectLst/>
                          <a:cs typeface="B Nazanin" panose="00000400000000000000" pitchFamily="2" charset="-78"/>
                        </a:rPr>
                        <a:t>ضمانت وام</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dirty="0">
                          <a:effectLst/>
                          <a:cs typeface="B Nazanin" panose="00000400000000000000" pitchFamily="2" charset="-78"/>
                        </a:rPr>
                        <a:t>متوسط</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پایین</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متوسط</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متوسط</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10003"/>
                  </a:ext>
                </a:extLst>
              </a:tr>
              <a:tr h="0">
                <a:tc>
                  <a:txBody>
                    <a:bodyPr/>
                    <a:lstStyle/>
                    <a:p>
                      <a:pPr algn="ctr" rtl="1">
                        <a:lnSpc>
                          <a:spcPct val="115000"/>
                        </a:lnSpc>
                        <a:spcAft>
                          <a:spcPts val="0"/>
                        </a:spcAft>
                      </a:pPr>
                      <a:r>
                        <a:rPr lang="fa-IR" sz="2000" b="1">
                          <a:effectLst/>
                          <a:cs typeface="B Nazanin" panose="00000400000000000000" pitchFamily="2" charset="-78"/>
                        </a:rPr>
                        <a:t>مقررات‌گذاری اقتصادی</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بالا</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بالا</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a:effectLst/>
                          <a:cs typeface="B Nazanin" panose="00000400000000000000" pitchFamily="2" charset="-78"/>
                        </a:rPr>
                        <a:t>پایین</a:t>
                      </a:r>
                      <a:endParaRPr lang="en-US" sz="20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tc>
                <a:tc>
                  <a:txBody>
                    <a:bodyPr/>
                    <a:lstStyle/>
                    <a:p>
                      <a:pPr algn="ctr" rtl="1">
                        <a:lnSpc>
                          <a:spcPct val="115000"/>
                        </a:lnSpc>
                        <a:spcAft>
                          <a:spcPts val="0"/>
                        </a:spcAft>
                      </a:pPr>
                      <a:r>
                        <a:rPr lang="fa-IR" sz="2000" b="1" dirty="0">
                          <a:effectLst/>
                          <a:cs typeface="B Nazanin" panose="00000400000000000000" pitchFamily="2" charset="-78"/>
                        </a:rPr>
                        <a:t>پایین</a:t>
                      </a:r>
                      <a:endParaRPr lang="en-US" sz="20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10004"/>
                  </a:ext>
                </a:extLst>
              </a:tr>
            </a:tbl>
          </a:graphicData>
        </a:graphic>
      </p:graphicFrame>
      <p:sp>
        <p:nvSpPr>
          <p:cNvPr id="9" name="Content Placeholder 2"/>
          <p:cNvSpPr txBox="1">
            <a:spLocks/>
          </p:cNvSpPr>
          <p:nvPr/>
        </p:nvSpPr>
        <p:spPr>
          <a:xfrm>
            <a:off x="457200" y="2492896"/>
            <a:ext cx="8229600" cy="504056"/>
          </a:xfrm>
          <a:prstGeom prst="rect">
            <a:avLst/>
          </a:prstGeom>
        </p:spPr>
        <p:txBody>
          <a:bodyPr vert="horz" lIns="0" tIns="0" rIns="0" bIns="0" anchor="ctr" anchorCtr="0">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fa-IR" sz="2000" b="1" dirty="0" smtClean="0">
                <a:solidFill>
                  <a:srgbClr val="C00000"/>
                </a:solidFill>
              </a:rPr>
              <a:t>طیف­بندی </a:t>
            </a:r>
            <a:r>
              <a:rPr lang="fa-IR" sz="2000" b="1" dirty="0">
                <a:solidFill>
                  <a:srgbClr val="C00000"/>
                </a:solidFill>
              </a:rPr>
              <a:t>برخی از ابزارها</a:t>
            </a:r>
            <a:endParaRPr lang="en-US" sz="2000" dirty="0">
              <a:solidFill>
                <a:srgbClr val="C00000"/>
              </a:solidFill>
            </a:endParaRPr>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10" name="Slide Number Placeholder 9"/>
          <p:cNvSpPr>
            <a:spLocks noGrp="1"/>
          </p:cNvSpPr>
          <p:nvPr>
            <p:ph type="sldNum" sz="quarter" idx="12"/>
          </p:nvPr>
        </p:nvSpPr>
        <p:spPr/>
        <p:txBody>
          <a:bodyPr/>
          <a:lstStyle/>
          <a:p>
            <a:fld id="{85360FD1-730F-4C18-B25B-3934FD1E2396}" type="slidenum">
              <a:rPr lang="fa-IR" smtClean="0"/>
              <a:pPr/>
              <a:t>7</a:t>
            </a:fld>
            <a:endParaRPr lang="fa-IR"/>
          </a:p>
        </p:txBody>
      </p:sp>
    </p:spTree>
    <p:extLst>
      <p:ext uri="{BB962C8B-B14F-4D97-AF65-F5344CB8AC3E}">
        <p14:creationId xmlns:p14="http://schemas.microsoft.com/office/powerpoint/2010/main" val="4010588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dirty="0" smtClean="0"/>
              <a:t>2- </a:t>
            </a:r>
            <a:r>
              <a:rPr lang="fa-IR" sz="2800" dirty="0"/>
              <a:t>دسته­بندی ابزارهای سیاستی با هدف انتخاب ابزار مناسب</a:t>
            </a:r>
            <a:r>
              <a:rPr lang="fa-IR" sz="2800" dirty="0" smtClean="0"/>
              <a:t/>
            </a:r>
            <a:br>
              <a:rPr lang="fa-IR" sz="2800" dirty="0" smtClean="0"/>
            </a:br>
            <a:r>
              <a:rPr lang="fa-IR" sz="2200" dirty="0" smtClean="0"/>
              <a:t>2-2- </a:t>
            </a:r>
            <a:r>
              <a:rPr lang="fa-IR" sz="2200" dirty="0"/>
              <a:t>دسته­بندی بر اساس مخاطب ابزار سیاستی</a:t>
            </a:r>
            <a:r>
              <a:rPr lang="fa-IR" sz="2200" dirty="0" smtClean="0"/>
              <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2132856"/>
            <a:ext cx="8229600" cy="4508752"/>
          </a:xfrm>
        </p:spPr>
        <p:txBody>
          <a:bodyPr lIns="0" tIns="0" rIns="0" bIns="0" anchor="ctr" anchorCtr="0">
            <a:noAutofit/>
          </a:bodyPr>
          <a:lstStyle/>
          <a:p>
            <a:pPr algn="just">
              <a:lnSpc>
                <a:spcPct val="150000"/>
              </a:lnSpc>
              <a:buFont typeface="Wingdings" panose="05000000000000000000" pitchFamily="2" charset="2"/>
              <a:buChar char="§"/>
            </a:pPr>
            <a:r>
              <a:rPr lang="fa-IR" sz="2400" dirty="0"/>
              <a:t>یکی دیگر از رویکردهای ورود به مسئله دسته­بندی ابزارها، شناخت مخاطب هدف آن­ها است</a:t>
            </a:r>
            <a:r>
              <a:rPr lang="fa-IR" sz="2400" dirty="0" smtClean="0"/>
              <a:t>.</a:t>
            </a:r>
          </a:p>
          <a:p>
            <a:pPr algn="just">
              <a:lnSpc>
                <a:spcPct val="150000"/>
              </a:lnSpc>
              <a:buFont typeface="Wingdings" panose="05000000000000000000" pitchFamily="2" charset="2"/>
              <a:buChar char="§"/>
            </a:pPr>
            <a:r>
              <a:rPr lang="fa-IR" sz="2400" dirty="0" smtClean="0"/>
              <a:t>اگرچه </a:t>
            </a:r>
            <a:r>
              <a:rPr lang="fa-IR" sz="2400" dirty="0"/>
              <a:t>در رویکرد نظام‌مند به نوآوری، تقاضای نوآوری یک بُعد مهم محسوب می­شود، در عمل در برنامه­ها و اقدامات سیاستی، نقش سیاست­های طرف تقاضا به مراتب کم­رنگ­تر از طرف عرضه است</a:t>
            </a:r>
            <a:r>
              <a:rPr lang="fa-IR" sz="2400" dirty="0" smtClean="0"/>
              <a:t>.</a:t>
            </a:r>
          </a:p>
          <a:p>
            <a:pPr algn="just">
              <a:lnSpc>
                <a:spcPct val="150000"/>
              </a:lnSpc>
              <a:buFont typeface="Wingdings" panose="05000000000000000000" pitchFamily="2" charset="2"/>
              <a:buChar char="§"/>
            </a:pPr>
            <a:r>
              <a:rPr lang="fa-IR" sz="2400" dirty="0" smtClean="0"/>
              <a:t>بر این اساس یکی از ساده‌ترین انواع دسته‌بندی ابزارها بر اساس مخاطب، تقسیم آن‌ها به ابزارهای تحریک طرف عرضه و تحریک طرف تقاضای نوآوری است.</a:t>
            </a:r>
            <a:endParaRPr lang="en-US" sz="2400" dirty="0"/>
          </a:p>
        </p:txBody>
      </p:sp>
      <p:sp>
        <p:nvSpPr>
          <p:cNvPr id="4" name="Footer Placeholder 3"/>
          <p:cNvSpPr>
            <a:spLocks noGrp="1"/>
          </p:cNvSpPr>
          <p:nvPr>
            <p:ph type="ftr" sz="quarter" idx="11"/>
          </p:nvPr>
        </p:nvSpPr>
        <p:spPr/>
        <p:txBody>
          <a:bodyPr/>
          <a:lstStyle/>
          <a:p>
            <a:r>
              <a:rPr lang="fa-IR" smtClean="0"/>
              <a:t>از 44</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8</a:t>
            </a:fld>
            <a:endParaRPr lang="fa-IR"/>
          </a:p>
        </p:txBody>
      </p:sp>
    </p:spTree>
    <p:extLst>
      <p:ext uri="{BB962C8B-B14F-4D97-AF65-F5344CB8AC3E}">
        <p14:creationId xmlns:p14="http://schemas.microsoft.com/office/powerpoint/2010/main" val="219043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1" y="908720"/>
            <a:ext cx="8229600" cy="1066800"/>
          </a:xfrm>
        </p:spPr>
        <p:txBody>
          <a:bodyPr lIns="0" tIns="0" rIns="0" bIns="0">
            <a:normAutofit fontScale="90000"/>
          </a:bodyPr>
          <a:lstStyle/>
          <a:p>
            <a:pPr>
              <a:lnSpc>
                <a:spcPct val="200000"/>
              </a:lnSpc>
            </a:pPr>
            <a:r>
              <a:rPr lang="fa-IR" sz="2800" smtClean="0"/>
              <a:t>2- </a:t>
            </a:r>
            <a:r>
              <a:rPr lang="fa-IR" sz="2800" dirty="0"/>
              <a:t>دسته­بندی ابزارهای سیاستی با هدف انتخاب ابزار مناسب</a:t>
            </a:r>
            <a:r>
              <a:rPr lang="fa-IR" sz="2800" smtClean="0"/>
              <a:t/>
            </a:r>
            <a:br>
              <a:rPr lang="fa-IR" sz="2800" smtClean="0"/>
            </a:br>
            <a:r>
              <a:rPr lang="fa-IR" sz="2200" smtClean="0"/>
              <a:t>2-2- </a:t>
            </a:r>
            <a:r>
              <a:rPr lang="fa-IR" sz="2200" dirty="0"/>
              <a:t>دسته­بندی بر اساس مخاطب ابزار </a:t>
            </a:r>
            <a:r>
              <a:rPr lang="fa-IR" sz="2200" dirty="0" smtClean="0"/>
              <a:t>سیاستی (ادامه)</a:t>
            </a:r>
            <a:br>
              <a:rPr lang="fa-IR" sz="2200" dirty="0" smtClean="0"/>
            </a:br>
            <a:r>
              <a:rPr lang="fa-IR" sz="1800" dirty="0" smtClean="0"/>
              <a:t> </a:t>
            </a:r>
            <a:endParaRPr lang="fa-IR" sz="1800" dirty="0">
              <a:solidFill>
                <a:schemeClr val="accent1">
                  <a:lumMod val="75000"/>
                </a:schemeClr>
              </a:solidFill>
            </a:endParaRPr>
          </a:p>
        </p:txBody>
      </p:sp>
      <p:sp>
        <p:nvSpPr>
          <p:cNvPr id="3" name="Content Placeholder 2"/>
          <p:cNvSpPr>
            <a:spLocks noGrp="1"/>
          </p:cNvSpPr>
          <p:nvPr>
            <p:ph idx="1"/>
          </p:nvPr>
        </p:nvSpPr>
        <p:spPr>
          <a:xfrm>
            <a:off x="467721" y="1975520"/>
            <a:ext cx="8229600" cy="733400"/>
          </a:xfrm>
        </p:spPr>
        <p:txBody>
          <a:bodyPr lIns="0" tIns="0" rIns="0" bIns="0" anchor="ctr" anchorCtr="0">
            <a:noAutofit/>
          </a:bodyPr>
          <a:lstStyle/>
          <a:p>
            <a:pPr algn="just">
              <a:lnSpc>
                <a:spcPct val="150000"/>
              </a:lnSpc>
              <a:buFont typeface="Wingdings" panose="05000000000000000000" pitchFamily="2" charset="2"/>
              <a:buChar char="§"/>
            </a:pPr>
            <a:r>
              <a:rPr lang="fa-IR" sz="2000" dirty="0" smtClean="0"/>
              <a:t>می‌توان بر </a:t>
            </a:r>
            <a:r>
              <a:rPr lang="fa-IR" sz="2000" dirty="0"/>
              <a:t>اساس اینکه مخاطب کاربر یا خالق دانش </a:t>
            </a:r>
            <a:r>
              <a:rPr lang="fa-IR" sz="2000" dirty="0" smtClean="0"/>
              <a:t>و خصوصی </a:t>
            </a:r>
            <a:r>
              <a:rPr lang="fa-IR" sz="2000" dirty="0"/>
              <a:t>یا دولتی است، مخاطب­های ابزارهای سیاستی </a:t>
            </a:r>
            <a:r>
              <a:rPr lang="fa-IR" sz="2000" dirty="0" smtClean="0"/>
              <a:t>را به </a:t>
            </a:r>
            <a:r>
              <a:rPr lang="fa-IR" sz="2000" dirty="0"/>
              <a:t>چهار </a:t>
            </a:r>
            <a:r>
              <a:rPr lang="fa-IR" sz="2000" dirty="0" smtClean="0"/>
              <a:t>دسته تقسیم و برنامه هر دسته و سیاست‌های پیونددهنده را ارائه کرد </a:t>
            </a:r>
          </a:p>
        </p:txBody>
      </p:sp>
      <p:graphicFrame>
        <p:nvGraphicFramePr>
          <p:cNvPr id="4" name="Table 3"/>
          <p:cNvGraphicFramePr>
            <a:graphicFrameLocks noGrp="1"/>
          </p:cNvGraphicFramePr>
          <p:nvPr>
            <p:extLst>
              <p:ext uri="{D42A27DB-BD31-4B8C-83A1-F6EECF244321}">
                <p14:modId xmlns:p14="http://schemas.microsoft.com/office/powerpoint/2010/main" val="3497569742"/>
              </p:ext>
            </p:extLst>
          </p:nvPr>
        </p:nvGraphicFramePr>
        <p:xfrm>
          <a:off x="685997" y="3429000"/>
          <a:ext cx="7772007" cy="3246120"/>
        </p:xfrm>
        <a:graphic>
          <a:graphicData uri="http://schemas.openxmlformats.org/drawingml/2006/table">
            <a:tbl>
              <a:tblPr rtl="1" firstRow="1" firstCol="1" bandRow="1">
                <a:tableStyleId>{5C22544A-7EE6-4342-B048-85BDC9FD1C3A}</a:tableStyleId>
              </a:tblPr>
              <a:tblGrid>
                <a:gridCol w="822960">
                  <a:extLst>
                    <a:ext uri="{9D8B030D-6E8A-4147-A177-3AD203B41FA5}">
                      <a16:colId xmlns:a16="http://schemas.microsoft.com/office/drawing/2014/main" val="20000"/>
                    </a:ext>
                  </a:extLst>
                </a:gridCol>
                <a:gridCol w="2276561">
                  <a:extLst>
                    <a:ext uri="{9D8B030D-6E8A-4147-A177-3AD203B41FA5}">
                      <a16:colId xmlns:a16="http://schemas.microsoft.com/office/drawing/2014/main" val="20001"/>
                    </a:ext>
                  </a:extLst>
                </a:gridCol>
                <a:gridCol w="2328704">
                  <a:extLst>
                    <a:ext uri="{9D8B030D-6E8A-4147-A177-3AD203B41FA5}">
                      <a16:colId xmlns:a16="http://schemas.microsoft.com/office/drawing/2014/main" val="20002"/>
                    </a:ext>
                  </a:extLst>
                </a:gridCol>
                <a:gridCol w="2343782">
                  <a:extLst>
                    <a:ext uri="{9D8B030D-6E8A-4147-A177-3AD203B41FA5}">
                      <a16:colId xmlns:a16="http://schemas.microsoft.com/office/drawing/2014/main" val="20003"/>
                    </a:ext>
                  </a:extLst>
                </a:gridCol>
              </a:tblGrid>
              <a:tr h="330031">
                <a:tc>
                  <a:txBody>
                    <a:bodyPr/>
                    <a:lstStyle/>
                    <a:p>
                      <a:pPr algn="ctr" rtl="1">
                        <a:lnSpc>
                          <a:spcPct val="150000"/>
                        </a:lnSpc>
                        <a:spcAft>
                          <a:spcPts val="0"/>
                        </a:spcAft>
                      </a:pPr>
                      <a:r>
                        <a:rPr lang="fa-IR" sz="1400" b="1" dirty="0">
                          <a:effectLst/>
                          <a:cs typeface="B Nazanin" panose="00000400000000000000" pitchFamily="2" charset="-78"/>
                        </a:rPr>
                        <a:t> </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1">
                        <a:lnSpc>
                          <a:spcPct val="150000"/>
                        </a:lnSpc>
                        <a:spcAft>
                          <a:spcPts val="0"/>
                        </a:spcAft>
                      </a:pPr>
                      <a:r>
                        <a:rPr lang="fa-IR" sz="1400" b="1" spc="20" dirty="0">
                          <a:effectLst/>
                          <a:cs typeface="B Nazanin" panose="00000400000000000000" pitchFamily="2" charset="-78"/>
                        </a:rPr>
                        <a:t>بخش عمومی (دولتی)</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180340" algn="ctr" rtl="1">
                        <a:lnSpc>
                          <a:spcPct val="150000"/>
                        </a:lnSpc>
                        <a:spcAft>
                          <a:spcPts val="0"/>
                        </a:spcAft>
                      </a:pPr>
                      <a:r>
                        <a:rPr lang="fa-IR" sz="1400" b="1" dirty="0">
                          <a:effectLst/>
                          <a:cs typeface="B Nazanin" panose="00000400000000000000" pitchFamily="2" charset="-78"/>
                        </a:rPr>
                        <a:t> </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spc="20">
                          <a:effectLst/>
                          <a:cs typeface="B Nazanin" panose="00000400000000000000" pitchFamily="2" charset="-78"/>
                        </a:rPr>
                        <a:t>بخش خصوصی</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16188">
                <a:tc>
                  <a:txBody>
                    <a:bodyPr/>
                    <a:lstStyle/>
                    <a:p>
                      <a:pPr marL="71755" marR="71755" algn="ctr" rtl="1">
                        <a:lnSpc>
                          <a:spcPct val="150000"/>
                        </a:lnSpc>
                        <a:spcAft>
                          <a:spcPts val="0"/>
                        </a:spcAft>
                      </a:pPr>
                      <a:r>
                        <a:rPr lang="fa-IR" sz="1400" b="1" spc="20" dirty="0">
                          <a:effectLst/>
                          <a:cs typeface="B Nazanin" panose="00000400000000000000" pitchFamily="2" charset="-78"/>
                        </a:rPr>
                        <a:t>کاربران دانش</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50000"/>
                        </a:lnSpc>
                        <a:spcAft>
                          <a:spcPts val="0"/>
                        </a:spcAft>
                      </a:pPr>
                      <a:r>
                        <a:rPr lang="fa-IR" sz="1400" b="1">
                          <a:effectLst/>
                          <a:cs typeface="B Nazanin" panose="00000400000000000000" pitchFamily="2" charset="-78"/>
                        </a:rPr>
                        <a:t>سیاست‌های تقویتی برای کاربران دانش در بخش دولتی</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a:effectLst/>
                          <a:cs typeface="B Nazanin" panose="00000400000000000000" pitchFamily="2" charset="-78"/>
                        </a:rPr>
                        <a:t>اقدامات پیونددهنده میان کاربران دانش بخش دولتی و خصوصی</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a:effectLst/>
                          <a:cs typeface="B Nazanin" panose="00000400000000000000" pitchFamily="2" charset="-78"/>
                        </a:rPr>
                        <a:t>سیاست‌های تقویتی برای کاربران دانش در بخش خصوصی</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10891">
                <a:tc>
                  <a:txBody>
                    <a:bodyPr/>
                    <a:lstStyle/>
                    <a:p>
                      <a:pPr marL="71755" marR="71755" algn="ctr" rtl="1">
                        <a:lnSpc>
                          <a:spcPct val="150000"/>
                        </a:lnSpc>
                        <a:spcAft>
                          <a:spcPts val="0"/>
                        </a:spcAft>
                      </a:pPr>
                      <a:r>
                        <a:rPr lang="fa-IR" sz="1400" b="1" spc="20" dirty="0">
                          <a:effectLst/>
                          <a:cs typeface="B Nazanin" panose="00000400000000000000" pitchFamily="2" charset="-78"/>
                        </a:rPr>
                        <a:t> </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50000"/>
                        </a:lnSpc>
                        <a:spcAft>
                          <a:spcPts val="0"/>
                        </a:spcAft>
                      </a:pPr>
                      <a:r>
                        <a:rPr lang="fa-IR" sz="1400" b="1">
                          <a:effectLst/>
                          <a:cs typeface="B Nazanin" panose="00000400000000000000" pitchFamily="2" charset="-78"/>
                        </a:rPr>
                        <a:t>اقدامات پیوند‌دهنده میان کاربران دانش و خلق‌کنندگان دانش در بخش دولتی</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dirty="0">
                          <a:effectLst/>
                          <a:cs typeface="B Nazanin" panose="00000400000000000000" pitchFamily="2" charset="-78"/>
                        </a:rPr>
                        <a:t>اقدامات پیوند‌دهنده میان کاربران و خلق‌کنندگان دانش در بخش دولتی و خصوصی</a:t>
                      </a:r>
                      <a:r>
                        <a:rPr lang="fa-IR" sz="1400" b="1" spc="20" dirty="0">
                          <a:effectLst/>
                          <a:cs typeface="B Nazanin" panose="00000400000000000000" pitchFamily="2" charset="-78"/>
                        </a:rPr>
                        <a:t> (ابزارهای نظام‌ساز)</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a:effectLst/>
                          <a:cs typeface="B Nazanin" panose="00000400000000000000" pitchFamily="2" charset="-78"/>
                        </a:rPr>
                        <a:t>اقدامات پیوند‌دهنده میان کاربران و خلق‌کنندگان دانش در بخش خصوصی</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98890">
                <a:tc>
                  <a:txBody>
                    <a:bodyPr/>
                    <a:lstStyle/>
                    <a:p>
                      <a:pPr marL="71755" marR="71755" algn="ctr" rtl="1">
                        <a:lnSpc>
                          <a:spcPct val="150000"/>
                        </a:lnSpc>
                        <a:spcAft>
                          <a:spcPts val="0"/>
                        </a:spcAft>
                      </a:pPr>
                      <a:r>
                        <a:rPr lang="fa-IR" sz="1400" b="1" spc="20">
                          <a:effectLst/>
                          <a:cs typeface="B Nazanin" panose="00000400000000000000" pitchFamily="2" charset="-78"/>
                        </a:rPr>
                        <a:t>خالقان دانش</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a:effectLst/>
                          <a:cs typeface="B Nazanin" panose="00000400000000000000" pitchFamily="2" charset="-78"/>
                        </a:rPr>
                        <a:t>سیاست‌های تقویتی برای خلق‌کنندگان دانش در بخش دولتی</a:t>
                      </a:r>
                      <a:endParaRPr lang="en-US" sz="1400" b="1">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dirty="0">
                          <a:effectLst/>
                          <a:cs typeface="B Nazanin" panose="00000400000000000000" pitchFamily="2" charset="-78"/>
                        </a:rPr>
                        <a:t>اقدامات پیوند‌دهنده میان خلق‌کنندگان دانش در بخش دولتی و </a:t>
                      </a:r>
                      <a:r>
                        <a:rPr lang="fa-IR" sz="1400" b="1" dirty="0" smtClean="0">
                          <a:effectLst/>
                          <a:cs typeface="B Nazanin" panose="00000400000000000000" pitchFamily="2" charset="-78"/>
                        </a:rPr>
                        <a:t>خصوصی</a:t>
                      </a:r>
                      <a:r>
                        <a:rPr lang="fa-IR" sz="1400" b="1" dirty="0">
                          <a:effectLst/>
                          <a:cs typeface="B Nazanin" panose="00000400000000000000" pitchFamily="2" charset="-78"/>
                        </a:rPr>
                        <a:t> </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ct val="150000"/>
                        </a:lnSpc>
                        <a:spcAft>
                          <a:spcPts val="0"/>
                        </a:spcAft>
                      </a:pPr>
                      <a:r>
                        <a:rPr lang="fa-IR" sz="1400" b="1" dirty="0">
                          <a:effectLst/>
                          <a:cs typeface="B Nazanin" panose="00000400000000000000" pitchFamily="2" charset="-78"/>
                        </a:rPr>
                        <a:t>سیاست‌های تقویتی برای خلق‌کنندگان دانش در بخش خصوصی</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467721" y="2924944"/>
            <a:ext cx="8229600" cy="504056"/>
          </a:xfrm>
          <a:prstGeom prst="rect">
            <a:avLst/>
          </a:prstGeom>
        </p:spPr>
        <p:txBody>
          <a:bodyPr vert="horz" lIns="0" tIns="0" rIns="0" bIns="0" anchor="ctr" anchorCtr="0">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fa-IR" sz="2000" b="1" dirty="0" smtClean="0">
                <a:solidFill>
                  <a:srgbClr val="C00000"/>
                </a:solidFill>
              </a:rPr>
              <a:t>دسته­بندی </a:t>
            </a:r>
            <a:r>
              <a:rPr lang="fa-IR" sz="2000" b="1" dirty="0">
                <a:solidFill>
                  <a:srgbClr val="C00000"/>
                </a:solidFill>
              </a:rPr>
              <a:t>سیاستی بر اساس خالقان و کاربران دانش دولتی و خصوصی</a:t>
            </a:r>
            <a:endParaRPr lang="en-US" sz="2000" dirty="0">
              <a:solidFill>
                <a:srgbClr val="C00000"/>
              </a:solidFill>
            </a:endParaRPr>
          </a:p>
        </p:txBody>
      </p:sp>
      <p:sp>
        <p:nvSpPr>
          <p:cNvPr id="5" name="Footer Placeholder 4"/>
          <p:cNvSpPr>
            <a:spLocks noGrp="1"/>
          </p:cNvSpPr>
          <p:nvPr>
            <p:ph type="ftr" sz="quarter" idx="11"/>
          </p:nvPr>
        </p:nvSpPr>
        <p:spPr/>
        <p:txBody>
          <a:bodyPr/>
          <a:lstStyle/>
          <a:p>
            <a:r>
              <a:rPr lang="fa-IR" smtClean="0"/>
              <a:t>از 44</a:t>
            </a:r>
            <a:endParaRPr lang="fa-IR"/>
          </a:p>
        </p:txBody>
      </p:sp>
      <p:sp>
        <p:nvSpPr>
          <p:cNvPr id="9" name="Slide Number Placeholder 8"/>
          <p:cNvSpPr>
            <a:spLocks noGrp="1"/>
          </p:cNvSpPr>
          <p:nvPr>
            <p:ph type="sldNum" sz="quarter" idx="12"/>
          </p:nvPr>
        </p:nvSpPr>
        <p:spPr/>
        <p:txBody>
          <a:bodyPr/>
          <a:lstStyle/>
          <a:p>
            <a:fld id="{85360FD1-730F-4C18-B25B-3934FD1E2396}" type="slidenum">
              <a:rPr lang="fa-IR" smtClean="0"/>
              <a:pPr/>
              <a:t>9</a:t>
            </a:fld>
            <a:endParaRPr lang="fa-IR"/>
          </a:p>
        </p:txBody>
      </p:sp>
    </p:spTree>
    <p:extLst>
      <p:ext uri="{BB962C8B-B14F-4D97-AF65-F5344CB8AC3E}">
        <p14:creationId xmlns:p14="http://schemas.microsoft.com/office/powerpoint/2010/main" val="2283348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585</TotalTime>
  <Words>4420</Words>
  <Application>Microsoft Office PowerPoint</Application>
  <PresentationFormat>On-screen Show (4:3)</PresentationFormat>
  <Paragraphs>461</Paragraphs>
  <Slides>44</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Georgia</vt:lpstr>
      <vt:lpstr>B Titr</vt:lpstr>
      <vt:lpstr>Times New Roman</vt:lpstr>
      <vt:lpstr>Wingdings 2</vt:lpstr>
      <vt:lpstr>Arial</vt:lpstr>
      <vt:lpstr>B Nazanin</vt:lpstr>
      <vt:lpstr>Trebuchet MS</vt:lpstr>
      <vt:lpstr>Wingdings</vt:lpstr>
      <vt:lpstr>Calibri</vt:lpstr>
      <vt:lpstr>Urban</vt:lpstr>
      <vt:lpstr>دسته‌بندی و انتخاب ابزارهای سیاستی علم، فناوری و نوآوری</vt:lpstr>
      <vt:lpstr>PowerPoint Presentation</vt:lpstr>
      <vt:lpstr>1- مقدمه</vt:lpstr>
      <vt:lpstr>2- دسته­بندی ابزارهای سیاستی با هدف انتخاب ابزار مناسب</vt:lpstr>
      <vt:lpstr>2- دسته­بندی ابزارهای سیاستی با هدف انتخاب ابزار مناسب 2-1- دسته‌بندی بر اساس نوع مداخله  </vt:lpstr>
      <vt:lpstr>2- دسته­بندی ابزارهای سیاستی با هدف انتخاب ابزار مناسب 2-1- دسته‌بندی بر اساس نوع مداخله (ادامه)  </vt:lpstr>
      <vt:lpstr>2- دسته­بندی ابزارهای سیاستی با هدف انتخاب ابزار مناسب 2-1- دسته‌بندی بر اساس نوع مداخله (ادامه)  </vt:lpstr>
      <vt:lpstr>2- دسته­بندی ابزارهای سیاستی با هدف انتخاب ابزار مناسب 2-2- دسته­بندی بر اساس مخاطب ابزار سیاستی  </vt:lpstr>
      <vt:lpstr>2- دسته­بندی ابزارهای سیاستی با هدف انتخاب ابزار مناسب 2-2- دسته­بندی بر اساس مخاطب ابزار سیاستی (ادامه)  </vt:lpstr>
      <vt:lpstr>2- دسته­بندی ابزارهای سیاستی با هدف انتخاب ابزار مناسب 2-3- دسته­بندی مسئله محور ابزارهای سیاستی  </vt:lpstr>
      <vt:lpstr>2- دسته­بندی ابزارهای سیاستی با هدف انتخاب ابزار مناسب 2-3- دسته­بندی مسئله محور ابزارهای سیاستی (ادامه)  </vt:lpstr>
      <vt:lpstr>3- معرفی ابزارهای سیاستی</vt:lpstr>
      <vt:lpstr>3- معرفی ابزارهای سیاستی</vt:lpstr>
      <vt:lpstr>3- معرفی ابزارهای سیاستی 3-1- ابزارهای متمرکز بر تحریک طرف عرضه نوآوری  </vt:lpstr>
      <vt:lpstr>3- معرفی ابزارهای سیاستی 3-1- ابزارهای متمرکز بر تحریک طرف عرضه نوآوری 3-1-1- بنگاه‌های دولتی</vt:lpstr>
      <vt:lpstr>3- معرفی ابزارهای سیاستی 3-1- ابزارهای متمرکز بر تحریک طرف عرضه نوآوری 3-1-2- تامین مالی مستقیم تحقیق­وتوسعه</vt:lpstr>
      <vt:lpstr>3- معرفی ابزارهای سیاستی 3-1- ابزارهای متمرکز بر تحریک طرف عرضه نوآوری 3-1-3- مشوق مالیاتی برای تحقیق­وتوسعه</vt:lpstr>
      <vt:lpstr>3- معرفی ابزارهای سیاستی 3-1- ابزارهای متمرکز بر تحریک طرف عرضه نوآوری 3-1-4- آموزش و مهارت‌آموزی</vt:lpstr>
      <vt:lpstr>3- معرفی ابزارهای سیاستی 3-1- ابزارهای متمرکز بر تحریک طرف عرضه نوآوری 3-1-5- خدمات مشاوره‌ای فناوری و نوآوری</vt:lpstr>
      <vt:lpstr>3- معرفی ابزارهای سیاستی 3-1- ابزارهای متمرکز بر تحریک طرف عرضه نوآوری 3-1-6- ضمانت سهام و اعتبار</vt:lpstr>
      <vt:lpstr>3- معرفی ابزارهای سیاستی 3-2- ابزارهای متمرکز بر تحریک طرف تقاضای نوآوری  </vt:lpstr>
      <vt:lpstr>3- معرفی ابزارهای سیاستی 3-2- ابزارهای متمرکز بر تحریک طرف تقاضای نوآوری 3-2-1- خریدهای با محوریت دولت</vt:lpstr>
      <vt:lpstr>3- معرفی ابزارهای سیاستی 3-2- ابزارهای متمرکز بر تحریک طرف تقاضای نوآوری 3-2-1- خریدهای با محوریت دولت (ادامه)</vt:lpstr>
      <vt:lpstr>3- معرفی ابزارهای سیاستی 3-2- ابزارهای متمرکز بر تحریک طرف تقاضای نوآوری 3-2-1- تحریک تقاضای خصوصی</vt:lpstr>
      <vt:lpstr>3- معرفی ابزارهای سیاستی 3-2- ابزارهای متمرکز بر تحریک طرف تقاضای نوآوری 3-2-1- تحریک تقاضای خصوصی (ادامه)</vt:lpstr>
      <vt:lpstr>3- معرفی ابزارهای سیاستی 3-2- ابزارهای متمرکز بر تحریک طرف تقاضای نوآوری 3-2-1- تحریک کاربران نهایی محصولات نوآورانه</vt:lpstr>
      <vt:lpstr>3- معرفی ابزارهای سیاستی 3-3- ابزارهای متمرکز بر شکل‌گیری روابط نظام‌ساز  </vt:lpstr>
      <vt:lpstr>3- معرفی ابزارهای سیاستی 3-3- ابزارهای متمرکز بر شکل‌گیری روابط نظام‌ساز 3-3-1- حمایت از همکاری علم و صنعت</vt:lpstr>
      <vt:lpstr>3- معرفی ابزارهای سیاستی 3-3- ابزارهای متمرکز بر شکل‌گیری روابط نظام‌ساز 3-3-2- شبکه‌سازی</vt:lpstr>
      <vt:lpstr>3- معرفی ابزارهای سیاستی 3-3- ابزارهای متمرکز بر شکل‌گیری روابط نظام‌ساز 3-3-3- خوشه‌سازی</vt:lpstr>
      <vt:lpstr>3- معرفی ابزارهای سیاستی 3-3- ابزارهای متمرکز بر شکل‌گیری روابط نظام‌ساز 3-3-4- میانجی‌گری</vt:lpstr>
      <vt:lpstr>3- معرفی ابزارهای سیاستی 3-3- ابزارهای متمرکز بر شکل‌گیری روابط نظام‌ساز 3-3-5- برنامه‌های رشد</vt:lpstr>
      <vt:lpstr>3- معرفی ابزارهای سیاستی 3-3- ابزارهای متمرکز بر شکل‌گیری روابط نظام‌ساز 3-3-6- جایزه نوآوری</vt:lpstr>
      <vt:lpstr>3- معرفی ابزارهای سیاستی 3-3- ابزارهای متمرکز بر شکل‌گیری روابط نظام‌ساز 3-3-7- آینده‌نگاری</vt:lpstr>
      <vt:lpstr>3- معرفی ابزارهای سیاستی 3-4- ابزارهای متمرکز بر زیرساخت و مقررات‌گذاری  </vt:lpstr>
      <vt:lpstr>4- مطالعه موردی:  ابزارهای مورد استفاده در 110 برنامه حمایتی از شرکت­های دانش­بنیان  </vt:lpstr>
      <vt:lpstr>4- مطالعه موردی:  ابزارهای مورد استفاده در 110 برنامه حمایتی از شرکت­های دانش­بنیان (ادامه)  </vt:lpstr>
      <vt:lpstr>4- مطالعه موردی:  ابزارهای مورد استفاده در 110 برنامه حمایتی از شرکت­های دانش­بنیان (ادامه)  </vt:lpstr>
      <vt:lpstr>4- مطالعه موردی:  ابزارهای مورد استفاده در 110 برنامه حمایتی از شرکت­های دانش­بنیان (ادامه)  </vt:lpstr>
      <vt:lpstr>4- مطالعه موردی:  ابزارهای مورد استفاده در 110 برنامه حمایتی از شرکت­های دانش­بنیان (ادامه)  </vt:lpstr>
      <vt:lpstr>4- مطالعه موردی:  ابزارهای مورد استفاده در 110 برنامه حمایتی از شرکت­های دانش­بنیان (ادامه)  </vt:lpstr>
      <vt:lpstr>4- مطالعه موردی:  ابزارهای مورد استفاده در 110 برنامه حمایتی از شرکت­های دانش­بنیان (ادامه)  </vt:lpstr>
      <vt:lpstr>4- مطالعه موردی:  ابزارهای مورد استفاده در 110 برنامه حمایتی از شرکت­های دانش­بنیان (ادامه)  </vt:lpstr>
      <vt:lpstr>4- مطالعه موردی:  ابزارهای مورد استفاده در 110 برنامه حمایتی از شرکت­های دانش­بنیان (ادامه)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Parisa Alizadeh</dc:creator>
  <cp:lastModifiedBy>Windows User</cp:lastModifiedBy>
  <cp:revision>63</cp:revision>
  <dcterms:created xsi:type="dcterms:W3CDTF">2019-05-01T06:29:46Z</dcterms:created>
  <dcterms:modified xsi:type="dcterms:W3CDTF">2019-08-10T14:49:41Z</dcterms:modified>
</cp:coreProperties>
</file>