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60" r:id="rId1"/>
  </p:sldMasterIdLst>
  <p:notesMasterIdLst>
    <p:notesMasterId r:id="rId29"/>
  </p:notesMasterIdLst>
  <p:sldIdLst>
    <p:sldId id="256" r:id="rId2"/>
    <p:sldId id="265" r:id="rId3"/>
    <p:sldId id="266" r:id="rId4"/>
    <p:sldId id="268" r:id="rId5"/>
    <p:sldId id="269" r:id="rId6"/>
    <p:sldId id="271" r:id="rId7"/>
    <p:sldId id="272" r:id="rId8"/>
    <p:sldId id="279" r:id="rId9"/>
    <p:sldId id="273" r:id="rId10"/>
    <p:sldId id="280" r:id="rId11"/>
    <p:sldId id="282" r:id="rId12"/>
    <p:sldId id="283" r:id="rId13"/>
    <p:sldId id="284" r:id="rId14"/>
    <p:sldId id="289" r:id="rId15"/>
    <p:sldId id="285" r:id="rId16"/>
    <p:sldId id="286" r:id="rId17"/>
    <p:sldId id="287" r:id="rId18"/>
    <p:sldId id="288" r:id="rId19"/>
    <p:sldId id="290" r:id="rId20"/>
    <p:sldId id="291" r:id="rId21"/>
    <p:sldId id="292" r:id="rId22"/>
    <p:sldId id="274" r:id="rId23"/>
    <p:sldId id="293" r:id="rId24"/>
    <p:sldId id="295" r:id="rId25"/>
    <p:sldId id="297" r:id="rId26"/>
    <p:sldId id="296" r:id="rId27"/>
    <p:sldId id="275" r:id="rId28"/>
  </p:sldIdLst>
  <p:sldSz cx="9144000" cy="6858000" type="screen4x3"/>
  <p:notesSz cx="6858000" cy="9144000"/>
  <p:embeddedFontLst>
    <p:embeddedFont>
      <p:font typeface="Georgia" panose="02040502050405020303" pitchFamily="18" charset="0"/>
      <p:regular r:id="rId30"/>
      <p:bold r:id="rId31"/>
      <p:italic r:id="rId32"/>
      <p:boldItalic r:id="rId33"/>
    </p:embeddedFont>
    <p:embeddedFont>
      <p:font typeface="B Zar" panose="00000400000000000000" pitchFamily="2" charset="-78"/>
      <p:regular r:id="rId34"/>
      <p:bold r:id="rId35"/>
    </p:embeddedFont>
    <p:embeddedFont>
      <p:font typeface="B Morvarid" panose="00000400000000000000" pitchFamily="2" charset="-78"/>
      <p:regular r:id="rId36"/>
    </p:embeddedFont>
    <p:embeddedFont>
      <p:font typeface="B Nazanin" panose="00000400000000000000" pitchFamily="2" charset="-78"/>
      <p:regular r:id="rId37"/>
      <p:bold r:id="rId38"/>
    </p:embeddedFont>
    <p:embeddedFont>
      <p:font typeface="Calibri" panose="020F0502020204030204" pitchFamily="34" charset="0"/>
      <p:regular r:id="rId39"/>
      <p:bold r:id="rId40"/>
      <p:italic r:id="rId41"/>
      <p:boldItalic r:id="rId42"/>
    </p:embeddedFont>
    <p:embeddedFont>
      <p:font typeface="Wingdings 2" panose="05020102010507070707" pitchFamily="18" charset="2"/>
      <p:regular r:id="rId43"/>
    </p:embeddedFont>
    <p:embeddedFont>
      <p:font typeface="B Mitra" panose="00000400000000000000" pitchFamily="2" charset="-78"/>
      <p:regular r:id="rId44"/>
      <p:bold r:id="rId45"/>
    </p:embeddedFont>
    <p:embeddedFont>
      <p:font typeface="Trebuchet MS" panose="020B0603020202020204" pitchFamily="34" charset="0"/>
      <p:regular r:id="rId46"/>
      <p:bold r:id="rId47"/>
      <p:italic r:id="rId48"/>
      <p:boldItalic r:id="rId49"/>
    </p:embeddedFont>
    <p:embeddedFont>
      <p:font typeface="B Titr" panose="00000700000000000000" pitchFamily="2" charset="-78"/>
      <p:bold r:id="rId50"/>
    </p:embeddedFont>
    <p:embeddedFont>
      <p:font typeface="B Roya" panose="00000400000000000000" pitchFamily="2" charset="-78"/>
      <p:regular r:id="rId51"/>
      <p:bold r:id="rId5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8" d="100"/>
          <a:sy n="58" d="100"/>
        </p:scale>
        <p:origin x="78"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DF22D-2EE9-4A1B-80BA-8A438209B820}" type="datetimeFigureOut">
              <a:rPr lang="en-US" smtClean="0"/>
              <a:pPr/>
              <a:t>8/13/2019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957FF-0D06-47BA-B63A-102677E50D8D}" type="slidenum">
              <a:rPr lang="en-US" smtClean="0"/>
              <a:pPr/>
              <a:t>‹#›</a:t>
            </a:fld>
            <a:endParaRPr lang="en-US"/>
          </a:p>
        </p:txBody>
      </p:sp>
    </p:spTree>
    <p:extLst>
      <p:ext uri="{BB962C8B-B14F-4D97-AF65-F5344CB8AC3E}">
        <p14:creationId xmlns:p14="http://schemas.microsoft.com/office/powerpoint/2010/main" val="340141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 Soltanzadeh, M. </a:t>
            </a:r>
            <a:r>
              <a:rPr lang="en-US" sz="1200" kern="1200" dirty="0" err="1" smtClean="0">
                <a:solidFill>
                  <a:schemeClr val="tx1"/>
                </a:solidFill>
                <a:effectLst/>
                <a:latin typeface="+mn-lt"/>
                <a:ea typeface="+mn-ea"/>
                <a:cs typeface="+mn-cs"/>
              </a:rPr>
              <a:t>Elyasi</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Bamdad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Soufi</a:t>
            </a:r>
            <a:r>
              <a:rPr lang="en-US" sz="1200" kern="1200" dirty="0" smtClean="0">
                <a:solidFill>
                  <a:schemeClr val="tx1"/>
                </a:solidFill>
                <a:effectLst/>
                <a:latin typeface="+mn-lt"/>
                <a:ea typeface="+mn-ea"/>
                <a:cs typeface="+mn-cs"/>
              </a:rPr>
              <a:t>, and A. </a:t>
            </a:r>
            <a:r>
              <a:rPr lang="en-US" sz="1200" kern="1200" dirty="0" err="1" smtClean="0">
                <a:solidFill>
                  <a:schemeClr val="tx1"/>
                </a:solidFill>
                <a:effectLst/>
                <a:latin typeface="+mn-lt"/>
                <a:ea typeface="+mn-ea"/>
                <a:cs typeface="+mn-cs"/>
              </a:rPr>
              <a:t>Kazazi</a:t>
            </a:r>
            <a:r>
              <a:rPr lang="en-US" sz="1200" kern="1200" dirty="0" smtClean="0">
                <a:solidFill>
                  <a:schemeClr val="tx1"/>
                </a:solidFill>
                <a:effectLst/>
                <a:latin typeface="+mn-lt"/>
                <a:ea typeface="+mn-ea"/>
                <a:cs typeface="+mn-cs"/>
              </a:rPr>
              <a:t>, "The Effect of Regulatory Policies on the Innovation Capability of Iranian Pharmaceutical Companies," </a:t>
            </a:r>
            <a:r>
              <a:rPr lang="en-US" sz="1200" i="1" kern="1200" dirty="0" smtClean="0">
                <a:solidFill>
                  <a:schemeClr val="tx1"/>
                </a:solidFill>
                <a:effectLst/>
                <a:latin typeface="+mn-lt"/>
                <a:ea typeface="+mn-ea"/>
                <a:cs typeface="+mn-cs"/>
              </a:rPr>
              <a:t>Innovation Management Journal, </a:t>
            </a:r>
            <a:r>
              <a:rPr lang="en-US" sz="1200" kern="1200" dirty="0" smtClean="0">
                <a:solidFill>
                  <a:schemeClr val="tx1"/>
                </a:solidFill>
                <a:effectLst/>
                <a:latin typeface="+mn-lt"/>
                <a:ea typeface="+mn-ea"/>
                <a:cs typeface="+mn-cs"/>
              </a:rPr>
              <a:t>vol. 6, pp. 31-64, 2017.[In Persian]</a:t>
            </a:r>
          </a:p>
          <a:p>
            <a:r>
              <a:rPr lang="en-US" sz="1200" kern="1200" dirty="0" smtClean="0">
                <a:solidFill>
                  <a:schemeClr val="tx1"/>
                </a:solidFill>
                <a:effectLst/>
                <a:latin typeface="+mn-lt"/>
                <a:ea typeface="+mn-ea"/>
                <a:cs typeface="+mn-cs"/>
              </a:rPr>
              <a:t>Porter, "America's green strategy," </a:t>
            </a:r>
            <a:r>
              <a:rPr lang="en-US" sz="1200" i="1" kern="1200" dirty="0" smtClean="0">
                <a:solidFill>
                  <a:schemeClr val="tx1"/>
                </a:solidFill>
                <a:effectLst/>
                <a:latin typeface="+mn-lt"/>
                <a:ea typeface="+mn-ea"/>
                <a:cs typeface="+mn-cs"/>
              </a:rPr>
              <a:t>Scientific American, </a:t>
            </a:r>
            <a:r>
              <a:rPr lang="en-US" sz="1200" kern="1200" dirty="0" smtClean="0">
                <a:solidFill>
                  <a:schemeClr val="tx1"/>
                </a:solidFill>
                <a:effectLst/>
                <a:latin typeface="+mn-lt"/>
                <a:ea typeface="+mn-ea"/>
                <a:cs typeface="+mn-cs"/>
              </a:rPr>
              <a:t>vol. 264, 1991.</a:t>
            </a:r>
          </a:p>
          <a:p>
            <a:r>
              <a:rPr lang="en-US" sz="1200" kern="1200" dirty="0" smtClean="0">
                <a:solidFill>
                  <a:schemeClr val="tx1"/>
                </a:solidFill>
                <a:effectLst/>
                <a:latin typeface="+mn-lt"/>
                <a:ea typeface="+mn-ea"/>
                <a:cs typeface="+mn-cs"/>
              </a:rPr>
              <a:t>M. Porter and C. Van der Linde, "Toward a new conception of the environment-competitiveness relationship," </a:t>
            </a:r>
            <a:r>
              <a:rPr lang="en-US" sz="1200" i="1" kern="1200" dirty="0" smtClean="0">
                <a:solidFill>
                  <a:schemeClr val="tx1"/>
                </a:solidFill>
                <a:effectLst/>
                <a:latin typeface="+mn-lt"/>
                <a:ea typeface="+mn-ea"/>
                <a:cs typeface="+mn-cs"/>
              </a:rPr>
              <a:t>The journal of economic perspectives, </a:t>
            </a:r>
            <a:r>
              <a:rPr lang="en-US" sz="1200" kern="1200" dirty="0" smtClean="0">
                <a:solidFill>
                  <a:schemeClr val="tx1"/>
                </a:solidFill>
                <a:effectLst/>
                <a:latin typeface="+mn-lt"/>
                <a:ea typeface="+mn-ea"/>
                <a:cs typeface="+mn-cs"/>
              </a:rPr>
              <a:t>vol. 9, pp. 97-118, 1995.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Ambec</a:t>
            </a:r>
            <a:r>
              <a:rPr lang="en-US" sz="1200" kern="1200" dirty="0" smtClean="0">
                <a:solidFill>
                  <a:schemeClr val="tx1"/>
                </a:solidFill>
                <a:effectLst/>
                <a:latin typeface="+mn-lt"/>
                <a:ea typeface="+mn-ea"/>
                <a:cs typeface="+mn-cs"/>
              </a:rPr>
              <a:t>, M. A. Cohen, S. </a:t>
            </a:r>
            <a:r>
              <a:rPr lang="en-US" sz="1200" kern="1200" dirty="0" err="1" smtClean="0">
                <a:solidFill>
                  <a:schemeClr val="tx1"/>
                </a:solidFill>
                <a:effectLst/>
                <a:latin typeface="+mn-lt"/>
                <a:ea typeface="+mn-ea"/>
                <a:cs typeface="+mn-cs"/>
              </a:rPr>
              <a:t>Elgie</a:t>
            </a:r>
            <a:r>
              <a:rPr lang="en-US" sz="1200" kern="1200" dirty="0" smtClean="0">
                <a:solidFill>
                  <a:schemeClr val="tx1"/>
                </a:solidFill>
                <a:effectLst/>
                <a:latin typeface="+mn-lt"/>
                <a:ea typeface="+mn-ea"/>
                <a:cs typeface="+mn-cs"/>
              </a:rPr>
              <a:t>, and P. </a:t>
            </a:r>
            <a:r>
              <a:rPr lang="en-US" sz="1200" kern="1200" dirty="0" err="1" smtClean="0">
                <a:solidFill>
                  <a:schemeClr val="tx1"/>
                </a:solidFill>
                <a:effectLst/>
                <a:latin typeface="+mn-lt"/>
                <a:ea typeface="+mn-ea"/>
                <a:cs typeface="+mn-cs"/>
              </a:rPr>
              <a:t>Lanoie</a:t>
            </a:r>
            <a:r>
              <a:rPr lang="en-US" sz="1200" kern="1200" dirty="0" smtClean="0">
                <a:solidFill>
                  <a:schemeClr val="tx1"/>
                </a:solidFill>
                <a:effectLst/>
                <a:latin typeface="+mn-lt"/>
                <a:ea typeface="+mn-ea"/>
                <a:cs typeface="+mn-cs"/>
              </a:rPr>
              <a:t>, "The Porter hypothesis at 20: can environmental regulation enhance innovation and competitiveness?," </a:t>
            </a:r>
            <a:r>
              <a:rPr lang="en-US" sz="1200" i="1" kern="1200" dirty="0" smtClean="0">
                <a:solidFill>
                  <a:schemeClr val="tx1"/>
                </a:solidFill>
                <a:effectLst/>
                <a:latin typeface="+mn-lt"/>
                <a:ea typeface="+mn-ea"/>
                <a:cs typeface="+mn-cs"/>
              </a:rPr>
              <a:t>Review of environmental economics and policy, </a:t>
            </a:r>
            <a:r>
              <a:rPr lang="en-US" sz="1200" kern="1200" dirty="0" smtClean="0">
                <a:solidFill>
                  <a:schemeClr val="tx1"/>
                </a:solidFill>
                <a:effectLst/>
                <a:latin typeface="+mn-lt"/>
                <a:ea typeface="+mn-ea"/>
                <a:cs typeface="+mn-cs"/>
              </a:rPr>
              <a:t>vol. 7, pp. 2-22, 2013.</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3</a:t>
            </a:fld>
            <a:endParaRPr lang="en-US"/>
          </a:p>
        </p:txBody>
      </p:sp>
    </p:spTree>
    <p:extLst>
      <p:ext uri="{BB962C8B-B14F-4D97-AF65-F5344CB8AC3E}">
        <p14:creationId xmlns:p14="http://schemas.microsoft.com/office/powerpoint/2010/main" val="8296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 Blind, "The influence of regulations on innovation: A quantitative assessment for OECD countries," </a:t>
            </a:r>
            <a:r>
              <a:rPr lang="en-US" sz="1200" i="1" kern="1200" dirty="0" smtClean="0">
                <a:solidFill>
                  <a:schemeClr val="tx1"/>
                </a:solidFill>
                <a:effectLst/>
                <a:latin typeface="+mn-lt"/>
                <a:ea typeface="+mn-ea"/>
                <a:cs typeface="+mn-cs"/>
              </a:rPr>
              <a:t>Research Policy, </a:t>
            </a:r>
            <a:r>
              <a:rPr lang="en-US" sz="1200" kern="1200" dirty="0" smtClean="0">
                <a:solidFill>
                  <a:schemeClr val="tx1"/>
                </a:solidFill>
                <a:effectLst/>
                <a:latin typeface="+mn-lt"/>
                <a:ea typeface="+mn-ea"/>
                <a:cs typeface="+mn-cs"/>
              </a:rPr>
              <a:t>vol. 41, pp. 391-400,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 Marino, P. </a:t>
            </a:r>
            <a:r>
              <a:rPr lang="en-US" sz="1200" kern="1200" dirty="0" err="1" smtClean="0">
                <a:solidFill>
                  <a:schemeClr val="tx1"/>
                </a:solidFill>
                <a:effectLst/>
                <a:latin typeface="+mn-lt"/>
                <a:ea typeface="+mn-ea"/>
                <a:cs typeface="+mn-cs"/>
              </a:rPr>
              <a:t>Parrotta</a:t>
            </a:r>
            <a:r>
              <a:rPr lang="en-US" sz="1200" kern="1200" dirty="0" smtClean="0">
                <a:solidFill>
                  <a:schemeClr val="tx1"/>
                </a:solidFill>
                <a:effectLst/>
                <a:latin typeface="+mn-lt"/>
                <a:ea typeface="+mn-ea"/>
                <a:cs typeface="+mn-cs"/>
              </a:rPr>
              <a:t>, and G. Valletta, "Electricity (de) regulation and innovation," </a:t>
            </a:r>
            <a:r>
              <a:rPr lang="en-US" sz="1200" i="1" kern="1200" dirty="0" smtClean="0">
                <a:solidFill>
                  <a:schemeClr val="tx1"/>
                </a:solidFill>
                <a:effectLst/>
                <a:latin typeface="+mn-lt"/>
                <a:ea typeface="+mn-ea"/>
                <a:cs typeface="+mn-cs"/>
              </a:rPr>
              <a:t>Research policy, </a:t>
            </a:r>
            <a:r>
              <a:rPr lang="en-US" sz="1200" kern="1200" dirty="0" smtClean="0">
                <a:solidFill>
                  <a:schemeClr val="tx1"/>
                </a:solidFill>
                <a:effectLst/>
                <a:latin typeface="+mn-lt"/>
                <a:ea typeface="+mn-ea"/>
                <a:cs typeface="+mn-cs"/>
              </a:rPr>
              <a:t>vol. 48, pp. 748-758, 2019.</a:t>
            </a: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5</a:t>
            </a:fld>
            <a:endParaRPr lang="en-US"/>
          </a:p>
        </p:txBody>
      </p:sp>
    </p:spTree>
    <p:extLst>
      <p:ext uri="{BB962C8B-B14F-4D97-AF65-F5344CB8AC3E}">
        <p14:creationId xmlns:p14="http://schemas.microsoft.com/office/powerpoint/2010/main" val="315067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Paraskevopoulou</a:t>
            </a:r>
            <a:r>
              <a:rPr lang="en-US" sz="1200" kern="1200" dirty="0" smtClean="0">
                <a:solidFill>
                  <a:schemeClr val="tx1"/>
                </a:solidFill>
                <a:effectLst/>
                <a:latin typeface="+mn-lt"/>
                <a:ea typeface="+mn-ea"/>
                <a:cs typeface="+mn-cs"/>
              </a:rPr>
              <a:t>, "Non-technological regulatory effects: Implications for innovation and innovation policy," </a:t>
            </a:r>
            <a:r>
              <a:rPr lang="en-US" sz="1200" i="1" kern="1200" dirty="0" smtClean="0">
                <a:solidFill>
                  <a:schemeClr val="tx1"/>
                </a:solidFill>
                <a:effectLst/>
                <a:latin typeface="+mn-lt"/>
                <a:ea typeface="+mn-ea"/>
                <a:cs typeface="+mn-cs"/>
              </a:rPr>
              <a:t>Research Policy, </a:t>
            </a:r>
            <a:r>
              <a:rPr lang="en-US" sz="1200" kern="1200" dirty="0" smtClean="0">
                <a:solidFill>
                  <a:schemeClr val="tx1"/>
                </a:solidFill>
                <a:effectLst/>
                <a:latin typeface="+mn-lt"/>
                <a:ea typeface="+mn-ea"/>
                <a:cs typeface="+mn-cs"/>
              </a:rPr>
              <a:t>vol. 41, pp. 1058-1071, 2012.</a:t>
            </a: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7</a:t>
            </a:fld>
            <a:endParaRPr lang="en-US"/>
          </a:p>
        </p:txBody>
      </p:sp>
    </p:spTree>
    <p:extLst>
      <p:ext uri="{BB962C8B-B14F-4D97-AF65-F5344CB8AC3E}">
        <p14:creationId xmlns:p14="http://schemas.microsoft.com/office/powerpoint/2010/main" val="270978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 </a:t>
            </a:r>
            <a:r>
              <a:rPr lang="en-US" sz="1200" kern="1200" dirty="0" err="1" smtClean="0">
                <a:solidFill>
                  <a:schemeClr val="tx1"/>
                </a:solidFill>
                <a:effectLst/>
                <a:latin typeface="+mn-lt"/>
                <a:ea typeface="+mn-ea"/>
                <a:cs typeface="+mn-cs"/>
              </a:rPr>
              <a:t>Edler</a:t>
            </a:r>
            <a:r>
              <a:rPr lang="en-US" sz="1200" kern="1200" dirty="0" smtClean="0">
                <a:solidFill>
                  <a:schemeClr val="tx1"/>
                </a:solidFill>
                <a:effectLst/>
                <a:latin typeface="+mn-lt"/>
                <a:ea typeface="+mn-ea"/>
                <a:cs typeface="+mn-cs"/>
              </a:rPr>
              <a:t> and L. </a:t>
            </a:r>
            <a:r>
              <a:rPr lang="en-US" sz="1200" kern="1200" dirty="0" err="1" smtClean="0">
                <a:solidFill>
                  <a:schemeClr val="tx1"/>
                </a:solidFill>
                <a:effectLst/>
                <a:latin typeface="+mn-lt"/>
                <a:ea typeface="+mn-ea"/>
                <a:cs typeface="+mn-cs"/>
              </a:rPr>
              <a:t>Georghiou</a:t>
            </a:r>
            <a:r>
              <a:rPr lang="en-US" sz="1200" kern="1200" dirty="0" smtClean="0">
                <a:solidFill>
                  <a:schemeClr val="tx1"/>
                </a:solidFill>
                <a:effectLst/>
                <a:latin typeface="+mn-lt"/>
                <a:ea typeface="+mn-ea"/>
                <a:cs typeface="+mn-cs"/>
              </a:rPr>
              <a:t>, "Public procurement and innovation—Resurrecting the demand side," </a:t>
            </a:r>
            <a:r>
              <a:rPr lang="en-US" sz="1200" i="1" kern="1200" dirty="0" smtClean="0">
                <a:solidFill>
                  <a:schemeClr val="tx1"/>
                </a:solidFill>
                <a:effectLst/>
                <a:latin typeface="+mn-lt"/>
                <a:ea typeface="+mn-ea"/>
                <a:cs typeface="+mn-cs"/>
              </a:rPr>
              <a:t>Research policy, </a:t>
            </a:r>
            <a:r>
              <a:rPr lang="en-US" sz="1200" kern="1200" dirty="0" smtClean="0">
                <a:solidFill>
                  <a:schemeClr val="tx1"/>
                </a:solidFill>
                <a:effectLst/>
                <a:latin typeface="+mn-lt"/>
                <a:ea typeface="+mn-ea"/>
                <a:cs typeface="+mn-cs"/>
              </a:rPr>
              <a:t>vol. 36, pp. 949-963, 2007.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Borrás</a:t>
            </a:r>
            <a:r>
              <a:rPr lang="en-US" sz="1200" kern="1200" dirty="0" smtClean="0">
                <a:solidFill>
                  <a:schemeClr val="tx1"/>
                </a:solidFill>
                <a:effectLst/>
                <a:latin typeface="+mn-lt"/>
                <a:ea typeface="+mn-ea"/>
                <a:cs typeface="+mn-cs"/>
              </a:rPr>
              <a:t> and C. </a:t>
            </a:r>
            <a:r>
              <a:rPr lang="en-US" sz="1200" kern="1200" dirty="0" err="1" smtClean="0">
                <a:solidFill>
                  <a:schemeClr val="tx1"/>
                </a:solidFill>
                <a:effectLst/>
                <a:latin typeface="+mn-lt"/>
                <a:ea typeface="+mn-ea"/>
                <a:cs typeface="+mn-cs"/>
              </a:rPr>
              <a:t>Edquist</a:t>
            </a:r>
            <a:r>
              <a:rPr lang="en-US" sz="1200" kern="1200" dirty="0" smtClean="0">
                <a:solidFill>
                  <a:schemeClr val="tx1"/>
                </a:solidFill>
                <a:effectLst/>
                <a:latin typeface="+mn-lt"/>
                <a:ea typeface="+mn-ea"/>
                <a:cs typeface="+mn-cs"/>
              </a:rPr>
              <a:t>, "The choice of innovation policy instruments," </a:t>
            </a:r>
            <a:r>
              <a:rPr lang="en-US" sz="1200" i="1" kern="1200" dirty="0" smtClean="0">
                <a:solidFill>
                  <a:schemeClr val="tx1"/>
                </a:solidFill>
                <a:effectLst/>
                <a:latin typeface="+mn-lt"/>
                <a:ea typeface="+mn-ea"/>
                <a:cs typeface="+mn-cs"/>
              </a:rPr>
              <a:t>Technological Forecasting and Social Change, </a:t>
            </a:r>
            <a:r>
              <a:rPr lang="en-US" sz="1200" kern="1200" dirty="0" smtClean="0">
                <a:solidFill>
                  <a:schemeClr val="tx1"/>
                </a:solidFill>
                <a:effectLst/>
                <a:latin typeface="+mn-lt"/>
                <a:ea typeface="+mn-ea"/>
                <a:cs typeface="+mn-cs"/>
              </a:rPr>
              <a:t>vol. 80, pp. 1513-1522, 2013.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8</a:t>
            </a:fld>
            <a:endParaRPr lang="en-US"/>
          </a:p>
        </p:txBody>
      </p:sp>
    </p:spTree>
    <p:extLst>
      <p:ext uri="{BB962C8B-B14F-4D97-AF65-F5344CB8AC3E}">
        <p14:creationId xmlns:p14="http://schemas.microsoft.com/office/powerpoint/2010/main" val="364872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 Blind, "The influence of regulations on innovation: A quantitative assessment for OECD countries," </a:t>
            </a:r>
            <a:r>
              <a:rPr lang="en-US" sz="1200" i="1" kern="1200" dirty="0" smtClean="0">
                <a:solidFill>
                  <a:schemeClr val="tx1"/>
                </a:solidFill>
                <a:effectLst/>
                <a:latin typeface="+mn-lt"/>
                <a:ea typeface="+mn-ea"/>
                <a:cs typeface="+mn-cs"/>
              </a:rPr>
              <a:t>Research Policy, </a:t>
            </a:r>
            <a:r>
              <a:rPr lang="en-US" sz="1200" kern="1200" dirty="0" smtClean="0">
                <a:solidFill>
                  <a:schemeClr val="tx1"/>
                </a:solidFill>
                <a:effectLst/>
                <a:latin typeface="+mn-lt"/>
                <a:ea typeface="+mn-ea"/>
                <a:cs typeface="+mn-cs"/>
              </a:rPr>
              <a:t>vol. 41, pp. 391-400,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Paraskevopoulou</a:t>
            </a:r>
            <a:r>
              <a:rPr lang="en-US" sz="1200" kern="1200" dirty="0" smtClean="0">
                <a:solidFill>
                  <a:schemeClr val="tx1"/>
                </a:solidFill>
                <a:effectLst/>
                <a:latin typeface="+mn-lt"/>
                <a:ea typeface="+mn-ea"/>
                <a:cs typeface="+mn-cs"/>
              </a:rPr>
              <a:t>, "Non-technological regulatory effects: Implications for innovation and innovation policy," </a:t>
            </a:r>
            <a:r>
              <a:rPr lang="en-US" sz="1200" i="1" kern="1200" dirty="0" smtClean="0">
                <a:solidFill>
                  <a:schemeClr val="tx1"/>
                </a:solidFill>
                <a:effectLst/>
                <a:latin typeface="+mn-lt"/>
                <a:ea typeface="+mn-ea"/>
                <a:cs typeface="+mn-cs"/>
              </a:rPr>
              <a:t>Research Policy, </a:t>
            </a:r>
            <a:r>
              <a:rPr lang="en-US" sz="1200" kern="1200" dirty="0" smtClean="0">
                <a:solidFill>
                  <a:schemeClr val="tx1"/>
                </a:solidFill>
                <a:effectLst/>
                <a:latin typeface="+mn-lt"/>
                <a:ea typeface="+mn-ea"/>
                <a:cs typeface="+mn-cs"/>
              </a:rPr>
              <a:t>vol. 41, pp. 1058-1071,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 </a:t>
            </a:r>
            <a:r>
              <a:rPr lang="en-US" sz="1200" kern="1200" dirty="0" err="1" smtClean="0">
                <a:solidFill>
                  <a:schemeClr val="tx1"/>
                </a:solidFill>
                <a:effectLst/>
                <a:latin typeface="+mn-lt"/>
                <a:ea typeface="+mn-ea"/>
                <a:cs typeface="+mn-cs"/>
              </a:rPr>
              <a:t>Borrás</a:t>
            </a:r>
            <a:r>
              <a:rPr lang="en-US" sz="1200" kern="1200" dirty="0" smtClean="0">
                <a:solidFill>
                  <a:schemeClr val="tx1"/>
                </a:solidFill>
                <a:effectLst/>
                <a:latin typeface="+mn-lt"/>
                <a:ea typeface="+mn-ea"/>
                <a:cs typeface="+mn-cs"/>
              </a:rPr>
              <a:t> and C. </a:t>
            </a:r>
            <a:r>
              <a:rPr lang="en-US" sz="1200" kern="1200" dirty="0" err="1" smtClean="0">
                <a:solidFill>
                  <a:schemeClr val="tx1"/>
                </a:solidFill>
                <a:effectLst/>
                <a:latin typeface="+mn-lt"/>
                <a:ea typeface="+mn-ea"/>
                <a:cs typeface="+mn-cs"/>
              </a:rPr>
              <a:t>Edquist</a:t>
            </a:r>
            <a:r>
              <a:rPr lang="en-US" sz="1200" kern="1200" dirty="0" smtClean="0">
                <a:solidFill>
                  <a:schemeClr val="tx1"/>
                </a:solidFill>
                <a:effectLst/>
                <a:latin typeface="+mn-lt"/>
                <a:ea typeface="+mn-ea"/>
                <a:cs typeface="+mn-cs"/>
              </a:rPr>
              <a:t>, "The choice of innovation policy instruments," </a:t>
            </a:r>
            <a:r>
              <a:rPr lang="en-US" sz="1200" i="1" kern="1200" dirty="0" smtClean="0">
                <a:solidFill>
                  <a:schemeClr val="tx1"/>
                </a:solidFill>
                <a:effectLst/>
                <a:latin typeface="+mn-lt"/>
                <a:ea typeface="+mn-ea"/>
                <a:cs typeface="+mn-cs"/>
              </a:rPr>
              <a:t>Technological Forecasting and Social Change, </a:t>
            </a:r>
            <a:r>
              <a:rPr lang="en-US" sz="1200" kern="1200" dirty="0" smtClean="0">
                <a:solidFill>
                  <a:schemeClr val="tx1"/>
                </a:solidFill>
                <a:effectLst/>
                <a:latin typeface="+mn-lt"/>
                <a:ea typeface="+mn-ea"/>
                <a:cs typeface="+mn-cs"/>
              </a:rPr>
              <a:t>vol. 80, pp. 1513-1522, 2013.</a:t>
            </a: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9</a:t>
            </a:fld>
            <a:endParaRPr lang="en-US"/>
          </a:p>
        </p:txBody>
      </p:sp>
    </p:spTree>
    <p:extLst>
      <p:ext uri="{BB962C8B-B14F-4D97-AF65-F5344CB8AC3E}">
        <p14:creationId xmlns:p14="http://schemas.microsoft.com/office/powerpoint/2010/main" val="262178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Ambec</a:t>
            </a:r>
            <a:r>
              <a:rPr lang="en-US" sz="1200" kern="1200" dirty="0" smtClean="0">
                <a:solidFill>
                  <a:schemeClr val="tx1"/>
                </a:solidFill>
                <a:effectLst/>
                <a:latin typeface="+mn-lt"/>
                <a:ea typeface="+mn-ea"/>
                <a:cs typeface="+mn-cs"/>
              </a:rPr>
              <a:t>, S., Cohen, M. A., </a:t>
            </a:r>
            <a:r>
              <a:rPr lang="en-US" sz="1200" kern="1200" dirty="0" err="1" smtClean="0">
                <a:solidFill>
                  <a:schemeClr val="tx1"/>
                </a:solidFill>
                <a:effectLst/>
                <a:latin typeface="+mn-lt"/>
                <a:ea typeface="+mn-ea"/>
                <a:cs typeface="+mn-cs"/>
              </a:rPr>
              <a:t>Elgie</a:t>
            </a:r>
            <a:r>
              <a:rPr lang="en-US" sz="1200" kern="1200" dirty="0" smtClean="0">
                <a:solidFill>
                  <a:schemeClr val="tx1"/>
                </a:solidFill>
                <a:effectLst/>
                <a:latin typeface="+mn-lt"/>
                <a:ea typeface="+mn-ea"/>
                <a:cs typeface="+mn-cs"/>
              </a:rPr>
              <a:t>, S., and </a:t>
            </a:r>
            <a:r>
              <a:rPr lang="en-US" sz="1200" kern="1200" dirty="0" err="1" smtClean="0">
                <a:solidFill>
                  <a:schemeClr val="tx1"/>
                </a:solidFill>
                <a:effectLst/>
                <a:latin typeface="+mn-lt"/>
                <a:ea typeface="+mn-ea"/>
                <a:cs typeface="+mn-cs"/>
              </a:rPr>
              <a:t>Lanoie</a:t>
            </a:r>
            <a:r>
              <a:rPr lang="en-US" sz="1200" kern="1200" dirty="0" smtClean="0">
                <a:solidFill>
                  <a:schemeClr val="tx1"/>
                </a:solidFill>
                <a:effectLst/>
                <a:latin typeface="+mn-lt"/>
                <a:ea typeface="+mn-ea"/>
                <a:cs typeface="+mn-cs"/>
              </a:rPr>
              <a:t>, P. (2013). The Porter hypothesis at 20: can environmental regulation enhance innovation and competitiveness? Review of environmental economics and policy, 7(1), 2-22.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Blind, K. (2012). The influence of regulations on innovation: A quantitative assessment for OECD countries. Research Policy, 41(2), 391-400.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Crafts, N. (2006). Regulation and productivity performance. Oxford Review of Economic Policy, 22(2), 186-202.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Ashford, N. A., Ayers, C., and Stone, R. F. (1985). Using regulation to change the market for innovation. </a:t>
            </a:r>
            <a:r>
              <a:rPr lang="en-US" sz="1200" kern="1200" dirty="0" err="1" smtClean="0">
                <a:solidFill>
                  <a:schemeClr val="tx1"/>
                </a:solidFill>
                <a:effectLst/>
                <a:latin typeface="+mn-lt"/>
                <a:ea typeface="+mn-ea"/>
                <a:cs typeface="+mn-cs"/>
              </a:rPr>
              <a:t>Harv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Envtl</a:t>
            </a:r>
            <a:r>
              <a:rPr lang="en-US" sz="1200" kern="1200" dirty="0" smtClean="0">
                <a:solidFill>
                  <a:schemeClr val="tx1"/>
                </a:solidFill>
                <a:effectLst/>
                <a:latin typeface="+mn-lt"/>
                <a:ea typeface="+mn-ea"/>
                <a:cs typeface="+mn-cs"/>
              </a:rPr>
              <a:t>. L. Rev., 9, 419.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Ashford, N. A. and Heaton, G. R. (1983). Regulation and technological innovation in the chemical industry. Law and Contemporary Problems, 46(3), 109-157.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Stewart, L. A. (2010). The Impact of Regulation on Innovation in the United States: A Cross-Industry Literature Review (Translator, Trans. ed. Vol.). USA: ITIF.</a:t>
            </a:r>
          </a:p>
          <a:p>
            <a:r>
              <a:rPr lang="en-US" sz="1200" kern="1200" dirty="0" err="1" smtClean="0">
                <a:solidFill>
                  <a:schemeClr val="tx1"/>
                </a:solidFill>
                <a:effectLst/>
                <a:latin typeface="+mn-lt"/>
                <a:ea typeface="+mn-ea"/>
                <a:cs typeface="+mn-cs"/>
              </a:rPr>
              <a:t>Magat</a:t>
            </a:r>
            <a:r>
              <a:rPr lang="en-US" sz="1200" kern="1200" dirty="0" smtClean="0">
                <a:solidFill>
                  <a:schemeClr val="tx1"/>
                </a:solidFill>
                <a:effectLst/>
                <a:latin typeface="+mn-lt"/>
                <a:ea typeface="+mn-ea"/>
                <a:cs typeface="+mn-cs"/>
              </a:rPr>
              <a:t>, W. A. (1979). The effects of environmental regulation on innovation. Law and Contemporary Problems, 43(1), 4-25.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Jaffe, A. B. and Palmer, K. (1997). Environmental regulation and innovation: a panel data study. Review of economics and statistics, 79(4), 610-619.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Blind, K. (2010). The Use of the Regulatory Framework for Innovation Policy Trans.). In Smits, R. E., </a:t>
            </a:r>
            <a:r>
              <a:rPr lang="en-US" sz="1200" kern="1200" dirty="0" err="1" smtClean="0">
                <a:solidFill>
                  <a:schemeClr val="tx1"/>
                </a:solidFill>
                <a:effectLst/>
                <a:latin typeface="+mn-lt"/>
                <a:ea typeface="+mn-ea"/>
                <a:cs typeface="+mn-cs"/>
              </a:rPr>
              <a:t>Kuhlmann</a:t>
            </a:r>
            <a:r>
              <a:rPr lang="en-US" sz="1200" kern="1200" dirty="0" smtClean="0">
                <a:solidFill>
                  <a:schemeClr val="tx1"/>
                </a:solidFill>
                <a:effectLst/>
                <a:latin typeface="+mn-lt"/>
                <a:ea typeface="+mn-ea"/>
                <a:cs typeface="+mn-cs"/>
              </a:rPr>
              <a:t>, S., and </a:t>
            </a:r>
            <a:r>
              <a:rPr lang="en-US" sz="1200" kern="1200" dirty="0" err="1" smtClean="0">
                <a:solidFill>
                  <a:schemeClr val="tx1"/>
                </a:solidFill>
                <a:effectLst/>
                <a:latin typeface="+mn-lt"/>
                <a:ea typeface="+mn-ea"/>
                <a:cs typeface="+mn-cs"/>
              </a:rPr>
              <a:t>Shapira</a:t>
            </a:r>
            <a:r>
              <a:rPr lang="en-US" sz="1200" kern="1200" dirty="0" smtClean="0">
                <a:solidFill>
                  <a:schemeClr val="tx1"/>
                </a:solidFill>
                <a:effectLst/>
                <a:latin typeface="+mn-lt"/>
                <a:ea typeface="+mn-ea"/>
                <a:cs typeface="+mn-cs"/>
              </a:rPr>
              <a:t>, P. (Ed.),^(Eds.), The theory and practice of innovation policy: An international research handbook (ed., Vol. pp.). Edward Elgar. (Reprinted from.</a:t>
            </a:r>
          </a:p>
          <a:p>
            <a:r>
              <a:rPr lang="en-US" sz="1200" kern="1200" dirty="0" smtClean="0">
                <a:solidFill>
                  <a:schemeClr val="tx1"/>
                </a:solidFill>
                <a:effectLst/>
                <a:latin typeface="+mn-lt"/>
                <a:ea typeface="+mn-ea"/>
                <a:cs typeface="+mn-cs"/>
              </a:rPr>
              <a:t>Kemp, R., Smith, K., and Becher, G. (2000). How should we study the relationship between environmental regulation and innovation? Trans.). In (Ed.),^(Eds.), Innovation-oriented environmental regulation (ed., Vol. pp. 43-66). Springer. (Reprinted from.</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5957FF-0D06-47BA-B63A-102677E50D8D}" type="slidenum">
              <a:rPr lang="en-US" smtClean="0"/>
              <a:pPr/>
              <a:t>13</a:t>
            </a:fld>
            <a:endParaRPr lang="en-US"/>
          </a:p>
        </p:txBody>
      </p:sp>
    </p:spTree>
    <p:extLst>
      <p:ext uri="{BB962C8B-B14F-4D97-AF65-F5344CB8AC3E}">
        <p14:creationId xmlns:p14="http://schemas.microsoft.com/office/powerpoint/2010/main" val="281272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Kaal</a:t>
            </a:r>
            <a:r>
              <a:rPr lang="en-US" sz="1200" kern="1200" dirty="0" smtClean="0">
                <a:solidFill>
                  <a:schemeClr val="tx1"/>
                </a:solidFill>
                <a:effectLst/>
                <a:latin typeface="+mn-lt"/>
                <a:ea typeface="+mn-ea"/>
                <a:cs typeface="+mn-cs"/>
              </a:rPr>
              <a:t>, W. A. and </a:t>
            </a:r>
            <a:r>
              <a:rPr lang="en-US" sz="1200" kern="1200" dirty="0" err="1" smtClean="0">
                <a:solidFill>
                  <a:schemeClr val="tx1"/>
                </a:solidFill>
                <a:effectLst/>
                <a:latin typeface="+mn-lt"/>
                <a:ea typeface="+mn-ea"/>
                <a:cs typeface="+mn-cs"/>
              </a:rPr>
              <a:t>Vermeulen</a:t>
            </a:r>
            <a:r>
              <a:rPr lang="en-US" sz="1200" kern="1200" dirty="0" smtClean="0">
                <a:solidFill>
                  <a:schemeClr val="tx1"/>
                </a:solidFill>
                <a:effectLst/>
                <a:latin typeface="+mn-lt"/>
                <a:ea typeface="+mn-ea"/>
                <a:cs typeface="+mn-cs"/>
              </a:rPr>
              <a:t>, E. P. (2017). How to Regulate Disruptive Innovation-From Facts to Data. JURIMETRICS J., 57, 169, 177.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Wiener, J. B. (2004). The regulation of technology, and the technology of regulation. Technology in Society, 26(2-3), 483-500.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Allen, D. and Berg, C. (2014). The sharing economy: How over-regulation could destroy an economic revolution (Translator, Trans. ed. Vol.). </a:t>
            </a:r>
            <a:r>
              <a:rPr lang="en-US" sz="1200" kern="1200" dirty="0" err="1" smtClean="0">
                <a:solidFill>
                  <a:schemeClr val="tx1"/>
                </a:solidFill>
                <a:effectLst/>
                <a:latin typeface="+mn-lt"/>
                <a:ea typeface="+mn-ea"/>
                <a:cs typeface="+mn-cs"/>
              </a:rPr>
              <a:t>Melborne</a:t>
            </a:r>
            <a:r>
              <a:rPr lang="en-US" sz="1200" kern="1200" dirty="0" smtClean="0">
                <a:solidFill>
                  <a:schemeClr val="tx1"/>
                </a:solidFill>
                <a:effectLst/>
                <a:latin typeface="+mn-lt"/>
                <a:ea typeface="+mn-ea"/>
                <a:cs typeface="+mn-cs"/>
              </a:rPr>
              <a:t>, Australia.</a:t>
            </a:r>
          </a:p>
          <a:p>
            <a:r>
              <a:rPr lang="en-US" sz="1200" kern="1200" dirty="0" smtClean="0">
                <a:solidFill>
                  <a:schemeClr val="tx1"/>
                </a:solidFill>
                <a:effectLst/>
                <a:latin typeface="+mn-lt"/>
                <a:ea typeface="+mn-ea"/>
                <a:cs typeface="+mn-cs"/>
              </a:rPr>
              <a:t>Marino, M., </a:t>
            </a:r>
            <a:r>
              <a:rPr lang="en-US" sz="1200" kern="1200" dirty="0" err="1" smtClean="0">
                <a:solidFill>
                  <a:schemeClr val="tx1"/>
                </a:solidFill>
                <a:effectLst/>
                <a:latin typeface="+mn-lt"/>
                <a:ea typeface="+mn-ea"/>
                <a:cs typeface="+mn-cs"/>
              </a:rPr>
              <a:t>Parrotta</a:t>
            </a:r>
            <a:r>
              <a:rPr lang="en-US" sz="1200" kern="1200" dirty="0" smtClean="0">
                <a:solidFill>
                  <a:schemeClr val="tx1"/>
                </a:solidFill>
                <a:effectLst/>
                <a:latin typeface="+mn-lt"/>
                <a:ea typeface="+mn-ea"/>
                <a:cs typeface="+mn-cs"/>
              </a:rPr>
              <a:t>, P., and Valletta, G. (2019). Electricity (de) regulation and innovation. Research policy, 48(3), 748-758.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Porter, M. and Van der Linde, C. (1995). Toward a new conception of the environment-competitiveness relationship. The journal of economic perspectives, 9(4), 97-118.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Ashford, N. A., Ayers, C., and Stone, R. F. (1985). Using regulation to change the market for innovation. </a:t>
            </a:r>
            <a:r>
              <a:rPr lang="en-US" sz="1200" kern="1200" dirty="0" err="1" smtClean="0">
                <a:solidFill>
                  <a:schemeClr val="tx1"/>
                </a:solidFill>
                <a:effectLst/>
                <a:latin typeface="+mn-lt"/>
                <a:ea typeface="+mn-ea"/>
                <a:cs typeface="+mn-cs"/>
              </a:rPr>
              <a:t>Harv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Envtl</a:t>
            </a:r>
            <a:r>
              <a:rPr lang="en-US" sz="1200" kern="1200" dirty="0" smtClean="0">
                <a:solidFill>
                  <a:schemeClr val="tx1"/>
                </a:solidFill>
                <a:effectLst/>
                <a:latin typeface="+mn-lt"/>
                <a:ea typeface="+mn-ea"/>
                <a:cs typeface="+mn-cs"/>
              </a:rPr>
              <a:t>. L. Rev., 9, 419.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Hepburn, G. (2006). ALTERNATIVES TO TRADITIONAL REGULATION (Translator, Trans. ed. Vol.). Paris.</a:t>
            </a:r>
          </a:p>
          <a:p>
            <a:r>
              <a:rPr lang="en-US" sz="1200" kern="1200" dirty="0" smtClean="0">
                <a:solidFill>
                  <a:schemeClr val="tx1"/>
                </a:solidFill>
                <a:effectLst/>
                <a:latin typeface="+mn-lt"/>
                <a:ea typeface="+mn-ea"/>
                <a:cs typeface="+mn-cs"/>
              </a:rPr>
              <a:t>Nakamura, H. and Kajikawa, Y. (2018). Regulation and innovation: How should small unmanned aerial vehicles be regulated? Technological forecasting and social change, 128, 262-274.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Burgemeestre</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Hulstijn</a:t>
            </a:r>
            <a:r>
              <a:rPr lang="en-US" sz="1200" kern="1200" dirty="0" smtClean="0">
                <a:solidFill>
                  <a:schemeClr val="tx1"/>
                </a:solidFill>
                <a:effectLst/>
                <a:latin typeface="+mn-lt"/>
                <a:ea typeface="+mn-ea"/>
                <a:cs typeface="+mn-cs"/>
              </a:rPr>
              <a:t>, J., and Tan, Y.-H. (2009). Rule-based versus Principle-based Regulatory Compliance. Paper presented at the JURIX.</a:t>
            </a:r>
          </a:p>
          <a:p>
            <a:r>
              <a:rPr lang="en-US" sz="1200" kern="1200" dirty="0" smtClean="0">
                <a:solidFill>
                  <a:schemeClr val="tx1"/>
                </a:solidFill>
                <a:effectLst/>
                <a:latin typeface="+mn-lt"/>
                <a:ea typeface="+mn-ea"/>
                <a:cs typeface="+mn-cs"/>
              </a:rPr>
              <a:t>Allen, D. and Berg, C. (2018). Regulation and Technological Change Trans.). In (Ed.),^(Eds.), Australia's Red Tape Crisis; The Causes and Costs of Over-regulation (ed., Vol. pp.). Australia: Connor Court Publishing. (Reprinted from.</a:t>
            </a: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19</a:t>
            </a:fld>
            <a:endParaRPr lang="en-US"/>
          </a:p>
        </p:txBody>
      </p:sp>
    </p:spTree>
    <p:extLst>
      <p:ext uri="{BB962C8B-B14F-4D97-AF65-F5344CB8AC3E}">
        <p14:creationId xmlns:p14="http://schemas.microsoft.com/office/powerpoint/2010/main" val="121886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 Soltanzadeh, M. </a:t>
            </a:r>
            <a:r>
              <a:rPr lang="en-US" sz="1200" kern="1200" dirty="0" err="1" smtClean="0">
                <a:solidFill>
                  <a:schemeClr val="tx1"/>
                </a:solidFill>
                <a:effectLst/>
                <a:latin typeface="+mn-lt"/>
                <a:ea typeface="+mn-ea"/>
                <a:cs typeface="+mn-cs"/>
              </a:rPr>
              <a:t>Elyasi</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Bamdad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Soufi</a:t>
            </a:r>
            <a:r>
              <a:rPr lang="en-US" sz="1200" kern="1200" dirty="0" smtClean="0">
                <a:solidFill>
                  <a:schemeClr val="tx1"/>
                </a:solidFill>
                <a:effectLst/>
                <a:latin typeface="+mn-lt"/>
                <a:ea typeface="+mn-ea"/>
                <a:cs typeface="+mn-cs"/>
              </a:rPr>
              <a:t>, and A. </a:t>
            </a:r>
            <a:r>
              <a:rPr lang="en-US" sz="1200" kern="1200" dirty="0" err="1" smtClean="0">
                <a:solidFill>
                  <a:schemeClr val="tx1"/>
                </a:solidFill>
                <a:effectLst/>
                <a:latin typeface="+mn-lt"/>
                <a:ea typeface="+mn-ea"/>
                <a:cs typeface="+mn-cs"/>
              </a:rPr>
              <a:t>Kazazi</a:t>
            </a:r>
            <a:r>
              <a:rPr lang="en-US" sz="1200" kern="1200" dirty="0" smtClean="0">
                <a:solidFill>
                  <a:schemeClr val="tx1"/>
                </a:solidFill>
                <a:effectLst/>
                <a:latin typeface="+mn-lt"/>
                <a:ea typeface="+mn-ea"/>
                <a:cs typeface="+mn-cs"/>
              </a:rPr>
              <a:t>, "The Effect of Regulatory Policies on the Innovation Capability of Iranian Pharmaceutical Companies," </a:t>
            </a:r>
            <a:r>
              <a:rPr lang="en-US" sz="1200" i="1" kern="1200" dirty="0" smtClean="0">
                <a:solidFill>
                  <a:schemeClr val="tx1"/>
                </a:solidFill>
                <a:effectLst/>
                <a:latin typeface="+mn-lt"/>
                <a:ea typeface="+mn-ea"/>
                <a:cs typeface="+mn-cs"/>
              </a:rPr>
              <a:t>Innovation Management Journal, </a:t>
            </a:r>
            <a:r>
              <a:rPr lang="en-US" sz="1200" kern="1200" dirty="0" smtClean="0">
                <a:solidFill>
                  <a:schemeClr val="tx1"/>
                </a:solidFill>
                <a:effectLst/>
                <a:latin typeface="+mn-lt"/>
                <a:ea typeface="+mn-ea"/>
                <a:cs typeface="+mn-cs"/>
              </a:rPr>
              <a:t>vol. 6, pp. 31-64, 2017.[In Persian]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 Soltanzadeh, M. </a:t>
            </a:r>
            <a:r>
              <a:rPr lang="en-US" sz="1200" kern="1200" dirty="0" err="1" smtClean="0">
                <a:solidFill>
                  <a:schemeClr val="tx1"/>
                </a:solidFill>
                <a:effectLst/>
                <a:latin typeface="+mn-lt"/>
                <a:ea typeface="+mn-ea"/>
                <a:cs typeface="+mn-cs"/>
              </a:rPr>
              <a:t>Elyasi</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Bamdad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Soufi</a:t>
            </a:r>
            <a:r>
              <a:rPr lang="en-US" sz="1200" kern="1200" dirty="0" smtClean="0">
                <a:solidFill>
                  <a:schemeClr val="tx1"/>
                </a:solidFill>
                <a:effectLst/>
                <a:latin typeface="+mn-lt"/>
                <a:ea typeface="+mn-ea"/>
                <a:cs typeface="+mn-cs"/>
              </a:rPr>
              <a:t>, and A. </a:t>
            </a:r>
            <a:r>
              <a:rPr lang="en-US" sz="1200" kern="1200" dirty="0" err="1" smtClean="0">
                <a:solidFill>
                  <a:schemeClr val="tx1"/>
                </a:solidFill>
                <a:effectLst/>
                <a:latin typeface="+mn-lt"/>
                <a:ea typeface="+mn-ea"/>
                <a:cs typeface="+mn-cs"/>
              </a:rPr>
              <a:t>Kazazi</a:t>
            </a:r>
            <a:r>
              <a:rPr lang="en-US" sz="1200" kern="1200" dirty="0" smtClean="0">
                <a:solidFill>
                  <a:schemeClr val="tx1"/>
                </a:solidFill>
                <a:effectLst/>
                <a:latin typeface="+mn-lt"/>
                <a:ea typeface="+mn-ea"/>
                <a:cs typeface="+mn-cs"/>
              </a:rPr>
              <a:t>, "Micro-Foundations of Innovation Capability in Iranian Pharma Firms; Multi case Studies," </a:t>
            </a:r>
            <a:r>
              <a:rPr lang="en-US" sz="1200" i="1" kern="1200" dirty="0" smtClean="0">
                <a:solidFill>
                  <a:schemeClr val="tx1"/>
                </a:solidFill>
                <a:effectLst/>
                <a:latin typeface="+mn-lt"/>
                <a:ea typeface="+mn-ea"/>
                <a:cs typeface="+mn-cs"/>
              </a:rPr>
              <a:t>Journal of Management Improvement, </a:t>
            </a:r>
            <a:r>
              <a:rPr lang="en-US" sz="1200" kern="1200" dirty="0" smtClean="0">
                <a:solidFill>
                  <a:schemeClr val="tx1"/>
                </a:solidFill>
                <a:effectLst/>
                <a:latin typeface="+mn-lt"/>
                <a:ea typeface="+mn-ea"/>
                <a:cs typeface="+mn-cs"/>
              </a:rPr>
              <a:t>vol. 11, pp. 163-206, 2017. [In Persian]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 Soltanzadeh, "Pattern of Regulatory Policies Impact on Pharmaceutical Firms’ innovation," PhD Dissertation Faculty of Management and Accounting, </a:t>
            </a:r>
            <a:r>
              <a:rPr lang="en-US" sz="1200" kern="1200" dirty="0" err="1" smtClean="0">
                <a:solidFill>
                  <a:schemeClr val="tx1"/>
                </a:solidFill>
                <a:effectLst/>
                <a:latin typeface="+mn-lt"/>
                <a:ea typeface="+mn-ea"/>
                <a:cs typeface="+mn-cs"/>
              </a:rPr>
              <a:t>Allameh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Tabataba’i</a:t>
            </a:r>
            <a:r>
              <a:rPr lang="en-US" sz="1200" kern="1200" dirty="0" smtClean="0">
                <a:solidFill>
                  <a:schemeClr val="tx1"/>
                </a:solidFill>
                <a:effectLst/>
                <a:latin typeface="+mn-lt"/>
                <a:ea typeface="+mn-ea"/>
                <a:cs typeface="+mn-cs"/>
              </a:rPr>
              <a:t> University, Tehran, Iran, 2017. [In Persian]</a:t>
            </a:r>
          </a:p>
          <a:p>
            <a:endParaRPr lang="en-US" dirty="0"/>
          </a:p>
        </p:txBody>
      </p:sp>
      <p:sp>
        <p:nvSpPr>
          <p:cNvPr id="4" name="Slide Number Placeholder 3"/>
          <p:cNvSpPr>
            <a:spLocks noGrp="1"/>
          </p:cNvSpPr>
          <p:nvPr>
            <p:ph type="sldNum" sz="quarter" idx="10"/>
          </p:nvPr>
        </p:nvSpPr>
        <p:spPr/>
        <p:txBody>
          <a:bodyPr/>
          <a:lstStyle/>
          <a:p>
            <a:fld id="{F15957FF-0D06-47BA-B63A-102677E50D8D}" type="slidenum">
              <a:rPr lang="en-US" smtClean="0"/>
              <a:pPr/>
              <a:t>22</a:t>
            </a:fld>
            <a:endParaRPr lang="en-US"/>
          </a:p>
        </p:txBody>
      </p:sp>
    </p:spTree>
    <p:extLst>
      <p:ext uri="{BB962C8B-B14F-4D97-AF65-F5344CB8AC3E}">
        <p14:creationId xmlns:p14="http://schemas.microsoft.com/office/powerpoint/2010/main" val="168553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239657" y="6504852"/>
            <a:ext cx="1325880" cy="457200"/>
          </a:xfrm>
          <a:prstGeom prst="rect">
            <a:avLst/>
          </a:prstGeom>
        </p:spPr>
        <p:txBody>
          <a:bodyPr/>
          <a:lstStyle>
            <a:lvl1pPr algn="ctr">
              <a:defRPr>
                <a:cs typeface="B Nazanin" panose="00000400000000000000" pitchFamily="2" charset="-78"/>
              </a:defRPr>
            </a:lvl1pPr>
          </a:lstStyle>
          <a:p>
            <a:r>
              <a:rPr lang="fa-IR" smtClean="0"/>
              <a:t>از 27</a:t>
            </a:r>
            <a:endParaRPr lang="fa-IR"/>
          </a:p>
        </p:txBody>
      </p:sp>
      <p:sp>
        <p:nvSpPr>
          <p:cNvPr id="6" name="Slide Number Placeholder 5"/>
          <p:cNvSpPr>
            <a:spLocks noGrp="1"/>
          </p:cNvSpPr>
          <p:nvPr>
            <p:ph type="sldNum" sz="quarter" idx="12"/>
          </p:nvPr>
        </p:nvSpPr>
        <p:spPr>
          <a:xfrm>
            <a:off x="472225" y="6492240"/>
            <a:ext cx="762000" cy="365760"/>
          </a:xfrm>
        </p:spPr>
        <p:txBody>
          <a:bodyPr/>
          <a:lstStyle>
            <a:lvl1pPr algn="ctr">
              <a:defRPr>
                <a:cs typeface="B Nazanin" panose="00000400000000000000" pitchFamily="2" charset="-78"/>
              </a:defRPr>
            </a:lvl1pPr>
          </a:lstStyle>
          <a:p>
            <a:fld id="{85360FD1-730F-4C18-B25B-3934FD1E239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endParaRPr lang="fa-IR"/>
          </a:p>
        </p:txBody>
      </p:sp>
      <p:sp>
        <p:nvSpPr>
          <p:cNvPr id="27" name="Slide Number Placeholder 26"/>
          <p:cNvSpPr>
            <a:spLocks noGrp="1"/>
          </p:cNvSpPr>
          <p:nvPr>
            <p:ph type="sldNum" sz="quarter" idx="11"/>
          </p:nvPr>
        </p:nvSpPr>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r>
              <a:rPr lang="fa-IR" smtClean="0"/>
              <a:t>از 27</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5" name="Slide Number Placeholder 4"/>
          <p:cNvSpPr>
            <a:spLocks noGrp="1"/>
          </p:cNvSpPr>
          <p:nvPr>
            <p:ph type="sldNum" sz="quarter" idx="12"/>
          </p:nvPr>
        </p:nvSpPr>
        <p:spPr>
          <a:xfrm>
            <a:off x="8174736" y="2272"/>
            <a:ext cx="762000" cy="365760"/>
          </a:xfrm>
        </p:spPr>
        <p:txBody>
          <a:bodyPr/>
          <a:lstStyle/>
          <a:p>
            <a:fld id="{85360FD1-730F-4C18-B25B-3934FD1E239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r>
              <a:rPr lang="fa-IR" smtClean="0"/>
              <a:t>از 27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0" y="6492240"/>
            <a:ext cx="762000" cy="365760"/>
          </a:xfrm>
          <a:prstGeom prst="rect">
            <a:avLst/>
          </a:prstGeom>
        </p:spPr>
        <p:txBody>
          <a:bodyPr vert="horz" anchor="b"/>
          <a:lstStyle>
            <a:lvl1pPr algn="r" eaLnBrk="1" latinLnBrk="0" hangingPunct="1">
              <a:defRPr kumimoji="0" sz="1800">
                <a:solidFill>
                  <a:schemeClr val="tx1"/>
                </a:solidFill>
              </a:defRPr>
            </a:lvl1pPr>
          </a:lstStyle>
          <a:p>
            <a:fld id="{85360FD1-730F-4C18-B25B-3934FD1E239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notesSlide" Target="../notesSlides/notesSlide8.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s/_rels/slide23.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84784"/>
            <a:ext cx="8458200" cy="1470025"/>
          </a:xfrm>
        </p:spPr>
        <p:txBody>
          <a:bodyPr>
            <a:normAutofit/>
          </a:bodyPr>
          <a:lstStyle/>
          <a:p>
            <a:r>
              <a:rPr lang="fa-IR" sz="3200" b="1" dirty="0"/>
              <a:t>استفاده از ابزار </a:t>
            </a:r>
            <a:r>
              <a:rPr lang="fa-IR" sz="3200" b="1"/>
              <a:t>مقررات‌گذاری </a:t>
            </a:r>
            <a:r>
              <a:rPr lang="fa-IR" sz="3200" b="1" smtClean="0"/>
              <a:t/>
            </a:r>
            <a:br>
              <a:rPr lang="fa-IR" sz="3200" b="1" smtClean="0"/>
            </a:br>
            <a:r>
              <a:rPr lang="fa-IR" sz="3200" b="1" smtClean="0"/>
              <a:t>برای </a:t>
            </a:r>
            <a:r>
              <a:rPr lang="fa-IR" sz="3200" b="1" dirty="0"/>
              <a:t>اجرای سیاست‌های نوآوری</a:t>
            </a:r>
            <a:endParaRPr lang="en-US" sz="3200" dirty="0"/>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b="1" dirty="0"/>
          </a:p>
          <a:p>
            <a:pPr algn="ctr"/>
            <a:r>
              <a:rPr lang="fa-IR" b="1" dirty="0" smtClean="0">
                <a:cs typeface="B Nazanin" pitchFamily="2" charset="-78"/>
              </a:rPr>
              <a:t>جواد سلطان‌زاده</a:t>
            </a:r>
          </a:p>
          <a:p>
            <a:pPr algn="ctr"/>
            <a:r>
              <a:rPr lang="fa-IR" b="1" smtClean="0"/>
              <a:t>مهدی الیاسی</a:t>
            </a:r>
            <a:endParaRPr lang="fa-IR" b="1" dirty="0" smtClean="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3- </a:t>
            </a:r>
            <a:r>
              <a:rPr lang="ar-SA" dirty="0" smtClean="0"/>
              <a:t>انواع مقررات</a:t>
            </a:r>
            <a:r>
              <a:rPr lang="fa-IR" dirty="0" smtClean="0"/>
              <a:t> (ادامه)</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r>
              <a:rPr lang="fa-IR" dirty="0" smtClean="0"/>
              <a:t>از منظر خاستگاه</a:t>
            </a:r>
          </a:p>
          <a:p>
            <a:pPr algn="justLow"/>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3278211"/>
              </p:ext>
            </p:extLst>
          </p:nvPr>
        </p:nvGraphicFramePr>
        <p:xfrm>
          <a:off x="323528" y="2798400"/>
          <a:ext cx="8280919" cy="3870960"/>
        </p:xfrm>
        <a:graphic>
          <a:graphicData uri="http://schemas.openxmlformats.org/drawingml/2006/table">
            <a:tbl>
              <a:tblPr rtl="1" firstRow="1" firstCol="1" bandRow="1">
                <a:tableStyleId>{5C22544A-7EE6-4342-B048-85BDC9FD1C3A}</a:tableStyleId>
              </a:tblPr>
              <a:tblGrid>
                <a:gridCol w="1523954">
                  <a:extLst>
                    <a:ext uri="{9D8B030D-6E8A-4147-A177-3AD203B41FA5}">
                      <a16:colId xmlns:a16="http://schemas.microsoft.com/office/drawing/2014/main" val="1748089400"/>
                    </a:ext>
                  </a:extLst>
                </a:gridCol>
                <a:gridCol w="4419767">
                  <a:extLst>
                    <a:ext uri="{9D8B030D-6E8A-4147-A177-3AD203B41FA5}">
                      <a16:colId xmlns:a16="http://schemas.microsoft.com/office/drawing/2014/main" val="2952610898"/>
                    </a:ext>
                  </a:extLst>
                </a:gridCol>
                <a:gridCol w="2337198">
                  <a:extLst>
                    <a:ext uri="{9D8B030D-6E8A-4147-A177-3AD203B41FA5}">
                      <a16:colId xmlns:a16="http://schemas.microsoft.com/office/drawing/2014/main" val="2540713702"/>
                    </a:ext>
                  </a:extLst>
                </a:gridCol>
              </a:tblGrid>
              <a:tr h="0">
                <a:tc>
                  <a:txBody>
                    <a:bodyPr/>
                    <a:lstStyle/>
                    <a:p>
                      <a:pPr rtl="1"/>
                      <a:endParaRPr lang="en-US" sz="2400">
                        <a:effectLst/>
                        <a:latin typeface="Calibri" panose="020F0502020204030204" pitchFamily="34" charset="0"/>
                        <a:ea typeface="Times New Roman" panose="02020603050405020304" pitchFamily="18"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1800">
                          <a:effectLst/>
                          <a:cs typeface="B Roya" panose="00000400000000000000" pitchFamily="2" charset="-78"/>
                        </a:rPr>
                        <a:t>نوع مقررات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tc>
                  <a:txBody>
                    <a:bodyPr/>
                    <a:lstStyle/>
                    <a:p>
                      <a:pPr algn="ctr" rtl="1">
                        <a:lnSpc>
                          <a:spcPct val="115000"/>
                        </a:lnSpc>
                        <a:spcAft>
                          <a:spcPts val="0"/>
                        </a:spcAft>
                      </a:pPr>
                      <a:r>
                        <a:rPr lang="fa-IR" sz="2000" dirty="0">
                          <a:effectLst/>
                          <a:cs typeface="B Roya" panose="00000400000000000000" pitchFamily="2" charset="-78"/>
                        </a:rPr>
                        <a:t>اثر خالص</a:t>
                      </a:r>
                      <a:endParaRPr lang="en-US" sz="2800" dirty="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2525349370"/>
                  </a:ext>
                </a:extLst>
              </a:tr>
              <a:tr h="0">
                <a:tc rowSpan="4">
                  <a:txBody>
                    <a:bodyPr/>
                    <a:lstStyle/>
                    <a:p>
                      <a:pPr algn="ctr" rtl="1">
                        <a:lnSpc>
                          <a:spcPct val="115000"/>
                        </a:lnSpc>
                        <a:spcAft>
                          <a:spcPts val="0"/>
                        </a:spcAft>
                      </a:pPr>
                      <a:r>
                        <a:rPr lang="fa-IR" sz="1800">
                          <a:effectLst/>
                          <a:cs typeface="B Roya" panose="00000400000000000000" pitchFamily="2" charset="-78"/>
                        </a:rPr>
                        <a:t>مقررات اقتصادي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r" rtl="1">
                        <a:lnSpc>
                          <a:spcPct val="115000"/>
                        </a:lnSpc>
                        <a:spcAft>
                          <a:spcPts val="0"/>
                        </a:spcAft>
                      </a:pPr>
                      <a:r>
                        <a:rPr lang="fa-IR" sz="2000">
                          <a:effectLst/>
                          <a:cs typeface="B Roya" panose="00000400000000000000" pitchFamily="2" charset="-78"/>
                        </a:rPr>
                        <a:t>مقررات تقويت رقابت و امنيت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مثبت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1042984854"/>
                  </a:ext>
                </a:extLst>
              </a:tr>
              <a:tr h="0">
                <a:tc vMerge="1">
                  <a:txBody>
                    <a:bodyPr/>
                    <a:lstStyle/>
                    <a:p>
                      <a:endParaRPr lang="en-US"/>
                    </a:p>
                  </a:txBody>
                  <a:tcPr/>
                </a:tc>
                <a:tc>
                  <a:txBody>
                    <a:bodyPr/>
                    <a:lstStyle/>
                    <a:p>
                      <a:pPr algn="r" rtl="1">
                        <a:lnSpc>
                          <a:spcPct val="115000"/>
                        </a:lnSpc>
                        <a:spcAft>
                          <a:spcPts val="0"/>
                        </a:spcAft>
                      </a:pPr>
                      <a:r>
                        <a:rPr lang="fa-IR" sz="2000">
                          <a:effectLst/>
                          <a:cs typeface="B Roya" panose="00000400000000000000" pitchFamily="2" charset="-78"/>
                        </a:rPr>
                        <a:t>مقررات قيمت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مثبت در قيمت‌هاي منعطف</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1923130178"/>
                  </a:ext>
                </a:extLst>
              </a:tr>
              <a:tr h="0">
                <a:tc vMerge="1">
                  <a:txBody>
                    <a:bodyPr/>
                    <a:lstStyle/>
                    <a:p>
                      <a:endParaRPr lang="en-US"/>
                    </a:p>
                  </a:txBody>
                  <a:tcPr/>
                </a:tc>
                <a:tc>
                  <a:txBody>
                    <a:bodyPr/>
                    <a:lstStyle/>
                    <a:p>
                      <a:pPr algn="r" rtl="1">
                        <a:lnSpc>
                          <a:spcPct val="115000"/>
                        </a:lnSpc>
                        <a:spcAft>
                          <a:spcPts val="0"/>
                        </a:spcAft>
                      </a:pPr>
                      <a:r>
                        <a:rPr lang="fa-IR" sz="2000">
                          <a:effectLst/>
                          <a:cs typeface="B Roya" panose="00000400000000000000" pitchFamily="2" charset="-78"/>
                        </a:rPr>
                        <a:t>مقررات ورود به بازار</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منفي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4291255760"/>
                  </a:ext>
                </a:extLst>
              </a:tr>
              <a:tr h="0">
                <a:tc vMerge="1">
                  <a:txBody>
                    <a:bodyPr/>
                    <a:lstStyle/>
                    <a:p>
                      <a:endParaRPr lang="en-US"/>
                    </a:p>
                  </a:txBody>
                  <a:tcPr/>
                </a:tc>
                <a:tc>
                  <a:txBody>
                    <a:bodyPr/>
                    <a:lstStyle/>
                    <a:p>
                      <a:pPr algn="r" rtl="1">
                        <a:lnSpc>
                          <a:spcPct val="115000"/>
                        </a:lnSpc>
                        <a:spcAft>
                          <a:spcPts val="0"/>
                        </a:spcAft>
                      </a:pPr>
                      <a:r>
                        <a:rPr lang="fa-IR" sz="2000">
                          <a:effectLst/>
                          <a:cs typeface="B Roya" panose="00000400000000000000" pitchFamily="2" charset="-78"/>
                        </a:rPr>
                        <a:t>مقررات انحصار منابع طبيعي و شرکت‌هاي عمومي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مثبت با مقررات‌زدايي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1393411059"/>
                  </a:ext>
                </a:extLst>
              </a:tr>
              <a:tr h="0">
                <a:tc rowSpan="3">
                  <a:txBody>
                    <a:bodyPr/>
                    <a:lstStyle/>
                    <a:p>
                      <a:pPr algn="ctr" rtl="1">
                        <a:lnSpc>
                          <a:spcPct val="115000"/>
                        </a:lnSpc>
                        <a:spcAft>
                          <a:spcPts val="0"/>
                        </a:spcAft>
                      </a:pPr>
                      <a:r>
                        <a:rPr lang="fa-IR" sz="1800">
                          <a:effectLst/>
                          <a:cs typeface="B Roya" panose="00000400000000000000" pitchFamily="2" charset="-78"/>
                        </a:rPr>
                        <a:t>مقررات اجتماعي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r" rtl="1">
                        <a:lnSpc>
                          <a:spcPct val="115000"/>
                        </a:lnSpc>
                        <a:spcAft>
                          <a:spcPts val="0"/>
                        </a:spcAft>
                      </a:pPr>
                      <a:r>
                        <a:rPr lang="fa-IR" sz="2000">
                          <a:effectLst/>
                          <a:cs typeface="B Roya" panose="00000400000000000000" pitchFamily="2" charset="-78"/>
                        </a:rPr>
                        <a:t>محافظت از محيط‌زيست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نامشخص در کوتاه‌مدت و مثبت در بلندمدت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3672306661"/>
                  </a:ext>
                </a:extLst>
              </a:tr>
              <a:tr h="0">
                <a:tc vMerge="1">
                  <a:txBody>
                    <a:bodyPr/>
                    <a:lstStyle/>
                    <a:p>
                      <a:endParaRPr lang="en-US"/>
                    </a:p>
                  </a:txBody>
                  <a:tcPr/>
                </a:tc>
                <a:tc>
                  <a:txBody>
                    <a:bodyPr/>
                    <a:lstStyle/>
                    <a:p>
                      <a:pPr algn="r" rtl="1">
                        <a:lnSpc>
                          <a:spcPct val="115000"/>
                        </a:lnSpc>
                        <a:spcAft>
                          <a:spcPts val="0"/>
                        </a:spcAft>
                      </a:pPr>
                      <a:r>
                        <a:rPr lang="fa-IR" sz="2000">
                          <a:effectLst/>
                          <a:cs typeface="B Roya" panose="00000400000000000000" pitchFamily="2" charset="-78"/>
                        </a:rPr>
                        <a:t>محافظت نيروي کار</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نامشخص، کمي منفي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4213964721"/>
                  </a:ext>
                </a:extLst>
              </a:tr>
              <a:tr h="0">
                <a:tc vMerge="1">
                  <a:txBody>
                    <a:bodyPr/>
                    <a:lstStyle/>
                    <a:p>
                      <a:endParaRPr lang="en-US"/>
                    </a:p>
                  </a:txBody>
                  <a:tcPr/>
                </a:tc>
                <a:tc>
                  <a:txBody>
                    <a:bodyPr/>
                    <a:lstStyle/>
                    <a:p>
                      <a:pPr algn="r" rtl="1">
                        <a:lnSpc>
                          <a:spcPct val="115000"/>
                        </a:lnSpc>
                        <a:spcAft>
                          <a:spcPts val="0"/>
                        </a:spcAft>
                      </a:pPr>
                      <a:r>
                        <a:rPr lang="fa-IR" sz="2000">
                          <a:effectLst/>
                          <a:cs typeface="B Roya" panose="00000400000000000000" pitchFamily="2" charset="-78"/>
                        </a:rPr>
                        <a:t>ايمني محصول و مصرف‌کننده</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نامشخص، کمي مثبت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771440597"/>
                  </a:ext>
                </a:extLst>
              </a:tr>
              <a:tr h="0">
                <a:tc rowSpan="2">
                  <a:txBody>
                    <a:bodyPr/>
                    <a:lstStyle/>
                    <a:p>
                      <a:pPr algn="ctr" rtl="1">
                        <a:lnSpc>
                          <a:spcPct val="115000"/>
                        </a:lnSpc>
                        <a:spcAft>
                          <a:spcPts val="0"/>
                        </a:spcAft>
                      </a:pPr>
                      <a:r>
                        <a:rPr lang="fa-IR" sz="1800">
                          <a:effectLst/>
                          <a:cs typeface="B Roya" panose="00000400000000000000" pitchFamily="2" charset="-78"/>
                        </a:rPr>
                        <a:t>مقررات نهادي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r" rtl="1">
                        <a:lnSpc>
                          <a:spcPct val="115000"/>
                        </a:lnSpc>
                        <a:spcAft>
                          <a:spcPts val="0"/>
                        </a:spcAft>
                      </a:pPr>
                      <a:r>
                        <a:rPr lang="fa-IR" sz="2000">
                          <a:effectLst/>
                          <a:cs typeface="B Roya" panose="00000400000000000000" pitchFamily="2" charset="-78"/>
                        </a:rPr>
                        <a:t>پاسخگويي محصول</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a:effectLst/>
                          <a:cs typeface="B Roya" panose="00000400000000000000" pitchFamily="2" charset="-78"/>
                        </a:rPr>
                        <a:t>نامشخص، کمي مثبت</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2807865013"/>
                  </a:ext>
                </a:extLst>
              </a:tr>
              <a:tr h="0">
                <a:tc vMerge="1">
                  <a:txBody>
                    <a:bodyPr/>
                    <a:lstStyle/>
                    <a:p>
                      <a:endParaRPr lang="en-US"/>
                    </a:p>
                  </a:txBody>
                  <a:tcPr/>
                </a:tc>
                <a:tc>
                  <a:txBody>
                    <a:bodyPr/>
                    <a:lstStyle/>
                    <a:p>
                      <a:pPr algn="r" rtl="1">
                        <a:lnSpc>
                          <a:spcPct val="115000"/>
                        </a:lnSpc>
                        <a:spcAft>
                          <a:spcPts val="0"/>
                        </a:spcAft>
                      </a:pPr>
                      <a:r>
                        <a:rPr lang="fa-IR" sz="2000">
                          <a:effectLst/>
                          <a:cs typeface="B Roya" panose="00000400000000000000" pitchFamily="2" charset="-78"/>
                        </a:rPr>
                        <a:t>حقوق مالکيت فکري</a:t>
                      </a:r>
                      <a:endParaRPr lang="en-US" sz="240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tc>
                <a:tc>
                  <a:txBody>
                    <a:bodyPr/>
                    <a:lstStyle/>
                    <a:p>
                      <a:pPr algn="ctr" rtl="1">
                        <a:lnSpc>
                          <a:spcPct val="115000"/>
                        </a:lnSpc>
                        <a:spcAft>
                          <a:spcPts val="0"/>
                        </a:spcAft>
                      </a:pPr>
                      <a:r>
                        <a:rPr lang="fa-IR" sz="2000" dirty="0">
                          <a:effectLst/>
                          <a:cs typeface="B Roya" panose="00000400000000000000" pitchFamily="2" charset="-78"/>
                        </a:rPr>
                        <a:t>مثبت</a:t>
                      </a:r>
                      <a:endParaRPr lang="en-US" sz="2400" dirty="0">
                        <a:effectLst/>
                        <a:latin typeface="Calibri" panose="020F0502020204030204" pitchFamily="34" charset="0"/>
                        <a:ea typeface="Calibri" panose="020F0502020204030204" pitchFamily="34" charset="0"/>
                        <a:cs typeface="B Roya" panose="00000400000000000000" pitchFamily="2" charset="-78"/>
                      </a:endParaRPr>
                    </a:p>
                  </a:txBody>
                  <a:tcPr marL="60527" marR="60527" marT="0" marB="0" anchor="ctr"/>
                </a:tc>
                <a:extLst>
                  <a:ext uri="{0D108BD9-81ED-4DB2-BD59-A6C34878D82A}">
                    <a16:rowId xmlns:a16="http://schemas.microsoft.com/office/drawing/2014/main" val="432459050"/>
                  </a:ext>
                </a:extLst>
              </a:tr>
            </a:tbl>
          </a:graphicData>
        </a:graphic>
      </p:graphicFrame>
      <p:sp>
        <p:nvSpPr>
          <p:cNvPr id="5" name="Footer Placeholder 4"/>
          <p:cNvSpPr>
            <a:spLocks noGrp="1"/>
          </p:cNvSpPr>
          <p:nvPr>
            <p:ph type="ftr" sz="quarter" idx="11"/>
          </p:nvPr>
        </p:nvSpPr>
        <p:spPr/>
        <p:txBody>
          <a:bodyPr/>
          <a:lstStyle/>
          <a:p>
            <a:r>
              <a:rPr lang="fa-IR" smtClean="0"/>
              <a:t>از 27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10</a:t>
            </a:fld>
            <a:endParaRPr lang="fa-IR"/>
          </a:p>
        </p:txBody>
      </p:sp>
    </p:spTree>
    <p:extLst>
      <p:ext uri="{BB962C8B-B14F-4D97-AF65-F5344CB8AC3E}">
        <p14:creationId xmlns:p14="http://schemas.microsoft.com/office/powerpoint/2010/main" val="396690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3- </a:t>
            </a:r>
            <a:r>
              <a:rPr lang="ar-SA" dirty="0" smtClean="0"/>
              <a:t>انواع مقررات</a:t>
            </a:r>
            <a:r>
              <a:rPr lang="fa-IR" dirty="0" smtClean="0"/>
              <a:t> (ادامه)</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r>
              <a:rPr lang="fa-IR" dirty="0" smtClean="0"/>
              <a:t>از منظر مرکزیت فناوری</a:t>
            </a:r>
          </a:p>
          <a:p>
            <a:pPr marL="109728" indent="0">
              <a:buNone/>
            </a:pPr>
            <a:r>
              <a:rPr lang="fa-IR" dirty="0"/>
              <a:t>الف) </a:t>
            </a:r>
            <a:r>
              <a:rPr lang="fa-IR" dirty="0" smtClean="0"/>
              <a:t>مقررات </a:t>
            </a:r>
            <a:r>
              <a:rPr lang="fa-IR" dirty="0"/>
              <a:t>نوآوري فناورانه؛ به طور خاص </a:t>
            </a:r>
            <a:r>
              <a:rPr lang="fa-IR" dirty="0" smtClean="0"/>
              <a:t>متمرکز بر فرآيند </a:t>
            </a:r>
            <a:r>
              <a:rPr lang="fa-IR" dirty="0"/>
              <a:t>نوآوري </a:t>
            </a:r>
            <a:endParaRPr lang="fa-IR" dirty="0" smtClean="0"/>
          </a:p>
          <a:p>
            <a:pPr marL="411480" lvl="1" indent="0">
              <a:buNone/>
            </a:pPr>
            <a:r>
              <a:rPr lang="fa-IR" dirty="0" smtClean="0"/>
              <a:t>از قبیل حقوق </a:t>
            </a:r>
            <a:r>
              <a:rPr lang="fa-IR" dirty="0"/>
              <a:t>مالکيت فکري، مقررات رقابتي، ارتباط صنعت و دانشگاه </a:t>
            </a:r>
            <a:endParaRPr lang="fa-IR" dirty="0" smtClean="0"/>
          </a:p>
          <a:p>
            <a:pPr marL="411480" lvl="1" indent="0">
              <a:buNone/>
            </a:pPr>
            <a:endParaRPr lang="fa-IR" sz="1600" dirty="0" smtClean="0"/>
          </a:p>
          <a:p>
            <a:pPr marL="109728" indent="0">
              <a:buNone/>
            </a:pPr>
            <a:r>
              <a:rPr lang="fa-IR" dirty="0" smtClean="0"/>
              <a:t>ب</a:t>
            </a:r>
            <a:r>
              <a:rPr lang="fa-IR" dirty="0"/>
              <a:t>) مقررات نوآوري غيرفناورانه؛ سیاست‌هایي که ذاتاً با هدف توسعه نوآوري تدوين نشده‌اند اما به طور مستقيم يا غيرمستقيم بر آن تأثیر دارند. </a:t>
            </a:r>
            <a:endParaRPr lang="fa-IR" dirty="0" smtClean="0"/>
          </a:p>
          <a:p>
            <a:pPr marL="402336" lvl="1" indent="0">
              <a:buNone/>
            </a:pPr>
            <a:r>
              <a:rPr lang="fa-IR" dirty="0" smtClean="0"/>
              <a:t>از قبیل تعريف </a:t>
            </a:r>
            <a:r>
              <a:rPr lang="fa-IR" dirty="0"/>
              <a:t>ساختار، فعالیت‌های مديريتي و جهت‌گیری‌های </a:t>
            </a:r>
            <a:r>
              <a:rPr lang="fa-IR" dirty="0" smtClean="0"/>
              <a:t>راهبردی سازمان‌ها، تغيير </a:t>
            </a:r>
            <a:r>
              <a:rPr lang="fa-IR" dirty="0"/>
              <a:t>در ساختار صنعت، الگوهاي تقاضا و زمينه </a:t>
            </a:r>
            <a:r>
              <a:rPr lang="fa-IR" dirty="0" smtClean="0"/>
              <a:t>نهادي فعالیت سازمان</a:t>
            </a:r>
            <a:endParaRPr lang="en-US" dirty="0"/>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11</a:t>
            </a:fld>
            <a:endParaRPr lang="fa-IR"/>
          </a:p>
        </p:txBody>
      </p:sp>
    </p:spTree>
    <p:extLst>
      <p:ext uri="{BB962C8B-B14F-4D97-AF65-F5344CB8AC3E}">
        <p14:creationId xmlns:p14="http://schemas.microsoft.com/office/powerpoint/2010/main" val="404334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3- </a:t>
            </a:r>
            <a:r>
              <a:rPr lang="ar-SA" dirty="0" smtClean="0"/>
              <a:t>انواع مقررات</a:t>
            </a:r>
            <a:r>
              <a:rPr lang="fa-IR" dirty="0" smtClean="0"/>
              <a:t> (ادامه)</a:t>
            </a:r>
            <a:endParaRPr lang="fa-IR" sz="3000" dirty="0">
              <a:solidFill>
                <a:schemeClr val="accent1">
                  <a:lumMod val="75000"/>
                </a:schemeClr>
              </a:solidFill>
            </a:endParaRPr>
          </a:p>
        </p:txBody>
      </p:sp>
      <p:sp>
        <p:nvSpPr>
          <p:cNvPr id="3" name="Content Placeholder 2"/>
          <p:cNvSpPr>
            <a:spLocks noGrp="1"/>
          </p:cNvSpPr>
          <p:nvPr>
            <p:ph idx="1"/>
          </p:nvPr>
        </p:nvSpPr>
        <p:spPr>
          <a:xfrm>
            <a:off x="457200" y="2249424"/>
            <a:ext cx="8229600" cy="819536"/>
          </a:xfrm>
        </p:spPr>
        <p:txBody>
          <a:bodyPr>
            <a:noAutofit/>
          </a:bodyPr>
          <a:lstStyle/>
          <a:p>
            <a:pPr algn="justLow"/>
            <a:r>
              <a:rPr lang="fa-IR" dirty="0" smtClean="0"/>
              <a:t>از منظر کارکردهای نظام نوآوری</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64937270"/>
              </p:ext>
            </p:extLst>
          </p:nvPr>
        </p:nvGraphicFramePr>
        <p:xfrm>
          <a:off x="179512" y="3212976"/>
          <a:ext cx="8424934" cy="2383536"/>
        </p:xfrm>
        <a:graphic>
          <a:graphicData uri="http://schemas.openxmlformats.org/drawingml/2006/table">
            <a:tbl>
              <a:tblPr rtl="1" firstRow="1" firstCol="1" bandRow="1">
                <a:tableStyleId>{5C22544A-7EE6-4342-B048-85BDC9FD1C3A}</a:tableStyleId>
              </a:tblPr>
              <a:tblGrid>
                <a:gridCol w="1203562">
                  <a:extLst>
                    <a:ext uri="{9D8B030D-6E8A-4147-A177-3AD203B41FA5}">
                      <a16:colId xmlns:a16="http://schemas.microsoft.com/office/drawing/2014/main" val="478304641"/>
                    </a:ext>
                  </a:extLst>
                </a:gridCol>
                <a:gridCol w="1203562">
                  <a:extLst>
                    <a:ext uri="{9D8B030D-6E8A-4147-A177-3AD203B41FA5}">
                      <a16:colId xmlns:a16="http://schemas.microsoft.com/office/drawing/2014/main" val="3556512125"/>
                    </a:ext>
                  </a:extLst>
                </a:gridCol>
                <a:gridCol w="1203562">
                  <a:extLst>
                    <a:ext uri="{9D8B030D-6E8A-4147-A177-3AD203B41FA5}">
                      <a16:colId xmlns:a16="http://schemas.microsoft.com/office/drawing/2014/main" val="4235554588"/>
                    </a:ext>
                  </a:extLst>
                </a:gridCol>
                <a:gridCol w="1203562">
                  <a:extLst>
                    <a:ext uri="{9D8B030D-6E8A-4147-A177-3AD203B41FA5}">
                      <a16:colId xmlns:a16="http://schemas.microsoft.com/office/drawing/2014/main" val="815091882"/>
                    </a:ext>
                  </a:extLst>
                </a:gridCol>
                <a:gridCol w="1203562">
                  <a:extLst>
                    <a:ext uri="{9D8B030D-6E8A-4147-A177-3AD203B41FA5}">
                      <a16:colId xmlns:a16="http://schemas.microsoft.com/office/drawing/2014/main" val="3767507542"/>
                    </a:ext>
                  </a:extLst>
                </a:gridCol>
                <a:gridCol w="1203562">
                  <a:extLst>
                    <a:ext uri="{9D8B030D-6E8A-4147-A177-3AD203B41FA5}">
                      <a16:colId xmlns:a16="http://schemas.microsoft.com/office/drawing/2014/main" val="1578208715"/>
                    </a:ext>
                  </a:extLst>
                </a:gridCol>
                <a:gridCol w="1203562">
                  <a:extLst>
                    <a:ext uri="{9D8B030D-6E8A-4147-A177-3AD203B41FA5}">
                      <a16:colId xmlns:a16="http://schemas.microsoft.com/office/drawing/2014/main" val="1813982324"/>
                    </a:ext>
                  </a:extLst>
                </a:gridCol>
              </a:tblGrid>
              <a:tr h="0">
                <a:tc>
                  <a:txBody>
                    <a:bodyPr/>
                    <a:lstStyle/>
                    <a:p>
                      <a:pPr algn="just" rtl="1">
                        <a:lnSpc>
                          <a:spcPct val="115000"/>
                        </a:lnSpc>
                        <a:spcAft>
                          <a:spcPts val="0"/>
                        </a:spcAft>
                      </a:pPr>
                      <a:r>
                        <a:rPr lang="fa-IR" sz="1600" dirty="0">
                          <a:effectLst/>
                          <a:cs typeface="B Roya" panose="00000400000000000000" pitchFamily="2" charset="-78"/>
                        </a:rPr>
                        <a:t> </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algn="ctr" rtl="1">
                        <a:lnSpc>
                          <a:spcPct val="115000"/>
                        </a:lnSpc>
                        <a:spcAft>
                          <a:spcPts val="0"/>
                        </a:spcAft>
                      </a:pPr>
                      <a:r>
                        <a:rPr lang="fa-IR" sz="1600">
                          <a:effectLst/>
                          <a:cs typeface="B Roya" panose="00000400000000000000" pitchFamily="2" charset="-78"/>
                        </a:rPr>
                        <a:t>تدارک تحقيق و توسعه</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Roya" panose="00000400000000000000" pitchFamily="2" charset="-78"/>
                        </a:rPr>
                        <a:t>ساخت شايستگي</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Roya" panose="00000400000000000000" pitchFamily="2" charset="-78"/>
                        </a:rPr>
                        <a:t>بازارهاي محصولات جديد</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1600">
                          <a:effectLst/>
                          <a:cs typeface="B Roya" panose="00000400000000000000" pitchFamily="2" charset="-78"/>
                        </a:rPr>
                        <a:t>برآورده کردن نيازهاي کيفي</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Roya" panose="00000400000000000000" pitchFamily="2" charset="-78"/>
                        </a:rPr>
                        <a:t>خلق و تغيير نهادها</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1600" dirty="0">
                          <a:effectLst/>
                          <a:cs typeface="B Roya" panose="00000400000000000000" pitchFamily="2" charset="-78"/>
                        </a:rPr>
                        <a:t>خدمات مشاوري</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extLst>
                  <a:ext uri="{0D108BD9-81ED-4DB2-BD59-A6C34878D82A}">
                    <a16:rowId xmlns:a16="http://schemas.microsoft.com/office/drawing/2014/main" val="3741288836"/>
                  </a:ext>
                </a:extLst>
              </a:tr>
              <a:tr h="0">
                <a:tc>
                  <a:txBody>
                    <a:bodyPr/>
                    <a:lstStyle/>
                    <a:p>
                      <a:pPr algn="just" rtl="1">
                        <a:lnSpc>
                          <a:spcPct val="115000"/>
                        </a:lnSpc>
                        <a:spcAft>
                          <a:spcPts val="0"/>
                        </a:spcAft>
                      </a:pPr>
                      <a:r>
                        <a:rPr lang="fa-IR" sz="1600">
                          <a:effectLst/>
                          <a:cs typeface="B Roya" panose="00000400000000000000" pitchFamily="2" charset="-78"/>
                        </a:rPr>
                        <a:t>قوانين حقوق مالکيت فکري</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algn="ctr" rtl="1">
                        <a:lnSpc>
                          <a:spcPct val="115000"/>
                        </a:lnSpc>
                        <a:spcAft>
                          <a:spcPts val="0"/>
                        </a:spcAft>
                      </a:pPr>
                      <a:r>
                        <a:rPr lang="fa-IR" sz="2800" dirty="0">
                          <a:effectLst/>
                          <a:cs typeface="B Roya" panose="00000400000000000000" pitchFamily="2" charset="-78"/>
                        </a:rPr>
                        <a:t>*</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dirty="0">
                          <a:effectLst/>
                          <a:cs typeface="B Roya" panose="00000400000000000000" pitchFamily="2" charset="-78"/>
                        </a:rPr>
                        <a:t> </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dirty="0">
                          <a:effectLst/>
                          <a:cs typeface="B Roya" panose="00000400000000000000" pitchFamily="2" charset="-78"/>
                        </a:rPr>
                        <a:t>*</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0">
                        <a:lnSpc>
                          <a:spcPct val="115000"/>
                        </a:lnSpc>
                        <a:spcAft>
                          <a:spcPts val="0"/>
                        </a:spcAft>
                      </a:pPr>
                      <a:r>
                        <a:rPr lang="fa-IR" sz="2800">
                          <a:effectLst/>
                          <a:cs typeface="B Roya" panose="00000400000000000000" pitchFamily="2" charset="-78"/>
                        </a:rPr>
                        <a:t>*</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extLst>
                  <a:ext uri="{0D108BD9-81ED-4DB2-BD59-A6C34878D82A}">
                    <a16:rowId xmlns:a16="http://schemas.microsoft.com/office/drawing/2014/main" val="1672133566"/>
                  </a:ext>
                </a:extLst>
              </a:tr>
              <a:tr h="0">
                <a:tc>
                  <a:txBody>
                    <a:bodyPr/>
                    <a:lstStyle/>
                    <a:p>
                      <a:pPr algn="just" rtl="1">
                        <a:lnSpc>
                          <a:spcPct val="115000"/>
                        </a:lnSpc>
                        <a:spcAft>
                          <a:spcPts val="0"/>
                        </a:spcAft>
                      </a:pPr>
                      <a:r>
                        <a:rPr lang="fa-IR" sz="1600">
                          <a:effectLst/>
                          <a:cs typeface="B Roya" panose="00000400000000000000" pitchFamily="2" charset="-78"/>
                        </a:rPr>
                        <a:t>قانون رقابت</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algn="ctr" rtl="0">
                        <a:lnSpc>
                          <a:spcPct val="115000"/>
                        </a:lnSpc>
                        <a:spcAft>
                          <a:spcPts val="0"/>
                        </a:spcAft>
                      </a:pPr>
                      <a:r>
                        <a:rPr lang="fa-IR" sz="2800">
                          <a:effectLst/>
                          <a:cs typeface="B Roya" panose="00000400000000000000" pitchFamily="2" charset="-78"/>
                        </a:rPr>
                        <a:t>*</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dirty="0">
                          <a:effectLst/>
                          <a:cs typeface="B Roya" panose="00000400000000000000" pitchFamily="2" charset="-78"/>
                        </a:rPr>
                        <a:t>*</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0">
                        <a:lnSpc>
                          <a:spcPct val="115000"/>
                        </a:lnSpc>
                        <a:spcAft>
                          <a:spcPts val="0"/>
                        </a:spcAft>
                      </a:pPr>
                      <a:r>
                        <a:rPr lang="fa-IR" sz="2800" dirty="0">
                          <a:effectLst/>
                          <a:cs typeface="B Roya" panose="00000400000000000000" pitchFamily="2" charset="-78"/>
                        </a:rPr>
                        <a:t>*</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extLst>
                  <a:ext uri="{0D108BD9-81ED-4DB2-BD59-A6C34878D82A}">
                    <a16:rowId xmlns:a16="http://schemas.microsoft.com/office/drawing/2014/main" val="1087772934"/>
                  </a:ext>
                </a:extLst>
              </a:tr>
              <a:tr h="0">
                <a:tc>
                  <a:txBody>
                    <a:bodyPr/>
                    <a:lstStyle/>
                    <a:p>
                      <a:pPr algn="just" rtl="1">
                        <a:lnSpc>
                          <a:spcPct val="115000"/>
                        </a:lnSpc>
                        <a:spcAft>
                          <a:spcPts val="0"/>
                        </a:spcAft>
                      </a:pPr>
                      <a:r>
                        <a:rPr lang="fa-IR" sz="1600">
                          <a:effectLst/>
                          <a:cs typeface="B Roya" panose="00000400000000000000" pitchFamily="2" charset="-78"/>
                        </a:rPr>
                        <a:t>مقررات اخلاقي</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tc>
                <a:tc>
                  <a:txBody>
                    <a:bodyPr/>
                    <a:lstStyle/>
                    <a:p>
                      <a:pPr algn="ctr" rtl="0">
                        <a:lnSpc>
                          <a:spcPct val="115000"/>
                        </a:lnSpc>
                        <a:spcAft>
                          <a:spcPts val="0"/>
                        </a:spcAft>
                      </a:pPr>
                      <a:r>
                        <a:rPr lang="fa-IR" sz="2800">
                          <a:effectLst/>
                          <a:cs typeface="B Roya" panose="00000400000000000000" pitchFamily="2" charset="-78"/>
                        </a:rPr>
                        <a:t>*</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a:effectLst/>
                          <a:cs typeface="B Roya" panose="00000400000000000000" pitchFamily="2" charset="-78"/>
                        </a:rPr>
                        <a:t> </a:t>
                      </a:r>
                      <a:endParaRPr lang="en-US" sz="200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0">
                        <a:lnSpc>
                          <a:spcPct val="115000"/>
                        </a:lnSpc>
                        <a:spcAft>
                          <a:spcPts val="0"/>
                        </a:spcAft>
                      </a:pPr>
                      <a:r>
                        <a:rPr lang="fa-IR" sz="2800" dirty="0">
                          <a:effectLst/>
                          <a:cs typeface="B Roya" panose="00000400000000000000" pitchFamily="2" charset="-78"/>
                        </a:rPr>
                        <a:t>*</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ctr" rtl="1">
                        <a:lnSpc>
                          <a:spcPct val="115000"/>
                        </a:lnSpc>
                        <a:spcAft>
                          <a:spcPts val="0"/>
                        </a:spcAft>
                      </a:pPr>
                      <a:r>
                        <a:rPr lang="fa-IR" sz="2800" dirty="0">
                          <a:effectLst/>
                          <a:cs typeface="B Roya" panose="00000400000000000000" pitchFamily="2" charset="-78"/>
                        </a:rPr>
                        <a:t>*</a:t>
                      </a:r>
                      <a:endParaRPr lang="en-US" sz="2000" dirty="0">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extLst>
                  <a:ext uri="{0D108BD9-81ED-4DB2-BD59-A6C34878D82A}">
                    <a16:rowId xmlns:a16="http://schemas.microsoft.com/office/drawing/2014/main" val="3519788753"/>
                  </a:ext>
                </a:extLst>
              </a:tr>
            </a:tbl>
          </a:graphicData>
        </a:graphic>
      </p:graphicFrame>
      <p:sp>
        <p:nvSpPr>
          <p:cNvPr id="5" name="Footer Placeholder 4"/>
          <p:cNvSpPr>
            <a:spLocks noGrp="1"/>
          </p:cNvSpPr>
          <p:nvPr>
            <p:ph type="ftr" sz="quarter" idx="11"/>
          </p:nvPr>
        </p:nvSpPr>
        <p:spPr/>
        <p:txBody>
          <a:bodyPr/>
          <a:lstStyle/>
          <a:p>
            <a:r>
              <a:rPr lang="fa-IR" smtClean="0"/>
              <a:t>از 27</a:t>
            </a:r>
            <a:endParaRPr lang="fa-IR"/>
          </a:p>
        </p:txBody>
      </p:sp>
      <p:sp>
        <p:nvSpPr>
          <p:cNvPr id="6" name="Slide Number Placeholder 5"/>
          <p:cNvSpPr>
            <a:spLocks noGrp="1"/>
          </p:cNvSpPr>
          <p:nvPr>
            <p:ph type="sldNum" sz="quarter" idx="12"/>
          </p:nvPr>
        </p:nvSpPr>
        <p:spPr/>
        <p:txBody>
          <a:bodyPr/>
          <a:lstStyle/>
          <a:p>
            <a:fld id="{85360FD1-730F-4C18-B25B-3934FD1E2396}" type="slidenum">
              <a:rPr lang="fa-IR" smtClean="0"/>
              <a:pPr/>
              <a:t>12</a:t>
            </a:fld>
            <a:endParaRPr lang="fa-IR"/>
          </a:p>
        </p:txBody>
      </p:sp>
    </p:spTree>
    <p:extLst>
      <p:ext uri="{BB962C8B-B14F-4D97-AF65-F5344CB8AC3E}">
        <p14:creationId xmlns:p14="http://schemas.microsoft.com/office/powerpoint/2010/main" val="241862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4- اثر مقررات</a:t>
            </a:r>
            <a:endParaRPr lang="en-US" dirty="0"/>
          </a:p>
        </p:txBody>
      </p:sp>
      <p:grpSp>
        <p:nvGrpSpPr>
          <p:cNvPr id="41" name="Group 40"/>
          <p:cNvGrpSpPr/>
          <p:nvPr/>
        </p:nvGrpSpPr>
        <p:grpSpPr>
          <a:xfrm>
            <a:off x="165720" y="1988840"/>
            <a:ext cx="8521080" cy="4360523"/>
            <a:chOff x="35496" y="1346217"/>
            <a:chExt cx="10955619" cy="5461461"/>
          </a:xfrm>
        </p:grpSpPr>
        <p:sp>
          <p:nvSpPr>
            <p:cNvPr id="5" name="Circle: Hollow 5">
              <a:extLst>
                <a:ext uri="{FF2B5EF4-FFF2-40B4-BE49-F238E27FC236}">
                  <a16:creationId xmlns:a16="http://schemas.microsoft.com/office/drawing/2014/main" id="{89D46B1A-A97C-4620-9B29-30DDF6B71590}"/>
                </a:ext>
              </a:extLst>
            </p:cNvPr>
            <p:cNvSpPr/>
            <p:nvPr/>
          </p:nvSpPr>
          <p:spPr>
            <a:xfrm>
              <a:off x="35496" y="3353600"/>
              <a:ext cx="2877163" cy="2877163"/>
            </a:xfrm>
            <a:prstGeom prst="donut">
              <a:avLst/>
            </a:prstGeom>
            <a:solidFill>
              <a:schemeClr val="tx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6" name="Circle: Hollow 5 - 1">
              <a:extLst>
                <a:ext uri="{FF2B5EF4-FFF2-40B4-BE49-F238E27FC236}">
                  <a16:creationId xmlns:a16="http://schemas.microsoft.com/office/drawing/2014/main" id="{89D46B1A-A97C-4620-9B29-30DDF6B71590}"/>
                </a:ext>
              </a:extLst>
            </p:cNvPr>
            <p:cNvSpPr/>
            <p:nvPr/>
          </p:nvSpPr>
          <p:spPr>
            <a:xfrm>
              <a:off x="35496" y="2957313"/>
              <a:ext cx="2877163" cy="2877163"/>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7" name="Circle: Hollow 5 - 2">
              <a:extLst>
                <a:ext uri="{FF2B5EF4-FFF2-40B4-BE49-F238E27FC236}">
                  <a16:creationId xmlns:a16="http://schemas.microsoft.com/office/drawing/2014/main" id="{89D46B1A-A97C-4620-9B29-30DDF6B71590}"/>
                </a:ext>
              </a:extLst>
            </p:cNvPr>
            <p:cNvSpPr/>
            <p:nvPr/>
          </p:nvSpPr>
          <p:spPr>
            <a:xfrm>
              <a:off x="35496" y="2561025"/>
              <a:ext cx="2877163" cy="2877163"/>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8" name="Circle: Hollow 5 - 3">
              <a:extLst>
                <a:ext uri="{FF2B5EF4-FFF2-40B4-BE49-F238E27FC236}">
                  <a16:creationId xmlns:a16="http://schemas.microsoft.com/office/drawing/2014/main" id="{89D46B1A-A97C-4620-9B29-30DDF6B71590}"/>
                </a:ext>
              </a:extLst>
            </p:cNvPr>
            <p:cNvSpPr/>
            <p:nvPr/>
          </p:nvSpPr>
          <p:spPr>
            <a:xfrm>
              <a:off x="35496" y="2164737"/>
              <a:ext cx="2877163" cy="2877163"/>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9" name="TextBox 8"/>
            <p:cNvSpPr txBox="1"/>
            <p:nvPr/>
          </p:nvSpPr>
          <p:spPr>
            <a:xfrm>
              <a:off x="5136228" y="1346217"/>
              <a:ext cx="5854887" cy="809516"/>
            </a:xfrm>
            <a:prstGeom prst="rect">
              <a:avLst/>
            </a:prstGeom>
            <a:noFill/>
          </p:spPr>
          <p:txBody>
            <a:bodyPr wrap="square" rtlCol="0">
              <a:spAutoFit/>
            </a:bodyPr>
            <a:lstStyle/>
            <a:p>
              <a:pPr lvl="0">
                <a:defRPr/>
              </a:pPr>
              <a:r>
                <a:rPr lang="fa-IR" b="1" dirty="0">
                  <a:solidFill>
                    <a:srgbClr val="10CF9B"/>
                  </a:solidFill>
                  <a:cs typeface="B Nazanin" panose="00000400000000000000" pitchFamily="2" charset="-78"/>
                </a:rPr>
                <a:t>نظریه‌های مداخله</a:t>
              </a:r>
            </a:p>
            <a:p>
              <a:pPr>
                <a:defRPr/>
              </a:pPr>
              <a:r>
                <a:rPr lang="fa-IR" b="1" dirty="0">
                  <a:solidFill>
                    <a:srgbClr val="7030A0"/>
                  </a:solidFill>
                  <a:cs typeface="B Nazanin" panose="00000400000000000000" pitchFamily="2" charset="-78"/>
                </a:rPr>
                <a:t>استدلال‌های رفتاری؛ شکست بازار؛ شکست سازمانی</a:t>
              </a:r>
              <a:endParaRPr lang="en-US" b="1" dirty="0">
                <a:solidFill>
                  <a:srgbClr val="7030A0"/>
                </a:solidFill>
                <a:cs typeface="B Nazanin" panose="00000400000000000000" pitchFamily="2" charset="-78"/>
              </a:endParaRPr>
            </a:p>
          </p:txBody>
        </p:sp>
        <p:grpSp>
          <p:nvGrpSpPr>
            <p:cNvPr id="10" name="Solar_Panel"/>
            <p:cNvGrpSpPr>
              <a:grpSpLocks noChangeAspect="1"/>
            </p:cNvGrpSpPr>
            <p:nvPr/>
          </p:nvGrpSpPr>
          <p:grpSpPr bwMode="auto">
            <a:xfrm>
              <a:off x="4365007" y="4785525"/>
              <a:ext cx="541772" cy="542925"/>
              <a:chOff x="8" y="8"/>
              <a:chExt cx="470" cy="471"/>
            </a:xfrm>
            <a:solidFill>
              <a:schemeClr val="accent1"/>
            </a:solidFill>
          </p:grpSpPr>
          <p:sp>
            <p:nvSpPr>
              <p:cNvPr id="11" name="Solar_Panel"/>
              <p:cNvSpPr>
                <a:spLocks noChangeArrowheads="1"/>
              </p:cNvSpPr>
              <p:nvPr/>
            </p:nvSpPr>
            <p:spPr bwMode="auto">
              <a:xfrm>
                <a:off x="60" y="60"/>
                <a:ext cx="131" cy="131"/>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2" name="Solar_Panel"/>
              <p:cNvSpPr>
                <a:spLocks/>
              </p:cNvSpPr>
              <p:nvPr/>
            </p:nvSpPr>
            <p:spPr bwMode="auto">
              <a:xfrm>
                <a:off x="8" y="119"/>
                <a:ext cx="39" cy="13"/>
              </a:xfrm>
              <a:custGeom>
                <a:avLst/>
                <a:gdLst>
                  <a:gd name="T0" fmla="*/ 104 w 105"/>
                  <a:gd name="T1" fmla="*/ 17 h 35"/>
                  <a:gd name="T2" fmla="*/ 105 w 105"/>
                  <a:gd name="T3" fmla="*/ 0 h 35"/>
                  <a:gd name="T4" fmla="*/ 0 w 105"/>
                  <a:gd name="T5" fmla="*/ 0 h 35"/>
                  <a:gd name="T6" fmla="*/ 0 w 105"/>
                  <a:gd name="T7" fmla="*/ 35 h 35"/>
                  <a:gd name="T8" fmla="*/ 105 w 105"/>
                  <a:gd name="T9" fmla="*/ 35 h 35"/>
                  <a:gd name="T10" fmla="*/ 104 w 105"/>
                  <a:gd name="T11" fmla="*/ 17 h 35"/>
                </a:gdLst>
                <a:ahLst/>
                <a:cxnLst>
                  <a:cxn ang="0">
                    <a:pos x="T0" y="T1"/>
                  </a:cxn>
                  <a:cxn ang="0">
                    <a:pos x="T2" y="T3"/>
                  </a:cxn>
                  <a:cxn ang="0">
                    <a:pos x="T4" y="T5"/>
                  </a:cxn>
                  <a:cxn ang="0">
                    <a:pos x="T6" y="T7"/>
                  </a:cxn>
                  <a:cxn ang="0">
                    <a:pos x="T8" y="T9"/>
                  </a:cxn>
                  <a:cxn ang="0">
                    <a:pos x="T10" y="T11"/>
                  </a:cxn>
                </a:cxnLst>
                <a:rect l="0" t="0" r="r" b="b"/>
                <a:pathLst>
                  <a:path w="105" h="35">
                    <a:moveTo>
                      <a:pt x="104" y="17"/>
                    </a:moveTo>
                    <a:cubicBezTo>
                      <a:pt x="104" y="12"/>
                      <a:pt x="105" y="6"/>
                      <a:pt x="105" y="0"/>
                    </a:cubicBezTo>
                    <a:lnTo>
                      <a:pt x="0" y="0"/>
                    </a:lnTo>
                    <a:lnTo>
                      <a:pt x="0" y="35"/>
                    </a:lnTo>
                    <a:lnTo>
                      <a:pt x="105" y="35"/>
                    </a:lnTo>
                    <a:cubicBezTo>
                      <a:pt x="105" y="29"/>
                      <a:pt x="104" y="23"/>
                      <a:pt x="104"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3" name="Solar_Panel"/>
              <p:cNvSpPr>
                <a:spLocks/>
              </p:cNvSpPr>
              <p:nvPr/>
            </p:nvSpPr>
            <p:spPr bwMode="auto">
              <a:xfrm>
                <a:off x="36" y="36"/>
                <a:ext cx="39" cy="39"/>
              </a:xfrm>
              <a:custGeom>
                <a:avLst/>
                <a:gdLst>
                  <a:gd name="T0" fmla="*/ 103 w 103"/>
                  <a:gd name="T1" fmla="*/ 78 h 103"/>
                  <a:gd name="T2" fmla="*/ 24 w 103"/>
                  <a:gd name="T3" fmla="*/ 0 h 103"/>
                  <a:gd name="T4" fmla="*/ 0 w 103"/>
                  <a:gd name="T5" fmla="*/ 24 h 103"/>
                  <a:gd name="T6" fmla="*/ 78 w 103"/>
                  <a:gd name="T7" fmla="*/ 103 h 103"/>
                  <a:gd name="T8" fmla="*/ 103 w 103"/>
                  <a:gd name="T9" fmla="*/ 78 h 103"/>
                </a:gdLst>
                <a:ahLst/>
                <a:cxnLst>
                  <a:cxn ang="0">
                    <a:pos x="T0" y="T1"/>
                  </a:cxn>
                  <a:cxn ang="0">
                    <a:pos x="T2" y="T3"/>
                  </a:cxn>
                  <a:cxn ang="0">
                    <a:pos x="T4" y="T5"/>
                  </a:cxn>
                  <a:cxn ang="0">
                    <a:pos x="T6" y="T7"/>
                  </a:cxn>
                  <a:cxn ang="0">
                    <a:pos x="T8" y="T9"/>
                  </a:cxn>
                </a:cxnLst>
                <a:rect l="0" t="0" r="r" b="b"/>
                <a:pathLst>
                  <a:path w="103" h="103">
                    <a:moveTo>
                      <a:pt x="103" y="78"/>
                    </a:moveTo>
                    <a:lnTo>
                      <a:pt x="24" y="0"/>
                    </a:lnTo>
                    <a:lnTo>
                      <a:pt x="0" y="24"/>
                    </a:lnTo>
                    <a:lnTo>
                      <a:pt x="78" y="103"/>
                    </a:lnTo>
                    <a:cubicBezTo>
                      <a:pt x="86" y="94"/>
                      <a:pt x="94" y="86"/>
                      <a:pt x="10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4" name="Solar_Panel"/>
              <p:cNvSpPr>
                <a:spLocks/>
              </p:cNvSpPr>
              <p:nvPr/>
            </p:nvSpPr>
            <p:spPr bwMode="auto">
              <a:xfrm>
                <a:off x="119" y="8"/>
                <a:ext cx="13" cy="40"/>
              </a:xfrm>
              <a:custGeom>
                <a:avLst/>
                <a:gdLst>
                  <a:gd name="T0" fmla="*/ 17 w 35"/>
                  <a:gd name="T1" fmla="*/ 104 h 105"/>
                  <a:gd name="T2" fmla="*/ 35 w 35"/>
                  <a:gd name="T3" fmla="*/ 105 h 105"/>
                  <a:gd name="T4" fmla="*/ 35 w 35"/>
                  <a:gd name="T5" fmla="*/ 0 h 105"/>
                  <a:gd name="T6" fmla="*/ 0 w 35"/>
                  <a:gd name="T7" fmla="*/ 0 h 105"/>
                  <a:gd name="T8" fmla="*/ 0 w 35"/>
                  <a:gd name="T9" fmla="*/ 105 h 105"/>
                  <a:gd name="T10" fmla="*/ 17 w 35"/>
                  <a:gd name="T11" fmla="*/ 104 h 105"/>
                </a:gdLst>
                <a:ahLst/>
                <a:cxnLst>
                  <a:cxn ang="0">
                    <a:pos x="T0" y="T1"/>
                  </a:cxn>
                  <a:cxn ang="0">
                    <a:pos x="T2" y="T3"/>
                  </a:cxn>
                  <a:cxn ang="0">
                    <a:pos x="T4" y="T5"/>
                  </a:cxn>
                  <a:cxn ang="0">
                    <a:pos x="T6" y="T7"/>
                  </a:cxn>
                  <a:cxn ang="0">
                    <a:pos x="T8" y="T9"/>
                  </a:cxn>
                  <a:cxn ang="0">
                    <a:pos x="T10" y="T11"/>
                  </a:cxn>
                </a:cxnLst>
                <a:rect l="0" t="0" r="r" b="b"/>
                <a:pathLst>
                  <a:path w="35" h="105">
                    <a:moveTo>
                      <a:pt x="17" y="104"/>
                    </a:moveTo>
                    <a:cubicBezTo>
                      <a:pt x="23" y="104"/>
                      <a:pt x="29" y="105"/>
                      <a:pt x="35" y="105"/>
                    </a:cubicBezTo>
                    <a:lnTo>
                      <a:pt x="35" y="0"/>
                    </a:lnTo>
                    <a:lnTo>
                      <a:pt x="0" y="0"/>
                    </a:lnTo>
                    <a:lnTo>
                      <a:pt x="0" y="105"/>
                    </a:lnTo>
                    <a:cubicBezTo>
                      <a:pt x="6" y="105"/>
                      <a:pt x="12" y="104"/>
                      <a:pt x="17"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5" name="Solar_Panel"/>
              <p:cNvSpPr>
                <a:spLocks/>
              </p:cNvSpPr>
              <p:nvPr/>
            </p:nvSpPr>
            <p:spPr bwMode="auto">
              <a:xfrm>
                <a:off x="176" y="40"/>
                <a:ext cx="35" cy="35"/>
              </a:xfrm>
              <a:custGeom>
                <a:avLst/>
                <a:gdLst>
                  <a:gd name="T0" fmla="*/ 24 w 94"/>
                  <a:gd name="T1" fmla="*/ 94 h 94"/>
                  <a:gd name="T2" fmla="*/ 94 w 94"/>
                  <a:gd name="T3" fmla="*/ 25 h 94"/>
                  <a:gd name="T4" fmla="*/ 69 w 94"/>
                  <a:gd name="T5" fmla="*/ 0 h 94"/>
                  <a:gd name="T6" fmla="*/ 0 w 94"/>
                  <a:gd name="T7" fmla="*/ 69 h 94"/>
                  <a:gd name="T8" fmla="*/ 24 w 94"/>
                  <a:gd name="T9" fmla="*/ 94 h 94"/>
                </a:gdLst>
                <a:ahLst/>
                <a:cxnLst>
                  <a:cxn ang="0">
                    <a:pos x="T0" y="T1"/>
                  </a:cxn>
                  <a:cxn ang="0">
                    <a:pos x="T2" y="T3"/>
                  </a:cxn>
                  <a:cxn ang="0">
                    <a:pos x="T4" y="T5"/>
                  </a:cxn>
                  <a:cxn ang="0">
                    <a:pos x="T6" y="T7"/>
                  </a:cxn>
                  <a:cxn ang="0">
                    <a:pos x="T8" y="T9"/>
                  </a:cxn>
                </a:cxnLst>
                <a:rect l="0" t="0" r="r" b="b"/>
                <a:pathLst>
                  <a:path w="94" h="94">
                    <a:moveTo>
                      <a:pt x="24" y="94"/>
                    </a:moveTo>
                    <a:lnTo>
                      <a:pt x="94" y="25"/>
                    </a:lnTo>
                    <a:lnTo>
                      <a:pt x="69" y="0"/>
                    </a:lnTo>
                    <a:lnTo>
                      <a:pt x="0" y="69"/>
                    </a:lnTo>
                    <a:cubicBezTo>
                      <a:pt x="9" y="77"/>
                      <a:pt x="17" y="85"/>
                      <a:pt x="24" y="9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6" name="Solar_Panel"/>
              <p:cNvSpPr>
                <a:spLocks/>
              </p:cNvSpPr>
              <p:nvPr/>
            </p:nvSpPr>
            <p:spPr bwMode="auto">
              <a:xfrm>
                <a:off x="176" y="176"/>
                <a:ext cx="35" cy="36"/>
              </a:xfrm>
              <a:custGeom>
                <a:avLst/>
                <a:gdLst>
                  <a:gd name="T0" fmla="*/ 0 w 94"/>
                  <a:gd name="T1" fmla="*/ 24 h 94"/>
                  <a:gd name="T2" fmla="*/ 69 w 94"/>
                  <a:gd name="T3" fmla="*/ 94 h 94"/>
                  <a:gd name="T4" fmla="*/ 94 w 94"/>
                  <a:gd name="T5" fmla="*/ 69 h 94"/>
                  <a:gd name="T6" fmla="*/ 24 w 94"/>
                  <a:gd name="T7" fmla="*/ 0 h 94"/>
                  <a:gd name="T8" fmla="*/ 0 w 94"/>
                  <a:gd name="T9" fmla="*/ 24 h 94"/>
                </a:gdLst>
                <a:ahLst/>
                <a:cxnLst>
                  <a:cxn ang="0">
                    <a:pos x="T0" y="T1"/>
                  </a:cxn>
                  <a:cxn ang="0">
                    <a:pos x="T2" y="T3"/>
                  </a:cxn>
                  <a:cxn ang="0">
                    <a:pos x="T4" y="T5"/>
                  </a:cxn>
                  <a:cxn ang="0">
                    <a:pos x="T6" y="T7"/>
                  </a:cxn>
                  <a:cxn ang="0">
                    <a:pos x="T8" y="T9"/>
                  </a:cxn>
                </a:cxnLst>
                <a:rect l="0" t="0" r="r" b="b"/>
                <a:pathLst>
                  <a:path w="94" h="94">
                    <a:moveTo>
                      <a:pt x="0" y="24"/>
                    </a:moveTo>
                    <a:lnTo>
                      <a:pt x="69" y="94"/>
                    </a:lnTo>
                    <a:lnTo>
                      <a:pt x="94" y="69"/>
                    </a:lnTo>
                    <a:lnTo>
                      <a:pt x="24" y="0"/>
                    </a:lnTo>
                    <a:cubicBezTo>
                      <a:pt x="17" y="9"/>
                      <a:pt x="9" y="17"/>
                      <a:pt x="0"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7" name="Solar_Panel"/>
              <p:cNvSpPr>
                <a:spLocks/>
              </p:cNvSpPr>
              <p:nvPr/>
            </p:nvSpPr>
            <p:spPr bwMode="auto">
              <a:xfrm>
                <a:off x="203" y="119"/>
                <a:ext cx="40" cy="13"/>
              </a:xfrm>
              <a:custGeom>
                <a:avLst/>
                <a:gdLst>
                  <a:gd name="T0" fmla="*/ 0 w 105"/>
                  <a:gd name="T1" fmla="*/ 0 h 35"/>
                  <a:gd name="T2" fmla="*/ 1 w 105"/>
                  <a:gd name="T3" fmla="*/ 17 h 35"/>
                  <a:gd name="T4" fmla="*/ 0 w 105"/>
                  <a:gd name="T5" fmla="*/ 35 h 35"/>
                  <a:gd name="T6" fmla="*/ 105 w 105"/>
                  <a:gd name="T7" fmla="*/ 35 h 35"/>
                  <a:gd name="T8" fmla="*/ 105 w 105"/>
                  <a:gd name="T9" fmla="*/ 0 h 35"/>
                  <a:gd name="T10" fmla="*/ 0 w 105"/>
                  <a:gd name="T11" fmla="*/ 0 h 35"/>
                </a:gdLst>
                <a:ahLst/>
                <a:cxnLst>
                  <a:cxn ang="0">
                    <a:pos x="T0" y="T1"/>
                  </a:cxn>
                  <a:cxn ang="0">
                    <a:pos x="T2" y="T3"/>
                  </a:cxn>
                  <a:cxn ang="0">
                    <a:pos x="T4" y="T5"/>
                  </a:cxn>
                  <a:cxn ang="0">
                    <a:pos x="T6" y="T7"/>
                  </a:cxn>
                  <a:cxn ang="0">
                    <a:pos x="T8" y="T9"/>
                  </a:cxn>
                  <a:cxn ang="0">
                    <a:pos x="T10" y="T11"/>
                  </a:cxn>
                </a:cxnLst>
                <a:rect l="0" t="0" r="r" b="b"/>
                <a:pathLst>
                  <a:path w="105" h="35">
                    <a:moveTo>
                      <a:pt x="0" y="0"/>
                    </a:moveTo>
                    <a:cubicBezTo>
                      <a:pt x="0" y="6"/>
                      <a:pt x="1" y="12"/>
                      <a:pt x="1" y="17"/>
                    </a:cubicBezTo>
                    <a:cubicBezTo>
                      <a:pt x="1" y="23"/>
                      <a:pt x="0" y="29"/>
                      <a:pt x="0" y="35"/>
                    </a:cubicBezTo>
                    <a:lnTo>
                      <a:pt x="105" y="35"/>
                    </a:lnTo>
                    <a:lnTo>
                      <a:pt x="10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8" name="Solar_Panel"/>
              <p:cNvSpPr>
                <a:spLocks/>
              </p:cNvSpPr>
              <p:nvPr/>
            </p:nvSpPr>
            <p:spPr bwMode="auto">
              <a:xfrm>
                <a:off x="119" y="204"/>
                <a:ext cx="13" cy="39"/>
              </a:xfrm>
              <a:custGeom>
                <a:avLst/>
                <a:gdLst>
                  <a:gd name="T0" fmla="*/ 17 w 35"/>
                  <a:gd name="T1" fmla="*/ 1 h 105"/>
                  <a:gd name="T2" fmla="*/ 0 w 35"/>
                  <a:gd name="T3" fmla="*/ 0 h 105"/>
                  <a:gd name="T4" fmla="*/ 0 w 35"/>
                  <a:gd name="T5" fmla="*/ 105 h 105"/>
                  <a:gd name="T6" fmla="*/ 35 w 35"/>
                  <a:gd name="T7" fmla="*/ 105 h 105"/>
                  <a:gd name="T8" fmla="*/ 35 w 35"/>
                  <a:gd name="T9" fmla="*/ 0 h 105"/>
                  <a:gd name="T10" fmla="*/ 17 w 35"/>
                  <a:gd name="T11" fmla="*/ 1 h 105"/>
                </a:gdLst>
                <a:ahLst/>
                <a:cxnLst>
                  <a:cxn ang="0">
                    <a:pos x="T0" y="T1"/>
                  </a:cxn>
                  <a:cxn ang="0">
                    <a:pos x="T2" y="T3"/>
                  </a:cxn>
                  <a:cxn ang="0">
                    <a:pos x="T4" y="T5"/>
                  </a:cxn>
                  <a:cxn ang="0">
                    <a:pos x="T6" y="T7"/>
                  </a:cxn>
                  <a:cxn ang="0">
                    <a:pos x="T8" y="T9"/>
                  </a:cxn>
                  <a:cxn ang="0">
                    <a:pos x="T10" y="T11"/>
                  </a:cxn>
                </a:cxnLst>
                <a:rect l="0" t="0" r="r" b="b"/>
                <a:pathLst>
                  <a:path w="35" h="105">
                    <a:moveTo>
                      <a:pt x="17" y="1"/>
                    </a:moveTo>
                    <a:cubicBezTo>
                      <a:pt x="12" y="1"/>
                      <a:pt x="6" y="0"/>
                      <a:pt x="0" y="0"/>
                    </a:cubicBezTo>
                    <a:lnTo>
                      <a:pt x="0" y="105"/>
                    </a:lnTo>
                    <a:lnTo>
                      <a:pt x="35" y="105"/>
                    </a:lnTo>
                    <a:lnTo>
                      <a:pt x="35" y="0"/>
                    </a:lnTo>
                    <a:cubicBezTo>
                      <a:pt x="29" y="0"/>
                      <a:pt x="23" y="1"/>
                      <a:pt x="17"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19" name="Solar_Panel"/>
              <p:cNvSpPr>
                <a:spLocks/>
              </p:cNvSpPr>
              <p:nvPr/>
            </p:nvSpPr>
            <p:spPr bwMode="auto">
              <a:xfrm>
                <a:off x="36" y="176"/>
                <a:ext cx="39" cy="39"/>
              </a:xfrm>
              <a:custGeom>
                <a:avLst/>
                <a:gdLst>
                  <a:gd name="T0" fmla="*/ 78 w 103"/>
                  <a:gd name="T1" fmla="*/ 0 h 103"/>
                  <a:gd name="T2" fmla="*/ 0 w 103"/>
                  <a:gd name="T3" fmla="*/ 79 h 103"/>
                  <a:gd name="T4" fmla="*/ 24 w 103"/>
                  <a:gd name="T5" fmla="*/ 103 h 103"/>
                  <a:gd name="T6" fmla="*/ 103 w 103"/>
                  <a:gd name="T7" fmla="*/ 24 h 103"/>
                  <a:gd name="T8" fmla="*/ 78 w 103"/>
                  <a:gd name="T9" fmla="*/ 0 h 103"/>
                </a:gdLst>
                <a:ahLst/>
                <a:cxnLst>
                  <a:cxn ang="0">
                    <a:pos x="T0" y="T1"/>
                  </a:cxn>
                  <a:cxn ang="0">
                    <a:pos x="T2" y="T3"/>
                  </a:cxn>
                  <a:cxn ang="0">
                    <a:pos x="T4" y="T5"/>
                  </a:cxn>
                  <a:cxn ang="0">
                    <a:pos x="T6" y="T7"/>
                  </a:cxn>
                  <a:cxn ang="0">
                    <a:pos x="T8" y="T9"/>
                  </a:cxn>
                </a:cxnLst>
                <a:rect l="0" t="0" r="r" b="b"/>
                <a:pathLst>
                  <a:path w="103" h="103">
                    <a:moveTo>
                      <a:pt x="78" y="0"/>
                    </a:moveTo>
                    <a:lnTo>
                      <a:pt x="0" y="79"/>
                    </a:lnTo>
                    <a:lnTo>
                      <a:pt x="24" y="103"/>
                    </a:lnTo>
                    <a:lnTo>
                      <a:pt x="103" y="24"/>
                    </a:lnTo>
                    <a:cubicBezTo>
                      <a:pt x="94" y="17"/>
                      <a:pt x="86" y="9"/>
                      <a:pt x="7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0" name="Solar_Panel"/>
              <p:cNvSpPr>
                <a:spLocks noChangeArrowheads="1"/>
              </p:cNvSpPr>
              <p:nvPr/>
            </p:nvSpPr>
            <p:spPr bwMode="auto">
              <a:xfrm>
                <a:off x="256" y="413"/>
                <a:ext cx="39" cy="6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1" name="Solar_Panel"/>
              <p:cNvSpPr>
                <a:spLocks/>
              </p:cNvSpPr>
              <p:nvPr/>
            </p:nvSpPr>
            <p:spPr bwMode="auto">
              <a:xfrm>
                <a:off x="288" y="335"/>
                <a:ext cx="131" cy="65"/>
              </a:xfrm>
              <a:custGeom>
                <a:avLst/>
                <a:gdLst>
                  <a:gd name="T0" fmla="*/ 0 w 348"/>
                  <a:gd name="T1" fmla="*/ 139 h 174"/>
                  <a:gd name="T2" fmla="*/ 0 w 348"/>
                  <a:gd name="T3" fmla="*/ 174 h 174"/>
                  <a:gd name="T4" fmla="*/ 209 w 348"/>
                  <a:gd name="T5" fmla="*/ 174 h 174"/>
                  <a:gd name="T6" fmla="*/ 348 w 348"/>
                  <a:gd name="T7" fmla="*/ 35 h 174"/>
                  <a:gd name="T8" fmla="*/ 348 w 348"/>
                  <a:gd name="T9" fmla="*/ 0 h 174"/>
                  <a:gd name="T10" fmla="*/ 139 w 348"/>
                  <a:gd name="T11" fmla="*/ 0 h 174"/>
                  <a:gd name="T12" fmla="*/ 0 w 348"/>
                  <a:gd name="T13" fmla="*/ 139 h 174"/>
                </a:gdLst>
                <a:ahLst/>
                <a:cxnLst>
                  <a:cxn ang="0">
                    <a:pos x="T0" y="T1"/>
                  </a:cxn>
                  <a:cxn ang="0">
                    <a:pos x="T2" y="T3"/>
                  </a:cxn>
                  <a:cxn ang="0">
                    <a:pos x="T4" y="T5"/>
                  </a:cxn>
                  <a:cxn ang="0">
                    <a:pos x="T6" y="T7"/>
                  </a:cxn>
                  <a:cxn ang="0">
                    <a:pos x="T8" y="T9"/>
                  </a:cxn>
                  <a:cxn ang="0">
                    <a:pos x="T10" y="T11"/>
                  </a:cxn>
                  <a:cxn ang="0">
                    <a:pos x="T12" y="T13"/>
                  </a:cxn>
                </a:cxnLst>
                <a:rect l="0" t="0" r="r" b="b"/>
                <a:pathLst>
                  <a:path w="348" h="174">
                    <a:moveTo>
                      <a:pt x="0" y="139"/>
                    </a:moveTo>
                    <a:lnTo>
                      <a:pt x="0" y="174"/>
                    </a:lnTo>
                    <a:lnTo>
                      <a:pt x="209" y="174"/>
                    </a:lnTo>
                    <a:lnTo>
                      <a:pt x="348" y="35"/>
                    </a:lnTo>
                    <a:lnTo>
                      <a:pt x="348" y="0"/>
                    </a:lnTo>
                    <a:lnTo>
                      <a:pt x="139" y="0"/>
                    </a:lnTo>
                    <a:lnTo>
                      <a:pt x="0"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2" name="Solar_Panel"/>
              <p:cNvSpPr>
                <a:spLocks/>
              </p:cNvSpPr>
              <p:nvPr/>
            </p:nvSpPr>
            <p:spPr bwMode="auto">
              <a:xfrm>
                <a:off x="354" y="276"/>
                <a:ext cx="124" cy="59"/>
              </a:xfrm>
              <a:custGeom>
                <a:avLst/>
                <a:gdLst>
                  <a:gd name="T0" fmla="*/ 122 w 330"/>
                  <a:gd name="T1" fmla="*/ 0 h 156"/>
                  <a:gd name="T2" fmla="*/ 0 w 330"/>
                  <a:gd name="T3" fmla="*/ 121 h 156"/>
                  <a:gd name="T4" fmla="*/ 208 w 330"/>
                  <a:gd name="T5" fmla="*/ 121 h 156"/>
                  <a:gd name="T6" fmla="*/ 208 w 330"/>
                  <a:gd name="T7" fmla="*/ 156 h 156"/>
                  <a:gd name="T8" fmla="*/ 330 w 330"/>
                  <a:gd name="T9" fmla="*/ 34 h 156"/>
                  <a:gd name="T10" fmla="*/ 330 w 330"/>
                  <a:gd name="T11" fmla="*/ 0 h 156"/>
                  <a:gd name="T12" fmla="*/ 122 w 330"/>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330" h="156">
                    <a:moveTo>
                      <a:pt x="122" y="0"/>
                    </a:moveTo>
                    <a:lnTo>
                      <a:pt x="0" y="121"/>
                    </a:lnTo>
                    <a:lnTo>
                      <a:pt x="208" y="121"/>
                    </a:lnTo>
                    <a:lnTo>
                      <a:pt x="208" y="156"/>
                    </a:lnTo>
                    <a:lnTo>
                      <a:pt x="330" y="34"/>
                    </a:lnTo>
                    <a:lnTo>
                      <a:pt x="330"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3" name="Solar_Panel"/>
              <p:cNvSpPr>
                <a:spLocks/>
              </p:cNvSpPr>
              <p:nvPr/>
            </p:nvSpPr>
            <p:spPr bwMode="auto">
              <a:xfrm>
                <a:off x="256" y="276"/>
                <a:ext cx="124" cy="46"/>
              </a:xfrm>
              <a:custGeom>
                <a:avLst/>
                <a:gdLst>
                  <a:gd name="T0" fmla="*/ 208 w 330"/>
                  <a:gd name="T1" fmla="*/ 121 h 121"/>
                  <a:gd name="T2" fmla="*/ 330 w 330"/>
                  <a:gd name="T3" fmla="*/ 0 h 121"/>
                  <a:gd name="T4" fmla="*/ 121 w 330"/>
                  <a:gd name="T5" fmla="*/ 0 h 121"/>
                  <a:gd name="T6" fmla="*/ 0 w 330"/>
                  <a:gd name="T7" fmla="*/ 121 h 121"/>
                  <a:gd name="T8" fmla="*/ 208 w 330"/>
                  <a:gd name="T9" fmla="*/ 121 h 121"/>
                </a:gdLst>
                <a:ahLst/>
                <a:cxnLst>
                  <a:cxn ang="0">
                    <a:pos x="T0" y="T1"/>
                  </a:cxn>
                  <a:cxn ang="0">
                    <a:pos x="T2" y="T3"/>
                  </a:cxn>
                  <a:cxn ang="0">
                    <a:pos x="T4" y="T5"/>
                  </a:cxn>
                  <a:cxn ang="0">
                    <a:pos x="T6" y="T7"/>
                  </a:cxn>
                  <a:cxn ang="0">
                    <a:pos x="T8" y="T9"/>
                  </a:cxn>
                </a:cxnLst>
                <a:rect l="0" t="0" r="r" b="b"/>
                <a:pathLst>
                  <a:path w="330" h="121">
                    <a:moveTo>
                      <a:pt x="208" y="121"/>
                    </a:moveTo>
                    <a:lnTo>
                      <a:pt x="330" y="0"/>
                    </a:lnTo>
                    <a:lnTo>
                      <a:pt x="121" y="0"/>
                    </a:lnTo>
                    <a:lnTo>
                      <a:pt x="0" y="121"/>
                    </a:lnTo>
                    <a:lnTo>
                      <a:pt x="208"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4" name="Solar_Panel"/>
              <p:cNvSpPr>
                <a:spLocks/>
              </p:cNvSpPr>
              <p:nvPr/>
            </p:nvSpPr>
            <p:spPr bwMode="auto">
              <a:xfrm>
                <a:off x="191" y="335"/>
                <a:ext cx="130" cy="65"/>
              </a:xfrm>
              <a:custGeom>
                <a:avLst/>
                <a:gdLst>
                  <a:gd name="T0" fmla="*/ 139 w 347"/>
                  <a:gd name="T1" fmla="*/ 0 h 174"/>
                  <a:gd name="T2" fmla="*/ 0 w 347"/>
                  <a:gd name="T3" fmla="*/ 139 h 174"/>
                  <a:gd name="T4" fmla="*/ 0 w 347"/>
                  <a:gd name="T5" fmla="*/ 174 h 174"/>
                  <a:gd name="T6" fmla="*/ 208 w 347"/>
                  <a:gd name="T7" fmla="*/ 174 h 174"/>
                  <a:gd name="T8" fmla="*/ 208 w 347"/>
                  <a:gd name="T9" fmla="*/ 139 h 174"/>
                  <a:gd name="T10" fmla="*/ 208 w 347"/>
                  <a:gd name="T11" fmla="*/ 139 h 174"/>
                  <a:gd name="T12" fmla="*/ 347 w 347"/>
                  <a:gd name="T13" fmla="*/ 0 h 174"/>
                  <a:gd name="T14" fmla="*/ 139 w 347"/>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174">
                    <a:moveTo>
                      <a:pt x="139" y="0"/>
                    </a:moveTo>
                    <a:lnTo>
                      <a:pt x="0" y="139"/>
                    </a:lnTo>
                    <a:lnTo>
                      <a:pt x="0" y="174"/>
                    </a:lnTo>
                    <a:lnTo>
                      <a:pt x="208" y="174"/>
                    </a:lnTo>
                    <a:lnTo>
                      <a:pt x="208" y="139"/>
                    </a:lnTo>
                    <a:lnTo>
                      <a:pt x="208" y="139"/>
                    </a:lnTo>
                    <a:lnTo>
                      <a:pt x="347" y="0"/>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5" name="Solar_Panel"/>
              <p:cNvSpPr>
                <a:spLocks/>
              </p:cNvSpPr>
              <p:nvPr/>
            </p:nvSpPr>
            <p:spPr bwMode="auto">
              <a:xfrm>
                <a:off x="158" y="276"/>
                <a:ext cx="124" cy="46"/>
              </a:xfrm>
              <a:custGeom>
                <a:avLst/>
                <a:gdLst>
                  <a:gd name="T0" fmla="*/ 330 w 330"/>
                  <a:gd name="T1" fmla="*/ 0 h 121"/>
                  <a:gd name="T2" fmla="*/ 122 w 330"/>
                  <a:gd name="T3" fmla="*/ 0 h 121"/>
                  <a:gd name="T4" fmla="*/ 0 w 330"/>
                  <a:gd name="T5" fmla="*/ 121 h 121"/>
                  <a:gd name="T6" fmla="*/ 209 w 330"/>
                  <a:gd name="T7" fmla="*/ 121 h 121"/>
                  <a:gd name="T8" fmla="*/ 330 w 330"/>
                  <a:gd name="T9" fmla="*/ 0 h 121"/>
                </a:gdLst>
                <a:ahLst/>
                <a:cxnLst>
                  <a:cxn ang="0">
                    <a:pos x="T0" y="T1"/>
                  </a:cxn>
                  <a:cxn ang="0">
                    <a:pos x="T2" y="T3"/>
                  </a:cxn>
                  <a:cxn ang="0">
                    <a:pos x="T4" y="T5"/>
                  </a:cxn>
                  <a:cxn ang="0">
                    <a:pos x="T6" y="T7"/>
                  </a:cxn>
                  <a:cxn ang="0">
                    <a:pos x="T8" y="T9"/>
                  </a:cxn>
                </a:cxnLst>
                <a:rect l="0" t="0" r="r" b="b"/>
                <a:pathLst>
                  <a:path w="330" h="121">
                    <a:moveTo>
                      <a:pt x="330" y="0"/>
                    </a:moveTo>
                    <a:lnTo>
                      <a:pt x="122" y="0"/>
                    </a:lnTo>
                    <a:lnTo>
                      <a:pt x="0" y="121"/>
                    </a:lnTo>
                    <a:lnTo>
                      <a:pt x="209" y="121"/>
                    </a:lnTo>
                    <a:lnTo>
                      <a:pt x="3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sp>
            <p:nvSpPr>
              <p:cNvPr id="26" name="Solar_Panel"/>
              <p:cNvSpPr>
                <a:spLocks/>
              </p:cNvSpPr>
              <p:nvPr/>
            </p:nvSpPr>
            <p:spPr bwMode="auto">
              <a:xfrm>
                <a:off x="93" y="335"/>
                <a:ext cx="130" cy="65"/>
              </a:xfrm>
              <a:custGeom>
                <a:avLst/>
                <a:gdLst>
                  <a:gd name="T0" fmla="*/ 139 w 347"/>
                  <a:gd name="T1" fmla="*/ 0 h 174"/>
                  <a:gd name="T2" fmla="*/ 0 w 347"/>
                  <a:gd name="T3" fmla="*/ 139 h 174"/>
                  <a:gd name="T4" fmla="*/ 0 w 347"/>
                  <a:gd name="T5" fmla="*/ 174 h 174"/>
                  <a:gd name="T6" fmla="*/ 208 w 347"/>
                  <a:gd name="T7" fmla="*/ 174 h 174"/>
                  <a:gd name="T8" fmla="*/ 208 w 347"/>
                  <a:gd name="T9" fmla="*/ 139 h 174"/>
                  <a:gd name="T10" fmla="*/ 347 w 347"/>
                  <a:gd name="T11" fmla="*/ 0 h 174"/>
                  <a:gd name="T12" fmla="*/ 139 w 347"/>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7" h="174">
                    <a:moveTo>
                      <a:pt x="139" y="0"/>
                    </a:moveTo>
                    <a:lnTo>
                      <a:pt x="0" y="139"/>
                    </a:lnTo>
                    <a:lnTo>
                      <a:pt x="0" y="174"/>
                    </a:lnTo>
                    <a:lnTo>
                      <a:pt x="208" y="174"/>
                    </a:lnTo>
                    <a:lnTo>
                      <a:pt x="208" y="139"/>
                    </a:lnTo>
                    <a:lnTo>
                      <a:pt x="347" y="0"/>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grpSp>
        <p:sp>
          <p:nvSpPr>
            <p:cNvPr id="27" name="Circle: Hollow 5 - 3">
              <a:extLst>
                <a:ext uri="{FF2B5EF4-FFF2-40B4-BE49-F238E27FC236}">
                  <a16:creationId xmlns:a16="http://schemas.microsoft.com/office/drawing/2014/main" id="{89D46B1A-A97C-4620-9B29-30DDF6B71590}"/>
                </a:ext>
              </a:extLst>
            </p:cNvPr>
            <p:cNvSpPr/>
            <p:nvPr/>
          </p:nvSpPr>
          <p:spPr>
            <a:xfrm>
              <a:off x="35496" y="1731528"/>
              <a:ext cx="2877163" cy="2877163"/>
            </a:xfrm>
            <a:prstGeom prst="donut">
              <a:avLst/>
            </a:prstGeom>
            <a:solidFill>
              <a:schemeClr val="accent4"/>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p:txBody>
        </p:sp>
        <p:cxnSp>
          <p:nvCxnSpPr>
            <p:cNvPr id="28" name="Curved Connector 27"/>
            <p:cNvCxnSpPr>
              <a:stCxn id="27" idx="6"/>
            </p:cNvCxnSpPr>
            <p:nvPr/>
          </p:nvCxnSpPr>
          <p:spPr>
            <a:xfrm flipV="1">
              <a:off x="2912659" y="1908379"/>
              <a:ext cx="1315116" cy="1261731"/>
            </a:xfrm>
            <a:prstGeom prst="curvedConnector3">
              <a:avLst>
                <a:gd name="adj1" fmla="val 50000"/>
              </a:avLst>
            </a:pr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36228" y="2422469"/>
              <a:ext cx="5854887" cy="1156451"/>
            </a:xfrm>
            <a:prstGeom prst="rect">
              <a:avLst/>
            </a:prstGeom>
            <a:noFill/>
          </p:spPr>
          <p:txBody>
            <a:bodyPr wrap="square" rtlCol="0">
              <a:spAutoFit/>
            </a:bodyPr>
            <a:lstStyle/>
            <a:p>
              <a:pPr lvl="0">
                <a:defRPr/>
              </a:pPr>
              <a:r>
                <a:rPr lang="fa-IR" b="1" dirty="0">
                  <a:solidFill>
                    <a:srgbClr val="0BD0D9"/>
                  </a:solidFill>
                  <a:cs typeface="B Nazanin" panose="00000400000000000000" pitchFamily="2" charset="-78"/>
                </a:rPr>
                <a:t>رویکردهای اقتصادی</a:t>
              </a:r>
            </a:p>
            <a:p>
              <a:pPr lvl="0">
                <a:defRPr/>
              </a:pPr>
              <a:r>
                <a:rPr lang="fa-IR" b="1" dirty="0">
                  <a:solidFill>
                    <a:srgbClr val="7030A0"/>
                  </a:solidFill>
                  <a:cs typeface="B Nazanin" panose="00000400000000000000" pitchFamily="2" charset="-78"/>
                </a:rPr>
                <a:t>مدل رشد  نئوکلاسيکي سولو (برونزا) و مدل رشد تکامل‌گرایی شومپيتر(درون‌زا)</a:t>
              </a:r>
            </a:p>
          </p:txBody>
        </p:sp>
        <p:sp>
          <p:nvSpPr>
            <p:cNvPr id="30" name="TextBox 29"/>
            <p:cNvSpPr txBox="1"/>
            <p:nvPr/>
          </p:nvSpPr>
          <p:spPr>
            <a:xfrm>
              <a:off x="5136228" y="3498722"/>
              <a:ext cx="5854887" cy="1156451"/>
            </a:xfrm>
            <a:prstGeom prst="rect">
              <a:avLst/>
            </a:prstGeom>
            <a:noFill/>
          </p:spPr>
          <p:txBody>
            <a:bodyPr wrap="square" rtlCol="0">
              <a:spAutoFit/>
            </a:bodyPr>
            <a:lstStyle/>
            <a:p>
              <a:pPr lvl="0">
                <a:defRPr/>
              </a:pPr>
              <a:r>
                <a:rPr lang="fa-IR" b="1" dirty="0">
                  <a:solidFill>
                    <a:srgbClr val="009DD9"/>
                  </a:solidFill>
                  <a:cs typeface="B Nazanin" panose="00000400000000000000" pitchFamily="2" charset="-78"/>
                </a:rPr>
                <a:t>هزینه انطباق</a:t>
              </a:r>
            </a:p>
            <a:p>
              <a:pPr rtl="1"/>
              <a:r>
                <a:rPr lang="fa-IR" dirty="0">
                  <a:cs typeface="B Nazanin" panose="00000400000000000000" pitchFamily="2" charset="-78"/>
                </a:rPr>
                <a:t> </a:t>
              </a:r>
              <a:r>
                <a:rPr lang="fa-IR" b="1" dirty="0">
                  <a:solidFill>
                    <a:srgbClr val="7030A0"/>
                  </a:solidFill>
                  <a:cs typeface="B Nazanin" panose="00000400000000000000" pitchFamily="2" charset="-78"/>
                </a:rPr>
                <a:t>شدت؛ انعطاف‌پذيري؛ اطلاعات: نوآوری‌های بنیادین و نوآوری تدریجی</a:t>
              </a:r>
              <a:endParaRPr lang="en-US" b="1" dirty="0">
                <a:solidFill>
                  <a:srgbClr val="7030A0"/>
                </a:solidFill>
                <a:cs typeface="B Nazanin" panose="00000400000000000000" pitchFamily="2" charset="-78"/>
              </a:endParaRPr>
            </a:p>
          </p:txBody>
        </p:sp>
        <p:sp>
          <p:nvSpPr>
            <p:cNvPr id="31" name="TextBox 30"/>
            <p:cNvSpPr txBox="1"/>
            <p:nvPr/>
          </p:nvSpPr>
          <p:spPr>
            <a:xfrm>
              <a:off x="5136228" y="4574975"/>
              <a:ext cx="5854887" cy="80951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srgbClr val="0F6FC6"/>
                  </a:solidFill>
                  <a:effectLst/>
                  <a:uLnTx/>
                  <a:uFillTx/>
                  <a:latin typeface="Calibri"/>
                  <a:cs typeface="B Nazanin" panose="00000400000000000000" pitchFamily="2" charset="-78"/>
                </a:rPr>
                <a:t>نوع اثر</a:t>
              </a:r>
              <a:endParaRPr kumimoji="0" lang="en-US" b="1" i="0" u="none" strike="noStrike" kern="1200" cap="none" spc="0" normalizeH="0" baseline="0" noProof="0" dirty="0">
                <a:ln>
                  <a:noFill/>
                </a:ln>
                <a:solidFill>
                  <a:srgbClr val="0F6FC6"/>
                </a:solidFill>
                <a:effectLst/>
                <a:uLnTx/>
                <a:uFillTx/>
                <a:latin typeface="Calibri"/>
                <a:cs typeface="B Nazanin" panose="00000400000000000000" pitchFamily="2" charset="-78"/>
              </a:endParaRPr>
            </a:p>
            <a:p>
              <a:pPr marL="0" marR="0" lvl="0" indent="0" algn="r" defTabSz="914400" eaLnBrk="1" fontAlgn="auto" latinLnBrk="0" hangingPunct="1">
                <a:lnSpc>
                  <a:spcPct val="100000"/>
                </a:lnSpc>
                <a:spcBef>
                  <a:spcPts val="0"/>
                </a:spcBef>
                <a:spcAft>
                  <a:spcPts val="0"/>
                </a:spcAft>
                <a:buClrTx/>
                <a:buSzTx/>
                <a:buFontTx/>
                <a:buNone/>
                <a:tabLst/>
                <a:defRPr/>
              </a:pPr>
              <a:r>
                <a:rPr lang="fa-IR" b="1" dirty="0">
                  <a:solidFill>
                    <a:srgbClr val="7030A0"/>
                  </a:solidFill>
                  <a:cs typeface="B Nazanin" panose="00000400000000000000" pitchFamily="2" charset="-78"/>
                </a:rPr>
                <a:t>ضعیف؛ محدود؛ قوی</a:t>
              </a:r>
              <a:endParaRPr lang="en-US" b="1" dirty="0">
                <a:solidFill>
                  <a:srgbClr val="7030A0"/>
                </a:solidFill>
                <a:cs typeface="B Nazanin" panose="00000400000000000000" pitchFamily="2" charset="-78"/>
              </a:endParaRPr>
            </a:p>
          </p:txBody>
        </p:sp>
        <p:sp>
          <p:nvSpPr>
            <p:cNvPr id="32" name="TextBox 31"/>
            <p:cNvSpPr txBox="1"/>
            <p:nvPr/>
          </p:nvSpPr>
          <p:spPr>
            <a:xfrm>
              <a:off x="5136227" y="5651227"/>
              <a:ext cx="5854887" cy="1156451"/>
            </a:xfrm>
            <a:prstGeom prst="rect">
              <a:avLst/>
            </a:prstGeom>
            <a:noFill/>
          </p:spPr>
          <p:txBody>
            <a:bodyPr wrap="square" rtlCol="0">
              <a:spAutoFit/>
            </a:bodyPr>
            <a:lstStyle/>
            <a:p>
              <a:pPr lvl="0">
                <a:defRPr/>
              </a:pPr>
              <a:r>
                <a:rPr lang="fa-IR" b="1" dirty="0">
                  <a:solidFill>
                    <a:srgbClr val="04617B"/>
                  </a:solidFill>
                  <a:cs typeface="B Nazanin" panose="00000400000000000000" pitchFamily="2" charset="-78"/>
                </a:rPr>
                <a:t>در زنجیره ارزش</a:t>
              </a:r>
            </a:p>
            <a:p>
              <a:pPr lvl="0" rtl="1">
                <a:defRPr/>
              </a:pPr>
              <a:r>
                <a:rPr lang="fa-IR" b="1" dirty="0">
                  <a:solidFill>
                    <a:srgbClr val="7030A0"/>
                  </a:solidFill>
                  <a:cs typeface="B Nazanin" panose="00000400000000000000" pitchFamily="2" charset="-78"/>
                </a:rPr>
                <a:t>ورود به بازار؛ سهم بازار؛ استاندارد محیط زیست فرآیند/محصول/خدمت؛ برچسبگذاری</a:t>
              </a:r>
              <a:endParaRPr lang="en-US" b="1" dirty="0">
                <a:solidFill>
                  <a:srgbClr val="7030A0"/>
                </a:solidFill>
                <a:cs typeface="B Nazanin" panose="00000400000000000000" pitchFamily="2" charset="-78"/>
              </a:endParaRPr>
            </a:p>
          </p:txBody>
        </p:sp>
        <p:cxnSp>
          <p:nvCxnSpPr>
            <p:cNvPr id="33" name="Curved Connector 32"/>
            <p:cNvCxnSpPr>
              <a:stCxn id="8" idx="6"/>
            </p:cNvCxnSpPr>
            <p:nvPr/>
          </p:nvCxnSpPr>
          <p:spPr>
            <a:xfrm flipV="1">
              <a:off x="2912659" y="2957313"/>
              <a:ext cx="1190137" cy="646006"/>
            </a:xfrm>
            <a:prstGeom prst="curvedConnector3">
              <a:avLst>
                <a:gd name="adj1" fmla="val 50000"/>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7" idx="6"/>
            </p:cNvCxnSpPr>
            <p:nvPr/>
          </p:nvCxnSpPr>
          <p:spPr>
            <a:xfrm>
              <a:off x="2912659" y="3999607"/>
              <a:ext cx="1190137" cy="6640"/>
            </a:xfrm>
            <a:prstGeom prst="curvedConnector3">
              <a:avLst>
                <a:gd name="adj1" fmla="val 50000"/>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6" idx="6"/>
            </p:cNvCxnSpPr>
            <p:nvPr/>
          </p:nvCxnSpPr>
          <p:spPr>
            <a:xfrm>
              <a:off x="2912659" y="4395895"/>
              <a:ext cx="1190137" cy="652646"/>
            </a:xfrm>
            <a:prstGeom prst="curved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2912659" y="4862757"/>
              <a:ext cx="1315116" cy="1312095"/>
            </a:xfrm>
            <a:prstGeom prst="curvedConnector3">
              <a:avLst>
                <a:gd name="adj1" fmla="val 5000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cstate="print">
              <a:grayscl/>
            </a:blip>
            <a:stretch>
              <a:fillRect/>
            </a:stretch>
          </p:blipFill>
          <p:spPr>
            <a:xfrm>
              <a:off x="4302037" y="6050793"/>
              <a:ext cx="731520" cy="263430"/>
            </a:xfrm>
            <a:prstGeom prst="rect">
              <a:avLst/>
            </a:prstGeom>
          </p:spPr>
        </p:pic>
        <p:pic>
          <p:nvPicPr>
            <p:cNvPr id="38" name="Picture 37"/>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23831" y="3630318"/>
              <a:ext cx="731520" cy="73152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0133" y="2423990"/>
              <a:ext cx="731520" cy="731520"/>
            </a:xfrm>
            <a:prstGeom prst="rect">
              <a:avLst/>
            </a:prstGeom>
          </p:spPr>
        </p:pic>
        <p:pic>
          <p:nvPicPr>
            <p:cNvPr id="40" name="Picture 39"/>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14805" y="1398173"/>
              <a:ext cx="731520" cy="547934"/>
            </a:xfrm>
            <a:prstGeom prst="rect">
              <a:avLst/>
            </a:prstGeom>
          </p:spPr>
        </p:pic>
      </p:grp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13</a:t>
            </a:fld>
            <a:endParaRPr lang="fa-IR"/>
          </a:p>
        </p:txBody>
      </p:sp>
    </p:spTree>
    <p:extLst>
      <p:ext uri="{BB962C8B-B14F-4D97-AF65-F5344CB8AC3E}">
        <p14:creationId xmlns:p14="http://schemas.microsoft.com/office/powerpoint/2010/main" val="2326715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4- اثر مقررات (ادامه)</a:t>
            </a:r>
            <a:endParaRPr lang="en-US" dirty="0"/>
          </a:p>
        </p:txBody>
      </p:sp>
      <p:sp>
        <p:nvSpPr>
          <p:cNvPr id="5" name="Circle: Hollow 5">
            <a:extLst>
              <a:ext uri="{FF2B5EF4-FFF2-40B4-BE49-F238E27FC236}">
                <a16:creationId xmlns:a16="http://schemas.microsoft.com/office/drawing/2014/main" id="{89D46B1A-A97C-4620-9B29-30DDF6B71590}"/>
              </a:ext>
            </a:extLst>
          </p:cNvPr>
          <p:cNvSpPr/>
          <p:nvPr/>
        </p:nvSpPr>
        <p:spPr>
          <a:xfrm>
            <a:off x="35496" y="3596073"/>
            <a:ext cx="2237805" cy="1835086"/>
          </a:xfrm>
          <a:prstGeom prst="donut">
            <a:avLst/>
          </a:prstGeom>
          <a:solidFill>
            <a:schemeClr val="tx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ircle: Hollow 5 - 1">
            <a:extLst>
              <a:ext uri="{FF2B5EF4-FFF2-40B4-BE49-F238E27FC236}">
                <a16:creationId xmlns:a16="http://schemas.microsoft.com/office/drawing/2014/main" id="{89D46B1A-A97C-4620-9B29-30DDF6B71590}"/>
              </a:ext>
            </a:extLst>
          </p:cNvPr>
          <p:cNvSpPr/>
          <p:nvPr/>
        </p:nvSpPr>
        <p:spPr>
          <a:xfrm>
            <a:off x="35496" y="3343317"/>
            <a:ext cx="2237805" cy="1835086"/>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ircle: Hollow 5 - 2">
            <a:extLst>
              <a:ext uri="{FF2B5EF4-FFF2-40B4-BE49-F238E27FC236}">
                <a16:creationId xmlns:a16="http://schemas.microsoft.com/office/drawing/2014/main" id="{89D46B1A-A97C-4620-9B29-30DDF6B71590}"/>
              </a:ext>
            </a:extLst>
          </p:cNvPr>
          <p:cNvSpPr/>
          <p:nvPr/>
        </p:nvSpPr>
        <p:spPr>
          <a:xfrm>
            <a:off x="35496" y="3090560"/>
            <a:ext cx="2237805" cy="1835086"/>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ircle: Hollow 5 - 3">
            <a:extLst>
              <a:ext uri="{FF2B5EF4-FFF2-40B4-BE49-F238E27FC236}">
                <a16:creationId xmlns:a16="http://schemas.microsoft.com/office/drawing/2014/main" id="{89D46B1A-A97C-4620-9B29-30DDF6B71590}"/>
              </a:ext>
            </a:extLst>
          </p:cNvPr>
          <p:cNvSpPr/>
          <p:nvPr/>
        </p:nvSpPr>
        <p:spPr>
          <a:xfrm>
            <a:off x="35496" y="2837803"/>
            <a:ext cx="2237805" cy="1835086"/>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2619549" y="1877337"/>
            <a:ext cx="6128915" cy="4431983"/>
          </a:xfrm>
          <a:prstGeom prst="rect">
            <a:avLst/>
          </a:prstGeom>
          <a:noFill/>
        </p:spPr>
        <p:txBody>
          <a:bodyPr wrap="square" rtlCol="0">
            <a:spAutoFit/>
          </a:bodyPr>
          <a:lstStyle/>
          <a:p>
            <a:pPr lvl="0">
              <a:defRPr/>
            </a:pPr>
            <a:r>
              <a:rPr lang="fa-IR" b="1" dirty="0">
                <a:solidFill>
                  <a:srgbClr val="10CF9B"/>
                </a:solidFill>
                <a:cs typeface="B Titr" panose="00000700000000000000" pitchFamily="2" charset="-78"/>
              </a:rPr>
              <a:t>نظریه‌های مداخله</a:t>
            </a:r>
          </a:p>
          <a:p>
            <a:pPr>
              <a:defRPr/>
            </a:pPr>
            <a:r>
              <a:rPr lang="fa-IR" sz="1400" b="1" dirty="0">
                <a:solidFill>
                  <a:srgbClr val="7030A0"/>
                </a:solidFill>
                <a:cs typeface="B Titr" panose="00000700000000000000" pitchFamily="2" charset="-78"/>
              </a:rPr>
              <a:t>استدلال‌های رفتاری؛ شکست بازار؛ شکست </a:t>
            </a:r>
            <a:r>
              <a:rPr lang="fa-IR" sz="1400" b="1" dirty="0" smtClean="0">
                <a:solidFill>
                  <a:srgbClr val="7030A0"/>
                </a:solidFill>
                <a:cs typeface="B Titr" panose="00000700000000000000" pitchFamily="2" charset="-78"/>
              </a:rPr>
              <a:t>سازمانی</a:t>
            </a:r>
          </a:p>
          <a:p>
            <a:pPr algn="justLow">
              <a:defRPr/>
            </a:pPr>
            <a:r>
              <a:rPr lang="fa-IR" sz="1400" b="1" dirty="0">
                <a:solidFill>
                  <a:srgbClr val="7030A0"/>
                </a:solidFill>
                <a:cs typeface="B Mitra" panose="00000400000000000000" pitchFamily="2" charset="-78"/>
              </a:rPr>
              <a:t>استدلال‌های رفتاری: </a:t>
            </a:r>
            <a:endParaRPr lang="fa-IR" sz="1400" b="1" dirty="0" smtClean="0">
              <a:cs typeface="B Mitra" panose="00000400000000000000" pitchFamily="2" charset="-78"/>
            </a:endParaRPr>
          </a:p>
          <a:p>
            <a:pPr algn="justLow">
              <a:defRPr/>
            </a:pPr>
            <a:r>
              <a:rPr lang="fa-IR" sz="1400" b="1" dirty="0" smtClean="0">
                <a:cs typeface="B Mitra" panose="00000400000000000000" pitchFamily="2" charset="-78"/>
              </a:rPr>
              <a:t>بیشینه‌سازی </a:t>
            </a:r>
            <a:r>
              <a:rPr lang="fa-IR" sz="1400" b="1" dirty="0">
                <a:cs typeface="B Mitra" panose="00000400000000000000" pitchFamily="2" charset="-78"/>
              </a:rPr>
              <a:t>سود </a:t>
            </a:r>
            <a:r>
              <a:rPr lang="fa-IR" sz="1400" b="1" dirty="0" smtClean="0">
                <a:cs typeface="B Mitra" panose="00000400000000000000" pitchFamily="2" charset="-78"/>
              </a:rPr>
              <a:t>+ </a:t>
            </a:r>
            <a:r>
              <a:rPr lang="fa-IR" sz="1400" b="1" dirty="0">
                <a:cs typeface="B Mitra" panose="00000400000000000000" pitchFamily="2" charset="-78"/>
              </a:rPr>
              <a:t>پرهیز از ریسک، مقاومت در برابر تغییر هزینه‌زا و عقلانیت محدود مدیران </a:t>
            </a:r>
            <a:r>
              <a:rPr lang="fa-IR" sz="1400" b="1" dirty="0" smtClean="0">
                <a:cs typeface="B Mitra" panose="00000400000000000000" pitchFamily="2" charset="-78"/>
              </a:rPr>
              <a:t>= کاهش سرمایه‌گذاری بر فرصت‌ها</a:t>
            </a:r>
          </a:p>
          <a:p>
            <a:pPr algn="justLow">
              <a:defRPr/>
            </a:pPr>
            <a:endParaRPr lang="fa-IR" sz="1200" b="1" dirty="0" smtClean="0">
              <a:cs typeface="B Mitra" panose="00000400000000000000" pitchFamily="2" charset="-78"/>
            </a:endParaRPr>
          </a:p>
          <a:p>
            <a:pPr algn="ctr">
              <a:defRPr/>
            </a:pPr>
            <a:r>
              <a:rPr lang="fa-IR" sz="1400" b="1" dirty="0" smtClean="0">
                <a:cs typeface="B Mitra" panose="00000400000000000000" pitchFamily="2" charset="-78"/>
              </a:rPr>
              <a:t> </a:t>
            </a:r>
            <a:r>
              <a:rPr lang="fa-IR" sz="1400" b="1" dirty="0">
                <a:cs typeface="B Mitra" panose="00000400000000000000" pitchFamily="2" charset="-78"/>
              </a:rPr>
              <a:t>اما مقررات این </a:t>
            </a:r>
            <a:r>
              <a:rPr lang="fa-IR" sz="1400" b="1" dirty="0" smtClean="0">
                <a:cs typeface="B Mitra" panose="00000400000000000000" pitchFamily="2" charset="-78"/>
              </a:rPr>
              <a:t>خودکنترلی </a:t>
            </a:r>
            <a:r>
              <a:rPr lang="fa-IR" sz="1400" b="1" dirty="0">
                <a:cs typeface="B Mitra" panose="00000400000000000000" pitchFamily="2" charset="-78"/>
              </a:rPr>
              <a:t>را حل کرده و به مدیران گوشزد می‌کند برای همگرایی با مقررات می‌بایست تغییراتی را ایجاد نمایند. </a:t>
            </a:r>
          </a:p>
          <a:p>
            <a:pPr algn="justLow">
              <a:defRPr/>
            </a:pPr>
            <a:endParaRPr lang="en-US" sz="1400" b="1" dirty="0">
              <a:cs typeface="B Mitra" panose="00000400000000000000" pitchFamily="2" charset="-78"/>
            </a:endParaRPr>
          </a:p>
          <a:p>
            <a:pPr algn="justLow">
              <a:defRPr/>
            </a:pPr>
            <a:r>
              <a:rPr lang="fa-IR" sz="1400" b="1" dirty="0">
                <a:solidFill>
                  <a:srgbClr val="7030A0"/>
                </a:solidFill>
                <a:cs typeface="B Mitra" panose="00000400000000000000" pitchFamily="2" charset="-78"/>
              </a:rPr>
              <a:t>شکست بازار: </a:t>
            </a:r>
            <a:endParaRPr lang="fa-IR" sz="1400" b="1" dirty="0" smtClean="0">
              <a:solidFill>
                <a:srgbClr val="7030A0"/>
              </a:solidFill>
              <a:cs typeface="B Mitra" panose="00000400000000000000" pitchFamily="2" charset="-78"/>
            </a:endParaRPr>
          </a:p>
          <a:p>
            <a:pPr algn="justLow">
              <a:defRPr/>
            </a:pPr>
            <a:r>
              <a:rPr lang="fa-IR" sz="1400" b="1" i="1" dirty="0" smtClean="0">
                <a:cs typeface="B Mitra" panose="00000400000000000000" pitchFamily="2" charset="-78"/>
              </a:rPr>
              <a:t>«</a:t>
            </a:r>
            <a:r>
              <a:rPr lang="fa-IR" sz="1400" b="1" i="1" dirty="0">
                <a:cs typeface="B Mitra" panose="00000400000000000000" pitchFamily="2" charset="-78"/>
              </a:rPr>
              <a:t>قدرت بازار</a:t>
            </a:r>
            <a:r>
              <a:rPr lang="fa-IR" sz="1400" b="1" i="1" dirty="0" smtClean="0">
                <a:cs typeface="B Mitra" panose="00000400000000000000" pitchFamily="2" charset="-78"/>
              </a:rPr>
              <a:t>»</a:t>
            </a:r>
            <a:r>
              <a:rPr lang="fa-IR" sz="1400" b="1" dirty="0" smtClean="0">
                <a:cs typeface="B Mitra" panose="00000400000000000000" pitchFamily="2" charset="-78"/>
              </a:rPr>
              <a:t>+ </a:t>
            </a:r>
            <a:r>
              <a:rPr lang="fa-IR" sz="1400" b="1" i="1" dirty="0">
                <a:cs typeface="B Mitra" panose="00000400000000000000" pitchFamily="2" charset="-78"/>
              </a:rPr>
              <a:t>«اطلاعات نامتقارن</a:t>
            </a:r>
            <a:r>
              <a:rPr lang="fa-IR" sz="1400" b="1" i="1" dirty="0" smtClean="0">
                <a:cs typeface="B Mitra" panose="00000400000000000000" pitchFamily="2" charset="-78"/>
              </a:rPr>
              <a:t>»+</a:t>
            </a:r>
            <a:r>
              <a:rPr lang="fa-IR" sz="1400" b="1" dirty="0" smtClean="0">
                <a:cs typeface="B Mitra" panose="00000400000000000000" pitchFamily="2" charset="-78"/>
              </a:rPr>
              <a:t> </a:t>
            </a:r>
            <a:r>
              <a:rPr lang="fa-IR" sz="1400" b="1" i="1" dirty="0">
                <a:cs typeface="B Mitra" panose="00000400000000000000" pitchFamily="2" charset="-78"/>
              </a:rPr>
              <a:t>«سرریز تحقیق و توسعه</a:t>
            </a:r>
            <a:r>
              <a:rPr lang="fa-IR" sz="1400" b="1" dirty="0" smtClean="0">
                <a:cs typeface="B Mitra" panose="00000400000000000000" pitchFamily="2" charset="-78"/>
              </a:rPr>
              <a:t>»= کاهش انگیزه‌های </a:t>
            </a:r>
            <a:r>
              <a:rPr lang="fa-IR" sz="1400" b="1" dirty="0">
                <a:cs typeface="B Mitra" panose="00000400000000000000" pitchFamily="2" charset="-78"/>
              </a:rPr>
              <a:t>سرمایه‌‌گذاری </a:t>
            </a:r>
            <a:r>
              <a:rPr lang="fa-IR" sz="1400" b="1" dirty="0" smtClean="0">
                <a:cs typeface="B Mitra" panose="00000400000000000000" pitchFamily="2" charset="-78"/>
              </a:rPr>
              <a:t> </a:t>
            </a:r>
            <a:r>
              <a:rPr lang="fa-IR" sz="1400" b="1" dirty="0">
                <a:cs typeface="B Mitra" panose="00000400000000000000" pitchFamily="2" charset="-78"/>
              </a:rPr>
              <a:t>در بلند مدت </a:t>
            </a:r>
            <a:endParaRPr lang="fa-IR" sz="1400" b="1" dirty="0" smtClean="0">
              <a:cs typeface="B Mitra" panose="00000400000000000000" pitchFamily="2" charset="-78"/>
            </a:endParaRPr>
          </a:p>
          <a:p>
            <a:pPr algn="ctr">
              <a:defRPr/>
            </a:pPr>
            <a:r>
              <a:rPr lang="fa-IR" sz="1400" b="1" dirty="0" smtClean="0">
                <a:cs typeface="B Mitra" panose="00000400000000000000" pitchFamily="2" charset="-78"/>
              </a:rPr>
              <a:t>مقررات </a:t>
            </a:r>
            <a:r>
              <a:rPr lang="fa-IR" sz="1400" b="1" dirty="0">
                <a:cs typeface="B Mitra" panose="00000400000000000000" pitchFamily="2" charset="-78"/>
              </a:rPr>
              <a:t>علاوه بر مترتب کردن حقوق مالکیت فکری بر این دارایی‌های دانشی، با استقرار چارچوب مقررات پوبا و متغیر می‌تواند همواره انگیزه‌های تحقیق و توسعه را ارتقا بخشد.</a:t>
            </a:r>
          </a:p>
          <a:p>
            <a:pPr algn="justLow">
              <a:defRPr/>
            </a:pPr>
            <a:endParaRPr lang="fa-IR" sz="1400" b="1" dirty="0">
              <a:solidFill>
                <a:srgbClr val="7030A0"/>
              </a:solidFill>
              <a:cs typeface="B Mitra" panose="00000400000000000000" pitchFamily="2" charset="-78"/>
            </a:endParaRPr>
          </a:p>
          <a:p>
            <a:pPr algn="justLow">
              <a:defRPr/>
            </a:pPr>
            <a:r>
              <a:rPr lang="fa-IR" sz="1400" b="1" dirty="0">
                <a:solidFill>
                  <a:srgbClr val="7030A0"/>
                </a:solidFill>
                <a:cs typeface="B Mitra" panose="00000400000000000000" pitchFamily="2" charset="-78"/>
              </a:rPr>
              <a:t>شکست سازمانی</a:t>
            </a:r>
            <a:r>
              <a:rPr lang="fa-IR" sz="1400" b="1" dirty="0" smtClean="0">
                <a:solidFill>
                  <a:srgbClr val="7030A0"/>
                </a:solidFill>
                <a:cs typeface="B Mitra" panose="00000400000000000000" pitchFamily="2" charset="-78"/>
              </a:rPr>
              <a:t>:</a:t>
            </a:r>
          </a:p>
          <a:p>
            <a:pPr algn="justLow">
              <a:defRPr/>
            </a:pPr>
            <a:r>
              <a:rPr lang="fa-IR" sz="1400" b="1" dirty="0" smtClean="0">
                <a:cs typeface="B Mitra" panose="00000400000000000000" pitchFamily="2" charset="-78"/>
              </a:rPr>
              <a:t> </a:t>
            </a:r>
            <a:r>
              <a:rPr lang="fa-IR" sz="1400" b="1" dirty="0">
                <a:cs typeface="B Mitra" panose="00000400000000000000" pitchFamily="2" charset="-78"/>
              </a:rPr>
              <a:t>شبکه‌های </a:t>
            </a:r>
            <a:r>
              <a:rPr lang="fa-IR" sz="1400" b="1" dirty="0" smtClean="0">
                <a:cs typeface="B Mitra" panose="00000400000000000000" pitchFamily="2" charset="-78"/>
              </a:rPr>
              <a:t>تامین+ </a:t>
            </a:r>
            <a:r>
              <a:rPr lang="fa-IR" sz="1400" b="1" dirty="0">
                <a:cs typeface="B Mitra" panose="00000400000000000000" pitchFamily="2" charset="-78"/>
              </a:rPr>
              <a:t>روتین‌های </a:t>
            </a:r>
            <a:r>
              <a:rPr lang="fa-IR" sz="1400" b="1" dirty="0" smtClean="0">
                <a:cs typeface="B Mitra" panose="00000400000000000000" pitchFamily="2" charset="-78"/>
              </a:rPr>
              <a:t>سازمانی+ </a:t>
            </a:r>
            <a:r>
              <a:rPr lang="fa-IR" sz="1400" b="1" dirty="0">
                <a:cs typeface="B Mitra" panose="00000400000000000000" pitchFamily="2" charset="-78"/>
              </a:rPr>
              <a:t>درک قواعد </a:t>
            </a:r>
            <a:r>
              <a:rPr lang="fa-IR" sz="1400" b="1" dirty="0" smtClean="0">
                <a:cs typeface="B Mitra" panose="00000400000000000000" pitchFamily="2" charset="-78"/>
              </a:rPr>
              <a:t>جاری= </a:t>
            </a:r>
            <a:r>
              <a:rPr lang="fa-IR" sz="1400" b="1" dirty="0">
                <a:cs typeface="B Mitra" panose="00000400000000000000" pitchFamily="2" charset="-78"/>
              </a:rPr>
              <a:t>لختی نسبت به وضع موجود </a:t>
            </a:r>
            <a:endParaRPr lang="fa-IR" sz="1400" b="1" dirty="0" smtClean="0">
              <a:cs typeface="B Mitra" panose="00000400000000000000" pitchFamily="2" charset="-78"/>
            </a:endParaRPr>
          </a:p>
          <a:p>
            <a:pPr algn="ctr">
              <a:defRPr/>
            </a:pPr>
            <a:r>
              <a:rPr lang="fa-IR" sz="1400" b="1" dirty="0" smtClean="0">
                <a:cs typeface="B Mitra" panose="00000400000000000000" pitchFamily="2" charset="-78"/>
              </a:rPr>
              <a:t>مقررات </a:t>
            </a:r>
            <a:r>
              <a:rPr lang="fa-IR" sz="1400" b="1" dirty="0">
                <a:cs typeface="B Mitra" panose="00000400000000000000" pitchFamily="2" charset="-78"/>
              </a:rPr>
              <a:t>با تغییر قواعد بازی و ارتقای سطح مطلوب عملکرد از منظر سیاستگذاری، این لختی سازمانی را از بین می‌برد.</a:t>
            </a:r>
            <a:endParaRPr lang="en-US" sz="1400" b="1" dirty="0">
              <a:solidFill>
                <a:srgbClr val="7030A0"/>
              </a:solidFill>
              <a:cs typeface="B Mitra" panose="00000400000000000000" pitchFamily="2" charset="-78"/>
            </a:endParaRPr>
          </a:p>
          <a:p>
            <a:pPr>
              <a:defRPr/>
            </a:pPr>
            <a:endParaRPr lang="en-US" sz="1400" b="1" dirty="0">
              <a:solidFill>
                <a:srgbClr val="7030A0"/>
              </a:solidFill>
              <a:cs typeface="B Titr" panose="00000700000000000000" pitchFamily="2" charset="-78"/>
            </a:endParaRPr>
          </a:p>
        </p:txBody>
      </p:sp>
      <p:sp>
        <p:nvSpPr>
          <p:cNvPr id="27" name="Circle: Hollow 5 - 3">
            <a:extLst>
              <a:ext uri="{FF2B5EF4-FFF2-40B4-BE49-F238E27FC236}">
                <a16:creationId xmlns:a16="http://schemas.microsoft.com/office/drawing/2014/main" id="{89D46B1A-A97C-4620-9B29-30DDF6B71590}"/>
              </a:ext>
            </a:extLst>
          </p:cNvPr>
          <p:cNvSpPr/>
          <p:nvPr/>
        </p:nvSpPr>
        <p:spPr>
          <a:xfrm>
            <a:off x="35496" y="2561498"/>
            <a:ext cx="2237805" cy="1835086"/>
          </a:xfrm>
          <a:prstGeom prst="donut">
            <a:avLst/>
          </a:prstGeom>
          <a:solidFill>
            <a:schemeClr val="accent4"/>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8" name="Curved Connector 27"/>
          <p:cNvCxnSpPr>
            <a:stCxn id="27" idx="6"/>
          </p:cNvCxnSpPr>
          <p:nvPr/>
        </p:nvCxnSpPr>
        <p:spPr>
          <a:xfrm flipV="1">
            <a:off x="2273301" y="2957492"/>
            <a:ext cx="1184076" cy="521549"/>
          </a:xfrm>
          <a:prstGeom prst="curvedConnector3">
            <a:avLst>
              <a:gd name="adj1" fmla="val 50000"/>
            </a:avLst>
          </a:prstGeom>
          <a:ln w="285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457377" y="2782753"/>
            <a:ext cx="568963" cy="349478"/>
          </a:xfrm>
          <a:prstGeom prst="rect">
            <a:avLst/>
          </a:prstGeom>
        </p:spPr>
      </p:pic>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14</a:t>
            </a:fld>
            <a:endParaRPr lang="fa-IR"/>
          </a:p>
        </p:txBody>
      </p:sp>
    </p:spTree>
    <p:extLst>
      <p:ext uri="{BB962C8B-B14F-4D97-AF65-F5344CB8AC3E}">
        <p14:creationId xmlns:p14="http://schemas.microsoft.com/office/powerpoint/2010/main" val="2783319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4- اثر مقررات </a:t>
            </a:r>
            <a:r>
              <a:rPr lang="fa-IR" dirty="0"/>
              <a:t>(ادامه)</a:t>
            </a:r>
            <a:endParaRPr lang="en-US" dirty="0"/>
          </a:p>
        </p:txBody>
      </p:sp>
      <p:sp>
        <p:nvSpPr>
          <p:cNvPr id="5" name="Circle: Hollow 5">
            <a:extLst>
              <a:ext uri="{FF2B5EF4-FFF2-40B4-BE49-F238E27FC236}">
                <a16:creationId xmlns:a16="http://schemas.microsoft.com/office/drawing/2014/main" id="{89D46B1A-A97C-4620-9B29-30DDF6B71590}"/>
              </a:ext>
            </a:extLst>
          </p:cNvPr>
          <p:cNvSpPr/>
          <p:nvPr/>
        </p:nvSpPr>
        <p:spPr>
          <a:xfrm>
            <a:off x="165720" y="4169833"/>
            <a:ext cx="2237805" cy="1835086"/>
          </a:xfrm>
          <a:prstGeom prst="donut">
            <a:avLst/>
          </a:prstGeom>
          <a:solidFill>
            <a:schemeClr val="tx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ircle: Hollow 5 - 1">
            <a:extLst>
              <a:ext uri="{FF2B5EF4-FFF2-40B4-BE49-F238E27FC236}">
                <a16:creationId xmlns:a16="http://schemas.microsoft.com/office/drawing/2014/main" id="{89D46B1A-A97C-4620-9B29-30DDF6B71590}"/>
              </a:ext>
            </a:extLst>
          </p:cNvPr>
          <p:cNvSpPr/>
          <p:nvPr/>
        </p:nvSpPr>
        <p:spPr>
          <a:xfrm>
            <a:off x="165720" y="3917077"/>
            <a:ext cx="2237805" cy="1835086"/>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ircle: Hollow 5 - 2">
            <a:extLst>
              <a:ext uri="{FF2B5EF4-FFF2-40B4-BE49-F238E27FC236}">
                <a16:creationId xmlns:a16="http://schemas.microsoft.com/office/drawing/2014/main" id="{89D46B1A-A97C-4620-9B29-30DDF6B71590}"/>
              </a:ext>
            </a:extLst>
          </p:cNvPr>
          <p:cNvSpPr/>
          <p:nvPr/>
        </p:nvSpPr>
        <p:spPr>
          <a:xfrm>
            <a:off x="165720" y="3664320"/>
            <a:ext cx="2237805" cy="1835086"/>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ircle: Hollow 5 - 3">
            <a:extLst>
              <a:ext uri="{FF2B5EF4-FFF2-40B4-BE49-F238E27FC236}">
                <a16:creationId xmlns:a16="http://schemas.microsoft.com/office/drawing/2014/main" id="{89D46B1A-A97C-4620-9B29-30DDF6B71590}"/>
              </a:ext>
            </a:extLst>
          </p:cNvPr>
          <p:cNvSpPr/>
          <p:nvPr/>
        </p:nvSpPr>
        <p:spPr>
          <a:xfrm>
            <a:off x="165720" y="3411563"/>
            <a:ext cx="2237805" cy="1835086"/>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Circle: Hollow 5 - 3">
            <a:extLst>
              <a:ext uri="{FF2B5EF4-FFF2-40B4-BE49-F238E27FC236}">
                <a16:creationId xmlns:a16="http://schemas.microsoft.com/office/drawing/2014/main" id="{89D46B1A-A97C-4620-9B29-30DDF6B71590}"/>
              </a:ext>
            </a:extLst>
          </p:cNvPr>
          <p:cNvSpPr/>
          <p:nvPr/>
        </p:nvSpPr>
        <p:spPr>
          <a:xfrm>
            <a:off x="165720" y="3135258"/>
            <a:ext cx="2237805" cy="1835086"/>
          </a:xfrm>
          <a:prstGeom prst="donut">
            <a:avLst/>
          </a:prstGeom>
          <a:solidFill>
            <a:schemeClr val="accent4"/>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p:cNvSpPr txBox="1"/>
          <p:nvPr/>
        </p:nvSpPr>
        <p:spPr>
          <a:xfrm>
            <a:off x="4132976" y="2420888"/>
            <a:ext cx="4553824" cy="830997"/>
          </a:xfrm>
          <a:prstGeom prst="rect">
            <a:avLst/>
          </a:prstGeom>
          <a:noFill/>
        </p:spPr>
        <p:txBody>
          <a:bodyPr wrap="square" rtlCol="0">
            <a:spAutoFit/>
          </a:bodyPr>
          <a:lstStyle/>
          <a:p>
            <a:pPr lvl="0">
              <a:defRPr/>
            </a:pPr>
            <a:r>
              <a:rPr lang="fa-IR" sz="1600" b="1" dirty="0">
                <a:solidFill>
                  <a:srgbClr val="0BD0D9"/>
                </a:solidFill>
                <a:cs typeface="B Titr" panose="00000700000000000000" pitchFamily="2" charset="-78"/>
              </a:rPr>
              <a:t>رویکردهای اقتصادی</a:t>
            </a:r>
          </a:p>
          <a:p>
            <a:pPr lvl="0">
              <a:defRPr/>
            </a:pPr>
            <a:r>
              <a:rPr lang="fa-IR" sz="1600" b="1" dirty="0">
                <a:solidFill>
                  <a:srgbClr val="7030A0"/>
                </a:solidFill>
                <a:cs typeface="B Titr" panose="00000700000000000000" pitchFamily="2" charset="-78"/>
              </a:rPr>
              <a:t>مدل رشد  نئوکلاسيکي سولو (برونزا) و مدل رشد تکامل‌گرایی شومپيتر(درون‌زا)</a:t>
            </a:r>
          </a:p>
        </p:txBody>
      </p:sp>
      <p:cxnSp>
        <p:nvCxnSpPr>
          <p:cNvPr id="33" name="Curved Connector 32"/>
          <p:cNvCxnSpPr>
            <a:stCxn id="8" idx="6"/>
            <a:endCxn id="39" idx="1"/>
          </p:cNvCxnSpPr>
          <p:nvPr/>
        </p:nvCxnSpPr>
        <p:spPr>
          <a:xfrm flipV="1">
            <a:off x="2403525" y="2655144"/>
            <a:ext cx="1055818" cy="1673962"/>
          </a:xfrm>
          <a:prstGeom prst="curvedConnector3">
            <a:avLst>
              <a:gd name="adj1" fmla="val 50000"/>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343" y="2421858"/>
            <a:ext cx="568963" cy="466571"/>
          </a:xfrm>
          <a:prstGeom prst="rect">
            <a:avLst/>
          </a:prstGeom>
        </p:spPr>
      </p:pic>
      <p:grpSp>
        <p:nvGrpSpPr>
          <p:cNvPr id="42" name="Canvas 338"/>
          <p:cNvGrpSpPr/>
          <p:nvPr/>
        </p:nvGrpSpPr>
        <p:grpSpPr>
          <a:xfrm>
            <a:off x="3229610" y="3512705"/>
            <a:ext cx="5457190" cy="2523490"/>
            <a:chOff x="0" y="0"/>
            <a:chExt cx="5457190" cy="2523490"/>
          </a:xfrm>
        </p:grpSpPr>
        <p:sp>
          <p:nvSpPr>
            <p:cNvPr id="43" name="Rectangle 42"/>
            <p:cNvSpPr/>
            <p:nvPr/>
          </p:nvSpPr>
          <p:spPr>
            <a:xfrm>
              <a:off x="0" y="0"/>
              <a:ext cx="5457190" cy="2523490"/>
            </a:xfrm>
            <a:prstGeom prst="rect">
              <a:avLst/>
            </a:prstGeom>
          </p:spPr>
        </p:sp>
        <p:cxnSp>
          <p:nvCxnSpPr>
            <p:cNvPr id="44" name="Straight Arrow Connector 43"/>
            <p:cNvCxnSpPr/>
            <p:nvPr/>
          </p:nvCxnSpPr>
          <p:spPr>
            <a:xfrm flipH="1" flipV="1">
              <a:off x="2971882" y="267698"/>
              <a:ext cx="0" cy="144432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971883" y="1712018"/>
              <a:ext cx="2231875"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3288834" y="422812"/>
              <a:ext cx="1237431" cy="1015142"/>
            </a:xfrm>
            <a:prstGeom prst="line">
              <a:avLst/>
            </a:prstGeom>
            <a:ln w="22225">
              <a:solidFill>
                <a:schemeClr val="tx1">
                  <a:lumMod val="95000"/>
                  <a:lumOff val="5000"/>
                </a:schemeClr>
              </a:solidFill>
            </a:ln>
          </p:spPr>
          <p:style>
            <a:lnRef idx="1">
              <a:schemeClr val="accent3"/>
            </a:lnRef>
            <a:fillRef idx="0">
              <a:schemeClr val="accent3"/>
            </a:fillRef>
            <a:effectRef idx="0">
              <a:schemeClr val="accent3"/>
            </a:effectRef>
            <a:fontRef idx="minor">
              <a:schemeClr val="tx1"/>
            </a:fontRef>
          </p:style>
        </p:cxnSp>
        <p:cxnSp>
          <p:nvCxnSpPr>
            <p:cNvPr id="47" name="Straight Connector 46"/>
            <p:cNvCxnSpPr/>
            <p:nvPr/>
          </p:nvCxnSpPr>
          <p:spPr>
            <a:xfrm flipV="1">
              <a:off x="3401328" y="422812"/>
              <a:ext cx="1049941" cy="96604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 Box 111"/>
            <p:cNvSpPr txBox="1"/>
            <p:nvPr/>
          </p:nvSpPr>
          <p:spPr>
            <a:xfrm>
              <a:off x="2761897" y="109330"/>
              <a:ext cx="464973" cy="229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5993" tIns="37996" rIns="75993" bIns="37996" numCol="1" spcCol="0" rtlCol="0" fromWordArt="0" anchor="ctr" anchorCtr="0" forceAA="0" compatLnSpc="1">
              <a:prstTxWarp prst="textNoShape">
                <a:avLst/>
              </a:prstTxWarp>
              <a:noAutofit/>
            </a:bodyPr>
            <a:lstStyle/>
            <a:p>
              <a:pPr algn="ctr" rtl="1">
                <a:lnSpc>
                  <a:spcPct val="115000"/>
                </a:lnSpc>
                <a:spcAft>
                  <a:spcPts val="0"/>
                </a:spcAft>
              </a:pPr>
              <a:r>
                <a:rPr lang="fa-IR" sz="800">
                  <a:effectLst/>
                  <a:ea typeface="Calibri" panose="020F0502020204030204" pitchFamily="34" charset="0"/>
                  <a:cs typeface="B Zar" panose="00000400000000000000" pitchFamily="2" charset="-78"/>
                </a:rPr>
                <a:t>نوآوري (</a:t>
              </a:r>
              <a:r>
                <a:rPr lang="en-US" sz="800">
                  <a:effectLst/>
                  <a:ea typeface="Calibri" panose="020F0502020204030204" pitchFamily="34" charset="0"/>
                  <a:cs typeface="B Zar" panose="00000400000000000000" pitchFamily="2" charset="-78"/>
                </a:rPr>
                <a:t>i</a:t>
              </a:r>
              <a:r>
                <a:rPr lang="fa-IR" sz="800">
                  <a:effectLst/>
                  <a:ea typeface="Calibri" panose="020F0502020204030204" pitchFamily="34" charset="0"/>
                  <a:cs typeface="B Zar" panose="00000400000000000000" pitchFamily="2" charset="-78"/>
                </a:rPr>
                <a:t>)</a:t>
              </a:r>
              <a:endParaRPr lang="en-US" sz="1100">
                <a:effectLst/>
                <a:ea typeface="Calibri" panose="020F0502020204030204" pitchFamily="34" charset="0"/>
                <a:cs typeface="Arial" panose="020B0604020202020204" pitchFamily="34" charset="0"/>
              </a:endParaRPr>
            </a:p>
          </p:txBody>
        </p:sp>
        <p:sp>
          <p:nvSpPr>
            <p:cNvPr id="49" name="Text Box 7"/>
            <p:cNvSpPr txBox="1"/>
            <p:nvPr/>
          </p:nvSpPr>
          <p:spPr>
            <a:xfrm>
              <a:off x="4661431" y="1690685"/>
              <a:ext cx="464973" cy="229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5993" tIns="37996" rIns="75993" bIns="37996" numCol="1" spcCol="0" rtlCol="0" fromWordArt="0" anchor="ctr" anchorCtr="0" forceAA="0" compatLnSpc="1">
              <a:prstTxWarp prst="textNoShape">
                <a:avLst/>
              </a:prstTxWarp>
              <a:noAutofit/>
            </a:bodyPr>
            <a:lstStyle/>
            <a:p>
              <a:pPr algn="ctr" rtl="1">
                <a:lnSpc>
                  <a:spcPct val="115000"/>
                </a:lnSpc>
                <a:spcAft>
                  <a:spcPts val="0"/>
                </a:spcAft>
              </a:pPr>
              <a:r>
                <a:rPr lang="fa-IR" sz="800">
                  <a:effectLst/>
                  <a:latin typeface="Times New Roman" panose="02020603050405020304" pitchFamily="18" charset="0"/>
                  <a:ea typeface="Times New Roman" panose="02020603050405020304" pitchFamily="18" charset="0"/>
                  <a:cs typeface="B Zar" panose="00000400000000000000" pitchFamily="2" charset="-78"/>
                </a:rPr>
                <a:t>سرمايه (</a:t>
              </a:r>
              <a:r>
                <a:rPr lang="en-US" sz="800">
                  <a:effectLst/>
                  <a:latin typeface="Times New Roman" panose="02020603050405020304" pitchFamily="18" charset="0"/>
                  <a:ea typeface="Times New Roman" panose="02020603050405020304" pitchFamily="18" charset="0"/>
                  <a:cs typeface="B Zar" panose="00000400000000000000" pitchFamily="2" charset="-78"/>
                </a:rPr>
                <a:t>k</a:t>
              </a:r>
              <a:r>
                <a:rPr lang="fa-IR" sz="800">
                  <a:effectLst/>
                  <a:latin typeface="Times New Roman" panose="02020603050405020304" pitchFamily="18" charset="0"/>
                  <a:ea typeface="Times New Roman" panose="02020603050405020304" pitchFamily="18" charset="0"/>
                  <a:cs typeface="B Zar" panose="00000400000000000000" pitchFamily="2" charset="-78"/>
                </a:rPr>
                <a:t>)</a:t>
              </a:r>
              <a:endParaRPr lang="en-US" sz="1200">
                <a:effectLst/>
                <a:latin typeface="Times New Roman" panose="02020603050405020304" pitchFamily="18" charset="0"/>
                <a:ea typeface="Times New Roman" panose="02020603050405020304" pitchFamily="18" charset="0"/>
              </a:endParaRPr>
            </a:p>
          </p:txBody>
        </p:sp>
        <p:sp>
          <p:nvSpPr>
            <p:cNvPr id="50" name="Rectangle 49"/>
            <p:cNvSpPr/>
            <p:nvPr/>
          </p:nvSpPr>
          <p:spPr>
            <a:xfrm>
              <a:off x="2971884" y="924928"/>
              <a:ext cx="929947" cy="78709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5993" tIns="37996" rIns="75993" bIns="37996" numCol="1" spcCol="0" rtlCol="0" fromWordArt="0" anchor="ctr" anchorCtr="0" forceAA="0" compatLnSpc="1">
              <a:prstTxWarp prst="textNoShape">
                <a:avLst/>
              </a:prstTxWarp>
              <a:noAutofit/>
            </a:bodyPr>
            <a:lstStyle/>
            <a:p>
              <a:endParaRPr lang="en-US"/>
            </a:p>
          </p:txBody>
        </p:sp>
        <p:sp>
          <p:nvSpPr>
            <p:cNvPr id="51" name="Text Box 7"/>
            <p:cNvSpPr txBox="1"/>
            <p:nvPr/>
          </p:nvSpPr>
          <p:spPr>
            <a:xfrm>
              <a:off x="4069002" y="2115724"/>
              <a:ext cx="1262811" cy="229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37996" rIns="0" bIns="37996" numCol="1" spcCol="0" rtlCol="0" fromWordArt="0" anchor="ctr" anchorCtr="0" forceAA="0" compatLnSpc="1">
              <a:prstTxWarp prst="textNoShape">
                <a:avLst/>
              </a:prstTxWarp>
              <a:noAutofit/>
            </a:bodyPr>
            <a:lstStyle/>
            <a:p>
              <a:pPr algn="r" rtl="1">
                <a:lnSpc>
                  <a:spcPct val="115000"/>
                </a:lnSpc>
                <a:spcAft>
                  <a:spcPts val="0"/>
                </a:spcAft>
              </a:pPr>
              <a:r>
                <a:rPr lang="fa-IR" sz="800">
                  <a:solidFill>
                    <a:srgbClr val="000000"/>
                  </a:solidFill>
                  <a:effectLst/>
                  <a:latin typeface="Times New Roman" panose="02020603050405020304" pitchFamily="18" charset="0"/>
                  <a:ea typeface="Times New Roman" panose="02020603050405020304" pitchFamily="18" charset="0"/>
                  <a:cs typeface="B Zar" panose="00000400000000000000" pitchFamily="2" charset="-78"/>
                </a:rPr>
                <a:t>(3) تابع سولو  بدون جاري‌سازي مقررات</a:t>
              </a:r>
              <a:endParaRPr lang="en-US" sz="1200">
                <a:effectLst/>
                <a:latin typeface="Times New Roman" panose="02020603050405020304" pitchFamily="18" charset="0"/>
                <a:ea typeface="Times New Roman" panose="02020603050405020304" pitchFamily="18" charset="0"/>
              </a:endParaRPr>
            </a:p>
          </p:txBody>
        </p:sp>
        <p:sp>
          <p:nvSpPr>
            <p:cNvPr id="52" name="Text Box 7"/>
            <p:cNvSpPr txBox="1"/>
            <p:nvPr/>
          </p:nvSpPr>
          <p:spPr>
            <a:xfrm rot="19025201">
              <a:off x="4014543" y="244000"/>
              <a:ext cx="681356" cy="229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5993" tIns="37996" rIns="75993" bIns="37996"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تابع شومپيتر </a:t>
              </a:r>
              <a:endParaRPr lang="en-US" sz="1200">
                <a:effectLst/>
                <a:latin typeface="Times New Roman" panose="02020603050405020304" pitchFamily="18" charset="0"/>
                <a:ea typeface="Times New Roman" panose="02020603050405020304" pitchFamily="18" charset="0"/>
              </a:endParaRPr>
            </a:p>
          </p:txBody>
        </p:sp>
        <p:sp>
          <p:nvSpPr>
            <p:cNvPr id="53" name="Text Box 7"/>
            <p:cNvSpPr txBox="1"/>
            <p:nvPr/>
          </p:nvSpPr>
          <p:spPr>
            <a:xfrm>
              <a:off x="2806982" y="844934"/>
              <a:ext cx="209221" cy="1591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en-US" sz="800">
                  <a:effectLst/>
                  <a:latin typeface="Times New Roman" panose="02020603050405020304" pitchFamily="18" charset="0"/>
                  <a:ea typeface="Times New Roman" panose="02020603050405020304" pitchFamily="18" charset="0"/>
                  <a:cs typeface="B Zar" panose="00000400000000000000" pitchFamily="2" charset="-78"/>
                </a:rPr>
                <a:t>i*</a:t>
              </a:r>
              <a:endParaRPr lang="en-US" sz="1200">
                <a:effectLst/>
                <a:latin typeface="Times New Roman" panose="02020603050405020304" pitchFamily="18" charset="0"/>
                <a:ea typeface="Times New Roman" panose="02020603050405020304" pitchFamily="18" charset="0"/>
              </a:endParaRPr>
            </a:p>
          </p:txBody>
        </p:sp>
        <p:sp>
          <p:nvSpPr>
            <p:cNvPr id="54" name="Text Box 7"/>
            <p:cNvSpPr txBox="1"/>
            <p:nvPr/>
          </p:nvSpPr>
          <p:spPr>
            <a:xfrm>
              <a:off x="3818567" y="1689186"/>
              <a:ext cx="208989" cy="1588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en-US" sz="800">
                  <a:effectLst/>
                  <a:latin typeface="Times New Roman" panose="02020603050405020304" pitchFamily="18" charset="0"/>
                  <a:ea typeface="Times New Roman" panose="02020603050405020304" pitchFamily="18" charset="0"/>
                  <a:cs typeface="B Zar" panose="00000400000000000000" pitchFamily="2" charset="-78"/>
                </a:rPr>
                <a:t>k*</a:t>
              </a:r>
              <a:endParaRPr lang="en-US" sz="1200">
                <a:effectLst/>
                <a:latin typeface="Times New Roman" panose="02020603050405020304" pitchFamily="18" charset="0"/>
                <a:ea typeface="Times New Roman" panose="02020603050405020304" pitchFamily="18" charset="0"/>
              </a:endParaRPr>
            </a:p>
          </p:txBody>
        </p:sp>
        <p:sp>
          <p:nvSpPr>
            <p:cNvPr id="55" name="Oval 54"/>
            <p:cNvSpPr/>
            <p:nvPr/>
          </p:nvSpPr>
          <p:spPr>
            <a:xfrm>
              <a:off x="3891831" y="914370"/>
              <a:ext cx="21600" cy="228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5993" tIns="37996" rIns="75993" bIns="37996" numCol="1" spcCol="0" rtlCol="0" fromWordArt="0" anchor="ctr" anchorCtr="0" forceAA="0" compatLnSpc="1">
              <a:prstTxWarp prst="textNoShape">
                <a:avLst/>
              </a:prstTxWarp>
              <a:noAutofit/>
            </a:bodyPr>
            <a:lstStyle/>
            <a:p>
              <a:endParaRPr lang="en-US"/>
            </a:p>
          </p:txBody>
        </p:sp>
        <p:cxnSp>
          <p:nvCxnSpPr>
            <p:cNvPr id="56" name="Straight Connector 55"/>
            <p:cNvCxnSpPr/>
            <p:nvPr/>
          </p:nvCxnSpPr>
          <p:spPr>
            <a:xfrm flipV="1">
              <a:off x="3173635" y="206801"/>
              <a:ext cx="1049941" cy="965520"/>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666485" y="595779"/>
              <a:ext cx="1049941" cy="964991"/>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55821" y="551579"/>
              <a:ext cx="1237431" cy="1014614"/>
            </a:xfrm>
            <a:prstGeom prst="line">
              <a:avLst/>
            </a:prstGeom>
            <a:ln w="22225">
              <a:solidFill>
                <a:schemeClr val="tx1">
                  <a:lumMod val="95000"/>
                  <a:lumOff val="5000"/>
                </a:schemeClr>
              </a:solidFill>
              <a:prstDash val="lgDash"/>
            </a:ln>
          </p:spPr>
          <p:style>
            <a:lnRef idx="1">
              <a:schemeClr val="accent3"/>
            </a:lnRef>
            <a:fillRef idx="0">
              <a:schemeClr val="accent3"/>
            </a:fillRef>
            <a:effectRef idx="0">
              <a:schemeClr val="accent3"/>
            </a:effectRef>
            <a:fontRef idx="minor">
              <a:schemeClr val="tx1"/>
            </a:fontRef>
          </p:style>
        </p:cxnSp>
        <p:sp>
          <p:nvSpPr>
            <p:cNvPr id="59" name="Oval 58"/>
            <p:cNvSpPr/>
            <p:nvPr/>
          </p:nvSpPr>
          <p:spPr>
            <a:xfrm>
              <a:off x="3511282" y="832744"/>
              <a:ext cx="21499" cy="227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5993" tIns="37996" rIns="75993" bIns="37996" numCol="1" spcCol="0" rtlCol="0" fromWordArt="0" anchor="ctr" anchorCtr="0" forceAA="0" compatLnSpc="1">
              <a:prstTxWarp prst="textNoShape">
                <a:avLst/>
              </a:prstTxWarp>
              <a:noAutofit/>
            </a:bodyPr>
            <a:lstStyle/>
            <a:p>
              <a:endParaRPr lang="en-US"/>
            </a:p>
          </p:txBody>
        </p:sp>
        <p:sp>
          <p:nvSpPr>
            <p:cNvPr id="60" name="Oval 59"/>
            <p:cNvSpPr/>
            <p:nvPr/>
          </p:nvSpPr>
          <p:spPr>
            <a:xfrm>
              <a:off x="3993342" y="1242576"/>
              <a:ext cx="21499" cy="227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5993" tIns="37996" rIns="75993" bIns="37996" numCol="1" spcCol="0" rtlCol="0" fromWordArt="0" anchor="ctr" anchorCtr="0" forceAA="0" compatLnSpc="1">
              <a:prstTxWarp prst="textNoShape">
                <a:avLst/>
              </a:prstTxWarp>
              <a:noAutofit/>
            </a:bodyPr>
            <a:lstStyle/>
            <a:p>
              <a:endParaRPr lang="en-US"/>
            </a:p>
          </p:txBody>
        </p:sp>
        <p:cxnSp>
          <p:nvCxnSpPr>
            <p:cNvPr id="61" name="Straight Connector 60"/>
            <p:cNvCxnSpPr/>
            <p:nvPr/>
          </p:nvCxnSpPr>
          <p:spPr>
            <a:xfrm flipH="1">
              <a:off x="2965439" y="844095"/>
              <a:ext cx="554818" cy="83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a:off x="2965412" y="1255336"/>
              <a:ext cx="104033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3" name="Text Box 7"/>
            <p:cNvSpPr txBox="1"/>
            <p:nvPr/>
          </p:nvSpPr>
          <p:spPr>
            <a:xfrm>
              <a:off x="4035180" y="1992086"/>
              <a:ext cx="1296633" cy="229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37996" rIns="0" bIns="37996"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(2) تابع شومپيتر با مشوق‌هاي </a:t>
              </a:r>
              <a:r>
                <a:rPr lang="en-US"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R&amp;D</a:t>
              </a:r>
              <a:r>
                <a:rPr lang="fa-IR"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 منفي</a:t>
              </a:r>
              <a:endParaRPr lang="en-US" sz="1200">
                <a:effectLst/>
                <a:latin typeface="Times New Roman" panose="02020603050405020304" pitchFamily="18" charset="0"/>
                <a:ea typeface="Times New Roman" panose="02020603050405020304" pitchFamily="18" charset="0"/>
              </a:endParaRPr>
            </a:p>
            <a:p>
              <a:pPr algn="ctr" rtl="1">
                <a:lnSpc>
                  <a:spcPct val="115000"/>
                </a:lnSpc>
                <a:spcAft>
                  <a:spcPts val="0"/>
                </a:spcAft>
              </a:pPr>
              <a:r>
                <a:rPr lang="en-US" sz="1200">
                  <a:effectLst/>
                  <a:latin typeface="Times New Roman" panose="02020603050405020304" pitchFamily="18" charset="0"/>
                  <a:ea typeface="Times New Roman" panose="02020603050405020304" pitchFamily="18" charset="0"/>
                </a:rPr>
                <a:t> </a:t>
              </a:r>
            </a:p>
          </p:txBody>
        </p:sp>
        <p:sp>
          <p:nvSpPr>
            <p:cNvPr id="64" name="Text Box 7"/>
            <p:cNvSpPr txBox="1"/>
            <p:nvPr/>
          </p:nvSpPr>
          <p:spPr>
            <a:xfrm>
              <a:off x="3993342" y="1868015"/>
              <a:ext cx="1338472" cy="229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37996" rIns="0" bIns="37996"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(1)  تابع شومپيتر با مشوق‌هاي </a:t>
              </a:r>
              <a:r>
                <a:rPr lang="en-US"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R&amp;D</a:t>
              </a:r>
              <a:r>
                <a:rPr lang="fa-IR"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 مثبت</a:t>
              </a:r>
              <a:endParaRPr lang="en-US" sz="1200">
                <a:effectLst/>
                <a:latin typeface="Times New Roman" panose="02020603050405020304" pitchFamily="18" charset="0"/>
                <a:ea typeface="Times New Roman" panose="02020603050405020304" pitchFamily="18" charset="0"/>
              </a:endParaRPr>
            </a:p>
          </p:txBody>
        </p:sp>
        <p:sp>
          <p:nvSpPr>
            <p:cNvPr id="65" name="Text Box 7"/>
            <p:cNvSpPr txBox="1"/>
            <p:nvPr/>
          </p:nvSpPr>
          <p:spPr>
            <a:xfrm>
              <a:off x="4179813" y="2256352"/>
              <a:ext cx="1201811" cy="2291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37996" rIns="0" bIns="37996"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000000"/>
                  </a:solidFill>
                  <a:effectLst/>
                  <a:latin typeface="Times New Roman" panose="02020603050405020304" pitchFamily="18" charset="0"/>
                  <a:ea typeface="Times New Roman" panose="02020603050405020304" pitchFamily="18" charset="0"/>
                  <a:cs typeface="B Zar" panose="00000400000000000000" pitchFamily="2" charset="-78"/>
                </a:rPr>
                <a:t>(4) تابع سولو با جاري‌سازي مقررات</a:t>
              </a:r>
              <a:endParaRPr lang="en-US" sz="1200">
                <a:effectLst/>
                <a:latin typeface="Times New Roman" panose="02020603050405020304" pitchFamily="18" charset="0"/>
                <a:ea typeface="Times New Roman" panose="02020603050405020304" pitchFamily="18" charset="0"/>
              </a:endParaRPr>
            </a:p>
          </p:txBody>
        </p:sp>
        <p:sp>
          <p:nvSpPr>
            <p:cNvPr id="66" name="Text Box 7"/>
            <p:cNvSpPr txBox="1"/>
            <p:nvPr/>
          </p:nvSpPr>
          <p:spPr>
            <a:xfrm>
              <a:off x="2807256" y="760298"/>
              <a:ext cx="208950" cy="1591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en-US" sz="800">
                  <a:effectLst/>
                  <a:latin typeface="Times New Roman" panose="02020603050405020304" pitchFamily="18" charset="0"/>
                  <a:ea typeface="Times New Roman" panose="02020603050405020304" pitchFamily="18" charset="0"/>
                  <a:cs typeface="B Zar" panose="00000400000000000000" pitchFamily="2" charset="-78"/>
                </a:rPr>
                <a:t>i</a:t>
              </a:r>
              <a:r>
                <a:rPr lang="en-US" sz="800" baseline="-25000">
                  <a:effectLst/>
                  <a:latin typeface="Times New Roman" panose="02020603050405020304" pitchFamily="18" charset="0"/>
                  <a:ea typeface="Times New Roman" panose="02020603050405020304" pitchFamily="18" charset="0"/>
                  <a:cs typeface="B Zar" panose="00000400000000000000" pitchFamily="2" charset="-78"/>
                </a:rPr>
                <a:t>1</a:t>
              </a:r>
              <a:endParaRPr lang="en-US" sz="1200">
                <a:effectLst/>
                <a:latin typeface="Times New Roman" panose="02020603050405020304" pitchFamily="18" charset="0"/>
                <a:ea typeface="Times New Roman" panose="02020603050405020304" pitchFamily="18" charset="0"/>
              </a:endParaRPr>
            </a:p>
          </p:txBody>
        </p:sp>
        <p:sp>
          <p:nvSpPr>
            <p:cNvPr id="67" name="Text Box 7"/>
            <p:cNvSpPr txBox="1"/>
            <p:nvPr/>
          </p:nvSpPr>
          <p:spPr>
            <a:xfrm>
              <a:off x="2801899" y="1172526"/>
              <a:ext cx="208593" cy="1591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en-US" sz="800">
                  <a:effectLst/>
                  <a:latin typeface="Times New Roman" panose="02020603050405020304" pitchFamily="18" charset="0"/>
                  <a:ea typeface="Times New Roman" panose="02020603050405020304" pitchFamily="18" charset="0"/>
                  <a:cs typeface="B Zar" panose="00000400000000000000" pitchFamily="2" charset="-78"/>
                </a:rPr>
                <a:t>i</a:t>
              </a:r>
              <a:r>
                <a:rPr lang="en-US" sz="800" baseline="-25000">
                  <a:effectLst/>
                  <a:latin typeface="Times New Roman" panose="02020603050405020304" pitchFamily="18" charset="0"/>
                  <a:ea typeface="Times New Roman" panose="02020603050405020304" pitchFamily="18" charset="0"/>
                  <a:cs typeface="B Zar" panose="00000400000000000000" pitchFamily="2" charset="-78"/>
                </a:rPr>
                <a:t>2</a:t>
              </a:r>
              <a:endParaRPr lang="en-US" sz="1200">
                <a:effectLst/>
                <a:latin typeface="Times New Roman" panose="02020603050405020304" pitchFamily="18" charset="0"/>
                <a:ea typeface="Times New Roman" panose="02020603050405020304" pitchFamily="18" charset="0"/>
              </a:endParaRPr>
            </a:p>
          </p:txBody>
        </p:sp>
        <p:cxnSp>
          <p:nvCxnSpPr>
            <p:cNvPr id="68" name="Straight Arrow Connector 67"/>
            <p:cNvCxnSpPr/>
            <p:nvPr/>
          </p:nvCxnSpPr>
          <p:spPr>
            <a:xfrm flipH="1" flipV="1">
              <a:off x="230743" y="195119"/>
              <a:ext cx="0" cy="1510781"/>
            </a:xfrm>
            <a:prstGeom prst="straightConnector1">
              <a:avLst/>
            </a:prstGeom>
            <a:noFill/>
            <a:ln w="15875" cap="flat" cmpd="sng" algn="ctr">
              <a:solidFill>
                <a:sysClr val="windowText" lastClr="000000">
                  <a:shade val="95000"/>
                  <a:satMod val="105000"/>
                </a:sysClr>
              </a:solidFill>
              <a:prstDash val="solid"/>
              <a:tailEnd type="triangle"/>
            </a:ln>
            <a:effectLst/>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230743" y="1705899"/>
              <a:ext cx="2273600" cy="0"/>
            </a:xfrm>
            <a:prstGeom prst="straightConnector1">
              <a:avLst/>
            </a:prstGeom>
            <a:noFill/>
            <a:ln w="15875" cap="flat" cmpd="sng" algn="ctr">
              <a:solidFill>
                <a:sysClr val="windowText" lastClr="000000">
                  <a:shade val="95000"/>
                  <a:satMod val="105000"/>
                </a:sysClr>
              </a:solidFill>
              <a:prstDash val="solid"/>
              <a:tailEnd type="triangle"/>
            </a:ln>
            <a:effectLst/>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591067" y="356909"/>
              <a:ext cx="1408845" cy="1061853"/>
            </a:xfrm>
            <a:prstGeom prst="line">
              <a:avLst/>
            </a:prstGeom>
            <a:noFill/>
            <a:ln w="22225" cap="flat" cmpd="sng" algn="ctr">
              <a:solidFill>
                <a:schemeClr val="tx1">
                  <a:lumMod val="95000"/>
                  <a:lumOff val="5000"/>
                </a:schemeClr>
              </a:solidFill>
              <a:prstDash val="solid"/>
            </a:ln>
            <a:effectLst/>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a:xfrm flipV="1">
              <a:off x="719144" y="356909"/>
              <a:ext cx="1195384" cy="1010501"/>
            </a:xfrm>
            <a:prstGeom prst="line">
              <a:avLst/>
            </a:prstGeom>
            <a:noFill/>
            <a:ln w="22225" cap="flat" cmpd="sng" algn="ctr">
              <a:solidFill>
                <a:schemeClr val="bg1">
                  <a:lumMod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72" name="Text Box 86"/>
            <p:cNvSpPr txBox="1"/>
            <p:nvPr/>
          </p:nvSpPr>
          <p:spPr>
            <a:xfrm>
              <a:off x="52309" y="29463"/>
              <a:ext cx="529384" cy="2402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3691" tIns="41846" rIns="83691" bIns="41846" numCol="1" spcCol="0" rtlCol="0" fromWordArt="0" anchor="ctr" anchorCtr="0" forceAA="0" compatLnSpc="1">
              <a:prstTxWarp prst="textNoShape">
                <a:avLst/>
              </a:prstTxWarp>
              <a:noAutofit/>
            </a:bodyPr>
            <a:lstStyle/>
            <a:p>
              <a:pPr algn="ctr" rtl="1">
                <a:lnSpc>
                  <a:spcPct val="115000"/>
                </a:lnSpc>
                <a:spcAft>
                  <a:spcPts val="0"/>
                </a:spcAft>
              </a:pPr>
              <a:r>
                <a:rPr lang="fa-IR" sz="800">
                  <a:effectLst/>
                  <a:latin typeface="Times New Roman" panose="02020603050405020304" pitchFamily="18" charset="0"/>
                  <a:ea typeface="Calibri" panose="020F0502020204030204" pitchFamily="34" charset="0"/>
                  <a:cs typeface="B Zar" panose="00000400000000000000" pitchFamily="2" charset="-78"/>
                </a:rPr>
                <a:t>نوآوري (</a:t>
              </a:r>
              <a:r>
                <a:rPr lang="en-US" sz="800">
                  <a:effectLst/>
                  <a:latin typeface="Times New Roman" panose="02020603050405020304" pitchFamily="18" charset="0"/>
                  <a:ea typeface="Calibri" panose="020F0502020204030204" pitchFamily="34" charset="0"/>
                  <a:cs typeface="B Zar" panose="00000400000000000000" pitchFamily="2" charset="-78"/>
                </a:rPr>
                <a:t>i</a:t>
              </a:r>
              <a:r>
                <a:rPr lang="fa-IR" sz="800">
                  <a:effectLst/>
                  <a:latin typeface="Times New Roman" panose="02020603050405020304" pitchFamily="18" charset="0"/>
                  <a:ea typeface="Calibri" panose="020F0502020204030204" pitchFamily="34" charset="0"/>
                  <a:cs typeface="B Zar" panose="00000400000000000000" pitchFamily="2" charset="-78"/>
                </a:rPr>
                <a:t>)</a:t>
              </a:r>
              <a:endParaRPr lang="en-US" sz="1200">
                <a:effectLst/>
                <a:latin typeface="Times New Roman" panose="02020603050405020304" pitchFamily="18" charset="0"/>
                <a:ea typeface="Times New Roman" panose="02020603050405020304" pitchFamily="18" charset="0"/>
              </a:endParaRPr>
            </a:p>
          </p:txBody>
        </p:sp>
        <p:sp>
          <p:nvSpPr>
            <p:cNvPr id="73" name="Text Box 7"/>
            <p:cNvSpPr txBox="1"/>
            <p:nvPr/>
          </p:nvSpPr>
          <p:spPr>
            <a:xfrm>
              <a:off x="1834476" y="1688836"/>
              <a:ext cx="529384" cy="2402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3691" tIns="41846" rIns="83691" bIns="41846" numCol="1" spcCol="0" rtlCol="0" fromWordArt="0" anchor="ctr" anchorCtr="0" forceAA="0" compatLnSpc="1">
              <a:prstTxWarp prst="textNoShape">
                <a:avLst/>
              </a:prstTxWarp>
              <a:noAutofit/>
            </a:bodyPr>
            <a:lstStyle/>
            <a:p>
              <a:pPr algn="ctr" rtl="1">
                <a:lnSpc>
                  <a:spcPct val="115000"/>
                </a:lnSpc>
                <a:spcAft>
                  <a:spcPts val="0"/>
                </a:spcAft>
              </a:pPr>
              <a:r>
                <a:rPr lang="fa-IR" sz="800">
                  <a:effectLst/>
                  <a:latin typeface="Times New Roman" panose="02020603050405020304" pitchFamily="18" charset="0"/>
                  <a:ea typeface="Times New Roman" panose="02020603050405020304" pitchFamily="18" charset="0"/>
                  <a:cs typeface="B Zar" panose="00000400000000000000" pitchFamily="2" charset="-78"/>
                </a:rPr>
                <a:t>سرمايه (</a:t>
              </a:r>
              <a:r>
                <a:rPr lang="en-US" sz="800">
                  <a:effectLst/>
                  <a:latin typeface="Times New Roman" panose="02020603050405020304" pitchFamily="18" charset="0"/>
                  <a:ea typeface="Times New Roman" panose="02020603050405020304" pitchFamily="18" charset="0"/>
                  <a:cs typeface="B Zar" panose="00000400000000000000" pitchFamily="2" charset="-78"/>
                </a:rPr>
                <a:t>k</a:t>
              </a:r>
              <a:r>
                <a:rPr lang="fa-IR" sz="800">
                  <a:effectLst/>
                  <a:latin typeface="Times New Roman" panose="02020603050405020304" pitchFamily="18" charset="0"/>
                  <a:ea typeface="Times New Roman" panose="02020603050405020304" pitchFamily="18" charset="0"/>
                  <a:cs typeface="B Zar" panose="00000400000000000000" pitchFamily="2" charset="-78"/>
                </a:rPr>
                <a:t>)</a:t>
              </a:r>
              <a:endParaRPr lang="en-US" sz="1200">
                <a:effectLst/>
                <a:latin typeface="Times New Roman" panose="02020603050405020304" pitchFamily="18" charset="0"/>
                <a:ea typeface="Times New Roman" panose="02020603050405020304" pitchFamily="18" charset="0"/>
              </a:endParaRPr>
            </a:p>
          </p:txBody>
        </p:sp>
        <p:sp>
          <p:nvSpPr>
            <p:cNvPr id="74" name="Rectangle 73"/>
            <p:cNvSpPr/>
            <p:nvPr/>
          </p:nvSpPr>
          <p:spPr>
            <a:xfrm>
              <a:off x="230743" y="882591"/>
              <a:ext cx="1058769" cy="823310"/>
            </a:xfrm>
            <a:prstGeom prst="rect">
              <a:avLst/>
            </a:prstGeom>
            <a:noFill/>
            <a:ln w="9525" cap="flat" cmpd="sng" algn="ctr">
              <a:solidFill>
                <a:sysClr val="windowText" lastClr="0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3691" tIns="41846" rIns="83691" bIns="41846" numCol="1" spcCol="0" rtlCol="0" fromWordArt="0" anchor="ctr" anchorCtr="0" forceAA="0" compatLnSpc="1">
              <a:prstTxWarp prst="textNoShape">
                <a:avLst/>
              </a:prstTxWarp>
              <a:noAutofit/>
            </a:bodyPr>
            <a:lstStyle/>
            <a:p>
              <a:pPr>
                <a:lnSpc>
                  <a:spcPct val="115000"/>
                </a:lnSpc>
                <a:spcAft>
                  <a:spcPts val="1000"/>
                </a:spcAft>
              </a:pPr>
              <a:r>
                <a:rPr lang="en-US" sz="1100">
                  <a:effectLst/>
                  <a:ea typeface="Times New Roman" panose="02020603050405020304" pitchFamily="18"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75" name="Text Box 7"/>
            <p:cNvSpPr txBox="1"/>
            <p:nvPr/>
          </p:nvSpPr>
          <p:spPr>
            <a:xfrm rot="2210730">
              <a:off x="510236" y="257259"/>
              <a:ext cx="529384" cy="2402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3691" tIns="41846" rIns="83691" bIns="41846"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0D0D0D"/>
                  </a:solidFill>
                  <a:effectLst/>
                  <a:latin typeface="Times New Roman" panose="02020603050405020304" pitchFamily="18" charset="0"/>
                  <a:ea typeface="Times New Roman" panose="02020603050405020304" pitchFamily="18" charset="0"/>
                  <a:cs typeface="B Zar" panose="00000400000000000000" pitchFamily="2" charset="-78"/>
                </a:rPr>
                <a:t>تابع سولو</a:t>
              </a:r>
              <a:endParaRPr lang="en-US" sz="1200">
                <a:effectLst/>
                <a:latin typeface="Times New Roman" panose="02020603050405020304" pitchFamily="18" charset="0"/>
                <a:ea typeface="Times New Roman" panose="02020603050405020304" pitchFamily="18" charset="0"/>
              </a:endParaRPr>
            </a:p>
          </p:txBody>
        </p:sp>
        <p:sp>
          <p:nvSpPr>
            <p:cNvPr id="76" name="Text Box 7"/>
            <p:cNvSpPr txBox="1"/>
            <p:nvPr/>
          </p:nvSpPr>
          <p:spPr>
            <a:xfrm rot="19025201">
              <a:off x="1509235" y="190841"/>
              <a:ext cx="529384" cy="2402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3691" tIns="41846" rIns="83691" bIns="41846"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808080"/>
                  </a:solidFill>
                  <a:effectLst/>
                  <a:latin typeface="Times New Roman" panose="02020603050405020304" pitchFamily="18" charset="0"/>
                  <a:ea typeface="Times New Roman" panose="02020603050405020304" pitchFamily="18" charset="0"/>
                  <a:cs typeface="B Zar" panose="00000400000000000000" pitchFamily="2" charset="-78"/>
                </a:rPr>
                <a:t>تابع شومپيتر</a:t>
              </a:r>
              <a:endParaRPr lang="en-US" sz="1200">
                <a:effectLst/>
                <a:latin typeface="Times New Roman" panose="02020603050405020304" pitchFamily="18" charset="0"/>
                <a:ea typeface="Times New Roman" panose="02020603050405020304" pitchFamily="18" charset="0"/>
              </a:endParaRPr>
            </a:p>
          </p:txBody>
        </p:sp>
        <p:sp>
          <p:nvSpPr>
            <p:cNvPr id="77" name="Text Box 7"/>
            <p:cNvSpPr txBox="1"/>
            <p:nvPr/>
          </p:nvSpPr>
          <p:spPr>
            <a:xfrm>
              <a:off x="52310" y="798658"/>
              <a:ext cx="237938" cy="1662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en-US" sz="800">
                  <a:effectLst/>
                  <a:latin typeface="Times New Roman" panose="02020603050405020304" pitchFamily="18" charset="0"/>
                  <a:ea typeface="Times New Roman" panose="02020603050405020304" pitchFamily="18" charset="0"/>
                  <a:cs typeface="B Zar" panose="00000400000000000000" pitchFamily="2" charset="-78"/>
                </a:rPr>
                <a:t>i*</a:t>
              </a:r>
              <a:endParaRPr lang="en-US" sz="1200">
                <a:effectLst/>
                <a:latin typeface="Times New Roman" panose="02020603050405020304" pitchFamily="18" charset="0"/>
                <a:ea typeface="Times New Roman" panose="02020603050405020304" pitchFamily="18" charset="0"/>
              </a:endParaRPr>
            </a:p>
          </p:txBody>
        </p:sp>
        <p:sp>
          <p:nvSpPr>
            <p:cNvPr id="78" name="Text Box 7"/>
            <p:cNvSpPr txBox="1"/>
            <p:nvPr/>
          </p:nvSpPr>
          <p:spPr>
            <a:xfrm>
              <a:off x="1194450" y="1681604"/>
              <a:ext cx="237938" cy="1662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en-US" sz="800">
                  <a:effectLst/>
                  <a:latin typeface="Times New Roman" panose="02020603050405020304" pitchFamily="18" charset="0"/>
                  <a:ea typeface="Times New Roman" panose="02020603050405020304" pitchFamily="18" charset="0"/>
                  <a:cs typeface="B Zar" panose="00000400000000000000" pitchFamily="2" charset="-78"/>
                </a:rPr>
                <a:t>k*</a:t>
              </a:r>
              <a:endParaRPr lang="en-US" sz="1200">
                <a:effectLst/>
                <a:latin typeface="Times New Roman" panose="02020603050405020304" pitchFamily="18" charset="0"/>
                <a:ea typeface="Times New Roman" panose="02020603050405020304" pitchFamily="18" charset="0"/>
              </a:endParaRPr>
            </a:p>
          </p:txBody>
        </p:sp>
        <p:sp>
          <p:nvSpPr>
            <p:cNvPr id="79" name="Oval 78"/>
            <p:cNvSpPr/>
            <p:nvPr/>
          </p:nvSpPr>
          <p:spPr>
            <a:xfrm>
              <a:off x="1278127" y="871547"/>
              <a:ext cx="24477" cy="23744"/>
            </a:xfrm>
            <a:prstGeom prst="ellipse">
              <a:avLst/>
            </a:prstGeom>
            <a:solidFill>
              <a:sysClr val="windowText" lastClr="000000"/>
            </a:solidFill>
            <a:ln w="254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3691" tIns="41846" rIns="83691" bIns="41846" numCol="1" spcCol="0" rtlCol="0" fromWordArt="0" anchor="ctr" anchorCtr="0" forceAA="0" compatLnSpc="1">
              <a:prstTxWarp prst="textNoShape">
                <a:avLst/>
              </a:prstTxWarp>
              <a:noAutofit/>
            </a:bodyPr>
            <a:lstStyle/>
            <a:p>
              <a:pPr>
                <a:lnSpc>
                  <a:spcPct val="115000"/>
                </a:lnSpc>
                <a:spcAft>
                  <a:spcPts val="1000"/>
                </a:spcAft>
              </a:pPr>
              <a:r>
                <a:rPr lang="en-US" sz="1100">
                  <a:effectLst/>
                  <a:ea typeface="Times New Roman" panose="02020603050405020304" pitchFamily="18"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cxnSp>
          <p:nvCxnSpPr>
            <p:cNvPr id="80" name="Straight Connector 79"/>
            <p:cNvCxnSpPr/>
            <p:nvPr/>
          </p:nvCxnSpPr>
          <p:spPr>
            <a:xfrm>
              <a:off x="3257550" y="1981200"/>
              <a:ext cx="720000" cy="0"/>
            </a:xfrm>
            <a:prstGeom prst="line">
              <a:avLst/>
            </a:prstGeom>
            <a:ln w="222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261177" y="2120731"/>
              <a:ext cx="720000" cy="1"/>
            </a:xfrm>
            <a:prstGeom prst="line">
              <a:avLst/>
            </a:prstGeom>
            <a:ln w="222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257169" y="2263215"/>
              <a:ext cx="720000" cy="0"/>
            </a:xfrm>
            <a:prstGeom prst="line">
              <a:avLst/>
            </a:prstGeom>
            <a:ln w="22225">
              <a:solidFill>
                <a:schemeClr val="tx1">
                  <a:lumMod val="95000"/>
                  <a:lumOff val="5000"/>
                </a:schemeClr>
              </a:solidFill>
            </a:ln>
          </p:spPr>
          <p:style>
            <a:lnRef idx="1">
              <a:schemeClr val="accent3"/>
            </a:lnRef>
            <a:fillRef idx="0">
              <a:schemeClr val="accent3"/>
            </a:fillRef>
            <a:effectRef idx="0">
              <a:schemeClr val="accent3"/>
            </a:effectRef>
            <a:fontRef idx="minor">
              <a:schemeClr val="tx1"/>
            </a:fontRef>
          </p:style>
        </p:cxnSp>
        <p:cxnSp>
          <p:nvCxnSpPr>
            <p:cNvPr id="83" name="Straight Connector 82"/>
            <p:cNvCxnSpPr/>
            <p:nvPr/>
          </p:nvCxnSpPr>
          <p:spPr>
            <a:xfrm>
              <a:off x="3267556" y="2399280"/>
              <a:ext cx="720000" cy="0"/>
            </a:xfrm>
            <a:prstGeom prst="line">
              <a:avLst/>
            </a:prstGeom>
            <a:ln w="22225">
              <a:solidFill>
                <a:schemeClr val="tx1">
                  <a:lumMod val="95000"/>
                  <a:lumOff val="5000"/>
                </a:schemeClr>
              </a:solidFill>
              <a:prstDash val="lgDash"/>
            </a:ln>
          </p:spPr>
          <p:style>
            <a:lnRef idx="1">
              <a:schemeClr val="accent3"/>
            </a:lnRef>
            <a:fillRef idx="0">
              <a:schemeClr val="accent3"/>
            </a:fillRef>
            <a:effectRef idx="0">
              <a:schemeClr val="accent3"/>
            </a:effectRef>
            <a:fontRef idx="minor">
              <a:schemeClr val="tx1"/>
            </a:fontRef>
          </p:style>
        </p:cxnSp>
        <p:sp>
          <p:nvSpPr>
            <p:cNvPr id="84" name="Text Box 7"/>
            <p:cNvSpPr txBox="1"/>
            <p:nvPr/>
          </p:nvSpPr>
          <p:spPr>
            <a:xfrm>
              <a:off x="3936370" y="137889"/>
              <a:ext cx="216000"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7F7F7F"/>
                  </a:solidFill>
                  <a:effectLst/>
                  <a:latin typeface="Times New Roman" panose="02020603050405020304" pitchFamily="18" charset="0"/>
                  <a:ea typeface="Times New Roman" panose="02020603050405020304" pitchFamily="18" charset="0"/>
                  <a:cs typeface="B Zar" panose="00000400000000000000" pitchFamily="2" charset="-78"/>
                </a:rPr>
                <a:t>(1)</a:t>
              </a:r>
              <a:endParaRPr lang="en-US" sz="1200">
                <a:effectLst/>
                <a:latin typeface="Times New Roman" panose="02020603050405020304" pitchFamily="18" charset="0"/>
                <a:ea typeface="Times New Roman" panose="02020603050405020304" pitchFamily="18" charset="0"/>
              </a:endParaRPr>
            </a:p>
          </p:txBody>
        </p:sp>
        <p:sp>
          <p:nvSpPr>
            <p:cNvPr id="85" name="Text Box 7"/>
            <p:cNvSpPr txBox="1"/>
            <p:nvPr/>
          </p:nvSpPr>
          <p:spPr>
            <a:xfrm>
              <a:off x="4526265" y="446263"/>
              <a:ext cx="215900" cy="228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7F7F7F"/>
                  </a:solidFill>
                  <a:effectLst/>
                  <a:latin typeface="Times New Roman" panose="02020603050405020304" pitchFamily="18" charset="0"/>
                  <a:ea typeface="Times New Roman" panose="02020603050405020304" pitchFamily="18" charset="0"/>
                  <a:cs typeface="B Zar" panose="00000400000000000000" pitchFamily="2" charset="-78"/>
                </a:rPr>
                <a:t>(2)</a:t>
              </a:r>
              <a:endParaRPr lang="en-US" sz="1200">
                <a:effectLst/>
                <a:latin typeface="Times New Roman" panose="02020603050405020304" pitchFamily="18" charset="0"/>
                <a:ea typeface="Times New Roman" panose="02020603050405020304" pitchFamily="18" charset="0"/>
              </a:endParaRPr>
            </a:p>
          </p:txBody>
        </p:sp>
        <p:sp>
          <p:nvSpPr>
            <p:cNvPr id="86" name="Text Box 7"/>
            <p:cNvSpPr txBox="1"/>
            <p:nvPr/>
          </p:nvSpPr>
          <p:spPr>
            <a:xfrm>
              <a:off x="4445531" y="1213336"/>
              <a:ext cx="215900" cy="2279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7F7F7F"/>
                  </a:solidFill>
                  <a:effectLst/>
                  <a:latin typeface="Times New Roman" panose="02020603050405020304" pitchFamily="18" charset="0"/>
                  <a:ea typeface="Times New Roman" panose="02020603050405020304" pitchFamily="18" charset="0"/>
                  <a:cs typeface="B Zar" panose="00000400000000000000" pitchFamily="2" charset="-78"/>
                </a:rPr>
                <a:t>(3)</a:t>
              </a:r>
              <a:endParaRPr lang="en-US" sz="1200">
                <a:effectLst/>
                <a:latin typeface="Times New Roman" panose="02020603050405020304" pitchFamily="18" charset="0"/>
                <a:ea typeface="Times New Roman" panose="02020603050405020304" pitchFamily="18" charset="0"/>
              </a:endParaRPr>
            </a:p>
          </p:txBody>
        </p:sp>
        <p:sp>
          <p:nvSpPr>
            <p:cNvPr id="87" name="Text Box 7"/>
            <p:cNvSpPr txBox="1"/>
            <p:nvPr/>
          </p:nvSpPr>
          <p:spPr>
            <a:xfrm>
              <a:off x="4329415" y="1408925"/>
              <a:ext cx="215900" cy="2279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fa-IR" sz="800">
                  <a:solidFill>
                    <a:srgbClr val="7F7F7F"/>
                  </a:solidFill>
                  <a:effectLst/>
                  <a:latin typeface="Times New Roman" panose="02020603050405020304" pitchFamily="18" charset="0"/>
                  <a:ea typeface="Times New Roman" panose="02020603050405020304" pitchFamily="18" charset="0"/>
                  <a:cs typeface="B Zar" panose="00000400000000000000" pitchFamily="2" charset="-78"/>
                </a:rPr>
                <a:t>(4)</a:t>
              </a:r>
              <a:endParaRPr lang="en-US" sz="1200">
                <a:effectLst/>
                <a:latin typeface="Times New Roman" panose="02020603050405020304" pitchFamily="18" charset="0"/>
                <a:ea typeface="Times New Roman" panose="02020603050405020304" pitchFamily="18" charset="0"/>
              </a:endParaRPr>
            </a:p>
          </p:txBody>
        </p:sp>
      </p:grp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15</a:t>
            </a:fld>
            <a:endParaRPr lang="fa-IR"/>
          </a:p>
        </p:txBody>
      </p:sp>
    </p:spTree>
    <p:extLst>
      <p:ext uri="{BB962C8B-B14F-4D97-AF65-F5344CB8AC3E}">
        <p14:creationId xmlns:p14="http://schemas.microsoft.com/office/powerpoint/2010/main" val="249560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4- اثر مقررات </a:t>
            </a:r>
            <a:r>
              <a:rPr lang="fa-IR" dirty="0"/>
              <a:t>(ادامه)</a:t>
            </a:r>
            <a:endParaRPr lang="en-US" dirty="0"/>
          </a:p>
        </p:txBody>
      </p:sp>
      <p:sp>
        <p:nvSpPr>
          <p:cNvPr id="5" name="Circle: Hollow 5">
            <a:extLst>
              <a:ext uri="{FF2B5EF4-FFF2-40B4-BE49-F238E27FC236}">
                <a16:creationId xmlns:a16="http://schemas.microsoft.com/office/drawing/2014/main" id="{89D46B1A-A97C-4620-9B29-30DDF6B71590}"/>
              </a:ext>
            </a:extLst>
          </p:cNvPr>
          <p:cNvSpPr/>
          <p:nvPr/>
        </p:nvSpPr>
        <p:spPr>
          <a:xfrm>
            <a:off x="165720" y="4169833"/>
            <a:ext cx="2237805" cy="1835086"/>
          </a:xfrm>
          <a:prstGeom prst="donut">
            <a:avLst/>
          </a:prstGeom>
          <a:solidFill>
            <a:schemeClr val="tx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ircle: Hollow 5 - 1">
            <a:extLst>
              <a:ext uri="{FF2B5EF4-FFF2-40B4-BE49-F238E27FC236}">
                <a16:creationId xmlns:a16="http://schemas.microsoft.com/office/drawing/2014/main" id="{89D46B1A-A97C-4620-9B29-30DDF6B71590}"/>
              </a:ext>
            </a:extLst>
          </p:cNvPr>
          <p:cNvSpPr/>
          <p:nvPr/>
        </p:nvSpPr>
        <p:spPr>
          <a:xfrm>
            <a:off x="165720" y="3917077"/>
            <a:ext cx="2237805" cy="1835086"/>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ircle: Hollow 5 - 2">
            <a:extLst>
              <a:ext uri="{FF2B5EF4-FFF2-40B4-BE49-F238E27FC236}">
                <a16:creationId xmlns:a16="http://schemas.microsoft.com/office/drawing/2014/main" id="{89D46B1A-A97C-4620-9B29-30DDF6B71590}"/>
              </a:ext>
            </a:extLst>
          </p:cNvPr>
          <p:cNvSpPr/>
          <p:nvPr/>
        </p:nvSpPr>
        <p:spPr>
          <a:xfrm>
            <a:off x="165720" y="3664320"/>
            <a:ext cx="2237805" cy="1835086"/>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ircle: Hollow 5 - 3">
            <a:extLst>
              <a:ext uri="{FF2B5EF4-FFF2-40B4-BE49-F238E27FC236}">
                <a16:creationId xmlns:a16="http://schemas.microsoft.com/office/drawing/2014/main" id="{89D46B1A-A97C-4620-9B29-30DDF6B71590}"/>
              </a:ext>
            </a:extLst>
          </p:cNvPr>
          <p:cNvSpPr/>
          <p:nvPr/>
        </p:nvSpPr>
        <p:spPr>
          <a:xfrm>
            <a:off x="165720" y="3411563"/>
            <a:ext cx="2237805" cy="1835086"/>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Circle: Hollow 5 - 3">
            <a:extLst>
              <a:ext uri="{FF2B5EF4-FFF2-40B4-BE49-F238E27FC236}">
                <a16:creationId xmlns:a16="http://schemas.microsoft.com/office/drawing/2014/main" id="{89D46B1A-A97C-4620-9B29-30DDF6B71590}"/>
              </a:ext>
            </a:extLst>
          </p:cNvPr>
          <p:cNvSpPr/>
          <p:nvPr/>
        </p:nvSpPr>
        <p:spPr>
          <a:xfrm>
            <a:off x="165720" y="3135258"/>
            <a:ext cx="2237805" cy="1835086"/>
          </a:xfrm>
          <a:prstGeom prst="donut">
            <a:avLst/>
          </a:prstGeom>
          <a:solidFill>
            <a:schemeClr val="accent4"/>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p:cNvSpPr txBox="1"/>
          <p:nvPr/>
        </p:nvSpPr>
        <p:spPr>
          <a:xfrm>
            <a:off x="4132976" y="2276872"/>
            <a:ext cx="4831512" cy="4401205"/>
          </a:xfrm>
          <a:prstGeom prst="rect">
            <a:avLst/>
          </a:prstGeom>
          <a:noFill/>
        </p:spPr>
        <p:txBody>
          <a:bodyPr wrap="square" rtlCol="0">
            <a:spAutoFit/>
          </a:bodyPr>
          <a:lstStyle/>
          <a:p>
            <a:pPr lvl="0" algn="justLow">
              <a:defRPr/>
            </a:pPr>
            <a:r>
              <a:rPr lang="fa-IR" sz="2000" b="1" dirty="0">
                <a:solidFill>
                  <a:srgbClr val="009DD9"/>
                </a:solidFill>
                <a:cs typeface="B Nazanin" panose="00000400000000000000" pitchFamily="2" charset="-78"/>
              </a:rPr>
              <a:t>هزینه انطباق</a:t>
            </a:r>
          </a:p>
          <a:p>
            <a:pPr algn="justLow"/>
            <a:r>
              <a:rPr lang="fa-IR" sz="2000" dirty="0" smtClean="0">
                <a:cs typeface="B Nazanin" panose="00000400000000000000" pitchFamily="2" charset="-78"/>
              </a:rPr>
              <a:t>هزینه‌ای </a:t>
            </a:r>
            <a:r>
              <a:rPr lang="fa-IR" sz="2000" dirty="0">
                <a:cs typeface="B Nazanin" panose="00000400000000000000" pitchFamily="2" charset="-78"/>
              </a:rPr>
              <a:t>است که شرکت‌ها مي‌بايست براي تطبيق با مقررات متحمل شوند و اين بار </a:t>
            </a:r>
            <a:r>
              <a:rPr lang="fa-IR" sz="2000" dirty="0" smtClean="0">
                <a:cs typeface="B Nazanin" panose="00000400000000000000" pitchFamily="2" charset="-78"/>
              </a:rPr>
              <a:t>اضافي مانعی در </a:t>
            </a:r>
            <a:r>
              <a:rPr lang="fa-IR" sz="2000" dirty="0">
                <a:cs typeface="B Nazanin" panose="00000400000000000000" pitchFamily="2" charset="-78"/>
              </a:rPr>
              <a:t>صرف هزينه در تحقيق و توسعه و نوآوري </a:t>
            </a:r>
            <a:r>
              <a:rPr lang="fa-IR" sz="2000" dirty="0" smtClean="0">
                <a:cs typeface="B Nazanin" panose="00000400000000000000" pitchFamily="2" charset="-78"/>
              </a:rPr>
              <a:t>ایجاد می‌کند. </a:t>
            </a:r>
            <a:r>
              <a:rPr lang="fa-IR" sz="2000" dirty="0">
                <a:cs typeface="B Nazanin" panose="00000400000000000000" pitchFamily="2" charset="-78"/>
              </a:rPr>
              <a:t>اما در سوي ديگر مقررات مي‌تواند منجر به نوآوري انطباقي نيز شوند. </a:t>
            </a:r>
            <a:endParaRPr lang="fa-IR" sz="2000" dirty="0" smtClean="0">
              <a:cs typeface="B Nazanin" panose="00000400000000000000" pitchFamily="2" charset="-78"/>
            </a:endParaRPr>
          </a:p>
          <a:p>
            <a:pPr algn="justLow"/>
            <a:r>
              <a:rPr lang="fa-IR" sz="2000" dirty="0">
                <a:cs typeface="B Nazanin" panose="00000400000000000000" pitchFamily="2" charset="-78"/>
              </a:rPr>
              <a:t>سه روش </a:t>
            </a:r>
            <a:r>
              <a:rPr lang="fa-IR" sz="2000" dirty="0" smtClean="0">
                <a:cs typeface="B Nazanin" panose="00000400000000000000" pitchFamily="2" charset="-78"/>
              </a:rPr>
              <a:t>انطباق: نوآوري </a:t>
            </a:r>
            <a:r>
              <a:rPr lang="fa-IR" sz="2000" dirty="0">
                <a:cs typeface="B Nazanin" panose="00000400000000000000" pitchFamily="2" charset="-78"/>
              </a:rPr>
              <a:t>بنيادين، تدريجي و اختراعات </a:t>
            </a:r>
            <a:endParaRPr lang="fa-IR" sz="2000" dirty="0" smtClean="0">
              <a:cs typeface="B Nazanin" panose="00000400000000000000" pitchFamily="2" charset="-78"/>
            </a:endParaRPr>
          </a:p>
          <a:p>
            <a:pPr algn="justLow"/>
            <a:r>
              <a:rPr lang="fa-IR" sz="2000" dirty="0" smtClean="0">
                <a:cs typeface="B Nazanin" panose="00000400000000000000" pitchFamily="2" charset="-78"/>
              </a:rPr>
              <a:t>نوآوری و هزینه انطباقی وابسته به سه بعد است:</a:t>
            </a:r>
          </a:p>
          <a:p>
            <a:pPr lvl="1" algn="justLow"/>
            <a:r>
              <a:rPr lang="fa-IR" sz="2000" b="1" dirty="0" smtClean="0">
                <a:solidFill>
                  <a:srgbClr val="FF0000"/>
                </a:solidFill>
                <a:cs typeface="B Nazanin" panose="00000400000000000000" pitchFamily="2" charset="-78"/>
              </a:rPr>
              <a:t>شدت: </a:t>
            </a:r>
            <a:r>
              <a:rPr lang="fa-IR" sz="2000" dirty="0" smtClean="0">
                <a:cs typeface="B Nazanin" panose="00000400000000000000" pitchFamily="2" charset="-78"/>
              </a:rPr>
              <a:t>درجه </a:t>
            </a:r>
            <a:r>
              <a:rPr lang="fa-IR" sz="2000" dirty="0">
                <a:cs typeface="B Nazanin" panose="00000400000000000000" pitchFamily="2" charset="-78"/>
              </a:rPr>
              <a:t>تغيير لازم براي نوآوري انطباقي و يا هزينه انطباقي به نحوي که حداقل‌هاي مقررات ارضا شود</a:t>
            </a:r>
            <a:r>
              <a:rPr lang="fa-IR" sz="2000" dirty="0" smtClean="0">
                <a:cs typeface="B Nazanin" panose="00000400000000000000" pitchFamily="2" charset="-78"/>
              </a:rPr>
              <a:t>.</a:t>
            </a:r>
          </a:p>
          <a:p>
            <a:pPr lvl="1" algn="justLow"/>
            <a:r>
              <a:rPr lang="fa-IR" sz="2000" b="1" dirty="0" smtClean="0">
                <a:solidFill>
                  <a:srgbClr val="FF0000"/>
                </a:solidFill>
                <a:cs typeface="B Nazanin" panose="00000400000000000000" pitchFamily="2" charset="-78"/>
              </a:rPr>
              <a:t>انعطاف‌پذيري</a:t>
            </a:r>
            <a:r>
              <a:rPr lang="fa-IR" sz="2000" dirty="0" smtClean="0">
                <a:solidFill>
                  <a:srgbClr val="FF0000"/>
                </a:solidFill>
                <a:cs typeface="B Nazanin" panose="00000400000000000000" pitchFamily="2" charset="-78"/>
              </a:rPr>
              <a:t>:</a:t>
            </a:r>
            <a:r>
              <a:rPr lang="fa-IR" sz="2000" dirty="0" smtClean="0">
                <a:cs typeface="B Nazanin" panose="00000400000000000000" pitchFamily="2" charset="-78"/>
              </a:rPr>
              <a:t> </a:t>
            </a:r>
            <a:r>
              <a:rPr lang="fa-IR" sz="2000" dirty="0">
                <a:cs typeface="B Nazanin" panose="00000400000000000000" pitchFamily="2" charset="-78"/>
              </a:rPr>
              <a:t>تعداد </a:t>
            </a:r>
            <a:r>
              <a:rPr lang="fa-IR" sz="2000" dirty="0" smtClean="0">
                <a:cs typeface="B Nazanin" panose="00000400000000000000" pitchFamily="2" charset="-78"/>
              </a:rPr>
              <a:t>مسيرهايي </a:t>
            </a:r>
            <a:r>
              <a:rPr lang="fa-IR" sz="2000" dirty="0">
                <a:cs typeface="B Nazanin" panose="00000400000000000000" pitchFamily="2" charset="-78"/>
              </a:rPr>
              <a:t>که شرکت‌ها مي‌توانند خود را </a:t>
            </a:r>
            <a:r>
              <a:rPr lang="fa-IR" sz="2000" dirty="0" smtClean="0">
                <a:cs typeface="B Nazanin" panose="00000400000000000000" pitchFamily="2" charset="-78"/>
              </a:rPr>
              <a:t>با مقررات </a:t>
            </a:r>
            <a:r>
              <a:rPr lang="fa-IR" sz="2000" dirty="0">
                <a:cs typeface="B Nazanin" panose="00000400000000000000" pitchFamily="2" charset="-78"/>
              </a:rPr>
              <a:t>تطبيق دهند. </a:t>
            </a:r>
            <a:endParaRPr lang="fa-IR" sz="2000" dirty="0" smtClean="0">
              <a:cs typeface="B Nazanin" panose="00000400000000000000" pitchFamily="2" charset="-78"/>
            </a:endParaRPr>
          </a:p>
          <a:p>
            <a:pPr lvl="1" algn="justLow"/>
            <a:r>
              <a:rPr lang="fa-IR" sz="2000" b="1" dirty="0" smtClean="0">
                <a:solidFill>
                  <a:srgbClr val="FF0000"/>
                </a:solidFill>
                <a:cs typeface="B Nazanin" panose="00000400000000000000" pitchFamily="2" charset="-78"/>
              </a:rPr>
              <a:t>اطلاعات:</a:t>
            </a:r>
            <a:r>
              <a:rPr lang="fa-IR" sz="2000" dirty="0" smtClean="0">
                <a:cs typeface="B Nazanin" panose="00000400000000000000" pitchFamily="2" charset="-78"/>
              </a:rPr>
              <a:t> </a:t>
            </a:r>
            <a:r>
              <a:rPr lang="fa-IR" sz="2000" dirty="0">
                <a:cs typeface="B Nazanin" panose="00000400000000000000" pitchFamily="2" charset="-78"/>
              </a:rPr>
              <a:t>ميزان عدم تقارن اطلاعاتي حاصل از </a:t>
            </a:r>
            <a:r>
              <a:rPr lang="fa-IR" sz="2000" dirty="0" smtClean="0">
                <a:cs typeface="B Nazanin" panose="00000400000000000000" pitchFamily="2" charset="-78"/>
              </a:rPr>
              <a:t>مقررات‌گذاري</a:t>
            </a:r>
            <a:endParaRPr lang="en-US" sz="2000" dirty="0">
              <a:cs typeface="B Nazanin" panose="00000400000000000000" pitchFamily="2" charset="-78"/>
            </a:endParaRPr>
          </a:p>
        </p:txBody>
      </p:sp>
      <p:cxnSp>
        <p:nvCxnSpPr>
          <p:cNvPr id="34" name="Curved Connector 33"/>
          <p:cNvCxnSpPr>
            <a:endCxn id="38" idx="1"/>
          </p:cNvCxnSpPr>
          <p:nvPr/>
        </p:nvCxnSpPr>
        <p:spPr>
          <a:xfrm rot="5400000" flipH="1" flipV="1">
            <a:off x="1994801" y="3290848"/>
            <a:ext cx="1915030" cy="1097583"/>
          </a:xfrm>
          <a:prstGeom prst="curvedConnector2">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01108" y="2648838"/>
            <a:ext cx="568963" cy="466571"/>
          </a:xfrm>
          <a:prstGeom prst="rect">
            <a:avLst/>
          </a:prstGeom>
        </p:spPr>
      </p:pic>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16</a:t>
            </a:fld>
            <a:endParaRPr lang="fa-IR"/>
          </a:p>
        </p:txBody>
      </p:sp>
    </p:spTree>
    <p:extLst>
      <p:ext uri="{BB962C8B-B14F-4D97-AF65-F5344CB8AC3E}">
        <p14:creationId xmlns:p14="http://schemas.microsoft.com/office/powerpoint/2010/main" val="218231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4- اثر مقررات </a:t>
            </a:r>
            <a:r>
              <a:rPr lang="fa-IR" dirty="0"/>
              <a:t>(ادامه)</a:t>
            </a:r>
            <a:endParaRPr lang="en-US" dirty="0"/>
          </a:p>
        </p:txBody>
      </p:sp>
      <p:sp>
        <p:nvSpPr>
          <p:cNvPr id="5" name="Circle: Hollow 5">
            <a:extLst>
              <a:ext uri="{FF2B5EF4-FFF2-40B4-BE49-F238E27FC236}">
                <a16:creationId xmlns:a16="http://schemas.microsoft.com/office/drawing/2014/main" id="{89D46B1A-A97C-4620-9B29-30DDF6B71590}"/>
              </a:ext>
            </a:extLst>
          </p:cNvPr>
          <p:cNvSpPr/>
          <p:nvPr/>
        </p:nvSpPr>
        <p:spPr>
          <a:xfrm>
            <a:off x="165720" y="4169833"/>
            <a:ext cx="2237805" cy="1835086"/>
          </a:xfrm>
          <a:prstGeom prst="donut">
            <a:avLst/>
          </a:prstGeom>
          <a:solidFill>
            <a:schemeClr val="tx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ircle: Hollow 5 - 1">
            <a:extLst>
              <a:ext uri="{FF2B5EF4-FFF2-40B4-BE49-F238E27FC236}">
                <a16:creationId xmlns:a16="http://schemas.microsoft.com/office/drawing/2014/main" id="{89D46B1A-A97C-4620-9B29-30DDF6B71590}"/>
              </a:ext>
            </a:extLst>
          </p:cNvPr>
          <p:cNvSpPr/>
          <p:nvPr/>
        </p:nvSpPr>
        <p:spPr>
          <a:xfrm>
            <a:off x="165720" y="3917077"/>
            <a:ext cx="2237805" cy="1835086"/>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ircle: Hollow 5 - 2">
            <a:extLst>
              <a:ext uri="{FF2B5EF4-FFF2-40B4-BE49-F238E27FC236}">
                <a16:creationId xmlns:a16="http://schemas.microsoft.com/office/drawing/2014/main" id="{89D46B1A-A97C-4620-9B29-30DDF6B71590}"/>
              </a:ext>
            </a:extLst>
          </p:cNvPr>
          <p:cNvSpPr/>
          <p:nvPr/>
        </p:nvSpPr>
        <p:spPr>
          <a:xfrm>
            <a:off x="165720" y="3664320"/>
            <a:ext cx="2237805" cy="1835086"/>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ircle: Hollow 5 - 3">
            <a:extLst>
              <a:ext uri="{FF2B5EF4-FFF2-40B4-BE49-F238E27FC236}">
                <a16:creationId xmlns:a16="http://schemas.microsoft.com/office/drawing/2014/main" id="{89D46B1A-A97C-4620-9B29-30DDF6B71590}"/>
              </a:ext>
            </a:extLst>
          </p:cNvPr>
          <p:cNvSpPr/>
          <p:nvPr/>
        </p:nvSpPr>
        <p:spPr>
          <a:xfrm>
            <a:off x="165720" y="3411563"/>
            <a:ext cx="2237805" cy="1835086"/>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Solar_Panel"/>
          <p:cNvGrpSpPr>
            <a:grpSpLocks noChangeAspect="1"/>
          </p:cNvGrpSpPr>
          <p:nvPr/>
        </p:nvGrpSpPr>
        <p:grpSpPr bwMode="auto">
          <a:xfrm>
            <a:off x="3533134" y="2669398"/>
            <a:ext cx="421380" cy="346284"/>
            <a:chOff x="8" y="8"/>
            <a:chExt cx="470" cy="471"/>
          </a:xfrm>
          <a:solidFill>
            <a:schemeClr val="accent1"/>
          </a:solidFill>
        </p:grpSpPr>
        <p:sp>
          <p:nvSpPr>
            <p:cNvPr id="11" name="Solar_Panel"/>
            <p:cNvSpPr>
              <a:spLocks noChangeArrowheads="1"/>
            </p:cNvSpPr>
            <p:nvPr/>
          </p:nvSpPr>
          <p:spPr bwMode="auto">
            <a:xfrm>
              <a:off x="60" y="60"/>
              <a:ext cx="131" cy="131"/>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Solar_Panel"/>
            <p:cNvSpPr>
              <a:spLocks/>
            </p:cNvSpPr>
            <p:nvPr/>
          </p:nvSpPr>
          <p:spPr bwMode="auto">
            <a:xfrm>
              <a:off x="8" y="119"/>
              <a:ext cx="39" cy="13"/>
            </a:xfrm>
            <a:custGeom>
              <a:avLst/>
              <a:gdLst>
                <a:gd name="T0" fmla="*/ 104 w 105"/>
                <a:gd name="T1" fmla="*/ 17 h 35"/>
                <a:gd name="T2" fmla="*/ 105 w 105"/>
                <a:gd name="T3" fmla="*/ 0 h 35"/>
                <a:gd name="T4" fmla="*/ 0 w 105"/>
                <a:gd name="T5" fmla="*/ 0 h 35"/>
                <a:gd name="T6" fmla="*/ 0 w 105"/>
                <a:gd name="T7" fmla="*/ 35 h 35"/>
                <a:gd name="T8" fmla="*/ 105 w 105"/>
                <a:gd name="T9" fmla="*/ 35 h 35"/>
                <a:gd name="T10" fmla="*/ 104 w 105"/>
                <a:gd name="T11" fmla="*/ 17 h 35"/>
              </a:gdLst>
              <a:ahLst/>
              <a:cxnLst>
                <a:cxn ang="0">
                  <a:pos x="T0" y="T1"/>
                </a:cxn>
                <a:cxn ang="0">
                  <a:pos x="T2" y="T3"/>
                </a:cxn>
                <a:cxn ang="0">
                  <a:pos x="T4" y="T5"/>
                </a:cxn>
                <a:cxn ang="0">
                  <a:pos x="T6" y="T7"/>
                </a:cxn>
                <a:cxn ang="0">
                  <a:pos x="T8" y="T9"/>
                </a:cxn>
                <a:cxn ang="0">
                  <a:pos x="T10" y="T11"/>
                </a:cxn>
              </a:cxnLst>
              <a:rect l="0" t="0" r="r" b="b"/>
              <a:pathLst>
                <a:path w="105" h="35">
                  <a:moveTo>
                    <a:pt x="104" y="17"/>
                  </a:moveTo>
                  <a:cubicBezTo>
                    <a:pt x="104" y="12"/>
                    <a:pt x="105" y="6"/>
                    <a:pt x="105" y="0"/>
                  </a:cubicBezTo>
                  <a:lnTo>
                    <a:pt x="0" y="0"/>
                  </a:lnTo>
                  <a:lnTo>
                    <a:pt x="0" y="35"/>
                  </a:lnTo>
                  <a:lnTo>
                    <a:pt x="105" y="35"/>
                  </a:lnTo>
                  <a:cubicBezTo>
                    <a:pt x="105" y="29"/>
                    <a:pt x="104" y="23"/>
                    <a:pt x="104"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Solar_Panel"/>
            <p:cNvSpPr>
              <a:spLocks/>
            </p:cNvSpPr>
            <p:nvPr/>
          </p:nvSpPr>
          <p:spPr bwMode="auto">
            <a:xfrm>
              <a:off x="36" y="36"/>
              <a:ext cx="39" cy="39"/>
            </a:xfrm>
            <a:custGeom>
              <a:avLst/>
              <a:gdLst>
                <a:gd name="T0" fmla="*/ 103 w 103"/>
                <a:gd name="T1" fmla="*/ 78 h 103"/>
                <a:gd name="T2" fmla="*/ 24 w 103"/>
                <a:gd name="T3" fmla="*/ 0 h 103"/>
                <a:gd name="T4" fmla="*/ 0 w 103"/>
                <a:gd name="T5" fmla="*/ 24 h 103"/>
                <a:gd name="T6" fmla="*/ 78 w 103"/>
                <a:gd name="T7" fmla="*/ 103 h 103"/>
                <a:gd name="T8" fmla="*/ 103 w 103"/>
                <a:gd name="T9" fmla="*/ 78 h 103"/>
              </a:gdLst>
              <a:ahLst/>
              <a:cxnLst>
                <a:cxn ang="0">
                  <a:pos x="T0" y="T1"/>
                </a:cxn>
                <a:cxn ang="0">
                  <a:pos x="T2" y="T3"/>
                </a:cxn>
                <a:cxn ang="0">
                  <a:pos x="T4" y="T5"/>
                </a:cxn>
                <a:cxn ang="0">
                  <a:pos x="T6" y="T7"/>
                </a:cxn>
                <a:cxn ang="0">
                  <a:pos x="T8" y="T9"/>
                </a:cxn>
              </a:cxnLst>
              <a:rect l="0" t="0" r="r" b="b"/>
              <a:pathLst>
                <a:path w="103" h="103">
                  <a:moveTo>
                    <a:pt x="103" y="78"/>
                  </a:moveTo>
                  <a:lnTo>
                    <a:pt x="24" y="0"/>
                  </a:lnTo>
                  <a:lnTo>
                    <a:pt x="0" y="24"/>
                  </a:lnTo>
                  <a:lnTo>
                    <a:pt x="78" y="103"/>
                  </a:lnTo>
                  <a:cubicBezTo>
                    <a:pt x="86" y="94"/>
                    <a:pt x="94" y="86"/>
                    <a:pt x="10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olar_Panel"/>
            <p:cNvSpPr>
              <a:spLocks/>
            </p:cNvSpPr>
            <p:nvPr/>
          </p:nvSpPr>
          <p:spPr bwMode="auto">
            <a:xfrm>
              <a:off x="119" y="8"/>
              <a:ext cx="13" cy="40"/>
            </a:xfrm>
            <a:custGeom>
              <a:avLst/>
              <a:gdLst>
                <a:gd name="T0" fmla="*/ 17 w 35"/>
                <a:gd name="T1" fmla="*/ 104 h 105"/>
                <a:gd name="T2" fmla="*/ 35 w 35"/>
                <a:gd name="T3" fmla="*/ 105 h 105"/>
                <a:gd name="T4" fmla="*/ 35 w 35"/>
                <a:gd name="T5" fmla="*/ 0 h 105"/>
                <a:gd name="T6" fmla="*/ 0 w 35"/>
                <a:gd name="T7" fmla="*/ 0 h 105"/>
                <a:gd name="T8" fmla="*/ 0 w 35"/>
                <a:gd name="T9" fmla="*/ 105 h 105"/>
                <a:gd name="T10" fmla="*/ 17 w 35"/>
                <a:gd name="T11" fmla="*/ 104 h 105"/>
              </a:gdLst>
              <a:ahLst/>
              <a:cxnLst>
                <a:cxn ang="0">
                  <a:pos x="T0" y="T1"/>
                </a:cxn>
                <a:cxn ang="0">
                  <a:pos x="T2" y="T3"/>
                </a:cxn>
                <a:cxn ang="0">
                  <a:pos x="T4" y="T5"/>
                </a:cxn>
                <a:cxn ang="0">
                  <a:pos x="T6" y="T7"/>
                </a:cxn>
                <a:cxn ang="0">
                  <a:pos x="T8" y="T9"/>
                </a:cxn>
                <a:cxn ang="0">
                  <a:pos x="T10" y="T11"/>
                </a:cxn>
              </a:cxnLst>
              <a:rect l="0" t="0" r="r" b="b"/>
              <a:pathLst>
                <a:path w="35" h="105">
                  <a:moveTo>
                    <a:pt x="17" y="104"/>
                  </a:moveTo>
                  <a:cubicBezTo>
                    <a:pt x="23" y="104"/>
                    <a:pt x="29" y="105"/>
                    <a:pt x="35" y="105"/>
                  </a:cubicBezTo>
                  <a:lnTo>
                    <a:pt x="35" y="0"/>
                  </a:lnTo>
                  <a:lnTo>
                    <a:pt x="0" y="0"/>
                  </a:lnTo>
                  <a:lnTo>
                    <a:pt x="0" y="105"/>
                  </a:lnTo>
                  <a:cubicBezTo>
                    <a:pt x="6" y="105"/>
                    <a:pt x="12" y="104"/>
                    <a:pt x="17"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olar_Panel"/>
            <p:cNvSpPr>
              <a:spLocks/>
            </p:cNvSpPr>
            <p:nvPr/>
          </p:nvSpPr>
          <p:spPr bwMode="auto">
            <a:xfrm>
              <a:off x="176" y="40"/>
              <a:ext cx="35" cy="35"/>
            </a:xfrm>
            <a:custGeom>
              <a:avLst/>
              <a:gdLst>
                <a:gd name="T0" fmla="*/ 24 w 94"/>
                <a:gd name="T1" fmla="*/ 94 h 94"/>
                <a:gd name="T2" fmla="*/ 94 w 94"/>
                <a:gd name="T3" fmla="*/ 25 h 94"/>
                <a:gd name="T4" fmla="*/ 69 w 94"/>
                <a:gd name="T5" fmla="*/ 0 h 94"/>
                <a:gd name="T6" fmla="*/ 0 w 94"/>
                <a:gd name="T7" fmla="*/ 69 h 94"/>
                <a:gd name="T8" fmla="*/ 24 w 94"/>
                <a:gd name="T9" fmla="*/ 94 h 94"/>
              </a:gdLst>
              <a:ahLst/>
              <a:cxnLst>
                <a:cxn ang="0">
                  <a:pos x="T0" y="T1"/>
                </a:cxn>
                <a:cxn ang="0">
                  <a:pos x="T2" y="T3"/>
                </a:cxn>
                <a:cxn ang="0">
                  <a:pos x="T4" y="T5"/>
                </a:cxn>
                <a:cxn ang="0">
                  <a:pos x="T6" y="T7"/>
                </a:cxn>
                <a:cxn ang="0">
                  <a:pos x="T8" y="T9"/>
                </a:cxn>
              </a:cxnLst>
              <a:rect l="0" t="0" r="r" b="b"/>
              <a:pathLst>
                <a:path w="94" h="94">
                  <a:moveTo>
                    <a:pt x="24" y="94"/>
                  </a:moveTo>
                  <a:lnTo>
                    <a:pt x="94" y="25"/>
                  </a:lnTo>
                  <a:lnTo>
                    <a:pt x="69" y="0"/>
                  </a:lnTo>
                  <a:lnTo>
                    <a:pt x="0" y="69"/>
                  </a:lnTo>
                  <a:cubicBezTo>
                    <a:pt x="9" y="77"/>
                    <a:pt x="17" y="85"/>
                    <a:pt x="24" y="9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olar_Panel"/>
            <p:cNvSpPr>
              <a:spLocks/>
            </p:cNvSpPr>
            <p:nvPr/>
          </p:nvSpPr>
          <p:spPr bwMode="auto">
            <a:xfrm>
              <a:off x="176" y="176"/>
              <a:ext cx="35" cy="36"/>
            </a:xfrm>
            <a:custGeom>
              <a:avLst/>
              <a:gdLst>
                <a:gd name="T0" fmla="*/ 0 w 94"/>
                <a:gd name="T1" fmla="*/ 24 h 94"/>
                <a:gd name="T2" fmla="*/ 69 w 94"/>
                <a:gd name="T3" fmla="*/ 94 h 94"/>
                <a:gd name="T4" fmla="*/ 94 w 94"/>
                <a:gd name="T5" fmla="*/ 69 h 94"/>
                <a:gd name="T6" fmla="*/ 24 w 94"/>
                <a:gd name="T7" fmla="*/ 0 h 94"/>
                <a:gd name="T8" fmla="*/ 0 w 94"/>
                <a:gd name="T9" fmla="*/ 24 h 94"/>
              </a:gdLst>
              <a:ahLst/>
              <a:cxnLst>
                <a:cxn ang="0">
                  <a:pos x="T0" y="T1"/>
                </a:cxn>
                <a:cxn ang="0">
                  <a:pos x="T2" y="T3"/>
                </a:cxn>
                <a:cxn ang="0">
                  <a:pos x="T4" y="T5"/>
                </a:cxn>
                <a:cxn ang="0">
                  <a:pos x="T6" y="T7"/>
                </a:cxn>
                <a:cxn ang="0">
                  <a:pos x="T8" y="T9"/>
                </a:cxn>
              </a:cxnLst>
              <a:rect l="0" t="0" r="r" b="b"/>
              <a:pathLst>
                <a:path w="94" h="94">
                  <a:moveTo>
                    <a:pt x="0" y="24"/>
                  </a:moveTo>
                  <a:lnTo>
                    <a:pt x="69" y="94"/>
                  </a:lnTo>
                  <a:lnTo>
                    <a:pt x="94" y="69"/>
                  </a:lnTo>
                  <a:lnTo>
                    <a:pt x="24" y="0"/>
                  </a:lnTo>
                  <a:cubicBezTo>
                    <a:pt x="17" y="9"/>
                    <a:pt x="9" y="17"/>
                    <a:pt x="0" y="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Solar_Panel"/>
            <p:cNvSpPr>
              <a:spLocks/>
            </p:cNvSpPr>
            <p:nvPr/>
          </p:nvSpPr>
          <p:spPr bwMode="auto">
            <a:xfrm>
              <a:off x="203" y="119"/>
              <a:ext cx="40" cy="13"/>
            </a:xfrm>
            <a:custGeom>
              <a:avLst/>
              <a:gdLst>
                <a:gd name="T0" fmla="*/ 0 w 105"/>
                <a:gd name="T1" fmla="*/ 0 h 35"/>
                <a:gd name="T2" fmla="*/ 1 w 105"/>
                <a:gd name="T3" fmla="*/ 17 h 35"/>
                <a:gd name="T4" fmla="*/ 0 w 105"/>
                <a:gd name="T5" fmla="*/ 35 h 35"/>
                <a:gd name="T6" fmla="*/ 105 w 105"/>
                <a:gd name="T7" fmla="*/ 35 h 35"/>
                <a:gd name="T8" fmla="*/ 105 w 105"/>
                <a:gd name="T9" fmla="*/ 0 h 35"/>
                <a:gd name="T10" fmla="*/ 0 w 105"/>
                <a:gd name="T11" fmla="*/ 0 h 35"/>
              </a:gdLst>
              <a:ahLst/>
              <a:cxnLst>
                <a:cxn ang="0">
                  <a:pos x="T0" y="T1"/>
                </a:cxn>
                <a:cxn ang="0">
                  <a:pos x="T2" y="T3"/>
                </a:cxn>
                <a:cxn ang="0">
                  <a:pos x="T4" y="T5"/>
                </a:cxn>
                <a:cxn ang="0">
                  <a:pos x="T6" y="T7"/>
                </a:cxn>
                <a:cxn ang="0">
                  <a:pos x="T8" y="T9"/>
                </a:cxn>
                <a:cxn ang="0">
                  <a:pos x="T10" y="T11"/>
                </a:cxn>
              </a:cxnLst>
              <a:rect l="0" t="0" r="r" b="b"/>
              <a:pathLst>
                <a:path w="105" h="35">
                  <a:moveTo>
                    <a:pt x="0" y="0"/>
                  </a:moveTo>
                  <a:cubicBezTo>
                    <a:pt x="0" y="6"/>
                    <a:pt x="1" y="12"/>
                    <a:pt x="1" y="17"/>
                  </a:cubicBezTo>
                  <a:cubicBezTo>
                    <a:pt x="1" y="23"/>
                    <a:pt x="0" y="29"/>
                    <a:pt x="0" y="35"/>
                  </a:cubicBezTo>
                  <a:lnTo>
                    <a:pt x="105" y="35"/>
                  </a:lnTo>
                  <a:lnTo>
                    <a:pt x="10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Solar_Panel"/>
            <p:cNvSpPr>
              <a:spLocks/>
            </p:cNvSpPr>
            <p:nvPr/>
          </p:nvSpPr>
          <p:spPr bwMode="auto">
            <a:xfrm>
              <a:off x="119" y="204"/>
              <a:ext cx="13" cy="39"/>
            </a:xfrm>
            <a:custGeom>
              <a:avLst/>
              <a:gdLst>
                <a:gd name="T0" fmla="*/ 17 w 35"/>
                <a:gd name="T1" fmla="*/ 1 h 105"/>
                <a:gd name="T2" fmla="*/ 0 w 35"/>
                <a:gd name="T3" fmla="*/ 0 h 105"/>
                <a:gd name="T4" fmla="*/ 0 w 35"/>
                <a:gd name="T5" fmla="*/ 105 h 105"/>
                <a:gd name="T6" fmla="*/ 35 w 35"/>
                <a:gd name="T7" fmla="*/ 105 h 105"/>
                <a:gd name="T8" fmla="*/ 35 w 35"/>
                <a:gd name="T9" fmla="*/ 0 h 105"/>
                <a:gd name="T10" fmla="*/ 17 w 35"/>
                <a:gd name="T11" fmla="*/ 1 h 105"/>
              </a:gdLst>
              <a:ahLst/>
              <a:cxnLst>
                <a:cxn ang="0">
                  <a:pos x="T0" y="T1"/>
                </a:cxn>
                <a:cxn ang="0">
                  <a:pos x="T2" y="T3"/>
                </a:cxn>
                <a:cxn ang="0">
                  <a:pos x="T4" y="T5"/>
                </a:cxn>
                <a:cxn ang="0">
                  <a:pos x="T6" y="T7"/>
                </a:cxn>
                <a:cxn ang="0">
                  <a:pos x="T8" y="T9"/>
                </a:cxn>
                <a:cxn ang="0">
                  <a:pos x="T10" y="T11"/>
                </a:cxn>
              </a:cxnLst>
              <a:rect l="0" t="0" r="r" b="b"/>
              <a:pathLst>
                <a:path w="35" h="105">
                  <a:moveTo>
                    <a:pt x="17" y="1"/>
                  </a:moveTo>
                  <a:cubicBezTo>
                    <a:pt x="12" y="1"/>
                    <a:pt x="6" y="0"/>
                    <a:pt x="0" y="0"/>
                  </a:cubicBezTo>
                  <a:lnTo>
                    <a:pt x="0" y="105"/>
                  </a:lnTo>
                  <a:lnTo>
                    <a:pt x="35" y="105"/>
                  </a:lnTo>
                  <a:lnTo>
                    <a:pt x="35" y="0"/>
                  </a:lnTo>
                  <a:cubicBezTo>
                    <a:pt x="29" y="0"/>
                    <a:pt x="23" y="1"/>
                    <a:pt x="17"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Solar_Panel"/>
            <p:cNvSpPr>
              <a:spLocks/>
            </p:cNvSpPr>
            <p:nvPr/>
          </p:nvSpPr>
          <p:spPr bwMode="auto">
            <a:xfrm>
              <a:off x="36" y="176"/>
              <a:ext cx="39" cy="39"/>
            </a:xfrm>
            <a:custGeom>
              <a:avLst/>
              <a:gdLst>
                <a:gd name="T0" fmla="*/ 78 w 103"/>
                <a:gd name="T1" fmla="*/ 0 h 103"/>
                <a:gd name="T2" fmla="*/ 0 w 103"/>
                <a:gd name="T3" fmla="*/ 79 h 103"/>
                <a:gd name="T4" fmla="*/ 24 w 103"/>
                <a:gd name="T5" fmla="*/ 103 h 103"/>
                <a:gd name="T6" fmla="*/ 103 w 103"/>
                <a:gd name="T7" fmla="*/ 24 h 103"/>
                <a:gd name="T8" fmla="*/ 78 w 103"/>
                <a:gd name="T9" fmla="*/ 0 h 103"/>
              </a:gdLst>
              <a:ahLst/>
              <a:cxnLst>
                <a:cxn ang="0">
                  <a:pos x="T0" y="T1"/>
                </a:cxn>
                <a:cxn ang="0">
                  <a:pos x="T2" y="T3"/>
                </a:cxn>
                <a:cxn ang="0">
                  <a:pos x="T4" y="T5"/>
                </a:cxn>
                <a:cxn ang="0">
                  <a:pos x="T6" y="T7"/>
                </a:cxn>
                <a:cxn ang="0">
                  <a:pos x="T8" y="T9"/>
                </a:cxn>
              </a:cxnLst>
              <a:rect l="0" t="0" r="r" b="b"/>
              <a:pathLst>
                <a:path w="103" h="103">
                  <a:moveTo>
                    <a:pt x="78" y="0"/>
                  </a:moveTo>
                  <a:lnTo>
                    <a:pt x="0" y="79"/>
                  </a:lnTo>
                  <a:lnTo>
                    <a:pt x="24" y="103"/>
                  </a:lnTo>
                  <a:lnTo>
                    <a:pt x="103" y="24"/>
                  </a:lnTo>
                  <a:cubicBezTo>
                    <a:pt x="94" y="17"/>
                    <a:pt x="86" y="9"/>
                    <a:pt x="7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Solar_Panel"/>
            <p:cNvSpPr>
              <a:spLocks noChangeArrowheads="1"/>
            </p:cNvSpPr>
            <p:nvPr/>
          </p:nvSpPr>
          <p:spPr bwMode="auto">
            <a:xfrm>
              <a:off x="256" y="413"/>
              <a:ext cx="39" cy="6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Solar_Panel"/>
            <p:cNvSpPr>
              <a:spLocks/>
            </p:cNvSpPr>
            <p:nvPr/>
          </p:nvSpPr>
          <p:spPr bwMode="auto">
            <a:xfrm>
              <a:off x="288" y="335"/>
              <a:ext cx="131" cy="65"/>
            </a:xfrm>
            <a:custGeom>
              <a:avLst/>
              <a:gdLst>
                <a:gd name="T0" fmla="*/ 0 w 348"/>
                <a:gd name="T1" fmla="*/ 139 h 174"/>
                <a:gd name="T2" fmla="*/ 0 w 348"/>
                <a:gd name="T3" fmla="*/ 174 h 174"/>
                <a:gd name="T4" fmla="*/ 209 w 348"/>
                <a:gd name="T5" fmla="*/ 174 h 174"/>
                <a:gd name="T6" fmla="*/ 348 w 348"/>
                <a:gd name="T7" fmla="*/ 35 h 174"/>
                <a:gd name="T8" fmla="*/ 348 w 348"/>
                <a:gd name="T9" fmla="*/ 0 h 174"/>
                <a:gd name="T10" fmla="*/ 139 w 348"/>
                <a:gd name="T11" fmla="*/ 0 h 174"/>
                <a:gd name="T12" fmla="*/ 0 w 348"/>
                <a:gd name="T13" fmla="*/ 139 h 174"/>
              </a:gdLst>
              <a:ahLst/>
              <a:cxnLst>
                <a:cxn ang="0">
                  <a:pos x="T0" y="T1"/>
                </a:cxn>
                <a:cxn ang="0">
                  <a:pos x="T2" y="T3"/>
                </a:cxn>
                <a:cxn ang="0">
                  <a:pos x="T4" y="T5"/>
                </a:cxn>
                <a:cxn ang="0">
                  <a:pos x="T6" y="T7"/>
                </a:cxn>
                <a:cxn ang="0">
                  <a:pos x="T8" y="T9"/>
                </a:cxn>
                <a:cxn ang="0">
                  <a:pos x="T10" y="T11"/>
                </a:cxn>
                <a:cxn ang="0">
                  <a:pos x="T12" y="T13"/>
                </a:cxn>
              </a:cxnLst>
              <a:rect l="0" t="0" r="r" b="b"/>
              <a:pathLst>
                <a:path w="348" h="174">
                  <a:moveTo>
                    <a:pt x="0" y="139"/>
                  </a:moveTo>
                  <a:lnTo>
                    <a:pt x="0" y="174"/>
                  </a:lnTo>
                  <a:lnTo>
                    <a:pt x="209" y="174"/>
                  </a:lnTo>
                  <a:lnTo>
                    <a:pt x="348" y="35"/>
                  </a:lnTo>
                  <a:lnTo>
                    <a:pt x="348" y="0"/>
                  </a:lnTo>
                  <a:lnTo>
                    <a:pt x="139" y="0"/>
                  </a:lnTo>
                  <a:lnTo>
                    <a:pt x="0"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Solar_Panel"/>
            <p:cNvSpPr>
              <a:spLocks/>
            </p:cNvSpPr>
            <p:nvPr/>
          </p:nvSpPr>
          <p:spPr bwMode="auto">
            <a:xfrm>
              <a:off x="354" y="276"/>
              <a:ext cx="124" cy="59"/>
            </a:xfrm>
            <a:custGeom>
              <a:avLst/>
              <a:gdLst>
                <a:gd name="T0" fmla="*/ 122 w 330"/>
                <a:gd name="T1" fmla="*/ 0 h 156"/>
                <a:gd name="T2" fmla="*/ 0 w 330"/>
                <a:gd name="T3" fmla="*/ 121 h 156"/>
                <a:gd name="T4" fmla="*/ 208 w 330"/>
                <a:gd name="T5" fmla="*/ 121 h 156"/>
                <a:gd name="T6" fmla="*/ 208 w 330"/>
                <a:gd name="T7" fmla="*/ 156 h 156"/>
                <a:gd name="T8" fmla="*/ 330 w 330"/>
                <a:gd name="T9" fmla="*/ 34 h 156"/>
                <a:gd name="T10" fmla="*/ 330 w 330"/>
                <a:gd name="T11" fmla="*/ 0 h 156"/>
                <a:gd name="T12" fmla="*/ 122 w 330"/>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330" h="156">
                  <a:moveTo>
                    <a:pt x="122" y="0"/>
                  </a:moveTo>
                  <a:lnTo>
                    <a:pt x="0" y="121"/>
                  </a:lnTo>
                  <a:lnTo>
                    <a:pt x="208" y="121"/>
                  </a:lnTo>
                  <a:lnTo>
                    <a:pt x="208" y="156"/>
                  </a:lnTo>
                  <a:lnTo>
                    <a:pt x="330" y="34"/>
                  </a:lnTo>
                  <a:lnTo>
                    <a:pt x="330" y="0"/>
                  </a:lnTo>
                  <a:lnTo>
                    <a:pt x="1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Solar_Panel"/>
            <p:cNvSpPr>
              <a:spLocks/>
            </p:cNvSpPr>
            <p:nvPr/>
          </p:nvSpPr>
          <p:spPr bwMode="auto">
            <a:xfrm>
              <a:off x="256" y="276"/>
              <a:ext cx="124" cy="46"/>
            </a:xfrm>
            <a:custGeom>
              <a:avLst/>
              <a:gdLst>
                <a:gd name="T0" fmla="*/ 208 w 330"/>
                <a:gd name="T1" fmla="*/ 121 h 121"/>
                <a:gd name="T2" fmla="*/ 330 w 330"/>
                <a:gd name="T3" fmla="*/ 0 h 121"/>
                <a:gd name="T4" fmla="*/ 121 w 330"/>
                <a:gd name="T5" fmla="*/ 0 h 121"/>
                <a:gd name="T6" fmla="*/ 0 w 330"/>
                <a:gd name="T7" fmla="*/ 121 h 121"/>
                <a:gd name="T8" fmla="*/ 208 w 330"/>
                <a:gd name="T9" fmla="*/ 121 h 121"/>
              </a:gdLst>
              <a:ahLst/>
              <a:cxnLst>
                <a:cxn ang="0">
                  <a:pos x="T0" y="T1"/>
                </a:cxn>
                <a:cxn ang="0">
                  <a:pos x="T2" y="T3"/>
                </a:cxn>
                <a:cxn ang="0">
                  <a:pos x="T4" y="T5"/>
                </a:cxn>
                <a:cxn ang="0">
                  <a:pos x="T6" y="T7"/>
                </a:cxn>
                <a:cxn ang="0">
                  <a:pos x="T8" y="T9"/>
                </a:cxn>
              </a:cxnLst>
              <a:rect l="0" t="0" r="r" b="b"/>
              <a:pathLst>
                <a:path w="330" h="121">
                  <a:moveTo>
                    <a:pt x="208" y="121"/>
                  </a:moveTo>
                  <a:lnTo>
                    <a:pt x="330" y="0"/>
                  </a:lnTo>
                  <a:lnTo>
                    <a:pt x="121" y="0"/>
                  </a:lnTo>
                  <a:lnTo>
                    <a:pt x="0" y="121"/>
                  </a:lnTo>
                  <a:lnTo>
                    <a:pt x="208"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Solar_Panel"/>
            <p:cNvSpPr>
              <a:spLocks/>
            </p:cNvSpPr>
            <p:nvPr/>
          </p:nvSpPr>
          <p:spPr bwMode="auto">
            <a:xfrm>
              <a:off x="191" y="335"/>
              <a:ext cx="130" cy="65"/>
            </a:xfrm>
            <a:custGeom>
              <a:avLst/>
              <a:gdLst>
                <a:gd name="T0" fmla="*/ 139 w 347"/>
                <a:gd name="T1" fmla="*/ 0 h 174"/>
                <a:gd name="T2" fmla="*/ 0 w 347"/>
                <a:gd name="T3" fmla="*/ 139 h 174"/>
                <a:gd name="T4" fmla="*/ 0 w 347"/>
                <a:gd name="T5" fmla="*/ 174 h 174"/>
                <a:gd name="T6" fmla="*/ 208 w 347"/>
                <a:gd name="T7" fmla="*/ 174 h 174"/>
                <a:gd name="T8" fmla="*/ 208 w 347"/>
                <a:gd name="T9" fmla="*/ 139 h 174"/>
                <a:gd name="T10" fmla="*/ 208 w 347"/>
                <a:gd name="T11" fmla="*/ 139 h 174"/>
                <a:gd name="T12" fmla="*/ 347 w 347"/>
                <a:gd name="T13" fmla="*/ 0 h 174"/>
                <a:gd name="T14" fmla="*/ 139 w 347"/>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174">
                  <a:moveTo>
                    <a:pt x="139" y="0"/>
                  </a:moveTo>
                  <a:lnTo>
                    <a:pt x="0" y="139"/>
                  </a:lnTo>
                  <a:lnTo>
                    <a:pt x="0" y="174"/>
                  </a:lnTo>
                  <a:lnTo>
                    <a:pt x="208" y="174"/>
                  </a:lnTo>
                  <a:lnTo>
                    <a:pt x="208" y="139"/>
                  </a:lnTo>
                  <a:lnTo>
                    <a:pt x="208" y="139"/>
                  </a:lnTo>
                  <a:lnTo>
                    <a:pt x="347" y="0"/>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Solar_Panel"/>
            <p:cNvSpPr>
              <a:spLocks/>
            </p:cNvSpPr>
            <p:nvPr/>
          </p:nvSpPr>
          <p:spPr bwMode="auto">
            <a:xfrm>
              <a:off x="158" y="276"/>
              <a:ext cx="124" cy="46"/>
            </a:xfrm>
            <a:custGeom>
              <a:avLst/>
              <a:gdLst>
                <a:gd name="T0" fmla="*/ 330 w 330"/>
                <a:gd name="T1" fmla="*/ 0 h 121"/>
                <a:gd name="T2" fmla="*/ 122 w 330"/>
                <a:gd name="T3" fmla="*/ 0 h 121"/>
                <a:gd name="T4" fmla="*/ 0 w 330"/>
                <a:gd name="T5" fmla="*/ 121 h 121"/>
                <a:gd name="T6" fmla="*/ 209 w 330"/>
                <a:gd name="T7" fmla="*/ 121 h 121"/>
                <a:gd name="T8" fmla="*/ 330 w 330"/>
                <a:gd name="T9" fmla="*/ 0 h 121"/>
              </a:gdLst>
              <a:ahLst/>
              <a:cxnLst>
                <a:cxn ang="0">
                  <a:pos x="T0" y="T1"/>
                </a:cxn>
                <a:cxn ang="0">
                  <a:pos x="T2" y="T3"/>
                </a:cxn>
                <a:cxn ang="0">
                  <a:pos x="T4" y="T5"/>
                </a:cxn>
                <a:cxn ang="0">
                  <a:pos x="T6" y="T7"/>
                </a:cxn>
                <a:cxn ang="0">
                  <a:pos x="T8" y="T9"/>
                </a:cxn>
              </a:cxnLst>
              <a:rect l="0" t="0" r="r" b="b"/>
              <a:pathLst>
                <a:path w="330" h="121">
                  <a:moveTo>
                    <a:pt x="330" y="0"/>
                  </a:moveTo>
                  <a:lnTo>
                    <a:pt x="122" y="0"/>
                  </a:lnTo>
                  <a:lnTo>
                    <a:pt x="0" y="121"/>
                  </a:lnTo>
                  <a:lnTo>
                    <a:pt x="209" y="121"/>
                  </a:lnTo>
                  <a:lnTo>
                    <a:pt x="3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Solar_Panel"/>
            <p:cNvSpPr>
              <a:spLocks/>
            </p:cNvSpPr>
            <p:nvPr/>
          </p:nvSpPr>
          <p:spPr bwMode="auto">
            <a:xfrm>
              <a:off x="93" y="335"/>
              <a:ext cx="130" cy="65"/>
            </a:xfrm>
            <a:custGeom>
              <a:avLst/>
              <a:gdLst>
                <a:gd name="T0" fmla="*/ 139 w 347"/>
                <a:gd name="T1" fmla="*/ 0 h 174"/>
                <a:gd name="T2" fmla="*/ 0 w 347"/>
                <a:gd name="T3" fmla="*/ 139 h 174"/>
                <a:gd name="T4" fmla="*/ 0 w 347"/>
                <a:gd name="T5" fmla="*/ 174 h 174"/>
                <a:gd name="T6" fmla="*/ 208 w 347"/>
                <a:gd name="T7" fmla="*/ 174 h 174"/>
                <a:gd name="T8" fmla="*/ 208 w 347"/>
                <a:gd name="T9" fmla="*/ 139 h 174"/>
                <a:gd name="T10" fmla="*/ 347 w 347"/>
                <a:gd name="T11" fmla="*/ 0 h 174"/>
                <a:gd name="T12" fmla="*/ 139 w 347"/>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7" h="174">
                  <a:moveTo>
                    <a:pt x="139" y="0"/>
                  </a:moveTo>
                  <a:lnTo>
                    <a:pt x="0" y="139"/>
                  </a:lnTo>
                  <a:lnTo>
                    <a:pt x="0" y="174"/>
                  </a:lnTo>
                  <a:lnTo>
                    <a:pt x="208" y="174"/>
                  </a:lnTo>
                  <a:lnTo>
                    <a:pt x="208" y="139"/>
                  </a:lnTo>
                  <a:lnTo>
                    <a:pt x="347" y="0"/>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7" name="Circle: Hollow 5 - 3">
            <a:extLst>
              <a:ext uri="{FF2B5EF4-FFF2-40B4-BE49-F238E27FC236}">
                <a16:creationId xmlns:a16="http://schemas.microsoft.com/office/drawing/2014/main" id="{89D46B1A-A97C-4620-9B29-30DDF6B71590}"/>
              </a:ext>
            </a:extLst>
          </p:cNvPr>
          <p:cNvSpPr/>
          <p:nvPr/>
        </p:nvSpPr>
        <p:spPr>
          <a:xfrm>
            <a:off x="165720" y="3135258"/>
            <a:ext cx="2237805" cy="1835086"/>
          </a:xfrm>
          <a:prstGeom prst="donut">
            <a:avLst/>
          </a:prstGeom>
          <a:solidFill>
            <a:schemeClr val="accent4"/>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xtBox 30"/>
          <p:cNvSpPr txBox="1"/>
          <p:nvPr/>
        </p:nvSpPr>
        <p:spPr>
          <a:xfrm>
            <a:off x="4132976" y="2535107"/>
            <a:ext cx="4553824" cy="329320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a-IR" b="1" i="0" u="none" strike="noStrike" kern="1200" cap="none" spc="0" normalizeH="0" baseline="0" noProof="0" dirty="0">
                <a:ln>
                  <a:noFill/>
                </a:ln>
                <a:solidFill>
                  <a:srgbClr val="0F6FC6"/>
                </a:solidFill>
                <a:effectLst/>
                <a:uLnTx/>
                <a:uFillTx/>
                <a:latin typeface="Calibri"/>
                <a:cs typeface="B Titr" panose="00000700000000000000" pitchFamily="2" charset="-78"/>
              </a:rPr>
              <a:t>نوع </a:t>
            </a:r>
            <a:r>
              <a:rPr kumimoji="0" lang="fa-IR" b="1" i="0" u="none" strike="noStrike" kern="1200" cap="none" spc="0" normalizeH="0" baseline="0" noProof="0" dirty="0" smtClean="0">
                <a:ln>
                  <a:noFill/>
                </a:ln>
                <a:solidFill>
                  <a:srgbClr val="0F6FC6"/>
                </a:solidFill>
                <a:effectLst/>
                <a:uLnTx/>
                <a:uFillTx/>
                <a:latin typeface="Calibri"/>
                <a:cs typeface="B Titr" panose="00000700000000000000" pitchFamily="2" charset="-78"/>
              </a:rPr>
              <a:t>اثر</a:t>
            </a:r>
          </a:p>
          <a:p>
            <a:pPr algn="justLow">
              <a:defRPr/>
            </a:pPr>
            <a:endParaRPr lang="fa-IR" dirty="0" smtClean="0">
              <a:cs typeface="B Mitra" panose="00000400000000000000" pitchFamily="2" charset="-78"/>
            </a:endParaRPr>
          </a:p>
          <a:p>
            <a:pPr algn="justLow">
              <a:defRPr/>
            </a:pPr>
            <a:r>
              <a:rPr lang="fa-IR" sz="2400" dirty="0" smtClean="0">
                <a:cs typeface="B Mitra" panose="00000400000000000000" pitchFamily="2" charset="-78"/>
              </a:rPr>
              <a:t>الف</a:t>
            </a:r>
            <a:r>
              <a:rPr lang="fa-IR" sz="2400" dirty="0">
                <a:cs typeface="B Mitra" panose="00000400000000000000" pitchFamily="2" charset="-78"/>
              </a:rPr>
              <a:t>) ضعیف: </a:t>
            </a:r>
            <a:r>
              <a:rPr lang="fa-IR" sz="2400" dirty="0" smtClean="0">
                <a:cs typeface="B Mitra" panose="00000400000000000000" pitchFamily="2" charset="-78"/>
              </a:rPr>
              <a:t>برانگیختن </a:t>
            </a:r>
            <a:r>
              <a:rPr lang="fa-IR" sz="2400" dirty="0">
                <a:cs typeface="B Mitra" panose="00000400000000000000" pitchFamily="2" charset="-78"/>
              </a:rPr>
              <a:t>تنها نوعی ویژه از </a:t>
            </a:r>
            <a:r>
              <a:rPr lang="fa-IR" sz="2400" dirty="0" smtClean="0">
                <a:cs typeface="B Mitra" panose="00000400000000000000" pitchFamily="2" charset="-78"/>
              </a:rPr>
              <a:t>نوآوری</a:t>
            </a:r>
          </a:p>
          <a:p>
            <a:pPr algn="justLow">
              <a:defRPr/>
            </a:pPr>
            <a:endParaRPr lang="fa-IR" sz="1200" dirty="0" smtClean="0">
              <a:cs typeface="B Mitra" panose="00000400000000000000" pitchFamily="2" charset="-78"/>
            </a:endParaRPr>
          </a:p>
          <a:p>
            <a:pPr algn="justLow">
              <a:defRPr/>
            </a:pPr>
            <a:r>
              <a:rPr lang="fa-IR" sz="2400" dirty="0" smtClean="0">
                <a:cs typeface="B Mitra" panose="00000400000000000000" pitchFamily="2" charset="-78"/>
              </a:rPr>
              <a:t> </a:t>
            </a:r>
            <a:r>
              <a:rPr lang="fa-IR" sz="2400" dirty="0">
                <a:cs typeface="B Mitra" panose="00000400000000000000" pitchFamily="2" charset="-78"/>
              </a:rPr>
              <a:t>ب) محدود: دلالت بر ابزارهای سیاستی مبتنی بر بازار، کارآ و منعطف </a:t>
            </a:r>
            <a:endParaRPr lang="fa-IR" sz="2400" dirty="0" smtClean="0">
              <a:cs typeface="B Mitra" panose="00000400000000000000" pitchFamily="2" charset="-78"/>
            </a:endParaRPr>
          </a:p>
          <a:p>
            <a:pPr algn="justLow">
              <a:defRPr/>
            </a:pPr>
            <a:endParaRPr lang="fa-IR" sz="2000" dirty="0" smtClean="0">
              <a:cs typeface="B Mitra" panose="00000400000000000000" pitchFamily="2" charset="-78"/>
            </a:endParaRPr>
          </a:p>
          <a:p>
            <a:pPr algn="justLow">
              <a:defRPr/>
            </a:pPr>
            <a:r>
              <a:rPr lang="fa-IR" sz="2400" dirty="0" smtClean="0">
                <a:cs typeface="B Mitra" panose="00000400000000000000" pitchFamily="2" charset="-78"/>
              </a:rPr>
              <a:t>ج</a:t>
            </a:r>
            <a:r>
              <a:rPr lang="fa-IR" sz="2400" dirty="0">
                <a:cs typeface="B Mitra" panose="00000400000000000000" pitchFamily="2" charset="-78"/>
              </a:rPr>
              <a:t>) قوی: </a:t>
            </a:r>
            <a:r>
              <a:rPr lang="fa-IR" sz="2400" dirty="0" smtClean="0">
                <a:cs typeface="B Mitra" panose="00000400000000000000" pitchFamily="2" charset="-78"/>
              </a:rPr>
              <a:t>کاستن فزاینده هزینه‌های </a:t>
            </a:r>
            <a:r>
              <a:rPr lang="fa-IR" sz="2400" dirty="0">
                <a:cs typeface="B Mitra" panose="00000400000000000000" pitchFamily="2" charset="-78"/>
              </a:rPr>
              <a:t>تطبیق </a:t>
            </a:r>
            <a:r>
              <a:rPr lang="fa-IR" sz="2400" dirty="0" smtClean="0">
                <a:cs typeface="B Mitra" panose="00000400000000000000" pitchFamily="2" charset="-78"/>
              </a:rPr>
              <a:t>و افزایش بیشترین </a:t>
            </a:r>
            <a:r>
              <a:rPr lang="fa-IR" sz="2400" dirty="0">
                <a:cs typeface="B Mitra" panose="00000400000000000000" pitchFamily="2" charset="-78"/>
              </a:rPr>
              <a:t>منابع </a:t>
            </a:r>
            <a:r>
              <a:rPr lang="fa-IR" sz="2400" dirty="0" smtClean="0">
                <a:cs typeface="B Mitra" panose="00000400000000000000" pitchFamily="2" charset="-78"/>
              </a:rPr>
              <a:t>برای </a:t>
            </a:r>
            <a:r>
              <a:rPr lang="fa-IR" sz="2400" dirty="0">
                <a:cs typeface="B Mitra" panose="00000400000000000000" pitchFamily="2" charset="-78"/>
              </a:rPr>
              <a:t>بنگاه </a:t>
            </a:r>
            <a:r>
              <a:rPr lang="fa-IR" sz="2400" dirty="0" smtClean="0">
                <a:cs typeface="B Mitra" panose="00000400000000000000" pitchFamily="2" charset="-78"/>
              </a:rPr>
              <a:t>و مطلوبیت بالا </a:t>
            </a:r>
            <a:r>
              <a:rPr lang="fa-IR" sz="2400" dirty="0">
                <a:cs typeface="B Mitra" panose="00000400000000000000" pitchFamily="2" charset="-78"/>
              </a:rPr>
              <a:t>برای </a:t>
            </a:r>
            <a:r>
              <a:rPr lang="fa-IR" sz="2400" dirty="0" smtClean="0">
                <a:cs typeface="B Mitra" panose="00000400000000000000" pitchFamily="2" charset="-78"/>
              </a:rPr>
              <a:t>بنگاه</a:t>
            </a:r>
            <a:endParaRPr lang="en-US" sz="2400" dirty="0">
              <a:cs typeface="B Mitra" panose="00000400000000000000" pitchFamily="2" charset="-78"/>
            </a:endParaRPr>
          </a:p>
          <a:p>
            <a:pPr marL="0" marR="0" lvl="0" indent="0" algn="justLow" defTabSz="91440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F6FC6"/>
              </a:solidFill>
              <a:effectLst/>
              <a:uLnTx/>
              <a:uFillTx/>
              <a:latin typeface="Calibri"/>
              <a:cs typeface="B Mitra" panose="00000400000000000000" pitchFamily="2" charset="-78"/>
            </a:endParaRPr>
          </a:p>
        </p:txBody>
      </p:sp>
      <p:cxnSp>
        <p:nvCxnSpPr>
          <p:cNvPr id="35" name="Curved Connector 34"/>
          <p:cNvCxnSpPr>
            <a:stCxn id="5" idx="6"/>
          </p:cNvCxnSpPr>
          <p:nvPr/>
        </p:nvCxnSpPr>
        <p:spPr>
          <a:xfrm flipV="1">
            <a:off x="2403525" y="2900254"/>
            <a:ext cx="1072042" cy="2187122"/>
          </a:xfrm>
          <a:prstGeom prst="curved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17</a:t>
            </a:fld>
            <a:endParaRPr lang="fa-IR"/>
          </a:p>
        </p:txBody>
      </p:sp>
    </p:spTree>
    <p:extLst>
      <p:ext uri="{BB962C8B-B14F-4D97-AF65-F5344CB8AC3E}">
        <p14:creationId xmlns:p14="http://schemas.microsoft.com/office/powerpoint/2010/main" val="560170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4- اثر مقررات </a:t>
            </a:r>
            <a:r>
              <a:rPr lang="fa-IR" dirty="0"/>
              <a:t>(ادامه)</a:t>
            </a:r>
            <a:endParaRPr lang="en-US" dirty="0"/>
          </a:p>
        </p:txBody>
      </p:sp>
      <p:sp>
        <p:nvSpPr>
          <p:cNvPr id="5" name="Circle: Hollow 5">
            <a:extLst>
              <a:ext uri="{FF2B5EF4-FFF2-40B4-BE49-F238E27FC236}">
                <a16:creationId xmlns:a16="http://schemas.microsoft.com/office/drawing/2014/main" id="{89D46B1A-A97C-4620-9B29-30DDF6B71590}"/>
              </a:ext>
            </a:extLst>
          </p:cNvPr>
          <p:cNvSpPr/>
          <p:nvPr/>
        </p:nvSpPr>
        <p:spPr>
          <a:xfrm>
            <a:off x="165720" y="4169833"/>
            <a:ext cx="2237805" cy="1835086"/>
          </a:xfrm>
          <a:prstGeom prst="donut">
            <a:avLst/>
          </a:prstGeom>
          <a:solidFill>
            <a:schemeClr val="tx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ircle: Hollow 5 - 1">
            <a:extLst>
              <a:ext uri="{FF2B5EF4-FFF2-40B4-BE49-F238E27FC236}">
                <a16:creationId xmlns:a16="http://schemas.microsoft.com/office/drawing/2014/main" id="{89D46B1A-A97C-4620-9B29-30DDF6B71590}"/>
              </a:ext>
            </a:extLst>
          </p:cNvPr>
          <p:cNvSpPr/>
          <p:nvPr/>
        </p:nvSpPr>
        <p:spPr>
          <a:xfrm>
            <a:off x="165720" y="3917077"/>
            <a:ext cx="2237805" cy="1835086"/>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ircle: Hollow 5 - 2">
            <a:extLst>
              <a:ext uri="{FF2B5EF4-FFF2-40B4-BE49-F238E27FC236}">
                <a16:creationId xmlns:a16="http://schemas.microsoft.com/office/drawing/2014/main" id="{89D46B1A-A97C-4620-9B29-30DDF6B71590}"/>
              </a:ext>
            </a:extLst>
          </p:cNvPr>
          <p:cNvSpPr/>
          <p:nvPr/>
        </p:nvSpPr>
        <p:spPr>
          <a:xfrm>
            <a:off x="165720" y="3664320"/>
            <a:ext cx="2237805" cy="1835086"/>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ircle: Hollow 5 - 3">
            <a:extLst>
              <a:ext uri="{FF2B5EF4-FFF2-40B4-BE49-F238E27FC236}">
                <a16:creationId xmlns:a16="http://schemas.microsoft.com/office/drawing/2014/main" id="{89D46B1A-A97C-4620-9B29-30DDF6B71590}"/>
              </a:ext>
            </a:extLst>
          </p:cNvPr>
          <p:cNvSpPr/>
          <p:nvPr/>
        </p:nvSpPr>
        <p:spPr>
          <a:xfrm>
            <a:off x="165720" y="3411563"/>
            <a:ext cx="2237805" cy="1835086"/>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Circle: Hollow 5 - 3">
            <a:extLst>
              <a:ext uri="{FF2B5EF4-FFF2-40B4-BE49-F238E27FC236}">
                <a16:creationId xmlns:a16="http://schemas.microsoft.com/office/drawing/2014/main" id="{89D46B1A-A97C-4620-9B29-30DDF6B71590}"/>
              </a:ext>
            </a:extLst>
          </p:cNvPr>
          <p:cNvSpPr/>
          <p:nvPr/>
        </p:nvSpPr>
        <p:spPr>
          <a:xfrm>
            <a:off x="165720" y="3135258"/>
            <a:ext cx="2237805" cy="1835086"/>
          </a:xfrm>
          <a:prstGeom prst="donut">
            <a:avLst/>
          </a:prstGeom>
          <a:solidFill>
            <a:schemeClr val="accent4"/>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p:cNvSpPr txBox="1"/>
          <p:nvPr/>
        </p:nvSpPr>
        <p:spPr>
          <a:xfrm>
            <a:off x="4132975" y="5635285"/>
            <a:ext cx="4553824" cy="923330"/>
          </a:xfrm>
          <a:prstGeom prst="rect">
            <a:avLst/>
          </a:prstGeom>
          <a:noFill/>
        </p:spPr>
        <p:txBody>
          <a:bodyPr wrap="square" rtlCol="0">
            <a:spAutoFit/>
          </a:bodyPr>
          <a:lstStyle/>
          <a:p>
            <a:pPr lvl="0">
              <a:defRPr/>
            </a:pPr>
            <a:r>
              <a:rPr lang="fa-IR" b="1" dirty="0">
                <a:solidFill>
                  <a:srgbClr val="04617B"/>
                </a:solidFill>
                <a:cs typeface="B Titr" panose="00000700000000000000" pitchFamily="2" charset="-78"/>
              </a:rPr>
              <a:t>در زنجیره ارزش</a:t>
            </a:r>
          </a:p>
          <a:p>
            <a:pPr lvl="0" rtl="1">
              <a:defRPr/>
            </a:pPr>
            <a:r>
              <a:rPr lang="fa-IR" b="1" dirty="0">
                <a:solidFill>
                  <a:srgbClr val="7030A0"/>
                </a:solidFill>
                <a:cs typeface="B Titr" panose="00000700000000000000" pitchFamily="2" charset="-78"/>
              </a:rPr>
              <a:t>ورود به بازار؛ سهم بازار؛ استاندارد محیط زیست فرآیند/محصول/خدمت؛ برچسبگذاری</a:t>
            </a:r>
            <a:endParaRPr lang="en-US" b="1" dirty="0">
              <a:solidFill>
                <a:srgbClr val="7030A0"/>
              </a:solidFill>
              <a:cs typeface="B Titr" panose="00000700000000000000" pitchFamily="2" charset="-78"/>
            </a:endParaRPr>
          </a:p>
        </p:txBody>
      </p:sp>
      <p:cxnSp>
        <p:nvCxnSpPr>
          <p:cNvPr id="36" name="Curved Connector 35"/>
          <p:cNvCxnSpPr/>
          <p:nvPr/>
        </p:nvCxnSpPr>
        <p:spPr>
          <a:xfrm>
            <a:off x="2403525" y="5132390"/>
            <a:ext cx="1022873" cy="836869"/>
          </a:xfrm>
          <a:prstGeom prst="curvedConnector3">
            <a:avLst>
              <a:gd name="adj1" fmla="val 50000"/>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cstate="print">
            <a:grayscl/>
          </a:blip>
          <a:stretch>
            <a:fillRect/>
          </a:stretch>
        </p:blipFill>
        <p:spPr>
          <a:xfrm>
            <a:off x="3484158" y="5890132"/>
            <a:ext cx="568963" cy="168019"/>
          </a:xfrm>
          <a:prstGeom prst="rect">
            <a:avLst/>
          </a:prstGeom>
        </p:spPr>
      </p:pic>
      <p:grpSp>
        <p:nvGrpSpPr>
          <p:cNvPr id="42" name="Group 41"/>
          <p:cNvGrpSpPr/>
          <p:nvPr/>
        </p:nvGrpSpPr>
        <p:grpSpPr>
          <a:xfrm>
            <a:off x="2555776" y="3433773"/>
            <a:ext cx="6141964" cy="400059"/>
            <a:chOff x="480514" y="2904434"/>
            <a:chExt cx="11230971" cy="755704"/>
          </a:xfrm>
        </p:grpSpPr>
        <p:sp>
          <p:nvSpPr>
            <p:cNvPr id="43" name="Freeform 42"/>
            <p:cNvSpPr>
              <a:spLocks noChangeAspect="1"/>
            </p:cNvSpPr>
            <p:nvPr/>
          </p:nvSpPr>
          <p:spPr>
            <a:xfrm>
              <a:off x="480514" y="2904435"/>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44" name="Freeform 43"/>
            <p:cNvSpPr>
              <a:spLocks noChangeAspect="1"/>
            </p:cNvSpPr>
            <p:nvPr/>
          </p:nvSpPr>
          <p:spPr>
            <a:xfrm>
              <a:off x="2453753"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45" name="Rounded Rectangle 44"/>
            <p:cNvSpPr/>
            <p:nvPr/>
          </p:nvSpPr>
          <p:spPr>
            <a:xfrm>
              <a:off x="1441544"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46" name="Freeform 45"/>
            <p:cNvSpPr>
              <a:spLocks noChangeAspect="1"/>
            </p:cNvSpPr>
            <p:nvPr/>
          </p:nvSpPr>
          <p:spPr>
            <a:xfrm>
              <a:off x="4426992"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47" name="Rounded Rectangle 46"/>
            <p:cNvSpPr/>
            <p:nvPr/>
          </p:nvSpPr>
          <p:spPr>
            <a:xfrm>
              <a:off x="3414783"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48" name="Freeform 47"/>
            <p:cNvSpPr>
              <a:spLocks noChangeAspect="1"/>
            </p:cNvSpPr>
            <p:nvPr/>
          </p:nvSpPr>
          <p:spPr>
            <a:xfrm>
              <a:off x="6400231"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75000"/>
              </a:schemeClr>
            </a:solidFill>
            <a:ln>
              <a:solidFill>
                <a:schemeClr val="bg1">
                  <a:lumMod val="75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49" name="Rounded Rectangle 48"/>
            <p:cNvSpPr/>
            <p:nvPr/>
          </p:nvSpPr>
          <p:spPr>
            <a:xfrm>
              <a:off x="5388022"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50" name="Freeform 49"/>
            <p:cNvSpPr>
              <a:spLocks noChangeAspect="1"/>
            </p:cNvSpPr>
            <p:nvPr/>
          </p:nvSpPr>
          <p:spPr>
            <a:xfrm>
              <a:off x="8373470"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51" name="Rounded Rectangle 50"/>
            <p:cNvSpPr/>
            <p:nvPr/>
          </p:nvSpPr>
          <p:spPr>
            <a:xfrm>
              <a:off x="7361261"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52" name="Freeform 51"/>
            <p:cNvSpPr>
              <a:spLocks noChangeAspect="1"/>
            </p:cNvSpPr>
            <p:nvPr/>
          </p:nvSpPr>
          <p:spPr>
            <a:xfrm>
              <a:off x="10346709" y="2904434"/>
              <a:ext cx="1364776" cy="755703"/>
            </a:xfrm>
            <a:custGeom>
              <a:avLst/>
              <a:gdLst>
                <a:gd name="connsiteX0" fmla="*/ 452684 w 1651379"/>
                <a:gd name="connsiteY0" fmla="*/ 113699 h 914400"/>
                <a:gd name="connsiteX1" fmla="*/ 116161 w 1651379"/>
                <a:gd name="connsiteY1" fmla="*/ 387973 h 914400"/>
                <a:gd name="connsiteX2" fmla="*/ 109182 w 1651379"/>
                <a:gd name="connsiteY2" fmla="*/ 457201 h 914400"/>
                <a:gd name="connsiteX3" fmla="*/ 109182 w 1651379"/>
                <a:gd name="connsiteY3" fmla="*/ 457200 h 914400"/>
                <a:gd name="connsiteX4" fmla="*/ 109182 w 1651379"/>
                <a:gd name="connsiteY4" fmla="*/ 457201 h 914400"/>
                <a:gd name="connsiteX5" fmla="*/ 109182 w 1651379"/>
                <a:gd name="connsiteY5" fmla="*/ 457201 h 914400"/>
                <a:gd name="connsiteX6" fmla="*/ 116161 w 1651379"/>
                <a:gd name="connsiteY6" fmla="*/ 526428 h 914400"/>
                <a:gd name="connsiteX7" fmla="*/ 452684 w 1651379"/>
                <a:gd name="connsiteY7" fmla="*/ 800702 h 914400"/>
                <a:gd name="connsiteX8" fmla="*/ 1198695 w 1651379"/>
                <a:gd name="connsiteY8" fmla="*/ 800703 h 914400"/>
                <a:gd name="connsiteX9" fmla="*/ 1542197 w 1651379"/>
                <a:gd name="connsiteY9" fmla="*/ 457201 h 914400"/>
                <a:gd name="connsiteX10" fmla="*/ 1542198 w 1651379"/>
                <a:gd name="connsiteY10" fmla="*/ 457201 h 914400"/>
                <a:gd name="connsiteX11" fmla="*/ 1198696 w 1651379"/>
                <a:gd name="connsiteY11" fmla="*/ 113699 h 914400"/>
                <a:gd name="connsiteX12" fmla="*/ 457200 w 1651379"/>
                <a:gd name="connsiteY12" fmla="*/ 0 h 914400"/>
                <a:gd name="connsiteX13" fmla="*/ 1194179 w 1651379"/>
                <a:gd name="connsiteY13" fmla="*/ 0 h 914400"/>
                <a:gd name="connsiteX14" fmla="*/ 1651379 w 1651379"/>
                <a:gd name="connsiteY14" fmla="*/ 457200 h 914400"/>
                <a:gd name="connsiteX15" fmla="*/ 1194179 w 1651379"/>
                <a:gd name="connsiteY15" fmla="*/ 914400 h 914400"/>
                <a:gd name="connsiteX16" fmla="*/ 457200 w 1651379"/>
                <a:gd name="connsiteY16" fmla="*/ 914400 h 914400"/>
                <a:gd name="connsiteX17" fmla="*/ 0 w 1651379"/>
                <a:gd name="connsiteY17" fmla="*/ 457200 h 914400"/>
                <a:gd name="connsiteX18" fmla="*/ 457200 w 1651379"/>
                <a:gd name="connsiteY1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79" h="914400">
                  <a:moveTo>
                    <a:pt x="452684" y="113699"/>
                  </a:moveTo>
                  <a:cubicBezTo>
                    <a:pt x="286687" y="113699"/>
                    <a:pt x="148191" y="231445"/>
                    <a:pt x="116161" y="387973"/>
                  </a:cubicBezTo>
                  <a:lnTo>
                    <a:pt x="109182" y="457201"/>
                  </a:lnTo>
                  <a:lnTo>
                    <a:pt x="109182" y="457200"/>
                  </a:lnTo>
                  <a:lnTo>
                    <a:pt x="109182" y="457201"/>
                  </a:lnTo>
                  <a:lnTo>
                    <a:pt x="109182" y="457201"/>
                  </a:lnTo>
                  <a:lnTo>
                    <a:pt x="116161" y="526428"/>
                  </a:lnTo>
                  <a:cubicBezTo>
                    <a:pt x="148191" y="682956"/>
                    <a:pt x="286687" y="800702"/>
                    <a:pt x="452684" y="800702"/>
                  </a:cubicBezTo>
                  <a:lnTo>
                    <a:pt x="1198695" y="800703"/>
                  </a:lnTo>
                  <a:cubicBezTo>
                    <a:pt x="1388406" y="800703"/>
                    <a:pt x="1542197" y="646912"/>
                    <a:pt x="1542197" y="457201"/>
                  </a:cubicBezTo>
                  <a:lnTo>
                    <a:pt x="1542198" y="457201"/>
                  </a:lnTo>
                  <a:cubicBezTo>
                    <a:pt x="1542198" y="267490"/>
                    <a:pt x="1388407" y="113699"/>
                    <a:pt x="1198696" y="113699"/>
                  </a:cubicBezTo>
                  <a:close/>
                  <a:moveTo>
                    <a:pt x="457200" y="0"/>
                  </a:moveTo>
                  <a:lnTo>
                    <a:pt x="1194179" y="0"/>
                  </a:lnTo>
                  <a:cubicBezTo>
                    <a:pt x="1446684" y="0"/>
                    <a:pt x="1651379" y="204695"/>
                    <a:pt x="1651379" y="457200"/>
                  </a:cubicBezTo>
                  <a:cubicBezTo>
                    <a:pt x="1651379" y="709705"/>
                    <a:pt x="1446684" y="914400"/>
                    <a:pt x="1194179" y="914400"/>
                  </a:cubicBezTo>
                  <a:lnTo>
                    <a:pt x="457200" y="914400"/>
                  </a:lnTo>
                  <a:cubicBezTo>
                    <a:pt x="204695" y="914400"/>
                    <a:pt x="0" y="709705"/>
                    <a:pt x="0" y="457200"/>
                  </a:cubicBezTo>
                  <a:cubicBezTo>
                    <a:pt x="0" y="204695"/>
                    <a:pt x="204695" y="0"/>
                    <a:pt x="457200" y="0"/>
                  </a:cubicBezTo>
                  <a:close/>
                </a:path>
              </a:pathLst>
            </a:cu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sp>
          <p:nvSpPr>
            <p:cNvPr id="53" name="Rounded Rectangle 52"/>
            <p:cNvSpPr/>
            <p:nvPr/>
          </p:nvSpPr>
          <p:spPr>
            <a:xfrm>
              <a:off x="9334500" y="3211668"/>
              <a:ext cx="1364776" cy="141217"/>
            </a:xfrm>
            <a:prstGeom prst="roundRect">
              <a:avLst>
                <a:gd name="adj" fmla="val 50000"/>
              </a:avLst>
            </a:prstGeom>
            <a:solidFill>
              <a:schemeClr val="bg1">
                <a:lumMod val="6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grpSp>
      <p:sp>
        <p:nvSpPr>
          <p:cNvPr id="54" name="TextBox 53"/>
          <p:cNvSpPr txBox="1"/>
          <p:nvPr/>
        </p:nvSpPr>
        <p:spPr>
          <a:xfrm>
            <a:off x="2627784" y="2569807"/>
            <a:ext cx="1661357" cy="830997"/>
          </a:xfrm>
          <a:prstGeom prst="rect">
            <a:avLst/>
          </a:prstGeom>
          <a:noFill/>
        </p:spPr>
        <p:txBody>
          <a:bodyPr wrap="square" rtlCol="0">
            <a:spAutoFit/>
          </a:bodyPr>
          <a:lstStyle/>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مجوز‌های ورود</a:t>
            </a:r>
            <a:endParaRPr lang="en-US" sz="1600" kern="0" dirty="0">
              <a:solidFill>
                <a:sysClr val="windowText" lastClr="000000"/>
              </a:solidFill>
              <a:latin typeface="Calibri"/>
              <a:cs typeface="B Mitra" panose="00000400000000000000" pitchFamily="2" charset="-78"/>
            </a:endParaRP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تامین مالی</a:t>
            </a:r>
            <a:endParaRPr lang="en-US" sz="1600" kern="0" dirty="0">
              <a:solidFill>
                <a:sysClr val="windowText" lastClr="000000"/>
              </a:solidFill>
              <a:latin typeface="Calibri"/>
              <a:cs typeface="B Mitra" panose="00000400000000000000" pitchFamily="2" charset="-78"/>
            </a:endParaRP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تعریف کسب و کار</a:t>
            </a:r>
            <a:endParaRPr lang="en-US" sz="1600" kern="0" dirty="0">
              <a:solidFill>
                <a:sysClr val="windowText" lastClr="000000"/>
              </a:solidFill>
              <a:latin typeface="Calibri"/>
              <a:cs typeface="B Mitra" panose="00000400000000000000" pitchFamily="2" charset="-78"/>
            </a:endParaRPr>
          </a:p>
        </p:txBody>
      </p:sp>
      <p:sp>
        <p:nvSpPr>
          <p:cNvPr id="55" name="TextBox 54"/>
          <p:cNvSpPr txBox="1"/>
          <p:nvPr/>
        </p:nvSpPr>
        <p:spPr>
          <a:xfrm>
            <a:off x="3707904" y="4077796"/>
            <a:ext cx="1637429" cy="830997"/>
          </a:xfrm>
          <a:prstGeom prst="rect">
            <a:avLst/>
          </a:prstGeom>
          <a:noFill/>
        </p:spPr>
        <p:txBody>
          <a:bodyPr wrap="square" rtlCol="0">
            <a:spAutoFit/>
          </a:bodyPr>
          <a:lstStyle/>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حریم خصوصی</a:t>
            </a:r>
            <a:endParaRPr lang="en-US" sz="1600" kern="0" dirty="0">
              <a:solidFill>
                <a:sysClr val="windowText" lastClr="000000"/>
              </a:solidFill>
              <a:latin typeface="Calibri"/>
              <a:cs typeface="B Mitra" panose="00000400000000000000" pitchFamily="2" charset="-78"/>
            </a:endParaRP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کیفیت محصول</a:t>
            </a:r>
            <a:endParaRPr lang="en-US" sz="1600" kern="0" dirty="0">
              <a:solidFill>
                <a:sysClr val="windowText" lastClr="000000"/>
              </a:solidFill>
              <a:latin typeface="Calibri"/>
              <a:cs typeface="B Mitra" panose="00000400000000000000" pitchFamily="2" charset="-78"/>
            </a:endParaRP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برچسب‌ها</a:t>
            </a:r>
            <a:endParaRPr lang="en-US" sz="1600" kern="0" dirty="0">
              <a:solidFill>
                <a:sysClr val="windowText" lastClr="000000"/>
              </a:solidFill>
              <a:latin typeface="Calibri"/>
              <a:cs typeface="B Mitra" panose="00000400000000000000" pitchFamily="2" charset="-78"/>
            </a:endParaRPr>
          </a:p>
        </p:txBody>
      </p:sp>
      <p:sp>
        <p:nvSpPr>
          <p:cNvPr id="56" name="TextBox 55"/>
          <p:cNvSpPr txBox="1"/>
          <p:nvPr/>
        </p:nvSpPr>
        <p:spPr>
          <a:xfrm>
            <a:off x="4572000" y="2569807"/>
            <a:ext cx="1706800" cy="1077218"/>
          </a:xfrm>
          <a:prstGeom prst="rect">
            <a:avLst/>
          </a:prstGeom>
          <a:noFill/>
        </p:spPr>
        <p:txBody>
          <a:bodyPr wrap="square" rtlCol="0">
            <a:spAutoFit/>
          </a:bodyPr>
          <a:lstStyle/>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آگاهی مشتری</a:t>
            </a:r>
            <a:endParaRPr lang="en-US" sz="1600" kern="0" dirty="0">
              <a:solidFill>
                <a:sysClr val="windowText" lastClr="000000"/>
              </a:solidFill>
              <a:latin typeface="Calibri"/>
              <a:cs typeface="B Mitra" panose="00000400000000000000" pitchFamily="2" charset="-78"/>
            </a:endParaRP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قیمت‌گذاری</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مالکیت داده</a:t>
            </a:r>
            <a:endParaRPr lang="en-US" sz="1600" kern="0" dirty="0">
              <a:solidFill>
                <a:sysClr val="windowText" lastClr="000000"/>
              </a:solidFill>
              <a:latin typeface="Calibri"/>
              <a:cs typeface="B Mitra" panose="00000400000000000000" pitchFamily="2" charset="-78"/>
            </a:endParaRPr>
          </a:p>
          <a:p>
            <a:pPr marL="214313" indent="-214313" defTabSz="685800">
              <a:buFont typeface="Arial" panose="020B0604020202020204" pitchFamily="34" charset="0"/>
              <a:buChar char="•"/>
              <a:defRPr/>
            </a:pPr>
            <a:endParaRPr lang="en-US" sz="1600" kern="0" dirty="0">
              <a:solidFill>
                <a:sysClr val="windowText" lastClr="000000"/>
              </a:solidFill>
              <a:latin typeface="Calibri"/>
              <a:cs typeface="B Mitra" panose="00000400000000000000" pitchFamily="2" charset="-78"/>
            </a:endParaRPr>
          </a:p>
        </p:txBody>
      </p:sp>
      <p:sp>
        <p:nvSpPr>
          <p:cNvPr id="57" name="TextBox 56"/>
          <p:cNvSpPr txBox="1"/>
          <p:nvPr/>
        </p:nvSpPr>
        <p:spPr>
          <a:xfrm>
            <a:off x="7164288" y="2420888"/>
            <a:ext cx="1665264" cy="1077218"/>
          </a:xfrm>
          <a:prstGeom prst="rect">
            <a:avLst/>
          </a:prstGeom>
          <a:noFill/>
        </p:spPr>
        <p:txBody>
          <a:bodyPr wrap="square" rtlCol="0">
            <a:spAutoFit/>
          </a:bodyPr>
          <a:lstStyle/>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سهم بازار</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انحصار</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مالیات</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مالکیت خارجی</a:t>
            </a:r>
            <a:endParaRPr lang="en-US" sz="1600" kern="0" dirty="0">
              <a:solidFill>
                <a:sysClr val="windowText" lastClr="000000"/>
              </a:solidFill>
              <a:latin typeface="Calibri"/>
              <a:cs typeface="B Mitra" panose="00000400000000000000" pitchFamily="2" charset="-78"/>
            </a:endParaRPr>
          </a:p>
        </p:txBody>
      </p:sp>
      <p:grpSp>
        <p:nvGrpSpPr>
          <p:cNvPr id="58" name="Group 57"/>
          <p:cNvGrpSpPr/>
          <p:nvPr/>
        </p:nvGrpSpPr>
        <p:grpSpPr>
          <a:xfrm>
            <a:off x="2876856" y="2611456"/>
            <a:ext cx="67574" cy="732439"/>
            <a:chOff x="1067630" y="1680666"/>
            <a:chExt cx="123564" cy="1383564"/>
          </a:xfrm>
        </p:grpSpPr>
        <p:cxnSp>
          <p:nvCxnSpPr>
            <p:cNvPr id="59" name="Straight Connector 58"/>
            <p:cNvCxnSpPr/>
            <p:nvPr/>
          </p:nvCxnSpPr>
          <p:spPr>
            <a:xfrm>
              <a:off x="1129412"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a:spLocks noChangeAspect="1"/>
            </p:cNvSpPr>
            <p:nvPr/>
          </p:nvSpPr>
          <p:spPr>
            <a:xfrm>
              <a:off x="1067630" y="2940666"/>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grpSp>
      <p:grpSp>
        <p:nvGrpSpPr>
          <p:cNvPr id="61" name="Group 60"/>
          <p:cNvGrpSpPr/>
          <p:nvPr/>
        </p:nvGrpSpPr>
        <p:grpSpPr>
          <a:xfrm>
            <a:off x="5044563" y="2611456"/>
            <a:ext cx="67574" cy="732439"/>
            <a:chOff x="5031418" y="1680666"/>
            <a:chExt cx="123564" cy="1383564"/>
          </a:xfrm>
        </p:grpSpPr>
        <p:cxnSp>
          <p:nvCxnSpPr>
            <p:cNvPr id="62" name="Straight Connector 61"/>
            <p:cNvCxnSpPr/>
            <p:nvPr/>
          </p:nvCxnSpPr>
          <p:spPr>
            <a:xfrm>
              <a:off x="5093200" y="168066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a:spLocks noChangeAspect="1"/>
            </p:cNvSpPr>
            <p:nvPr/>
          </p:nvSpPr>
          <p:spPr>
            <a:xfrm>
              <a:off x="5031418" y="2940666"/>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grpSp>
      <p:cxnSp>
        <p:nvCxnSpPr>
          <p:cNvPr id="64" name="Straight Connector 63"/>
          <p:cNvCxnSpPr/>
          <p:nvPr/>
        </p:nvCxnSpPr>
        <p:spPr>
          <a:xfrm>
            <a:off x="7209037" y="2611456"/>
            <a:ext cx="0" cy="667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a:spLocks noChangeAspect="1"/>
          </p:cNvSpPr>
          <p:nvPr/>
        </p:nvSpPr>
        <p:spPr>
          <a:xfrm>
            <a:off x="7175249" y="3278481"/>
            <a:ext cx="67574" cy="654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prstClr val="white"/>
              </a:solidFill>
              <a:latin typeface="Calibri"/>
              <a:cs typeface="B Mitra" panose="00000400000000000000" pitchFamily="2" charset="-78"/>
            </a:endParaRPr>
          </a:p>
        </p:txBody>
      </p:sp>
      <p:grpSp>
        <p:nvGrpSpPr>
          <p:cNvPr id="66" name="Group 65"/>
          <p:cNvGrpSpPr/>
          <p:nvPr/>
        </p:nvGrpSpPr>
        <p:grpSpPr>
          <a:xfrm>
            <a:off x="3981181" y="3955976"/>
            <a:ext cx="67574" cy="732439"/>
            <a:chOff x="3086959" y="4220442"/>
            <a:chExt cx="123564" cy="1383564"/>
          </a:xfrm>
        </p:grpSpPr>
        <p:cxnSp>
          <p:nvCxnSpPr>
            <p:cNvPr id="67" name="Straight Connector 66"/>
            <p:cNvCxnSpPr/>
            <p:nvPr/>
          </p:nvCxnSpPr>
          <p:spPr>
            <a:xfrm rot="10800000">
              <a:off x="3148741"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a:spLocks noChangeAspect="1"/>
            </p:cNvSpPr>
            <p:nvPr/>
          </p:nvSpPr>
          <p:spPr>
            <a:xfrm rot="10800000">
              <a:off x="3086959" y="4220442"/>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grpSp>
      <p:sp>
        <p:nvSpPr>
          <p:cNvPr id="69" name="TextBox 68"/>
          <p:cNvSpPr txBox="1"/>
          <p:nvPr/>
        </p:nvSpPr>
        <p:spPr>
          <a:xfrm>
            <a:off x="5580112" y="4077796"/>
            <a:ext cx="1947607" cy="1323439"/>
          </a:xfrm>
          <a:prstGeom prst="rect">
            <a:avLst/>
          </a:prstGeom>
          <a:noFill/>
        </p:spPr>
        <p:txBody>
          <a:bodyPr wrap="square" rtlCol="0">
            <a:spAutoFit/>
          </a:bodyPr>
          <a:lstStyle/>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اثرات اجتماعی</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دامپینگ</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تملک رقبا</a:t>
            </a:r>
          </a:p>
          <a:p>
            <a:pPr marL="214313" indent="-214313" defTabSz="685800">
              <a:buFont typeface="Arial" panose="020B0604020202020204" pitchFamily="34" charset="0"/>
              <a:buChar char="•"/>
              <a:defRPr/>
            </a:pPr>
            <a:r>
              <a:rPr lang="fa-IR" sz="1600" kern="0" dirty="0">
                <a:solidFill>
                  <a:sysClr val="windowText" lastClr="000000"/>
                </a:solidFill>
                <a:latin typeface="Calibri"/>
                <a:cs typeface="B Mitra" panose="00000400000000000000" pitchFamily="2" charset="-78"/>
              </a:rPr>
              <a:t>بازتعریف صنعت</a:t>
            </a:r>
          </a:p>
          <a:p>
            <a:pPr marL="214313" indent="-214313" defTabSz="685800">
              <a:buFont typeface="Arial" panose="020B0604020202020204" pitchFamily="34" charset="0"/>
              <a:buChar char="•"/>
              <a:defRPr/>
            </a:pPr>
            <a:endParaRPr lang="en-US" sz="1600" kern="0" dirty="0">
              <a:solidFill>
                <a:sysClr val="windowText" lastClr="000000"/>
              </a:solidFill>
              <a:latin typeface="Calibri"/>
              <a:cs typeface="B Mitra" panose="00000400000000000000" pitchFamily="2" charset="-78"/>
            </a:endParaRPr>
          </a:p>
        </p:txBody>
      </p:sp>
      <p:grpSp>
        <p:nvGrpSpPr>
          <p:cNvPr id="70" name="Group 69"/>
          <p:cNvGrpSpPr/>
          <p:nvPr/>
        </p:nvGrpSpPr>
        <p:grpSpPr>
          <a:xfrm>
            <a:off x="6150987" y="3955976"/>
            <a:ext cx="67574" cy="732439"/>
            <a:chOff x="7054586" y="4220442"/>
            <a:chExt cx="123564" cy="1383564"/>
          </a:xfrm>
        </p:grpSpPr>
        <p:cxnSp>
          <p:nvCxnSpPr>
            <p:cNvPr id="71" name="Straight Connector 70"/>
            <p:cNvCxnSpPr/>
            <p:nvPr/>
          </p:nvCxnSpPr>
          <p:spPr>
            <a:xfrm rot="10800000">
              <a:off x="7116368" y="4344006"/>
              <a:ext cx="0" cy="12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a:spLocks noChangeAspect="1"/>
            </p:cNvSpPr>
            <p:nvPr/>
          </p:nvSpPr>
          <p:spPr>
            <a:xfrm rot="10800000">
              <a:off x="7054586" y="4220442"/>
              <a:ext cx="123564" cy="1235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dirty="0">
                <a:solidFill>
                  <a:sysClr val="windowText" lastClr="000000"/>
                </a:solidFill>
                <a:latin typeface="Calibri"/>
                <a:cs typeface="B Mitra" panose="00000400000000000000" pitchFamily="2" charset="-78"/>
              </a:endParaRPr>
            </a:p>
          </p:txBody>
        </p:sp>
      </p:grp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18</a:t>
            </a:fld>
            <a:endParaRPr lang="fa-IR"/>
          </a:p>
        </p:txBody>
      </p:sp>
    </p:spTree>
    <p:extLst>
      <p:ext uri="{BB962C8B-B14F-4D97-AF65-F5344CB8AC3E}">
        <p14:creationId xmlns:p14="http://schemas.microsoft.com/office/powerpoint/2010/main" val="3912897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5- </a:t>
            </a:r>
            <a:r>
              <a:rPr lang="ar-SA" dirty="0" smtClean="0"/>
              <a:t>چارچوب </a:t>
            </a:r>
            <a:r>
              <a:rPr lang="ar-SA" dirty="0"/>
              <a:t>مناسب تدوین مقررات </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r>
              <a:rPr lang="fa-IR" dirty="0" smtClean="0"/>
              <a:t>دولت‌ها و مقررات</a:t>
            </a:r>
          </a:p>
          <a:p>
            <a:pPr lvl="1" algn="justLow"/>
            <a:r>
              <a:rPr lang="fa-IR" dirty="0" smtClean="0"/>
              <a:t>ابزاری برای اعمال حق امنیت، رفاه و کیفیت زندگی عامه مردم</a:t>
            </a:r>
          </a:p>
          <a:p>
            <a:pPr lvl="1" algn="justLow"/>
            <a:r>
              <a:rPr lang="fa-IR" dirty="0" smtClean="0"/>
              <a:t>ابزاری با تاثیرات قابل توجه بر نوآوری</a:t>
            </a:r>
          </a:p>
          <a:p>
            <a:pPr lvl="1" algn="justLow"/>
            <a:r>
              <a:rPr lang="fa-IR" dirty="0" smtClean="0"/>
              <a:t>ابزاری برای </a:t>
            </a:r>
            <a:r>
              <a:rPr lang="fa-IR" dirty="0"/>
              <a:t>پاسخ دولت به نوآوری‌ها به ویژه نوآوری‌های </a:t>
            </a:r>
            <a:r>
              <a:rPr lang="fa-IR" dirty="0" smtClean="0"/>
              <a:t>برافکن</a:t>
            </a:r>
          </a:p>
          <a:p>
            <a:pPr marL="411480" lvl="1" indent="0" algn="justLow">
              <a:buNone/>
            </a:pPr>
            <a:endParaRPr lang="fa-IR" sz="1600" dirty="0" smtClean="0"/>
          </a:p>
          <a:p>
            <a:pPr algn="justLow"/>
            <a:r>
              <a:rPr lang="fa-IR" dirty="0" smtClean="0"/>
              <a:t>ظهور و بروز نوآوری و تشکیک بر محتوای مقررات و چارچوب مقرراتگذاری سنتی</a:t>
            </a:r>
          </a:p>
          <a:p>
            <a:pPr algn="justLow"/>
            <a:r>
              <a:rPr lang="fa-IR" dirty="0" smtClean="0"/>
              <a:t>اثر توامان قبض و بسط مقررات</a:t>
            </a:r>
            <a:endParaRPr lang="en-US" dirty="0"/>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19</a:t>
            </a:fld>
            <a:endParaRPr lang="fa-IR"/>
          </a:p>
        </p:txBody>
      </p:sp>
    </p:spTree>
    <p:extLst>
      <p:ext uri="{BB962C8B-B14F-4D97-AF65-F5344CB8AC3E}">
        <p14:creationId xmlns:p14="http://schemas.microsoft.com/office/powerpoint/2010/main" val="3402039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solidFill>
                  <a:schemeClr val="accent1">
                    <a:lumMod val="75000"/>
                  </a:schemeClr>
                </a:solidFill>
              </a:rPr>
              <a:t>فهرست مطالب</a:t>
            </a:r>
            <a:r>
              <a:rPr lang="fa-IR" sz="2800" dirty="0" smtClean="0">
                <a:solidFill>
                  <a:schemeClr val="accent1">
                    <a:lumMod val="75000"/>
                  </a:schemeClr>
                </a:solidFill>
              </a:rPr>
              <a:t> </a:t>
            </a:r>
            <a:endParaRPr lang="fa-IR" sz="30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109728" indent="0">
              <a:buClr>
                <a:schemeClr val="tx1"/>
              </a:buClr>
              <a:buNone/>
            </a:pPr>
            <a:r>
              <a:rPr lang="fa-IR" b="1" dirty="0" smtClean="0"/>
              <a:t>1- مقدمه</a:t>
            </a:r>
          </a:p>
          <a:p>
            <a:pPr marL="109728" indent="0">
              <a:buClr>
                <a:schemeClr val="tx1"/>
              </a:buClr>
              <a:buNone/>
            </a:pPr>
            <a:r>
              <a:rPr lang="fa-IR" b="1" dirty="0" smtClean="0"/>
              <a:t>2- مقررات </a:t>
            </a:r>
            <a:r>
              <a:rPr lang="fa-IR" b="1" dirty="0"/>
              <a:t>و جایگاه آن در سیاست‌ </a:t>
            </a:r>
            <a:r>
              <a:rPr lang="fa-IR" b="1" dirty="0" smtClean="0"/>
              <a:t>نوآوری</a:t>
            </a:r>
          </a:p>
          <a:p>
            <a:pPr marL="109728" indent="0">
              <a:buClr>
                <a:schemeClr val="tx1"/>
              </a:buClr>
              <a:buNone/>
            </a:pPr>
            <a:r>
              <a:rPr lang="fa-IR" b="1" dirty="0" smtClean="0"/>
              <a:t>3- انواع </a:t>
            </a:r>
            <a:r>
              <a:rPr lang="fa-IR" b="1" dirty="0"/>
              <a:t>مقررات</a:t>
            </a:r>
          </a:p>
          <a:p>
            <a:pPr marL="109728" indent="0">
              <a:buClr>
                <a:schemeClr val="tx1"/>
              </a:buClr>
              <a:buNone/>
            </a:pPr>
            <a:r>
              <a:rPr lang="fa-IR" b="1" dirty="0" smtClean="0">
                <a:solidFill>
                  <a:schemeClr val="tx1"/>
                </a:solidFill>
              </a:rPr>
              <a:t>4- </a:t>
            </a:r>
            <a:r>
              <a:rPr lang="ar-SA" b="1" dirty="0" smtClean="0">
                <a:solidFill>
                  <a:schemeClr val="tx1"/>
                </a:solidFill>
              </a:rPr>
              <a:t>چگونگی </a:t>
            </a:r>
            <a:r>
              <a:rPr lang="ar-SA" b="1" dirty="0">
                <a:solidFill>
                  <a:schemeClr val="tx1"/>
                </a:solidFill>
              </a:rPr>
              <a:t>اثر مقررات بر نوآوری</a:t>
            </a:r>
            <a:endParaRPr lang="fa-IR" b="1" dirty="0">
              <a:solidFill>
                <a:schemeClr val="tx1"/>
              </a:solidFill>
            </a:endParaRPr>
          </a:p>
          <a:p>
            <a:pPr marL="109728" indent="0">
              <a:buClr>
                <a:schemeClr val="tx1"/>
              </a:buClr>
              <a:buNone/>
            </a:pPr>
            <a:r>
              <a:rPr lang="fa-IR" sz="2900" b="1" dirty="0" smtClean="0">
                <a:solidFill>
                  <a:schemeClr val="tx1"/>
                </a:solidFill>
              </a:rPr>
              <a:t>5- </a:t>
            </a:r>
            <a:r>
              <a:rPr lang="ar-SA" sz="2900" b="1" dirty="0" smtClean="0">
                <a:solidFill>
                  <a:schemeClr val="tx1"/>
                </a:solidFill>
              </a:rPr>
              <a:t>چارچوب </a:t>
            </a:r>
            <a:r>
              <a:rPr lang="ar-SA" sz="2900" b="1" dirty="0">
                <a:solidFill>
                  <a:schemeClr val="tx1"/>
                </a:solidFill>
              </a:rPr>
              <a:t>مناسب تدوین مقررات </a:t>
            </a:r>
            <a:endParaRPr lang="fa-IR" sz="2900" b="1" dirty="0">
              <a:solidFill>
                <a:schemeClr val="tx1"/>
              </a:solidFill>
            </a:endParaRPr>
          </a:p>
          <a:p>
            <a:pPr marL="109728" lvl="1" indent="0">
              <a:buClr>
                <a:schemeClr val="tx1"/>
              </a:buClr>
              <a:buNone/>
            </a:pPr>
            <a:r>
              <a:rPr lang="fa-IR" sz="2900" b="1" dirty="0" smtClean="0">
                <a:solidFill>
                  <a:schemeClr val="tx1"/>
                </a:solidFill>
              </a:rPr>
              <a:t>6- </a:t>
            </a:r>
            <a:r>
              <a:rPr lang="ar-SA" sz="2900" b="1" dirty="0" smtClean="0">
                <a:solidFill>
                  <a:schemeClr val="tx1"/>
                </a:solidFill>
              </a:rPr>
              <a:t>مطالع</a:t>
            </a:r>
            <a:r>
              <a:rPr lang="fa-IR" sz="2900" b="1" dirty="0" smtClean="0">
                <a:solidFill>
                  <a:schemeClr val="tx1"/>
                </a:solidFill>
              </a:rPr>
              <a:t>ه موردی</a:t>
            </a:r>
            <a:endParaRPr lang="fa-IR" sz="2900" b="1" dirty="0">
              <a:solidFill>
                <a:schemeClr val="tx1"/>
              </a:solidFill>
            </a:endParaRPr>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5- </a:t>
            </a:r>
            <a:r>
              <a:rPr lang="ar-SA" dirty="0" smtClean="0"/>
              <a:t>چارچوب </a:t>
            </a:r>
            <a:r>
              <a:rPr lang="ar-SA" dirty="0"/>
              <a:t>مناسب تدوین مقررات </a:t>
            </a:r>
            <a:r>
              <a:rPr lang="fa-IR" dirty="0" smtClean="0"/>
              <a:t> (ادامه)</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r>
              <a:rPr lang="fa-IR" dirty="0"/>
              <a:t>ویژگی‌های مقررات </a:t>
            </a:r>
            <a:r>
              <a:rPr lang="fa-IR" dirty="0" smtClean="0"/>
              <a:t>مناسب</a:t>
            </a:r>
          </a:p>
          <a:p>
            <a:pPr lvl="1"/>
            <a:r>
              <a:rPr lang="fa-IR" sz="2800" dirty="0"/>
              <a:t> ایجاد فرصت‌های بیشتر برای نوآوری</a:t>
            </a:r>
          </a:p>
          <a:p>
            <a:pPr lvl="1"/>
            <a:r>
              <a:rPr lang="fa-IR" sz="2800" dirty="0"/>
              <a:t>جلوگیری از محدود کردن سطح نوآوری با نظام‌های دائمی استاندارد</a:t>
            </a:r>
          </a:p>
          <a:p>
            <a:pPr lvl="1"/>
            <a:r>
              <a:rPr lang="fa-IR" sz="2800" dirty="0"/>
              <a:t>تاکید بر جنبه‌های اجتماعی و مشارکتی نوآوری</a:t>
            </a:r>
          </a:p>
          <a:p>
            <a:pPr lvl="1"/>
            <a:r>
              <a:rPr lang="fa-IR" sz="2800" dirty="0"/>
              <a:t>مشارکت عمومی در مقررات‌گذاری </a:t>
            </a:r>
          </a:p>
          <a:p>
            <a:pPr lvl="1"/>
            <a:r>
              <a:rPr lang="fa-IR" sz="2800" dirty="0"/>
              <a:t>هدفگذاری پاسخ‌های فناورانه مطلوب</a:t>
            </a:r>
          </a:p>
          <a:p>
            <a:pPr lvl="1"/>
            <a:r>
              <a:rPr lang="fa-IR" sz="2800" dirty="0"/>
              <a:t>عدم تعارض با نظام حقوقی و مقررات کشور</a:t>
            </a:r>
          </a:p>
          <a:p>
            <a:pPr lvl="1"/>
            <a:r>
              <a:rPr lang="fa-IR" sz="2800" dirty="0"/>
              <a:t>ایجاد مکانیزم افزایش آگاهی</a:t>
            </a:r>
          </a:p>
          <a:p>
            <a:pPr lvl="1"/>
            <a:r>
              <a:rPr lang="fa-IR" sz="2800" dirty="0" smtClean="0"/>
              <a:t>زمان‌بندی مناسب در وضع</a:t>
            </a:r>
            <a:endParaRPr lang="fa-IR" sz="2800" dirty="0"/>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20</a:t>
            </a:fld>
            <a:endParaRPr lang="fa-IR"/>
          </a:p>
        </p:txBody>
      </p:sp>
    </p:spTree>
    <p:extLst>
      <p:ext uri="{BB962C8B-B14F-4D97-AF65-F5344CB8AC3E}">
        <p14:creationId xmlns:p14="http://schemas.microsoft.com/office/powerpoint/2010/main" val="2078084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5- </a:t>
            </a:r>
            <a:r>
              <a:rPr lang="ar-SA" dirty="0" smtClean="0"/>
              <a:t>چارچوب </a:t>
            </a:r>
            <a:r>
              <a:rPr lang="ar-SA" dirty="0"/>
              <a:t>مناسب تدوین مقررات </a:t>
            </a:r>
            <a:r>
              <a:rPr lang="fa-IR" dirty="0" smtClean="0"/>
              <a:t> (ادامه)</a:t>
            </a:r>
            <a:endParaRPr lang="fa-IR" sz="3000" dirty="0">
              <a:solidFill>
                <a:schemeClr val="accent1">
                  <a:lumMod val="75000"/>
                </a:schemeClr>
              </a:solidFill>
            </a:endParaRPr>
          </a:p>
        </p:txBody>
      </p:sp>
      <p:grpSp>
        <p:nvGrpSpPr>
          <p:cNvPr id="36" name="Group 35"/>
          <p:cNvGrpSpPr/>
          <p:nvPr/>
        </p:nvGrpSpPr>
        <p:grpSpPr>
          <a:xfrm>
            <a:off x="323528" y="2544285"/>
            <a:ext cx="8282881" cy="2900939"/>
            <a:chOff x="609599" y="1608181"/>
            <a:chExt cx="10972801" cy="3754703"/>
          </a:xfrm>
        </p:grpSpPr>
        <p:sp>
          <p:nvSpPr>
            <p:cNvPr id="5" name="Rectangle 4"/>
            <p:cNvSpPr/>
            <p:nvPr/>
          </p:nvSpPr>
          <p:spPr>
            <a:xfrm>
              <a:off x="7878076" y="4638311"/>
              <a:ext cx="3704324" cy="7095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marR="0" lvl="0" algn="ctr" defTabSz="914400" rtl="1" eaLnBrk="1" fontAlgn="auto" latinLnBrk="0" hangingPunct="1">
                <a:lnSpc>
                  <a:spcPct val="100000"/>
                </a:lnSpc>
                <a:spcBef>
                  <a:spcPts val="0"/>
                </a:spcBef>
                <a:spcAft>
                  <a:spcPts val="0"/>
                </a:spcAft>
                <a:buClrTx/>
                <a:buSzTx/>
                <a:tabLst/>
                <a:defRPr/>
              </a:pPr>
              <a:r>
                <a:rPr lang="fa-IR" kern="0" dirty="0" smtClean="0">
                  <a:solidFill>
                    <a:prstClr val="white"/>
                  </a:solidFill>
                  <a:latin typeface="Calibri"/>
                  <a:cs typeface="B Roya" panose="00000400000000000000" pitchFamily="2" charset="-78"/>
                </a:rPr>
                <a:t>دستوری/تجویزی</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6" name="Rectangle 5"/>
            <p:cNvSpPr/>
            <p:nvPr/>
          </p:nvSpPr>
          <p:spPr>
            <a:xfrm>
              <a:off x="7878076" y="3881188"/>
              <a:ext cx="3704324" cy="709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مبتنی بر بازار</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7" name="Freeform 6"/>
            <p:cNvSpPr/>
            <p:nvPr/>
          </p:nvSpPr>
          <p:spPr>
            <a:xfrm flipV="1">
              <a:off x="6846443" y="4231233"/>
              <a:ext cx="1025094" cy="1116627"/>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8" name="Freeform 7"/>
            <p:cNvSpPr/>
            <p:nvPr/>
          </p:nvSpPr>
          <p:spPr>
            <a:xfrm flipV="1">
              <a:off x="6857010" y="3881186"/>
              <a:ext cx="1014527" cy="708858"/>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9" name="Rectangle 8"/>
            <p:cNvSpPr/>
            <p:nvPr/>
          </p:nvSpPr>
          <p:spPr>
            <a:xfrm>
              <a:off x="7878076" y="1609819"/>
              <a:ext cx="3704324" cy="709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lvl="0" algn="ctr" rtl="1">
                <a:defRPr/>
              </a:pPr>
              <a:r>
                <a:rPr lang="fa-IR" sz="1600" b="1" kern="0" dirty="0" smtClean="0">
                  <a:solidFill>
                    <a:srgbClr val="FFFF00"/>
                  </a:solidFill>
                  <a:cs typeface="B Roya" panose="00000400000000000000" pitchFamily="2" charset="-78"/>
                </a:rPr>
                <a:t>باز </a:t>
              </a:r>
              <a:r>
                <a:rPr lang="fa-IR" sz="1600" b="1" kern="0" dirty="0">
                  <a:solidFill>
                    <a:srgbClr val="FFFF00"/>
                  </a:solidFill>
                  <a:cs typeface="B Roya" panose="00000400000000000000" pitchFamily="2" charset="-78"/>
                </a:rPr>
                <a:t>تعریف </a:t>
              </a:r>
              <a:r>
                <a:rPr lang="fa-IR" sz="1600" b="1" kern="0" dirty="0" smtClean="0">
                  <a:solidFill>
                    <a:srgbClr val="FFFF00"/>
                  </a:solidFill>
                  <a:cs typeface="B Roya" panose="00000400000000000000" pitchFamily="2" charset="-78"/>
                </a:rPr>
                <a:t>بخش</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0" name="Rectangle 9"/>
            <p:cNvSpPr/>
            <p:nvPr/>
          </p:nvSpPr>
          <p:spPr>
            <a:xfrm>
              <a:off x="7878076" y="2366942"/>
              <a:ext cx="3704324" cy="709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مبتنی بر قاعده</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1" name="Rectangle 10"/>
            <p:cNvSpPr/>
            <p:nvPr/>
          </p:nvSpPr>
          <p:spPr>
            <a:xfrm>
              <a:off x="7878076" y="3132815"/>
              <a:ext cx="3704324" cy="709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بدنه رسمی مقررات‌گذاری</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2" name="Freeform 11"/>
            <p:cNvSpPr/>
            <p:nvPr/>
          </p:nvSpPr>
          <p:spPr>
            <a:xfrm>
              <a:off x="6846443" y="1608181"/>
              <a:ext cx="1025094" cy="1502628"/>
            </a:xfrm>
            <a:custGeom>
              <a:avLst/>
              <a:gdLst>
                <a:gd name="connsiteX0" fmla="*/ 1364776 w 1364776"/>
                <a:gd name="connsiteY0" fmla="*/ 0 h 1487606"/>
                <a:gd name="connsiteX1" fmla="*/ 1364776 w 1364776"/>
                <a:gd name="connsiteY1" fmla="*/ 709684 h 1487606"/>
                <a:gd name="connsiteX2" fmla="*/ 0 w 1364776"/>
                <a:gd name="connsiteY2" fmla="*/ 1487606 h 1487606"/>
                <a:gd name="connsiteX3" fmla="*/ 0 w 1364776"/>
                <a:gd name="connsiteY3" fmla="*/ 1160060 h 1487606"/>
                <a:gd name="connsiteX4" fmla="*/ 1364776 w 1364776"/>
                <a:gd name="connsiteY4" fmla="*/ 0 h 148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6" h="1487606">
                  <a:moveTo>
                    <a:pt x="1364776" y="0"/>
                  </a:moveTo>
                  <a:lnTo>
                    <a:pt x="1364776" y="709684"/>
                  </a:lnTo>
                  <a:lnTo>
                    <a:pt x="0" y="1487606"/>
                  </a:lnTo>
                  <a:lnTo>
                    <a:pt x="0" y="1160060"/>
                  </a:lnTo>
                  <a:lnTo>
                    <a:pt x="1364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3" name="Freeform 12"/>
            <p:cNvSpPr/>
            <p:nvPr/>
          </p:nvSpPr>
          <p:spPr>
            <a:xfrm>
              <a:off x="6846443" y="2361172"/>
              <a:ext cx="1025094" cy="1122398"/>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4" name="Freeform 13"/>
            <p:cNvSpPr/>
            <p:nvPr/>
          </p:nvSpPr>
          <p:spPr>
            <a:xfrm>
              <a:off x="6857010" y="3132815"/>
              <a:ext cx="1014527" cy="709551"/>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5" name="Rectangle 14"/>
            <p:cNvSpPr/>
            <p:nvPr/>
          </p:nvSpPr>
          <p:spPr>
            <a:xfrm flipH="1">
              <a:off x="609600" y="4653333"/>
              <a:ext cx="3704324" cy="7095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عملکردی</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6" name="Rectangle 15"/>
            <p:cNvSpPr/>
            <p:nvPr/>
          </p:nvSpPr>
          <p:spPr>
            <a:xfrm flipH="1">
              <a:off x="609600" y="3896210"/>
              <a:ext cx="3704324" cy="709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مبتنی بر صنعت</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7" name="Freeform 16"/>
            <p:cNvSpPr/>
            <p:nvPr/>
          </p:nvSpPr>
          <p:spPr>
            <a:xfrm flipH="1" flipV="1">
              <a:off x="4328414" y="4246255"/>
              <a:ext cx="1025094" cy="1116628"/>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8" name="Freeform 17"/>
            <p:cNvSpPr/>
            <p:nvPr/>
          </p:nvSpPr>
          <p:spPr>
            <a:xfrm flipH="1" flipV="1">
              <a:off x="4328413" y="3896208"/>
              <a:ext cx="1014527" cy="707786"/>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19" name="Rectangle 18"/>
            <p:cNvSpPr/>
            <p:nvPr/>
          </p:nvSpPr>
          <p:spPr>
            <a:xfrm flipH="1">
              <a:off x="609600" y="1636873"/>
              <a:ext cx="3704324" cy="709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lvl="0" algn="ctr" rtl="1">
                <a:defRPr/>
              </a:pPr>
              <a:r>
                <a:rPr lang="fa-IR" b="1" kern="0" dirty="0">
                  <a:solidFill>
                    <a:srgbClr val="FFFF00"/>
                  </a:solidFill>
                  <a:cs typeface="B Roya" panose="00000400000000000000" pitchFamily="2" charset="-78"/>
                </a:rPr>
                <a:t>وضع مقررات </a:t>
              </a:r>
              <a:r>
                <a:rPr lang="fa-IR" b="1" kern="0" dirty="0" smtClean="0">
                  <a:solidFill>
                    <a:srgbClr val="FFFF00"/>
                  </a:solidFill>
                  <a:cs typeface="B Roya" panose="00000400000000000000" pitchFamily="2" charset="-78"/>
                </a:rPr>
                <a:t>ویژه</a:t>
              </a:r>
              <a:endParaRPr lang="en-US" b="1" kern="0" dirty="0" smtClean="0">
                <a:solidFill>
                  <a:srgbClr val="FFFF00"/>
                </a:solidFill>
                <a:cs typeface="B Roya" panose="00000400000000000000" pitchFamily="2" charset="-78"/>
              </a:endParaRPr>
            </a:p>
          </p:txBody>
        </p:sp>
        <p:sp>
          <p:nvSpPr>
            <p:cNvPr id="20" name="Rectangle 19"/>
            <p:cNvSpPr/>
            <p:nvPr/>
          </p:nvSpPr>
          <p:spPr>
            <a:xfrm flipH="1">
              <a:off x="609600" y="2393996"/>
              <a:ext cx="3704324" cy="709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مبتنی بر اصول</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1" name="Rectangle 20"/>
            <p:cNvSpPr/>
            <p:nvPr/>
          </p:nvSpPr>
          <p:spPr>
            <a:xfrm flipH="1">
              <a:off x="609600" y="3144847"/>
              <a:ext cx="3704324" cy="709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marR="0" lvl="0" algn="ctr" defTabSz="914400" rtl="1" eaLnBrk="1" fontAlgn="auto" latinLnBrk="0" hangingPunct="1">
                <a:lnSpc>
                  <a:spcPct val="100000"/>
                </a:lnSpc>
                <a:spcBef>
                  <a:spcPts val="0"/>
                </a:spcBef>
                <a:spcAft>
                  <a:spcPts val="0"/>
                </a:spcAft>
                <a:buClrTx/>
                <a:buSzTx/>
                <a:tabLst/>
                <a:defRPr/>
              </a:pPr>
              <a:r>
                <a:rPr kumimoji="0" lang="fa-IR" sz="1800" b="0" i="0" u="none" strike="noStrike" kern="0" cap="none" spc="0" normalizeH="0" baseline="0" noProof="0" dirty="0" smtClean="0">
                  <a:ln>
                    <a:noFill/>
                  </a:ln>
                  <a:solidFill>
                    <a:prstClr val="white"/>
                  </a:solidFill>
                  <a:effectLst/>
                  <a:uLnTx/>
                  <a:uFillTx/>
                  <a:latin typeface="Calibri"/>
                  <a:cs typeface="B Roya" panose="00000400000000000000" pitchFamily="2" charset="-78"/>
                </a:rPr>
                <a:t>مشارکت فعال</a:t>
              </a: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2" name="Freeform 21"/>
            <p:cNvSpPr/>
            <p:nvPr/>
          </p:nvSpPr>
          <p:spPr>
            <a:xfrm flipH="1">
              <a:off x="4328414" y="1635235"/>
              <a:ext cx="1025094" cy="1502628"/>
            </a:xfrm>
            <a:custGeom>
              <a:avLst/>
              <a:gdLst>
                <a:gd name="connsiteX0" fmla="*/ 1364776 w 1364776"/>
                <a:gd name="connsiteY0" fmla="*/ 0 h 1487606"/>
                <a:gd name="connsiteX1" fmla="*/ 1364776 w 1364776"/>
                <a:gd name="connsiteY1" fmla="*/ 709684 h 1487606"/>
                <a:gd name="connsiteX2" fmla="*/ 0 w 1364776"/>
                <a:gd name="connsiteY2" fmla="*/ 1487606 h 1487606"/>
                <a:gd name="connsiteX3" fmla="*/ 0 w 1364776"/>
                <a:gd name="connsiteY3" fmla="*/ 1160060 h 1487606"/>
                <a:gd name="connsiteX4" fmla="*/ 1364776 w 1364776"/>
                <a:gd name="connsiteY4" fmla="*/ 0 h 148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6" h="1487606">
                  <a:moveTo>
                    <a:pt x="1364776" y="0"/>
                  </a:moveTo>
                  <a:lnTo>
                    <a:pt x="1364776" y="709684"/>
                  </a:lnTo>
                  <a:lnTo>
                    <a:pt x="0" y="1487606"/>
                  </a:lnTo>
                  <a:lnTo>
                    <a:pt x="0" y="1160060"/>
                  </a:lnTo>
                  <a:lnTo>
                    <a:pt x="13647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3" name="Freeform 22"/>
            <p:cNvSpPr/>
            <p:nvPr/>
          </p:nvSpPr>
          <p:spPr>
            <a:xfrm flipH="1">
              <a:off x="4310485" y="2393726"/>
              <a:ext cx="1025094" cy="1116898"/>
            </a:xfrm>
            <a:custGeom>
              <a:avLst/>
              <a:gdLst>
                <a:gd name="connsiteX0" fmla="*/ 1351128 w 1351128"/>
                <a:gd name="connsiteY0" fmla="*/ 0 h 1105468"/>
                <a:gd name="connsiteX1" fmla="*/ 1351128 w 1351128"/>
                <a:gd name="connsiteY1" fmla="*/ 696036 h 1105468"/>
                <a:gd name="connsiteX2" fmla="*/ 0 w 1351128"/>
                <a:gd name="connsiteY2" fmla="*/ 1105468 h 1105468"/>
                <a:gd name="connsiteX3" fmla="*/ 0 w 1351128"/>
                <a:gd name="connsiteY3" fmla="*/ 777922 h 1105468"/>
                <a:gd name="connsiteX4" fmla="*/ 1351128 w 1351128"/>
                <a:gd name="connsiteY4" fmla="*/ 0 h 110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128" h="1105468">
                  <a:moveTo>
                    <a:pt x="1351128" y="0"/>
                  </a:moveTo>
                  <a:lnTo>
                    <a:pt x="1351128" y="696036"/>
                  </a:lnTo>
                  <a:lnTo>
                    <a:pt x="0" y="1105468"/>
                  </a:lnTo>
                  <a:lnTo>
                    <a:pt x="0" y="777922"/>
                  </a:lnTo>
                  <a:lnTo>
                    <a:pt x="135112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4" name="Freeform 23"/>
            <p:cNvSpPr/>
            <p:nvPr/>
          </p:nvSpPr>
          <p:spPr>
            <a:xfrm flipH="1">
              <a:off x="4328412" y="3144847"/>
              <a:ext cx="1014527" cy="709551"/>
            </a:xfrm>
            <a:custGeom>
              <a:avLst/>
              <a:gdLst>
                <a:gd name="connsiteX0" fmla="*/ 1350335 w 1350335"/>
                <a:gd name="connsiteY0" fmla="*/ 0 h 691116"/>
                <a:gd name="connsiteX1" fmla="*/ 1350335 w 1350335"/>
                <a:gd name="connsiteY1" fmla="*/ 691116 h 691116"/>
                <a:gd name="connsiteX2" fmla="*/ 0 w 1350335"/>
                <a:gd name="connsiteY2" fmla="*/ 691116 h 691116"/>
                <a:gd name="connsiteX3" fmla="*/ 0 w 1350335"/>
                <a:gd name="connsiteY3" fmla="*/ 382772 h 691116"/>
                <a:gd name="connsiteX4" fmla="*/ 1350335 w 1350335"/>
                <a:gd name="connsiteY4" fmla="*/ 0 h 691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335" h="691116">
                  <a:moveTo>
                    <a:pt x="1350335" y="0"/>
                  </a:moveTo>
                  <a:lnTo>
                    <a:pt x="1350335" y="691116"/>
                  </a:lnTo>
                  <a:lnTo>
                    <a:pt x="0" y="691116"/>
                  </a:lnTo>
                  <a:lnTo>
                    <a:pt x="0" y="382772"/>
                  </a:lnTo>
                  <a:lnTo>
                    <a:pt x="135033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5" name="Rectangle 24"/>
            <p:cNvSpPr/>
            <p:nvPr/>
          </p:nvSpPr>
          <p:spPr>
            <a:xfrm>
              <a:off x="10862400" y="1609819"/>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6" name="Rectangle 25"/>
            <p:cNvSpPr/>
            <p:nvPr/>
          </p:nvSpPr>
          <p:spPr>
            <a:xfrm>
              <a:off x="10862400" y="2366942"/>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7" name="Rectangle 26"/>
            <p:cNvSpPr/>
            <p:nvPr/>
          </p:nvSpPr>
          <p:spPr>
            <a:xfrm>
              <a:off x="10862400" y="3124065"/>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8" name="Rectangle 27"/>
            <p:cNvSpPr/>
            <p:nvPr/>
          </p:nvSpPr>
          <p:spPr>
            <a:xfrm>
              <a:off x="10862400" y="3881188"/>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29" name="Rectangle 28"/>
            <p:cNvSpPr/>
            <p:nvPr/>
          </p:nvSpPr>
          <p:spPr>
            <a:xfrm>
              <a:off x="10862400" y="4638311"/>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30" name="Rectangle 29"/>
            <p:cNvSpPr/>
            <p:nvPr/>
          </p:nvSpPr>
          <p:spPr>
            <a:xfrm>
              <a:off x="609599" y="1636873"/>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31" name="Rectangle 30"/>
            <p:cNvSpPr/>
            <p:nvPr/>
          </p:nvSpPr>
          <p:spPr>
            <a:xfrm>
              <a:off x="609599" y="2393996"/>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32" name="Rectangle 31"/>
            <p:cNvSpPr/>
            <p:nvPr/>
          </p:nvSpPr>
          <p:spPr>
            <a:xfrm>
              <a:off x="609599" y="3151119"/>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33" name="Rectangle 32"/>
            <p:cNvSpPr/>
            <p:nvPr/>
          </p:nvSpPr>
          <p:spPr>
            <a:xfrm>
              <a:off x="609599" y="3896210"/>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sp>
          <p:nvSpPr>
            <p:cNvPr id="34" name="Rectangle 33"/>
            <p:cNvSpPr/>
            <p:nvPr/>
          </p:nvSpPr>
          <p:spPr>
            <a:xfrm>
              <a:off x="609599" y="4653333"/>
              <a:ext cx="720000" cy="709551"/>
            </a:xfrm>
            <a:prstGeom prst="rect">
              <a:avLst/>
            </a:prstGeom>
            <a:solidFill>
              <a:srgbClr val="00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1"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prstClr val="white"/>
                </a:solidFill>
                <a:effectLst/>
                <a:uLnTx/>
                <a:uFillTx/>
                <a:latin typeface="Calibri"/>
                <a:cs typeface="B Roya" panose="00000400000000000000" pitchFamily="2" charset="-78"/>
              </a:endParaRPr>
            </a:p>
          </p:txBody>
        </p:sp>
        <p:pic>
          <p:nvPicPr>
            <p:cNvPr id="35" name="Picture 2" descr="https://startupsland.com/wp-content/uploads/2017/08/image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160" y="2946214"/>
              <a:ext cx="1737360" cy="1533823"/>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ight Arrow 36"/>
          <p:cNvSpPr/>
          <p:nvPr/>
        </p:nvSpPr>
        <p:spPr>
          <a:xfrm>
            <a:off x="35496" y="5675085"/>
            <a:ext cx="8856984" cy="1178681"/>
          </a:xfrm>
          <a:prstGeom prst="rightArrow">
            <a:avLst/>
          </a:prstGeom>
          <a:gradFill flip="none" rotWithShape="1">
            <a:gsLst>
              <a:gs pos="0">
                <a:schemeClr val="accent1">
                  <a:tint val="66000"/>
                  <a:satMod val="160000"/>
                </a:schemeClr>
              </a:gs>
              <a:gs pos="50000">
                <a:schemeClr val="accent1">
                  <a:tint val="44500"/>
                  <a:satMod val="160000"/>
                </a:schemeClr>
              </a:gs>
              <a:gs pos="54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rgbClr val="7030A0"/>
                </a:solidFill>
                <a:cs typeface="B Roya" panose="00000400000000000000" pitchFamily="2" charset="-78"/>
              </a:rPr>
              <a:t>با بلوغ کسب و کارها و افزایش سطح آگاهی مقررات‌گذار چارچوب مقرراتگذاری دستخوش تغییر می‌شود</a:t>
            </a:r>
            <a:endParaRPr lang="en-US" dirty="0">
              <a:solidFill>
                <a:srgbClr val="7030A0"/>
              </a:solidFill>
              <a:cs typeface="B Roya" panose="00000400000000000000" pitchFamily="2" charset="-78"/>
            </a:endParaRPr>
          </a:p>
        </p:txBody>
      </p: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21</a:t>
            </a:fld>
            <a:endParaRPr lang="fa-IR"/>
          </a:p>
        </p:txBody>
      </p:sp>
    </p:spTree>
    <p:extLst>
      <p:ext uri="{BB962C8B-B14F-4D97-AF65-F5344CB8AC3E}">
        <p14:creationId xmlns:p14="http://schemas.microsoft.com/office/powerpoint/2010/main" val="3900740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fa-IR" dirty="0" smtClean="0"/>
              <a:t>6- مطالعه موردی</a:t>
            </a:r>
            <a:endParaRPr lang="en-US" dirty="0"/>
          </a:p>
        </p:txBody>
      </p:sp>
      <p:sp>
        <p:nvSpPr>
          <p:cNvPr id="17" name="Cube 16"/>
          <p:cNvSpPr/>
          <p:nvPr/>
        </p:nvSpPr>
        <p:spPr>
          <a:xfrm>
            <a:off x="1254148" y="4773477"/>
            <a:ext cx="1591205" cy="609497"/>
          </a:xfrm>
          <a:prstGeom prst="cube">
            <a:avLst>
              <a:gd name="adj" fmla="val 69232"/>
            </a:avLst>
          </a:prstGeom>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en-US" sz="2000" dirty="0">
              <a:solidFill>
                <a:prstClr val="white"/>
              </a:solidFill>
              <a:latin typeface="Calibri"/>
            </a:endParaRPr>
          </a:p>
        </p:txBody>
      </p:sp>
      <p:sp>
        <p:nvSpPr>
          <p:cNvPr id="20" name="Cube 19"/>
          <p:cNvSpPr/>
          <p:nvPr/>
        </p:nvSpPr>
        <p:spPr>
          <a:xfrm>
            <a:off x="2778148" y="4123929"/>
            <a:ext cx="1591205" cy="609497"/>
          </a:xfrm>
          <a:prstGeom prst="cube">
            <a:avLst>
              <a:gd name="adj" fmla="val 69232"/>
            </a:avLst>
          </a:prstGeom>
          <a:solidFill>
            <a:schemeClr val="accent2"/>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en-US" sz="2000" dirty="0">
              <a:solidFill>
                <a:prstClr val="white"/>
              </a:solidFill>
              <a:latin typeface="Calibri"/>
            </a:endParaRPr>
          </a:p>
        </p:txBody>
      </p:sp>
      <p:sp>
        <p:nvSpPr>
          <p:cNvPr id="21" name="Cube 20"/>
          <p:cNvSpPr/>
          <p:nvPr/>
        </p:nvSpPr>
        <p:spPr>
          <a:xfrm>
            <a:off x="4302148" y="3474380"/>
            <a:ext cx="1591205" cy="609497"/>
          </a:xfrm>
          <a:prstGeom prst="cube">
            <a:avLst>
              <a:gd name="adj" fmla="val 69232"/>
            </a:avLst>
          </a:prstGeom>
          <a:solidFill>
            <a:schemeClr val="accent3"/>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en-US" sz="2000" dirty="0">
              <a:solidFill>
                <a:prstClr val="white"/>
              </a:solidFill>
              <a:latin typeface="Calibri"/>
            </a:endParaRPr>
          </a:p>
        </p:txBody>
      </p:sp>
      <p:sp>
        <p:nvSpPr>
          <p:cNvPr id="22" name="Cube 21"/>
          <p:cNvSpPr/>
          <p:nvPr/>
        </p:nvSpPr>
        <p:spPr>
          <a:xfrm>
            <a:off x="5826148" y="2824831"/>
            <a:ext cx="1591205" cy="609497"/>
          </a:xfrm>
          <a:prstGeom prst="cube">
            <a:avLst>
              <a:gd name="adj" fmla="val 69232"/>
            </a:avLst>
          </a:prstGeom>
          <a:solidFill>
            <a:schemeClr val="accent4"/>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rtl="0">
              <a:defRPr/>
            </a:pPr>
            <a:endParaRPr lang="en-US" sz="2000" dirty="0">
              <a:solidFill>
                <a:prstClr val="white"/>
              </a:solidFill>
              <a:latin typeface="Calibri"/>
            </a:endParaRPr>
          </a:p>
        </p:txBody>
      </p:sp>
      <p:sp>
        <p:nvSpPr>
          <p:cNvPr id="24" name="TextBox 23"/>
          <p:cNvSpPr txBox="1"/>
          <p:nvPr/>
        </p:nvSpPr>
        <p:spPr>
          <a:xfrm>
            <a:off x="1043608" y="5382975"/>
            <a:ext cx="1647000" cy="400110"/>
          </a:xfrm>
          <a:prstGeom prst="rect">
            <a:avLst/>
          </a:prstGeom>
          <a:noFill/>
        </p:spPr>
        <p:txBody>
          <a:bodyPr wrap="square" rtlCol="0">
            <a:spAutoFit/>
          </a:bodyPr>
          <a:lstStyle/>
          <a:p>
            <a:pPr algn="ctr" defTabSz="685800">
              <a:defRPr/>
            </a:pPr>
            <a:r>
              <a:rPr lang="fa-IR" sz="2000" kern="0" dirty="0" smtClean="0">
                <a:solidFill>
                  <a:sysClr val="windowText" lastClr="000000"/>
                </a:solidFill>
                <a:latin typeface="Calibri"/>
                <a:cs typeface="B Mitra" panose="00000400000000000000" pitchFamily="2" charset="-78"/>
              </a:rPr>
              <a:t>تولید تحت لیسانس</a:t>
            </a:r>
            <a:endParaRPr lang="en-US" sz="2000" kern="0" dirty="0">
              <a:solidFill>
                <a:sysClr val="windowText" lastClr="000000"/>
              </a:solidFill>
              <a:latin typeface="Calibri"/>
              <a:cs typeface="B Mitra" panose="00000400000000000000" pitchFamily="2" charset="-78"/>
            </a:endParaRPr>
          </a:p>
        </p:txBody>
      </p:sp>
      <p:sp>
        <p:nvSpPr>
          <p:cNvPr id="25" name="TextBox 24"/>
          <p:cNvSpPr txBox="1"/>
          <p:nvPr/>
        </p:nvSpPr>
        <p:spPr>
          <a:xfrm>
            <a:off x="2627784" y="4730634"/>
            <a:ext cx="1647000" cy="1323439"/>
          </a:xfrm>
          <a:prstGeom prst="rect">
            <a:avLst/>
          </a:prstGeom>
          <a:noFill/>
        </p:spPr>
        <p:txBody>
          <a:bodyPr wrap="square" rtlCol="0">
            <a:spAutoFit/>
          </a:bodyPr>
          <a:lstStyle/>
          <a:p>
            <a:pPr algn="ctr" defTabSz="685800">
              <a:defRPr/>
            </a:pPr>
            <a:r>
              <a:rPr lang="fa-IR" sz="2000" kern="0" dirty="0" smtClean="0">
                <a:solidFill>
                  <a:sysClr val="windowText" lastClr="000000"/>
                </a:solidFill>
                <a:latin typeface="Calibri"/>
                <a:cs typeface="B Mitra" panose="00000400000000000000" pitchFamily="2" charset="-78"/>
              </a:rPr>
              <a:t>دولتی کردن شرکت‌ها</a:t>
            </a:r>
          </a:p>
          <a:p>
            <a:pPr algn="ctr" defTabSz="685800">
              <a:defRPr/>
            </a:pPr>
            <a:r>
              <a:rPr lang="fa-IR" sz="2000" kern="0" dirty="0" smtClean="0">
                <a:solidFill>
                  <a:sysClr val="windowText" lastClr="000000"/>
                </a:solidFill>
                <a:latin typeface="Calibri"/>
                <a:cs typeface="B Mitra" panose="00000400000000000000" pitchFamily="2" charset="-78"/>
              </a:rPr>
              <a:t>اجرای طرح ژنریک</a:t>
            </a:r>
          </a:p>
          <a:p>
            <a:pPr algn="ctr" defTabSz="685800">
              <a:defRPr/>
            </a:pPr>
            <a:r>
              <a:rPr lang="fa-IR" sz="2000" kern="0" dirty="0" smtClean="0">
                <a:solidFill>
                  <a:sysClr val="windowText" lastClr="000000"/>
                </a:solidFill>
                <a:latin typeface="Calibri"/>
                <a:cs typeface="B Mitra" panose="00000400000000000000" pitchFamily="2" charset="-78"/>
              </a:rPr>
              <a:t>ارضای نیاز داخل</a:t>
            </a:r>
            <a:endParaRPr lang="en-US" sz="2000" kern="0" dirty="0">
              <a:solidFill>
                <a:sysClr val="windowText" lastClr="000000"/>
              </a:solidFill>
              <a:latin typeface="Calibri"/>
              <a:cs typeface="B Mitra" panose="00000400000000000000" pitchFamily="2" charset="-78"/>
            </a:endParaRPr>
          </a:p>
        </p:txBody>
      </p:sp>
      <p:sp>
        <p:nvSpPr>
          <p:cNvPr id="26" name="TextBox 25"/>
          <p:cNvSpPr txBox="1"/>
          <p:nvPr/>
        </p:nvSpPr>
        <p:spPr>
          <a:xfrm>
            <a:off x="4211960" y="4078293"/>
            <a:ext cx="1647000" cy="1323439"/>
          </a:xfrm>
          <a:prstGeom prst="rect">
            <a:avLst/>
          </a:prstGeom>
          <a:noFill/>
        </p:spPr>
        <p:txBody>
          <a:bodyPr wrap="square" rtlCol="0">
            <a:spAutoFit/>
          </a:bodyPr>
          <a:lstStyle/>
          <a:p>
            <a:pPr algn="ctr" defTabSz="685800">
              <a:defRPr/>
            </a:pPr>
            <a:r>
              <a:rPr lang="fa-IR" sz="2000" kern="0" dirty="0" smtClean="0">
                <a:solidFill>
                  <a:sysClr val="windowText" lastClr="000000"/>
                </a:solidFill>
                <a:latin typeface="Calibri"/>
                <a:cs typeface="B Mitra" panose="00000400000000000000" pitchFamily="2" charset="-78"/>
              </a:rPr>
              <a:t>خصوصی‌سازی</a:t>
            </a:r>
          </a:p>
          <a:p>
            <a:pPr algn="ctr" defTabSz="685800">
              <a:defRPr/>
            </a:pPr>
            <a:r>
              <a:rPr lang="fa-IR" sz="2000" kern="0" dirty="0" smtClean="0">
                <a:solidFill>
                  <a:sysClr val="windowText" lastClr="000000"/>
                </a:solidFill>
                <a:latin typeface="Calibri"/>
                <a:cs typeface="B Mitra" panose="00000400000000000000" pitchFamily="2" charset="-78"/>
              </a:rPr>
              <a:t>ورود بایوفناوری</a:t>
            </a:r>
          </a:p>
          <a:p>
            <a:pPr algn="ctr" defTabSz="685800">
              <a:defRPr/>
            </a:pPr>
            <a:r>
              <a:rPr lang="fa-IR" sz="2000" kern="0" dirty="0" smtClean="0">
                <a:solidFill>
                  <a:sysClr val="windowText" lastClr="000000"/>
                </a:solidFill>
                <a:latin typeface="Calibri"/>
                <a:cs typeface="B Mitra" panose="00000400000000000000" pitchFamily="2" charset="-78"/>
              </a:rPr>
              <a:t>تولید اشکال جدید دارویی</a:t>
            </a:r>
            <a:endParaRPr lang="en-US" sz="2000" kern="0" dirty="0">
              <a:solidFill>
                <a:sysClr val="windowText" lastClr="000000"/>
              </a:solidFill>
              <a:latin typeface="Calibri"/>
              <a:cs typeface="B Mitra" panose="00000400000000000000" pitchFamily="2" charset="-78"/>
            </a:endParaRPr>
          </a:p>
        </p:txBody>
      </p:sp>
      <p:sp>
        <p:nvSpPr>
          <p:cNvPr id="27" name="TextBox 26"/>
          <p:cNvSpPr txBox="1"/>
          <p:nvPr/>
        </p:nvSpPr>
        <p:spPr>
          <a:xfrm>
            <a:off x="5796136" y="3425952"/>
            <a:ext cx="1647000" cy="1323439"/>
          </a:xfrm>
          <a:prstGeom prst="rect">
            <a:avLst/>
          </a:prstGeom>
          <a:noFill/>
        </p:spPr>
        <p:txBody>
          <a:bodyPr wrap="square" rtlCol="0">
            <a:spAutoFit/>
          </a:bodyPr>
          <a:lstStyle/>
          <a:p>
            <a:pPr algn="ctr" defTabSz="685800" rtl="0">
              <a:defRPr/>
            </a:pPr>
            <a:r>
              <a:rPr lang="fa-IR" sz="2000" kern="0" dirty="0" smtClean="0">
                <a:solidFill>
                  <a:sysClr val="windowText" lastClr="000000"/>
                </a:solidFill>
                <a:latin typeface="Calibri"/>
                <a:cs typeface="B Mitra" panose="00000400000000000000" pitchFamily="2" charset="-78"/>
              </a:rPr>
              <a:t>تولید داروهای نوین</a:t>
            </a:r>
          </a:p>
          <a:p>
            <a:pPr algn="ctr" defTabSz="685800" rtl="0">
              <a:defRPr/>
            </a:pPr>
            <a:r>
              <a:rPr lang="fa-IR" sz="2000" kern="0" dirty="0" smtClean="0">
                <a:solidFill>
                  <a:sysClr val="windowText" lastClr="000000"/>
                </a:solidFill>
                <a:latin typeface="Calibri"/>
                <a:cs typeface="B Mitra" panose="00000400000000000000" pitchFamily="2" charset="-78"/>
              </a:rPr>
              <a:t>رسوخ و تبلور تولید دانشی</a:t>
            </a:r>
          </a:p>
          <a:p>
            <a:pPr algn="ctr" defTabSz="685800" rtl="0">
              <a:defRPr/>
            </a:pPr>
            <a:r>
              <a:rPr lang="fa-IR" sz="2000" kern="0" dirty="0" smtClean="0">
                <a:solidFill>
                  <a:sysClr val="windowText" lastClr="000000"/>
                </a:solidFill>
                <a:latin typeface="Calibri"/>
                <a:cs typeface="B Mitra" panose="00000400000000000000" pitchFamily="2" charset="-78"/>
              </a:rPr>
              <a:t>ژنریک-برند</a:t>
            </a:r>
            <a:endParaRPr lang="en-US" sz="2000" kern="0" dirty="0">
              <a:solidFill>
                <a:sysClr val="windowText" lastClr="000000"/>
              </a:solidFill>
              <a:latin typeface="Calibri"/>
              <a:cs typeface="B Mitra" panose="00000400000000000000" pitchFamily="2" charset="-78"/>
            </a:endParaRPr>
          </a:p>
        </p:txBody>
      </p:sp>
      <p:cxnSp>
        <p:nvCxnSpPr>
          <p:cNvPr id="29" name="Straight Arrow Connector 28"/>
          <p:cNvCxnSpPr/>
          <p:nvPr/>
        </p:nvCxnSpPr>
        <p:spPr>
          <a:xfrm>
            <a:off x="2067866" y="4588731"/>
            <a:ext cx="0" cy="371552"/>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582197" y="3942752"/>
            <a:ext cx="0" cy="371552"/>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096528" y="3296774"/>
            <a:ext cx="0" cy="371552"/>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610859" y="2650796"/>
            <a:ext cx="0" cy="371552"/>
          </a:xfrm>
          <a:prstGeom prst="straightConnector1">
            <a:avLst/>
          </a:prstGeom>
          <a:ln w="9525" cmpd="sng">
            <a:solidFill>
              <a:schemeClr val="tx1"/>
            </a:solidFill>
            <a:tailEnd type="oval" w="lg" len="sm"/>
          </a:ln>
          <a:effectLst/>
        </p:spPr>
        <p:style>
          <a:lnRef idx="2">
            <a:schemeClr val="accent1"/>
          </a:lnRef>
          <a:fillRef idx="0">
            <a:schemeClr val="accent1"/>
          </a:fillRef>
          <a:effectRef idx="1">
            <a:schemeClr val="accent1"/>
          </a:effectRef>
          <a:fontRef idx="minor">
            <a:schemeClr val="tx1"/>
          </a:fontRef>
        </p:style>
      </p:cxnSp>
      <p:grpSp>
        <p:nvGrpSpPr>
          <p:cNvPr id="47" name="Credit_card3">
            <a:extLst>
              <a:ext uri="{FF2B5EF4-FFF2-40B4-BE49-F238E27FC236}">
                <a16:creationId xmlns:a16="http://schemas.microsoft.com/office/drawing/2014/main" id="{F7FB0D69-67F5-4D69-A187-A28180CDD23D}"/>
              </a:ext>
            </a:extLst>
          </p:cNvPr>
          <p:cNvGrpSpPr>
            <a:grpSpLocks noChangeAspect="1"/>
          </p:cNvGrpSpPr>
          <p:nvPr>
            <p:custDataLst>
              <p:tags r:id="rId2"/>
            </p:custDataLst>
          </p:nvPr>
        </p:nvGrpSpPr>
        <p:grpSpPr>
          <a:xfrm>
            <a:off x="6520039" y="2363493"/>
            <a:ext cx="227837" cy="208955"/>
            <a:chOff x="5538652" y="2133165"/>
            <a:chExt cx="3357153" cy="3078915"/>
          </a:xfrm>
          <a:solidFill>
            <a:schemeClr val="bg1"/>
          </a:solidFill>
        </p:grpSpPr>
        <p:sp>
          <p:nvSpPr>
            <p:cNvPr id="48" name="Freeform: Shape 1301">
              <a:extLst>
                <a:ext uri="{FF2B5EF4-FFF2-40B4-BE49-F238E27FC236}">
                  <a16:creationId xmlns:a16="http://schemas.microsoft.com/office/drawing/2014/main" id="{265A0FD8-C5FF-4333-A2BA-D3C0E73AC619}"/>
                </a:ext>
              </a:extLst>
            </p:cNvPr>
            <p:cNvSpPr/>
            <p:nvPr/>
          </p:nvSpPr>
          <p:spPr>
            <a:xfrm>
              <a:off x="5538652" y="3164132"/>
              <a:ext cx="3357153" cy="2047948"/>
            </a:xfrm>
            <a:custGeom>
              <a:avLst/>
              <a:gdLst>
                <a:gd name="connsiteX0" fmla="*/ 346325 w 3357153"/>
                <a:gd name="connsiteY0" fmla="*/ 93089 h 2047948"/>
                <a:gd name="connsiteX1" fmla="*/ 94576 w 3357153"/>
                <a:gd name="connsiteY1" fmla="*/ 344838 h 2047948"/>
                <a:gd name="connsiteX2" fmla="*/ 94576 w 3357153"/>
                <a:gd name="connsiteY2" fmla="*/ 1703111 h 2047948"/>
                <a:gd name="connsiteX3" fmla="*/ 346325 w 3357153"/>
                <a:gd name="connsiteY3" fmla="*/ 1954860 h 2047948"/>
                <a:gd name="connsiteX4" fmla="*/ 3010827 w 3357153"/>
                <a:gd name="connsiteY4" fmla="*/ 1954860 h 2047948"/>
                <a:gd name="connsiteX5" fmla="*/ 3262576 w 3357153"/>
                <a:gd name="connsiteY5" fmla="*/ 1703111 h 2047948"/>
                <a:gd name="connsiteX6" fmla="*/ 3262576 w 3357153"/>
                <a:gd name="connsiteY6" fmla="*/ 344838 h 2047948"/>
                <a:gd name="connsiteX7" fmla="*/ 3010827 w 3357153"/>
                <a:gd name="connsiteY7" fmla="*/ 93089 h 2047948"/>
                <a:gd name="connsiteX8" fmla="*/ 276924 w 3357153"/>
                <a:gd name="connsiteY8" fmla="*/ 0 h 2047948"/>
                <a:gd name="connsiteX9" fmla="*/ 3080229 w 3357153"/>
                <a:gd name="connsiteY9" fmla="*/ 0 h 2047948"/>
                <a:gd name="connsiteX10" fmla="*/ 3357153 w 3357153"/>
                <a:gd name="connsiteY10" fmla="*/ 276924 h 2047948"/>
                <a:gd name="connsiteX11" fmla="*/ 3357153 w 3357153"/>
                <a:gd name="connsiteY11" fmla="*/ 1771024 h 2047948"/>
                <a:gd name="connsiteX12" fmla="*/ 3080229 w 3357153"/>
                <a:gd name="connsiteY12" fmla="*/ 2047948 h 2047948"/>
                <a:gd name="connsiteX13" fmla="*/ 276924 w 3357153"/>
                <a:gd name="connsiteY13" fmla="*/ 2047948 h 2047948"/>
                <a:gd name="connsiteX14" fmla="*/ 0 w 3357153"/>
                <a:gd name="connsiteY14" fmla="*/ 1771024 h 2047948"/>
                <a:gd name="connsiteX15" fmla="*/ 0 w 3357153"/>
                <a:gd name="connsiteY15" fmla="*/ 276924 h 2047948"/>
                <a:gd name="connsiteX16" fmla="*/ 276924 w 3357153"/>
                <a:gd name="connsiteY16" fmla="*/ 0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7153" h="2047948">
                  <a:moveTo>
                    <a:pt x="346325" y="93089"/>
                  </a:moveTo>
                  <a:cubicBezTo>
                    <a:pt x="207288" y="93089"/>
                    <a:pt x="94576" y="205801"/>
                    <a:pt x="94576" y="344838"/>
                  </a:cubicBezTo>
                  <a:lnTo>
                    <a:pt x="94576" y="1703111"/>
                  </a:lnTo>
                  <a:cubicBezTo>
                    <a:pt x="94576" y="1842148"/>
                    <a:pt x="207288" y="1954860"/>
                    <a:pt x="346325" y="1954860"/>
                  </a:cubicBezTo>
                  <a:lnTo>
                    <a:pt x="3010827" y="1954860"/>
                  </a:lnTo>
                  <a:cubicBezTo>
                    <a:pt x="3149864" y="1954860"/>
                    <a:pt x="3262576" y="1842148"/>
                    <a:pt x="3262576" y="1703111"/>
                  </a:cubicBezTo>
                  <a:lnTo>
                    <a:pt x="3262576" y="344838"/>
                  </a:lnTo>
                  <a:cubicBezTo>
                    <a:pt x="3262576" y="205801"/>
                    <a:pt x="3149864" y="93089"/>
                    <a:pt x="3010827" y="93089"/>
                  </a:cubicBezTo>
                  <a:close/>
                  <a:moveTo>
                    <a:pt x="276924" y="0"/>
                  </a:moveTo>
                  <a:lnTo>
                    <a:pt x="3080229" y="0"/>
                  </a:lnTo>
                  <a:cubicBezTo>
                    <a:pt x="3233170" y="0"/>
                    <a:pt x="3357153" y="123983"/>
                    <a:pt x="3357153" y="276924"/>
                  </a:cubicBezTo>
                  <a:lnTo>
                    <a:pt x="3357153" y="1771024"/>
                  </a:lnTo>
                  <a:cubicBezTo>
                    <a:pt x="3357153" y="1923965"/>
                    <a:pt x="3233170" y="2047948"/>
                    <a:pt x="3080229" y="2047948"/>
                  </a:cubicBezTo>
                  <a:lnTo>
                    <a:pt x="276924" y="2047948"/>
                  </a:lnTo>
                  <a:cubicBezTo>
                    <a:pt x="123983" y="2047948"/>
                    <a:pt x="0" y="1923965"/>
                    <a:pt x="0" y="1771024"/>
                  </a:cubicBezTo>
                  <a:lnTo>
                    <a:pt x="0" y="276924"/>
                  </a:lnTo>
                  <a:cubicBezTo>
                    <a:pt x="0" y="123983"/>
                    <a:pt x="123983" y="0"/>
                    <a:pt x="2769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grpSp>
          <p:nvGrpSpPr>
            <p:cNvPr id="49" name="Group 48">
              <a:extLst>
                <a:ext uri="{FF2B5EF4-FFF2-40B4-BE49-F238E27FC236}">
                  <a16:creationId xmlns:a16="http://schemas.microsoft.com/office/drawing/2014/main" id="{5BCEDFBF-F183-4BF9-AC47-E7009AD06CB7}"/>
                </a:ext>
              </a:extLst>
            </p:cNvPr>
            <p:cNvGrpSpPr>
              <a:grpSpLocks noChangeAspect="1"/>
            </p:cNvGrpSpPr>
            <p:nvPr/>
          </p:nvGrpSpPr>
          <p:grpSpPr>
            <a:xfrm>
              <a:off x="7404718" y="3586989"/>
              <a:ext cx="1072910" cy="624548"/>
              <a:chOff x="7133197" y="3935100"/>
              <a:chExt cx="886702" cy="516155"/>
            </a:xfrm>
            <a:grpFill/>
          </p:grpSpPr>
          <p:sp>
            <p:nvSpPr>
              <p:cNvPr id="58" name="Oval 57">
                <a:extLst>
                  <a:ext uri="{FF2B5EF4-FFF2-40B4-BE49-F238E27FC236}">
                    <a16:creationId xmlns:a16="http://schemas.microsoft.com/office/drawing/2014/main" id="{E4A80B74-C0D7-4FDF-8895-5B4D93380744}"/>
                  </a:ext>
                </a:extLst>
              </p:cNvPr>
              <p:cNvSpPr>
                <a:spLocks noChangeAspect="1"/>
              </p:cNvSpPr>
              <p:nvPr/>
            </p:nvSpPr>
            <p:spPr>
              <a:xfrm>
                <a:off x="7133197"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sp>
            <p:nvSpPr>
              <p:cNvPr id="59" name="Oval 58">
                <a:extLst>
                  <a:ext uri="{FF2B5EF4-FFF2-40B4-BE49-F238E27FC236}">
                    <a16:creationId xmlns:a16="http://schemas.microsoft.com/office/drawing/2014/main" id="{6CCB07E5-98D8-41E8-BB74-DAEF78199473}"/>
                  </a:ext>
                </a:extLst>
              </p:cNvPr>
              <p:cNvSpPr>
                <a:spLocks noChangeAspect="1"/>
              </p:cNvSpPr>
              <p:nvPr/>
            </p:nvSpPr>
            <p:spPr>
              <a:xfrm>
                <a:off x="7503744"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grpSp>
        <p:sp>
          <p:nvSpPr>
            <p:cNvPr id="50" name="Rectangle 49">
              <a:extLst>
                <a:ext uri="{FF2B5EF4-FFF2-40B4-BE49-F238E27FC236}">
                  <a16:creationId xmlns:a16="http://schemas.microsoft.com/office/drawing/2014/main" id="{55D2AB2E-42BF-4F96-B288-4D7CC8A47CD2}"/>
                </a:ext>
              </a:extLst>
            </p:cNvPr>
            <p:cNvSpPr/>
            <p:nvPr/>
          </p:nvSpPr>
          <p:spPr>
            <a:xfrm>
              <a:off x="5895442"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sp>
          <p:nvSpPr>
            <p:cNvPr id="51" name="Rectangle 50">
              <a:extLst>
                <a:ext uri="{FF2B5EF4-FFF2-40B4-BE49-F238E27FC236}">
                  <a16:creationId xmlns:a16="http://schemas.microsoft.com/office/drawing/2014/main" id="{393E5B87-091E-41EF-9FE3-C78565A930A0}"/>
                </a:ext>
              </a:extLst>
            </p:cNvPr>
            <p:cNvSpPr/>
            <p:nvPr/>
          </p:nvSpPr>
          <p:spPr>
            <a:xfrm>
              <a:off x="6624415"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sp>
          <p:nvSpPr>
            <p:cNvPr id="52" name="Rectangle 51">
              <a:extLst>
                <a:ext uri="{FF2B5EF4-FFF2-40B4-BE49-F238E27FC236}">
                  <a16:creationId xmlns:a16="http://schemas.microsoft.com/office/drawing/2014/main" id="{D749C5EE-18E4-4A5E-B84F-2FE656C94598}"/>
                </a:ext>
              </a:extLst>
            </p:cNvPr>
            <p:cNvSpPr/>
            <p:nvPr/>
          </p:nvSpPr>
          <p:spPr>
            <a:xfrm>
              <a:off x="7353388"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sp>
          <p:nvSpPr>
            <p:cNvPr id="53" name="Rectangle 52">
              <a:extLst>
                <a:ext uri="{FF2B5EF4-FFF2-40B4-BE49-F238E27FC236}">
                  <a16:creationId xmlns:a16="http://schemas.microsoft.com/office/drawing/2014/main" id="{EF41487A-A206-4FE6-A55C-62A85ED59AEB}"/>
                </a:ext>
              </a:extLst>
            </p:cNvPr>
            <p:cNvSpPr/>
            <p:nvPr/>
          </p:nvSpPr>
          <p:spPr>
            <a:xfrm>
              <a:off x="8082361"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grpSp>
          <p:nvGrpSpPr>
            <p:cNvPr id="54" name="Group 53">
              <a:extLst>
                <a:ext uri="{FF2B5EF4-FFF2-40B4-BE49-F238E27FC236}">
                  <a16:creationId xmlns:a16="http://schemas.microsoft.com/office/drawing/2014/main" id="{85BFEE5A-7981-4CC5-BF93-4A3ABFAFBE5B}"/>
                </a:ext>
              </a:extLst>
            </p:cNvPr>
            <p:cNvGrpSpPr/>
            <p:nvPr/>
          </p:nvGrpSpPr>
          <p:grpSpPr>
            <a:xfrm>
              <a:off x="6693019" y="2133165"/>
              <a:ext cx="2047948" cy="1089225"/>
              <a:chOff x="6693019" y="2133165"/>
              <a:chExt cx="2047948" cy="1089225"/>
            </a:xfrm>
            <a:grpFill/>
          </p:grpSpPr>
          <p:sp>
            <p:nvSpPr>
              <p:cNvPr id="56" name="Freeform: Shape 1309">
                <a:extLst>
                  <a:ext uri="{FF2B5EF4-FFF2-40B4-BE49-F238E27FC236}">
                    <a16:creationId xmlns:a16="http://schemas.microsoft.com/office/drawing/2014/main" id="{626D1D40-CDEB-4902-A7E3-54234DDB2BFC}"/>
                  </a:ext>
                </a:extLst>
              </p:cNvPr>
              <p:cNvSpPr/>
              <p:nvPr/>
            </p:nvSpPr>
            <p:spPr>
              <a:xfrm rot="5400000">
                <a:off x="7176226" y="1649958"/>
                <a:ext cx="1081533" cy="2047948"/>
              </a:xfrm>
              <a:custGeom>
                <a:avLst/>
                <a:gdLst>
                  <a:gd name="connsiteX0" fmla="*/ 0 w 1081533"/>
                  <a:gd name="connsiteY0" fmla="*/ 1771024 h 2047948"/>
                  <a:gd name="connsiteX1" fmla="*/ 0 w 1081533"/>
                  <a:gd name="connsiteY1" fmla="*/ 276924 h 2047948"/>
                  <a:gd name="connsiteX2" fmla="*/ 276924 w 1081533"/>
                  <a:gd name="connsiteY2" fmla="*/ 0 h 2047948"/>
                  <a:gd name="connsiteX3" fmla="*/ 1081533 w 1081533"/>
                  <a:gd name="connsiteY3" fmla="*/ 0 h 2047948"/>
                  <a:gd name="connsiteX4" fmla="*/ 1081533 w 1081533"/>
                  <a:gd name="connsiteY4" fmla="*/ 93089 h 2047948"/>
                  <a:gd name="connsiteX5" fmla="*/ 346325 w 1081533"/>
                  <a:gd name="connsiteY5" fmla="*/ 93089 h 2047948"/>
                  <a:gd name="connsiteX6" fmla="*/ 94576 w 1081533"/>
                  <a:gd name="connsiteY6" fmla="*/ 344838 h 2047948"/>
                  <a:gd name="connsiteX7" fmla="*/ 94576 w 1081533"/>
                  <a:gd name="connsiteY7" fmla="*/ 1703111 h 2047948"/>
                  <a:gd name="connsiteX8" fmla="*/ 346325 w 1081533"/>
                  <a:gd name="connsiteY8" fmla="*/ 1954860 h 2047948"/>
                  <a:gd name="connsiteX9" fmla="*/ 1081533 w 1081533"/>
                  <a:gd name="connsiteY9" fmla="*/ 1954860 h 2047948"/>
                  <a:gd name="connsiteX10" fmla="*/ 1081533 w 1081533"/>
                  <a:gd name="connsiteY10" fmla="*/ 2047948 h 2047948"/>
                  <a:gd name="connsiteX11" fmla="*/ 276924 w 1081533"/>
                  <a:gd name="connsiteY11" fmla="*/ 2047948 h 2047948"/>
                  <a:gd name="connsiteX12" fmla="*/ 0 w 1081533"/>
                  <a:gd name="connsiteY12" fmla="*/ 1771024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533" h="2047948">
                    <a:moveTo>
                      <a:pt x="0" y="1771024"/>
                    </a:moveTo>
                    <a:lnTo>
                      <a:pt x="0" y="276924"/>
                    </a:lnTo>
                    <a:cubicBezTo>
                      <a:pt x="0" y="123983"/>
                      <a:pt x="123983" y="0"/>
                      <a:pt x="276924" y="0"/>
                    </a:cubicBezTo>
                    <a:lnTo>
                      <a:pt x="1081533" y="0"/>
                    </a:lnTo>
                    <a:lnTo>
                      <a:pt x="1081533" y="93089"/>
                    </a:lnTo>
                    <a:lnTo>
                      <a:pt x="346325" y="93089"/>
                    </a:lnTo>
                    <a:cubicBezTo>
                      <a:pt x="207288" y="93089"/>
                      <a:pt x="94576" y="205801"/>
                      <a:pt x="94576" y="344838"/>
                    </a:cubicBezTo>
                    <a:lnTo>
                      <a:pt x="94576" y="1703111"/>
                    </a:lnTo>
                    <a:cubicBezTo>
                      <a:pt x="94576" y="1842148"/>
                      <a:pt x="207288" y="1954860"/>
                      <a:pt x="346325" y="1954860"/>
                    </a:cubicBezTo>
                    <a:lnTo>
                      <a:pt x="1081533" y="1954860"/>
                    </a:lnTo>
                    <a:lnTo>
                      <a:pt x="1081533" y="2047948"/>
                    </a:lnTo>
                    <a:lnTo>
                      <a:pt x="276924" y="2047948"/>
                    </a:lnTo>
                    <a:cubicBezTo>
                      <a:pt x="123983" y="2047948"/>
                      <a:pt x="0" y="1923965"/>
                      <a:pt x="0" y="1771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sp>
            <p:nvSpPr>
              <p:cNvPr id="57" name="Rectangle 56">
                <a:extLst>
                  <a:ext uri="{FF2B5EF4-FFF2-40B4-BE49-F238E27FC236}">
                    <a16:creationId xmlns:a16="http://schemas.microsoft.com/office/drawing/2014/main" id="{619F59FE-8616-4285-807C-A9E78182F82A}"/>
                  </a:ext>
                </a:extLst>
              </p:cNvPr>
              <p:cNvSpPr/>
              <p:nvPr/>
            </p:nvSpPr>
            <p:spPr>
              <a:xfrm>
                <a:off x="7115784" y="2214390"/>
                <a:ext cx="264730"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defRPr/>
                </a:pPr>
                <a:endParaRPr lang="en-US" sz="2000" dirty="0">
                  <a:solidFill>
                    <a:prstClr val="white"/>
                  </a:solidFill>
                  <a:latin typeface="Calibri"/>
                </a:endParaRPr>
              </a:p>
            </p:txBody>
          </p:sp>
        </p:grpSp>
        <p:sp>
          <p:nvSpPr>
            <p:cNvPr id="55" name="Euro2">
              <a:extLst>
                <a:ext uri="{FF2B5EF4-FFF2-40B4-BE49-F238E27FC236}">
                  <a16:creationId xmlns:a16="http://schemas.microsoft.com/office/drawing/2014/main" id="{BA406455-C971-474F-B86B-38150858059A}"/>
                </a:ext>
              </a:extLst>
            </p:cNvPr>
            <p:cNvSpPr>
              <a:spLocks noChangeAspect="1"/>
            </p:cNvSpPr>
            <p:nvPr>
              <p:custDataLst>
                <p:tags r:id="rId10"/>
              </p:custDataLst>
            </p:nvPr>
          </p:nvSpPr>
          <p:spPr bwMode="auto">
            <a:xfrm>
              <a:off x="6037032" y="3570792"/>
              <a:ext cx="615398" cy="656940"/>
            </a:xfrm>
            <a:custGeom>
              <a:avLst/>
              <a:gdLst>
                <a:gd name="T0" fmla="*/ 1040 w 1064"/>
                <a:gd name="T1" fmla="*/ 901 h 1134"/>
                <a:gd name="T2" fmla="*/ 756 w 1064"/>
                <a:gd name="T3" fmla="*/ 1006 h 1134"/>
                <a:gd name="T4" fmla="*/ 366 w 1064"/>
                <a:gd name="T5" fmla="*/ 767 h 1134"/>
                <a:gd name="T6" fmla="*/ 919 w 1064"/>
                <a:gd name="T7" fmla="*/ 767 h 1134"/>
                <a:gd name="T8" fmla="*/ 946 w 1064"/>
                <a:gd name="T9" fmla="*/ 642 h 1134"/>
                <a:gd name="T10" fmla="*/ 324 w 1064"/>
                <a:gd name="T11" fmla="*/ 642 h 1134"/>
                <a:gd name="T12" fmla="*/ 317 w 1064"/>
                <a:gd name="T13" fmla="*/ 567 h 1134"/>
                <a:gd name="T14" fmla="*/ 322 w 1064"/>
                <a:gd name="T15" fmla="*/ 505 h 1134"/>
                <a:gd name="T16" fmla="*/ 975 w 1064"/>
                <a:gd name="T17" fmla="*/ 505 h 1134"/>
                <a:gd name="T18" fmla="*/ 1002 w 1064"/>
                <a:gd name="T19" fmla="*/ 380 h 1134"/>
                <a:gd name="T20" fmla="*/ 1002 w 1064"/>
                <a:gd name="T21" fmla="*/ 380 h 1134"/>
                <a:gd name="T22" fmla="*/ 360 w 1064"/>
                <a:gd name="T23" fmla="*/ 380 h 1134"/>
                <a:gd name="T24" fmla="*/ 756 w 1064"/>
                <a:gd name="T25" fmla="*/ 128 h 1134"/>
                <a:gd name="T26" fmla="*/ 1034 w 1064"/>
                <a:gd name="T27" fmla="*/ 228 h 1134"/>
                <a:gd name="T28" fmla="*/ 1064 w 1064"/>
                <a:gd name="T29" fmla="*/ 91 h 1134"/>
                <a:gd name="T30" fmla="*/ 756 w 1064"/>
                <a:gd name="T31" fmla="*/ 0 h 1134"/>
                <a:gd name="T32" fmla="*/ 222 w 1064"/>
                <a:gd name="T33" fmla="*/ 380 h 1134"/>
                <a:gd name="T34" fmla="*/ 27 w 1064"/>
                <a:gd name="T35" fmla="*/ 380 h 1134"/>
                <a:gd name="T36" fmla="*/ 0 w 1064"/>
                <a:gd name="T37" fmla="*/ 505 h 1134"/>
                <a:gd name="T38" fmla="*/ 193 w 1064"/>
                <a:gd name="T39" fmla="*/ 505 h 1134"/>
                <a:gd name="T40" fmla="*/ 190 w 1064"/>
                <a:gd name="T41" fmla="*/ 567 h 1134"/>
                <a:gd name="T42" fmla="*/ 195 w 1064"/>
                <a:gd name="T43" fmla="*/ 642 h 1134"/>
                <a:gd name="T44" fmla="*/ 30 w 1064"/>
                <a:gd name="T45" fmla="*/ 642 h 1134"/>
                <a:gd name="T46" fmla="*/ 3 w 1064"/>
                <a:gd name="T47" fmla="*/ 767 h 1134"/>
                <a:gd name="T48" fmla="*/ 226 w 1064"/>
                <a:gd name="T49" fmla="*/ 767 h 1134"/>
                <a:gd name="T50" fmla="*/ 756 w 1064"/>
                <a:gd name="T51" fmla="*/ 1134 h 1134"/>
                <a:gd name="T52" fmla="*/ 1040 w 1064"/>
                <a:gd name="T53" fmla="*/ 1057 h 1134"/>
                <a:gd name="T54" fmla="*/ 1040 w 1064"/>
                <a:gd name="T55" fmla="*/ 90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4" h="1134">
                  <a:moveTo>
                    <a:pt x="1040" y="901"/>
                  </a:moveTo>
                  <a:cubicBezTo>
                    <a:pt x="963" y="966"/>
                    <a:pt x="864" y="1006"/>
                    <a:pt x="756" y="1006"/>
                  </a:cubicBezTo>
                  <a:cubicBezTo>
                    <a:pt x="586" y="1006"/>
                    <a:pt x="439" y="909"/>
                    <a:pt x="366" y="767"/>
                  </a:cubicBezTo>
                  <a:lnTo>
                    <a:pt x="919" y="767"/>
                  </a:lnTo>
                  <a:lnTo>
                    <a:pt x="946" y="642"/>
                  </a:lnTo>
                  <a:lnTo>
                    <a:pt x="324" y="642"/>
                  </a:lnTo>
                  <a:cubicBezTo>
                    <a:pt x="320" y="618"/>
                    <a:pt x="317" y="593"/>
                    <a:pt x="317" y="567"/>
                  </a:cubicBezTo>
                  <a:cubicBezTo>
                    <a:pt x="317" y="546"/>
                    <a:pt x="319" y="525"/>
                    <a:pt x="322" y="505"/>
                  </a:cubicBezTo>
                  <a:lnTo>
                    <a:pt x="975" y="505"/>
                  </a:lnTo>
                  <a:lnTo>
                    <a:pt x="1002" y="380"/>
                  </a:lnTo>
                  <a:lnTo>
                    <a:pt x="1002" y="380"/>
                  </a:lnTo>
                  <a:lnTo>
                    <a:pt x="360" y="380"/>
                  </a:lnTo>
                  <a:cubicBezTo>
                    <a:pt x="430" y="231"/>
                    <a:pt x="581" y="128"/>
                    <a:pt x="756" y="128"/>
                  </a:cubicBezTo>
                  <a:cubicBezTo>
                    <a:pt x="862" y="128"/>
                    <a:pt x="959" y="166"/>
                    <a:pt x="1034" y="228"/>
                  </a:cubicBezTo>
                  <a:lnTo>
                    <a:pt x="1064" y="91"/>
                  </a:lnTo>
                  <a:cubicBezTo>
                    <a:pt x="975" y="34"/>
                    <a:pt x="870" y="0"/>
                    <a:pt x="756" y="0"/>
                  </a:cubicBezTo>
                  <a:cubicBezTo>
                    <a:pt x="509" y="0"/>
                    <a:pt x="299" y="159"/>
                    <a:pt x="222" y="380"/>
                  </a:cubicBezTo>
                  <a:lnTo>
                    <a:pt x="27" y="380"/>
                  </a:lnTo>
                  <a:lnTo>
                    <a:pt x="0" y="505"/>
                  </a:lnTo>
                  <a:lnTo>
                    <a:pt x="193" y="505"/>
                  </a:lnTo>
                  <a:cubicBezTo>
                    <a:pt x="191" y="525"/>
                    <a:pt x="190" y="546"/>
                    <a:pt x="190" y="567"/>
                  </a:cubicBezTo>
                  <a:cubicBezTo>
                    <a:pt x="190" y="592"/>
                    <a:pt x="191" y="617"/>
                    <a:pt x="195" y="642"/>
                  </a:cubicBezTo>
                  <a:lnTo>
                    <a:pt x="30" y="642"/>
                  </a:lnTo>
                  <a:lnTo>
                    <a:pt x="3" y="767"/>
                  </a:lnTo>
                  <a:lnTo>
                    <a:pt x="226" y="767"/>
                  </a:lnTo>
                  <a:cubicBezTo>
                    <a:pt x="307" y="981"/>
                    <a:pt x="514" y="1134"/>
                    <a:pt x="756" y="1134"/>
                  </a:cubicBezTo>
                  <a:cubicBezTo>
                    <a:pt x="859" y="1134"/>
                    <a:pt x="956" y="1106"/>
                    <a:pt x="1040" y="1057"/>
                  </a:cubicBezTo>
                  <a:lnTo>
                    <a:pt x="1040" y="90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2000" dirty="0">
                <a:solidFill>
                  <a:prstClr val="black"/>
                </a:solidFill>
                <a:latin typeface="Calibri"/>
              </a:endParaRPr>
            </a:p>
          </p:txBody>
        </p:sp>
      </p:grpSp>
      <p:grpSp>
        <p:nvGrpSpPr>
          <p:cNvPr id="66" name="Federal_Government"/>
          <p:cNvGrpSpPr>
            <a:grpSpLocks noChangeAspect="1"/>
          </p:cNvGrpSpPr>
          <p:nvPr>
            <p:custDataLst>
              <p:tags r:id="rId3"/>
            </p:custDataLst>
          </p:nvPr>
        </p:nvGrpSpPr>
        <p:grpSpPr bwMode="auto">
          <a:xfrm>
            <a:off x="7515556" y="1751467"/>
            <a:ext cx="229361" cy="229850"/>
            <a:chOff x="8" y="8"/>
            <a:chExt cx="470" cy="471"/>
          </a:xfrm>
          <a:solidFill>
            <a:schemeClr val="bg1"/>
          </a:solidFill>
        </p:grpSpPr>
        <p:sp>
          <p:nvSpPr>
            <p:cNvPr id="67" name="Federal_Government"/>
            <p:cNvSpPr>
              <a:spLocks/>
            </p:cNvSpPr>
            <p:nvPr>
              <p:custDataLst>
                <p:tags r:id="rId4"/>
              </p:custDataLst>
            </p:nvPr>
          </p:nvSpPr>
          <p:spPr bwMode="auto">
            <a:xfrm>
              <a:off x="106" y="204"/>
              <a:ext cx="274" cy="52"/>
            </a:xfrm>
            <a:custGeom>
              <a:avLst/>
              <a:gdLst>
                <a:gd name="T0" fmla="*/ 70 w 730"/>
                <a:gd name="T1" fmla="*/ 112 h 139"/>
                <a:gd name="T2" fmla="*/ 365 w 730"/>
                <a:gd name="T3" fmla="*/ 33 h 139"/>
                <a:gd name="T4" fmla="*/ 660 w 730"/>
                <a:gd name="T5" fmla="*/ 112 h 139"/>
                <a:gd name="T6" fmla="*/ 660 w 730"/>
                <a:gd name="T7" fmla="*/ 139 h 139"/>
                <a:gd name="T8" fmla="*/ 730 w 730"/>
                <a:gd name="T9" fmla="*/ 139 h 139"/>
                <a:gd name="T10" fmla="*/ 730 w 730"/>
                <a:gd name="T11" fmla="*/ 0 h 139"/>
                <a:gd name="T12" fmla="*/ 0 w 730"/>
                <a:gd name="T13" fmla="*/ 0 h 139"/>
                <a:gd name="T14" fmla="*/ 0 w 730"/>
                <a:gd name="T15" fmla="*/ 139 h 139"/>
                <a:gd name="T16" fmla="*/ 70 w 730"/>
                <a:gd name="T17" fmla="*/ 139 h 139"/>
                <a:gd name="T18" fmla="*/ 70 w 730"/>
                <a:gd name="T19"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139">
                  <a:moveTo>
                    <a:pt x="70" y="112"/>
                  </a:moveTo>
                  <a:lnTo>
                    <a:pt x="365" y="33"/>
                  </a:lnTo>
                  <a:lnTo>
                    <a:pt x="660" y="112"/>
                  </a:lnTo>
                  <a:lnTo>
                    <a:pt x="660" y="139"/>
                  </a:lnTo>
                  <a:lnTo>
                    <a:pt x="730" y="139"/>
                  </a:lnTo>
                  <a:lnTo>
                    <a:pt x="730" y="0"/>
                  </a:lnTo>
                  <a:lnTo>
                    <a:pt x="0" y="0"/>
                  </a:lnTo>
                  <a:lnTo>
                    <a:pt x="0" y="139"/>
                  </a:lnTo>
                  <a:lnTo>
                    <a:pt x="70" y="139"/>
                  </a:lnTo>
                  <a:lnTo>
                    <a:pt x="70" y="112"/>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68" name="Federal_Government"/>
            <p:cNvSpPr>
              <a:spLocks/>
            </p:cNvSpPr>
            <p:nvPr>
              <p:custDataLst>
                <p:tags r:id="rId5"/>
              </p:custDataLst>
            </p:nvPr>
          </p:nvSpPr>
          <p:spPr bwMode="auto">
            <a:xfrm>
              <a:off x="145" y="230"/>
              <a:ext cx="195" cy="209"/>
            </a:xfrm>
            <a:custGeom>
              <a:avLst/>
              <a:gdLst>
                <a:gd name="T0" fmla="*/ 520 w 520"/>
                <a:gd name="T1" fmla="*/ 556 h 556"/>
                <a:gd name="T2" fmla="*/ 520 w 520"/>
                <a:gd name="T3" fmla="*/ 157 h 556"/>
                <a:gd name="T4" fmla="*/ 520 w 520"/>
                <a:gd name="T5" fmla="*/ 122 h 556"/>
                <a:gd name="T6" fmla="*/ 520 w 520"/>
                <a:gd name="T7" fmla="*/ 122 h 556"/>
                <a:gd name="T8" fmla="*/ 520 w 520"/>
                <a:gd name="T9" fmla="*/ 70 h 556"/>
                <a:gd name="T10" fmla="*/ 260 w 520"/>
                <a:gd name="T11" fmla="*/ 0 h 556"/>
                <a:gd name="T12" fmla="*/ 0 w 520"/>
                <a:gd name="T13" fmla="*/ 70 h 556"/>
                <a:gd name="T14" fmla="*/ 0 w 520"/>
                <a:gd name="T15" fmla="*/ 122 h 556"/>
                <a:gd name="T16" fmla="*/ 0 w 520"/>
                <a:gd name="T17" fmla="*/ 122 h 556"/>
                <a:gd name="T18" fmla="*/ 0 w 520"/>
                <a:gd name="T19" fmla="*/ 157 h 556"/>
                <a:gd name="T20" fmla="*/ 0 w 520"/>
                <a:gd name="T21" fmla="*/ 556 h 556"/>
                <a:gd name="T22" fmla="*/ 104 w 520"/>
                <a:gd name="T23" fmla="*/ 556 h 556"/>
                <a:gd name="T24" fmla="*/ 104 w 520"/>
                <a:gd name="T25" fmla="*/ 157 h 556"/>
                <a:gd name="T26" fmla="*/ 208 w 520"/>
                <a:gd name="T27" fmla="*/ 157 h 556"/>
                <a:gd name="T28" fmla="*/ 208 w 520"/>
                <a:gd name="T29" fmla="*/ 556 h 556"/>
                <a:gd name="T30" fmla="*/ 312 w 520"/>
                <a:gd name="T31" fmla="*/ 556 h 556"/>
                <a:gd name="T32" fmla="*/ 312 w 520"/>
                <a:gd name="T33" fmla="*/ 157 h 556"/>
                <a:gd name="T34" fmla="*/ 416 w 520"/>
                <a:gd name="T35" fmla="*/ 157 h 556"/>
                <a:gd name="T36" fmla="*/ 416 w 520"/>
                <a:gd name="T37" fmla="*/ 556 h 556"/>
                <a:gd name="T38" fmla="*/ 520 w 520"/>
                <a:gd name="T39"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556">
                  <a:moveTo>
                    <a:pt x="520" y="556"/>
                  </a:moveTo>
                  <a:lnTo>
                    <a:pt x="520" y="157"/>
                  </a:lnTo>
                  <a:lnTo>
                    <a:pt x="520" y="122"/>
                  </a:lnTo>
                  <a:lnTo>
                    <a:pt x="520" y="122"/>
                  </a:lnTo>
                  <a:lnTo>
                    <a:pt x="520" y="70"/>
                  </a:lnTo>
                  <a:lnTo>
                    <a:pt x="260" y="0"/>
                  </a:lnTo>
                  <a:lnTo>
                    <a:pt x="0" y="70"/>
                  </a:lnTo>
                  <a:lnTo>
                    <a:pt x="0" y="122"/>
                  </a:lnTo>
                  <a:lnTo>
                    <a:pt x="0" y="122"/>
                  </a:lnTo>
                  <a:lnTo>
                    <a:pt x="0" y="157"/>
                  </a:lnTo>
                  <a:lnTo>
                    <a:pt x="0" y="556"/>
                  </a:lnTo>
                  <a:lnTo>
                    <a:pt x="104" y="556"/>
                  </a:lnTo>
                  <a:lnTo>
                    <a:pt x="104" y="157"/>
                  </a:lnTo>
                  <a:lnTo>
                    <a:pt x="208" y="157"/>
                  </a:lnTo>
                  <a:lnTo>
                    <a:pt x="208" y="556"/>
                  </a:lnTo>
                  <a:lnTo>
                    <a:pt x="312" y="556"/>
                  </a:lnTo>
                  <a:lnTo>
                    <a:pt x="312" y="157"/>
                  </a:lnTo>
                  <a:lnTo>
                    <a:pt x="416" y="157"/>
                  </a:lnTo>
                  <a:lnTo>
                    <a:pt x="416" y="556"/>
                  </a:lnTo>
                  <a:lnTo>
                    <a:pt x="520" y="55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69" name="Federal_Government"/>
            <p:cNvSpPr>
              <a:spLocks/>
            </p:cNvSpPr>
            <p:nvPr>
              <p:custDataLst>
                <p:tags r:id="rId6"/>
              </p:custDataLst>
            </p:nvPr>
          </p:nvSpPr>
          <p:spPr bwMode="auto">
            <a:xfrm>
              <a:off x="165" y="8"/>
              <a:ext cx="156" cy="183"/>
            </a:xfrm>
            <a:custGeom>
              <a:avLst/>
              <a:gdLst>
                <a:gd name="T0" fmla="*/ 416 w 416"/>
                <a:gd name="T1" fmla="*/ 451 h 486"/>
                <a:gd name="T2" fmla="*/ 416 w 416"/>
                <a:gd name="T3" fmla="*/ 451 h 486"/>
                <a:gd name="T4" fmla="*/ 243 w 416"/>
                <a:gd name="T5" fmla="*/ 246 h 486"/>
                <a:gd name="T6" fmla="*/ 243 w 416"/>
                <a:gd name="T7" fmla="*/ 200 h 486"/>
                <a:gd name="T8" fmla="*/ 234 w 416"/>
                <a:gd name="T9" fmla="*/ 191 h 486"/>
                <a:gd name="T10" fmla="*/ 225 w 416"/>
                <a:gd name="T11" fmla="*/ 191 h 486"/>
                <a:gd name="T12" fmla="*/ 225 w 416"/>
                <a:gd name="T13" fmla="*/ 146 h 486"/>
                <a:gd name="T14" fmla="*/ 416 w 416"/>
                <a:gd name="T15" fmla="*/ 156 h 486"/>
                <a:gd name="T16" fmla="*/ 416 w 416"/>
                <a:gd name="T17" fmla="*/ 35 h 486"/>
                <a:gd name="T18" fmla="*/ 225 w 416"/>
                <a:gd name="T19" fmla="*/ 25 h 486"/>
                <a:gd name="T20" fmla="*/ 225 w 416"/>
                <a:gd name="T21" fmla="*/ 17 h 486"/>
                <a:gd name="T22" fmla="*/ 208 w 416"/>
                <a:gd name="T23" fmla="*/ 0 h 486"/>
                <a:gd name="T24" fmla="*/ 191 w 416"/>
                <a:gd name="T25" fmla="*/ 17 h 486"/>
                <a:gd name="T26" fmla="*/ 191 w 416"/>
                <a:gd name="T27" fmla="*/ 191 h 486"/>
                <a:gd name="T28" fmla="*/ 182 w 416"/>
                <a:gd name="T29" fmla="*/ 191 h 486"/>
                <a:gd name="T30" fmla="*/ 173 w 416"/>
                <a:gd name="T31" fmla="*/ 200 h 486"/>
                <a:gd name="T32" fmla="*/ 173 w 416"/>
                <a:gd name="T33" fmla="*/ 246 h 486"/>
                <a:gd name="T34" fmla="*/ 0 w 416"/>
                <a:gd name="T35" fmla="*/ 451 h 486"/>
                <a:gd name="T36" fmla="*/ 0 w 416"/>
                <a:gd name="T37" fmla="*/ 451 h 486"/>
                <a:gd name="T38" fmla="*/ 0 w 416"/>
                <a:gd name="T39" fmla="*/ 486 h 486"/>
                <a:gd name="T40" fmla="*/ 416 w 416"/>
                <a:gd name="T41" fmla="*/ 486 h 486"/>
                <a:gd name="T42" fmla="*/ 416 w 416"/>
                <a:gd name="T43" fmla="*/ 45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486">
                  <a:moveTo>
                    <a:pt x="416" y="451"/>
                  </a:moveTo>
                  <a:lnTo>
                    <a:pt x="416" y="451"/>
                  </a:lnTo>
                  <a:cubicBezTo>
                    <a:pt x="416" y="348"/>
                    <a:pt x="341" y="263"/>
                    <a:pt x="243" y="246"/>
                  </a:cubicBezTo>
                  <a:lnTo>
                    <a:pt x="243" y="200"/>
                  </a:lnTo>
                  <a:cubicBezTo>
                    <a:pt x="243" y="195"/>
                    <a:pt x="239" y="191"/>
                    <a:pt x="234" y="191"/>
                  </a:cubicBezTo>
                  <a:lnTo>
                    <a:pt x="225" y="191"/>
                  </a:lnTo>
                  <a:lnTo>
                    <a:pt x="225" y="146"/>
                  </a:lnTo>
                  <a:cubicBezTo>
                    <a:pt x="287" y="177"/>
                    <a:pt x="337" y="124"/>
                    <a:pt x="416" y="156"/>
                  </a:cubicBezTo>
                  <a:lnTo>
                    <a:pt x="416" y="35"/>
                  </a:lnTo>
                  <a:cubicBezTo>
                    <a:pt x="337" y="3"/>
                    <a:pt x="287" y="56"/>
                    <a:pt x="225" y="25"/>
                  </a:cubicBezTo>
                  <a:lnTo>
                    <a:pt x="225" y="17"/>
                  </a:lnTo>
                  <a:cubicBezTo>
                    <a:pt x="225" y="8"/>
                    <a:pt x="218" y="0"/>
                    <a:pt x="208" y="0"/>
                  </a:cubicBezTo>
                  <a:cubicBezTo>
                    <a:pt x="198" y="0"/>
                    <a:pt x="191" y="8"/>
                    <a:pt x="191" y="17"/>
                  </a:cubicBezTo>
                  <a:lnTo>
                    <a:pt x="191" y="191"/>
                  </a:lnTo>
                  <a:lnTo>
                    <a:pt x="182" y="191"/>
                  </a:lnTo>
                  <a:cubicBezTo>
                    <a:pt x="177" y="191"/>
                    <a:pt x="173" y="195"/>
                    <a:pt x="173" y="200"/>
                  </a:cubicBezTo>
                  <a:lnTo>
                    <a:pt x="173" y="246"/>
                  </a:lnTo>
                  <a:cubicBezTo>
                    <a:pt x="75" y="263"/>
                    <a:pt x="0" y="348"/>
                    <a:pt x="0" y="451"/>
                  </a:cubicBezTo>
                  <a:lnTo>
                    <a:pt x="0" y="451"/>
                  </a:lnTo>
                  <a:lnTo>
                    <a:pt x="0" y="486"/>
                  </a:lnTo>
                  <a:lnTo>
                    <a:pt x="416" y="486"/>
                  </a:lnTo>
                  <a:lnTo>
                    <a:pt x="416" y="45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70" name="Federal_Government"/>
            <p:cNvSpPr>
              <a:spLocks/>
            </p:cNvSpPr>
            <p:nvPr>
              <p:custDataLst>
                <p:tags r:id="rId7"/>
              </p:custDataLst>
            </p:nvPr>
          </p:nvSpPr>
          <p:spPr bwMode="auto">
            <a:xfrm>
              <a:off x="106" y="453"/>
              <a:ext cx="274" cy="26"/>
            </a:xfrm>
            <a:custGeom>
              <a:avLst/>
              <a:gdLst>
                <a:gd name="T0" fmla="*/ 70 w 730"/>
                <a:gd name="T1" fmla="*/ 0 h 69"/>
                <a:gd name="T2" fmla="*/ 0 w 730"/>
                <a:gd name="T3" fmla="*/ 69 h 69"/>
                <a:gd name="T4" fmla="*/ 730 w 730"/>
                <a:gd name="T5" fmla="*/ 69 h 69"/>
                <a:gd name="T6" fmla="*/ 660 w 730"/>
                <a:gd name="T7" fmla="*/ 0 h 69"/>
                <a:gd name="T8" fmla="*/ 70 w 730"/>
                <a:gd name="T9" fmla="*/ 0 h 69"/>
              </a:gdLst>
              <a:ahLst/>
              <a:cxnLst>
                <a:cxn ang="0">
                  <a:pos x="T0" y="T1"/>
                </a:cxn>
                <a:cxn ang="0">
                  <a:pos x="T2" y="T3"/>
                </a:cxn>
                <a:cxn ang="0">
                  <a:pos x="T4" y="T5"/>
                </a:cxn>
                <a:cxn ang="0">
                  <a:pos x="T6" y="T7"/>
                </a:cxn>
                <a:cxn ang="0">
                  <a:pos x="T8" y="T9"/>
                </a:cxn>
              </a:cxnLst>
              <a:rect l="0" t="0" r="r" b="b"/>
              <a:pathLst>
                <a:path w="730" h="69">
                  <a:moveTo>
                    <a:pt x="70" y="0"/>
                  </a:moveTo>
                  <a:lnTo>
                    <a:pt x="0" y="69"/>
                  </a:lnTo>
                  <a:lnTo>
                    <a:pt x="730" y="69"/>
                  </a:lnTo>
                  <a:lnTo>
                    <a:pt x="660" y="0"/>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71" name="Federal_Government"/>
            <p:cNvSpPr>
              <a:spLocks noEditPoints="1"/>
            </p:cNvSpPr>
            <p:nvPr>
              <p:custDataLst>
                <p:tags r:id="rId8"/>
              </p:custDataLst>
            </p:nvPr>
          </p:nvSpPr>
          <p:spPr bwMode="auto">
            <a:xfrm>
              <a:off x="354" y="269"/>
              <a:ext cx="124" cy="210"/>
            </a:xfrm>
            <a:custGeom>
              <a:avLst/>
              <a:gdLst>
                <a:gd name="T0" fmla="*/ 0 w 330"/>
                <a:gd name="T1" fmla="*/ 0 h 556"/>
                <a:gd name="T2" fmla="*/ 0 w 330"/>
                <a:gd name="T3" fmla="*/ 452 h 556"/>
                <a:gd name="T4" fmla="*/ 15 w 330"/>
                <a:gd name="T5" fmla="*/ 452 h 556"/>
                <a:gd name="T6" fmla="*/ 25 w 330"/>
                <a:gd name="T7" fmla="*/ 462 h 556"/>
                <a:gd name="T8" fmla="*/ 94 w 330"/>
                <a:gd name="T9" fmla="*/ 531 h 556"/>
                <a:gd name="T10" fmla="*/ 119 w 330"/>
                <a:gd name="T11" fmla="*/ 556 h 556"/>
                <a:gd name="T12" fmla="*/ 330 w 330"/>
                <a:gd name="T13" fmla="*/ 556 h 556"/>
                <a:gd name="T14" fmla="*/ 330 w 330"/>
                <a:gd name="T15" fmla="*/ 0 h 556"/>
                <a:gd name="T16" fmla="*/ 0 w 330"/>
                <a:gd name="T17" fmla="*/ 0 h 556"/>
                <a:gd name="T18" fmla="*/ 139 w 330"/>
                <a:gd name="T19" fmla="*/ 365 h 556"/>
                <a:gd name="T20" fmla="*/ 70 w 330"/>
                <a:gd name="T21" fmla="*/ 365 h 556"/>
                <a:gd name="T22" fmla="*/ 70 w 330"/>
                <a:gd name="T23" fmla="*/ 261 h 556"/>
                <a:gd name="T24" fmla="*/ 139 w 330"/>
                <a:gd name="T25" fmla="*/ 261 h 556"/>
                <a:gd name="T26" fmla="*/ 139 w 330"/>
                <a:gd name="T27" fmla="*/ 365 h 556"/>
                <a:gd name="T28" fmla="*/ 139 w 330"/>
                <a:gd name="T29" fmla="*/ 191 h 556"/>
                <a:gd name="T30" fmla="*/ 70 w 330"/>
                <a:gd name="T31" fmla="*/ 191 h 556"/>
                <a:gd name="T32" fmla="*/ 70 w 330"/>
                <a:gd name="T33" fmla="*/ 87 h 556"/>
                <a:gd name="T34" fmla="*/ 139 w 330"/>
                <a:gd name="T35" fmla="*/ 87 h 556"/>
                <a:gd name="T36" fmla="*/ 139 w 330"/>
                <a:gd name="T37" fmla="*/ 191 h 556"/>
                <a:gd name="T38" fmla="*/ 261 w 330"/>
                <a:gd name="T39" fmla="*/ 365 h 556"/>
                <a:gd name="T40" fmla="*/ 191 w 330"/>
                <a:gd name="T41" fmla="*/ 365 h 556"/>
                <a:gd name="T42" fmla="*/ 191 w 330"/>
                <a:gd name="T43" fmla="*/ 261 h 556"/>
                <a:gd name="T44" fmla="*/ 261 w 330"/>
                <a:gd name="T45" fmla="*/ 261 h 556"/>
                <a:gd name="T46" fmla="*/ 261 w 330"/>
                <a:gd name="T47" fmla="*/ 365 h 556"/>
                <a:gd name="T48" fmla="*/ 261 w 330"/>
                <a:gd name="T49" fmla="*/ 191 h 556"/>
                <a:gd name="T50" fmla="*/ 191 w 330"/>
                <a:gd name="T51" fmla="*/ 191 h 556"/>
                <a:gd name="T52" fmla="*/ 191 w 330"/>
                <a:gd name="T53" fmla="*/ 87 h 556"/>
                <a:gd name="T54" fmla="*/ 261 w 330"/>
                <a:gd name="T55" fmla="*/ 87 h 556"/>
                <a:gd name="T56" fmla="*/ 261 w 330"/>
                <a:gd name="T57" fmla="*/ 19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556">
                  <a:moveTo>
                    <a:pt x="0" y="0"/>
                  </a:moveTo>
                  <a:lnTo>
                    <a:pt x="0" y="452"/>
                  </a:lnTo>
                  <a:lnTo>
                    <a:pt x="15" y="452"/>
                  </a:lnTo>
                  <a:lnTo>
                    <a:pt x="25" y="462"/>
                  </a:lnTo>
                  <a:lnTo>
                    <a:pt x="94" y="531"/>
                  </a:lnTo>
                  <a:lnTo>
                    <a:pt x="119" y="556"/>
                  </a:lnTo>
                  <a:lnTo>
                    <a:pt x="330" y="556"/>
                  </a:lnTo>
                  <a:lnTo>
                    <a:pt x="330" y="0"/>
                  </a:lnTo>
                  <a:lnTo>
                    <a:pt x="0" y="0"/>
                  </a:lnTo>
                  <a:close/>
                  <a:moveTo>
                    <a:pt x="139" y="365"/>
                  </a:moveTo>
                  <a:lnTo>
                    <a:pt x="70" y="365"/>
                  </a:lnTo>
                  <a:lnTo>
                    <a:pt x="70" y="261"/>
                  </a:lnTo>
                  <a:lnTo>
                    <a:pt x="139" y="261"/>
                  </a:lnTo>
                  <a:lnTo>
                    <a:pt x="139" y="365"/>
                  </a:lnTo>
                  <a:close/>
                  <a:moveTo>
                    <a:pt x="139" y="191"/>
                  </a:moveTo>
                  <a:lnTo>
                    <a:pt x="70" y="191"/>
                  </a:lnTo>
                  <a:lnTo>
                    <a:pt x="70" y="87"/>
                  </a:lnTo>
                  <a:lnTo>
                    <a:pt x="139" y="87"/>
                  </a:lnTo>
                  <a:lnTo>
                    <a:pt x="139" y="191"/>
                  </a:lnTo>
                  <a:close/>
                  <a:moveTo>
                    <a:pt x="261" y="365"/>
                  </a:moveTo>
                  <a:lnTo>
                    <a:pt x="191" y="365"/>
                  </a:lnTo>
                  <a:lnTo>
                    <a:pt x="191" y="261"/>
                  </a:lnTo>
                  <a:lnTo>
                    <a:pt x="261" y="261"/>
                  </a:lnTo>
                  <a:lnTo>
                    <a:pt x="261" y="365"/>
                  </a:lnTo>
                  <a:close/>
                  <a:moveTo>
                    <a:pt x="261" y="191"/>
                  </a:moveTo>
                  <a:lnTo>
                    <a:pt x="191" y="191"/>
                  </a:lnTo>
                  <a:lnTo>
                    <a:pt x="191" y="87"/>
                  </a:lnTo>
                  <a:lnTo>
                    <a:pt x="261" y="87"/>
                  </a:lnTo>
                  <a:lnTo>
                    <a:pt x="261" y="19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72" name="Federal_Government"/>
            <p:cNvSpPr>
              <a:spLocks noEditPoints="1"/>
            </p:cNvSpPr>
            <p:nvPr>
              <p:custDataLst>
                <p:tags r:id="rId9"/>
              </p:custDataLst>
            </p:nvPr>
          </p:nvSpPr>
          <p:spPr bwMode="auto">
            <a:xfrm>
              <a:off x="8" y="269"/>
              <a:ext cx="124" cy="210"/>
            </a:xfrm>
            <a:custGeom>
              <a:avLst/>
              <a:gdLst>
                <a:gd name="T0" fmla="*/ 315 w 330"/>
                <a:gd name="T1" fmla="*/ 452 h 556"/>
                <a:gd name="T2" fmla="*/ 330 w 330"/>
                <a:gd name="T3" fmla="*/ 452 h 556"/>
                <a:gd name="T4" fmla="*/ 330 w 330"/>
                <a:gd name="T5" fmla="*/ 0 h 556"/>
                <a:gd name="T6" fmla="*/ 0 w 330"/>
                <a:gd name="T7" fmla="*/ 0 h 556"/>
                <a:gd name="T8" fmla="*/ 0 w 330"/>
                <a:gd name="T9" fmla="*/ 556 h 556"/>
                <a:gd name="T10" fmla="*/ 211 w 330"/>
                <a:gd name="T11" fmla="*/ 556 h 556"/>
                <a:gd name="T12" fmla="*/ 236 w 330"/>
                <a:gd name="T13" fmla="*/ 531 h 556"/>
                <a:gd name="T14" fmla="*/ 305 w 330"/>
                <a:gd name="T15" fmla="*/ 462 h 556"/>
                <a:gd name="T16" fmla="*/ 315 w 330"/>
                <a:gd name="T17" fmla="*/ 452 h 556"/>
                <a:gd name="T18" fmla="*/ 139 w 330"/>
                <a:gd name="T19" fmla="*/ 365 h 556"/>
                <a:gd name="T20" fmla="*/ 69 w 330"/>
                <a:gd name="T21" fmla="*/ 365 h 556"/>
                <a:gd name="T22" fmla="*/ 69 w 330"/>
                <a:gd name="T23" fmla="*/ 261 h 556"/>
                <a:gd name="T24" fmla="*/ 139 w 330"/>
                <a:gd name="T25" fmla="*/ 261 h 556"/>
                <a:gd name="T26" fmla="*/ 139 w 330"/>
                <a:gd name="T27" fmla="*/ 365 h 556"/>
                <a:gd name="T28" fmla="*/ 139 w 330"/>
                <a:gd name="T29" fmla="*/ 191 h 556"/>
                <a:gd name="T30" fmla="*/ 69 w 330"/>
                <a:gd name="T31" fmla="*/ 191 h 556"/>
                <a:gd name="T32" fmla="*/ 69 w 330"/>
                <a:gd name="T33" fmla="*/ 87 h 556"/>
                <a:gd name="T34" fmla="*/ 139 w 330"/>
                <a:gd name="T35" fmla="*/ 87 h 556"/>
                <a:gd name="T36" fmla="*/ 139 w 330"/>
                <a:gd name="T37" fmla="*/ 191 h 556"/>
                <a:gd name="T38" fmla="*/ 260 w 330"/>
                <a:gd name="T39" fmla="*/ 365 h 556"/>
                <a:gd name="T40" fmla="*/ 191 w 330"/>
                <a:gd name="T41" fmla="*/ 365 h 556"/>
                <a:gd name="T42" fmla="*/ 191 w 330"/>
                <a:gd name="T43" fmla="*/ 261 h 556"/>
                <a:gd name="T44" fmla="*/ 260 w 330"/>
                <a:gd name="T45" fmla="*/ 261 h 556"/>
                <a:gd name="T46" fmla="*/ 260 w 330"/>
                <a:gd name="T47" fmla="*/ 365 h 556"/>
                <a:gd name="T48" fmla="*/ 260 w 330"/>
                <a:gd name="T49" fmla="*/ 191 h 556"/>
                <a:gd name="T50" fmla="*/ 191 w 330"/>
                <a:gd name="T51" fmla="*/ 191 h 556"/>
                <a:gd name="T52" fmla="*/ 191 w 330"/>
                <a:gd name="T53" fmla="*/ 87 h 556"/>
                <a:gd name="T54" fmla="*/ 260 w 330"/>
                <a:gd name="T55" fmla="*/ 87 h 556"/>
                <a:gd name="T56" fmla="*/ 260 w 330"/>
                <a:gd name="T57" fmla="*/ 19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556">
                  <a:moveTo>
                    <a:pt x="315" y="452"/>
                  </a:moveTo>
                  <a:lnTo>
                    <a:pt x="330" y="452"/>
                  </a:lnTo>
                  <a:lnTo>
                    <a:pt x="330" y="0"/>
                  </a:lnTo>
                  <a:lnTo>
                    <a:pt x="0" y="0"/>
                  </a:lnTo>
                  <a:lnTo>
                    <a:pt x="0" y="556"/>
                  </a:lnTo>
                  <a:lnTo>
                    <a:pt x="211" y="556"/>
                  </a:lnTo>
                  <a:lnTo>
                    <a:pt x="236" y="531"/>
                  </a:lnTo>
                  <a:lnTo>
                    <a:pt x="305" y="462"/>
                  </a:lnTo>
                  <a:lnTo>
                    <a:pt x="315" y="452"/>
                  </a:lnTo>
                  <a:close/>
                  <a:moveTo>
                    <a:pt x="139" y="365"/>
                  </a:moveTo>
                  <a:lnTo>
                    <a:pt x="69" y="365"/>
                  </a:lnTo>
                  <a:lnTo>
                    <a:pt x="69" y="261"/>
                  </a:lnTo>
                  <a:lnTo>
                    <a:pt x="139" y="261"/>
                  </a:lnTo>
                  <a:lnTo>
                    <a:pt x="139" y="365"/>
                  </a:lnTo>
                  <a:close/>
                  <a:moveTo>
                    <a:pt x="139" y="191"/>
                  </a:moveTo>
                  <a:lnTo>
                    <a:pt x="69" y="191"/>
                  </a:lnTo>
                  <a:lnTo>
                    <a:pt x="69" y="87"/>
                  </a:lnTo>
                  <a:lnTo>
                    <a:pt x="139" y="87"/>
                  </a:lnTo>
                  <a:lnTo>
                    <a:pt x="139" y="191"/>
                  </a:lnTo>
                  <a:close/>
                  <a:moveTo>
                    <a:pt x="260" y="365"/>
                  </a:moveTo>
                  <a:lnTo>
                    <a:pt x="191" y="365"/>
                  </a:lnTo>
                  <a:lnTo>
                    <a:pt x="191" y="261"/>
                  </a:lnTo>
                  <a:lnTo>
                    <a:pt x="260" y="261"/>
                  </a:lnTo>
                  <a:lnTo>
                    <a:pt x="260" y="365"/>
                  </a:lnTo>
                  <a:close/>
                  <a:moveTo>
                    <a:pt x="260" y="191"/>
                  </a:moveTo>
                  <a:lnTo>
                    <a:pt x="191" y="191"/>
                  </a:lnTo>
                  <a:lnTo>
                    <a:pt x="191" y="87"/>
                  </a:lnTo>
                  <a:lnTo>
                    <a:pt x="260" y="87"/>
                  </a:lnTo>
                  <a:lnTo>
                    <a:pt x="260" y="19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grpSp>
      <p:sp>
        <p:nvSpPr>
          <p:cNvPr id="2" name="TextBox 1"/>
          <p:cNvSpPr txBox="1"/>
          <p:nvPr/>
        </p:nvSpPr>
        <p:spPr>
          <a:xfrm>
            <a:off x="1475656" y="4251866"/>
            <a:ext cx="1178440" cy="707886"/>
          </a:xfrm>
          <a:prstGeom prst="rect">
            <a:avLst/>
          </a:prstGeom>
          <a:noFill/>
        </p:spPr>
        <p:txBody>
          <a:bodyPr wrap="square" rtlCol="0">
            <a:spAutoFit/>
          </a:bodyPr>
          <a:lstStyle/>
          <a:p>
            <a:r>
              <a:rPr lang="fa-IR" sz="2000" dirty="0" smtClean="0">
                <a:cs typeface="B Roya" panose="00000400000000000000" pitchFamily="2" charset="-78"/>
              </a:rPr>
              <a:t>پیش از انقلاب</a:t>
            </a:r>
            <a:endParaRPr lang="en-US" sz="2000" dirty="0">
              <a:cs typeface="B Roya" panose="00000400000000000000" pitchFamily="2" charset="-78"/>
            </a:endParaRPr>
          </a:p>
        </p:txBody>
      </p:sp>
      <p:sp>
        <p:nvSpPr>
          <p:cNvPr id="73" name="TextBox 72"/>
          <p:cNvSpPr txBox="1"/>
          <p:nvPr/>
        </p:nvSpPr>
        <p:spPr>
          <a:xfrm>
            <a:off x="2987824" y="3582308"/>
            <a:ext cx="1178440" cy="707886"/>
          </a:xfrm>
          <a:prstGeom prst="rect">
            <a:avLst/>
          </a:prstGeom>
          <a:noFill/>
        </p:spPr>
        <p:txBody>
          <a:bodyPr wrap="square" rtlCol="0">
            <a:spAutoFit/>
          </a:bodyPr>
          <a:lstStyle/>
          <a:p>
            <a:r>
              <a:rPr lang="fa-IR" sz="2000" dirty="0" smtClean="0">
                <a:cs typeface="B Roya" panose="00000400000000000000" pitchFamily="2" charset="-78"/>
              </a:rPr>
              <a:t>دهه اول انقلاب</a:t>
            </a:r>
            <a:endParaRPr lang="en-US" sz="2000" dirty="0">
              <a:cs typeface="B Roya" panose="00000400000000000000" pitchFamily="2" charset="-78"/>
            </a:endParaRPr>
          </a:p>
        </p:txBody>
      </p:sp>
      <p:sp>
        <p:nvSpPr>
          <p:cNvPr id="74" name="TextBox 73"/>
          <p:cNvSpPr txBox="1"/>
          <p:nvPr/>
        </p:nvSpPr>
        <p:spPr>
          <a:xfrm>
            <a:off x="4355976" y="2934236"/>
            <a:ext cx="1512168" cy="707886"/>
          </a:xfrm>
          <a:prstGeom prst="rect">
            <a:avLst/>
          </a:prstGeom>
          <a:noFill/>
        </p:spPr>
        <p:txBody>
          <a:bodyPr wrap="square" rtlCol="0">
            <a:spAutoFit/>
          </a:bodyPr>
          <a:lstStyle/>
          <a:p>
            <a:r>
              <a:rPr lang="fa-IR" sz="2000" dirty="0" smtClean="0">
                <a:cs typeface="B Roya" panose="00000400000000000000" pitchFamily="2" charset="-78"/>
              </a:rPr>
              <a:t>دهه 70 تا میانه 80</a:t>
            </a:r>
            <a:endParaRPr lang="en-US" sz="2000" dirty="0">
              <a:cs typeface="B Roya" panose="00000400000000000000" pitchFamily="2" charset="-78"/>
            </a:endParaRPr>
          </a:p>
        </p:txBody>
      </p:sp>
      <p:sp>
        <p:nvSpPr>
          <p:cNvPr id="75" name="TextBox 74"/>
          <p:cNvSpPr txBox="1"/>
          <p:nvPr/>
        </p:nvSpPr>
        <p:spPr>
          <a:xfrm>
            <a:off x="5868144" y="2286164"/>
            <a:ext cx="1512168" cy="400110"/>
          </a:xfrm>
          <a:prstGeom prst="rect">
            <a:avLst/>
          </a:prstGeom>
          <a:noFill/>
        </p:spPr>
        <p:txBody>
          <a:bodyPr wrap="square" rtlCol="0">
            <a:spAutoFit/>
          </a:bodyPr>
          <a:lstStyle/>
          <a:p>
            <a:r>
              <a:rPr lang="fa-IR" sz="2000" dirty="0" smtClean="0">
                <a:cs typeface="B Roya" panose="00000400000000000000" pitchFamily="2" charset="-78"/>
              </a:rPr>
              <a:t>میانه 80 تاکنون</a:t>
            </a:r>
            <a:endParaRPr lang="en-US" sz="2000" dirty="0">
              <a:cs typeface="B Roya" panose="00000400000000000000" pitchFamily="2" charset="-78"/>
            </a:endParaRPr>
          </a:p>
        </p:txBody>
      </p:sp>
      <p:sp>
        <p:nvSpPr>
          <p:cNvPr id="76" name="TextBox 75"/>
          <p:cNvSpPr txBox="1"/>
          <p:nvPr/>
        </p:nvSpPr>
        <p:spPr>
          <a:xfrm>
            <a:off x="899592" y="2060848"/>
            <a:ext cx="2520280" cy="707886"/>
          </a:xfrm>
          <a:prstGeom prst="rect">
            <a:avLst/>
          </a:prstGeom>
          <a:noFill/>
        </p:spPr>
        <p:txBody>
          <a:bodyPr wrap="square" rtlCol="0">
            <a:spAutoFit/>
          </a:bodyPr>
          <a:lstStyle/>
          <a:p>
            <a:pPr algn="ctr" defTabSz="685800" rtl="0">
              <a:defRPr/>
            </a:pPr>
            <a:r>
              <a:rPr lang="fa-IR" sz="2000" b="1" kern="0" dirty="0" smtClean="0">
                <a:solidFill>
                  <a:sysClr val="windowText" lastClr="000000"/>
                </a:solidFill>
                <a:latin typeface="Calibri"/>
                <a:cs typeface="B Mitra" panose="00000400000000000000" pitchFamily="2" charset="-78"/>
              </a:rPr>
              <a:t>چهار موج توسعه صنعت دارو</a:t>
            </a:r>
            <a:endParaRPr lang="en-US" sz="2000" b="1" kern="0" dirty="0">
              <a:solidFill>
                <a:sysClr val="windowText" lastClr="000000"/>
              </a:solidFill>
              <a:latin typeface="Calibri"/>
              <a:cs typeface="B Mitra" panose="00000400000000000000" pitchFamily="2" charset="-78"/>
            </a:endParaRPr>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22</a:t>
            </a:fld>
            <a:endParaRPr lang="fa-IR"/>
          </a:p>
        </p:txBody>
      </p:sp>
    </p:spTree>
    <p:custDataLst>
      <p:tags r:id="rId1"/>
    </p:custDataLst>
    <p:extLst>
      <p:ext uri="{BB962C8B-B14F-4D97-AF65-F5344CB8AC3E}">
        <p14:creationId xmlns:p14="http://schemas.microsoft.com/office/powerpoint/2010/main" val="21878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90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00"/>
                                        <p:tgtEl>
                                          <p:spTgt spid="29"/>
                                        </p:tgtEl>
                                      </p:cBhvr>
                                    </p:animEffect>
                                  </p:childTnLst>
                                </p:cTn>
                              </p:par>
                              <p:par>
                                <p:cTn id="8" presetID="22" presetClass="entr" presetSubtype="4" fill="hold" nodeType="withEffect">
                                  <p:stCondLst>
                                    <p:cond delay="90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200"/>
                                        <p:tgtEl>
                                          <p:spTgt spid="30"/>
                                        </p:tgtEl>
                                      </p:cBhvr>
                                    </p:animEffect>
                                  </p:childTnLst>
                                </p:cTn>
                              </p:par>
                              <p:par>
                                <p:cTn id="11" presetID="22" presetClass="entr" presetSubtype="4" fill="hold" nodeType="withEffect">
                                  <p:stCondLst>
                                    <p:cond delay="90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
                                        <p:tgtEl>
                                          <p:spTgt spid="31"/>
                                        </p:tgtEl>
                                      </p:cBhvr>
                                    </p:animEffect>
                                  </p:childTnLst>
                                </p:cTn>
                              </p:par>
                              <p:par>
                                <p:cTn id="14" presetID="22" presetClass="entr" presetSubtype="4" fill="hold" nodeType="withEffect">
                                  <p:stCondLst>
                                    <p:cond delay="90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64704"/>
            <a:ext cx="8229600" cy="1066800"/>
          </a:xfrm>
        </p:spPr>
        <p:txBody>
          <a:bodyPr/>
          <a:lstStyle/>
          <a:p>
            <a:r>
              <a:rPr lang="fa-IR" dirty="0" smtClean="0"/>
              <a:t>6- مطالعه موردی</a:t>
            </a:r>
            <a:endParaRPr lang="en-US" dirty="0"/>
          </a:p>
        </p:txBody>
      </p:sp>
      <p:grpSp>
        <p:nvGrpSpPr>
          <p:cNvPr id="66" name="Federal_Government"/>
          <p:cNvGrpSpPr>
            <a:grpSpLocks noChangeAspect="1"/>
          </p:cNvGrpSpPr>
          <p:nvPr>
            <p:custDataLst>
              <p:tags r:id="rId2"/>
            </p:custDataLst>
          </p:nvPr>
        </p:nvGrpSpPr>
        <p:grpSpPr bwMode="auto">
          <a:xfrm>
            <a:off x="7515556" y="1751467"/>
            <a:ext cx="229361" cy="229850"/>
            <a:chOff x="8" y="8"/>
            <a:chExt cx="470" cy="471"/>
          </a:xfrm>
          <a:solidFill>
            <a:schemeClr val="bg1"/>
          </a:solidFill>
        </p:grpSpPr>
        <p:sp>
          <p:nvSpPr>
            <p:cNvPr id="67" name="Federal_Government"/>
            <p:cNvSpPr>
              <a:spLocks/>
            </p:cNvSpPr>
            <p:nvPr>
              <p:custDataLst>
                <p:tags r:id="rId3"/>
              </p:custDataLst>
            </p:nvPr>
          </p:nvSpPr>
          <p:spPr bwMode="auto">
            <a:xfrm>
              <a:off x="106" y="204"/>
              <a:ext cx="274" cy="52"/>
            </a:xfrm>
            <a:custGeom>
              <a:avLst/>
              <a:gdLst>
                <a:gd name="T0" fmla="*/ 70 w 730"/>
                <a:gd name="T1" fmla="*/ 112 h 139"/>
                <a:gd name="T2" fmla="*/ 365 w 730"/>
                <a:gd name="T3" fmla="*/ 33 h 139"/>
                <a:gd name="T4" fmla="*/ 660 w 730"/>
                <a:gd name="T5" fmla="*/ 112 h 139"/>
                <a:gd name="T6" fmla="*/ 660 w 730"/>
                <a:gd name="T7" fmla="*/ 139 h 139"/>
                <a:gd name="T8" fmla="*/ 730 w 730"/>
                <a:gd name="T9" fmla="*/ 139 h 139"/>
                <a:gd name="T10" fmla="*/ 730 w 730"/>
                <a:gd name="T11" fmla="*/ 0 h 139"/>
                <a:gd name="T12" fmla="*/ 0 w 730"/>
                <a:gd name="T13" fmla="*/ 0 h 139"/>
                <a:gd name="T14" fmla="*/ 0 w 730"/>
                <a:gd name="T15" fmla="*/ 139 h 139"/>
                <a:gd name="T16" fmla="*/ 70 w 730"/>
                <a:gd name="T17" fmla="*/ 139 h 139"/>
                <a:gd name="T18" fmla="*/ 70 w 730"/>
                <a:gd name="T19"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139">
                  <a:moveTo>
                    <a:pt x="70" y="112"/>
                  </a:moveTo>
                  <a:lnTo>
                    <a:pt x="365" y="33"/>
                  </a:lnTo>
                  <a:lnTo>
                    <a:pt x="660" y="112"/>
                  </a:lnTo>
                  <a:lnTo>
                    <a:pt x="660" y="139"/>
                  </a:lnTo>
                  <a:lnTo>
                    <a:pt x="730" y="139"/>
                  </a:lnTo>
                  <a:lnTo>
                    <a:pt x="730" y="0"/>
                  </a:lnTo>
                  <a:lnTo>
                    <a:pt x="0" y="0"/>
                  </a:lnTo>
                  <a:lnTo>
                    <a:pt x="0" y="139"/>
                  </a:lnTo>
                  <a:lnTo>
                    <a:pt x="70" y="139"/>
                  </a:lnTo>
                  <a:lnTo>
                    <a:pt x="70" y="112"/>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68" name="Federal_Government"/>
            <p:cNvSpPr>
              <a:spLocks/>
            </p:cNvSpPr>
            <p:nvPr>
              <p:custDataLst>
                <p:tags r:id="rId4"/>
              </p:custDataLst>
            </p:nvPr>
          </p:nvSpPr>
          <p:spPr bwMode="auto">
            <a:xfrm>
              <a:off x="145" y="230"/>
              <a:ext cx="195" cy="209"/>
            </a:xfrm>
            <a:custGeom>
              <a:avLst/>
              <a:gdLst>
                <a:gd name="T0" fmla="*/ 520 w 520"/>
                <a:gd name="T1" fmla="*/ 556 h 556"/>
                <a:gd name="T2" fmla="*/ 520 w 520"/>
                <a:gd name="T3" fmla="*/ 157 h 556"/>
                <a:gd name="T4" fmla="*/ 520 w 520"/>
                <a:gd name="T5" fmla="*/ 122 h 556"/>
                <a:gd name="T6" fmla="*/ 520 w 520"/>
                <a:gd name="T7" fmla="*/ 122 h 556"/>
                <a:gd name="T8" fmla="*/ 520 w 520"/>
                <a:gd name="T9" fmla="*/ 70 h 556"/>
                <a:gd name="T10" fmla="*/ 260 w 520"/>
                <a:gd name="T11" fmla="*/ 0 h 556"/>
                <a:gd name="T12" fmla="*/ 0 w 520"/>
                <a:gd name="T13" fmla="*/ 70 h 556"/>
                <a:gd name="T14" fmla="*/ 0 w 520"/>
                <a:gd name="T15" fmla="*/ 122 h 556"/>
                <a:gd name="T16" fmla="*/ 0 w 520"/>
                <a:gd name="T17" fmla="*/ 122 h 556"/>
                <a:gd name="T18" fmla="*/ 0 w 520"/>
                <a:gd name="T19" fmla="*/ 157 h 556"/>
                <a:gd name="T20" fmla="*/ 0 w 520"/>
                <a:gd name="T21" fmla="*/ 556 h 556"/>
                <a:gd name="T22" fmla="*/ 104 w 520"/>
                <a:gd name="T23" fmla="*/ 556 h 556"/>
                <a:gd name="T24" fmla="*/ 104 w 520"/>
                <a:gd name="T25" fmla="*/ 157 h 556"/>
                <a:gd name="T26" fmla="*/ 208 w 520"/>
                <a:gd name="T27" fmla="*/ 157 h 556"/>
                <a:gd name="T28" fmla="*/ 208 w 520"/>
                <a:gd name="T29" fmla="*/ 556 h 556"/>
                <a:gd name="T30" fmla="*/ 312 w 520"/>
                <a:gd name="T31" fmla="*/ 556 h 556"/>
                <a:gd name="T32" fmla="*/ 312 w 520"/>
                <a:gd name="T33" fmla="*/ 157 h 556"/>
                <a:gd name="T34" fmla="*/ 416 w 520"/>
                <a:gd name="T35" fmla="*/ 157 h 556"/>
                <a:gd name="T36" fmla="*/ 416 w 520"/>
                <a:gd name="T37" fmla="*/ 556 h 556"/>
                <a:gd name="T38" fmla="*/ 520 w 520"/>
                <a:gd name="T39"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556">
                  <a:moveTo>
                    <a:pt x="520" y="556"/>
                  </a:moveTo>
                  <a:lnTo>
                    <a:pt x="520" y="157"/>
                  </a:lnTo>
                  <a:lnTo>
                    <a:pt x="520" y="122"/>
                  </a:lnTo>
                  <a:lnTo>
                    <a:pt x="520" y="122"/>
                  </a:lnTo>
                  <a:lnTo>
                    <a:pt x="520" y="70"/>
                  </a:lnTo>
                  <a:lnTo>
                    <a:pt x="260" y="0"/>
                  </a:lnTo>
                  <a:lnTo>
                    <a:pt x="0" y="70"/>
                  </a:lnTo>
                  <a:lnTo>
                    <a:pt x="0" y="122"/>
                  </a:lnTo>
                  <a:lnTo>
                    <a:pt x="0" y="122"/>
                  </a:lnTo>
                  <a:lnTo>
                    <a:pt x="0" y="157"/>
                  </a:lnTo>
                  <a:lnTo>
                    <a:pt x="0" y="556"/>
                  </a:lnTo>
                  <a:lnTo>
                    <a:pt x="104" y="556"/>
                  </a:lnTo>
                  <a:lnTo>
                    <a:pt x="104" y="157"/>
                  </a:lnTo>
                  <a:lnTo>
                    <a:pt x="208" y="157"/>
                  </a:lnTo>
                  <a:lnTo>
                    <a:pt x="208" y="556"/>
                  </a:lnTo>
                  <a:lnTo>
                    <a:pt x="312" y="556"/>
                  </a:lnTo>
                  <a:lnTo>
                    <a:pt x="312" y="157"/>
                  </a:lnTo>
                  <a:lnTo>
                    <a:pt x="416" y="157"/>
                  </a:lnTo>
                  <a:lnTo>
                    <a:pt x="416" y="556"/>
                  </a:lnTo>
                  <a:lnTo>
                    <a:pt x="520" y="55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69" name="Federal_Government"/>
            <p:cNvSpPr>
              <a:spLocks/>
            </p:cNvSpPr>
            <p:nvPr>
              <p:custDataLst>
                <p:tags r:id="rId5"/>
              </p:custDataLst>
            </p:nvPr>
          </p:nvSpPr>
          <p:spPr bwMode="auto">
            <a:xfrm>
              <a:off x="165" y="8"/>
              <a:ext cx="156" cy="183"/>
            </a:xfrm>
            <a:custGeom>
              <a:avLst/>
              <a:gdLst>
                <a:gd name="T0" fmla="*/ 416 w 416"/>
                <a:gd name="T1" fmla="*/ 451 h 486"/>
                <a:gd name="T2" fmla="*/ 416 w 416"/>
                <a:gd name="T3" fmla="*/ 451 h 486"/>
                <a:gd name="T4" fmla="*/ 243 w 416"/>
                <a:gd name="T5" fmla="*/ 246 h 486"/>
                <a:gd name="T6" fmla="*/ 243 w 416"/>
                <a:gd name="T7" fmla="*/ 200 h 486"/>
                <a:gd name="T8" fmla="*/ 234 w 416"/>
                <a:gd name="T9" fmla="*/ 191 h 486"/>
                <a:gd name="T10" fmla="*/ 225 w 416"/>
                <a:gd name="T11" fmla="*/ 191 h 486"/>
                <a:gd name="T12" fmla="*/ 225 w 416"/>
                <a:gd name="T13" fmla="*/ 146 h 486"/>
                <a:gd name="T14" fmla="*/ 416 w 416"/>
                <a:gd name="T15" fmla="*/ 156 h 486"/>
                <a:gd name="T16" fmla="*/ 416 w 416"/>
                <a:gd name="T17" fmla="*/ 35 h 486"/>
                <a:gd name="T18" fmla="*/ 225 w 416"/>
                <a:gd name="T19" fmla="*/ 25 h 486"/>
                <a:gd name="T20" fmla="*/ 225 w 416"/>
                <a:gd name="T21" fmla="*/ 17 h 486"/>
                <a:gd name="T22" fmla="*/ 208 w 416"/>
                <a:gd name="T23" fmla="*/ 0 h 486"/>
                <a:gd name="T24" fmla="*/ 191 w 416"/>
                <a:gd name="T25" fmla="*/ 17 h 486"/>
                <a:gd name="T26" fmla="*/ 191 w 416"/>
                <a:gd name="T27" fmla="*/ 191 h 486"/>
                <a:gd name="T28" fmla="*/ 182 w 416"/>
                <a:gd name="T29" fmla="*/ 191 h 486"/>
                <a:gd name="T30" fmla="*/ 173 w 416"/>
                <a:gd name="T31" fmla="*/ 200 h 486"/>
                <a:gd name="T32" fmla="*/ 173 w 416"/>
                <a:gd name="T33" fmla="*/ 246 h 486"/>
                <a:gd name="T34" fmla="*/ 0 w 416"/>
                <a:gd name="T35" fmla="*/ 451 h 486"/>
                <a:gd name="T36" fmla="*/ 0 w 416"/>
                <a:gd name="T37" fmla="*/ 451 h 486"/>
                <a:gd name="T38" fmla="*/ 0 w 416"/>
                <a:gd name="T39" fmla="*/ 486 h 486"/>
                <a:gd name="T40" fmla="*/ 416 w 416"/>
                <a:gd name="T41" fmla="*/ 486 h 486"/>
                <a:gd name="T42" fmla="*/ 416 w 416"/>
                <a:gd name="T43" fmla="*/ 45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486">
                  <a:moveTo>
                    <a:pt x="416" y="451"/>
                  </a:moveTo>
                  <a:lnTo>
                    <a:pt x="416" y="451"/>
                  </a:lnTo>
                  <a:cubicBezTo>
                    <a:pt x="416" y="348"/>
                    <a:pt x="341" y="263"/>
                    <a:pt x="243" y="246"/>
                  </a:cubicBezTo>
                  <a:lnTo>
                    <a:pt x="243" y="200"/>
                  </a:lnTo>
                  <a:cubicBezTo>
                    <a:pt x="243" y="195"/>
                    <a:pt x="239" y="191"/>
                    <a:pt x="234" y="191"/>
                  </a:cubicBezTo>
                  <a:lnTo>
                    <a:pt x="225" y="191"/>
                  </a:lnTo>
                  <a:lnTo>
                    <a:pt x="225" y="146"/>
                  </a:lnTo>
                  <a:cubicBezTo>
                    <a:pt x="287" y="177"/>
                    <a:pt x="337" y="124"/>
                    <a:pt x="416" y="156"/>
                  </a:cubicBezTo>
                  <a:lnTo>
                    <a:pt x="416" y="35"/>
                  </a:lnTo>
                  <a:cubicBezTo>
                    <a:pt x="337" y="3"/>
                    <a:pt x="287" y="56"/>
                    <a:pt x="225" y="25"/>
                  </a:cubicBezTo>
                  <a:lnTo>
                    <a:pt x="225" y="17"/>
                  </a:lnTo>
                  <a:cubicBezTo>
                    <a:pt x="225" y="8"/>
                    <a:pt x="218" y="0"/>
                    <a:pt x="208" y="0"/>
                  </a:cubicBezTo>
                  <a:cubicBezTo>
                    <a:pt x="198" y="0"/>
                    <a:pt x="191" y="8"/>
                    <a:pt x="191" y="17"/>
                  </a:cubicBezTo>
                  <a:lnTo>
                    <a:pt x="191" y="191"/>
                  </a:lnTo>
                  <a:lnTo>
                    <a:pt x="182" y="191"/>
                  </a:lnTo>
                  <a:cubicBezTo>
                    <a:pt x="177" y="191"/>
                    <a:pt x="173" y="195"/>
                    <a:pt x="173" y="200"/>
                  </a:cubicBezTo>
                  <a:lnTo>
                    <a:pt x="173" y="246"/>
                  </a:lnTo>
                  <a:cubicBezTo>
                    <a:pt x="75" y="263"/>
                    <a:pt x="0" y="348"/>
                    <a:pt x="0" y="451"/>
                  </a:cubicBezTo>
                  <a:lnTo>
                    <a:pt x="0" y="451"/>
                  </a:lnTo>
                  <a:lnTo>
                    <a:pt x="0" y="486"/>
                  </a:lnTo>
                  <a:lnTo>
                    <a:pt x="416" y="486"/>
                  </a:lnTo>
                  <a:lnTo>
                    <a:pt x="416" y="45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70" name="Federal_Government"/>
            <p:cNvSpPr>
              <a:spLocks/>
            </p:cNvSpPr>
            <p:nvPr>
              <p:custDataLst>
                <p:tags r:id="rId6"/>
              </p:custDataLst>
            </p:nvPr>
          </p:nvSpPr>
          <p:spPr bwMode="auto">
            <a:xfrm>
              <a:off x="106" y="453"/>
              <a:ext cx="274" cy="26"/>
            </a:xfrm>
            <a:custGeom>
              <a:avLst/>
              <a:gdLst>
                <a:gd name="T0" fmla="*/ 70 w 730"/>
                <a:gd name="T1" fmla="*/ 0 h 69"/>
                <a:gd name="T2" fmla="*/ 0 w 730"/>
                <a:gd name="T3" fmla="*/ 69 h 69"/>
                <a:gd name="T4" fmla="*/ 730 w 730"/>
                <a:gd name="T5" fmla="*/ 69 h 69"/>
                <a:gd name="T6" fmla="*/ 660 w 730"/>
                <a:gd name="T7" fmla="*/ 0 h 69"/>
                <a:gd name="T8" fmla="*/ 70 w 730"/>
                <a:gd name="T9" fmla="*/ 0 h 69"/>
              </a:gdLst>
              <a:ahLst/>
              <a:cxnLst>
                <a:cxn ang="0">
                  <a:pos x="T0" y="T1"/>
                </a:cxn>
                <a:cxn ang="0">
                  <a:pos x="T2" y="T3"/>
                </a:cxn>
                <a:cxn ang="0">
                  <a:pos x="T4" y="T5"/>
                </a:cxn>
                <a:cxn ang="0">
                  <a:pos x="T6" y="T7"/>
                </a:cxn>
                <a:cxn ang="0">
                  <a:pos x="T8" y="T9"/>
                </a:cxn>
              </a:cxnLst>
              <a:rect l="0" t="0" r="r" b="b"/>
              <a:pathLst>
                <a:path w="730" h="69">
                  <a:moveTo>
                    <a:pt x="70" y="0"/>
                  </a:moveTo>
                  <a:lnTo>
                    <a:pt x="0" y="69"/>
                  </a:lnTo>
                  <a:lnTo>
                    <a:pt x="730" y="69"/>
                  </a:lnTo>
                  <a:lnTo>
                    <a:pt x="660" y="0"/>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71" name="Federal_Government"/>
            <p:cNvSpPr>
              <a:spLocks noEditPoints="1"/>
            </p:cNvSpPr>
            <p:nvPr>
              <p:custDataLst>
                <p:tags r:id="rId7"/>
              </p:custDataLst>
            </p:nvPr>
          </p:nvSpPr>
          <p:spPr bwMode="auto">
            <a:xfrm>
              <a:off x="354" y="269"/>
              <a:ext cx="124" cy="210"/>
            </a:xfrm>
            <a:custGeom>
              <a:avLst/>
              <a:gdLst>
                <a:gd name="T0" fmla="*/ 0 w 330"/>
                <a:gd name="T1" fmla="*/ 0 h 556"/>
                <a:gd name="T2" fmla="*/ 0 w 330"/>
                <a:gd name="T3" fmla="*/ 452 h 556"/>
                <a:gd name="T4" fmla="*/ 15 w 330"/>
                <a:gd name="T5" fmla="*/ 452 h 556"/>
                <a:gd name="T6" fmla="*/ 25 w 330"/>
                <a:gd name="T7" fmla="*/ 462 h 556"/>
                <a:gd name="T8" fmla="*/ 94 w 330"/>
                <a:gd name="T9" fmla="*/ 531 h 556"/>
                <a:gd name="T10" fmla="*/ 119 w 330"/>
                <a:gd name="T11" fmla="*/ 556 h 556"/>
                <a:gd name="T12" fmla="*/ 330 w 330"/>
                <a:gd name="T13" fmla="*/ 556 h 556"/>
                <a:gd name="T14" fmla="*/ 330 w 330"/>
                <a:gd name="T15" fmla="*/ 0 h 556"/>
                <a:gd name="T16" fmla="*/ 0 w 330"/>
                <a:gd name="T17" fmla="*/ 0 h 556"/>
                <a:gd name="T18" fmla="*/ 139 w 330"/>
                <a:gd name="T19" fmla="*/ 365 h 556"/>
                <a:gd name="T20" fmla="*/ 70 w 330"/>
                <a:gd name="T21" fmla="*/ 365 h 556"/>
                <a:gd name="T22" fmla="*/ 70 w 330"/>
                <a:gd name="T23" fmla="*/ 261 h 556"/>
                <a:gd name="T24" fmla="*/ 139 w 330"/>
                <a:gd name="T25" fmla="*/ 261 h 556"/>
                <a:gd name="T26" fmla="*/ 139 w 330"/>
                <a:gd name="T27" fmla="*/ 365 h 556"/>
                <a:gd name="T28" fmla="*/ 139 w 330"/>
                <a:gd name="T29" fmla="*/ 191 h 556"/>
                <a:gd name="T30" fmla="*/ 70 w 330"/>
                <a:gd name="T31" fmla="*/ 191 h 556"/>
                <a:gd name="T32" fmla="*/ 70 w 330"/>
                <a:gd name="T33" fmla="*/ 87 h 556"/>
                <a:gd name="T34" fmla="*/ 139 w 330"/>
                <a:gd name="T35" fmla="*/ 87 h 556"/>
                <a:gd name="T36" fmla="*/ 139 w 330"/>
                <a:gd name="T37" fmla="*/ 191 h 556"/>
                <a:gd name="T38" fmla="*/ 261 w 330"/>
                <a:gd name="T39" fmla="*/ 365 h 556"/>
                <a:gd name="T40" fmla="*/ 191 w 330"/>
                <a:gd name="T41" fmla="*/ 365 h 556"/>
                <a:gd name="T42" fmla="*/ 191 w 330"/>
                <a:gd name="T43" fmla="*/ 261 h 556"/>
                <a:gd name="T44" fmla="*/ 261 w 330"/>
                <a:gd name="T45" fmla="*/ 261 h 556"/>
                <a:gd name="T46" fmla="*/ 261 w 330"/>
                <a:gd name="T47" fmla="*/ 365 h 556"/>
                <a:gd name="T48" fmla="*/ 261 w 330"/>
                <a:gd name="T49" fmla="*/ 191 h 556"/>
                <a:gd name="T50" fmla="*/ 191 w 330"/>
                <a:gd name="T51" fmla="*/ 191 h 556"/>
                <a:gd name="T52" fmla="*/ 191 w 330"/>
                <a:gd name="T53" fmla="*/ 87 h 556"/>
                <a:gd name="T54" fmla="*/ 261 w 330"/>
                <a:gd name="T55" fmla="*/ 87 h 556"/>
                <a:gd name="T56" fmla="*/ 261 w 330"/>
                <a:gd name="T57" fmla="*/ 19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556">
                  <a:moveTo>
                    <a:pt x="0" y="0"/>
                  </a:moveTo>
                  <a:lnTo>
                    <a:pt x="0" y="452"/>
                  </a:lnTo>
                  <a:lnTo>
                    <a:pt x="15" y="452"/>
                  </a:lnTo>
                  <a:lnTo>
                    <a:pt x="25" y="462"/>
                  </a:lnTo>
                  <a:lnTo>
                    <a:pt x="94" y="531"/>
                  </a:lnTo>
                  <a:lnTo>
                    <a:pt x="119" y="556"/>
                  </a:lnTo>
                  <a:lnTo>
                    <a:pt x="330" y="556"/>
                  </a:lnTo>
                  <a:lnTo>
                    <a:pt x="330" y="0"/>
                  </a:lnTo>
                  <a:lnTo>
                    <a:pt x="0" y="0"/>
                  </a:lnTo>
                  <a:close/>
                  <a:moveTo>
                    <a:pt x="139" y="365"/>
                  </a:moveTo>
                  <a:lnTo>
                    <a:pt x="70" y="365"/>
                  </a:lnTo>
                  <a:lnTo>
                    <a:pt x="70" y="261"/>
                  </a:lnTo>
                  <a:lnTo>
                    <a:pt x="139" y="261"/>
                  </a:lnTo>
                  <a:lnTo>
                    <a:pt x="139" y="365"/>
                  </a:lnTo>
                  <a:close/>
                  <a:moveTo>
                    <a:pt x="139" y="191"/>
                  </a:moveTo>
                  <a:lnTo>
                    <a:pt x="70" y="191"/>
                  </a:lnTo>
                  <a:lnTo>
                    <a:pt x="70" y="87"/>
                  </a:lnTo>
                  <a:lnTo>
                    <a:pt x="139" y="87"/>
                  </a:lnTo>
                  <a:lnTo>
                    <a:pt x="139" y="191"/>
                  </a:lnTo>
                  <a:close/>
                  <a:moveTo>
                    <a:pt x="261" y="365"/>
                  </a:moveTo>
                  <a:lnTo>
                    <a:pt x="191" y="365"/>
                  </a:lnTo>
                  <a:lnTo>
                    <a:pt x="191" y="261"/>
                  </a:lnTo>
                  <a:lnTo>
                    <a:pt x="261" y="261"/>
                  </a:lnTo>
                  <a:lnTo>
                    <a:pt x="261" y="365"/>
                  </a:lnTo>
                  <a:close/>
                  <a:moveTo>
                    <a:pt x="261" y="191"/>
                  </a:moveTo>
                  <a:lnTo>
                    <a:pt x="191" y="191"/>
                  </a:lnTo>
                  <a:lnTo>
                    <a:pt x="191" y="87"/>
                  </a:lnTo>
                  <a:lnTo>
                    <a:pt x="261" y="87"/>
                  </a:lnTo>
                  <a:lnTo>
                    <a:pt x="261" y="19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sp>
          <p:nvSpPr>
            <p:cNvPr id="72" name="Federal_Government"/>
            <p:cNvSpPr>
              <a:spLocks noEditPoints="1"/>
            </p:cNvSpPr>
            <p:nvPr>
              <p:custDataLst>
                <p:tags r:id="rId8"/>
              </p:custDataLst>
            </p:nvPr>
          </p:nvSpPr>
          <p:spPr bwMode="auto">
            <a:xfrm>
              <a:off x="8" y="269"/>
              <a:ext cx="124" cy="210"/>
            </a:xfrm>
            <a:custGeom>
              <a:avLst/>
              <a:gdLst>
                <a:gd name="T0" fmla="*/ 315 w 330"/>
                <a:gd name="T1" fmla="*/ 452 h 556"/>
                <a:gd name="T2" fmla="*/ 330 w 330"/>
                <a:gd name="T3" fmla="*/ 452 h 556"/>
                <a:gd name="T4" fmla="*/ 330 w 330"/>
                <a:gd name="T5" fmla="*/ 0 h 556"/>
                <a:gd name="T6" fmla="*/ 0 w 330"/>
                <a:gd name="T7" fmla="*/ 0 h 556"/>
                <a:gd name="T8" fmla="*/ 0 w 330"/>
                <a:gd name="T9" fmla="*/ 556 h 556"/>
                <a:gd name="T10" fmla="*/ 211 w 330"/>
                <a:gd name="T11" fmla="*/ 556 h 556"/>
                <a:gd name="T12" fmla="*/ 236 w 330"/>
                <a:gd name="T13" fmla="*/ 531 h 556"/>
                <a:gd name="T14" fmla="*/ 305 w 330"/>
                <a:gd name="T15" fmla="*/ 462 h 556"/>
                <a:gd name="T16" fmla="*/ 315 w 330"/>
                <a:gd name="T17" fmla="*/ 452 h 556"/>
                <a:gd name="T18" fmla="*/ 139 w 330"/>
                <a:gd name="T19" fmla="*/ 365 h 556"/>
                <a:gd name="T20" fmla="*/ 69 w 330"/>
                <a:gd name="T21" fmla="*/ 365 h 556"/>
                <a:gd name="T22" fmla="*/ 69 w 330"/>
                <a:gd name="T23" fmla="*/ 261 h 556"/>
                <a:gd name="T24" fmla="*/ 139 w 330"/>
                <a:gd name="T25" fmla="*/ 261 h 556"/>
                <a:gd name="T26" fmla="*/ 139 w 330"/>
                <a:gd name="T27" fmla="*/ 365 h 556"/>
                <a:gd name="T28" fmla="*/ 139 w 330"/>
                <a:gd name="T29" fmla="*/ 191 h 556"/>
                <a:gd name="T30" fmla="*/ 69 w 330"/>
                <a:gd name="T31" fmla="*/ 191 h 556"/>
                <a:gd name="T32" fmla="*/ 69 w 330"/>
                <a:gd name="T33" fmla="*/ 87 h 556"/>
                <a:gd name="T34" fmla="*/ 139 w 330"/>
                <a:gd name="T35" fmla="*/ 87 h 556"/>
                <a:gd name="T36" fmla="*/ 139 w 330"/>
                <a:gd name="T37" fmla="*/ 191 h 556"/>
                <a:gd name="T38" fmla="*/ 260 w 330"/>
                <a:gd name="T39" fmla="*/ 365 h 556"/>
                <a:gd name="T40" fmla="*/ 191 w 330"/>
                <a:gd name="T41" fmla="*/ 365 h 556"/>
                <a:gd name="T42" fmla="*/ 191 w 330"/>
                <a:gd name="T43" fmla="*/ 261 h 556"/>
                <a:gd name="T44" fmla="*/ 260 w 330"/>
                <a:gd name="T45" fmla="*/ 261 h 556"/>
                <a:gd name="T46" fmla="*/ 260 w 330"/>
                <a:gd name="T47" fmla="*/ 365 h 556"/>
                <a:gd name="T48" fmla="*/ 260 w 330"/>
                <a:gd name="T49" fmla="*/ 191 h 556"/>
                <a:gd name="T50" fmla="*/ 191 w 330"/>
                <a:gd name="T51" fmla="*/ 191 h 556"/>
                <a:gd name="T52" fmla="*/ 191 w 330"/>
                <a:gd name="T53" fmla="*/ 87 h 556"/>
                <a:gd name="T54" fmla="*/ 260 w 330"/>
                <a:gd name="T55" fmla="*/ 87 h 556"/>
                <a:gd name="T56" fmla="*/ 260 w 330"/>
                <a:gd name="T57" fmla="*/ 19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556">
                  <a:moveTo>
                    <a:pt x="315" y="452"/>
                  </a:moveTo>
                  <a:lnTo>
                    <a:pt x="330" y="452"/>
                  </a:lnTo>
                  <a:lnTo>
                    <a:pt x="330" y="0"/>
                  </a:lnTo>
                  <a:lnTo>
                    <a:pt x="0" y="0"/>
                  </a:lnTo>
                  <a:lnTo>
                    <a:pt x="0" y="556"/>
                  </a:lnTo>
                  <a:lnTo>
                    <a:pt x="211" y="556"/>
                  </a:lnTo>
                  <a:lnTo>
                    <a:pt x="236" y="531"/>
                  </a:lnTo>
                  <a:lnTo>
                    <a:pt x="305" y="462"/>
                  </a:lnTo>
                  <a:lnTo>
                    <a:pt x="315" y="452"/>
                  </a:lnTo>
                  <a:close/>
                  <a:moveTo>
                    <a:pt x="139" y="365"/>
                  </a:moveTo>
                  <a:lnTo>
                    <a:pt x="69" y="365"/>
                  </a:lnTo>
                  <a:lnTo>
                    <a:pt x="69" y="261"/>
                  </a:lnTo>
                  <a:lnTo>
                    <a:pt x="139" y="261"/>
                  </a:lnTo>
                  <a:lnTo>
                    <a:pt x="139" y="365"/>
                  </a:lnTo>
                  <a:close/>
                  <a:moveTo>
                    <a:pt x="139" y="191"/>
                  </a:moveTo>
                  <a:lnTo>
                    <a:pt x="69" y="191"/>
                  </a:lnTo>
                  <a:lnTo>
                    <a:pt x="69" y="87"/>
                  </a:lnTo>
                  <a:lnTo>
                    <a:pt x="139" y="87"/>
                  </a:lnTo>
                  <a:lnTo>
                    <a:pt x="139" y="191"/>
                  </a:lnTo>
                  <a:close/>
                  <a:moveTo>
                    <a:pt x="260" y="365"/>
                  </a:moveTo>
                  <a:lnTo>
                    <a:pt x="191" y="365"/>
                  </a:lnTo>
                  <a:lnTo>
                    <a:pt x="191" y="261"/>
                  </a:lnTo>
                  <a:lnTo>
                    <a:pt x="260" y="261"/>
                  </a:lnTo>
                  <a:lnTo>
                    <a:pt x="260" y="365"/>
                  </a:lnTo>
                  <a:close/>
                  <a:moveTo>
                    <a:pt x="260" y="191"/>
                  </a:moveTo>
                  <a:lnTo>
                    <a:pt x="191" y="191"/>
                  </a:lnTo>
                  <a:lnTo>
                    <a:pt x="191" y="87"/>
                  </a:lnTo>
                  <a:lnTo>
                    <a:pt x="260" y="87"/>
                  </a:lnTo>
                  <a:lnTo>
                    <a:pt x="260" y="19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dirty="0">
                <a:solidFill>
                  <a:prstClr val="black"/>
                </a:solidFill>
                <a:latin typeface="Calibri"/>
              </a:endParaRPr>
            </a:p>
          </p:txBody>
        </p:sp>
      </p:grpSp>
      <p:sp>
        <p:nvSpPr>
          <p:cNvPr id="76" name="TextBox 75"/>
          <p:cNvSpPr txBox="1"/>
          <p:nvPr/>
        </p:nvSpPr>
        <p:spPr>
          <a:xfrm>
            <a:off x="2877533" y="6101453"/>
            <a:ext cx="3782699" cy="369332"/>
          </a:xfrm>
          <a:prstGeom prst="rect">
            <a:avLst/>
          </a:prstGeom>
          <a:noFill/>
        </p:spPr>
        <p:txBody>
          <a:bodyPr wrap="square" rtlCol="0">
            <a:spAutoFit/>
          </a:bodyPr>
          <a:lstStyle/>
          <a:p>
            <a:pPr algn="ctr" defTabSz="685800" rtl="0">
              <a:defRPr/>
            </a:pPr>
            <a:r>
              <a:rPr lang="fa-IR" b="1" kern="0" dirty="0">
                <a:solidFill>
                  <a:srgbClr val="FF0000"/>
                </a:solidFill>
                <a:latin typeface="Calibri"/>
                <a:cs typeface="B Mitra" panose="00000400000000000000" pitchFamily="2" charset="-78"/>
              </a:rPr>
              <a:t>نگاشت نهادی بخش دارویی ایران </a:t>
            </a:r>
            <a:endParaRPr lang="en-US" b="1" kern="0" dirty="0">
              <a:solidFill>
                <a:srgbClr val="FF0000"/>
              </a:solidFill>
              <a:latin typeface="Calibri"/>
              <a:cs typeface="B Mitra" panose="00000400000000000000" pitchFamily="2" charset="-78"/>
            </a:endParaRPr>
          </a:p>
        </p:txBody>
      </p:sp>
      <p:grpSp>
        <p:nvGrpSpPr>
          <p:cNvPr id="40" name="Canvas 100"/>
          <p:cNvGrpSpPr/>
          <p:nvPr/>
        </p:nvGrpSpPr>
        <p:grpSpPr>
          <a:xfrm>
            <a:off x="107504" y="1628800"/>
            <a:ext cx="8856984" cy="4458836"/>
            <a:chOff x="0" y="0"/>
            <a:chExt cx="7487733" cy="5471160"/>
          </a:xfrm>
        </p:grpSpPr>
        <p:sp>
          <p:nvSpPr>
            <p:cNvPr id="41" name="Rectangle 40"/>
            <p:cNvSpPr/>
            <p:nvPr/>
          </p:nvSpPr>
          <p:spPr>
            <a:xfrm>
              <a:off x="0" y="0"/>
              <a:ext cx="7444740" cy="5471160"/>
            </a:xfrm>
            <a:prstGeom prst="rect">
              <a:avLst/>
            </a:prstGeom>
          </p:spPr>
        </p:sp>
        <p:sp>
          <p:nvSpPr>
            <p:cNvPr id="42" name="Rectangle 41"/>
            <p:cNvSpPr/>
            <p:nvPr/>
          </p:nvSpPr>
          <p:spPr>
            <a:xfrm>
              <a:off x="2349736" y="2418909"/>
              <a:ext cx="2967637" cy="2237361"/>
            </a:xfrm>
            <a:prstGeom prst="rect">
              <a:avLst/>
            </a:prstGeom>
            <a:solidFill>
              <a:schemeClr val="accent6">
                <a:lumMod val="20000"/>
                <a:lumOff val="80000"/>
              </a:schemeClr>
            </a:solidFill>
            <a:ln>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087" tIns="43043" rIns="86087" bIns="43043" numCol="1" spcCol="0" rtlCol="0" fromWordArt="0" anchor="ctr" anchorCtr="0" forceAA="0" compatLnSpc="1">
              <a:prstTxWarp prst="textNoShape">
                <a:avLst/>
              </a:prstTxWarp>
              <a:noAutofit/>
            </a:bodyPr>
            <a:lstStyle/>
            <a:p>
              <a:endParaRPr lang="en-US" sz="1000"/>
            </a:p>
          </p:txBody>
        </p:sp>
        <p:sp>
          <p:nvSpPr>
            <p:cNvPr id="43" name="Flowchart: Alternate Process 42"/>
            <p:cNvSpPr/>
            <p:nvPr/>
          </p:nvSpPr>
          <p:spPr>
            <a:xfrm>
              <a:off x="493265" y="254767"/>
              <a:ext cx="6600774" cy="2155519"/>
            </a:xfrm>
            <a:prstGeom prst="flowChartAlternateProcess">
              <a:avLst/>
            </a:prstGeom>
            <a:solidFill>
              <a:schemeClr val="bg1"/>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087" tIns="43043" rIns="86087" bIns="43043" numCol="1" spcCol="0" rtlCol="0" fromWordArt="0" anchor="ctr" anchorCtr="0" forceAA="0" compatLnSpc="1">
              <a:prstTxWarp prst="textNoShape">
                <a:avLst/>
              </a:prstTxWarp>
              <a:noAutofit/>
            </a:bodyPr>
            <a:lstStyle/>
            <a:p>
              <a:endParaRPr lang="en-US" sz="1000"/>
            </a:p>
          </p:txBody>
        </p:sp>
        <p:sp>
          <p:nvSpPr>
            <p:cNvPr id="44" name="Text Box 85"/>
            <p:cNvSpPr txBox="1"/>
            <p:nvPr/>
          </p:nvSpPr>
          <p:spPr>
            <a:xfrm>
              <a:off x="558491" y="2660650"/>
              <a:ext cx="1431806" cy="2164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15000"/>
                </a:lnSpc>
                <a:spcAft>
                  <a:spcPts val="0"/>
                </a:spcAft>
              </a:pPr>
              <a:r>
                <a:rPr lang="fa-IR" sz="1000" b="1">
                  <a:effectLst/>
                  <a:ea typeface="Calibri" panose="020F0502020204030204" pitchFamily="34" charset="0"/>
                  <a:cs typeface="B Mitra" panose="00000400000000000000" pitchFamily="2" charset="-78"/>
                </a:rPr>
                <a:t>نهادهای علم، فناوری و نوآوری</a:t>
              </a:r>
              <a:endParaRPr lang="en-US" sz="1000">
                <a:effectLst/>
                <a:ea typeface="Calibri" panose="020F0502020204030204" pitchFamily="34" charset="0"/>
                <a:cs typeface="Arial" panose="020B0604020202020204" pitchFamily="34" charset="0"/>
              </a:endParaRPr>
            </a:p>
          </p:txBody>
        </p:sp>
        <p:sp>
          <p:nvSpPr>
            <p:cNvPr id="45" name="Text Box 2"/>
            <p:cNvSpPr txBox="1"/>
            <p:nvPr/>
          </p:nvSpPr>
          <p:spPr>
            <a:xfrm>
              <a:off x="519252" y="2959197"/>
              <a:ext cx="1525554" cy="1433987"/>
            </a:xfrm>
            <a:prstGeom prst="round2Same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6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موسسات آموزشی و پژوهشی مرتبط با وزارت بهداشت درمان و آموزش پزشکی و وزارت علوم، تحقیقات و فناوری (دانشگاه‌ها، شرکت‌های دانش‌بنیان، پژوهشگاه‌ها، موسسات از قبیل پاستور و ...)</a:t>
              </a:r>
              <a:endParaRPr lang="en-US" sz="1000">
                <a:effectLst/>
                <a:latin typeface="Times New Roman" panose="02020603050405020304" pitchFamily="18" charset="0"/>
                <a:ea typeface="Times New Roman" panose="02020603050405020304" pitchFamily="18" charset="0"/>
              </a:endParaRPr>
            </a:p>
          </p:txBody>
        </p:sp>
        <p:sp>
          <p:nvSpPr>
            <p:cNvPr id="46" name="Text Box 2"/>
            <p:cNvSpPr txBox="1"/>
            <p:nvPr/>
          </p:nvSpPr>
          <p:spPr>
            <a:xfrm>
              <a:off x="4771217" y="643617"/>
              <a:ext cx="1318361" cy="233607"/>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مجمع تشخیص مصلحت نظام</a:t>
              </a:r>
              <a:endParaRPr lang="en-US" sz="1000">
                <a:effectLst/>
                <a:latin typeface="Times New Roman" panose="02020603050405020304" pitchFamily="18" charset="0"/>
                <a:ea typeface="Times New Roman" panose="02020603050405020304" pitchFamily="18" charset="0"/>
              </a:endParaRPr>
            </a:p>
          </p:txBody>
        </p:sp>
        <p:sp>
          <p:nvSpPr>
            <p:cNvPr id="60" name="Text Box 2"/>
            <p:cNvSpPr txBox="1"/>
            <p:nvPr/>
          </p:nvSpPr>
          <p:spPr>
            <a:xfrm>
              <a:off x="4807089" y="1194932"/>
              <a:ext cx="1016123" cy="233008"/>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هیئت دولت</a:t>
              </a:r>
              <a:endParaRPr lang="en-US" sz="1000">
                <a:effectLst/>
                <a:latin typeface="Times New Roman" panose="02020603050405020304" pitchFamily="18" charset="0"/>
                <a:ea typeface="Times New Roman" panose="02020603050405020304" pitchFamily="18" charset="0"/>
              </a:endParaRPr>
            </a:p>
          </p:txBody>
        </p:sp>
        <p:sp>
          <p:nvSpPr>
            <p:cNvPr id="61" name="Text Box 2"/>
            <p:cNvSpPr txBox="1"/>
            <p:nvPr/>
          </p:nvSpPr>
          <p:spPr>
            <a:xfrm>
              <a:off x="1551541" y="1203257"/>
              <a:ext cx="1623628" cy="233008"/>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مجلس شورای اسلامی</a:t>
              </a:r>
              <a:endParaRPr lang="en-US" sz="1000">
                <a:effectLst/>
                <a:latin typeface="Times New Roman" panose="02020603050405020304" pitchFamily="18" charset="0"/>
                <a:ea typeface="Times New Roman" panose="02020603050405020304" pitchFamily="18" charset="0"/>
              </a:endParaRPr>
            </a:p>
          </p:txBody>
        </p:sp>
        <p:sp>
          <p:nvSpPr>
            <p:cNvPr id="62" name="Text Box 2"/>
            <p:cNvSpPr txBox="1"/>
            <p:nvPr/>
          </p:nvSpPr>
          <p:spPr>
            <a:xfrm>
              <a:off x="3701060" y="1470707"/>
              <a:ext cx="3168773" cy="274379"/>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900" dirty="0">
                  <a:effectLst/>
                  <a:latin typeface="Times New Roman" panose="02020603050405020304" pitchFamily="18" charset="0"/>
                  <a:ea typeface="Calibri" panose="020F0502020204030204" pitchFamily="34" charset="0"/>
                  <a:cs typeface="B Mitra" panose="00000400000000000000" pitchFamily="2" charset="-78"/>
                </a:rPr>
                <a:t>وزارت بهداشت، درمان و آموزش پزشکی، وزارت عتف، معاونت علمی و فناوری ریاست جمهوری</a:t>
              </a:r>
              <a:endParaRPr lang="en-US" sz="900" dirty="0">
                <a:effectLst/>
                <a:latin typeface="Times New Roman" panose="02020603050405020304" pitchFamily="18" charset="0"/>
                <a:ea typeface="Times New Roman" panose="02020603050405020304" pitchFamily="18" charset="0"/>
              </a:endParaRPr>
            </a:p>
          </p:txBody>
        </p:sp>
        <p:sp>
          <p:nvSpPr>
            <p:cNvPr id="63" name="Text Box 2"/>
            <p:cNvSpPr txBox="1"/>
            <p:nvPr/>
          </p:nvSpPr>
          <p:spPr>
            <a:xfrm>
              <a:off x="5800723" y="2643446"/>
              <a:ext cx="1243586" cy="216440"/>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b="1">
                  <a:effectLst/>
                  <a:latin typeface="Times New Roman" panose="02020603050405020304" pitchFamily="18" charset="0"/>
                  <a:ea typeface="Calibri" panose="020F0502020204030204" pitchFamily="34" charset="0"/>
                  <a:cs typeface="B Mitra" panose="00000400000000000000" pitchFamily="2" charset="-78"/>
                </a:rPr>
                <a:t>نهادهای اقتصاد و صنعت دارو</a:t>
              </a:r>
              <a:endParaRPr lang="en-US" sz="1000">
                <a:effectLst/>
                <a:latin typeface="Times New Roman" panose="02020603050405020304" pitchFamily="18" charset="0"/>
                <a:ea typeface="Times New Roman" panose="02020603050405020304" pitchFamily="18" charset="0"/>
              </a:endParaRPr>
            </a:p>
          </p:txBody>
        </p:sp>
        <p:sp>
          <p:nvSpPr>
            <p:cNvPr id="64" name="Text Box 2"/>
            <p:cNvSpPr txBox="1"/>
            <p:nvPr/>
          </p:nvSpPr>
          <p:spPr>
            <a:xfrm>
              <a:off x="5675834" y="2918388"/>
              <a:ext cx="1525233" cy="303645"/>
            </a:xfrm>
            <a:prstGeom prst="snipRound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شرکت‌های تولیدی دارو</a:t>
              </a:r>
              <a:endParaRPr lang="en-US" sz="1000">
                <a:effectLst/>
                <a:latin typeface="Times New Roman" panose="02020603050405020304" pitchFamily="18" charset="0"/>
                <a:ea typeface="Times New Roman" panose="02020603050405020304" pitchFamily="18" charset="0"/>
              </a:endParaRPr>
            </a:p>
          </p:txBody>
        </p:sp>
        <p:sp>
          <p:nvSpPr>
            <p:cNvPr id="65" name="Text Box 2"/>
            <p:cNvSpPr txBox="1"/>
            <p:nvPr/>
          </p:nvSpPr>
          <p:spPr>
            <a:xfrm>
              <a:off x="5650120" y="3251372"/>
              <a:ext cx="1576652" cy="275564"/>
            </a:xfrm>
            <a:prstGeom prst="snipRound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شرکت‌های توزیع دارو</a:t>
              </a:r>
              <a:endParaRPr lang="en-US" sz="1000">
                <a:effectLst/>
                <a:latin typeface="Times New Roman" panose="02020603050405020304" pitchFamily="18" charset="0"/>
                <a:ea typeface="Times New Roman" panose="02020603050405020304" pitchFamily="18" charset="0"/>
              </a:endParaRPr>
            </a:p>
          </p:txBody>
        </p:sp>
        <p:sp>
          <p:nvSpPr>
            <p:cNvPr id="77" name="Text Box 2"/>
            <p:cNvSpPr txBox="1"/>
            <p:nvPr/>
          </p:nvSpPr>
          <p:spPr>
            <a:xfrm>
              <a:off x="5650120" y="3559085"/>
              <a:ext cx="1576652" cy="275564"/>
            </a:xfrm>
            <a:prstGeom prst="snipRound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شرکت‌های بیمه‌ای و تامین اجتماعی</a:t>
              </a:r>
              <a:endParaRPr lang="en-US" sz="1000">
                <a:effectLst/>
                <a:latin typeface="Times New Roman" panose="02020603050405020304" pitchFamily="18" charset="0"/>
                <a:ea typeface="Times New Roman" panose="02020603050405020304" pitchFamily="18" charset="0"/>
              </a:endParaRPr>
            </a:p>
          </p:txBody>
        </p:sp>
        <p:sp>
          <p:nvSpPr>
            <p:cNvPr id="78" name="Frame 77"/>
            <p:cNvSpPr/>
            <p:nvPr/>
          </p:nvSpPr>
          <p:spPr>
            <a:xfrm>
              <a:off x="188341" y="2418908"/>
              <a:ext cx="2152427" cy="2237657"/>
            </a:xfrm>
            <a:prstGeom prst="frame">
              <a:avLst>
                <a:gd name="adj1" fmla="val 9273"/>
              </a:avLst>
            </a:prstGeom>
            <a:solidFill>
              <a:schemeClr val="accent3">
                <a:lumMod val="20000"/>
                <a:lumOff val="80000"/>
              </a:scheme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087" tIns="43043" rIns="86087" bIns="43043" numCol="1" spcCol="0" rtlCol="0" fromWordArt="0" anchor="ctr" anchorCtr="0" forceAA="0" compatLnSpc="1">
              <a:prstTxWarp prst="textNoShape">
                <a:avLst/>
              </a:prstTxWarp>
              <a:noAutofit/>
            </a:bodyPr>
            <a:lstStyle/>
            <a:p>
              <a:endParaRPr lang="en-US" sz="1000"/>
            </a:p>
          </p:txBody>
        </p:sp>
        <p:sp>
          <p:nvSpPr>
            <p:cNvPr id="79" name="Frame 78"/>
            <p:cNvSpPr/>
            <p:nvPr/>
          </p:nvSpPr>
          <p:spPr>
            <a:xfrm>
              <a:off x="5335307" y="2418612"/>
              <a:ext cx="2152426" cy="2237657"/>
            </a:xfrm>
            <a:prstGeom prst="frame">
              <a:avLst>
                <a:gd name="adj1" fmla="val 9273"/>
              </a:avLst>
            </a:prstGeom>
            <a:solidFill>
              <a:schemeClr val="accent3">
                <a:lumMod val="20000"/>
                <a:lumOff val="80000"/>
              </a:schemeClr>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6087" tIns="43043" rIns="86087" bIns="43043" numCol="1" spcCol="0" rtlCol="0" fromWordArt="0" anchor="ctr" anchorCtr="0" forceAA="0" compatLnSpc="1">
              <a:prstTxWarp prst="textNoShape">
                <a:avLst/>
              </a:prstTxWarp>
              <a:noAutofit/>
            </a:bodyPr>
            <a:lstStyle/>
            <a:p>
              <a:endParaRPr lang="en-US" sz="1000"/>
            </a:p>
          </p:txBody>
        </p:sp>
        <p:sp>
          <p:nvSpPr>
            <p:cNvPr id="80" name="Left-Right Arrow 79"/>
            <p:cNvSpPr/>
            <p:nvPr/>
          </p:nvSpPr>
          <p:spPr>
            <a:xfrm>
              <a:off x="412553" y="4708737"/>
              <a:ext cx="6932607" cy="566074"/>
            </a:xfrm>
            <a:prstGeom prst="leftRightArrow">
              <a:avLst>
                <a:gd name="adj1" fmla="val 82353"/>
                <a:gd name="adj2" fmla="val 50000"/>
              </a:avLst>
            </a:prstGeom>
            <a:solidFill>
              <a:srgbClr val="FFC000"/>
            </a:solid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just" rtl="1">
                <a:lnSpc>
                  <a:spcPct val="115000"/>
                </a:lnSpc>
                <a:spcAft>
                  <a:spcPts val="0"/>
                </a:spcAft>
              </a:pPr>
              <a:r>
                <a:rPr lang="fa-IR" sz="1000">
                  <a:solidFill>
                    <a:srgbClr val="0D0D0D"/>
                  </a:solidFill>
                  <a:effectLst/>
                  <a:ea typeface="Calibri" panose="020F0502020204030204" pitchFamily="34" charset="0"/>
                  <a:cs typeface="B Mitra" panose="00000400000000000000" pitchFamily="2" charset="-78"/>
                </a:rPr>
                <a:t> بانک‌ها، بورس، هولدینگ‌های خصوصی  و عمومی	</a:t>
              </a:r>
              <a:r>
                <a:rPr lang="fa-IR" sz="1000" b="1">
                  <a:solidFill>
                    <a:srgbClr val="0D0D0D"/>
                  </a:solidFill>
                  <a:effectLst/>
                  <a:ea typeface="Calibri" panose="020F0502020204030204" pitchFamily="34" charset="0"/>
                  <a:cs typeface="B Mitra" panose="00000400000000000000" pitchFamily="2" charset="-78"/>
                </a:rPr>
                <a:t>   نظام تامین مالی</a:t>
              </a:r>
              <a:r>
                <a:rPr lang="fa-IR" sz="1000">
                  <a:solidFill>
                    <a:srgbClr val="0D0D0D"/>
                  </a:solidFill>
                  <a:effectLst/>
                  <a:ea typeface="Calibri" panose="020F0502020204030204" pitchFamily="34" charset="0"/>
                  <a:cs typeface="B Mitra" panose="00000400000000000000" pitchFamily="2" charset="-78"/>
                </a:rPr>
                <a:t> 			صندوق‌های نوآوری و فناوری</a:t>
              </a:r>
              <a:endParaRPr lang="en-US" sz="1000">
                <a:effectLst/>
                <a:ea typeface="Calibri" panose="020F0502020204030204" pitchFamily="34" charset="0"/>
                <a:cs typeface="Arial" panose="020B0604020202020204" pitchFamily="34" charset="0"/>
              </a:endParaRPr>
            </a:p>
          </p:txBody>
        </p:sp>
        <p:sp>
          <p:nvSpPr>
            <p:cNvPr id="81" name="Text Box 309"/>
            <p:cNvSpPr txBox="1"/>
            <p:nvPr/>
          </p:nvSpPr>
          <p:spPr>
            <a:xfrm>
              <a:off x="2928178" y="4309155"/>
              <a:ext cx="1771288" cy="2913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rtl="1">
                <a:lnSpc>
                  <a:spcPct val="115000"/>
                </a:lnSpc>
                <a:spcAft>
                  <a:spcPts val="0"/>
                </a:spcAft>
              </a:pPr>
              <a:r>
                <a:rPr lang="fa-IR" sz="1000" b="1">
                  <a:effectLst/>
                  <a:ea typeface="Calibri" panose="020F0502020204030204" pitchFamily="34" charset="0"/>
                  <a:cs typeface="B Mitra" panose="00000400000000000000" pitchFamily="2" charset="-78"/>
                </a:rPr>
                <a:t>نهادهای میانجی و تسهیلگر</a:t>
              </a:r>
              <a:endParaRPr lang="en-US" sz="1000">
                <a:effectLst/>
                <a:ea typeface="Calibri" panose="020F0502020204030204" pitchFamily="34" charset="0"/>
                <a:cs typeface="Arial" panose="020B0604020202020204" pitchFamily="34" charset="0"/>
              </a:endParaRPr>
            </a:p>
          </p:txBody>
        </p:sp>
        <p:sp>
          <p:nvSpPr>
            <p:cNvPr id="82" name="Text Box 30"/>
            <p:cNvSpPr txBox="1"/>
            <p:nvPr/>
          </p:nvSpPr>
          <p:spPr>
            <a:xfrm>
              <a:off x="2477076" y="3114558"/>
              <a:ext cx="1183834" cy="2131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سازمان نظام پزشکی</a:t>
              </a:r>
              <a:endParaRPr lang="en-US" sz="1000">
                <a:effectLst/>
                <a:latin typeface="Times New Roman" panose="02020603050405020304" pitchFamily="18" charset="0"/>
                <a:ea typeface="Times New Roman" panose="02020603050405020304" pitchFamily="18" charset="0"/>
              </a:endParaRPr>
            </a:p>
          </p:txBody>
        </p:sp>
        <p:sp>
          <p:nvSpPr>
            <p:cNvPr id="83" name="Text Box 30"/>
            <p:cNvSpPr txBox="1"/>
            <p:nvPr/>
          </p:nvSpPr>
          <p:spPr>
            <a:xfrm>
              <a:off x="2477076" y="3412868"/>
              <a:ext cx="1183834" cy="213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انجمن داروسازی ایران</a:t>
              </a:r>
              <a:endParaRPr lang="en-US" sz="1000">
                <a:effectLst/>
                <a:latin typeface="Times New Roman" panose="02020603050405020304" pitchFamily="18" charset="0"/>
                <a:ea typeface="Times New Roman" panose="02020603050405020304" pitchFamily="18" charset="0"/>
              </a:endParaRPr>
            </a:p>
          </p:txBody>
        </p:sp>
        <p:sp>
          <p:nvSpPr>
            <p:cNvPr id="84" name="Text Box 30"/>
            <p:cNvSpPr txBox="1"/>
            <p:nvPr/>
          </p:nvSpPr>
          <p:spPr>
            <a:xfrm>
              <a:off x="3848100" y="3053621"/>
              <a:ext cx="1326692" cy="63255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r" rtl="1">
                <a:lnSpc>
                  <a:spcPct val="115000"/>
                </a:lnSpc>
                <a:spcAft>
                  <a:spcPts val="1000"/>
                </a:spcAft>
              </a:pPr>
              <a:r>
                <a:rPr lang="fa-IR" sz="1000">
                  <a:effectLst/>
                  <a:latin typeface="Times New Roman" panose="02020603050405020304" pitchFamily="18" charset="0"/>
                  <a:ea typeface="Calibri" panose="020F0502020204030204" pitchFamily="34" charset="0"/>
                  <a:cs typeface="B Mitra" panose="00000400000000000000" pitchFamily="2" charset="-78"/>
                </a:rPr>
                <a:t>سندیکاهای صاحبان صنایع داروهای انسانی، مواد دارویی شیمیایی</a:t>
              </a:r>
              <a:endParaRPr lang="en-US" sz="1000">
                <a:effectLst/>
                <a:latin typeface="Times New Roman" panose="02020603050405020304" pitchFamily="18" charset="0"/>
                <a:ea typeface="Times New Roman" panose="02020603050405020304" pitchFamily="18" charset="0"/>
              </a:endParaRPr>
            </a:p>
            <a:p>
              <a:pPr algn="ctr" rtl="1">
                <a:spcAft>
                  <a:spcPts val="0"/>
                </a:spcAft>
              </a:pPr>
              <a:r>
                <a:rPr lang="en-US" sz="1000">
                  <a:effectLst/>
                  <a:latin typeface="Times New Roman" panose="02020603050405020304" pitchFamily="18" charset="0"/>
                  <a:ea typeface="Calibri" panose="020F0502020204030204" pitchFamily="34" charset="0"/>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endParaRPr>
            </a:p>
          </p:txBody>
        </p:sp>
        <p:sp>
          <p:nvSpPr>
            <p:cNvPr id="85" name="Text Box 2"/>
            <p:cNvSpPr txBox="1"/>
            <p:nvPr/>
          </p:nvSpPr>
          <p:spPr>
            <a:xfrm>
              <a:off x="3326374" y="263094"/>
              <a:ext cx="1122884" cy="233008"/>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6000"/>
                </a:lnSpc>
                <a:spcAft>
                  <a:spcPts val="0"/>
                </a:spcAft>
              </a:pPr>
              <a:r>
                <a:rPr lang="fa-IR" sz="1000" b="1">
                  <a:effectLst/>
                  <a:latin typeface="Times New Roman" panose="02020603050405020304" pitchFamily="18" charset="0"/>
                  <a:ea typeface="Calibri" panose="020F0502020204030204" pitchFamily="34" charset="0"/>
                  <a:cs typeface="B Mitra" panose="00000400000000000000" pitchFamily="2" charset="-78"/>
                </a:rPr>
                <a:t>نهادهای سیاستگذاری</a:t>
              </a:r>
              <a:endParaRPr lang="en-US" sz="1000">
                <a:effectLst/>
                <a:latin typeface="Times New Roman" panose="02020603050405020304" pitchFamily="18" charset="0"/>
                <a:ea typeface="Times New Roman" panose="02020603050405020304" pitchFamily="18" charset="0"/>
              </a:endParaRPr>
            </a:p>
          </p:txBody>
        </p:sp>
        <p:sp>
          <p:nvSpPr>
            <p:cNvPr id="86" name="Text Box 30"/>
            <p:cNvSpPr txBox="1"/>
            <p:nvPr/>
          </p:nvSpPr>
          <p:spPr>
            <a:xfrm>
              <a:off x="4242078" y="3737194"/>
              <a:ext cx="664107" cy="2553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r" rtl="1">
                <a:lnSpc>
                  <a:spcPct val="115000"/>
                </a:lnSpc>
                <a:spcAft>
                  <a:spcPts val="1000"/>
                </a:spcAft>
              </a:pPr>
              <a:r>
                <a:rPr lang="fa-IR" sz="1000">
                  <a:effectLst/>
                  <a:latin typeface="Times New Roman" panose="02020603050405020304" pitchFamily="18" charset="0"/>
                  <a:ea typeface="Calibri" panose="020F0502020204030204" pitchFamily="34" charset="0"/>
                  <a:cs typeface="B Mitra" panose="00000400000000000000" pitchFamily="2" charset="-78"/>
                </a:rPr>
                <a:t>سازمان استاندارد</a:t>
              </a:r>
              <a:endParaRPr lang="en-US" sz="1000">
                <a:effectLst/>
                <a:latin typeface="Times New Roman" panose="02020603050405020304" pitchFamily="18" charset="0"/>
                <a:ea typeface="Times New Roman" panose="02020603050405020304" pitchFamily="18" charset="0"/>
              </a:endParaRPr>
            </a:p>
            <a:p>
              <a:pPr algn="ctr" rtl="1">
                <a:spcAft>
                  <a:spcPts val="0"/>
                </a:spcAft>
              </a:pPr>
              <a:r>
                <a:rPr lang="en-US" sz="1000">
                  <a:effectLst/>
                  <a:latin typeface="Times New Roman" panose="02020603050405020304" pitchFamily="18" charset="0"/>
                  <a:ea typeface="Calibri" panose="020F0502020204030204" pitchFamily="34" charset="0"/>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endParaRPr>
            </a:p>
          </p:txBody>
        </p:sp>
        <p:sp>
          <p:nvSpPr>
            <p:cNvPr id="87" name="Text Box 30"/>
            <p:cNvSpPr txBox="1"/>
            <p:nvPr/>
          </p:nvSpPr>
          <p:spPr>
            <a:xfrm>
              <a:off x="2427737" y="3738045"/>
              <a:ext cx="1183834" cy="213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پارک‌های علم و فناوری</a:t>
              </a:r>
              <a:endParaRPr lang="en-US" sz="1000">
                <a:effectLst/>
                <a:latin typeface="Times New Roman" panose="02020603050405020304" pitchFamily="18" charset="0"/>
                <a:ea typeface="Times New Roman" panose="02020603050405020304" pitchFamily="18" charset="0"/>
              </a:endParaRPr>
            </a:p>
          </p:txBody>
        </p:sp>
        <p:sp>
          <p:nvSpPr>
            <p:cNvPr id="88" name="Text Box 30"/>
            <p:cNvSpPr txBox="1"/>
            <p:nvPr/>
          </p:nvSpPr>
          <p:spPr>
            <a:xfrm>
              <a:off x="3496775" y="3899756"/>
              <a:ext cx="841622" cy="2552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r" rtl="1">
                <a:lnSpc>
                  <a:spcPct val="115000"/>
                </a:lnSpc>
                <a:spcAft>
                  <a:spcPts val="1000"/>
                </a:spcAft>
              </a:pPr>
              <a:r>
                <a:rPr lang="fa-IR" sz="1000">
                  <a:effectLst/>
                  <a:latin typeface="Times New Roman" panose="02020603050405020304" pitchFamily="18" charset="0"/>
                  <a:ea typeface="Calibri" panose="020F0502020204030204" pitchFamily="34" charset="0"/>
                  <a:cs typeface="B Mitra" panose="00000400000000000000" pitchFamily="2" charset="-78"/>
                </a:rPr>
                <a:t>دفاتر انتقال فناوری</a:t>
              </a:r>
              <a:endParaRPr lang="en-US" sz="1000">
                <a:effectLst/>
                <a:latin typeface="Times New Roman" panose="02020603050405020304" pitchFamily="18" charset="0"/>
                <a:ea typeface="Times New Roman" panose="02020603050405020304" pitchFamily="18" charset="0"/>
              </a:endParaRPr>
            </a:p>
            <a:p>
              <a:pPr algn="ctr" rtl="1">
                <a:spcAft>
                  <a:spcPts val="0"/>
                </a:spcAft>
              </a:pPr>
              <a:r>
                <a:rPr lang="en-US" sz="1000">
                  <a:effectLst/>
                  <a:latin typeface="Times New Roman" panose="02020603050405020304" pitchFamily="18" charset="0"/>
                  <a:ea typeface="Calibri" panose="020F0502020204030204" pitchFamily="34" charset="0"/>
                  <a:cs typeface="B Mitra" panose="00000400000000000000" pitchFamily="2" charset="-78"/>
                </a:rPr>
                <a:t> </a:t>
              </a:r>
              <a:endParaRPr lang="en-US" sz="1000">
                <a:effectLst/>
                <a:latin typeface="Times New Roman" panose="02020603050405020304" pitchFamily="18" charset="0"/>
                <a:ea typeface="Times New Roman" panose="02020603050405020304" pitchFamily="18" charset="0"/>
              </a:endParaRPr>
            </a:p>
          </p:txBody>
        </p:sp>
        <p:sp>
          <p:nvSpPr>
            <p:cNvPr id="89" name="Text Box 2"/>
            <p:cNvSpPr txBox="1"/>
            <p:nvPr/>
          </p:nvSpPr>
          <p:spPr>
            <a:xfrm>
              <a:off x="4169412" y="903791"/>
              <a:ext cx="1283405" cy="232536"/>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شورای عالی انقلاب فرهنگی</a:t>
              </a:r>
              <a:endParaRPr lang="en-US" sz="1000">
                <a:effectLst/>
                <a:latin typeface="Times New Roman" panose="02020603050405020304" pitchFamily="18" charset="0"/>
                <a:ea typeface="Times New Roman" panose="02020603050405020304" pitchFamily="18" charset="0"/>
              </a:endParaRPr>
            </a:p>
          </p:txBody>
        </p:sp>
        <p:sp>
          <p:nvSpPr>
            <p:cNvPr id="90" name="Text Box 2"/>
            <p:cNvSpPr txBox="1"/>
            <p:nvPr/>
          </p:nvSpPr>
          <p:spPr>
            <a:xfrm>
              <a:off x="2502196" y="902938"/>
              <a:ext cx="1569158" cy="232536"/>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شورای عالی علوم، تحقیقات و فناوری</a:t>
              </a:r>
              <a:endParaRPr lang="en-US" sz="1000">
                <a:effectLst/>
                <a:latin typeface="Times New Roman" panose="02020603050405020304" pitchFamily="18" charset="0"/>
                <a:ea typeface="Times New Roman" panose="02020603050405020304" pitchFamily="18" charset="0"/>
              </a:endParaRPr>
            </a:p>
          </p:txBody>
        </p:sp>
        <p:sp>
          <p:nvSpPr>
            <p:cNvPr id="91" name="Text Box 2"/>
            <p:cNvSpPr txBox="1"/>
            <p:nvPr/>
          </p:nvSpPr>
          <p:spPr>
            <a:xfrm>
              <a:off x="3003831" y="511981"/>
              <a:ext cx="1695634" cy="233088"/>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مقام معظم رهبری</a:t>
              </a:r>
              <a:endParaRPr lang="en-US" sz="1000">
                <a:effectLst/>
                <a:latin typeface="Times New Roman" panose="02020603050405020304" pitchFamily="18" charset="0"/>
                <a:ea typeface="Times New Roman" panose="02020603050405020304" pitchFamily="18" charset="0"/>
              </a:endParaRPr>
            </a:p>
          </p:txBody>
        </p:sp>
        <p:cxnSp>
          <p:nvCxnSpPr>
            <p:cNvPr id="92" name="Straight Connector 91"/>
            <p:cNvCxnSpPr/>
            <p:nvPr/>
          </p:nvCxnSpPr>
          <p:spPr>
            <a:xfrm flipV="1">
              <a:off x="582950" y="1162149"/>
              <a:ext cx="6358626" cy="0"/>
            </a:xfrm>
            <a:prstGeom prst="line">
              <a:avLst/>
            </a:prstGeom>
            <a:ln w="28575">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3" name="Text Box 2"/>
            <p:cNvSpPr txBox="1"/>
            <p:nvPr/>
          </p:nvSpPr>
          <p:spPr>
            <a:xfrm>
              <a:off x="1461860" y="1455070"/>
              <a:ext cx="1747929" cy="274157"/>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كميسيون بهداشت و درمان، کمیسیون آموزش</a:t>
              </a:r>
              <a:endParaRPr lang="en-US" sz="1000">
                <a:effectLst/>
                <a:latin typeface="Times New Roman" panose="02020603050405020304" pitchFamily="18" charset="0"/>
                <a:ea typeface="Times New Roman" panose="02020603050405020304" pitchFamily="18" charset="0"/>
              </a:endParaRPr>
            </a:p>
          </p:txBody>
        </p:sp>
        <p:cxnSp>
          <p:nvCxnSpPr>
            <p:cNvPr id="94" name="Straight Connector 93"/>
            <p:cNvCxnSpPr/>
            <p:nvPr/>
          </p:nvCxnSpPr>
          <p:spPr>
            <a:xfrm flipV="1">
              <a:off x="546157" y="1793968"/>
              <a:ext cx="6358626" cy="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5" name="Text Box 2"/>
            <p:cNvSpPr txBox="1"/>
            <p:nvPr/>
          </p:nvSpPr>
          <p:spPr>
            <a:xfrm>
              <a:off x="807522" y="1917605"/>
              <a:ext cx="5648841" cy="274157"/>
            </a:xfrm>
            <a:prstGeom prst="round2Diag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rtl="1">
                <a:lnSpc>
                  <a:spcPct val="105000"/>
                </a:lnSpc>
                <a:spcAft>
                  <a:spcPts val="0"/>
                </a:spcAft>
              </a:pPr>
              <a:r>
                <a:rPr lang="fa-IR" sz="1000">
                  <a:effectLst/>
                  <a:latin typeface="Times New Roman" panose="02020603050405020304" pitchFamily="18" charset="0"/>
                  <a:ea typeface="Calibri" panose="020F0502020204030204" pitchFamily="34" charset="0"/>
                  <a:cs typeface="B Mitra" panose="00000400000000000000" pitchFamily="2" charset="-78"/>
                </a:rPr>
                <a:t>معاونت غذا و دارو، کمیسیون تعرفه دارویی، کمیسیون قیمت‌گذاری دارویی، ستادهای ویژه توسعه فناوری معاونت علمی و  فناوری ریاست جمهوری</a:t>
              </a:r>
              <a:endParaRPr lang="en-US" sz="1000">
                <a:effectLst/>
                <a:latin typeface="Times New Roman" panose="02020603050405020304" pitchFamily="18" charset="0"/>
                <a:ea typeface="Times New Roman" panose="02020603050405020304" pitchFamily="18" charset="0"/>
              </a:endParaRPr>
            </a:p>
          </p:txBody>
        </p:sp>
      </p:grpSp>
      <p:sp>
        <p:nvSpPr>
          <p:cNvPr id="2" name="Footer Placeholder 1"/>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23</a:t>
            </a:fld>
            <a:endParaRPr lang="fa-IR"/>
          </a:p>
        </p:txBody>
      </p:sp>
    </p:spTree>
    <p:custDataLst>
      <p:tags r:id="rId1"/>
    </p:custDataLst>
    <p:extLst>
      <p:ext uri="{BB962C8B-B14F-4D97-AF65-F5344CB8AC3E}">
        <p14:creationId xmlns:p14="http://schemas.microsoft.com/office/powerpoint/2010/main" val="1800968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6- مطالعه موردی (ادامه)</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r>
              <a:rPr lang="ar-SA" sz="2400" b="1" dirty="0"/>
              <a:t>طرح ژنریک؛</a:t>
            </a:r>
            <a:r>
              <a:rPr lang="ar-SA" sz="2400" dirty="0"/>
              <a:t> </a:t>
            </a:r>
            <a:endParaRPr lang="fa-IR" sz="2400" dirty="0" smtClean="0"/>
          </a:p>
          <a:p>
            <a:pPr lvl="1" algn="justLow"/>
            <a:r>
              <a:rPr lang="fa-IR" sz="2400" dirty="0" smtClean="0"/>
              <a:t>عدم جلوگیری از تولید</a:t>
            </a:r>
            <a:r>
              <a:rPr lang="ar-SA" sz="2400" dirty="0" smtClean="0"/>
              <a:t> </a:t>
            </a:r>
            <a:r>
              <a:rPr lang="fa-IR" sz="2400" dirty="0" smtClean="0"/>
              <a:t>دارو حتی در </a:t>
            </a:r>
            <a:r>
              <a:rPr lang="ar-SA" sz="2400" dirty="0" smtClean="0"/>
              <a:t>دوره پتنت</a:t>
            </a:r>
            <a:r>
              <a:rPr lang="fa-IR" sz="2400" dirty="0" smtClean="0"/>
              <a:t> آنها با اهدافی از قبیل افزایش دسترسی به دارو، کاهش هزینه تولید و ارتقای توانمندی‌های اولیه تولیدی</a:t>
            </a:r>
          </a:p>
          <a:p>
            <a:pPr marL="667512" lvl="2" indent="0" algn="ctr">
              <a:buNone/>
            </a:pPr>
            <a:r>
              <a:rPr lang="fa-IR" sz="2000" dirty="0" smtClean="0"/>
              <a:t>(طرح ژنریک در ایران، گونه‌ای اغراق آمیز و تعمیم‌یافته از مفهوم داروی ژنریک است) </a:t>
            </a:r>
          </a:p>
          <a:p>
            <a:pPr algn="justLow"/>
            <a:r>
              <a:rPr lang="ar-SA" sz="2400" b="1" dirty="0" smtClean="0"/>
              <a:t>نظام </a:t>
            </a:r>
            <a:r>
              <a:rPr lang="ar-SA" sz="2400" b="1" dirty="0"/>
              <a:t>قیمت‌گذاری</a:t>
            </a:r>
            <a:r>
              <a:rPr lang="ar-SA" sz="2400" dirty="0"/>
              <a:t> </a:t>
            </a:r>
            <a:endParaRPr lang="fa-IR" sz="2400" dirty="0" smtClean="0"/>
          </a:p>
          <a:p>
            <a:pPr lvl="1" algn="justLow"/>
            <a:r>
              <a:rPr lang="fa-IR" sz="2400" dirty="0" smtClean="0"/>
              <a:t>تعیین قیمت دارو توسط دولت با اهدافی از قبیل افزایش دسترسی</a:t>
            </a:r>
          </a:p>
          <a:p>
            <a:pPr algn="justLow"/>
            <a:r>
              <a:rPr lang="fa-IR" sz="2400" b="1" dirty="0" smtClean="0"/>
              <a:t>نظام </a:t>
            </a:r>
            <a:r>
              <a:rPr lang="fa-IR" sz="2400" b="1" dirty="0"/>
              <a:t>تعرفه </a:t>
            </a:r>
            <a:r>
              <a:rPr lang="fa-IR" sz="2400" b="1" dirty="0" smtClean="0"/>
              <a:t>گمرکی </a:t>
            </a:r>
          </a:p>
          <a:p>
            <a:pPr lvl="1" algn="justLow"/>
            <a:r>
              <a:rPr lang="fa-IR" sz="2400" dirty="0" smtClean="0"/>
              <a:t>اعمال تعرفه‌های کمرگی بر واردات دارو با اهدافی از قبیل افزایش توان داخل </a:t>
            </a:r>
            <a:endParaRPr lang="fa-IR" sz="2400" dirty="0"/>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24</a:t>
            </a:fld>
            <a:endParaRPr lang="fa-IR"/>
          </a:p>
        </p:txBody>
      </p:sp>
    </p:spTree>
    <p:extLst>
      <p:ext uri="{BB962C8B-B14F-4D97-AF65-F5344CB8AC3E}">
        <p14:creationId xmlns:p14="http://schemas.microsoft.com/office/powerpoint/2010/main" val="1721154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6- مطالعه موردی (ادامه)</a:t>
            </a:r>
            <a:endParaRPr lang="en-US" dirty="0"/>
          </a:p>
        </p:txBody>
      </p:sp>
      <p:grpSp>
        <p:nvGrpSpPr>
          <p:cNvPr id="4" name="Canvas 466"/>
          <p:cNvGrpSpPr/>
          <p:nvPr/>
        </p:nvGrpSpPr>
        <p:grpSpPr>
          <a:xfrm>
            <a:off x="804664" y="2420888"/>
            <a:ext cx="7583760" cy="4176464"/>
            <a:chOff x="0" y="0"/>
            <a:chExt cx="6096000" cy="3523615"/>
          </a:xfrm>
        </p:grpSpPr>
        <p:sp>
          <p:nvSpPr>
            <p:cNvPr id="5" name="Rectangle 4"/>
            <p:cNvSpPr/>
            <p:nvPr/>
          </p:nvSpPr>
          <p:spPr>
            <a:xfrm>
              <a:off x="0" y="0"/>
              <a:ext cx="6096000" cy="3523615"/>
            </a:xfrm>
            <a:prstGeom prst="rect">
              <a:avLst/>
            </a:prstGeom>
            <a:ln w="6350">
              <a:solidFill>
                <a:schemeClr val="tx1"/>
              </a:solidFill>
            </a:ln>
          </p:spPr>
        </p:sp>
        <p:sp>
          <p:nvSpPr>
            <p:cNvPr id="6" name="Rectangle 5"/>
            <p:cNvSpPr/>
            <p:nvPr/>
          </p:nvSpPr>
          <p:spPr>
            <a:xfrm>
              <a:off x="5351229" y="56957"/>
              <a:ext cx="673211" cy="338264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7" name="Rectangle 6"/>
            <p:cNvSpPr/>
            <p:nvPr/>
          </p:nvSpPr>
          <p:spPr>
            <a:xfrm>
              <a:off x="2210465" y="56957"/>
              <a:ext cx="3061253" cy="338328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8" name="Rectangle 7"/>
            <p:cNvSpPr/>
            <p:nvPr/>
          </p:nvSpPr>
          <p:spPr>
            <a:xfrm>
              <a:off x="1115214" y="61365"/>
              <a:ext cx="945515" cy="338328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9" name="Rectangle 8"/>
            <p:cNvSpPr/>
            <p:nvPr/>
          </p:nvSpPr>
          <p:spPr>
            <a:xfrm>
              <a:off x="31806" y="60715"/>
              <a:ext cx="945797" cy="338328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10" name="Text Box 398"/>
            <p:cNvSpPr txBox="1"/>
            <p:nvPr/>
          </p:nvSpPr>
          <p:spPr>
            <a:xfrm>
              <a:off x="174184" y="539091"/>
              <a:ext cx="479027" cy="2441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طرح ژنریک</a:t>
              </a:r>
              <a:endParaRPr lang="en-US" sz="14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Box 2"/>
            <p:cNvSpPr txBox="1"/>
            <p:nvPr/>
          </p:nvSpPr>
          <p:spPr>
            <a:xfrm>
              <a:off x="100659" y="1486710"/>
              <a:ext cx="585261" cy="24367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نظام تعرفه‌گذاری</a:t>
              </a:r>
              <a:endParaRPr lang="en-US" sz="1600">
                <a:effectLst/>
                <a:latin typeface="Times New Roman" panose="02020603050405020304" pitchFamily="18" charset="0"/>
                <a:ea typeface="Times New Roman" panose="02020603050405020304" pitchFamily="18" charset="0"/>
              </a:endParaRPr>
            </a:p>
          </p:txBody>
        </p:sp>
        <p:sp>
          <p:nvSpPr>
            <p:cNvPr id="12" name="Text Box 2"/>
            <p:cNvSpPr txBox="1"/>
            <p:nvPr/>
          </p:nvSpPr>
          <p:spPr>
            <a:xfrm>
              <a:off x="100659" y="2609454"/>
              <a:ext cx="685483" cy="2431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نظام قیمت‌گذاری</a:t>
              </a:r>
              <a:endParaRPr lang="en-US" sz="1600">
                <a:effectLst/>
                <a:latin typeface="Times New Roman" panose="02020603050405020304" pitchFamily="18" charset="0"/>
                <a:ea typeface="Times New Roman" panose="02020603050405020304" pitchFamily="18" charset="0"/>
              </a:endParaRPr>
            </a:p>
          </p:txBody>
        </p:sp>
        <p:sp>
          <p:nvSpPr>
            <p:cNvPr id="13" name="Text Box 2"/>
            <p:cNvSpPr txBox="1"/>
            <p:nvPr/>
          </p:nvSpPr>
          <p:spPr>
            <a:xfrm>
              <a:off x="1232035" y="510146"/>
              <a:ext cx="766123" cy="24367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گسترش بازار دارویی</a:t>
              </a:r>
              <a:endParaRPr lang="en-US" sz="1600">
                <a:effectLst/>
                <a:latin typeface="Times New Roman" panose="02020603050405020304" pitchFamily="18" charset="0"/>
                <a:ea typeface="Times New Roman" panose="02020603050405020304" pitchFamily="18" charset="0"/>
              </a:endParaRPr>
            </a:p>
          </p:txBody>
        </p:sp>
        <p:sp>
          <p:nvSpPr>
            <p:cNvPr id="14" name="Text Box 2"/>
            <p:cNvSpPr txBox="1"/>
            <p:nvPr/>
          </p:nvSpPr>
          <p:spPr>
            <a:xfrm>
              <a:off x="1232035" y="1193651"/>
              <a:ext cx="743031" cy="2431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ارتقای کیفیت دارو</a:t>
              </a:r>
              <a:endParaRPr lang="en-US" sz="1600">
                <a:effectLst/>
                <a:latin typeface="Times New Roman" panose="02020603050405020304" pitchFamily="18" charset="0"/>
                <a:ea typeface="Times New Roman" panose="02020603050405020304" pitchFamily="18" charset="0"/>
              </a:endParaRPr>
            </a:p>
          </p:txBody>
        </p:sp>
        <p:sp>
          <p:nvSpPr>
            <p:cNvPr id="15" name="Text Box 2"/>
            <p:cNvSpPr txBox="1"/>
            <p:nvPr/>
          </p:nvSpPr>
          <p:spPr>
            <a:xfrm>
              <a:off x="1260386" y="2449944"/>
              <a:ext cx="714680" cy="32501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انگیزش تحقیق و توسعه</a:t>
              </a:r>
              <a:endParaRPr lang="en-US" sz="1600">
                <a:effectLst/>
                <a:latin typeface="Times New Roman" panose="02020603050405020304" pitchFamily="18" charset="0"/>
                <a:ea typeface="Times New Roman" panose="02020603050405020304" pitchFamily="18" charset="0"/>
              </a:endParaRPr>
            </a:p>
          </p:txBody>
        </p:sp>
        <p:sp>
          <p:nvSpPr>
            <p:cNvPr id="16" name="Text Box 2"/>
            <p:cNvSpPr txBox="1"/>
            <p:nvPr/>
          </p:nvSpPr>
          <p:spPr>
            <a:xfrm>
              <a:off x="1232035" y="1946542"/>
              <a:ext cx="808413" cy="22019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افزایش دسترسی‌پذیری</a:t>
              </a:r>
              <a:endParaRPr lang="en-US" sz="1600">
                <a:effectLst/>
                <a:latin typeface="Times New Roman" panose="02020603050405020304" pitchFamily="18" charset="0"/>
                <a:ea typeface="Times New Roman" panose="02020603050405020304" pitchFamily="18" charset="0"/>
              </a:endParaRPr>
            </a:p>
          </p:txBody>
        </p:sp>
        <p:sp>
          <p:nvSpPr>
            <p:cNvPr id="17" name="Text Box 2"/>
            <p:cNvSpPr txBox="1"/>
            <p:nvPr/>
          </p:nvSpPr>
          <p:spPr>
            <a:xfrm>
              <a:off x="2979885" y="561067"/>
              <a:ext cx="335320" cy="2431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اگاهی بازار</a:t>
              </a:r>
              <a:endParaRPr lang="en-US" sz="1600">
                <a:effectLst/>
                <a:latin typeface="Times New Roman" panose="02020603050405020304" pitchFamily="18" charset="0"/>
                <a:ea typeface="Times New Roman" panose="02020603050405020304" pitchFamily="18" charset="0"/>
              </a:endParaRPr>
            </a:p>
          </p:txBody>
        </p:sp>
        <p:sp>
          <p:nvSpPr>
            <p:cNvPr id="18" name="Text Box 2"/>
            <p:cNvSpPr txBox="1"/>
            <p:nvPr/>
          </p:nvSpPr>
          <p:spPr>
            <a:xfrm>
              <a:off x="2902197" y="1336328"/>
              <a:ext cx="402382"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انتخاب بازار</a:t>
              </a:r>
              <a:endParaRPr lang="en-US" sz="1600">
                <a:effectLst/>
                <a:latin typeface="Times New Roman" panose="02020603050405020304" pitchFamily="18" charset="0"/>
                <a:ea typeface="Times New Roman" panose="02020603050405020304" pitchFamily="18" charset="0"/>
              </a:endParaRPr>
            </a:p>
          </p:txBody>
        </p:sp>
        <p:sp>
          <p:nvSpPr>
            <p:cNvPr id="19" name="Text Box 2"/>
            <p:cNvSpPr txBox="1"/>
            <p:nvPr/>
          </p:nvSpPr>
          <p:spPr>
            <a:xfrm>
              <a:off x="2641523" y="2780278"/>
              <a:ext cx="469445" cy="2349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مدیریت دانش</a:t>
              </a:r>
              <a:endParaRPr lang="en-US" sz="1600">
                <a:effectLst/>
                <a:latin typeface="Times New Roman" panose="02020603050405020304" pitchFamily="18" charset="0"/>
                <a:ea typeface="Times New Roman" panose="02020603050405020304" pitchFamily="18" charset="0"/>
              </a:endParaRPr>
            </a:p>
          </p:txBody>
        </p:sp>
        <p:sp>
          <p:nvSpPr>
            <p:cNvPr id="20" name="Text Box 2"/>
            <p:cNvSpPr txBox="1"/>
            <p:nvPr/>
          </p:nvSpPr>
          <p:spPr>
            <a:xfrm>
              <a:off x="2650368" y="2045980"/>
              <a:ext cx="737701"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پورتفولیو تحقیق و توسعه</a:t>
              </a:r>
              <a:endParaRPr lang="en-US" sz="1600">
                <a:effectLst/>
                <a:latin typeface="Times New Roman" panose="02020603050405020304" pitchFamily="18" charset="0"/>
                <a:ea typeface="Times New Roman" panose="02020603050405020304" pitchFamily="18" charset="0"/>
              </a:endParaRPr>
            </a:p>
          </p:txBody>
        </p:sp>
        <p:sp>
          <p:nvSpPr>
            <p:cNvPr id="21" name="Text Box 2"/>
            <p:cNvSpPr txBox="1"/>
            <p:nvPr/>
          </p:nvSpPr>
          <p:spPr>
            <a:xfrm>
              <a:off x="4051168" y="540727"/>
              <a:ext cx="602641"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اگاهی فناوری</a:t>
              </a:r>
              <a:endParaRPr lang="en-US" sz="1600">
                <a:effectLst/>
                <a:latin typeface="Times New Roman" panose="02020603050405020304" pitchFamily="18" charset="0"/>
                <a:ea typeface="Times New Roman" panose="02020603050405020304" pitchFamily="18" charset="0"/>
              </a:endParaRPr>
            </a:p>
          </p:txBody>
        </p:sp>
        <p:sp>
          <p:nvSpPr>
            <p:cNvPr id="22" name="Text Box 2"/>
            <p:cNvSpPr txBox="1"/>
            <p:nvPr/>
          </p:nvSpPr>
          <p:spPr>
            <a:xfrm>
              <a:off x="4095410" y="1224440"/>
              <a:ext cx="535113"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انتخاب فناوری</a:t>
              </a:r>
              <a:endParaRPr lang="en-US" sz="1600">
                <a:effectLst/>
                <a:latin typeface="Times New Roman" panose="02020603050405020304" pitchFamily="18" charset="0"/>
                <a:ea typeface="Times New Roman" panose="02020603050405020304" pitchFamily="18" charset="0"/>
              </a:endParaRPr>
            </a:p>
          </p:txBody>
        </p:sp>
        <p:sp>
          <p:nvSpPr>
            <p:cNvPr id="23" name="Text Box 2"/>
            <p:cNvSpPr txBox="1"/>
            <p:nvPr/>
          </p:nvSpPr>
          <p:spPr>
            <a:xfrm>
              <a:off x="4017634" y="2810253"/>
              <a:ext cx="669706" cy="2349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تغییرات اکوسیستم</a:t>
              </a:r>
              <a:endParaRPr lang="en-US" sz="1600">
                <a:effectLst/>
                <a:latin typeface="Times New Roman" panose="02020603050405020304" pitchFamily="18" charset="0"/>
                <a:ea typeface="Times New Roman" panose="02020603050405020304" pitchFamily="18" charset="0"/>
              </a:endParaRPr>
            </a:p>
          </p:txBody>
        </p:sp>
        <p:sp>
          <p:nvSpPr>
            <p:cNvPr id="24" name="Text Box 2"/>
            <p:cNvSpPr txBox="1"/>
            <p:nvPr/>
          </p:nvSpPr>
          <p:spPr>
            <a:xfrm>
              <a:off x="4366154" y="2025642"/>
              <a:ext cx="335320"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همکاری</a:t>
              </a:r>
              <a:endParaRPr lang="en-US" sz="1600">
                <a:effectLst/>
                <a:latin typeface="Times New Roman" panose="02020603050405020304" pitchFamily="18" charset="0"/>
                <a:ea typeface="Times New Roman" panose="02020603050405020304" pitchFamily="18" charset="0"/>
              </a:endParaRPr>
            </a:p>
          </p:txBody>
        </p:sp>
        <p:sp>
          <p:nvSpPr>
            <p:cNvPr id="25" name="Text Box 2"/>
            <p:cNvSpPr txBox="1"/>
            <p:nvPr/>
          </p:nvSpPr>
          <p:spPr>
            <a:xfrm>
              <a:off x="3606981" y="784858"/>
              <a:ext cx="469445" cy="24204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ممیزی فناوری</a:t>
              </a:r>
              <a:endParaRPr lang="en-US" sz="1600">
                <a:effectLst/>
                <a:latin typeface="Times New Roman" panose="02020603050405020304" pitchFamily="18" charset="0"/>
                <a:ea typeface="Times New Roman" panose="02020603050405020304" pitchFamily="18" charset="0"/>
              </a:endParaRPr>
            </a:p>
          </p:txBody>
        </p:sp>
        <p:sp>
          <p:nvSpPr>
            <p:cNvPr id="26" name="Text Box 2"/>
            <p:cNvSpPr txBox="1"/>
            <p:nvPr/>
          </p:nvSpPr>
          <p:spPr>
            <a:xfrm>
              <a:off x="3407356" y="1570288"/>
              <a:ext cx="737701"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معماری مدل کسب و کار</a:t>
              </a:r>
              <a:endParaRPr lang="en-US" sz="1600">
                <a:effectLst/>
                <a:latin typeface="Times New Roman" panose="02020603050405020304" pitchFamily="18" charset="0"/>
                <a:ea typeface="Times New Roman" panose="02020603050405020304" pitchFamily="18" charset="0"/>
              </a:endParaRPr>
            </a:p>
          </p:txBody>
        </p:sp>
        <p:sp>
          <p:nvSpPr>
            <p:cNvPr id="27" name="Text Box 2"/>
            <p:cNvSpPr txBox="1"/>
            <p:nvPr/>
          </p:nvSpPr>
          <p:spPr>
            <a:xfrm>
              <a:off x="3390546" y="3105243"/>
              <a:ext cx="402382" cy="2349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تیم‌سازی</a:t>
              </a:r>
              <a:endParaRPr lang="en-US" sz="1600">
                <a:effectLst/>
                <a:latin typeface="Times New Roman" panose="02020603050405020304" pitchFamily="18" charset="0"/>
                <a:ea typeface="Times New Roman" panose="02020603050405020304" pitchFamily="18" charset="0"/>
              </a:endParaRPr>
            </a:p>
          </p:txBody>
        </p:sp>
        <p:sp>
          <p:nvSpPr>
            <p:cNvPr id="28" name="Text Box 2"/>
            <p:cNvSpPr txBox="1"/>
            <p:nvPr/>
          </p:nvSpPr>
          <p:spPr>
            <a:xfrm>
              <a:off x="3399393" y="2371490"/>
              <a:ext cx="804765" cy="1566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ریسک‌پذیری و خلق مسیر</a:t>
              </a:r>
              <a:endParaRPr lang="en-US" sz="1600">
                <a:effectLst/>
                <a:latin typeface="Times New Roman" panose="02020603050405020304" pitchFamily="18" charset="0"/>
                <a:ea typeface="Times New Roman" panose="02020603050405020304" pitchFamily="18" charset="0"/>
              </a:endParaRPr>
            </a:p>
          </p:txBody>
        </p:sp>
        <p:sp>
          <p:nvSpPr>
            <p:cNvPr id="29" name="Text Box 2"/>
            <p:cNvSpPr txBox="1"/>
            <p:nvPr/>
          </p:nvSpPr>
          <p:spPr>
            <a:xfrm>
              <a:off x="1260386" y="3044150"/>
              <a:ext cx="670366" cy="35838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spcBef>
                  <a:spcPts val="0"/>
                </a:spcBef>
                <a:spcAft>
                  <a:spcPts val="0"/>
                </a:spcAft>
              </a:pPr>
              <a:r>
                <a:rPr lang="fa-IR" sz="1050">
                  <a:effectLst/>
                  <a:latin typeface="Calibri" panose="020F0502020204030204" pitchFamily="34" charset="0"/>
                  <a:ea typeface="Calibri" panose="020F0502020204030204" pitchFamily="34" charset="0"/>
                  <a:cs typeface="B Mitra" panose="00000400000000000000" pitchFamily="2" charset="-78"/>
                </a:rPr>
                <a:t>ارتقای زنجیره ارزش و تولید</a:t>
              </a:r>
              <a:endParaRPr lang="en-US" sz="1600">
                <a:effectLst/>
                <a:latin typeface="Times New Roman" panose="02020603050405020304" pitchFamily="18" charset="0"/>
                <a:ea typeface="Times New Roman" panose="02020603050405020304" pitchFamily="18" charset="0"/>
              </a:endParaRPr>
            </a:p>
          </p:txBody>
        </p:sp>
        <p:sp>
          <p:nvSpPr>
            <p:cNvPr id="30" name="Freeform 29"/>
            <p:cNvSpPr/>
            <p:nvPr/>
          </p:nvSpPr>
          <p:spPr>
            <a:xfrm>
              <a:off x="2467029" y="2707803"/>
              <a:ext cx="2740133" cy="695137"/>
            </a:xfrm>
            <a:custGeom>
              <a:avLst/>
              <a:gdLst>
                <a:gd name="connsiteX0" fmla="*/ 760021 w 4025735"/>
                <a:gd name="connsiteY0" fmla="*/ 819397 h 1021278"/>
                <a:gd name="connsiteX1" fmla="*/ 3170712 w 4025735"/>
                <a:gd name="connsiteY1" fmla="*/ 1021278 h 1021278"/>
                <a:gd name="connsiteX2" fmla="*/ 4025735 w 4025735"/>
                <a:gd name="connsiteY2" fmla="*/ 213756 h 1021278"/>
                <a:gd name="connsiteX3" fmla="*/ 2541319 w 4025735"/>
                <a:gd name="connsiteY3" fmla="*/ 0 h 1021278"/>
                <a:gd name="connsiteX4" fmla="*/ 332509 w 4025735"/>
                <a:gd name="connsiteY4" fmla="*/ 59376 h 1021278"/>
                <a:gd name="connsiteX5" fmla="*/ 0 w 4025735"/>
                <a:gd name="connsiteY5" fmla="*/ 486888 h 1021278"/>
                <a:gd name="connsiteX6" fmla="*/ 760021 w 4025735"/>
                <a:gd name="connsiteY6" fmla="*/ 819397 h 102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5735" h="1021278">
                  <a:moveTo>
                    <a:pt x="760021" y="819397"/>
                  </a:moveTo>
                  <a:lnTo>
                    <a:pt x="3170712" y="1021278"/>
                  </a:lnTo>
                  <a:lnTo>
                    <a:pt x="4025735" y="213756"/>
                  </a:lnTo>
                  <a:lnTo>
                    <a:pt x="2541319" y="0"/>
                  </a:lnTo>
                  <a:lnTo>
                    <a:pt x="332509" y="59376"/>
                  </a:lnTo>
                  <a:lnTo>
                    <a:pt x="0" y="486888"/>
                  </a:lnTo>
                  <a:lnTo>
                    <a:pt x="760021" y="819397"/>
                  </a:lnTo>
                  <a:close/>
                </a:path>
              </a:pathLst>
            </a:cu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206" tIns="31103" rIns="62206" bIns="31103" numCol="1" spcCol="0" rtlCol="0" fromWordArt="0" anchor="ctr" anchorCtr="0" forceAA="0" compatLnSpc="1">
              <a:prstTxWarp prst="textNoShape">
                <a:avLst/>
              </a:prstTxWarp>
              <a:noAutofit/>
            </a:bodyPr>
            <a:lstStyle/>
            <a:p>
              <a:endParaRPr lang="en-US" sz="2400"/>
            </a:p>
          </p:txBody>
        </p:sp>
        <p:sp>
          <p:nvSpPr>
            <p:cNvPr id="31" name="Freeform 30"/>
            <p:cNvSpPr/>
            <p:nvPr/>
          </p:nvSpPr>
          <p:spPr>
            <a:xfrm>
              <a:off x="2411721" y="373092"/>
              <a:ext cx="2739811" cy="695002"/>
            </a:xfrm>
            <a:custGeom>
              <a:avLst/>
              <a:gdLst>
                <a:gd name="connsiteX0" fmla="*/ 760021 w 4025735"/>
                <a:gd name="connsiteY0" fmla="*/ 819397 h 1021278"/>
                <a:gd name="connsiteX1" fmla="*/ 3170712 w 4025735"/>
                <a:gd name="connsiteY1" fmla="*/ 1021278 h 1021278"/>
                <a:gd name="connsiteX2" fmla="*/ 4025735 w 4025735"/>
                <a:gd name="connsiteY2" fmla="*/ 213756 h 1021278"/>
                <a:gd name="connsiteX3" fmla="*/ 2541319 w 4025735"/>
                <a:gd name="connsiteY3" fmla="*/ 0 h 1021278"/>
                <a:gd name="connsiteX4" fmla="*/ 332509 w 4025735"/>
                <a:gd name="connsiteY4" fmla="*/ 59376 h 1021278"/>
                <a:gd name="connsiteX5" fmla="*/ 0 w 4025735"/>
                <a:gd name="connsiteY5" fmla="*/ 486888 h 1021278"/>
                <a:gd name="connsiteX6" fmla="*/ 760021 w 4025735"/>
                <a:gd name="connsiteY6" fmla="*/ 819397 h 102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5735" h="1021278">
                  <a:moveTo>
                    <a:pt x="760021" y="819397"/>
                  </a:moveTo>
                  <a:lnTo>
                    <a:pt x="3170712" y="1021278"/>
                  </a:lnTo>
                  <a:lnTo>
                    <a:pt x="4025735" y="213756"/>
                  </a:lnTo>
                  <a:lnTo>
                    <a:pt x="2541319" y="0"/>
                  </a:lnTo>
                  <a:lnTo>
                    <a:pt x="332509" y="59376"/>
                  </a:lnTo>
                  <a:lnTo>
                    <a:pt x="0" y="486888"/>
                  </a:lnTo>
                  <a:lnTo>
                    <a:pt x="760021" y="819397"/>
                  </a:lnTo>
                  <a:close/>
                </a:path>
              </a:pathLst>
            </a:cu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206" tIns="31103" rIns="62206" bIns="31103" numCol="1" spcCol="0" rtlCol="0" fromWordArt="0" anchor="ctr" anchorCtr="0" forceAA="0" compatLnSpc="1">
              <a:prstTxWarp prst="textNoShape">
                <a:avLst/>
              </a:prstTxWarp>
              <a:noAutofit/>
            </a:bodyPr>
            <a:lstStyle/>
            <a:p>
              <a:endParaRPr lang="en-US" sz="2400"/>
            </a:p>
          </p:txBody>
        </p:sp>
        <p:sp>
          <p:nvSpPr>
            <p:cNvPr id="32" name="Freeform 31"/>
            <p:cNvSpPr/>
            <p:nvPr/>
          </p:nvSpPr>
          <p:spPr>
            <a:xfrm>
              <a:off x="2427888" y="1165224"/>
              <a:ext cx="2739811" cy="694571"/>
            </a:xfrm>
            <a:custGeom>
              <a:avLst/>
              <a:gdLst>
                <a:gd name="connsiteX0" fmla="*/ 760021 w 4025735"/>
                <a:gd name="connsiteY0" fmla="*/ 819397 h 1021278"/>
                <a:gd name="connsiteX1" fmla="*/ 3170712 w 4025735"/>
                <a:gd name="connsiteY1" fmla="*/ 1021278 h 1021278"/>
                <a:gd name="connsiteX2" fmla="*/ 4025735 w 4025735"/>
                <a:gd name="connsiteY2" fmla="*/ 213756 h 1021278"/>
                <a:gd name="connsiteX3" fmla="*/ 2541319 w 4025735"/>
                <a:gd name="connsiteY3" fmla="*/ 0 h 1021278"/>
                <a:gd name="connsiteX4" fmla="*/ 332509 w 4025735"/>
                <a:gd name="connsiteY4" fmla="*/ 59376 h 1021278"/>
                <a:gd name="connsiteX5" fmla="*/ 0 w 4025735"/>
                <a:gd name="connsiteY5" fmla="*/ 486888 h 1021278"/>
                <a:gd name="connsiteX6" fmla="*/ 760021 w 4025735"/>
                <a:gd name="connsiteY6" fmla="*/ 819397 h 102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5735" h="1021278">
                  <a:moveTo>
                    <a:pt x="760021" y="819397"/>
                  </a:moveTo>
                  <a:lnTo>
                    <a:pt x="3170712" y="1021278"/>
                  </a:lnTo>
                  <a:lnTo>
                    <a:pt x="4025735" y="213756"/>
                  </a:lnTo>
                  <a:lnTo>
                    <a:pt x="2541319" y="0"/>
                  </a:lnTo>
                  <a:lnTo>
                    <a:pt x="332509" y="59376"/>
                  </a:lnTo>
                  <a:lnTo>
                    <a:pt x="0" y="486888"/>
                  </a:lnTo>
                  <a:lnTo>
                    <a:pt x="760021" y="819397"/>
                  </a:lnTo>
                  <a:close/>
                </a:path>
              </a:pathLst>
            </a:cu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206" tIns="31103" rIns="62206" bIns="31103" numCol="1" spcCol="0" rtlCol="0" fromWordArt="0" anchor="ctr" anchorCtr="0" forceAA="0" compatLnSpc="1">
              <a:prstTxWarp prst="textNoShape">
                <a:avLst/>
              </a:prstTxWarp>
              <a:noAutofit/>
            </a:bodyPr>
            <a:lstStyle/>
            <a:p>
              <a:endParaRPr lang="en-US" sz="2400"/>
            </a:p>
          </p:txBody>
        </p:sp>
        <p:sp>
          <p:nvSpPr>
            <p:cNvPr id="33" name="Freeform 32"/>
            <p:cNvSpPr/>
            <p:nvPr/>
          </p:nvSpPr>
          <p:spPr>
            <a:xfrm>
              <a:off x="2403638" y="1908859"/>
              <a:ext cx="2739811" cy="694138"/>
            </a:xfrm>
            <a:custGeom>
              <a:avLst/>
              <a:gdLst>
                <a:gd name="connsiteX0" fmla="*/ 760021 w 4025735"/>
                <a:gd name="connsiteY0" fmla="*/ 819397 h 1021278"/>
                <a:gd name="connsiteX1" fmla="*/ 3170712 w 4025735"/>
                <a:gd name="connsiteY1" fmla="*/ 1021278 h 1021278"/>
                <a:gd name="connsiteX2" fmla="*/ 4025735 w 4025735"/>
                <a:gd name="connsiteY2" fmla="*/ 213756 h 1021278"/>
                <a:gd name="connsiteX3" fmla="*/ 2541319 w 4025735"/>
                <a:gd name="connsiteY3" fmla="*/ 0 h 1021278"/>
                <a:gd name="connsiteX4" fmla="*/ 332509 w 4025735"/>
                <a:gd name="connsiteY4" fmla="*/ 59376 h 1021278"/>
                <a:gd name="connsiteX5" fmla="*/ 0 w 4025735"/>
                <a:gd name="connsiteY5" fmla="*/ 486888 h 1021278"/>
                <a:gd name="connsiteX6" fmla="*/ 760021 w 4025735"/>
                <a:gd name="connsiteY6" fmla="*/ 819397 h 102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5735" h="1021278">
                  <a:moveTo>
                    <a:pt x="760021" y="819397"/>
                  </a:moveTo>
                  <a:lnTo>
                    <a:pt x="3170712" y="1021278"/>
                  </a:lnTo>
                  <a:lnTo>
                    <a:pt x="4025735" y="213756"/>
                  </a:lnTo>
                  <a:lnTo>
                    <a:pt x="2541319" y="0"/>
                  </a:lnTo>
                  <a:lnTo>
                    <a:pt x="332509" y="59376"/>
                  </a:lnTo>
                  <a:lnTo>
                    <a:pt x="0" y="486888"/>
                  </a:lnTo>
                  <a:lnTo>
                    <a:pt x="760021" y="819397"/>
                  </a:lnTo>
                  <a:close/>
                </a:path>
              </a:pathLst>
            </a:cu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206" tIns="31103" rIns="62206" bIns="31103" numCol="1" spcCol="0" rtlCol="0" fromWordArt="0" anchor="ctr" anchorCtr="0" forceAA="0" compatLnSpc="1">
              <a:prstTxWarp prst="textNoShape">
                <a:avLst/>
              </a:prstTxWarp>
              <a:noAutofit/>
            </a:bodyPr>
            <a:lstStyle/>
            <a:p>
              <a:endParaRPr lang="en-US" sz="2400"/>
            </a:p>
          </p:txBody>
        </p:sp>
        <p:sp>
          <p:nvSpPr>
            <p:cNvPr id="34" name="Text Box 2"/>
            <p:cNvSpPr txBox="1"/>
            <p:nvPr/>
          </p:nvSpPr>
          <p:spPr>
            <a:xfrm>
              <a:off x="4444934" y="795973"/>
              <a:ext cx="579861" cy="243769"/>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هوش نوآوری</a:t>
              </a:r>
              <a:endParaRPr lang="en-US" sz="1600">
                <a:effectLst/>
                <a:latin typeface="Times New Roman" panose="02020603050405020304" pitchFamily="18" charset="0"/>
                <a:ea typeface="Times New Roman" panose="02020603050405020304" pitchFamily="18" charset="0"/>
              </a:endParaRPr>
            </a:p>
          </p:txBody>
        </p:sp>
        <p:sp>
          <p:nvSpPr>
            <p:cNvPr id="35" name="Text Box 2"/>
            <p:cNvSpPr txBox="1"/>
            <p:nvPr/>
          </p:nvSpPr>
          <p:spPr>
            <a:xfrm>
              <a:off x="4533771" y="1510488"/>
              <a:ext cx="478894" cy="24333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ریل‌گذاری</a:t>
              </a:r>
              <a:endParaRPr lang="en-US" sz="1600">
                <a:effectLst/>
                <a:latin typeface="Times New Roman" panose="02020603050405020304" pitchFamily="18" charset="0"/>
                <a:ea typeface="Times New Roman" panose="02020603050405020304" pitchFamily="18" charset="0"/>
              </a:endParaRPr>
            </a:p>
          </p:txBody>
        </p:sp>
        <p:sp>
          <p:nvSpPr>
            <p:cNvPr id="36" name="Text Box 2"/>
            <p:cNvSpPr txBox="1"/>
            <p:nvPr/>
          </p:nvSpPr>
          <p:spPr>
            <a:xfrm>
              <a:off x="4444934" y="2285980"/>
              <a:ext cx="478894" cy="24333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ترکیب</a:t>
              </a:r>
              <a:endParaRPr lang="en-US" sz="1600">
                <a:effectLst/>
                <a:latin typeface="Times New Roman" panose="02020603050405020304" pitchFamily="18" charset="0"/>
                <a:ea typeface="Times New Roman" panose="02020603050405020304" pitchFamily="18" charset="0"/>
              </a:endParaRPr>
            </a:p>
          </p:txBody>
        </p:sp>
        <p:sp>
          <p:nvSpPr>
            <p:cNvPr id="37" name="Text Box 2"/>
            <p:cNvSpPr txBox="1"/>
            <p:nvPr/>
          </p:nvSpPr>
          <p:spPr>
            <a:xfrm>
              <a:off x="4630523" y="3064728"/>
              <a:ext cx="478894" cy="24333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راهبری</a:t>
              </a:r>
              <a:endParaRPr lang="en-US" sz="1600">
                <a:effectLst/>
                <a:latin typeface="Times New Roman" panose="02020603050405020304" pitchFamily="18" charset="0"/>
                <a:ea typeface="Times New Roman" panose="02020603050405020304" pitchFamily="18" charset="0"/>
              </a:endParaRPr>
            </a:p>
          </p:txBody>
        </p:sp>
        <p:sp>
          <p:nvSpPr>
            <p:cNvPr id="38" name="Text Box 2"/>
            <p:cNvSpPr txBox="1"/>
            <p:nvPr/>
          </p:nvSpPr>
          <p:spPr>
            <a:xfrm>
              <a:off x="5439779" y="1224439"/>
              <a:ext cx="561309" cy="24327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نوآوری محصول</a:t>
              </a:r>
              <a:endParaRPr lang="en-US" sz="1600">
                <a:effectLst/>
                <a:latin typeface="Times New Roman" panose="02020603050405020304" pitchFamily="18" charset="0"/>
                <a:ea typeface="Times New Roman" panose="02020603050405020304" pitchFamily="18" charset="0"/>
              </a:endParaRPr>
            </a:p>
          </p:txBody>
        </p:sp>
        <p:sp>
          <p:nvSpPr>
            <p:cNvPr id="39" name="Text Box 2"/>
            <p:cNvSpPr txBox="1"/>
            <p:nvPr/>
          </p:nvSpPr>
          <p:spPr>
            <a:xfrm>
              <a:off x="5431844" y="2144864"/>
              <a:ext cx="560827" cy="24327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نوآوری فرآیند</a:t>
              </a:r>
              <a:endParaRPr lang="en-US" sz="1600">
                <a:effectLst/>
                <a:latin typeface="Times New Roman" panose="02020603050405020304" pitchFamily="18" charset="0"/>
                <a:ea typeface="Times New Roman" panose="02020603050405020304" pitchFamily="18" charset="0"/>
              </a:endParaRPr>
            </a:p>
          </p:txBody>
        </p:sp>
        <p:sp>
          <p:nvSpPr>
            <p:cNvPr id="40" name="Text Box 2"/>
            <p:cNvSpPr txBox="1"/>
            <p:nvPr/>
          </p:nvSpPr>
          <p:spPr>
            <a:xfrm>
              <a:off x="84588" y="116364"/>
              <a:ext cx="822960" cy="243205"/>
            </a:xfrm>
            <a:prstGeom prst="rect">
              <a:avLst/>
            </a:prstGeom>
            <a:solidFill>
              <a:schemeClr val="bg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سیاست‌های تنظیمی</a:t>
              </a:r>
              <a:endParaRPr lang="en-US" sz="1600">
                <a:effectLst/>
                <a:latin typeface="Times New Roman" panose="02020603050405020304" pitchFamily="18" charset="0"/>
                <a:ea typeface="Times New Roman" panose="02020603050405020304" pitchFamily="18" charset="0"/>
              </a:endParaRPr>
            </a:p>
          </p:txBody>
        </p:sp>
        <p:sp>
          <p:nvSpPr>
            <p:cNvPr id="41" name="Text Box 2"/>
            <p:cNvSpPr txBox="1"/>
            <p:nvPr/>
          </p:nvSpPr>
          <p:spPr>
            <a:xfrm>
              <a:off x="1152185" y="103761"/>
              <a:ext cx="845973" cy="242570"/>
            </a:xfrm>
            <a:prstGeom prst="rect">
              <a:avLst/>
            </a:prstGeom>
            <a:solidFill>
              <a:schemeClr val="bg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اهداف سیاستی</a:t>
              </a:r>
              <a:endParaRPr lang="en-US" sz="1600">
                <a:effectLst/>
                <a:latin typeface="Times New Roman" panose="02020603050405020304" pitchFamily="18" charset="0"/>
                <a:ea typeface="Times New Roman" panose="02020603050405020304" pitchFamily="18" charset="0"/>
              </a:endParaRPr>
            </a:p>
          </p:txBody>
        </p:sp>
        <p:sp>
          <p:nvSpPr>
            <p:cNvPr id="42" name="Text Box 2"/>
            <p:cNvSpPr txBox="1"/>
            <p:nvPr/>
          </p:nvSpPr>
          <p:spPr>
            <a:xfrm>
              <a:off x="3315205" y="84583"/>
              <a:ext cx="972185" cy="241935"/>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توانمندی نوآوری</a:t>
              </a:r>
              <a:endParaRPr lang="en-US" sz="1600">
                <a:effectLst/>
                <a:latin typeface="Times New Roman" panose="02020603050405020304" pitchFamily="18" charset="0"/>
                <a:ea typeface="Times New Roman" panose="02020603050405020304" pitchFamily="18" charset="0"/>
              </a:endParaRPr>
            </a:p>
          </p:txBody>
        </p:sp>
        <p:sp>
          <p:nvSpPr>
            <p:cNvPr id="43" name="Text Box 2"/>
            <p:cNvSpPr txBox="1"/>
            <p:nvPr/>
          </p:nvSpPr>
          <p:spPr>
            <a:xfrm>
              <a:off x="5375082" y="105027"/>
              <a:ext cx="640080" cy="241300"/>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rtl="1">
                <a:lnSpc>
                  <a:spcPct val="115000"/>
                </a:lnSpc>
                <a:spcBef>
                  <a:spcPts val="0"/>
                </a:spcBef>
                <a:spcAft>
                  <a:spcPts val="0"/>
                </a:spcAft>
              </a:pPr>
              <a:r>
                <a:rPr lang="fa-IR" sz="1050" b="1">
                  <a:effectLst/>
                  <a:latin typeface="Calibri" panose="020F0502020204030204" pitchFamily="34" charset="0"/>
                  <a:ea typeface="Calibri" panose="020F0502020204030204" pitchFamily="34" charset="0"/>
                  <a:cs typeface="B Mitra" panose="00000400000000000000" pitchFamily="2" charset="-78"/>
                </a:rPr>
                <a:t>عملکرد نوآوری</a:t>
              </a:r>
              <a:endParaRPr lang="en-US" sz="1600">
                <a:effectLst/>
                <a:latin typeface="Times New Roman" panose="02020603050405020304" pitchFamily="18" charset="0"/>
                <a:ea typeface="Times New Roman" panose="02020603050405020304" pitchFamily="18" charset="0"/>
              </a:endParaRPr>
            </a:p>
          </p:txBody>
        </p:sp>
      </p:grpSp>
      <p:sp>
        <p:nvSpPr>
          <p:cNvPr id="3" name="Footer Placeholder 2"/>
          <p:cNvSpPr>
            <a:spLocks noGrp="1"/>
          </p:cNvSpPr>
          <p:nvPr>
            <p:ph type="ftr" sz="quarter" idx="11"/>
          </p:nvPr>
        </p:nvSpPr>
        <p:spPr/>
        <p:txBody>
          <a:bodyPr/>
          <a:lstStyle/>
          <a:p>
            <a:r>
              <a:rPr lang="fa-IR" smtClean="0"/>
              <a:t>از 27</a:t>
            </a:r>
            <a:endParaRPr lang="fa-IR"/>
          </a:p>
        </p:txBody>
      </p:sp>
      <p:sp>
        <p:nvSpPr>
          <p:cNvPr id="44" name="Slide Number Placeholder 43"/>
          <p:cNvSpPr>
            <a:spLocks noGrp="1"/>
          </p:cNvSpPr>
          <p:nvPr>
            <p:ph type="sldNum" sz="quarter" idx="12"/>
          </p:nvPr>
        </p:nvSpPr>
        <p:spPr/>
        <p:txBody>
          <a:bodyPr/>
          <a:lstStyle/>
          <a:p>
            <a:fld id="{85360FD1-730F-4C18-B25B-3934FD1E2396}" type="slidenum">
              <a:rPr lang="fa-IR" smtClean="0"/>
              <a:pPr/>
              <a:t>25</a:t>
            </a:fld>
            <a:endParaRPr lang="fa-IR"/>
          </a:p>
        </p:txBody>
      </p:sp>
    </p:spTree>
    <p:extLst>
      <p:ext uri="{BB962C8B-B14F-4D97-AF65-F5344CB8AC3E}">
        <p14:creationId xmlns:p14="http://schemas.microsoft.com/office/powerpoint/2010/main" val="1721323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6- مطالعه </a:t>
            </a:r>
            <a:r>
              <a:rPr lang="fa-IR" dirty="0"/>
              <a:t>موردی (ادامه)</a:t>
            </a:r>
            <a:endParaRPr lang="en-US" dirty="0"/>
          </a:p>
        </p:txBody>
      </p:sp>
      <p:pic>
        <p:nvPicPr>
          <p:cNvPr id="4" name="Picture 3" descr="E:\Ph.D\Thesis\Defence meeting\meeting 22.6.1396\modifications\UCi net\31.6.96\2.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7924800" cy="4195445"/>
          </a:xfrm>
          <a:prstGeom prst="rect">
            <a:avLst/>
          </a:prstGeom>
          <a:noFill/>
          <a:ln>
            <a:noFill/>
          </a:ln>
        </p:spPr>
      </p:pic>
      <p:sp>
        <p:nvSpPr>
          <p:cNvPr id="3" name="Footer Placeholder 2"/>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26</a:t>
            </a:fld>
            <a:endParaRPr lang="fa-IR"/>
          </a:p>
        </p:txBody>
      </p:sp>
    </p:spTree>
    <p:extLst>
      <p:ext uri="{BB962C8B-B14F-4D97-AF65-F5344CB8AC3E}">
        <p14:creationId xmlns:p14="http://schemas.microsoft.com/office/powerpoint/2010/main" val="24345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6- مطالعه </a:t>
            </a:r>
            <a:r>
              <a:rPr lang="fa-IR" dirty="0"/>
              <a:t>موردی (ادامه)</a:t>
            </a:r>
            <a:endParaRPr lang="en-US" dirty="0"/>
          </a:p>
        </p:txBody>
      </p:sp>
      <p:grpSp>
        <p:nvGrpSpPr>
          <p:cNvPr id="11" name="ShapeNameChangedByPowerUser1"/>
          <p:cNvGrpSpPr/>
          <p:nvPr/>
        </p:nvGrpSpPr>
        <p:grpSpPr>
          <a:xfrm>
            <a:off x="3437405" y="2455456"/>
            <a:ext cx="2269191" cy="2269191"/>
            <a:chOff x="3106271" y="2130941"/>
            <a:chExt cx="3025588" cy="3025588"/>
          </a:xfrm>
        </p:grpSpPr>
        <p:sp>
          <p:nvSpPr>
            <p:cNvPr id="4" name="Trapezoid 3"/>
            <p:cNvSpPr/>
            <p:nvPr/>
          </p:nvSpPr>
          <p:spPr>
            <a:xfrm>
              <a:off x="3106271" y="4745745"/>
              <a:ext cx="3025588" cy="161365"/>
            </a:xfrm>
            <a:prstGeom prst="trapezoid">
              <a:avLst>
                <a:gd name="adj" fmla="val 21129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rgbClr val="04617B"/>
                </a:solidFill>
                <a:latin typeface="Calibri"/>
                <a:cs typeface="B Mitra" panose="00000400000000000000" pitchFamily="2" charset="-78"/>
              </a:endParaRPr>
            </a:p>
          </p:txBody>
        </p:sp>
        <p:sp>
          <p:nvSpPr>
            <p:cNvPr id="6" name="Trapezoid 5"/>
            <p:cNvSpPr/>
            <p:nvPr/>
          </p:nvSpPr>
          <p:spPr>
            <a:xfrm rot="7200000">
              <a:off x="2419746" y="3563052"/>
              <a:ext cx="3025588" cy="161365"/>
            </a:xfrm>
            <a:prstGeom prst="trapezoid">
              <a:avLst>
                <a:gd name="adj" fmla="val 21129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rgbClr val="04617B"/>
                </a:solidFill>
                <a:latin typeface="Calibri"/>
                <a:cs typeface="B Mitra" panose="00000400000000000000" pitchFamily="2" charset="-78"/>
              </a:endParaRPr>
            </a:p>
          </p:txBody>
        </p:sp>
        <p:sp>
          <p:nvSpPr>
            <p:cNvPr id="7" name="Trapezoid 6"/>
            <p:cNvSpPr/>
            <p:nvPr/>
          </p:nvSpPr>
          <p:spPr>
            <a:xfrm rot="14400000">
              <a:off x="3792795" y="3563052"/>
              <a:ext cx="3025588" cy="161365"/>
            </a:xfrm>
            <a:prstGeom prst="trapezoid">
              <a:avLst>
                <a:gd name="adj" fmla="val 2112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rgbClr val="00B050"/>
                </a:solidFill>
                <a:latin typeface="Calibri"/>
                <a:cs typeface="B Mitra" panose="00000400000000000000" pitchFamily="2" charset="-78"/>
              </a:endParaRPr>
            </a:p>
          </p:txBody>
        </p:sp>
        <p:sp>
          <p:nvSpPr>
            <p:cNvPr id="8" name="Oval 7"/>
            <p:cNvSpPr>
              <a:spLocks noChangeAspect="1"/>
            </p:cNvSpPr>
            <p:nvPr/>
          </p:nvSpPr>
          <p:spPr>
            <a:xfrm>
              <a:off x="3648654" y="3433198"/>
              <a:ext cx="567771" cy="567771"/>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kern="0" dirty="0">
                  <a:solidFill>
                    <a:srgbClr val="04617B"/>
                  </a:solidFill>
                  <a:latin typeface="Calibri"/>
                  <a:cs typeface="B Mitra" panose="00000400000000000000" pitchFamily="2" charset="-78"/>
                </a:rPr>
                <a:t>1</a:t>
              </a:r>
            </a:p>
          </p:txBody>
        </p:sp>
        <p:sp>
          <p:nvSpPr>
            <p:cNvPr id="9" name="Oval 8"/>
            <p:cNvSpPr>
              <a:spLocks noChangeAspect="1"/>
            </p:cNvSpPr>
            <p:nvPr/>
          </p:nvSpPr>
          <p:spPr>
            <a:xfrm>
              <a:off x="5017310" y="3433198"/>
              <a:ext cx="567771" cy="567771"/>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kern="0" dirty="0">
                  <a:solidFill>
                    <a:srgbClr val="00B050"/>
                  </a:solidFill>
                  <a:latin typeface="Calibri"/>
                  <a:cs typeface="B Mitra" panose="00000400000000000000" pitchFamily="2" charset="-78"/>
                </a:rPr>
                <a:t>2</a:t>
              </a:r>
            </a:p>
          </p:txBody>
        </p:sp>
        <p:sp>
          <p:nvSpPr>
            <p:cNvPr id="10" name="Oval 9"/>
            <p:cNvSpPr>
              <a:spLocks noChangeAspect="1"/>
            </p:cNvSpPr>
            <p:nvPr/>
          </p:nvSpPr>
          <p:spPr>
            <a:xfrm>
              <a:off x="4335179" y="4461859"/>
              <a:ext cx="567771" cy="567771"/>
            </a:xfrm>
            <a:prstGeom prst="ellipse">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kern="0" dirty="0">
                  <a:solidFill>
                    <a:srgbClr val="FFFF00"/>
                  </a:solidFill>
                  <a:latin typeface="Calibri"/>
                  <a:cs typeface="B Mitra" panose="00000400000000000000" pitchFamily="2" charset="-78"/>
                </a:rPr>
                <a:t>3</a:t>
              </a:r>
            </a:p>
          </p:txBody>
        </p:sp>
      </p:grpSp>
      <p:sp>
        <p:nvSpPr>
          <p:cNvPr id="14" name="Rectangle 13">
            <a:extLst>
              <a:ext uri="{FF2B5EF4-FFF2-40B4-BE49-F238E27FC236}">
                <a16:creationId xmlns:a16="http://schemas.microsoft.com/office/drawing/2014/main" id="{E2E39C18-1D47-4FBB-97BA-48E1B1A29675}"/>
              </a:ext>
            </a:extLst>
          </p:cNvPr>
          <p:cNvSpPr/>
          <p:nvPr/>
        </p:nvSpPr>
        <p:spPr>
          <a:xfrm>
            <a:off x="323528" y="2906194"/>
            <a:ext cx="2997738" cy="2308324"/>
          </a:xfrm>
          <a:prstGeom prst="rect">
            <a:avLst/>
          </a:prstGeom>
        </p:spPr>
        <p:txBody>
          <a:bodyPr wrap="square">
            <a:spAutoFit/>
          </a:bodyPr>
          <a:lstStyle/>
          <a:p>
            <a:pPr algn="ctr" defTabSz="685800">
              <a:defRPr/>
            </a:pPr>
            <a:r>
              <a:rPr lang="fa-IR" b="1" kern="0" dirty="0">
                <a:solidFill>
                  <a:srgbClr val="04617B"/>
                </a:solidFill>
                <a:latin typeface="Calibri"/>
                <a:cs typeface="B Mitra" panose="00000400000000000000" pitchFamily="2" charset="-78"/>
              </a:rPr>
              <a:t>طرح ژنریک</a:t>
            </a:r>
          </a:p>
          <a:p>
            <a:pPr algn="ctr" defTabSz="685800">
              <a:defRPr/>
            </a:pPr>
            <a:endParaRPr lang="fa-IR" b="1" kern="0" dirty="0" smtClean="0">
              <a:solidFill>
                <a:schemeClr val="tx2">
                  <a:lumMod val="75000"/>
                </a:schemeClr>
              </a:solidFill>
              <a:latin typeface="Calibri"/>
              <a:cs typeface="B Roya" panose="00000400000000000000" pitchFamily="2" charset="-78"/>
            </a:endParaRPr>
          </a:p>
          <a:p>
            <a:pPr algn="ctr" defTabSz="685800">
              <a:defRPr/>
            </a:pPr>
            <a:r>
              <a:rPr lang="fa-IR" b="1" kern="0" dirty="0" smtClean="0">
                <a:solidFill>
                  <a:schemeClr val="tx2">
                    <a:lumMod val="75000"/>
                  </a:schemeClr>
                </a:solidFill>
                <a:latin typeface="Calibri"/>
                <a:cs typeface="B Roya" panose="00000400000000000000" pitchFamily="2" charset="-78"/>
              </a:rPr>
              <a:t>اثر </a:t>
            </a:r>
            <a:r>
              <a:rPr lang="en-US" b="1" kern="0" dirty="0">
                <a:solidFill>
                  <a:schemeClr val="tx2">
                    <a:lumMod val="75000"/>
                  </a:schemeClr>
                </a:solidFill>
                <a:latin typeface="Calibri"/>
                <a:cs typeface="B Roya" panose="00000400000000000000" pitchFamily="2" charset="-78"/>
              </a:rPr>
              <a:t>U </a:t>
            </a:r>
            <a:r>
              <a:rPr lang="fa-IR" b="1" kern="0" dirty="0">
                <a:solidFill>
                  <a:schemeClr val="tx2">
                    <a:lumMod val="75000"/>
                  </a:schemeClr>
                </a:solidFill>
                <a:latin typeface="Calibri"/>
                <a:cs typeface="B Roya" panose="00000400000000000000" pitchFamily="2" charset="-78"/>
              </a:rPr>
              <a:t>شکل بر نوآوری محصولی</a:t>
            </a:r>
            <a:endParaRPr lang="en-US" kern="0" dirty="0">
              <a:solidFill>
                <a:schemeClr val="tx2">
                  <a:lumMod val="75000"/>
                </a:schemeClr>
              </a:solidFill>
              <a:latin typeface="Calibri"/>
              <a:cs typeface="B Roya" panose="00000400000000000000" pitchFamily="2" charset="-78"/>
            </a:endParaRPr>
          </a:p>
          <a:p>
            <a:pPr algn="ctr" defTabSz="685800">
              <a:defRPr/>
            </a:pPr>
            <a:endParaRPr lang="fa-IR" b="1" kern="0" dirty="0" smtClean="0">
              <a:solidFill>
                <a:srgbClr val="04617B"/>
              </a:solidFill>
              <a:latin typeface="Calibri"/>
              <a:cs typeface="B Roya" panose="00000400000000000000" pitchFamily="2" charset="-78"/>
            </a:endParaRPr>
          </a:p>
          <a:p>
            <a:pPr algn="ctr" defTabSz="685800">
              <a:defRPr/>
            </a:pPr>
            <a:r>
              <a:rPr lang="fa-IR" b="1" kern="0" dirty="0" smtClean="0">
                <a:solidFill>
                  <a:srgbClr val="04617B"/>
                </a:solidFill>
                <a:latin typeface="Calibri"/>
                <a:cs typeface="B Roya" panose="00000400000000000000" pitchFamily="2" charset="-78"/>
              </a:rPr>
              <a:t>اثر مثبت بر </a:t>
            </a:r>
            <a:r>
              <a:rPr lang="fa-IR" dirty="0">
                <a:solidFill>
                  <a:schemeClr val="tx2">
                    <a:lumMod val="60000"/>
                    <a:lumOff val="40000"/>
                  </a:schemeClr>
                </a:solidFill>
                <a:cs typeface="B Roya" panose="00000400000000000000" pitchFamily="2" charset="-78"/>
              </a:rPr>
              <a:t>گسترش بازار، دسترسی به دارو و ارتقای زنجیره تولید؛ هوش نوآوری و راهبری</a:t>
            </a:r>
          </a:p>
          <a:p>
            <a:pPr algn="ctr" defTabSz="685800">
              <a:defRPr/>
            </a:pPr>
            <a:r>
              <a:rPr lang="fa-IR" b="1" kern="0" dirty="0">
                <a:solidFill>
                  <a:schemeClr val="tx2">
                    <a:lumMod val="75000"/>
                  </a:schemeClr>
                </a:solidFill>
                <a:latin typeface="Calibri"/>
                <a:cs typeface="B Roya" panose="00000400000000000000" pitchFamily="2" charset="-78"/>
              </a:rPr>
              <a:t>اثر منفی بر </a:t>
            </a:r>
            <a:r>
              <a:rPr lang="fa-IR" dirty="0">
                <a:solidFill>
                  <a:schemeClr val="tx2">
                    <a:lumMod val="60000"/>
                    <a:lumOff val="40000"/>
                  </a:schemeClr>
                </a:solidFill>
                <a:cs typeface="B Roya" panose="00000400000000000000" pitchFamily="2" charset="-78"/>
              </a:rPr>
              <a:t>تحقیق و توسعه و </a:t>
            </a:r>
            <a:r>
              <a:rPr lang="fa-IR" dirty="0" smtClean="0">
                <a:solidFill>
                  <a:schemeClr val="tx2">
                    <a:lumMod val="60000"/>
                    <a:lumOff val="40000"/>
                  </a:schemeClr>
                </a:solidFill>
                <a:cs typeface="B Roya" panose="00000400000000000000" pitchFamily="2" charset="-78"/>
              </a:rPr>
              <a:t>کیفیت</a:t>
            </a:r>
            <a:endParaRPr lang="fa-IR" dirty="0">
              <a:solidFill>
                <a:schemeClr val="tx2">
                  <a:lumMod val="60000"/>
                  <a:lumOff val="40000"/>
                </a:schemeClr>
              </a:solidFill>
              <a:cs typeface="B Roya" panose="00000400000000000000" pitchFamily="2" charset="-78"/>
            </a:endParaRPr>
          </a:p>
        </p:txBody>
      </p:sp>
      <p:sp>
        <p:nvSpPr>
          <p:cNvPr id="17" name="Rectangle 16">
            <a:extLst>
              <a:ext uri="{FF2B5EF4-FFF2-40B4-BE49-F238E27FC236}">
                <a16:creationId xmlns:a16="http://schemas.microsoft.com/office/drawing/2014/main" id="{40E9D2F0-1187-453A-9AFE-E848AA0DA39A}"/>
              </a:ext>
            </a:extLst>
          </p:cNvPr>
          <p:cNvSpPr/>
          <p:nvPr/>
        </p:nvSpPr>
        <p:spPr>
          <a:xfrm>
            <a:off x="3305098" y="4818995"/>
            <a:ext cx="2530092" cy="1169551"/>
          </a:xfrm>
          <a:prstGeom prst="rect">
            <a:avLst/>
          </a:prstGeom>
        </p:spPr>
        <p:txBody>
          <a:bodyPr wrap="square">
            <a:spAutoFit/>
          </a:bodyPr>
          <a:lstStyle/>
          <a:p>
            <a:pPr algn="ctr" defTabSz="685800">
              <a:defRPr/>
            </a:pPr>
            <a:r>
              <a:rPr lang="fa-IR" b="1" kern="0" dirty="0">
                <a:solidFill>
                  <a:srgbClr val="FFC000"/>
                </a:solidFill>
                <a:latin typeface="Calibri"/>
                <a:cs typeface="B Mitra" panose="00000400000000000000" pitchFamily="2" charset="-78"/>
              </a:rPr>
              <a:t>نظام تعرفه </a:t>
            </a:r>
            <a:r>
              <a:rPr lang="fa-IR" b="1" kern="0" dirty="0" smtClean="0">
                <a:solidFill>
                  <a:srgbClr val="FFC000"/>
                </a:solidFill>
                <a:latin typeface="Calibri"/>
                <a:cs typeface="B Mitra" panose="00000400000000000000" pitchFamily="2" charset="-78"/>
              </a:rPr>
              <a:t>گمرکی</a:t>
            </a:r>
          </a:p>
          <a:p>
            <a:pPr algn="ctr" defTabSz="685800">
              <a:defRPr/>
            </a:pPr>
            <a:endParaRPr lang="fa-IR" b="1" kern="0" dirty="0">
              <a:solidFill>
                <a:srgbClr val="04617B"/>
              </a:solidFill>
              <a:latin typeface="Calibri"/>
              <a:cs typeface="B Mitra" panose="00000400000000000000" pitchFamily="2" charset="-78"/>
            </a:endParaRPr>
          </a:p>
          <a:p>
            <a:pPr algn="ctr" defTabSz="685800">
              <a:defRPr/>
            </a:pPr>
            <a:r>
              <a:rPr lang="fa-IR" b="1" kern="0" dirty="0" smtClean="0">
                <a:solidFill>
                  <a:schemeClr val="accent6">
                    <a:lumMod val="50000"/>
                  </a:schemeClr>
                </a:solidFill>
                <a:latin typeface="Calibri"/>
                <a:cs typeface="B Mitra" panose="00000400000000000000" pitchFamily="2" charset="-78"/>
              </a:rPr>
              <a:t>اثر مخرب بر نوآوری محصولی</a:t>
            </a:r>
          </a:p>
          <a:p>
            <a:pPr algn="ctr" defTabSz="685800">
              <a:defRPr/>
            </a:pPr>
            <a:endParaRPr lang="en-US" sz="1600" b="1" kern="0" dirty="0">
              <a:solidFill>
                <a:srgbClr val="04617B"/>
              </a:solidFill>
              <a:latin typeface="Calibri"/>
              <a:cs typeface="B Mitra" panose="00000400000000000000" pitchFamily="2" charset="-78"/>
            </a:endParaRPr>
          </a:p>
        </p:txBody>
      </p:sp>
      <p:sp>
        <p:nvSpPr>
          <p:cNvPr id="20" name="Rectangle 19">
            <a:extLst>
              <a:ext uri="{FF2B5EF4-FFF2-40B4-BE49-F238E27FC236}">
                <a16:creationId xmlns:a16="http://schemas.microsoft.com/office/drawing/2014/main" id="{919F0E70-2F2D-45B8-A955-56926AC293E7}"/>
              </a:ext>
            </a:extLst>
          </p:cNvPr>
          <p:cNvSpPr/>
          <p:nvPr/>
        </p:nvSpPr>
        <p:spPr>
          <a:xfrm>
            <a:off x="5819022" y="2906201"/>
            <a:ext cx="3073458" cy="2585323"/>
          </a:xfrm>
          <a:prstGeom prst="rect">
            <a:avLst/>
          </a:prstGeom>
        </p:spPr>
        <p:txBody>
          <a:bodyPr wrap="square">
            <a:spAutoFit/>
          </a:bodyPr>
          <a:lstStyle/>
          <a:p>
            <a:pPr algn="ctr" defTabSz="685800">
              <a:defRPr/>
            </a:pPr>
            <a:r>
              <a:rPr lang="fa-IR" b="1" kern="0" dirty="0" smtClean="0">
                <a:solidFill>
                  <a:srgbClr val="00B050"/>
                </a:solidFill>
                <a:latin typeface="Calibri"/>
                <a:cs typeface="B Mitra" panose="00000400000000000000" pitchFamily="2" charset="-78"/>
              </a:rPr>
              <a:t>نظام قیمت‌گذاری</a:t>
            </a:r>
          </a:p>
          <a:p>
            <a:pPr algn="ctr" defTabSz="685800">
              <a:defRPr/>
            </a:pPr>
            <a:endParaRPr lang="fa-IR" b="1" kern="0" dirty="0" smtClean="0">
              <a:solidFill>
                <a:srgbClr val="04617B"/>
              </a:solidFill>
              <a:latin typeface="Calibri"/>
              <a:cs typeface="B Mitra" panose="00000400000000000000" pitchFamily="2" charset="-78"/>
            </a:endParaRPr>
          </a:p>
          <a:p>
            <a:pPr algn="ctr" defTabSz="685800">
              <a:defRPr/>
            </a:pPr>
            <a:r>
              <a:rPr lang="fa-IR" b="1" kern="0" dirty="0" smtClean="0">
                <a:solidFill>
                  <a:schemeClr val="accent3">
                    <a:lumMod val="75000"/>
                  </a:schemeClr>
                </a:solidFill>
                <a:latin typeface="Calibri"/>
                <a:cs typeface="B Mitra" panose="00000400000000000000" pitchFamily="2" charset="-78"/>
              </a:rPr>
              <a:t>افزایش نوآوری فرآیند و تحدید نوآوری محصولی</a:t>
            </a:r>
          </a:p>
          <a:p>
            <a:pPr algn="ctr" defTabSz="685800">
              <a:defRPr/>
            </a:pPr>
            <a:endParaRPr lang="fa-IR" b="1" kern="0" dirty="0" smtClean="0">
              <a:solidFill>
                <a:schemeClr val="accent6">
                  <a:lumMod val="75000"/>
                </a:schemeClr>
              </a:solidFill>
              <a:latin typeface="Calibri"/>
              <a:cs typeface="B Mitra" panose="00000400000000000000" pitchFamily="2" charset="-78"/>
            </a:endParaRPr>
          </a:p>
          <a:p>
            <a:pPr algn="ctr" defTabSz="685800">
              <a:defRPr/>
            </a:pPr>
            <a:r>
              <a:rPr lang="fa-IR" b="1" kern="0" dirty="0" smtClean="0">
                <a:solidFill>
                  <a:srgbClr val="00B050"/>
                </a:solidFill>
                <a:latin typeface="Calibri"/>
                <a:cs typeface="B Mitra" panose="00000400000000000000" pitchFamily="2" charset="-78"/>
              </a:rPr>
              <a:t>اثر مثبت </a:t>
            </a:r>
            <a:r>
              <a:rPr lang="fa-IR" dirty="0" smtClean="0">
                <a:solidFill>
                  <a:srgbClr val="00B050"/>
                </a:solidFill>
                <a:cs typeface="B Mitra" panose="00000400000000000000" pitchFamily="2" charset="-78"/>
              </a:rPr>
              <a:t>بر ترکیب</a:t>
            </a:r>
          </a:p>
          <a:p>
            <a:pPr algn="ctr" defTabSz="685800">
              <a:defRPr/>
            </a:pPr>
            <a:r>
              <a:rPr lang="fa-IR" kern="0" dirty="0" smtClean="0">
                <a:solidFill>
                  <a:srgbClr val="00B050"/>
                </a:solidFill>
                <a:latin typeface="Calibri"/>
                <a:cs typeface="B Mitra" panose="00000400000000000000" pitchFamily="2" charset="-78"/>
              </a:rPr>
              <a:t>اثر منفی بر </a:t>
            </a:r>
            <a:r>
              <a:rPr lang="fa-IR" b="1" dirty="0">
                <a:solidFill>
                  <a:srgbClr val="00B050"/>
                </a:solidFill>
                <a:cs typeface="B Mitra" panose="00000400000000000000" pitchFamily="2" charset="-78"/>
              </a:rPr>
              <a:t>تحقیق و توسعه تحقیق و توسعه و خلق مسیرهای نوین کسب و کار </a:t>
            </a:r>
            <a:endParaRPr lang="fa-IR" b="1" kern="0" dirty="0">
              <a:solidFill>
                <a:srgbClr val="00B050"/>
              </a:solidFill>
              <a:latin typeface="Calibri"/>
              <a:cs typeface="B Mitra" panose="00000400000000000000" pitchFamily="2" charset="-78"/>
            </a:endParaRPr>
          </a:p>
        </p:txBody>
      </p:sp>
      <p:sp>
        <p:nvSpPr>
          <p:cNvPr id="3" name="Footer Placeholder 2"/>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27</a:t>
            </a:fld>
            <a:endParaRPr lang="fa-IR"/>
          </a:p>
        </p:txBody>
      </p:sp>
    </p:spTree>
    <p:custDataLst>
      <p:tags r:id="rId1"/>
    </p:custDataLst>
    <p:extLst>
      <p:ext uri="{BB962C8B-B14F-4D97-AF65-F5344CB8AC3E}">
        <p14:creationId xmlns:p14="http://schemas.microsoft.com/office/powerpoint/2010/main" val="172966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solidFill>
                  <a:schemeClr val="accent1">
                    <a:lumMod val="75000"/>
                  </a:schemeClr>
                </a:solidFill>
              </a:rPr>
              <a:t>1- مقدمه</a:t>
            </a:r>
            <a:endParaRPr lang="fa-IR" sz="3000"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buClr>
                <a:schemeClr val="tx1"/>
              </a:buClr>
              <a:buFont typeface="Arial" pitchFamily="34" charset="0"/>
              <a:buChar char="•"/>
            </a:pPr>
            <a:r>
              <a:rPr lang="fa-IR" dirty="0" smtClean="0">
                <a:solidFill>
                  <a:srgbClr val="FF0000"/>
                </a:solidFill>
              </a:rPr>
              <a:t>مقررات</a:t>
            </a:r>
          </a:p>
          <a:p>
            <a:pPr lvl="1" algn="justLow">
              <a:buClr>
                <a:schemeClr val="tx1"/>
              </a:buClr>
              <a:buFont typeface="Arial" pitchFamily="34" charset="0"/>
              <a:buChar char="•"/>
            </a:pPr>
            <a:r>
              <a:rPr lang="fa-IR" dirty="0">
                <a:solidFill>
                  <a:schemeClr val="tx1"/>
                </a:solidFill>
              </a:rPr>
              <a:t>تصحیح ناکارآمدی بازار، درونی‌سازی اثرات جانبی فعالیت‌های اقتصادی و افزایش منافع جامعه </a:t>
            </a:r>
            <a:r>
              <a:rPr lang="fa-IR" dirty="0" smtClean="0">
                <a:solidFill>
                  <a:schemeClr val="tx1"/>
                </a:solidFill>
              </a:rPr>
              <a:t>از طریق مداخله دولت</a:t>
            </a:r>
          </a:p>
          <a:p>
            <a:pPr lvl="1">
              <a:buClr>
                <a:schemeClr val="tx1"/>
              </a:buClr>
              <a:buFont typeface="Arial" pitchFamily="34" charset="0"/>
              <a:buChar char="•"/>
            </a:pPr>
            <a:endParaRPr lang="fa-IR" sz="1100" dirty="0" smtClean="0">
              <a:solidFill>
                <a:schemeClr val="tx1"/>
              </a:solidFill>
            </a:endParaRPr>
          </a:p>
          <a:p>
            <a:pPr>
              <a:buClr>
                <a:schemeClr val="tx1"/>
              </a:buClr>
              <a:buFont typeface="Arial" pitchFamily="34" charset="0"/>
              <a:buChar char="•"/>
            </a:pPr>
            <a:r>
              <a:rPr lang="fa-IR" dirty="0">
                <a:solidFill>
                  <a:srgbClr val="FF0000"/>
                </a:solidFill>
              </a:rPr>
              <a:t>فرضیه پورتر</a:t>
            </a:r>
          </a:p>
          <a:p>
            <a:pPr marL="411480" lvl="1" indent="0" algn="ctr">
              <a:buClr>
                <a:schemeClr val="tx1"/>
              </a:buClr>
              <a:buNone/>
            </a:pPr>
            <a:r>
              <a:rPr lang="fa-IR" dirty="0">
                <a:solidFill>
                  <a:schemeClr val="tx1"/>
                </a:solidFill>
              </a:rPr>
              <a:t>«مقررات سختگیرانه نه تنها رقابت‌پذیری و نوآوری را محدود نمی‌کند بلکه موجب تقویت آن نیز می‌شود</a:t>
            </a:r>
            <a:r>
              <a:rPr lang="fa-IR" dirty="0" smtClean="0">
                <a:solidFill>
                  <a:schemeClr val="tx1"/>
                </a:solidFill>
              </a:rPr>
              <a:t>»</a:t>
            </a:r>
          </a:p>
          <a:p>
            <a:pPr marL="411480" lvl="1" indent="0" algn="ctr">
              <a:buClr>
                <a:schemeClr val="tx1"/>
              </a:buClr>
              <a:buNone/>
            </a:pPr>
            <a:endParaRPr lang="fa-IR" sz="900" dirty="0" smtClean="0">
              <a:solidFill>
                <a:schemeClr val="tx1"/>
              </a:solidFill>
            </a:endParaRPr>
          </a:p>
          <a:p>
            <a:pPr>
              <a:buClr>
                <a:schemeClr val="tx1"/>
              </a:buClr>
              <a:buFont typeface="Arial" pitchFamily="34" charset="0"/>
              <a:buChar char="•"/>
            </a:pPr>
            <a:r>
              <a:rPr lang="fa-IR" dirty="0">
                <a:solidFill>
                  <a:srgbClr val="FF0000"/>
                </a:solidFill>
              </a:rPr>
              <a:t>دلایل توجه سیاستگذاران نوآوری به مقررات</a:t>
            </a:r>
          </a:p>
          <a:p>
            <a:pPr marL="109728" indent="0" algn="justLow">
              <a:buClr>
                <a:schemeClr val="tx1"/>
              </a:buClr>
              <a:buNone/>
            </a:pPr>
            <a:r>
              <a:rPr lang="fa-IR" sz="2600" dirty="0"/>
              <a:t>تنوع و گستره کاربرد ابزارهای مقررات؛ شواهد متعدد از اثرگذاری مقررات و افزایش هزینه‌های کاربرد ابزارهای رایج سیاست نوآوری (مانند ابزار مالی و مالیاتی)</a:t>
            </a:r>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3</a:t>
            </a:fld>
            <a:endParaRPr lang="fa-IR"/>
          </a:p>
        </p:txBody>
      </p:sp>
    </p:spTree>
    <p:extLst>
      <p:ext uri="{BB962C8B-B14F-4D97-AF65-F5344CB8AC3E}">
        <p14:creationId xmlns:p14="http://schemas.microsoft.com/office/powerpoint/2010/main" val="343981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solidFill>
                  <a:schemeClr val="accent1">
                    <a:lumMod val="75000"/>
                  </a:schemeClr>
                </a:solidFill>
              </a:rPr>
              <a:t>1- مقدمه (ادامه)</a:t>
            </a:r>
            <a:endParaRPr lang="fa-IR" sz="3000" dirty="0">
              <a:solidFill>
                <a:schemeClr val="accent1">
                  <a:lumMod val="75000"/>
                </a:schemeClr>
              </a:solidFill>
            </a:endParaRPr>
          </a:p>
        </p:txBody>
      </p:sp>
      <p:sp>
        <p:nvSpPr>
          <p:cNvPr id="5" name="Rounded Rectangle 4"/>
          <p:cNvSpPr/>
          <p:nvPr/>
        </p:nvSpPr>
        <p:spPr>
          <a:xfrm>
            <a:off x="641176" y="2181656"/>
            <a:ext cx="7315200" cy="1130084"/>
          </a:xfrm>
          <a:prstGeom prst="roundRect">
            <a:avLst>
              <a:gd name="adj" fmla="val 0"/>
            </a:avLst>
          </a:prstGeom>
          <a:gradFill flip="none" rotWithShape="1">
            <a:gsLst>
              <a:gs pos="0">
                <a:schemeClr val="bg1">
                  <a:lumMod val="50000"/>
                  <a:alpha val="34000"/>
                </a:schemeClr>
              </a:gs>
              <a:gs pos="56000">
                <a:schemeClr val="bg1">
                  <a:lumMod val="65000"/>
                  <a:alpha val="29000"/>
                </a:schemeClr>
              </a:gs>
              <a:gs pos="100000">
                <a:schemeClr val="bg1">
                  <a:lumMod val="50000"/>
                  <a:alpha val="0"/>
                </a:schemeClr>
              </a:gs>
            </a:gsLst>
            <a:lin ang="0" scaled="1"/>
            <a:tileRect/>
          </a:gra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tabLst>
                <a:tab pos="231775" algn="l"/>
              </a:tabLst>
            </a:pPr>
            <a:r>
              <a:rPr lang="fa-IR" dirty="0">
                <a:solidFill>
                  <a:schemeClr val="tx1">
                    <a:lumMod val="75000"/>
                    <a:lumOff val="25000"/>
                  </a:schemeClr>
                </a:solidFill>
                <a:cs typeface="B Mitra" panose="00000400000000000000" pitchFamily="2" charset="-78"/>
              </a:rPr>
              <a:t>نوآوری نیازمند مقررات است</a:t>
            </a:r>
            <a:r>
              <a:rPr lang="fa-IR" dirty="0" smtClean="0">
                <a:solidFill>
                  <a:schemeClr val="tx1">
                    <a:lumMod val="75000"/>
                    <a:lumOff val="25000"/>
                  </a:schemeClr>
                </a:solidFill>
                <a:cs typeface="B Mitra" panose="00000400000000000000" pitchFamily="2" charset="-78"/>
              </a:rPr>
              <a:t>.</a:t>
            </a:r>
          </a:p>
          <a:p>
            <a:pPr algn="ctr" rtl="1">
              <a:tabLst>
                <a:tab pos="231775" algn="l"/>
              </a:tabLst>
            </a:pPr>
            <a:r>
              <a:rPr lang="fa-IR" dirty="0" smtClean="0">
                <a:solidFill>
                  <a:schemeClr val="tx1">
                    <a:lumMod val="75000"/>
                    <a:lumOff val="25000"/>
                  </a:schemeClr>
                </a:solidFill>
                <a:cs typeface="B Mitra" panose="00000400000000000000" pitchFamily="2" charset="-78"/>
              </a:rPr>
              <a:t>با ظهور مدل‌های کسب و کار نوین و محصولات جدید، می‌بایست در مناسبات بازار و فرآیندهای آگاهی‌بخشی، فروش، کیفیت، قیمت، سهم بازار، انحصار و ... بسترهای حقوقی مناسبی فراهم آید.</a:t>
            </a:r>
            <a:endParaRPr lang="en-GB" sz="300" dirty="0">
              <a:solidFill>
                <a:srgbClr val="FF0000"/>
              </a:solidFill>
            </a:endParaRPr>
          </a:p>
        </p:txBody>
      </p:sp>
      <p:sp>
        <p:nvSpPr>
          <p:cNvPr id="6" name="Rectangle 5"/>
          <p:cNvSpPr/>
          <p:nvPr/>
        </p:nvSpPr>
        <p:spPr>
          <a:xfrm>
            <a:off x="629493" y="1625234"/>
            <a:ext cx="2968834" cy="556422"/>
          </a:xfrm>
          <a:prstGeom prst="rect">
            <a:avLst/>
          </a:prstGeom>
          <a:gradFill>
            <a:gsLst>
              <a:gs pos="51000">
                <a:srgbClr val="699E2E"/>
              </a:gs>
              <a:gs pos="0">
                <a:srgbClr val="537E25"/>
              </a:gs>
              <a:gs pos="100000">
                <a:schemeClr val="bg1">
                  <a:lumMod val="50000"/>
                  <a:alpha val="0"/>
                </a:schemeClr>
              </a:gs>
            </a:gsLst>
            <a:lin ang="0" scaled="1"/>
          </a:gradFill>
          <a:ln>
            <a:noFill/>
          </a:ln>
          <a:effectLst/>
          <a:scene3d>
            <a:camera prst="orthographicFront"/>
            <a:lightRig rig="balanced" dir="t"/>
          </a:scene3d>
          <a:sp3d extrusionH="3175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b="1" dirty="0" smtClean="0">
                <a:latin typeface="+mj-lt"/>
                <a:cs typeface="B Morvarid" panose="00000400000000000000" pitchFamily="2" charset="-78"/>
              </a:rPr>
              <a:t> مقررات </a:t>
            </a:r>
            <a:r>
              <a:rPr lang="fa-IR" sz="2000" b="1" dirty="0">
                <a:latin typeface="+mj-lt"/>
                <a:cs typeface="B Morvarid" panose="00000400000000000000" pitchFamily="2" charset="-78"/>
              </a:rPr>
              <a:t>برای </a:t>
            </a:r>
            <a:r>
              <a:rPr lang="fa-IR" sz="2000" b="1" dirty="0" smtClean="0">
                <a:latin typeface="+mj-lt"/>
                <a:cs typeface="B Morvarid" panose="00000400000000000000" pitchFamily="2" charset="-78"/>
              </a:rPr>
              <a:t>نوآوری</a:t>
            </a:r>
            <a:endParaRPr lang="en-GB" sz="2000" b="1" dirty="0">
              <a:latin typeface="+mj-lt"/>
              <a:cs typeface="B Morvarid" panose="00000400000000000000" pitchFamily="2" charset="-78"/>
            </a:endParaRPr>
          </a:p>
        </p:txBody>
      </p:sp>
      <p:sp>
        <p:nvSpPr>
          <p:cNvPr id="7" name="Rounded Rectangle 6"/>
          <p:cNvSpPr/>
          <p:nvPr/>
        </p:nvSpPr>
        <p:spPr>
          <a:xfrm flipH="1">
            <a:off x="650662" y="5468289"/>
            <a:ext cx="7315200" cy="1004974"/>
          </a:xfrm>
          <a:prstGeom prst="roundRect">
            <a:avLst>
              <a:gd name="adj" fmla="val 0"/>
            </a:avLst>
          </a:prstGeom>
          <a:gradFill flip="none" rotWithShape="1">
            <a:gsLst>
              <a:gs pos="0">
                <a:schemeClr val="bg1">
                  <a:lumMod val="50000"/>
                  <a:alpha val="34000"/>
                </a:schemeClr>
              </a:gs>
              <a:gs pos="56000">
                <a:schemeClr val="bg1">
                  <a:lumMod val="65000"/>
                  <a:alpha val="29000"/>
                </a:schemeClr>
              </a:gs>
              <a:gs pos="100000">
                <a:schemeClr val="bg1">
                  <a:lumMod val="50000"/>
                  <a:alpha val="0"/>
                </a:schemeClr>
              </a:gs>
            </a:gsLst>
            <a:lin ang="0" scaled="1"/>
            <a:tileRect/>
          </a:gra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tabLst>
                <a:tab pos="231775" algn="l"/>
              </a:tabLst>
            </a:pPr>
            <a:r>
              <a:rPr lang="fa-IR" b="1" dirty="0" smtClean="0">
                <a:solidFill>
                  <a:schemeClr val="tx1">
                    <a:lumMod val="75000"/>
                    <a:lumOff val="25000"/>
                  </a:schemeClr>
                </a:solidFill>
                <a:cs typeface="B Mitra" panose="00000400000000000000" pitchFamily="2" charset="-78"/>
              </a:rPr>
              <a:t>وضع مقررات پیشرانی برای نوآوری است.</a:t>
            </a:r>
          </a:p>
          <a:p>
            <a:pPr algn="ctr" rtl="1">
              <a:tabLst>
                <a:tab pos="231775" algn="l"/>
              </a:tabLst>
            </a:pPr>
            <a:r>
              <a:rPr lang="fa-IR" dirty="0" smtClean="0">
                <a:solidFill>
                  <a:schemeClr val="tx1">
                    <a:lumMod val="75000"/>
                    <a:lumOff val="25000"/>
                  </a:schemeClr>
                </a:solidFill>
                <a:cs typeface="B Mitra" panose="00000400000000000000" pitchFamily="2" charset="-78"/>
              </a:rPr>
              <a:t>وضع مقررات چارچوب‌های شکل گرفته در بازار را تغییر داده و هزینه مبادله فرآیندهای جاری را می‌افزاید، بنگاه‌ها برای رسیدن به تعادل اقدام به نوآوری کرده و یا از صنعت خارج می‌شوند.</a:t>
            </a:r>
          </a:p>
        </p:txBody>
      </p:sp>
      <p:sp>
        <p:nvSpPr>
          <p:cNvPr id="8" name="Rectangle 7"/>
          <p:cNvSpPr/>
          <p:nvPr/>
        </p:nvSpPr>
        <p:spPr>
          <a:xfrm flipH="1">
            <a:off x="4858272" y="4860222"/>
            <a:ext cx="3140496" cy="556422"/>
          </a:xfrm>
          <a:prstGeom prst="rect">
            <a:avLst/>
          </a:prstGeom>
          <a:solidFill>
            <a:schemeClr val="accent4">
              <a:lumMod val="60000"/>
              <a:lumOff val="40000"/>
            </a:schemeClr>
          </a:solidFill>
          <a:ln>
            <a:solidFill>
              <a:schemeClr val="accent4">
                <a:lumMod val="60000"/>
                <a:lumOff val="40000"/>
              </a:schemeClr>
            </a:solidFill>
          </a:ln>
          <a:effectLst/>
          <a:scene3d>
            <a:camera prst="orthographicFront"/>
            <a:lightRig rig="balanced" dir="t"/>
          </a:scene3d>
          <a:sp3d extrusionH="3175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b="1" dirty="0" smtClean="0">
                <a:solidFill>
                  <a:srgbClr val="7030A0"/>
                </a:solidFill>
                <a:cs typeface="B Morvarid" panose="00000400000000000000" pitchFamily="2" charset="-78"/>
              </a:rPr>
              <a:t>مقررات محرک نوآوری </a:t>
            </a:r>
            <a:endParaRPr lang="en-GB" sz="2000" b="1" dirty="0">
              <a:solidFill>
                <a:srgbClr val="7030A0"/>
              </a:solidFill>
              <a:cs typeface="B Morvarid" panose="00000400000000000000" pitchFamily="2" charset="-78"/>
            </a:endParaRPr>
          </a:p>
        </p:txBody>
      </p:sp>
      <p:grpSp>
        <p:nvGrpSpPr>
          <p:cNvPr id="9" name="Group 8"/>
          <p:cNvGrpSpPr/>
          <p:nvPr/>
        </p:nvGrpSpPr>
        <p:grpSpPr>
          <a:xfrm rot="528626">
            <a:off x="1145776" y="1868800"/>
            <a:ext cx="7228012" cy="4324192"/>
            <a:chOff x="1393202" y="2679326"/>
            <a:chExt cx="4895243" cy="2852387"/>
          </a:xfrm>
          <a:solidFill>
            <a:srgbClr val="FFC000"/>
          </a:solidFill>
          <a:effectLst>
            <a:outerShdw blurRad="571500" dir="15780000" sx="101000" sy="101000" algn="tr" rotWithShape="0">
              <a:schemeClr val="tx1">
                <a:lumMod val="95000"/>
                <a:lumOff val="5000"/>
                <a:alpha val="28000"/>
              </a:schemeClr>
            </a:outerShdw>
          </a:effectLst>
          <a:scene3d>
            <a:camera prst="perspectiveRelaxed"/>
            <a:lightRig rig="threePt" dir="t"/>
          </a:scene3d>
        </p:grpSpPr>
        <p:sp>
          <p:nvSpPr>
            <p:cNvPr id="10" name="Circular Arrow 9"/>
            <p:cNvSpPr/>
            <p:nvPr/>
          </p:nvSpPr>
          <p:spPr>
            <a:xfrm>
              <a:off x="3494445" y="2737713"/>
              <a:ext cx="2794000" cy="2794000"/>
            </a:xfrm>
            <a:prstGeom prst="circularArrow">
              <a:avLst/>
            </a:prstGeom>
            <a:solidFill>
              <a:schemeClr val="accent4">
                <a:lumMod val="60000"/>
                <a:lumOff val="40000"/>
              </a:schemeClr>
            </a:solidFill>
            <a:ln>
              <a:solidFill>
                <a:schemeClr val="accent4">
                  <a:lumMod val="60000"/>
                  <a:lumOff val="40000"/>
                </a:schemeClr>
              </a:solidFill>
            </a:ln>
            <a:sp3d prstMaterial="matte">
              <a:bevelT w="317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ircular Arrow 10"/>
            <p:cNvSpPr/>
            <p:nvPr/>
          </p:nvSpPr>
          <p:spPr>
            <a:xfrm flipH="1" flipV="1">
              <a:off x="1393202" y="2679326"/>
              <a:ext cx="2798064" cy="2794000"/>
            </a:xfrm>
            <a:prstGeom prst="circularArrow">
              <a:avLst/>
            </a:prstGeom>
            <a:solidFill>
              <a:srgbClr val="7AB73A"/>
            </a:solidFill>
            <a:ln>
              <a:noFill/>
            </a:ln>
            <a:sp3d prstMaterial="matte">
              <a:bevelT w="317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Rectangle 11"/>
          <p:cNvSpPr/>
          <p:nvPr/>
        </p:nvSpPr>
        <p:spPr>
          <a:xfrm>
            <a:off x="1916456" y="3776783"/>
            <a:ext cx="5289795" cy="769441"/>
          </a:xfrm>
          <a:prstGeom prst="rect">
            <a:avLst/>
          </a:prstGeom>
          <a:noFill/>
        </p:spPr>
        <p:txBody>
          <a:bodyPr wrap="square" lIns="91440" tIns="45720" rIns="91440" bIns="45720">
            <a:spAutoFit/>
            <a:scene3d>
              <a:camera prst="perspectiveRelaxed"/>
              <a:lightRig rig="threePt" dir="t"/>
            </a:scene3d>
          </a:bodyPr>
          <a:lstStyle/>
          <a:p>
            <a:pPr algn="r" rtl="1" fontAlgn="b"/>
            <a:r>
              <a:rPr lang="fa-IR" sz="4400" dirty="0" smtClean="0">
                <a:solidFill>
                  <a:schemeClr val="accent1">
                    <a:lumMod val="50000"/>
                  </a:schemeClr>
                </a:solidFill>
                <a:cs typeface="B Titr" panose="00000700000000000000" pitchFamily="2" charset="-78"/>
              </a:rPr>
              <a:t>مقررات‌       و       نوآوری</a:t>
            </a:r>
            <a:endParaRPr lang="en-US" sz="4400" dirty="0">
              <a:solidFill>
                <a:schemeClr val="accent1">
                  <a:lumMod val="50000"/>
                </a:schemeClr>
              </a:solidFill>
              <a:cs typeface="B Titr" panose="00000700000000000000" pitchFamily="2" charset="-78"/>
            </a:endParaRPr>
          </a:p>
        </p:txBody>
      </p: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4</a:t>
            </a:fld>
            <a:endParaRPr lang="fa-IR"/>
          </a:p>
        </p:txBody>
      </p:sp>
    </p:spTree>
    <p:extLst>
      <p:ext uri="{BB962C8B-B14F-4D97-AF65-F5344CB8AC3E}">
        <p14:creationId xmlns:p14="http://schemas.microsoft.com/office/powerpoint/2010/main" val="2629010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solidFill>
                  <a:schemeClr val="accent1">
                    <a:lumMod val="75000"/>
                  </a:schemeClr>
                </a:solidFill>
              </a:rPr>
              <a:t>1- مقدمه (ادامه)</a:t>
            </a:r>
            <a:endParaRPr lang="fa-IR" sz="3000" dirty="0">
              <a:solidFill>
                <a:schemeClr val="accent1">
                  <a:lumMod val="75000"/>
                </a:schemeClr>
              </a:solidFill>
            </a:endParaRPr>
          </a:p>
        </p:txBody>
      </p:sp>
      <p:grpSp>
        <p:nvGrpSpPr>
          <p:cNvPr id="5" name="Groupe 1 - 1">
            <a:extLst>
              <a:ext uri="{FF2B5EF4-FFF2-40B4-BE49-F238E27FC236}">
                <a16:creationId xmlns:a16="http://schemas.microsoft.com/office/drawing/2014/main" id="{DD96DA52-C659-4E4E-AB7E-FA6290693993}"/>
              </a:ext>
            </a:extLst>
          </p:cNvPr>
          <p:cNvGrpSpPr>
            <a:grpSpLocks noChangeAspect="1"/>
          </p:cNvGrpSpPr>
          <p:nvPr/>
        </p:nvGrpSpPr>
        <p:grpSpPr>
          <a:xfrm rot="5400000">
            <a:off x="2178192" y="2425203"/>
            <a:ext cx="2286000" cy="2197288"/>
            <a:chOff x="2503112" y="1968871"/>
            <a:chExt cx="3203117" cy="3078813"/>
          </a:xfrm>
        </p:grpSpPr>
        <p:sp>
          <p:nvSpPr>
            <p:cNvPr id="6" name="Forme libre : forme 6">
              <a:extLst>
                <a:ext uri="{FF2B5EF4-FFF2-40B4-BE49-F238E27FC236}">
                  <a16:creationId xmlns:a16="http://schemas.microsoft.com/office/drawing/2014/main" id="{4617A633-8BC5-441A-A64D-E8E04704FB75}"/>
                </a:ext>
              </a:extLst>
            </p:cNvPr>
            <p:cNvSpPr/>
            <p:nvPr/>
          </p:nvSpPr>
          <p:spPr>
            <a:xfrm rot="18900000">
              <a:off x="2630757" y="1968871"/>
              <a:ext cx="3075472" cy="3078813"/>
            </a:xfrm>
            <a:custGeom>
              <a:avLst/>
              <a:gdLst>
                <a:gd name="connsiteX0" fmla="*/ 3073174 w 3075472"/>
                <a:gd name="connsiteY0" fmla="*/ 1 h 3078813"/>
                <a:gd name="connsiteX1" fmla="*/ 3073173 w 3075472"/>
                <a:gd name="connsiteY1" fmla="*/ 2299 h 3078813"/>
                <a:gd name="connsiteX2" fmla="*/ 3075472 w 3075472"/>
                <a:gd name="connsiteY2" fmla="*/ 2299 h 3078813"/>
                <a:gd name="connsiteX3" fmla="*/ 3075472 w 3075472"/>
                <a:gd name="connsiteY3" fmla="*/ 2417695 h 3078813"/>
                <a:gd name="connsiteX4" fmla="*/ 2055938 w 3075472"/>
                <a:gd name="connsiteY4" fmla="*/ 2417695 h 3078813"/>
                <a:gd name="connsiteX5" fmla="*/ 2055938 w 3075472"/>
                <a:gd name="connsiteY5" fmla="*/ 1743795 h 3078813"/>
                <a:gd name="connsiteX6" fmla="*/ 720919 w 3075472"/>
                <a:gd name="connsiteY6" fmla="*/ 3078813 h 3078813"/>
                <a:gd name="connsiteX7" fmla="*/ 0 w 3075472"/>
                <a:gd name="connsiteY7" fmla="*/ 2357894 h 3078813"/>
                <a:gd name="connsiteX8" fmla="*/ 1338359 w 3075472"/>
                <a:gd name="connsiteY8" fmla="*/ 1019535 h 3078813"/>
                <a:gd name="connsiteX9" fmla="*/ 657777 w 3075472"/>
                <a:gd name="connsiteY9" fmla="*/ 1019535 h 3078813"/>
                <a:gd name="connsiteX10" fmla="*/ 657777 w 3075472"/>
                <a:gd name="connsiteY10" fmla="*/ 0 h 30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5472" h="3078813">
                  <a:moveTo>
                    <a:pt x="3073174" y="1"/>
                  </a:moveTo>
                  <a:lnTo>
                    <a:pt x="3073173" y="2299"/>
                  </a:lnTo>
                  <a:lnTo>
                    <a:pt x="3075472" y="2299"/>
                  </a:lnTo>
                  <a:lnTo>
                    <a:pt x="3075472" y="2417695"/>
                  </a:lnTo>
                  <a:lnTo>
                    <a:pt x="2055938" y="2417695"/>
                  </a:lnTo>
                  <a:lnTo>
                    <a:pt x="2055938" y="1743795"/>
                  </a:lnTo>
                  <a:lnTo>
                    <a:pt x="720919" y="3078813"/>
                  </a:lnTo>
                  <a:lnTo>
                    <a:pt x="0" y="2357894"/>
                  </a:lnTo>
                  <a:lnTo>
                    <a:pt x="1338359" y="1019535"/>
                  </a:lnTo>
                  <a:lnTo>
                    <a:pt x="657777" y="1019535"/>
                  </a:lnTo>
                  <a:lnTo>
                    <a:pt x="65777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rme libre : forme 15">
              <a:extLst>
                <a:ext uri="{FF2B5EF4-FFF2-40B4-BE49-F238E27FC236}">
                  <a16:creationId xmlns:a16="http://schemas.microsoft.com/office/drawing/2014/main" id="{ABB149DB-1960-44CA-A1BD-2D948221756E}"/>
                </a:ext>
              </a:extLst>
            </p:cNvPr>
            <p:cNvSpPr/>
            <p:nvPr/>
          </p:nvSpPr>
          <p:spPr>
            <a:xfrm rot="18900000">
              <a:off x="2503112" y="2022003"/>
              <a:ext cx="3074843" cy="2717518"/>
            </a:xfrm>
            <a:custGeom>
              <a:avLst/>
              <a:gdLst>
                <a:gd name="connsiteX0" fmla="*/ 3073174 w 3074843"/>
                <a:gd name="connsiteY0" fmla="*/ 1 h 2717518"/>
                <a:gd name="connsiteX1" fmla="*/ 3073173 w 3074843"/>
                <a:gd name="connsiteY1" fmla="*/ 2299 h 2717518"/>
                <a:gd name="connsiteX2" fmla="*/ 3074843 w 3074843"/>
                <a:gd name="connsiteY2" fmla="*/ 2299 h 2717518"/>
                <a:gd name="connsiteX3" fmla="*/ 359624 w 3074843"/>
                <a:gd name="connsiteY3" fmla="*/ 2717518 h 2717518"/>
                <a:gd name="connsiteX4" fmla="*/ 0 w 3074843"/>
                <a:gd name="connsiteY4" fmla="*/ 2357894 h 2717518"/>
                <a:gd name="connsiteX5" fmla="*/ 1338359 w 3074843"/>
                <a:gd name="connsiteY5" fmla="*/ 1019535 h 2717518"/>
                <a:gd name="connsiteX6" fmla="*/ 657777 w 3074843"/>
                <a:gd name="connsiteY6" fmla="*/ 1019535 h 2717518"/>
                <a:gd name="connsiteX7" fmla="*/ 657777 w 3074843"/>
                <a:gd name="connsiteY7" fmla="*/ 0 h 27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4843" h="2717518">
                  <a:moveTo>
                    <a:pt x="3073174" y="1"/>
                  </a:moveTo>
                  <a:lnTo>
                    <a:pt x="3073173" y="2299"/>
                  </a:lnTo>
                  <a:lnTo>
                    <a:pt x="3074843" y="2299"/>
                  </a:lnTo>
                  <a:lnTo>
                    <a:pt x="359624" y="2717518"/>
                  </a:lnTo>
                  <a:lnTo>
                    <a:pt x="0" y="2357894"/>
                  </a:lnTo>
                  <a:lnTo>
                    <a:pt x="1338359" y="1019535"/>
                  </a:lnTo>
                  <a:lnTo>
                    <a:pt x="657777" y="1019535"/>
                  </a:lnTo>
                  <a:lnTo>
                    <a:pt x="657777"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e 1">
            <a:extLst>
              <a:ext uri="{FF2B5EF4-FFF2-40B4-BE49-F238E27FC236}">
                <a16:creationId xmlns:a16="http://schemas.microsoft.com/office/drawing/2014/main" id="{DD96DA52-C659-4E4E-AB7E-FA6290693993}"/>
              </a:ext>
            </a:extLst>
          </p:cNvPr>
          <p:cNvGrpSpPr>
            <a:grpSpLocks noChangeAspect="1"/>
          </p:cNvGrpSpPr>
          <p:nvPr/>
        </p:nvGrpSpPr>
        <p:grpSpPr>
          <a:xfrm rot="16200000">
            <a:off x="4707865" y="4171651"/>
            <a:ext cx="2286000" cy="2197288"/>
            <a:chOff x="2503112" y="1968871"/>
            <a:chExt cx="3203117" cy="3078813"/>
          </a:xfrm>
        </p:grpSpPr>
        <p:sp>
          <p:nvSpPr>
            <p:cNvPr id="9" name="Forme libre : forme 6">
              <a:extLst>
                <a:ext uri="{FF2B5EF4-FFF2-40B4-BE49-F238E27FC236}">
                  <a16:creationId xmlns:a16="http://schemas.microsoft.com/office/drawing/2014/main" id="{4617A633-8BC5-441A-A64D-E8E04704FB75}"/>
                </a:ext>
              </a:extLst>
            </p:cNvPr>
            <p:cNvSpPr/>
            <p:nvPr/>
          </p:nvSpPr>
          <p:spPr>
            <a:xfrm rot="18900000">
              <a:off x="2630757" y="1968871"/>
              <a:ext cx="3075472" cy="3078813"/>
            </a:xfrm>
            <a:custGeom>
              <a:avLst/>
              <a:gdLst>
                <a:gd name="connsiteX0" fmla="*/ 3073174 w 3075472"/>
                <a:gd name="connsiteY0" fmla="*/ 1 h 3078813"/>
                <a:gd name="connsiteX1" fmla="*/ 3073173 w 3075472"/>
                <a:gd name="connsiteY1" fmla="*/ 2299 h 3078813"/>
                <a:gd name="connsiteX2" fmla="*/ 3075472 w 3075472"/>
                <a:gd name="connsiteY2" fmla="*/ 2299 h 3078813"/>
                <a:gd name="connsiteX3" fmla="*/ 3075472 w 3075472"/>
                <a:gd name="connsiteY3" fmla="*/ 2417695 h 3078813"/>
                <a:gd name="connsiteX4" fmla="*/ 2055938 w 3075472"/>
                <a:gd name="connsiteY4" fmla="*/ 2417695 h 3078813"/>
                <a:gd name="connsiteX5" fmla="*/ 2055938 w 3075472"/>
                <a:gd name="connsiteY5" fmla="*/ 1743795 h 3078813"/>
                <a:gd name="connsiteX6" fmla="*/ 720919 w 3075472"/>
                <a:gd name="connsiteY6" fmla="*/ 3078813 h 3078813"/>
                <a:gd name="connsiteX7" fmla="*/ 0 w 3075472"/>
                <a:gd name="connsiteY7" fmla="*/ 2357894 h 3078813"/>
                <a:gd name="connsiteX8" fmla="*/ 1338359 w 3075472"/>
                <a:gd name="connsiteY8" fmla="*/ 1019535 h 3078813"/>
                <a:gd name="connsiteX9" fmla="*/ 657777 w 3075472"/>
                <a:gd name="connsiteY9" fmla="*/ 1019535 h 3078813"/>
                <a:gd name="connsiteX10" fmla="*/ 657777 w 3075472"/>
                <a:gd name="connsiteY10" fmla="*/ 0 h 30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5472" h="3078813">
                  <a:moveTo>
                    <a:pt x="3073174" y="1"/>
                  </a:moveTo>
                  <a:lnTo>
                    <a:pt x="3073173" y="2299"/>
                  </a:lnTo>
                  <a:lnTo>
                    <a:pt x="3075472" y="2299"/>
                  </a:lnTo>
                  <a:lnTo>
                    <a:pt x="3075472" y="2417695"/>
                  </a:lnTo>
                  <a:lnTo>
                    <a:pt x="2055938" y="2417695"/>
                  </a:lnTo>
                  <a:lnTo>
                    <a:pt x="2055938" y="1743795"/>
                  </a:lnTo>
                  <a:lnTo>
                    <a:pt x="720919" y="3078813"/>
                  </a:lnTo>
                  <a:lnTo>
                    <a:pt x="0" y="2357894"/>
                  </a:lnTo>
                  <a:lnTo>
                    <a:pt x="1338359" y="1019535"/>
                  </a:lnTo>
                  <a:lnTo>
                    <a:pt x="657777" y="1019535"/>
                  </a:lnTo>
                  <a:lnTo>
                    <a:pt x="65777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rme libre : forme 15">
              <a:extLst>
                <a:ext uri="{FF2B5EF4-FFF2-40B4-BE49-F238E27FC236}">
                  <a16:creationId xmlns:a16="http://schemas.microsoft.com/office/drawing/2014/main" id="{ABB149DB-1960-44CA-A1BD-2D948221756E}"/>
                </a:ext>
              </a:extLst>
            </p:cNvPr>
            <p:cNvSpPr/>
            <p:nvPr/>
          </p:nvSpPr>
          <p:spPr>
            <a:xfrm rot="18900000">
              <a:off x="2503112" y="2022003"/>
              <a:ext cx="3074843" cy="2717518"/>
            </a:xfrm>
            <a:custGeom>
              <a:avLst/>
              <a:gdLst>
                <a:gd name="connsiteX0" fmla="*/ 3073174 w 3074843"/>
                <a:gd name="connsiteY0" fmla="*/ 1 h 2717518"/>
                <a:gd name="connsiteX1" fmla="*/ 3073173 w 3074843"/>
                <a:gd name="connsiteY1" fmla="*/ 2299 h 2717518"/>
                <a:gd name="connsiteX2" fmla="*/ 3074843 w 3074843"/>
                <a:gd name="connsiteY2" fmla="*/ 2299 h 2717518"/>
                <a:gd name="connsiteX3" fmla="*/ 359624 w 3074843"/>
                <a:gd name="connsiteY3" fmla="*/ 2717518 h 2717518"/>
                <a:gd name="connsiteX4" fmla="*/ 0 w 3074843"/>
                <a:gd name="connsiteY4" fmla="*/ 2357894 h 2717518"/>
                <a:gd name="connsiteX5" fmla="*/ 1338359 w 3074843"/>
                <a:gd name="connsiteY5" fmla="*/ 1019535 h 2717518"/>
                <a:gd name="connsiteX6" fmla="*/ 657777 w 3074843"/>
                <a:gd name="connsiteY6" fmla="*/ 1019535 h 2717518"/>
                <a:gd name="connsiteX7" fmla="*/ 657777 w 3074843"/>
                <a:gd name="connsiteY7" fmla="*/ 0 h 27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4843" h="2717518">
                  <a:moveTo>
                    <a:pt x="3073174" y="1"/>
                  </a:moveTo>
                  <a:lnTo>
                    <a:pt x="3073173" y="2299"/>
                  </a:lnTo>
                  <a:lnTo>
                    <a:pt x="3074843" y="2299"/>
                  </a:lnTo>
                  <a:lnTo>
                    <a:pt x="359624" y="2717518"/>
                  </a:lnTo>
                  <a:lnTo>
                    <a:pt x="0" y="2357894"/>
                  </a:lnTo>
                  <a:lnTo>
                    <a:pt x="1338359" y="1019535"/>
                  </a:lnTo>
                  <a:lnTo>
                    <a:pt x="657777" y="1019535"/>
                  </a:lnTo>
                  <a:lnTo>
                    <a:pt x="657777"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itle 1"/>
          <p:cNvSpPr txBox="1">
            <a:spLocks/>
          </p:cNvSpPr>
          <p:nvPr/>
        </p:nvSpPr>
        <p:spPr>
          <a:xfrm>
            <a:off x="2078532" y="3124557"/>
            <a:ext cx="2689112" cy="93843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a:solidFill>
                  <a:schemeClr val="tx1"/>
                </a:solidFill>
                <a:latin typeface="+mj-lt"/>
                <a:ea typeface="+mj-ea"/>
                <a:cs typeface="B Titr" panose="00000700000000000000" pitchFamily="2" charset="-78"/>
              </a:defRPr>
            </a:lvl1pPr>
          </a:lstStyle>
          <a:p>
            <a:pPr algn="ctr"/>
            <a:r>
              <a:rPr lang="fa-IR" dirty="0" smtClean="0"/>
              <a:t>قبض</a:t>
            </a:r>
            <a:endParaRPr lang="en-US" dirty="0"/>
          </a:p>
        </p:txBody>
      </p:sp>
      <p:sp>
        <p:nvSpPr>
          <p:cNvPr id="12" name="Title 1"/>
          <p:cNvSpPr txBox="1">
            <a:spLocks/>
          </p:cNvSpPr>
          <p:nvPr/>
        </p:nvSpPr>
        <p:spPr>
          <a:xfrm>
            <a:off x="4691200" y="4778341"/>
            <a:ext cx="2689112" cy="93843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a:solidFill>
                  <a:schemeClr val="tx1"/>
                </a:solidFill>
                <a:latin typeface="+mj-lt"/>
                <a:ea typeface="+mj-ea"/>
                <a:cs typeface="B Titr" panose="00000700000000000000" pitchFamily="2" charset="-78"/>
              </a:defRPr>
            </a:lvl1pPr>
          </a:lstStyle>
          <a:p>
            <a:pPr algn="ctr"/>
            <a:r>
              <a:rPr lang="fa-IR" dirty="0" smtClean="0"/>
              <a:t>بسط</a:t>
            </a:r>
            <a:endParaRPr lang="en-US" dirty="0"/>
          </a:p>
        </p:txBody>
      </p:sp>
      <p:sp>
        <p:nvSpPr>
          <p:cNvPr id="13" name="Title 1"/>
          <p:cNvSpPr txBox="1">
            <a:spLocks/>
          </p:cNvSpPr>
          <p:nvPr/>
        </p:nvSpPr>
        <p:spPr>
          <a:xfrm rot="18864968">
            <a:off x="3234271" y="4013628"/>
            <a:ext cx="2689112" cy="938438"/>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a:solidFill>
                  <a:schemeClr val="tx1"/>
                </a:solidFill>
                <a:latin typeface="+mj-lt"/>
                <a:ea typeface="+mj-ea"/>
                <a:cs typeface="B Titr" panose="00000700000000000000" pitchFamily="2" charset="-78"/>
              </a:defRPr>
            </a:lvl1pPr>
          </a:lstStyle>
          <a:p>
            <a:pPr algn="ctr"/>
            <a:r>
              <a:rPr lang="fa-IR" sz="2800" dirty="0" smtClean="0"/>
              <a:t> مقررات</a:t>
            </a:r>
            <a:endParaRPr lang="en-US" sz="2800" dirty="0"/>
          </a:p>
        </p:txBody>
      </p:sp>
      <p:sp>
        <p:nvSpPr>
          <p:cNvPr id="14" name="Rounded Rectangle 13"/>
          <p:cNvSpPr/>
          <p:nvPr/>
        </p:nvSpPr>
        <p:spPr>
          <a:xfrm>
            <a:off x="154051" y="4037032"/>
            <a:ext cx="2993768" cy="2560320"/>
          </a:xfrm>
          <a:prstGeom prst="roundRect">
            <a:avLst/>
          </a:prstGeom>
          <a:solidFill>
            <a:srgbClr val="FFFF00">
              <a:alpha val="85000"/>
            </a:srgb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50000"/>
                  </a:schemeClr>
                </a:solidFill>
                <a:cs typeface="B Mitra" panose="00000400000000000000" pitchFamily="2" charset="-78"/>
              </a:rPr>
              <a:t>مقررات زدایی</a:t>
            </a:r>
          </a:p>
          <a:p>
            <a:pPr algn="justLow" rtl="1"/>
            <a:r>
              <a:rPr lang="fa-IR" dirty="0" smtClean="0">
                <a:solidFill>
                  <a:srgbClr val="00B050"/>
                </a:solidFill>
                <a:cs typeface="B Mitra" panose="00000400000000000000" pitchFamily="2" charset="-78"/>
              </a:rPr>
              <a:t>هر چند مقررات در مسیر اعمال حاکمیت قانونی دولت است، اما با کمرنگ شدن ضرورت وضع اولیه می‌بایست پیرامون دلایل وجود آن تشکیک شود. چرا که در بسیار مواردی، حذف مقررات و محدودیت‌های بدون موضوعیت، نوآوری ایجاد کرده است.</a:t>
            </a:r>
            <a:endParaRPr lang="en-US" dirty="0">
              <a:solidFill>
                <a:srgbClr val="00B050"/>
              </a:solidFill>
              <a:cs typeface="B Mitra" panose="00000400000000000000" pitchFamily="2" charset="-78"/>
            </a:endParaRPr>
          </a:p>
        </p:txBody>
      </p:sp>
      <p:sp>
        <p:nvSpPr>
          <p:cNvPr id="15" name="Rounded Rectangle 14"/>
          <p:cNvSpPr/>
          <p:nvPr/>
        </p:nvSpPr>
        <p:spPr>
          <a:xfrm>
            <a:off x="6080517" y="2236830"/>
            <a:ext cx="2993768" cy="2560320"/>
          </a:xfrm>
          <a:prstGeom prst="roundRect">
            <a:avLst/>
          </a:prstGeom>
          <a:solidFill>
            <a:schemeClr val="accent5">
              <a:lumMod val="40000"/>
              <a:lumOff val="60000"/>
              <a:alpha val="85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smtClean="0">
                <a:solidFill>
                  <a:schemeClr val="accent6">
                    <a:lumMod val="50000"/>
                  </a:schemeClr>
                </a:solidFill>
                <a:cs typeface="B Mitra" panose="00000400000000000000" pitchFamily="2" charset="-78"/>
              </a:rPr>
              <a:t>مقررات‌گذاری</a:t>
            </a:r>
          </a:p>
          <a:p>
            <a:pPr algn="justLow"/>
            <a:r>
              <a:rPr lang="fa-IR" dirty="0" smtClean="0">
                <a:solidFill>
                  <a:srgbClr val="7030A0"/>
                </a:solidFill>
                <a:cs typeface="B Mitra" panose="00000400000000000000" pitchFamily="2" charset="-78"/>
              </a:rPr>
              <a:t>مقررات اگر به درستی وضع شود نه تنها مانع نوآوری نیست بلکه با خروج بنگاه‌ها از حلقه‌های فرضی، نوآوری را تهییج می‌کند. همچنین نوآوری‌های جدید نیازمند تبادلات در بازارهای موجود یا جدید هستند که </a:t>
            </a:r>
            <a:r>
              <a:rPr lang="fa-IR" dirty="0">
                <a:solidFill>
                  <a:srgbClr val="7030A0"/>
                </a:solidFill>
                <a:cs typeface="B Mitra" panose="00000400000000000000" pitchFamily="2" charset="-78"/>
              </a:rPr>
              <a:t>دولت می‌بایست اقدام </a:t>
            </a:r>
            <a:r>
              <a:rPr lang="fa-IR" dirty="0" smtClean="0">
                <a:solidFill>
                  <a:srgbClr val="7030A0"/>
                </a:solidFill>
                <a:cs typeface="B Mitra" panose="00000400000000000000" pitchFamily="2" charset="-78"/>
              </a:rPr>
              <a:t>به وضع مقررات نماید. </a:t>
            </a:r>
            <a:endParaRPr lang="en-US" dirty="0">
              <a:solidFill>
                <a:srgbClr val="7030A0"/>
              </a:solidFill>
              <a:cs typeface="B Mitra" panose="00000400000000000000" pitchFamily="2" charset="-78"/>
            </a:endParaRPr>
          </a:p>
        </p:txBody>
      </p:sp>
      <p:sp>
        <p:nvSpPr>
          <p:cNvPr id="3" name="Footer Placeholder 2"/>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5</a:t>
            </a:fld>
            <a:endParaRPr lang="fa-IR"/>
          </a:p>
        </p:txBody>
      </p:sp>
    </p:spTree>
    <p:extLst>
      <p:ext uri="{BB962C8B-B14F-4D97-AF65-F5344CB8AC3E}">
        <p14:creationId xmlns:p14="http://schemas.microsoft.com/office/powerpoint/2010/main" val="12120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2- </a:t>
            </a:r>
            <a:r>
              <a:rPr lang="ar-SA" dirty="0" smtClean="0"/>
              <a:t>مقررات </a:t>
            </a:r>
            <a:r>
              <a:rPr lang="ar-SA" dirty="0"/>
              <a:t>و جایگاه آن در سیاست‌ </a:t>
            </a:r>
            <a:r>
              <a:rPr lang="ar-SA" dirty="0" smtClean="0"/>
              <a:t>نوآوری</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buClr>
                <a:schemeClr val="tx1"/>
              </a:buClr>
              <a:buFont typeface="Arial" pitchFamily="34" charset="0"/>
              <a:buChar char="•"/>
            </a:pPr>
            <a:r>
              <a:rPr lang="fa-IR" dirty="0" smtClean="0">
                <a:solidFill>
                  <a:srgbClr val="FF0000"/>
                </a:solidFill>
              </a:rPr>
              <a:t>تعریف مقررات</a:t>
            </a:r>
          </a:p>
          <a:p>
            <a:pPr lvl="1" algn="justLow">
              <a:buClr>
                <a:schemeClr val="tx1"/>
              </a:buClr>
              <a:buFont typeface="Arial" pitchFamily="34" charset="0"/>
              <a:buChar char="•"/>
            </a:pPr>
            <a:r>
              <a:rPr lang="fa-IR" dirty="0">
                <a:solidFill>
                  <a:schemeClr val="tx1"/>
                </a:solidFill>
              </a:rPr>
              <a:t>جاری‌سازی قواعدی با اختیارات عمومی و بدنه دولتی به منظور اثرگذاری بر فعالیت‌های بازار و رفتار بخش خصوصی </a:t>
            </a:r>
            <a:r>
              <a:rPr lang="fa-IR" dirty="0" smtClean="0">
                <a:solidFill>
                  <a:schemeClr val="tx1"/>
                </a:solidFill>
              </a:rPr>
              <a:t>در جهت انتفاع عامه مردم</a:t>
            </a:r>
          </a:p>
          <a:p>
            <a:pPr algn="justLow">
              <a:buClr>
                <a:schemeClr val="tx1"/>
              </a:buClr>
              <a:buFont typeface="Arial" pitchFamily="34" charset="0"/>
              <a:buChar char="•"/>
            </a:pPr>
            <a:r>
              <a:rPr lang="fa-IR" dirty="0" smtClean="0">
                <a:solidFill>
                  <a:srgbClr val="FF0000"/>
                </a:solidFill>
              </a:rPr>
              <a:t>هدف مقررات</a:t>
            </a:r>
            <a:endParaRPr lang="fa-IR" dirty="0">
              <a:solidFill>
                <a:srgbClr val="FF0000"/>
              </a:solidFill>
            </a:endParaRPr>
          </a:p>
          <a:p>
            <a:pPr marL="411480" lvl="1" indent="0" algn="justLow">
              <a:buClr>
                <a:schemeClr val="tx1"/>
              </a:buClr>
              <a:buNone/>
            </a:pPr>
            <a:r>
              <a:rPr lang="fa-IR" dirty="0">
                <a:solidFill>
                  <a:schemeClr val="tx1"/>
                </a:solidFill>
              </a:rPr>
              <a:t>بیشینه‌سازی رفاه </a:t>
            </a:r>
            <a:r>
              <a:rPr lang="fa-IR" dirty="0" smtClean="0">
                <a:solidFill>
                  <a:schemeClr val="tx1"/>
                </a:solidFill>
              </a:rPr>
              <a:t>جمعی؛ </a:t>
            </a:r>
            <a:r>
              <a:rPr lang="fa-IR" dirty="0">
                <a:solidFill>
                  <a:schemeClr val="tx1"/>
                </a:solidFill>
              </a:rPr>
              <a:t>دستیابی به اهداف </a:t>
            </a:r>
            <a:r>
              <a:rPr lang="fa-IR" dirty="0" smtClean="0">
                <a:solidFill>
                  <a:schemeClr val="tx1"/>
                </a:solidFill>
              </a:rPr>
              <a:t>توزیعی؛ جبران </a:t>
            </a:r>
            <a:r>
              <a:rPr lang="fa-IR" dirty="0">
                <a:solidFill>
                  <a:schemeClr val="tx1"/>
                </a:solidFill>
              </a:rPr>
              <a:t>اثرات جانبی </a:t>
            </a:r>
            <a:r>
              <a:rPr lang="fa-IR" dirty="0" smtClean="0">
                <a:solidFill>
                  <a:schemeClr val="tx1"/>
                </a:solidFill>
              </a:rPr>
              <a:t>فعالیت‌های اقتصادی؛ ارتقای </a:t>
            </a:r>
            <a:r>
              <a:rPr lang="fa-IR" dirty="0">
                <a:solidFill>
                  <a:schemeClr val="tx1"/>
                </a:solidFill>
              </a:rPr>
              <a:t>سطح کیفیت زندگی </a:t>
            </a:r>
            <a:r>
              <a:rPr lang="fa-IR" dirty="0" smtClean="0">
                <a:solidFill>
                  <a:schemeClr val="tx1"/>
                </a:solidFill>
              </a:rPr>
              <a:t>شهروندان؛ </a:t>
            </a:r>
          </a:p>
          <a:p>
            <a:pPr algn="justLow">
              <a:buClr>
                <a:schemeClr val="tx1"/>
              </a:buClr>
              <a:buFont typeface="Arial" pitchFamily="34" charset="0"/>
              <a:buChar char="•"/>
            </a:pPr>
            <a:r>
              <a:rPr lang="fa-IR" dirty="0" smtClean="0">
                <a:solidFill>
                  <a:srgbClr val="FF0000"/>
                </a:solidFill>
              </a:rPr>
              <a:t>مقررات </a:t>
            </a:r>
          </a:p>
          <a:p>
            <a:pPr lvl="1" algn="justLow">
              <a:buClr>
                <a:schemeClr val="tx1"/>
              </a:buClr>
              <a:buFont typeface="Arial" pitchFamily="34" charset="0"/>
              <a:buChar char="•"/>
            </a:pPr>
            <a:r>
              <a:rPr lang="fa-IR" dirty="0" smtClean="0">
                <a:solidFill>
                  <a:srgbClr val="FF0000"/>
                </a:solidFill>
              </a:rPr>
              <a:t>نگاه سنتی: </a:t>
            </a:r>
            <a:r>
              <a:rPr lang="fa-IR" sz="2200" dirty="0" smtClean="0">
                <a:solidFill>
                  <a:schemeClr val="tx1"/>
                </a:solidFill>
              </a:rPr>
              <a:t>هزینه </a:t>
            </a:r>
            <a:r>
              <a:rPr lang="fa-IR" sz="2200" dirty="0">
                <a:solidFill>
                  <a:schemeClr val="tx1"/>
                </a:solidFill>
              </a:rPr>
              <a:t>اضافی </a:t>
            </a:r>
            <a:r>
              <a:rPr lang="fa-IR" sz="2200" dirty="0" smtClean="0">
                <a:solidFill>
                  <a:schemeClr val="tx1"/>
                </a:solidFill>
              </a:rPr>
              <a:t>برای بنگاه و </a:t>
            </a:r>
            <a:r>
              <a:rPr lang="fa-IR" sz="2200" dirty="0">
                <a:solidFill>
                  <a:schemeClr val="tx1"/>
                </a:solidFill>
              </a:rPr>
              <a:t>اثر منفی </a:t>
            </a:r>
            <a:r>
              <a:rPr lang="fa-IR" sz="2200" dirty="0" smtClean="0">
                <a:solidFill>
                  <a:schemeClr val="tx1"/>
                </a:solidFill>
              </a:rPr>
              <a:t>بر </a:t>
            </a:r>
            <a:r>
              <a:rPr lang="fa-IR" sz="2200" dirty="0">
                <a:solidFill>
                  <a:schemeClr val="tx1"/>
                </a:solidFill>
              </a:rPr>
              <a:t>بهره‌وری، رقابت‌پذیری و </a:t>
            </a:r>
            <a:r>
              <a:rPr lang="fa-IR" sz="2200" dirty="0" smtClean="0">
                <a:solidFill>
                  <a:schemeClr val="tx1"/>
                </a:solidFill>
              </a:rPr>
              <a:t>نوآوری</a:t>
            </a:r>
          </a:p>
          <a:p>
            <a:pPr lvl="1" algn="justLow">
              <a:buClr>
                <a:schemeClr val="tx1"/>
              </a:buClr>
              <a:buFont typeface="Arial" pitchFamily="34" charset="0"/>
              <a:buChar char="•"/>
            </a:pPr>
            <a:r>
              <a:rPr lang="fa-IR" dirty="0" smtClean="0">
                <a:solidFill>
                  <a:srgbClr val="FF0000"/>
                </a:solidFill>
              </a:rPr>
              <a:t>نگاه نوین: </a:t>
            </a:r>
            <a:r>
              <a:rPr lang="fa-IR" sz="2200" dirty="0" smtClean="0">
                <a:solidFill>
                  <a:schemeClr val="tx1"/>
                </a:solidFill>
              </a:rPr>
              <a:t>فرضیه پورتر؛ اثرات مثبت به شرط وضع مناسب</a:t>
            </a:r>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6</a:t>
            </a:fld>
            <a:endParaRPr lang="fa-IR"/>
          </a:p>
        </p:txBody>
      </p:sp>
    </p:spTree>
    <p:extLst>
      <p:ext uri="{BB962C8B-B14F-4D97-AF65-F5344CB8AC3E}">
        <p14:creationId xmlns:p14="http://schemas.microsoft.com/office/powerpoint/2010/main" val="168435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0315E68-164B-4F08-866E-9916C4C6540F}"/>
              </a:ext>
            </a:extLst>
          </p:cNvPr>
          <p:cNvSpPr>
            <a:spLocks noChangeAspect="1"/>
          </p:cNvSpPr>
          <p:nvPr/>
        </p:nvSpPr>
        <p:spPr>
          <a:xfrm>
            <a:off x="900418" y="2450892"/>
            <a:ext cx="1890851" cy="1890851"/>
          </a:xfrm>
          <a:prstGeom prst="ellipse">
            <a:avLst/>
          </a:prstGeom>
          <a:solidFill>
            <a:schemeClr val="tx2"/>
          </a:solidFill>
          <a:ln>
            <a:solidFill>
              <a:schemeClr val="bg1"/>
            </a:solidFill>
          </a:ln>
          <a:scene3d>
            <a:camera prst="isometricTopUp"/>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defTabSz="685800" rtl="0">
              <a:defRPr/>
            </a:pPr>
            <a:endParaRPr lang="en-US" sz="1350" kern="0" dirty="0">
              <a:solidFill>
                <a:prstClr val="white"/>
              </a:solidFill>
              <a:latin typeface="Calibri"/>
            </a:endParaRPr>
          </a:p>
        </p:txBody>
      </p:sp>
      <p:sp>
        <p:nvSpPr>
          <p:cNvPr id="16" name="POWER_USER_ID_ICONS_Worker"/>
          <p:cNvSpPr>
            <a:spLocks noChangeAspect="1" noEditPoints="1"/>
          </p:cNvSpPr>
          <p:nvPr>
            <p:custDataLst>
              <p:tags r:id="rId2"/>
            </p:custDataLst>
          </p:nvPr>
        </p:nvSpPr>
        <p:spPr bwMode="auto">
          <a:xfrm>
            <a:off x="1507289" y="3142041"/>
            <a:ext cx="677109" cy="508553"/>
          </a:xfrm>
          <a:custGeom>
            <a:avLst/>
            <a:gdLst>
              <a:gd name="T0" fmla="*/ 681 w 1250"/>
              <a:gd name="T1" fmla="*/ 336 h 938"/>
              <a:gd name="T2" fmla="*/ 675 w 1250"/>
              <a:gd name="T3" fmla="*/ 378 h 938"/>
              <a:gd name="T4" fmla="*/ 619 w 1250"/>
              <a:gd name="T5" fmla="*/ 533 h 938"/>
              <a:gd name="T6" fmla="*/ 732 w 1250"/>
              <a:gd name="T7" fmla="*/ 473 h 938"/>
              <a:gd name="T8" fmla="*/ 756 w 1250"/>
              <a:gd name="T9" fmla="*/ 409 h 938"/>
              <a:gd name="T10" fmla="*/ 942 w 1250"/>
              <a:gd name="T11" fmla="*/ 168 h 938"/>
              <a:gd name="T12" fmla="*/ 969 w 1250"/>
              <a:gd name="T13" fmla="*/ 325 h 938"/>
              <a:gd name="T14" fmla="*/ 875 w 1250"/>
              <a:gd name="T15" fmla="*/ 158 h 938"/>
              <a:gd name="T16" fmla="*/ 886 w 1250"/>
              <a:gd name="T17" fmla="*/ 511 h 938"/>
              <a:gd name="T18" fmla="*/ 959 w 1250"/>
              <a:gd name="T19" fmla="*/ 689 h 938"/>
              <a:gd name="T20" fmla="*/ 1142 w 1250"/>
              <a:gd name="T21" fmla="*/ 846 h 938"/>
              <a:gd name="T22" fmla="*/ 1113 w 1250"/>
              <a:gd name="T23" fmla="*/ 924 h 938"/>
              <a:gd name="T24" fmla="*/ 1118 w 1250"/>
              <a:gd name="T25" fmla="*/ 938 h 938"/>
              <a:gd name="T26" fmla="*/ 1190 w 1250"/>
              <a:gd name="T27" fmla="*/ 910 h 938"/>
              <a:gd name="T28" fmla="*/ 1250 w 1250"/>
              <a:gd name="T29" fmla="*/ 803 h 938"/>
              <a:gd name="T30" fmla="*/ 1207 w 1250"/>
              <a:gd name="T31" fmla="*/ 775 h 938"/>
              <a:gd name="T32" fmla="*/ 1069 w 1250"/>
              <a:gd name="T33" fmla="*/ 627 h 938"/>
              <a:gd name="T34" fmla="*/ 1044 w 1250"/>
              <a:gd name="T35" fmla="*/ 602 h 938"/>
              <a:gd name="T36" fmla="*/ 1002 w 1250"/>
              <a:gd name="T37" fmla="*/ 349 h 938"/>
              <a:gd name="T38" fmla="*/ 1028 w 1250"/>
              <a:gd name="T39" fmla="*/ 357 h 938"/>
              <a:gd name="T40" fmla="*/ 1064 w 1250"/>
              <a:gd name="T41" fmla="*/ 332 h 938"/>
              <a:gd name="T42" fmla="*/ 1066 w 1250"/>
              <a:gd name="T43" fmla="*/ 320 h 938"/>
              <a:gd name="T44" fmla="*/ 1034 w 1250"/>
              <a:gd name="T45" fmla="*/ 268 h 938"/>
              <a:gd name="T46" fmla="*/ 970 w 1250"/>
              <a:gd name="T47" fmla="*/ 100 h 938"/>
              <a:gd name="T48" fmla="*/ 797 w 1250"/>
              <a:gd name="T49" fmla="*/ 66 h 938"/>
              <a:gd name="T50" fmla="*/ 699 w 1250"/>
              <a:gd name="T51" fmla="*/ 119 h 938"/>
              <a:gd name="T52" fmla="*/ 681 w 1250"/>
              <a:gd name="T53" fmla="*/ 109 h 938"/>
              <a:gd name="T54" fmla="*/ 627 w 1250"/>
              <a:gd name="T55" fmla="*/ 11 h 938"/>
              <a:gd name="T56" fmla="*/ 561 w 1250"/>
              <a:gd name="T57" fmla="*/ 8 h 938"/>
              <a:gd name="T58" fmla="*/ 508 w 1250"/>
              <a:gd name="T59" fmla="*/ 79 h 938"/>
              <a:gd name="T60" fmla="*/ 612 w 1250"/>
              <a:gd name="T61" fmla="*/ 170 h 938"/>
              <a:gd name="T62" fmla="*/ 619 w 1250"/>
              <a:gd name="T63" fmla="*/ 192 h 938"/>
              <a:gd name="T64" fmla="*/ 575 w 1250"/>
              <a:gd name="T65" fmla="*/ 244 h 938"/>
              <a:gd name="T66" fmla="*/ 594 w 1250"/>
              <a:gd name="T67" fmla="*/ 390 h 938"/>
              <a:gd name="T68" fmla="*/ 591 w 1250"/>
              <a:gd name="T69" fmla="*/ 428 h 938"/>
              <a:gd name="T70" fmla="*/ 532 w 1250"/>
              <a:gd name="T71" fmla="*/ 578 h 938"/>
              <a:gd name="T72" fmla="*/ 470 w 1250"/>
              <a:gd name="T73" fmla="*/ 638 h 938"/>
              <a:gd name="T74" fmla="*/ 443 w 1250"/>
              <a:gd name="T75" fmla="*/ 610 h 938"/>
              <a:gd name="T76" fmla="*/ 380 w 1250"/>
              <a:gd name="T77" fmla="*/ 579 h 938"/>
              <a:gd name="T78" fmla="*/ 346 w 1250"/>
              <a:gd name="T79" fmla="*/ 525 h 938"/>
              <a:gd name="T80" fmla="*/ 275 w 1250"/>
              <a:gd name="T81" fmla="*/ 511 h 938"/>
              <a:gd name="T82" fmla="*/ 234 w 1250"/>
              <a:gd name="T83" fmla="*/ 533 h 938"/>
              <a:gd name="T84" fmla="*/ 540 w 1250"/>
              <a:gd name="T85" fmla="*/ 938 h 938"/>
              <a:gd name="T86" fmla="*/ 480 w 1250"/>
              <a:gd name="T87" fmla="*/ 678 h 938"/>
              <a:gd name="T88" fmla="*/ 567 w 1250"/>
              <a:gd name="T89" fmla="*/ 633 h 938"/>
              <a:gd name="T90" fmla="*/ 612 w 1250"/>
              <a:gd name="T91" fmla="*/ 616 h 938"/>
              <a:gd name="T92" fmla="*/ 623 w 1250"/>
              <a:gd name="T93" fmla="*/ 587 h 938"/>
              <a:gd name="T94" fmla="*/ 699 w 1250"/>
              <a:gd name="T95" fmla="*/ 565 h 938"/>
              <a:gd name="T96" fmla="*/ 669 w 1250"/>
              <a:gd name="T97" fmla="*/ 867 h 938"/>
              <a:gd name="T98" fmla="*/ 664 w 1250"/>
              <a:gd name="T99" fmla="*/ 891 h 938"/>
              <a:gd name="T100" fmla="*/ 584 w 1250"/>
              <a:gd name="T101" fmla="*/ 924 h 938"/>
              <a:gd name="T102" fmla="*/ 756 w 1250"/>
              <a:gd name="T103" fmla="*/ 938 h 938"/>
              <a:gd name="T104" fmla="*/ 804 w 1250"/>
              <a:gd name="T105" fmla="*/ 692 h 938"/>
              <a:gd name="T106" fmla="*/ 799 w 1250"/>
              <a:gd name="T107" fmla="*/ 686 h 938"/>
              <a:gd name="T108" fmla="*/ 793 w 1250"/>
              <a:gd name="T109" fmla="*/ 657 h 938"/>
              <a:gd name="T110" fmla="*/ 878 w 1250"/>
              <a:gd name="T111" fmla="*/ 513 h 938"/>
              <a:gd name="T112" fmla="*/ 886 w 1250"/>
              <a:gd name="T113" fmla="*/ 51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0" h="938">
                <a:moveTo>
                  <a:pt x="756" y="409"/>
                </a:moveTo>
                <a:cubicBezTo>
                  <a:pt x="729" y="371"/>
                  <a:pt x="720" y="362"/>
                  <a:pt x="681" y="336"/>
                </a:cubicBezTo>
                <a:cubicBezTo>
                  <a:pt x="678" y="333"/>
                  <a:pt x="673" y="335"/>
                  <a:pt x="673" y="340"/>
                </a:cubicBezTo>
                <a:cubicBezTo>
                  <a:pt x="673" y="352"/>
                  <a:pt x="675" y="365"/>
                  <a:pt x="675" y="378"/>
                </a:cubicBezTo>
                <a:cubicBezTo>
                  <a:pt x="675" y="416"/>
                  <a:pt x="672" y="433"/>
                  <a:pt x="658" y="468"/>
                </a:cubicBezTo>
                <a:lnTo>
                  <a:pt x="619" y="533"/>
                </a:lnTo>
                <a:cubicBezTo>
                  <a:pt x="618" y="537"/>
                  <a:pt x="623" y="543"/>
                  <a:pt x="627" y="540"/>
                </a:cubicBezTo>
                <a:lnTo>
                  <a:pt x="732" y="473"/>
                </a:lnTo>
                <a:lnTo>
                  <a:pt x="756" y="421"/>
                </a:lnTo>
                <a:cubicBezTo>
                  <a:pt x="758" y="416"/>
                  <a:pt x="758" y="413"/>
                  <a:pt x="756" y="409"/>
                </a:cubicBezTo>
                <a:close/>
                <a:moveTo>
                  <a:pt x="934" y="162"/>
                </a:moveTo>
                <a:cubicBezTo>
                  <a:pt x="939" y="162"/>
                  <a:pt x="942" y="163"/>
                  <a:pt x="942" y="168"/>
                </a:cubicBezTo>
                <a:lnTo>
                  <a:pt x="985" y="316"/>
                </a:lnTo>
                <a:lnTo>
                  <a:pt x="969" y="325"/>
                </a:lnTo>
                <a:lnTo>
                  <a:pt x="870" y="170"/>
                </a:lnTo>
                <a:cubicBezTo>
                  <a:pt x="867" y="166"/>
                  <a:pt x="869" y="158"/>
                  <a:pt x="875" y="158"/>
                </a:cubicBezTo>
                <a:lnTo>
                  <a:pt x="934" y="162"/>
                </a:lnTo>
                <a:close/>
                <a:moveTo>
                  <a:pt x="886" y="511"/>
                </a:moveTo>
                <a:cubicBezTo>
                  <a:pt x="886" y="511"/>
                  <a:pt x="948" y="673"/>
                  <a:pt x="948" y="675"/>
                </a:cubicBezTo>
                <a:cubicBezTo>
                  <a:pt x="950" y="681"/>
                  <a:pt x="955" y="686"/>
                  <a:pt x="959" y="689"/>
                </a:cubicBezTo>
                <a:lnTo>
                  <a:pt x="1132" y="829"/>
                </a:lnTo>
                <a:cubicBezTo>
                  <a:pt x="1137" y="834"/>
                  <a:pt x="1140" y="840"/>
                  <a:pt x="1142" y="846"/>
                </a:cubicBezTo>
                <a:lnTo>
                  <a:pt x="1142" y="857"/>
                </a:lnTo>
                <a:cubicBezTo>
                  <a:pt x="1142" y="883"/>
                  <a:pt x="1132" y="907"/>
                  <a:pt x="1113" y="924"/>
                </a:cubicBezTo>
                <a:cubicBezTo>
                  <a:pt x="1112" y="924"/>
                  <a:pt x="1110" y="927"/>
                  <a:pt x="1110" y="930"/>
                </a:cubicBezTo>
                <a:cubicBezTo>
                  <a:pt x="1110" y="934"/>
                  <a:pt x="1113" y="938"/>
                  <a:pt x="1118" y="938"/>
                </a:cubicBezTo>
                <a:lnTo>
                  <a:pt x="1142" y="938"/>
                </a:lnTo>
                <a:cubicBezTo>
                  <a:pt x="1161" y="938"/>
                  <a:pt x="1180" y="927"/>
                  <a:pt x="1190" y="910"/>
                </a:cubicBezTo>
                <a:lnTo>
                  <a:pt x="1248" y="810"/>
                </a:lnTo>
                <a:cubicBezTo>
                  <a:pt x="1250" y="808"/>
                  <a:pt x="1250" y="807"/>
                  <a:pt x="1250" y="803"/>
                </a:cubicBezTo>
                <a:cubicBezTo>
                  <a:pt x="1250" y="799"/>
                  <a:pt x="1247" y="794"/>
                  <a:pt x="1242" y="791"/>
                </a:cubicBezTo>
                <a:lnTo>
                  <a:pt x="1207" y="775"/>
                </a:lnTo>
                <a:lnTo>
                  <a:pt x="1086" y="635"/>
                </a:lnTo>
                <a:cubicBezTo>
                  <a:pt x="1082" y="630"/>
                  <a:pt x="1075" y="627"/>
                  <a:pt x="1069" y="627"/>
                </a:cubicBezTo>
                <a:cubicBezTo>
                  <a:pt x="1064" y="627"/>
                  <a:pt x="1061" y="629"/>
                  <a:pt x="1058" y="630"/>
                </a:cubicBezTo>
                <a:cubicBezTo>
                  <a:pt x="1050" y="621"/>
                  <a:pt x="1045" y="613"/>
                  <a:pt x="1044" y="602"/>
                </a:cubicBezTo>
                <a:lnTo>
                  <a:pt x="985" y="360"/>
                </a:lnTo>
                <a:lnTo>
                  <a:pt x="1002" y="349"/>
                </a:lnTo>
                <a:lnTo>
                  <a:pt x="1004" y="349"/>
                </a:lnTo>
                <a:cubicBezTo>
                  <a:pt x="1010" y="354"/>
                  <a:pt x="1018" y="357"/>
                  <a:pt x="1028" y="357"/>
                </a:cubicBezTo>
                <a:cubicBezTo>
                  <a:pt x="1032" y="357"/>
                  <a:pt x="1037" y="357"/>
                  <a:pt x="1040" y="354"/>
                </a:cubicBezTo>
                <a:cubicBezTo>
                  <a:pt x="1051" y="347"/>
                  <a:pt x="1056" y="343"/>
                  <a:pt x="1064" y="332"/>
                </a:cubicBezTo>
                <a:cubicBezTo>
                  <a:pt x="1066" y="330"/>
                  <a:pt x="1066" y="325"/>
                  <a:pt x="1066" y="322"/>
                </a:cubicBezTo>
                <a:lnTo>
                  <a:pt x="1066" y="320"/>
                </a:lnTo>
                <a:cubicBezTo>
                  <a:pt x="1066" y="311"/>
                  <a:pt x="1059" y="301"/>
                  <a:pt x="1050" y="297"/>
                </a:cubicBezTo>
                <a:cubicBezTo>
                  <a:pt x="1040" y="290"/>
                  <a:pt x="1034" y="281"/>
                  <a:pt x="1034" y="268"/>
                </a:cubicBezTo>
                <a:cubicBezTo>
                  <a:pt x="1032" y="225"/>
                  <a:pt x="1023" y="179"/>
                  <a:pt x="1007" y="139"/>
                </a:cubicBezTo>
                <a:cubicBezTo>
                  <a:pt x="999" y="122"/>
                  <a:pt x="988" y="109"/>
                  <a:pt x="970" y="100"/>
                </a:cubicBezTo>
                <a:cubicBezTo>
                  <a:pt x="923" y="77"/>
                  <a:pt x="872" y="66"/>
                  <a:pt x="820" y="66"/>
                </a:cubicBezTo>
                <a:lnTo>
                  <a:pt x="797" y="66"/>
                </a:lnTo>
                <a:cubicBezTo>
                  <a:pt x="781" y="66"/>
                  <a:pt x="770" y="71"/>
                  <a:pt x="758" y="79"/>
                </a:cubicBezTo>
                <a:lnTo>
                  <a:pt x="699" y="119"/>
                </a:lnTo>
                <a:cubicBezTo>
                  <a:pt x="697" y="120"/>
                  <a:pt x="696" y="120"/>
                  <a:pt x="693" y="120"/>
                </a:cubicBezTo>
                <a:cubicBezTo>
                  <a:pt x="686" y="120"/>
                  <a:pt x="681" y="116"/>
                  <a:pt x="681" y="109"/>
                </a:cubicBezTo>
                <a:lnTo>
                  <a:pt x="681" y="101"/>
                </a:lnTo>
                <a:cubicBezTo>
                  <a:pt x="681" y="63"/>
                  <a:pt x="661" y="28"/>
                  <a:pt x="627" y="11"/>
                </a:cubicBezTo>
                <a:cubicBezTo>
                  <a:pt x="615" y="3"/>
                  <a:pt x="605" y="0"/>
                  <a:pt x="591" y="0"/>
                </a:cubicBezTo>
                <a:cubicBezTo>
                  <a:pt x="578" y="0"/>
                  <a:pt x="572" y="1"/>
                  <a:pt x="561" y="8"/>
                </a:cubicBezTo>
                <a:cubicBezTo>
                  <a:pt x="543" y="14"/>
                  <a:pt x="531" y="27"/>
                  <a:pt x="519" y="41"/>
                </a:cubicBezTo>
                <a:cubicBezTo>
                  <a:pt x="511" y="52"/>
                  <a:pt x="508" y="65"/>
                  <a:pt x="508" y="79"/>
                </a:cubicBezTo>
                <a:cubicBezTo>
                  <a:pt x="508" y="116"/>
                  <a:pt x="538" y="151"/>
                  <a:pt x="573" y="163"/>
                </a:cubicBezTo>
                <a:lnTo>
                  <a:pt x="612" y="170"/>
                </a:lnTo>
                <a:cubicBezTo>
                  <a:pt x="619" y="170"/>
                  <a:pt x="624" y="174"/>
                  <a:pt x="624" y="182"/>
                </a:cubicBezTo>
                <a:cubicBezTo>
                  <a:pt x="624" y="185"/>
                  <a:pt x="623" y="189"/>
                  <a:pt x="619" y="192"/>
                </a:cubicBezTo>
                <a:lnTo>
                  <a:pt x="580" y="232"/>
                </a:lnTo>
                <a:cubicBezTo>
                  <a:pt x="577" y="236"/>
                  <a:pt x="575" y="238"/>
                  <a:pt x="575" y="244"/>
                </a:cubicBezTo>
                <a:lnTo>
                  <a:pt x="575" y="255"/>
                </a:lnTo>
                <a:cubicBezTo>
                  <a:pt x="575" y="300"/>
                  <a:pt x="581" y="347"/>
                  <a:pt x="594" y="390"/>
                </a:cubicBezTo>
                <a:cubicBezTo>
                  <a:pt x="594" y="397"/>
                  <a:pt x="596" y="402"/>
                  <a:pt x="596" y="406"/>
                </a:cubicBezTo>
                <a:cubicBezTo>
                  <a:pt x="596" y="414"/>
                  <a:pt x="594" y="421"/>
                  <a:pt x="591" y="428"/>
                </a:cubicBezTo>
                <a:lnTo>
                  <a:pt x="537" y="562"/>
                </a:lnTo>
                <a:cubicBezTo>
                  <a:pt x="534" y="567"/>
                  <a:pt x="532" y="573"/>
                  <a:pt x="532" y="578"/>
                </a:cubicBezTo>
                <a:cubicBezTo>
                  <a:pt x="532" y="584"/>
                  <a:pt x="534" y="591"/>
                  <a:pt x="537" y="595"/>
                </a:cubicBezTo>
                <a:lnTo>
                  <a:pt x="470" y="638"/>
                </a:lnTo>
                <a:cubicBezTo>
                  <a:pt x="467" y="627"/>
                  <a:pt x="462" y="621"/>
                  <a:pt x="453" y="614"/>
                </a:cubicBezTo>
                <a:lnTo>
                  <a:pt x="443" y="610"/>
                </a:lnTo>
                <a:lnTo>
                  <a:pt x="402" y="597"/>
                </a:lnTo>
                <a:cubicBezTo>
                  <a:pt x="392" y="594"/>
                  <a:pt x="384" y="587"/>
                  <a:pt x="380" y="579"/>
                </a:cubicBezTo>
                <a:lnTo>
                  <a:pt x="349" y="529"/>
                </a:lnTo>
                <a:cubicBezTo>
                  <a:pt x="348" y="529"/>
                  <a:pt x="348" y="527"/>
                  <a:pt x="346" y="525"/>
                </a:cubicBezTo>
                <a:lnTo>
                  <a:pt x="322" y="517"/>
                </a:lnTo>
                <a:lnTo>
                  <a:pt x="275" y="511"/>
                </a:lnTo>
                <a:lnTo>
                  <a:pt x="272" y="511"/>
                </a:lnTo>
                <a:cubicBezTo>
                  <a:pt x="256" y="511"/>
                  <a:pt x="241" y="519"/>
                  <a:pt x="234" y="533"/>
                </a:cubicBezTo>
                <a:lnTo>
                  <a:pt x="0" y="938"/>
                </a:lnTo>
                <a:lnTo>
                  <a:pt x="540" y="938"/>
                </a:lnTo>
                <a:cubicBezTo>
                  <a:pt x="545" y="938"/>
                  <a:pt x="550" y="934"/>
                  <a:pt x="550" y="929"/>
                </a:cubicBezTo>
                <a:cubicBezTo>
                  <a:pt x="550" y="929"/>
                  <a:pt x="550" y="927"/>
                  <a:pt x="480" y="678"/>
                </a:cubicBezTo>
                <a:lnTo>
                  <a:pt x="554" y="630"/>
                </a:lnTo>
                <a:cubicBezTo>
                  <a:pt x="559" y="633"/>
                  <a:pt x="562" y="633"/>
                  <a:pt x="567" y="633"/>
                </a:cubicBezTo>
                <a:cubicBezTo>
                  <a:pt x="572" y="633"/>
                  <a:pt x="575" y="633"/>
                  <a:pt x="578" y="632"/>
                </a:cubicBezTo>
                <a:lnTo>
                  <a:pt x="612" y="616"/>
                </a:lnTo>
                <a:cubicBezTo>
                  <a:pt x="619" y="611"/>
                  <a:pt x="624" y="605"/>
                  <a:pt x="624" y="595"/>
                </a:cubicBezTo>
                <a:cubicBezTo>
                  <a:pt x="624" y="592"/>
                  <a:pt x="624" y="591"/>
                  <a:pt x="623" y="587"/>
                </a:cubicBezTo>
                <a:lnTo>
                  <a:pt x="712" y="533"/>
                </a:lnTo>
                <a:lnTo>
                  <a:pt x="699" y="565"/>
                </a:lnTo>
                <a:cubicBezTo>
                  <a:pt x="688" y="594"/>
                  <a:pt x="681" y="624"/>
                  <a:pt x="680" y="654"/>
                </a:cubicBezTo>
                <a:lnTo>
                  <a:pt x="669" y="867"/>
                </a:lnTo>
                <a:lnTo>
                  <a:pt x="667" y="888"/>
                </a:lnTo>
                <a:cubicBezTo>
                  <a:pt x="665" y="889"/>
                  <a:pt x="665" y="891"/>
                  <a:pt x="664" y="891"/>
                </a:cubicBezTo>
                <a:lnTo>
                  <a:pt x="596" y="910"/>
                </a:lnTo>
                <a:cubicBezTo>
                  <a:pt x="589" y="911"/>
                  <a:pt x="584" y="918"/>
                  <a:pt x="584" y="924"/>
                </a:cubicBezTo>
                <a:cubicBezTo>
                  <a:pt x="584" y="932"/>
                  <a:pt x="592" y="938"/>
                  <a:pt x="599" y="938"/>
                </a:cubicBezTo>
                <a:lnTo>
                  <a:pt x="756" y="938"/>
                </a:lnTo>
                <a:cubicBezTo>
                  <a:pt x="766" y="938"/>
                  <a:pt x="772" y="930"/>
                  <a:pt x="774" y="922"/>
                </a:cubicBezTo>
                <a:cubicBezTo>
                  <a:pt x="783" y="846"/>
                  <a:pt x="793" y="770"/>
                  <a:pt x="804" y="692"/>
                </a:cubicBezTo>
                <a:cubicBezTo>
                  <a:pt x="804" y="691"/>
                  <a:pt x="804" y="689"/>
                  <a:pt x="802" y="687"/>
                </a:cubicBezTo>
                <a:lnTo>
                  <a:pt x="799" y="686"/>
                </a:lnTo>
                <a:cubicBezTo>
                  <a:pt x="796" y="686"/>
                  <a:pt x="793" y="683"/>
                  <a:pt x="793" y="678"/>
                </a:cubicBezTo>
                <a:lnTo>
                  <a:pt x="793" y="657"/>
                </a:lnTo>
                <a:cubicBezTo>
                  <a:pt x="793" y="652"/>
                  <a:pt x="794" y="649"/>
                  <a:pt x="796" y="646"/>
                </a:cubicBezTo>
                <a:cubicBezTo>
                  <a:pt x="847" y="587"/>
                  <a:pt x="848" y="583"/>
                  <a:pt x="878" y="513"/>
                </a:cubicBezTo>
                <a:cubicBezTo>
                  <a:pt x="878" y="511"/>
                  <a:pt x="880" y="510"/>
                  <a:pt x="882" y="510"/>
                </a:cubicBezTo>
                <a:cubicBezTo>
                  <a:pt x="885" y="510"/>
                  <a:pt x="886" y="511"/>
                  <a:pt x="886" y="511"/>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8" name="Oval 7">
            <a:extLst>
              <a:ext uri="{FF2B5EF4-FFF2-40B4-BE49-F238E27FC236}">
                <a16:creationId xmlns:a16="http://schemas.microsoft.com/office/drawing/2014/main" id="{40315E68-164B-4F08-866E-9916C4C6540F}"/>
              </a:ext>
            </a:extLst>
          </p:cNvPr>
          <p:cNvSpPr>
            <a:spLocks noChangeAspect="1"/>
          </p:cNvSpPr>
          <p:nvPr/>
        </p:nvSpPr>
        <p:spPr>
          <a:xfrm>
            <a:off x="3582481" y="2450892"/>
            <a:ext cx="1890851" cy="1890851"/>
          </a:xfrm>
          <a:prstGeom prst="ellipse">
            <a:avLst/>
          </a:prstGeom>
          <a:solidFill>
            <a:schemeClr val="accent1"/>
          </a:solidFill>
          <a:ln>
            <a:solidFill>
              <a:schemeClr val="bg1"/>
            </a:solidFill>
          </a:ln>
          <a:scene3d>
            <a:camera prst="isometricTopUp"/>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defTabSz="685800" rtl="0">
              <a:defRPr/>
            </a:pPr>
            <a:endParaRPr lang="en-US" sz="1350" kern="0" dirty="0">
              <a:solidFill>
                <a:prstClr val="white"/>
              </a:solidFill>
              <a:latin typeface="Calibri"/>
            </a:endParaRPr>
          </a:p>
        </p:txBody>
      </p:sp>
      <p:grpSp>
        <p:nvGrpSpPr>
          <p:cNvPr id="17" name="POWER_USER_ID_ICONS_Big_Idea">
            <a:extLst>
              <a:ext uri="{FF2B5EF4-FFF2-40B4-BE49-F238E27FC236}">
                <a16:creationId xmlns:a16="http://schemas.microsoft.com/office/drawing/2014/main" id="{0344B393-66C0-44F6-A157-5808655FF29C}"/>
              </a:ext>
            </a:extLst>
          </p:cNvPr>
          <p:cNvGrpSpPr>
            <a:grpSpLocks noChangeAspect="1"/>
          </p:cNvGrpSpPr>
          <p:nvPr>
            <p:custDataLst>
              <p:tags r:id="rId3"/>
            </p:custDataLst>
          </p:nvPr>
        </p:nvGrpSpPr>
        <p:grpSpPr bwMode="auto">
          <a:xfrm>
            <a:off x="4243029" y="3096468"/>
            <a:ext cx="569755" cy="599699"/>
            <a:chOff x="3544" y="-299"/>
            <a:chExt cx="4110" cy="4326"/>
          </a:xfrm>
          <a:solidFill>
            <a:schemeClr val="bg1"/>
          </a:solidFill>
        </p:grpSpPr>
        <p:sp>
          <p:nvSpPr>
            <p:cNvPr id="18" name="Freeform 1368">
              <a:extLst>
                <a:ext uri="{FF2B5EF4-FFF2-40B4-BE49-F238E27FC236}">
                  <a16:creationId xmlns:a16="http://schemas.microsoft.com/office/drawing/2014/main" id="{F712B0DE-EFE9-45AA-94BC-2F07AEAEE9BA}"/>
                </a:ext>
              </a:extLst>
            </p:cNvPr>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19" name="Freeform 1369">
              <a:extLst>
                <a:ext uri="{FF2B5EF4-FFF2-40B4-BE49-F238E27FC236}">
                  <a16:creationId xmlns:a16="http://schemas.microsoft.com/office/drawing/2014/main" id="{35912320-5E67-4AF0-A650-E504456C330B}"/>
                </a:ext>
              </a:extLst>
            </p:cNvPr>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0" name="Freeform 1370">
              <a:extLst>
                <a:ext uri="{FF2B5EF4-FFF2-40B4-BE49-F238E27FC236}">
                  <a16:creationId xmlns:a16="http://schemas.microsoft.com/office/drawing/2014/main" id="{D290A570-D5ED-432A-BFD3-A7A3B5734519}"/>
                </a:ext>
              </a:extLst>
            </p:cNvPr>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1" name="Freeform 1371">
              <a:extLst>
                <a:ext uri="{FF2B5EF4-FFF2-40B4-BE49-F238E27FC236}">
                  <a16:creationId xmlns:a16="http://schemas.microsoft.com/office/drawing/2014/main" id="{119A639F-95E0-4E7F-956B-86DB43F53A11}"/>
                </a:ext>
              </a:extLst>
            </p:cNvPr>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2" name="Freeform 1372">
              <a:extLst>
                <a:ext uri="{FF2B5EF4-FFF2-40B4-BE49-F238E27FC236}">
                  <a16:creationId xmlns:a16="http://schemas.microsoft.com/office/drawing/2014/main" id="{41B8837A-7865-4673-88F0-7F6FC77AE57D}"/>
                </a:ext>
              </a:extLst>
            </p:cNvPr>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3" name="Freeform 1373">
              <a:extLst>
                <a:ext uri="{FF2B5EF4-FFF2-40B4-BE49-F238E27FC236}">
                  <a16:creationId xmlns:a16="http://schemas.microsoft.com/office/drawing/2014/main" id="{70EFF64B-85B0-4E6F-9082-79B0C0DC55F5}"/>
                </a:ext>
              </a:extLst>
            </p:cNvPr>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4" name="Freeform 1374">
              <a:extLst>
                <a:ext uri="{FF2B5EF4-FFF2-40B4-BE49-F238E27FC236}">
                  <a16:creationId xmlns:a16="http://schemas.microsoft.com/office/drawing/2014/main" id="{2126C246-72D0-4DF2-8E7A-BC9594F16451}"/>
                </a:ext>
              </a:extLst>
            </p:cNvPr>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5" name="Freeform 1375">
              <a:extLst>
                <a:ext uri="{FF2B5EF4-FFF2-40B4-BE49-F238E27FC236}">
                  <a16:creationId xmlns:a16="http://schemas.microsoft.com/office/drawing/2014/main" id="{54F1A062-CA94-41F3-9DAE-99B8D6FE1425}"/>
                </a:ext>
              </a:extLst>
            </p:cNvPr>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6" name="Freeform 1376">
              <a:extLst>
                <a:ext uri="{FF2B5EF4-FFF2-40B4-BE49-F238E27FC236}">
                  <a16:creationId xmlns:a16="http://schemas.microsoft.com/office/drawing/2014/main" id="{74031B39-600D-4D6D-A9CF-F63C953BC433}"/>
                </a:ext>
              </a:extLst>
            </p:cNvPr>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grpSp>
      <p:sp>
        <p:nvSpPr>
          <p:cNvPr id="9" name="Oval 8">
            <a:extLst>
              <a:ext uri="{FF2B5EF4-FFF2-40B4-BE49-F238E27FC236}">
                <a16:creationId xmlns:a16="http://schemas.microsoft.com/office/drawing/2014/main" id="{40315E68-164B-4F08-866E-9916C4C6540F}"/>
              </a:ext>
            </a:extLst>
          </p:cNvPr>
          <p:cNvSpPr>
            <a:spLocks noChangeAspect="1"/>
          </p:cNvSpPr>
          <p:nvPr/>
        </p:nvSpPr>
        <p:spPr>
          <a:xfrm>
            <a:off x="6264543" y="2450892"/>
            <a:ext cx="1890851" cy="1890851"/>
          </a:xfrm>
          <a:prstGeom prst="ellipse">
            <a:avLst/>
          </a:prstGeom>
          <a:solidFill>
            <a:schemeClr val="accent2"/>
          </a:solidFill>
          <a:ln>
            <a:solidFill>
              <a:schemeClr val="bg1"/>
            </a:solidFill>
          </a:ln>
          <a:scene3d>
            <a:camera prst="isometricTopUp"/>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defTabSz="685800" rtl="0">
              <a:defRPr/>
            </a:pPr>
            <a:endParaRPr lang="en-US" sz="1350" kern="0" dirty="0">
              <a:solidFill>
                <a:prstClr val="white"/>
              </a:solidFill>
              <a:latin typeface="Calibri"/>
            </a:endParaRPr>
          </a:p>
        </p:txBody>
      </p:sp>
      <p:grpSp>
        <p:nvGrpSpPr>
          <p:cNvPr id="27" name="POWER_USER_ID_ICONS_Gavel">
            <a:extLst>
              <a:ext uri="{FF2B5EF4-FFF2-40B4-BE49-F238E27FC236}">
                <a16:creationId xmlns:a16="http://schemas.microsoft.com/office/drawing/2014/main" id="{145E7EA4-1720-4461-BAB9-C9F58E0AEBD6}"/>
              </a:ext>
            </a:extLst>
          </p:cNvPr>
          <p:cNvGrpSpPr>
            <a:grpSpLocks noChangeAspect="1"/>
          </p:cNvGrpSpPr>
          <p:nvPr>
            <p:custDataLst>
              <p:tags r:id="rId4"/>
            </p:custDataLst>
          </p:nvPr>
        </p:nvGrpSpPr>
        <p:grpSpPr>
          <a:xfrm>
            <a:off x="6885100" y="3134783"/>
            <a:ext cx="649737" cy="525841"/>
            <a:chOff x="-1958181" y="55563"/>
            <a:chExt cx="715963" cy="579438"/>
          </a:xfrm>
          <a:solidFill>
            <a:schemeClr val="bg1"/>
          </a:solidFill>
        </p:grpSpPr>
        <p:sp>
          <p:nvSpPr>
            <p:cNvPr id="28" name="POWER_USER_ID_ICONS_Gavel">
              <a:extLst>
                <a:ext uri="{FF2B5EF4-FFF2-40B4-BE49-F238E27FC236}">
                  <a16:creationId xmlns:a16="http://schemas.microsoft.com/office/drawing/2014/main" id="{680D03A2-8A5B-4C96-97BA-FE4359F1E072}"/>
                </a:ext>
              </a:extLst>
            </p:cNvPr>
            <p:cNvSpPr>
              <a:spLocks noChangeArrowheads="1"/>
            </p:cNvSpPr>
            <p:nvPr>
              <p:custDataLst>
                <p:tags r:id="rId5"/>
              </p:custDataLst>
            </p:nvPr>
          </p:nvSpPr>
          <p:spPr bwMode="auto">
            <a:xfrm>
              <a:off x="-1532731" y="560388"/>
              <a:ext cx="209550" cy="74613"/>
            </a:xfrm>
            <a:prstGeom prst="rect">
              <a:avLst/>
            </a:prstGeom>
            <a:grpFill/>
            <a:ln w="9525">
              <a:noFill/>
              <a:miter lim="800000"/>
              <a:headEnd/>
              <a:tailEnd/>
            </a:ln>
            <a:extLst/>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29" name="POWER_USER_ID_ICONS_Gavel">
              <a:extLst>
                <a:ext uri="{FF2B5EF4-FFF2-40B4-BE49-F238E27FC236}">
                  <a16:creationId xmlns:a16="http://schemas.microsoft.com/office/drawing/2014/main" id="{7E4B8452-652E-4979-B6F2-78D4943A0550}"/>
                </a:ext>
              </a:extLst>
            </p:cNvPr>
            <p:cNvSpPr>
              <a:spLocks noChangeArrowheads="1"/>
            </p:cNvSpPr>
            <p:nvPr>
              <p:custDataLst>
                <p:tags r:id="rId6"/>
              </p:custDataLst>
            </p:nvPr>
          </p:nvSpPr>
          <p:spPr bwMode="auto">
            <a:xfrm>
              <a:off x="-1643856" y="604838"/>
              <a:ext cx="401638" cy="30163"/>
            </a:xfrm>
            <a:prstGeom prst="rect">
              <a:avLst/>
            </a:prstGeom>
            <a:grpFill/>
            <a:ln w="9525">
              <a:noFill/>
              <a:miter lim="800000"/>
              <a:headEnd/>
              <a:tailEnd/>
            </a:ln>
            <a:extLst/>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30" name="POWER_USER_ID_ICONS_Gavel">
              <a:extLst>
                <a:ext uri="{FF2B5EF4-FFF2-40B4-BE49-F238E27FC236}">
                  <a16:creationId xmlns:a16="http://schemas.microsoft.com/office/drawing/2014/main" id="{A5770109-2C7C-4D7F-9547-8E89BABD4740}"/>
                </a:ext>
              </a:extLst>
            </p:cNvPr>
            <p:cNvSpPr>
              <a:spLocks/>
            </p:cNvSpPr>
            <p:nvPr>
              <p:custDataLst>
                <p:tags r:id="rId7"/>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31" name="POWER_USER_ID_ICONS_Gavel">
              <a:extLst>
                <a:ext uri="{FF2B5EF4-FFF2-40B4-BE49-F238E27FC236}">
                  <a16:creationId xmlns:a16="http://schemas.microsoft.com/office/drawing/2014/main" id="{41B836E5-83CC-4390-851E-991DD2631C78}"/>
                </a:ext>
              </a:extLst>
            </p:cNvPr>
            <p:cNvSpPr>
              <a:spLocks/>
            </p:cNvSpPr>
            <p:nvPr>
              <p:custDataLst>
                <p:tags r:id="rId8"/>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32" name="POWER_USER_ID_ICONS_Gavel">
              <a:extLst>
                <a:ext uri="{FF2B5EF4-FFF2-40B4-BE49-F238E27FC236}">
                  <a16:creationId xmlns:a16="http://schemas.microsoft.com/office/drawing/2014/main" id="{6428F433-8580-460C-990E-C66AF70DEF79}"/>
                </a:ext>
              </a:extLst>
            </p:cNvPr>
            <p:cNvSpPr>
              <a:spLocks/>
            </p:cNvSpPr>
            <p:nvPr>
              <p:custDataLst>
                <p:tags r:id="rId9"/>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sp>
          <p:nvSpPr>
            <p:cNvPr id="33" name="POWER_USER_ID_ICONS_Gavel">
              <a:extLst>
                <a:ext uri="{FF2B5EF4-FFF2-40B4-BE49-F238E27FC236}">
                  <a16:creationId xmlns:a16="http://schemas.microsoft.com/office/drawing/2014/main" id="{A3F3CC6A-FB65-40F6-9B8F-5EF796823723}"/>
                </a:ext>
              </a:extLst>
            </p:cNvPr>
            <p:cNvSpPr>
              <a:spLocks/>
            </p:cNvSpPr>
            <p:nvPr>
              <p:custDataLst>
                <p:tags r:id="rId10"/>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lgn="l" defTabSz="685800" rtl="0">
                <a:defRPr/>
              </a:pPr>
              <a:endParaRPr lang="en-US" sz="1350" kern="0" dirty="0">
                <a:solidFill>
                  <a:sysClr val="windowText" lastClr="000000"/>
                </a:solidFill>
                <a:latin typeface="Calibri"/>
              </a:endParaRPr>
            </a:p>
          </p:txBody>
        </p:sp>
      </p:grpSp>
      <p:sp>
        <p:nvSpPr>
          <p:cNvPr id="35" name="TextBox 34">
            <a:extLst>
              <a:ext uri="{FF2B5EF4-FFF2-40B4-BE49-F238E27FC236}">
                <a16:creationId xmlns:a16="http://schemas.microsoft.com/office/drawing/2014/main" id="{75A6EC1B-DCD7-4094-9779-51D9164DBF8E}"/>
              </a:ext>
            </a:extLst>
          </p:cNvPr>
          <p:cNvSpPr txBox="1"/>
          <p:nvPr/>
        </p:nvSpPr>
        <p:spPr>
          <a:xfrm>
            <a:off x="1621276" y="2333560"/>
            <a:ext cx="439544" cy="369332"/>
          </a:xfrm>
          <a:prstGeom prst="rect">
            <a:avLst/>
          </a:prstGeom>
          <a:noFill/>
        </p:spPr>
        <p:txBody>
          <a:bodyPr wrap="none" rtlCol="0">
            <a:spAutoFit/>
          </a:bodyPr>
          <a:lstStyle/>
          <a:p>
            <a:pPr algn="ctr" defTabSz="685800">
              <a:defRPr/>
            </a:pPr>
            <a:r>
              <a:rPr lang="fa-IR" b="1" kern="0" dirty="0" smtClean="0">
                <a:solidFill>
                  <a:srgbClr val="04617B"/>
                </a:solidFill>
                <a:latin typeface="Calibri"/>
                <a:cs typeface="B Roya" panose="00000400000000000000" pitchFamily="2" charset="-78"/>
              </a:rPr>
              <a:t>(1)</a:t>
            </a:r>
            <a:endParaRPr lang="en-US" b="1" kern="0" dirty="0">
              <a:solidFill>
                <a:srgbClr val="04617B"/>
              </a:solidFill>
              <a:latin typeface="Calibri"/>
              <a:cs typeface="B Roya" panose="00000400000000000000" pitchFamily="2" charset="-78"/>
            </a:endParaRPr>
          </a:p>
        </p:txBody>
      </p:sp>
      <p:sp>
        <p:nvSpPr>
          <p:cNvPr id="36" name="TextBox 35">
            <a:extLst>
              <a:ext uri="{FF2B5EF4-FFF2-40B4-BE49-F238E27FC236}">
                <a16:creationId xmlns:a16="http://schemas.microsoft.com/office/drawing/2014/main" id="{A27730AF-67FE-4CA7-A3AD-8EA2D25FCCF8}"/>
              </a:ext>
            </a:extLst>
          </p:cNvPr>
          <p:cNvSpPr txBox="1"/>
          <p:nvPr/>
        </p:nvSpPr>
        <p:spPr>
          <a:xfrm>
            <a:off x="509717" y="4293096"/>
            <a:ext cx="2766139" cy="2308324"/>
          </a:xfrm>
          <a:prstGeom prst="rect">
            <a:avLst/>
          </a:prstGeom>
          <a:noFill/>
        </p:spPr>
        <p:txBody>
          <a:bodyPr wrap="square" rtlCol="0">
            <a:spAutoFit/>
          </a:bodyPr>
          <a:lstStyle/>
          <a:p>
            <a:pPr algn="justLow" defTabSz="685800">
              <a:defRPr/>
            </a:pPr>
            <a:r>
              <a:rPr lang="fa-IR" dirty="0" smtClean="0">
                <a:cs typeface="B Roya" panose="00000400000000000000" pitchFamily="2" charset="-78"/>
              </a:rPr>
              <a:t>رفع پيامدهاي </a:t>
            </a:r>
            <a:r>
              <a:rPr lang="fa-IR" dirty="0">
                <a:cs typeface="B Roya" panose="00000400000000000000" pitchFamily="2" charset="-78"/>
              </a:rPr>
              <a:t>نامطلوب سياست‌هاي گذشته </a:t>
            </a:r>
            <a:endParaRPr lang="fa-IR" dirty="0" smtClean="0">
              <a:cs typeface="B Roya" panose="00000400000000000000" pitchFamily="2" charset="-78"/>
            </a:endParaRPr>
          </a:p>
          <a:p>
            <a:pPr algn="justLow" defTabSz="685800">
              <a:defRPr/>
            </a:pPr>
            <a:r>
              <a:rPr lang="fa-IR" dirty="0">
                <a:cs typeface="B Roya" panose="00000400000000000000" pitchFamily="2" charset="-78"/>
              </a:rPr>
              <a:t>تحقق اهداف سياستي جديد </a:t>
            </a:r>
            <a:endParaRPr lang="fa-IR" dirty="0" smtClean="0">
              <a:cs typeface="B Roya" panose="00000400000000000000" pitchFamily="2" charset="-78"/>
            </a:endParaRPr>
          </a:p>
          <a:p>
            <a:pPr algn="ctr" defTabSz="685800">
              <a:defRPr/>
            </a:pPr>
            <a:r>
              <a:rPr lang="fa-IR" u="sng" dirty="0">
                <a:cs typeface="B Roya" panose="00000400000000000000" pitchFamily="2" charset="-78"/>
              </a:rPr>
              <a:t>از آنجایی که تکامل </a:t>
            </a:r>
            <a:r>
              <a:rPr lang="fa-IR" u="sng" dirty="0" smtClean="0">
                <a:cs typeface="B Roya" panose="00000400000000000000" pitchFamily="2" charset="-78"/>
              </a:rPr>
              <a:t>فناورانه بخشی از تکامل </a:t>
            </a:r>
            <a:r>
              <a:rPr lang="fa-IR" u="sng" dirty="0">
                <a:cs typeface="B Roya" panose="00000400000000000000" pitchFamily="2" charset="-78"/>
              </a:rPr>
              <a:t>اجتماعي- اقتصادي را شکل می‌دهد، </a:t>
            </a:r>
            <a:r>
              <a:rPr lang="fa-IR" u="sng" dirty="0" smtClean="0">
                <a:cs typeface="B Roya" panose="00000400000000000000" pitchFamily="2" charset="-78"/>
              </a:rPr>
              <a:t>می‌بایست </a:t>
            </a:r>
            <a:r>
              <a:rPr lang="fa-IR" u="sng" dirty="0">
                <a:cs typeface="B Roya" panose="00000400000000000000" pitchFamily="2" charset="-78"/>
              </a:rPr>
              <a:t>عوامل تعیین‌کننده نهادی </a:t>
            </a:r>
            <a:r>
              <a:rPr lang="fa-IR" u="sng" dirty="0" smtClean="0">
                <a:cs typeface="B Roya" panose="00000400000000000000" pitchFamily="2" charset="-78"/>
              </a:rPr>
              <a:t>مانند مقررات را </a:t>
            </a:r>
            <a:r>
              <a:rPr lang="fa-IR" u="sng" dirty="0">
                <a:cs typeface="B Roya" panose="00000400000000000000" pitchFamily="2" charset="-78"/>
              </a:rPr>
              <a:t>نیز مورد توجه قرار داد. </a:t>
            </a:r>
            <a:endParaRPr lang="en-US" u="sng" kern="0" dirty="0">
              <a:solidFill>
                <a:prstClr val="black"/>
              </a:solidFill>
              <a:latin typeface="Calibri"/>
              <a:cs typeface="B Roya" panose="00000400000000000000" pitchFamily="2" charset="-78"/>
            </a:endParaRPr>
          </a:p>
        </p:txBody>
      </p:sp>
      <p:sp>
        <p:nvSpPr>
          <p:cNvPr id="40" name="TextBox 39">
            <a:extLst>
              <a:ext uri="{FF2B5EF4-FFF2-40B4-BE49-F238E27FC236}">
                <a16:creationId xmlns:a16="http://schemas.microsoft.com/office/drawing/2014/main" id="{A27730AF-67FE-4CA7-A3AD-8EA2D25FCCF8}"/>
              </a:ext>
            </a:extLst>
          </p:cNvPr>
          <p:cNvSpPr txBox="1"/>
          <p:nvPr/>
        </p:nvSpPr>
        <p:spPr>
          <a:xfrm>
            <a:off x="3544202" y="4523636"/>
            <a:ext cx="2055596" cy="1754326"/>
          </a:xfrm>
          <a:prstGeom prst="rect">
            <a:avLst/>
          </a:prstGeom>
          <a:noFill/>
        </p:spPr>
        <p:txBody>
          <a:bodyPr wrap="square" rtlCol="0">
            <a:spAutoFit/>
          </a:bodyPr>
          <a:lstStyle/>
          <a:p>
            <a:pPr lvl="0"/>
            <a:r>
              <a:rPr lang="fa-IR" dirty="0">
                <a:cs typeface="B Roya" panose="00000400000000000000" pitchFamily="2" charset="-78"/>
              </a:rPr>
              <a:t>مقررات </a:t>
            </a:r>
            <a:r>
              <a:rPr lang="fa-IR" dirty="0" smtClean="0">
                <a:cs typeface="B Roya" panose="00000400000000000000" pitchFamily="2" charset="-78"/>
              </a:rPr>
              <a:t>فرآيندي </a:t>
            </a:r>
            <a:r>
              <a:rPr lang="fa-IR" dirty="0">
                <a:cs typeface="B Roya" panose="00000400000000000000" pitchFamily="2" charset="-78"/>
              </a:rPr>
              <a:t>تعاملي ميان بخش خصوصي و </a:t>
            </a:r>
            <a:r>
              <a:rPr lang="fa-IR" dirty="0" smtClean="0">
                <a:cs typeface="B Roya" panose="00000400000000000000" pitchFamily="2" charset="-78"/>
              </a:rPr>
              <a:t>دولتي</a:t>
            </a:r>
          </a:p>
          <a:p>
            <a:pPr lvl="0"/>
            <a:r>
              <a:rPr lang="fa-IR" dirty="0" smtClean="0">
                <a:cs typeface="B Roya" panose="00000400000000000000" pitchFamily="2" charset="-78"/>
              </a:rPr>
              <a:t>دوستدار </a:t>
            </a:r>
            <a:r>
              <a:rPr lang="fa-IR" dirty="0">
                <a:cs typeface="B Roya" panose="00000400000000000000" pitchFamily="2" charset="-78"/>
              </a:rPr>
              <a:t>صنعت </a:t>
            </a:r>
            <a:r>
              <a:rPr lang="fa-IR" dirty="0" smtClean="0">
                <a:cs typeface="B Roya" panose="00000400000000000000" pitchFamily="2" charset="-78"/>
              </a:rPr>
              <a:t>و  تقويت‌کننده </a:t>
            </a:r>
            <a:r>
              <a:rPr lang="fa-IR" dirty="0">
                <a:cs typeface="B Roya" panose="00000400000000000000" pitchFamily="2" charset="-78"/>
              </a:rPr>
              <a:t>همکاري‌هاي دولتي و </a:t>
            </a:r>
            <a:r>
              <a:rPr lang="fa-IR" dirty="0" smtClean="0">
                <a:cs typeface="B Roya" panose="00000400000000000000" pitchFamily="2" charset="-78"/>
              </a:rPr>
              <a:t>خصوصي</a:t>
            </a:r>
            <a:endParaRPr lang="en-US" dirty="0">
              <a:cs typeface="B Roya" panose="00000400000000000000" pitchFamily="2" charset="-78"/>
            </a:endParaRPr>
          </a:p>
        </p:txBody>
      </p:sp>
      <p:sp>
        <p:nvSpPr>
          <p:cNvPr id="41" name="TextBox 40">
            <a:extLst>
              <a:ext uri="{FF2B5EF4-FFF2-40B4-BE49-F238E27FC236}">
                <a16:creationId xmlns:a16="http://schemas.microsoft.com/office/drawing/2014/main" id="{A27730AF-67FE-4CA7-A3AD-8EA2D25FCCF8}"/>
              </a:ext>
            </a:extLst>
          </p:cNvPr>
          <p:cNvSpPr txBox="1"/>
          <p:nvPr/>
        </p:nvSpPr>
        <p:spPr>
          <a:xfrm>
            <a:off x="6270358" y="4523636"/>
            <a:ext cx="2055596" cy="923330"/>
          </a:xfrm>
          <a:prstGeom prst="rect">
            <a:avLst/>
          </a:prstGeom>
          <a:noFill/>
        </p:spPr>
        <p:txBody>
          <a:bodyPr wrap="square" rtlCol="0">
            <a:spAutoFit/>
          </a:bodyPr>
          <a:lstStyle/>
          <a:p>
            <a:pPr algn="ctr" defTabSz="685800">
              <a:defRPr/>
            </a:pPr>
            <a:r>
              <a:rPr lang="fa-IR" dirty="0">
                <a:cs typeface="B Roya" panose="00000400000000000000" pitchFamily="2" charset="-78"/>
              </a:rPr>
              <a:t>پويايي‌هاي تکاملي نهادها </a:t>
            </a:r>
            <a:r>
              <a:rPr lang="fa-IR" dirty="0" smtClean="0">
                <a:cs typeface="B Roya" panose="00000400000000000000" pitchFamily="2" charset="-78"/>
              </a:rPr>
              <a:t>و روابط پویای میان </a:t>
            </a:r>
            <a:r>
              <a:rPr lang="fa-IR" dirty="0">
                <a:cs typeface="B Roya" panose="00000400000000000000" pitchFamily="2" charset="-78"/>
              </a:rPr>
              <a:t>مقررات و </a:t>
            </a:r>
            <a:r>
              <a:rPr lang="fa-IR" dirty="0" smtClean="0">
                <a:cs typeface="B Roya" panose="00000400000000000000" pitchFamily="2" charset="-78"/>
              </a:rPr>
              <a:t>نوآوري</a:t>
            </a:r>
            <a:endParaRPr lang="en-US" kern="0" dirty="0">
              <a:solidFill>
                <a:prstClr val="black"/>
              </a:solidFill>
              <a:latin typeface="Calibri"/>
              <a:cs typeface="B Roya" panose="00000400000000000000" pitchFamily="2" charset="-78"/>
            </a:endParaRPr>
          </a:p>
        </p:txBody>
      </p:sp>
      <p:sp>
        <p:nvSpPr>
          <p:cNvPr id="42" name="TextBox 41">
            <a:extLst>
              <a:ext uri="{FF2B5EF4-FFF2-40B4-BE49-F238E27FC236}">
                <a16:creationId xmlns:a16="http://schemas.microsoft.com/office/drawing/2014/main" id="{75A6EC1B-DCD7-4094-9779-51D9164DBF8E}"/>
              </a:ext>
            </a:extLst>
          </p:cNvPr>
          <p:cNvSpPr txBox="1"/>
          <p:nvPr/>
        </p:nvSpPr>
        <p:spPr>
          <a:xfrm>
            <a:off x="4352229" y="2333560"/>
            <a:ext cx="439544" cy="369332"/>
          </a:xfrm>
          <a:prstGeom prst="rect">
            <a:avLst/>
          </a:prstGeom>
          <a:noFill/>
        </p:spPr>
        <p:txBody>
          <a:bodyPr wrap="none" rtlCol="0">
            <a:spAutoFit/>
          </a:bodyPr>
          <a:lstStyle/>
          <a:p>
            <a:pPr algn="ctr" defTabSz="685800">
              <a:defRPr/>
            </a:pPr>
            <a:r>
              <a:rPr lang="fa-IR" b="1" kern="0" dirty="0" smtClean="0">
                <a:solidFill>
                  <a:srgbClr val="0F6FC6"/>
                </a:solidFill>
                <a:latin typeface="Calibri"/>
                <a:cs typeface="B Roya" panose="00000400000000000000" pitchFamily="2" charset="-78"/>
              </a:rPr>
              <a:t>(2)</a:t>
            </a:r>
            <a:endParaRPr lang="en-US" b="1" kern="0" dirty="0">
              <a:solidFill>
                <a:srgbClr val="0F6FC6"/>
              </a:solidFill>
              <a:latin typeface="Calibri"/>
              <a:cs typeface="B Roya" panose="00000400000000000000" pitchFamily="2" charset="-78"/>
            </a:endParaRPr>
          </a:p>
        </p:txBody>
      </p:sp>
      <p:sp>
        <p:nvSpPr>
          <p:cNvPr id="43" name="TextBox 42">
            <a:extLst>
              <a:ext uri="{FF2B5EF4-FFF2-40B4-BE49-F238E27FC236}">
                <a16:creationId xmlns:a16="http://schemas.microsoft.com/office/drawing/2014/main" id="{75A6EC1B-DCD7-4094-9779-51D9164DBF8E}"/>
              </a:ext>
            </a:extLst>
          </p:cNvPr>
          <p:cNvSpPr txBox="1"/>
          <p:nvPr/>
        </p:nvSpPr>
        <p:spPr>
          <a:xfrm>
            <a:off x="7083180" y="2333560"/>
            <a:ext cx="439544" cy="369332"/>
          </a:xfrm>
          <a:prstGeom prst="rect">
            <a:avLst/>
          </a:prstGeom>
          <a:noFill/>
        </p:spPr>
        <p:txBody>
          <a:bodyPr wrap="none" rtlCol="0">
            <a:spAutoFit/>
          </a:bodyPr>
          <a:lstStyle/>
          <a:p>
            <a:pPr algn="ctr" defTabSz="685800">
              <a:defRPr/>
            </a:pPr>
            <a:r>
              <a:rPr lang="fa-IR" b="1" kern="0" dirty="0" smtClean="0">
                <a:solidFill>
                  <a:srgbClr val="009DD9"/>
                </a:solidFill>
                <a:latin typeface="Calibri"/>
                <a:cs typeface="B Roya" panose="00000400000000000000" pitchFamily="2" charset="-78"/>
              </a:rPr>
              <a:t>(3)</a:t>
            </a:r>
            <a:endParaRPr lang="en-US" b="1" kern="0" dirty="0">
              <a:solidFill>
                <a:srgbClr val="009DD9"/>
              </a:solidFill>
              <a:latin typeface="Calibri"/>
              <a:cs typeface="B Roya" panose="00000400000000000000" pitchFamily="2" charset="-78"/>
            </a:endParaRPr>
          </a:p>
        </p:txBody>
      </p:sp>
      <p:sp>
        <p:nvSpPr>
          <p:cNvPr id="34" name="Title 1"/>
          <p:cNvSpPr>
            <a:spLocks noGrp="1"/>
          </p:cNvSpPr>
          <p:nvPr>
            <p:ph type="title"/>
          </p:nvPr>
        </p:nvSpPr>
        <p:spPr>
          <a:xfrm>
            <a:off x="457200" y="1143000"/>
            <a:ext cx="8229600" cy="1066800"/>
          </a:xfrm>
        </p:spPr>
        <p:txBody>
          <a:bodyPr>
            <a:normAutofit fontScale="90000"/>
          </a:bodyPr>
          <a:lstStyle/>
          <a:p>
            <a:r>
              <a:rPr lang="fa-IR" dirty="0" smtClean="0"/>
              <a:t>2- </a:t>
            </a:r>
            <a:r>
              <a:rPr lang="ar-SA" dirty="0" smtClean="0"/>
              <a:t>مقررات </a:t>
            </a:r>
            <a:r>
              <a:rPr lang="ar-SA" dirty="0"/>
              <a:t>و جایگاه آن در سیاست‌ </a:t>
            </a:r>
            <a:r>
              <a:rPr lang="ar-SA" dirty="0" smtClean="0"/>
              <a:t>نوآوری</a:t>
            </a:r>
            <a:r>
              <a:rPr lang="fa-IR" dirty="0" smtClean="0"/>
              <a:t> (ادامه)</a:t>
            </a:r>
            <a:endParaRPr lang="fa-IR" sz="3000" dirty="0">
              <a:solidFill>
                <a:schemeClr val="accent1">
                  <a:lumMod val="75000"/>
                </a:schemeClr>
              </a:solidFill>
            </a:endParaRPr>
          </a:p>
        </p:txBody>
      </p:sp>
      <p:sp>
        <p:nvSpPr>
          <p:cNvPr id="2" name="Footer Placeholder 1"/>
          <p:cNvSpPr>
            <a:spLocks noGrp="1"/>
          </p:cNvSpPr>
          <p:nvPr>
            <p:ph type="ftr" sz="quarter" idx="11"/>
          </p:nvPr>
        </p:nvSpPr>
        <p:spPr/>
        <p:txBody>
          <a:bodyPr/>
          <a:lstStyle/>
          <a:p>
            <a:r>
              <a:rPr lang="fa-IR" smtClean="0"/>
              <a:t>از 27</a:t>
            </a:r>
            <a:endParaRPr lang="fa-IR"/>
          </a:p>
        </p:txBody>
      </p:sp>
      <p:sp>
        <p:nvSpPr>
          <p:cNvPr id="4" name="Slide Number Placeholder 3"/>
          <p:cNvSpPr>
            <a:spLocks noGrp="1"/>
          </p:cNvSpPr>
          <p:nvPr>
            <p:ph type="sldNum" sz="quarter" idx="12"/>
          </p:nvPr>
        </p:nvSpPr>
        <p:spPr/>
        <p:txBody>
          <a:bodyPr/>
          <a:lstStyle/>
          <a:p>
            <a:fld id="{85360FD1-730F-4C18-B25B-3934FD1E2396}" type="slidenum">
              <a:rPr lang="fa-IR" smtClean="0"/>
              <a:pPr/>
              <a:t>7</a:t>
            </a:fld>
            <a:endParaRPr lang="fa-IR"/>
          </a:p>
        </p:txBody>
      </p:sp>
    </p:spTree>
    <p:custDataLst>
      <p:tags r:id="rId1"/>
    </p:custDataLst>
    <p:extLst>
      <p:ext uri="{BB962C8B-B14F-4D97-AF65-F5344CB8AC3E}">
        <p14:creationId xmlns:p14="http://schemas.microsoft.com/office/powerpoint/2010/main" val="84642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2- </a:t>
            </a:r>
            <a:r>
              <a:rPr lang="ar-SA" dirty="0" smtClean="0"/>
              <a:t>مقررات </a:t>
            </a:r>
            <a:r>
              <a:rPr lang="ar-SA" dirty="0"/>
              <a:t>و جایگاه آن در سیاست‌ </a:t>
            </a:r>
            <a:r>
              <a:rPr lang="ar-SA" dirty="0" smtClean="0"/>
              <a:t>نوآوری</a:t>
            </a:r>
            <a:r>
              <a:rPr lang="fa-IR" dirty="0" smtClean="0"/>
              <a:t> (ادامه)</a:t>
            </a:r>
            <a:endParaRPr lang="fa-IR" sz="3000" dirty="0">
              <a:solidFill>
                <a:schemeClr val="accent1">
                  <a:lumMod val="75000"/>
                </a:schemeClr>
              </a:solidFill>
            </a:endParaRPr>
          </a:p>
        </p:txBody>
      </p:sp>
      <p:sp>
        <p:nvSpPr>
          <p:cNvPr id="3" name="Content Placeholder 2"/>
          <p:cNvSpPr>
            <a:spLocks noGrp="1"/>
          </p:cNvSpPr>
          <p:nvPr>
            <p:ph idx="1"/>
          </p:nvPr>
        </p:nvSpPr>
        <p:spPr/>
        <p:txBody>
          <a:bodyPr>
            <a:noAutofit/>
          </a:bodyPr>
          <a:lstStyle/>
          <a:p>
            <a:pPr algn="justLow"/>
            <a:r>
              <a:rPr lang="fa-IR" dirty="0"/>
              <a:t>ادلر و </a:t>
            </a:r>
            <a:r>
              <a:rPr lang="fa-IR" dirty="0" smtClean="0"/>
              <a:t>جورجیو</a:t>
            </a:r>
          </a:p>
          <a:p>
            <a:pPr lvl="1" algn="justLow"/>
            <a:r>
              <a:rPr lang="fa-IR" dirty="0" smtClean="0"/>
              <a:t> معرفی مقررات به عنوان یکی ابزارهای سیاستی طرف تقاضا</a:t>
            </a:r>
          </a:p>
          <a:p>
            <a:pPr lvl="1" algn="justLow"/>
            <a:r>
              <a:rPr lang="fa-IR" dirty="0" smtClean="0"/>
              <a:t>محرک نوآوری</a:t>
            </a:r>
          </a:p>
          <a:p>
            <a:pPr marL="411480" lvl="1" indent="0" algn="justLow">
              <a:buNone/>
            </a:pPr>
            <a:endParaRPr lang="fa-IR" sz="1600" dirty="0" smtClean="0"/>
          </a:p>
          <a:p>
            <a:pPr algn="justLow"/>
            <a:r>
              <a:rPr lang="fa-IR" dirty="0" smtClean="0"/>
              <a:t>بوراس </a:t>
            </a:r>
            <a:r>
              <a:rPr lang="fa-IR" dirty="0"/>
              <a:t>و </a:t>
            </a:r>
            <a:r>
              <a:rPr lang="fa-IR" dirty="0" smtClean="0"/>
              <a:t>ادکوئيست،</a:t>
            </a:r>
          </a:p>
          <a:p>
            <a:pPr lvl="1" algn="justLow"/>
            <a:r>
              <a:rPr lang="fa-IR" dirty="0" smtClean="0"/>
              <a:t> مقررات ابزارهاي </a:t>
            </a:r>
            <a:r>
              <a:rPr lang="fa-IR" dirty="0"/>
              <a:t>حقوقي  هستند که براي تنظيم تعاملات اجتماعي و بازار استفاده مي‌شوند. </a:t>
            </a:r>
            <a:endParaRPr lang="en-US" dirty="0"/>
          </a:p>
        </p:txBody>
      </p:sp>
      <p:sp>
        <p:nvSpPr>
          <p:cNvPr id="4" name="Footer Placeholder 3"/>
          <p:cNvSpPr>
            <a:spLocks noGrp="1"/>
          </p:cNvSpPr>
          <p:nvPr>
            <p:ph type="ftr" sz="quarter" idx="11"/>
          </p:nvPr>
        </p:nvSpPr>
        <p:spPr/>
        <p:txBody>
          <a:bodyPr/>
          <a:lstStyle/>
          <a:p>
            <a:r>
              <a:rPr lang="fa-IR" smtClean="0"/>
              <a:t>از 27</a:t>
            </a:r>
            <a:endParaRPr lang="fa-IR"/>
          </a:p>
        </p:txBody>
      </p:sp>
      <p:sp>
        <p:nvSpPr>
          <p:cNvPr id="5" name="Slide Number Placeholder 4"/>
          <p:cNvSpPr>
            <a:spLocks noGrp="1"/>
          </p:cNvSpPr>
          <p:nvPr>
            <p:ph type="sldNum" sz="quarter" idx="12"/>
          </p:nvPr>
        </p:nvSpPr>
        <p:spPr/>
        <p:txBody>
          <a:bodyPr/>
          <a:lstStyle/>
          <a:p>
            <a:fld id="{85360FD1-730F-4C18-B25B-3934FD1E2396}" type="slidenum">
              <a:rPr lang="fa-IR" smtClean="0"/>
              <a:pPr/>
              <a:t>8</a:t>
            </a:fld>
            <a:endParaRPr lang="fa-IR"/>
          </a:p>
        </p:txBody>
      </p:sp>
    </p:spTree>
    <p:extLst>
      <p:ext uri="{BB962C8B-B14F-4D97-AF65-F5344CB8AC3E}">
        <p14:creationId xmlns:p14="http://schemas.microsoft.com/office/powerpoint/2010/main" val="807425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Biohazard2"/>
          <p:cNvGrpSpPr>
            <a:grpSpLocks noChangeAspect="1"/>
          </p:cNvGrpSpPr>
          <p:nvPr>
            <p:custDataLst>
              <p:tags r:id="rId2"/>
            </p:custDataLst>
          </p:nvPr>
        </p:nvGrpSpPr>
        <p:grpSpPr bwMode="auto">
          <a:xfrm>
            <a:off x="2183510" y="4723730"/>
            <a:ext cx="336890" cy="305930"/>
            <a:chOff x="1240" y="0"/>
            <a:chExt cx="5136" cy="4664"/>
          </a:xfrm>
          <a:solidFill>
            <a:schemeClr val="bg1"/>
          </a:solidFill>
        </p:grpSpPr>
        <p:sp>
          <p:nvSpPr>
            <p:cNvPr id="115" name="Freeform 10"/>
            <p:cNvSpPr>
              <a:spLocks/>
            </p:cNvSpPr>
            <p:nvPr/>
          </p:nvSpPr>
          <p:spPr bwMode="auto">
            <a:xfrm>
              <a:off x="1240" y="11"/>
              <a:ext cx="2513" cy="3548"/>
            </a:xfrm>
            <a:custGeom>
              <a:avLst/>
              <a:gdLst>
                <a:gd name="T0" fmla="*/ 2421 w 2421"/>
                <a:gd name="T1" fmla="*/ 1863 h 3414"/>
                <a:gd name="T2" fmla="*/ 2421 w 2421"/>
                <a:gd name="T3" fmla="*/ 2055 h 3414"/>
                <a:gd name="T4" fmla="*/ 2211 w 2421"/>
                <a:gd name="T5" fmla="*/ 2426 h 3414"/>
                <a:gd name="T6" fmla="*/ 2048 w 2421"/>
                <a:gd name="T7" fmla="*/ 2521 h 3414"/>
                <a:gd name="T8" fmla="*/ 398 w 2421"/>
                <a:gd name="T9" fmla="*/ 3414 h 3414"/>
                <a:gd name="T10" fmla="*/ 1330 w 2421"/>
                <a:gd name="T11" fmla="*/ 1671 h 3414"/>
                <a:gd name="T12" fmla="*/ 2344 w 2421"/>
                <a:gd name="T13" fmla="*/ 0 h 3414"/>
                <a:gd name="T14" fmla="*/ 2421 w 2421"/>
                <a:gd name="T15" fmla="*/ 1863 h 3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1" h="3414">
                  <a:moveTo>
                    <a:pt x="2421" y="1863"/>
                  </a:moveTo>
                  <a:lnTo>
                    <a:pt x="2421" y="2055"/>
                  </a:lnTo>
                  <a:cubicBezTo>
                    <a:pt x="2244" y="2092"/>
                    <a:pt x="2160" y="2250"/>
                    <a:pt x="2211" y="2426"/>
                  </a:cubicBezTo>
                  <a:lnTo>
                    <a:pt x="2048" y="2521"/>
                  </a:lnTo>
                  <a:cubicBezTo>
                    <a:pt x="1352" y="1583"/>
                    <a:pt x="0" y="2341"/>
                    <a:pt x="398" y="3414"/>
                  </a:cubicBezTo>
                  <a:cubicBezTo>
                    <a:pt x="27" y="2556"/>
                    <a:pt x="629" y="1756"/>
                    <a:pt x="1330" y="1671"/>
                  </a:cubicBezTo>
                  <a:cubicBezTo>
                    <a:pt x="1056" y="939"/>
                    <a:pt x="1498" y="91"/>
                    <a:pt x="2344" y="0"/>
                  </a:cubicBezTo>
                  <a:cubicBezTo>
                    <a:pt x="1252" y="195"/>
                    <a:pt x="1263" y="1731"/>
                    <a:pt x="2421" y="186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dirty="0">
                <a:solidFill>
                  <a:prstClr val="black"/>
                </a:solidFill>
                <a:latin typeface="Calibri"/>
                <a:cs typeface="B Roya" panose="00000400000000000000" pitchFamily="2" charset="-78"/>
              </a:endParaRPr>
            </a:p>
          </p:txBody>
        </p:sp>
        <p:sp>
          <p:nvSpPr>
            <p:cNvPr id="116" name="Freeform 11"/>
            <p:cNvSpPr>
              <a:spLocks/>
            </p:cNvSpPr>
            <p:nvPr/>
          </p:nvSpPr>
          <p:spPr bwMode="auto">
            <a:xfrm>
              <a:off x="1783" y="2630"/>
              <a:ext cx="4077" cy="2034"/>
            </a:xfrm>
            <a:custGeom>
              <a:avLst/>
              <a:gdLst>
                <a:gd name="T0" fmla="*/ 1575 w 3929"/>
                <a:gd name="T1" fmla="*/ 100 h 1957"/>
                <a:gd name="T2" fmla="*/ 1741 w 3929"/>
                <a:gd name="T3" fmla="*/ 4 h 1957"/>
                <a:gd name="T4" fmla="*/ 2167 w 3929"/>
                <a:gd name="T5" fmla="*/ 0 h 1957"/>
                <a:gd name="T6" fmla="*/ 2331 w 3929"/>
                <a:gd name="T7" fmla="*/ 93 h 1957"/>
                <a:gd name="T8" fmla="*/ 3929 w 3929"/>
                <a:gd name="T9" fmla="*/ 1076 h 1957"/>
                <a:gd name="T10" fmla="*/ 1954 w 3929"/>
                <a:gd name="T11" fmla="*/ 1140 h 1957"/>
                <a:gd name="T12" fmla="*/ 0 w 3929"/>
                <a:gd name="T13" fmla="*/ 1098 h 1957"/>
                <a:gd name="T14" fmla="*/ 1575 w 3929"/>
                <a:gd name="T15" fmla="*/ 100 h 19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9" h="1957">
                  <a:moveTo>
                    <a:pt x="1575" y="100"/>
                  </a:moveTo>
                  <a:lnTo>
                    <a:pt x="1741" y="4"/>
                  </a:lnTo>
                  <a:cubicBezTo>
                    <a:pt x="1861" y="139"/>
                    <a:pt x="2041" y="132"/>
                    <a:pt x="2167" y="0"/>
                  </a:cubicBezTo>
                  <a:lnTo>
                    <a:pt x="2331" y="93"/>
                  </a:lnTo>
                  <a:cubicBezTo>
                    <a:pt x="1866" y="1165"/>
                    <a:pt x="3199" y="1957"/>
                    <a:pt x="3929" y="1076"/>
                  </a:cubicBezTo>
                  <a:cubicBezTo>
                    <a:pt x="3372" y="1827"/>
                    <a:pt x="2378" y="1705"/>
                    <a:pt x="1954" y="1140"/>
                  </a:cubicBezTo>
                  <a:cubicBezTo>
                    <a:pt x="1457" y="1744"/>
                    <a:pt x="502" y="1785"/>
                    <a:pt x="0" y="1098"/>
                  </a:cubicBezTo>
                  <a:cubicBezTo>
                    <a:pt x="715" y="1946"/>
                    <a:pt x="2039" y="1169"/>
                    <a:pt x="1575" y="10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dirty="0">
                <a:solidFill>
                  <a:prstClr val="black"/>
                </a:solidFill>
                <a:latin typeface="Calibri"/>
                <a:cs typeface="B Roya" panose="00000400000000000000" pitchFamily="2" charset="-78"/>
              </a:endParaRPr>
            </a:p>
          </p:txBody>
        </p:sp>
        <p:sp>
          <p:nvSpPr>
            <p:cNvPr id="117" name="Freeform 12"/>
            <p:cNvSpPr>
              <a:spLocks/>
            </p:cNvSpPr>
            <p:nvPr/>
          </p:nvSpPr>
          <p:spPr bwMode="auto">
            <a:xfrm>
              <a:off x="3872" y="0"/>
              <a:ext cx="2504" cy="3525"/>
            </a:xfrm>
            <a:custGeom>
              <a:avLst/>
              <a:gdLst>
                <a:gd name="T0" fmla="*/ 384 w 2413"/>
                <a:gd name="T1" fmla="*/ 2527 h 3392"/>
                <a:gd name="T2" fmla="*/ 218 w 2413"/>
                <a:gd name="T3" fmla="*/ 2432 h 3392"/>
                <a:gd name="T4" fmla="*/ 2 w 2413"/>
                <a:gd name="T5" fmla="*/ 2064 h 3392"/>
                <a:gd name="T6" fmla="*/ 0 w 2413"/>
                <a:gd name="T7" fmla="*/ 1876 h 3392"/>
                <a:gd name="T8" fmla="*/ 52 w 2413"/>
                <a:gd name="T9" fmla="*/ 0 h 3392"/>
                <a:gd name="T10" fmla="*/ 1095 w 2413"/>
                <a:gd name="T11" fmla="*/ 1679 h 3392"/>
                <a:gd name="T12" fmla="*/ 2036 w 2413"/>
                <a:gd name="T13" fmla="*/ 3392 h 3392"/>
                <a:gd name="T14" fmla="*/ 384 w 2413"/>
                <a:gd name="T15" fmla="*/ 2527 h 3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3" h="3392">
                  <a:moveTo>
                    <a:pt x="384" y="2527"/>
                  </a:moveTo>
                  <a:lnTo>
                    <a:pt x="218" y="2432"/>
                  </a:lnTo>
                  <a:cubicBezTo>
                    <a:pt x="274" y="2260"/>
                    <a:pt x="179" y="2108"/>
                    <a:pt x="2" y="2064"/>
                  </a:cubicBezTo>
                  <a:lnTo>
                    <a:pt x="0" y="1876"/>
                  </a:lnTo>
                  <a:cubicBezTo>
                    <a:pt x="1161" y="1742"/>
                    <a:pt x="1180" y="192"/>
                    <a:pt x="52" y="0"/>
                  </a:cubicBezTo>
                  <a:cubicBezTo>
                    <a:pt x="981" y="108"/>
                    <a:pt x="1373" y="1029"/>
                    <a:pt x="1095" y="1679"/>
                  </a:cubicBezTo>
                  <a:cubicBezTo>
                    <a:pt x="1866" y="1808"/>
                    <a:pt x="2380" y="2614"/>
                    <a:pt x="2036" y="3392"/>
                  </a:cubicBezTo>
                  <a:cubicBezTo>
                    <a:pt x="2413" y="2349"/>
                    <a:pt x="1078" y="1591"/>
                    <a:pt x="384" y="252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dirty="0">
                <a:solidFill>
                  <a:prstClr val="black"/>
                </a:solidFill>
                <a:latin typeface="Calibri"/>
                <a:cs typeface="B Roya" panose="00000400000000000000" pitchFamily="2" charset="-78"/>
              </a:endParaRPr>
            </a:p>
          </p:txBody>
        </p:sp>
        <p:sp>
          <p:nvSpPr>
            <p:cNvPr id="118" name="Freeform 13"/>
            <p:cNvSpPr>
              <a:spLocks/>
            </p:cNvSpPr>
            <p:nvPr/>
          </p:nvSpPr>
          <p:spPr bwMode="auto">
            <a:xfrm>
              <a:off x="3096" y="1145"/>
              <a:ext cx="1424" cy="542"/>
            </a:xfrm>
            <a:custGeom>
              <a:avLst/>
              <a:gdLst>
                <a:gd name="T0" fmla="*/ 0 w 1373"/>
                <a:gd name="T1" fmla="*/ 309 h 521"/>
                <a:gd name="T2" fmla="*/ 210 w 1373"/>
                <a:gd name="T3" fmla="*/ 521 h 521"/>
                <a:gd name="T4" fmla="*/ 1174 w 1373"/>
                <a:gd name="T5" fmla="*/ 515 h 521"/>
                <a:gd name="T6" fmla="*/ 1373 w 1373"/>
                <a:gd name="T7" fmla="*/ 309 h 521"/>
                <a:gd name="T8" fmla="*/ 0 w 1373"/>
                <a:gd name="T9" fmla="*/ 309 h 521"/>
              </a:gdLst>
              <a:ahLst/>
              <a:cxnLst>
                <a:cxn ang="0">
                  <a:pos x="T0" y="T1"/>
                </a:cxn>
                <a:cxn ang="0">
                  <a:pos x="T2" y="T3"/>
                </a:cxn>
                <a:cxn ang="0">
                  <a:pos x="T4" y="T5"/>
                </a:cxn>
                <a:cxn ang="0">
                  <a:pos x="T6" y="T7"/>
                </a:cxn>
                <a:cxn ang="0">
                  <a:pos x="T8" y="T9"/>
                </a:cxn>
              </a:cxnLst>
              <a:rect l="0" t="0" r="r" b="b"/>
              <a:pathLst>
                <a:path w="1373" h="521">
                  <a:moveTo>
                    <a:pt x="0" y="309"/>
                  </a:moveTo>
                  <a:lnTo>
                    <a:pt x="210" y="521"/>
                  </a:lnTo>
                  <a:cubicBezTo>
                    <a:pt x="496" y="302"/>
                    <a:pt x="931" y="349"/>
                    <a:pt x="1174" y="515"/>
                  </a:cubicBezTo>
                  <a:lnTo>
                    <a:pt x="1373" y="309"/>
                  </a:lnTo>
                  <a:cubicBezTo>
                    <a:pt x="992" y="0"/>
                    <a:pt x="413" y="0"/>
                    <a:pt x="0" y="30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dirty="0">
                <a:solidFill>
                  <a:prstClr val="black"/>
                </a:solidFill>
                <a:latin typeface="Calibri"/>
                <a:cs typeface="B Roya" panose="00000400000000000000" pitchFamily="2" charset="-78"/>
              </a:endParaRPr>
            </a:p>
          </p:txBody>
        </p:sp>
        <p:sp>
          <p:nvSpPr>
            <p:cNvPr id="119" name="Freeform 14"/>
            <p:cNvSpPr>
              <a:spLocks/>
            </p:cNvSpPr>
            <p:nvPr/>
          </p:nvSpPr>
          <p:spPr bwMode="auto">
            <a:xfrm>
              <a:off x="4219" y="2309"/>
              <a:ext cx="859" cy="1236"/>
            </a:xfrm>
            <a:custGeom>
              <a:avLst/>
              <a:gdLst>
                <a:gd name="T0" fmla="*/ 766 w 827"/>
                <a:gd name="T1" fmla="*/ 0 h 1189"/>
                <a:gd name="T2" fmla="*/ 478 w 827"/>
                <a:gd name="T3" fmla="*/ 75 h 1189"/>
                <a:gd name="T4" fmla="*/ 0 w 827"/>
                <a:gd name="T5" fmla="*/ 914 h 1189"/>
                <a:gd name="T6" fmla="*/ 80 w 827"/>
                <a:gd name="T7" fmla="*/ 1189 h 1189"/>
                <a:gd name="T8" fmla="*/ 766 w 827"/>
                <a:gd name="T9" fmla="*/ 0 h 1189"/>
              </a:gdLst>
              <a:ahLst/>
              <a:cxnLst>
                <a:cxn ang="0">
                  <a:pos x="T0" y="T1"/>
                </a:cxn>
                <a:cxn ang="0">
                  <a:pos x="T2" y="T3"/>
                </a:cxn>
                <a:cxn ang="0">
                  <a:pos x="T4" y="T5"/>
                </a:cxn>
                <a:cxn ang="0">
                  <a:pos x="T6" y="T7"/>
                </a:cxn>
                <a:cxn ang="0">
                  <a:pos x="T8" y="T9"/>
                </a:cxn>
              </a:cxnLst>
              <a:rect l="0" t="0" r="r" b="b"/>
              <a:pathLst>
                <a:path w="827" h="1189">
                  <a:moveTo>
                    <a:pt x="766" y="0"/>
                  </a:moveTo>
                  <a:lnTo>
                    <a:pt x="478" y="75"/>
                  </a:lnTo>
                  <a:cubicBezTo>
                    <a:pt x="524" y="433"/>
                    <a:pt x="266" y="786"/>
                    <a:pt x="0" y="914"/>
                  </a:cubicBezTo>
                  <a:lnTo>
                    <a:pt x="80" y="1189"/>
                  </a:lnTo>
                  <a:cubicBezTo>
                    <a:pt x="538" y="1014"/>
                    <a:pt x="827" y="512"/>
                    <a:pt x="766"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dirty="0">
                <a:solidFill>
                  <a:prstClr val="black"/>
                </a:solidFill>
                <a:latin typeface="Calibri"/>
                <a:cs typeface="B Roya" panose="00000400000000000000" pitchFamily="2" charset="-78"/>
              </a:endParaRPr>
            </a:p>
          </p:txBody>
        </p:sp>
        <p:sp>
          <p:nvSpPr>
            <p:cNvPr id="120" name="Freeform 15"/>
            <p:cNvSpPr>
              <a:spLocks/>
            </p:cNvSpPr>
            <p:nvPr/>
          </p:nvSpPr>
          <p:spPr bwMode="auto">
            <a:xfrm>
              <a:off x="2535" y="2306"/>
              <a:ext cx="875" cy="1236"/>
            </a:xfrm>
            <a:custGeom>
              <a:avLst/>
              <a:gdLst>
                <a:gd name="T0" fmla="*/ 764 w 843"/>
                <a:gd name="T1" fmla="*/ 1189 h 1189"/>
                <a:gd name="T2" fmla="*/ 843 w 843"/>
                <a:gd name="T3" fmla="*/ 901 h 1189"/>
                <a:gd name="T4" fmla="*/ 356 w 843"/>
                <a:gd name="T5" fmla="*/ 69 h 1189"/>
                <a:gd name="T6" fmla="*/ 78 w 843"/>
                <a:gd name="T7" fmla="*/ 0 h 1189"/>
                <a:gd name="T8" fmla="*/ 764 w 843"/>
                <a:gd name="T9" fmla="*/ 1189 h 1189"/>
              </a:gdLst>
              <a:ahLst/>
              <a:cxnLst>
                <a:cxn ang="0">
                  <a:pos x="T0" y="T1"/>
                </a:cxn>
                <a:cxn ang="0">
                  <a:pos x="T2" y="T3"/>
                </a:cxn>
                <a:cxn ang="0">
                  <a:pos x="T4" y="T5"/>
                </a:cxn>
                <a:cxn ang="0">
                  <a:pos x="T6" y="T7"/>
                </a:cxn>
                <a:cxn ang="0">
                  <a:pos x="T8" y="T9"/>
                </a:cxn>
              </a:cxnLst>
              <a:rect l="0" t="0" r="r" b="b"/>
              <a:pathLst>
                <a:path w="843" h="1189">
                  <a:moveTo>
                    <a:pt x="764" y="1189"/>
                  </a:moveTo>
                  <a:lnTo>
                    <a:pt x="843" y="901"/>
                  </a:lnTo>
                  <a:cubicBezTo>
                    <a:pt x="510" y="762"/>
                    <a:pt x="334" y="363"/>
                    <a:pt x="356" y="69"/>
                  </a:cubicBezTo>
                  <a:lnTo>
                    <a:pt x="78" y="0"/>
                  </a:lnTo>
                  <a:cubicBezTo>
                    <a:pt x="0" y="484"/>
                    <a:pt x="290" y="985"/>
                    <a:pt x="764" y="118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lgn="r" defTabSz="685800">
                <a:defRPr/>
              </a:pPr>
              <a:endParaRPr lang="en-US" sz="1350" dirty="0">
                <a:solidFill>
                  <a:prstClr val="black"/>
                </a:solidFill>
                <a:latin typeface="Calibri"/>
                <a:cs typeface="B Roya" panose="00000400000000000000" pitchFamily="2" charset="-78"/>
              </a:endParaRPr>
            </a:p>
          </p:txBody>
        </p:sp>
      </p:grpSp>
      <p:sp>
        <p:nvSpPr>
          <p:cNvPr id="10" name="TextBox 9"/>
          <p:cNvSpPr txBox="1"/>
          <p:nvPr/>
        </p:nvSpPr>
        <p:spPr>
          <a:xfrm>
            <a:off x="5940152" y="2546320"/>
            <a:ext cx="2494201" cy="1231106"/>
          </a:xfrm>
          <a:prstGeom prst="rect">
            <a:avLst/>
          </a:prstGeom>
          <a:noFill/>
        </p:spPr>
        <p:txBody>
          <a:bodyPr wrap="square" lIns="0" tIns="0" rIns="0" bIns="0" rtlCol="0">
            <a:spAutoFit/>
          </a:bodyPr>
          <a:lstStyle/>
          <a:p>
            <a:pPr algn="r" defTabSz="685800">
              <a:defRPr/>
            </a:pPr>
            <a:r>
              <a:rPr lang="fa-IR" sz="2600" b="1" dirty="0" smtClean="0">
                <a:solidFill>
                  <a:srgbClr val="0BD0D9"/>
                </a:solidFill>
                <a:latin typeface="Calibri"/>
                <a:cs typeface="B Roya" panose="00000400000000000000" pitchFamily="2" charset="-78"/>
              </a:rPr>
              <a:t>از منظر خاستگاه</a:t>
            </a:r>
          </a:p>
          <a:p>
            <a:r>
              <a:rPr lang="ar-SA" dirty="0">
                <a:cs typeface="B Roya" panose="00000400000000000000" pitchFamily="2" charset="-78"/>
              </a:rPr>
              <a:t>مقررات اقتصادي</a:t>
            </a:r>
            <a:endParaRPr lang="en-US" dirty="0">
              <a:cs typeface="B Roya" panose="00000400000000000000" pitchFamily="2" charset="-78"/>
            </a:endParaRPr>
          </a:p>
          <a:p>
            <a:r>
              <a:rPr lang="ar-SA" dirty="0">
                <a:cs typeface="B Roya" panose="00000400000000000000" pitchFamily="2" charset="-78"/>
              </a:rPr>
              <a:t>مقررات اجتماعي</a:t>
            </a:r>
            <a:endParaRPr lang="en-US" dirty="0">
              <a:cs typeface="B Roya" panose="00000400000000000000" pitchFamily="2" charset="-78"/>
            </a:endParaRPr>
          </a:p>
          <a:p>
            <a:r>
              <a:rPr lang="ar-SA" dirty="0">
                <a:cs typeface="B Roya" panose="00000400000000000000" pitchFamily="2" charset="-78"/>
              </a:rPr>
              <a:t>مقررات </a:t>
            </a:r>
            <a:r>
              <a:rPr lang="ar-SA" dirty="0" smtClean="0">
                <a:cs typeface="B Roya" panose="00000400000000000000" pitchFamily="2" charset="-78"/>
              </a:rPr>
              <a:t>نهادي</a:t>
            </a:r>
            <a:endParaRPr lang="en-US" dirty="0">
              <a:cs typeface="B Roya" panose="00000400000000000000" pitchFamily="2" charset="-78"/>
            </a:endParaRPr>
          </a:p>
        </p:txBody>
      </p:sp>
      <p:sp>
        <p:nvSpPr>
          <p:cNvPr id="4" name="Circle: Hollow 5 - 1">
            <a:extLst>
              <a:ext uri="{FF2B5EF4-FFF2-40B4-BE49-F238E27FC236}">
                <a16:creationId xmlns:a16="http://schemas.microsoft.com/office/drawing/2014/main" id="{89D46B1A-A97C-4620-9B29-30DDF6B71590}"/>
              </a:ext>
            </a:extLst>
          </p:cNvPr>
          <p:cNvSpPr/>
          <p:nvPr/>
        </p:nvSpPr>
        <p:spPr>
          <a:xfrm>
            <a:off x="3111080" y="2752425"/>
            <a:ext cx="2157872" cy="2157872"/>
          </a:xfrm>
          <a:prstGeom prst="donut">
            <a:avLst/>
          </a:prstGeom>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prstClr val="black"/>
              </a:solidFill>
              <a:latin typeface="Calibri"/>
              <a:cs typeface="B Roya" panose="00000400000000000000" pitchFamily="2" charset="-78"/>
            </a:endParaRPr>
          </a:p>
        </p:txBody>
      </p:sp>
      <p:sp>
        <p:nvSpPr>
          <p:cNvPr id="5" name="Circle: Hollow 5 - 2">
            <a:extLst>
              <a:ext uri="{FF2B5EF4-FFF2-40B4-BE49-F238E27FC236}">
                <a16:creationId xmlns:a16="http://schemas.microsoft.com/office/drawing/2014/main" id="{89D46B1A-A97C-4620-9B29-30DDF6B71590}"/>
              </a:ext>
            </a:extLst>
          </p:cNvPr>
          <p:cNvSpPr/>
          <p:nvPr/>
        </p:nvSpPr>
        <p:spPr>
          <a:xfrm>
            <a:off x="3359470" y="2495911"/>
            <a:ext cx="2157872" cy="2157872"/>
          </a:xfrm>
          <a:prstGeom prst="donut">
            <a:avLst/>
          </a:prstGeom>
          <a:solidFill>
            <a:schemeClr val="accent2"/>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prstClr val="black"/>
              </a:solidFill>
              <a:latin typeface="Calibri"/>
              <a:cs typeface="B Roya" panose="00000400000000000000" pitchFamily="2" charset="-78"/>
            </a:endParaRPr>
          </a:p>
        </p:txBody>
      </p:sp>
      <p:sp>
        <p:nvSpPr>
          <p:cNvPr id="6" name="Circle: Hollow 5 - 3">
            <a:extLst>
              <a:ext uri="{FF2B5EF4-FFF2-40B4-BE49-F238E27FC236}">
                <a16:creationId xmlns:a16="http://schemas.microsoft.com/office/drawing/2014/main" id="{89D46B1A-A97C-4620-9B29-30DDF6B71590}"/>
              </a:ext>
            </a:extLst>
          </p:cNvPr>
          <p:cNvSpPr/>
          <p:nvPr/>
        </p:nvSpPr>
        <p:spPr>
          <a:xfrm>
            <a:off x="3607861" y="2239398"/>
            <a:ext cx="2157872" cy="2157872"/>
          </a:xfrm>
          <a:prstGeom prst="donut">
            <a:avLst/>
          </a:prstGeom>
          <a:solidFill>
            <a:schemeClr val="accent3"/>
          </a:solidFill>
          <a:ln>
            <a:solidFill>
              <a:schemeClr val="bg1"/>
            </a:solidFill>
          </a:ln>
          <a:scene3d>
            <a:camera prst="perspectiveRelaxed"/>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prstClr val="black"/>
              </a:solidFill>
              <a:latin typeface="Calibri"/>
              <a:cs typeface="B Roya" panose="00000400000000000000" pitchFamily="2" charset="-78"/>
            </a:endParaRPr>
          </a:p>
        </p:txBody>
      </p:sp>
      <p:sp>
        <p:nvSpPr>
          <p:cNvPr id="58" name="TextBox 57"/>
          <p:cNvSpPr txBox="1"/>
          <p:nvPr/>
        </p:nvSpPr>
        <p:spPr>
          <a:xfrm>
            <a:off x="5640166" y="4994592"/>
            <a:ext cx="3046634" cy="954107"/>
          </a:xfrm>
          <a:prstGeom prst="rect">
            <a:avLst/>
          </a:prstGeom>
          <a:noFill/>
        </p:spPr>
        <p:txBody>
          <a:bodyPr wrap="square" lIns="0" tIns="0" rIns="0" bIns="0" rtlCol="0">
            <a:spAutoFit/>
          </a:bodyPr>
          <a:lstStyle/>
          <a:p>
            <a:pPr algn="r" defTabSz="685800">
              <a:defRPr/>
            </a:pPr>
            <a:r>
              <a:rPr lang="fa-IR" sz="2600" b="1" dirty="0" smtClean="0">
                <a:solidFill>
                  <a:srgbClr val="009DD9"/>
                </a:solidFill>
                <a:latin typeface="Calibri"/>
                <a:cs typeface="B Roya" panose="00000400000000000000" pitchFamily="2" charset="-78"/>
              </a:rPr>
              <a:t>از منظر مرکزیت فناوری</a:t>
            </a:r>
            <a:endParaRPr lang="en-US" sz="2600" b="1" dirty="0">
              <a:solidFill>
                <a:srgbClr val="009DD9"/>
              </a:solidFill>
              <a:latin typeface="Calibri"/>
              <a:cs typeface="B Roya" panose="00000400000000000000" pitchFamily="2" charset="-78"/>
            </a:endParaRPr>
          </a:p>
          <a:p>
            <a:pPr defTabSz="685800">
              <a:defRPr/>
            </a:pPr>
            <a:r>
              <a:rPr lang="fa-IR" dirty="0">
                <a:solidFill>
                  <a:prstClr val="black"/>
                </a:solidFill>
                <a:latin typeface="Calibri"/>
                <a:cs typeface="B Roya" panose="00000400000000000000" pitchFamily="2" charset="-78"/>
              </a:rPr>
              <a:t>مقررات نوآوري </a:t>
            </a:r>
            <a:r>
              <a:rPr lang="fa-IR" dirty="0" smtClean="0">
                <a:solidFill>
                  <a:prstClr val="black"/>
                </a:solidFill>
                <a:latin typeface="Calibri"/>
                <a:cs typeface="B Roya" panose="00000400000000000000" pitchFamily="2" charset="-78"/>
              </a:rPr>
              <a:t>فناورانه</a:t>
            </a:r>
          </a:p>
          <a:p>
            <a:pPr defTabSz="685800">
              <a:defRPr/>
            </a:pPr>
            <a:r>
              <a:rPr lang="fa-IR" dirty="0" smtClean="0">
                <a:solidFill>
                  <a:prstClr val="black"/>
                </a:solidFill>
                <a:latin typeface="Calibri"/>
                <a:cs typeface="B Roya" panose="00000400000000000000" pitchFamily="2" charset="-78"/>
              </a:rPr>
              <a:t> </a:t>
            </a:r>
            <a:r>
              <a:rPr lang="fa-IR" dirty="0">
                <a:solidFill>
                  <a:prstClr val="black"/>
                </a:solidFill>
                <a:latin typeface="Calibri"/>
                <a:cs typeface="B Roya" panose="00000400000000000000" pitchFamily="2" charset="-78"/>
              </a:rPr>
              <a:t>مقررات نوآوري غيرفناورانه</a:t>
            </a:r>
            <a:endParaRPr lang="en-US" dirty="0">
              <a:solidFill>
                <a:prstClr val="black"/>
              </a:solidFill>
              <a:latin typeface="Calibri"/>
              <a:cs typeface="B Roya" panose="00000400000000000000" pitchFamily="2" charset="-78"/>
            </a:endParaRPr>
          </a:p>
        </p:txBody>
      </p:sp>
      <p:sp>
        <p:nvSpPr>
          <p:cNvPr id="60" name="TextBox 59"/>
          <p:cNvSpPr txBox="1"/>
          <p:nvPr/>
        </p:nvSpPr>
        <p:spPr>
          <a:xfrm>
            <a:off x="114316" y="3194392"/>
            <a:ext cx="2494201" cy="1908215"/>
          </a:xfrm>
          <a:prstGeom prst="rect">
            <a:avLst/>
          </a:prstGeom>
          <a:noFill/>
        </p:spPr>
        <p:txBody>
          <a:bodyPr wrap="square" lIns="0" tIns="0" rIns="0" bIns="0" rtlCol="0">
            <a:spAutoFit/>
          </a:bodyPr>
          <a:lstStyle/>
          <a:p>
            <a:pPr defTabSz="685800">
              <a:defRPr/>
            </a:pPr>
            <a:r>
              <a:rPr lang="fa-IR" sz="2600" b="1" dirty="0" smtClean="0">
                <a:solidFill>
                  <a:srgbClr val="0F6FC6"/>
                </a:solidFill>
                <a:latin typeface="Calibri"/>
                <a:cs typeface="B Roya" panose="00000400000000000000" pitchFamily="2" charset="-78"/>
              </a:rPr>
              <a:t>از منظر کارکردهای نوآوری</a:t>
            </a:r>
          </a:p>
          <a:p>
            <a:pPr defTabSz="685800">
              <a:defRPr/>
            </a:pPr>
            <a:r>
              <a:rPr lang="fa-IR" dirty="0">
                <a:solidFill>
                  <a:prstClr val="black"/>
                </a:solidFill>
                <a:latin typeface="Calibri"/>
                <a:cs typeface="B Roya" panose="00000400000000000000" pitchFamily="2" charset="-78"/>
              </a:rPr>
              <a:t>تدارک تحقيق و توسعه، ایجاد قابلیت، توسعه بازارهاي جديد، رفع نيازهاي کيفي، خلق و تغيير نهادها، خدمات مشاوري</a:t>
            </a:r>
            <a:endParaRPr lang="en-US" dirty="0">
              <a:solidFill>
                <a:prstClr val="black"/>
              </a:solidFill>
              <a:latin typeface="Calibri"/>
              <a:cs typeface="B Roya" panose="00000400000000000000" pitchFamily="2" charset="-78"/>
            </a:endParaRPr>
          </a:p>
        </p:txBody>
      </p:sp>
      <p:sp>
        <p:nvSpPr>
          <p:cNvPr id="9" name="Oval 8"/>
          <p:cNvSpPr>
            <a:spLocks noChangeAspect="1"/>
          </p:cNvSpPr>
          <p:nvPr/>
        </p:nvSpPr>
        <p:spPr>
          <a:xfrm>
            <a:off x="2221401" y="2780739"/>
            <a:ext cx="387116" cy="387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prstClr val="white"/>
              </a:solidFill>
              <a:latin typeface="Calibri"/>
              <a:cs typeface="B Roya" panose="00000400000000000000" pitchFamily="2" charset="-78"/>
            </a:endParaRPr>
          </a:p>
        </p:txBody>
      </p:sp>
      <p:sp>
        <p:nvSpPr>
          <p:cNvPr id="123" name="Oval 122"/>
          <p:cNvSpPr>
            <a:spLocks noChangeAspect="1"/>
          </p:cNvSpPr>
          <p:nvPr/>
        </p:nvSpPr>
        <p:spPr>
          <a:xfrm>
            <a:off x="5640167" y="4562945"/>
            <a:ext cx="387116" cy="3871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prstClr val="white"/>
              </a:solidFill>
              <a:latin typeface="Calibri"/>
              <a:cs typeface="B Roya" panose="00000400000000000000" pitchFamily="2" charset="-78"/>
            </a:endParaRPr>
          </a:p>
        </p:txBody>
      </p:sp>
      <p:sp>
        <p:nvSpPr>
          <p:cNvPr id="124" name="Oval 123"/>
          <p:cNvSpPr>
            <a:spLocks noChangeAspect="1"/>
          </p:cNvSpPr>
          <p:nvPr/>
        </p:nvSpPr>
        <p:spPr>
          <a:xfrm>
            <a:off x="6248448" y="2107501"/>
            <a:ext cx="387116" cy="387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prstClr val="white"/>
              </a:solidFill>
              <a:latin typeface="Calibri"/>
              <a:cs typeface="B Roya" panose="00000400000000000000" pitchFamily="2" charset="-78"/>
            </a:endParaRPr>
          </a:p>
        </p:txBody>
      </p:sp>
      <p:cxnSp>
        <p:nvCxnSpPr>
          <p:cNvPr id="140" name="Curved Connector 139"/>
          <p:cNvCxnSpPr/>
          <p:nvPr/>
        </p:nvCxnSpPr>
        <p:spPr>
          <a:xfrm rot="15480000" flipH="1">
            <a:off x="5009960" y="4641499"/>
            <a:ext cx="589427" cy="342162"/>
          </a:xfrm>
          <a:prstGeom prst="curvedConnector2">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p:nvPr/>
        </p:nvCxnSpPr>
        <p:spPr>
          <a:xfrm rot="4680000" flipH="1">
            <a:off x="2608509" y="3434319"/>
            <a:ext cx="589427" cy="342162"/>
          </a:xfrm>
          <a:prstGeom prst="curved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Curved Connector 143"/>
          <p:cNvCxnSpPr/>
          <p:nvPr/>
        </p:nvCxnSpPr>
        <p:spPr>
          <a:xfrm rot="6120000" flipH="1" flipV="1">
            <a:off x="5658032" y="2642982"/>
            <a:ext cx="589427" cy="342162"/>
          </a:xfrm>
          <a:prstGeom prst="curvedConnector2">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fa-IR" dirty="0" smtClean="0"/>
              <a:t>3- انواع مقررات</a:t>
            </a:r>
            <a:endParaRPr lang="en-US" dirty="0"/>
          </a:p>
        </p:txBody>
      </p:sp>
      <p:sp>
        <p:nvSpPr>
          <p:cNvPr id="3" name="Footer Placeholder 2"/>
          <p:cNvSpPr>
            <a:spLocks noGrp="1"/>
          </p:cNvSpPr>
          <p:nvPr>
            <p:ph type="ftr" sz="quarter" idx="11"/>
          </p:nvPr>
        </p:nvSpPr>
        <p:spPr/>
        <p:txBody>
          <a:bodyPr/>
          <a:lstStyle/>
          <a:p>
            <a:r>
              <a:rPr lang="fa-IR" smtClean="0"/>
              <a:t>از 27</a:t>
            </a:r>
            <a:endParaRPr lang="fa-IR"/>
          </a:p>
        </p:txBody>
      </p:sp>
      <p:sp>
        <p:nvSpPr>
          <p:cNvPr id="7" name="Slide Number Placeholder 6"/>
          <p:cNvSpPr>
            <a:spLocks noGrp="1"/>
          </p:cNvSpPr>
          <p:nvPr>
            <p:ph type="sldNum" sz="quarter" idx="12"/>
          </p:nvPr>
        </p:nvSpPr>
        <p:spPr/>
        <p:txBody>
          <a:bodyPr/>
          <a:lstStyle/>
          <a:p>
            <a:fld id="{85360FD1-730F-4C18-B25B-3934FD1E2396}" type="slidenum">
              <a:rPr lang="fa-IR" smtClean="0"/>
              <a:pPr/>
              <a:t>9</a:t>
            </a:fld>
            <a:endParaRPr lang="fa-IR"/>
          </a:p>
        </p:txBody>
      </p:sp>
    </p:spTree>
    <p:custDataLst>
      <p:tags r:id="rId1"/>
    </p:custDataLst>
    <p:extLst>
      <p:ext uri="{BB962C8B-B14F-4D97-AF65-F5344CB8AC3E}">
        <p14:creationId xmlns:p14="http://schemas.microsoft.com/office/powerpoint/2010/main" val="42507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ppt_x"/>
                                          </p:val>
                                        </p:tav>
                                        <p:tav tm="100000">
                                          <p:val>
                                            <p:strVal val="#ppt_x"/>
                                          </p:val>
                                        </p:tav>
                                      </p:tavLst>
                                    </p:anim>
                                    <p:anim calcmode="lin" valueType="num">
                                      <p:cBhvr additive="base">
                                        <p:cTn id="13" dur="3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6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animBg="1"/>
      <p:bldP spid="6" grpId="0" animBg="1"/>
      <p:bldP spid="58" grpId="0"/>
      <p:bldP spid="60" grpId="0"/>
      <p:bldP spid="9" grpId="0" animBg="1"/>
      <p:bldP spid="123" grpId="0" animBg="1"/>
      <p:bldP spid="1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Icons_in_circles_9"/>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1.xml><?xml version="1.0" encoding="utf-8"?>
<p:tagLst xmlns:a="http://schemas.openxmlformats.org/drawingml/2006/main" xmlns:r="http://schemas.openxmlformats.org/officeDocument/2006/relationships" xmlns:p="http://schemas.openxmlformats.org/presentationml/2006/main">
  <p:tag name="POWER_USER_ID_TEMPLATES" val="Stack_3"/>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biohazard*biology*chemicals*chemistry*danger*poison*"/>
</p:tagLst>
</file>

<file path=ppt/tags/tag13.xml><?xml version="1.0" encoding="utf-8"?>
<p:tagLst xmlns:a="http://schemas.openxmlformats.org/drawingml/2006/main" xmlns:r="http://schemas.openxmlformats.org/officeDocument/2006/relationships" xmlns:p="http://schemas.openxmlformats.org/presentationml/2006/main">
  <p:tag name="POWER_USER_ID_TEMPLATES" val="Steps_5"/>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money*cash*credit cards*saving*currency*payment*"/>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worker_POWER_USER_SEPARATOR_ICONS_man_POWER_USER_SEPARATOR_ICONS_person_POWER_USER_SEPARATOR_ICONS_roadworks_POWER_USER_SEPARATOR_ICONS_shove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euro_POWER_USER_SEPARATOR_ICONS_cash_POWER_USER_SEPARATOR_ICONS_coin_POWER_USER_SEPARATOR_ICONS_europe_POWER_USER_SEPARATOR_ICONS_european_POWER_USER_SEPARATOR_ICONS_european-union_POWER_USER_SEPARATOR_ICONS_money"/>
</p:tagLst>
</file>

<file path=ppt/tags/tag23.xml><?xml version="1.0" encoding="utf-8"?>
<p:tagLst xmlns:a="http://schemas.openxmlformats.org/drawingml/2006/main" xmlns:r="http://schemas.openxmlformats.org/officeDocument/2006/relationships" xmlns:p="http://schemas.openxmlformats.org/presentationml/2006/main">
  <p:tag name="POWER_USER_ID_TEMPLATES" val="Steps_5"/>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31.xml><?xml version="1.0" encoding="utf-8"?>
<p:tagLst xmlns:a="http://schemas.openxmlformats.org/drawingml/2006/main" xmlns:r="http://schemas.openxmlformats.org/officeDocument/2006/relationships" xmlns:p="http://schemas.openxmlformats.org/presentationml/2006/main">
  <p:tag name="POWER_USER_ID_TEMPLATES" val="Triangle_2"/>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1910</TotalTime>
  <Words>3337</Words>
  <Application>Microsoft Office PowerPoint</Application>
  <PresentationFormat>On-screen Show (4:3)</PresentationFormat>
  <Paragraphs>453</Paragraphs>
  <Slides>27</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Georgia</vt:lpstr>
      <vt:lpstr>B Zar</vt:lpstr>
      <vt:lpstr>B Morvarid</vt:lpstr>
      <vt:lpstr>Times New Roman</vt:lpstr>
      <vt:lpstr>B Nazanin</vt:lpstr>
      <vt:lpstr>Calibri</vt:lpstr>
      <vt:lpstr>Arial</vt:lpstr>
      <vt:lpstr>Wingdings 2</vt:lpstr>
      <vt:lpstr>B Mitra</vt:lpstr>
      <vt:lpstr>Trebuchet MS</vt:lpstr>
      <vt:lpstr>B Titr</vt:lpstr>
      <vt:lpstr>B Roya</vt:lpstr>
      <vt:lpstr>Urban</vt:lpstr>
      <vt:lpstr>استفاده از ابزار مقررات‌گذاری  برای اجرای سیاست‌های نوآوری</vt:lpstr>
      <vt:lpstr>فهرست مطالب </vt:lpstr>
      <vt:lpstr>1- مقدمه</vt:lpstr>
      <vt:lpstr>1- مقدمه (ادامه)</vt:lpstr>
      <vt:lpstr>1- مقدمه (ادامه)</vt:lpstr>
      <vt:lpstr>2- مقررات و جایگاه آن در سیاست‌ نوآوری</vt:lpstr>
      <vt:lpstr>2- مقررات و جایگاه آن در سیاست‌ نوآوری (ادامه)</vt:lpstr>
      <vt:lpstr>2- مقررات و جایگاه آن در سیاست‌ نوآوری (ادامه)</vt:lpstr>
      <vt:lpstr>3- انواع مقررات</vt:lpstr>
      <vt:lpstr>3- انواع مقررات (ادامه)</vt:lpstr>
      <vt:lpstr>3- انواع مقررات (ادامه)</vt:lpstr>
      <vt:lpstr>3- انواع مقررات (ادامه)</vt:lpstr>
      <vt:lpstr>4- اثر مقررات</vt:lpstr>
      <vt:lpstr>4- اثر مقررات (ادامه)</vt:lpstr>
      <vt:lpstr>4- اثر مقررات (ادامه)</vt:lpstr>
      <vt:lpstr>4- اثر مقررات (ادامه)</vt:lpstr>
      <vt:lpstr>4- اثر مقررات (ادامه)</vt:lpstr>
      <vt:lpstr>4- اثر مقررات (ادامه)</vt:lpstr>
      <vt:lpstr>5- چارچوب مناسب تدوین مقررات </vt:lpstr>
      <vt:lpstr>5- چارچوب مناسب تدوین مقررات  (ادامه)</vt:lpstr>
      <vt:lpstr>5- چارچوب مناسب تدوین مقررات  (ادامه)</vt:lpstr>
      <vt:lpstr>6- مطالعه موردی</vt:lpstr>
      <vt:lpstr>6- مطالعه موردی</vt:lpstr>
      <vt:lpstr>6- مطالعه موردی (ادامه)</vt:lpstr>
      <vt:lpstr>6- مطالعه موردی (ادامه)</vt:lpstr>
      <vt:lpstr>6- مطالعه موردی (ادامه)</vt:lpstr>
      <vt:lpstr>6- مطالعه موردی (ادامه)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javad</dc:creator>
  <cp:lastModifiedBy>Windows User</cp:lastModifiedBy>
  <cp:revision>69</cp:revision>
  <dcterms:created xsi:type="dcterms:W3CDTF">2019-05-01T06:29:46Z</dcterms:created>
  <dcterms:modified xsi:type="dcterms:W3CDTF">2019-08-13T16:19:37Z</dcterms:modified>
</cp:coreProperties>
</file>