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2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  <p:sldId id="275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0" r:id="rId24"/>
    <p:sldId id="291" r:id="rId25"/>
    <p:sldId id="286" r:id="rId26"/>
    <p:sldId id="288" r:id="rId27"/>
    <p:sldId id="293" r:id="rId28"/>
    <p:sldId id="289" r:id="rId29"/>
    <p:sldId id="287" r:id="rId30"/>
    <p:sldId id="292" r:id="rId31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B Nazanin" panose="00000400000000000000" pitchFamily="2" charset="-78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B Titr" panose="00000700000000000000" pitchFamily="2" charset="-78"/>
      <p:bold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58" d="100"/>
          <a:sy n="58" d="100"/>
        </p:scale>
        <p:origin x="90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8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EC656-2A1B-426C-8257-1E7BE5F7A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93005-64CB-4F18-9F86-CADDD59CE2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41D7E-D20F-48F0-8998-493CCC78585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8444A-611D-4D19-A634-91521916A4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4FD57-4282-4E77-AA23-D55961831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51D83-DB09-4F28-9C05-42822E11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19456-863B-4BAE-AC08-0B174B2FC618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A767-344D-4127-94B5-8626868FA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7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3E33FEA-BF98-4AE8-9B5F-E1E4A727D682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D963A55-5EAE-4830-A167-DF21823374FD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115616" cy="3657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/30</a:t>
            </a:r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1475D46-1CF9-4F79-A8F0-26C0772A7B08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8C8D1BA-8D92-493A-9DA5-0A404A917280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1AFF79D9-7498-4DB0-AEFC-F8A0AC8D5A23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AFA9D9C-667C-4E56-B786-256763321EF0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C02D866-679B-407D-AB43-7F557D91ADDD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D1AEAFB-1E0C-42F8-B997-F04E2211E1F2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3A0BF21-3E87-4FB7-B2F5-757E1056B5AF}" type="datetime8">
              <a:rPr lang="fa-IR" smtClean="0"/>
              <a:pPr/>
              <a:t>13 اوت 19</a:t>
            </a:fld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1115616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/30</a:t>
            </a:r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dirty="0"/>
              <a:t>سیاست‌های نوآوری </a:t>
            </a:r>
            <a:r>
              <a:rPr lang="fa-IR" sz="3200"/>
              <a:t>طرف </a:t>
            </a:r>
            <a:r>
              <a:rPr lang="fa-IR" sz="3200" smtClean="0"/>
              <a:t>تقاضا؛ </a:t>
            </a:r>
            <a:r>
              <a:rPr lang="fa-IR" sz="3200" smtClean="0"/>
              <a:t/>
            </a:r>
            <a:br>
              <a:rPr lang="fa-IR" sz="3200" smtClean="0"/>
            </a:br>
            <a:r>
              <a:rPr lang="fa-IR" sz="3200" smtClean="0"/>
              <a:t>با </a:t>
            </a:r>
            <a:r>
              <a:rPr lang="fa-IR" sz="3200" dirty="0"/>
              <a:t>تاکید بر </a:t>
            </a:r>
            <a:r>
              <a:rPr lang="fa-IR" sz="3200"/>
              <a:t>تدارکات </a:t>
            </a:r>
            <a:r>
              <a:rPr lang="fa-IR" sz="3200" smtClean="0"/>
              <a:t>عمومی حامی </a:t>
            </a:r>
            <a:r>
              <a:rPr lang="fa-IR" sz="3200" dirty="0"/>
              <a:t>نوآوری 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>
              <a:cs typeface="B Nazanin" pitchFamily="2" charset="-78"/>
            </a:endParaRPr>
          </a:p>
          <a:p>
            <a:pPr algn="ctr"/>
            <a:r>
              <a:rPr lang="fa-IR" sz="2800" b="1" dirty="0">
                <a:cs typeface="B Nazanin" pitchFamily="2" charset="-78"/>
              </a:rPr>
              <a:t>نجم‌الدین یزدی</a:t>
            </a:r>
          </a:p>
          <a:p>
            <a:pPr algn="ctr"/>
            <a:r>
              <a:rPr lang="fa-IR" sz="2800" b="1" dirty="0"/>
              <a:t>علی </a:t>
            </a:r>
            <a:r>
              <a:rPr lang="fa-IR" sz="2800" b="1" dirty="0" smtClean="0"/>
              <a:t>ملکی</a:t>
            </a:r>
            <a:endParaRPr lang="fa-IR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2-2- </a:t>
            </a:r>
            <a:r>
              <a:rPr lang="fa-IR" b="1" dirty="0"/>
              <a:t>خردمایه­های سیاستگذاری طرف تقاضا (ادامه)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i="1" dirty="0"/>
              <a:t>ب) تحریک رشد اقتصادی</a:t>
            </a:r>
          </a:p>
          <a:p>
            <a:pPr lvl="1"/>
            <a:r>
              <a:rPr lang="fa-IR" dirty="0"/>
              <a:t>امروزه مهار تقاضا و ایجاد شرایط تقاضای مناسب برای نوآوری به عنوان بخشی از مجموعه سیاست­های اقتصادی (و نه سیاستی مجزا)</a:t>
            </a:r>
          </a:p>
          <a:p>
            <a:pPr lvl="1"/>
            <a:r>
              <a:rPr lang="fa-IR" dirty="0"/>
              <a:t>هدف: اثرگذاری اقتصادی مستقیم بر طرف عرضه و جذب سرمایه­گذاری خارجی و داخلی از طریق تمهید تقاضا</a:t>
            </a:r>
          </a:p>
          <a:p>
            <a:pPr lvl="1"/>
            <a:endParaRPr lang="fa-IR" dirty="0"/>
          </a:p>
          <a:p>
            <a:pPr lvl="1"/>
            <a:r>
              <a:rPr lang="fa-IR" dirty="0"/>
              <a:t>بازارهای پیشگام: مزیت­های پیشگامانه از لحاظ یادگیری و صرفه مقیاس برای تامین­کنندگان داخلی</a:t>
            </a:r>
          </a:p>
          <a:p>
            <a:pPr lvl="2"/>
            <a:r>
              <a:rPr lang="fa-IR" dirty="0"/>
              <a:t>بازارهای پیشگام تلفن همراه در کشورهای اسکاندیناوی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6151-CC62-4002-8845-FD25354E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946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2-2- </a:t>
            </a:r>
            <a:r>
              <a:rPr lang="fa-IR" b="1" dirty="0"/>
              <a:t>خردمایه­های سیاستگذاری طرف تقاضا (ادامه)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i="1" dirty="0"/>
              <a:t>ج) اهداف اجتماعی و تحول در بازار</a:t>
            </a:r>
            <a:endParaRPr lang="en-US" dirty="0"/>
          </a:p>
          <a:p>
            <a:pPr lvl="1"/>
            <a:r>
              <a:rPr lang="fa-IR" dirty="0"/>
              <a:t>برآورده نمودن اهداف اجتماعی از طریق ایجاد بازار برای محصولات و خدمات جدید </a:t>
            </a:r>
          </a:p>
          <a:p>
            <a:pPr lvl="1"/>
            <a:r>
              <a:rPr lang="fa-IR" dirty="0"/>
              <a:t>در واقع رویکردی ماموریت­محور به سیاستگذاری نوآوری</a:t>
            </a:r>
          </a:p>
          <a:p>
            <a:pPr lvl="2"/>
            <a:r>
              <a:rPr lang="fa-IR" dirty="0"/>
              <a:t>سیاستگذاری نوآوری برای چالش­های کلان</a:t>
            </a:r>
          </a:p>
          <a:p>
            <a:pPr lvl="2"/>
            <a:r>
              <a:rPr lang="fa-IR" dirty="0"/>
              <a:t>یک کارکرد اصلی «دولت کارآفرین»</a:t>
            </a:r>
            <a:endParaRPr lang="en-US" dirty="0"/>
          </a:p>
          <a:p>
            <a:pPr lvl="1"/>
            <a:r>
              <a:rPr lang="fa-IR" dirty="0"/>
              <a:t>سابقه طولانی منطق ماموریت‌محور در حوزه­هایی همانند دفاع، انرژی و سلامت؛ اما نوپا بودن آن به معنای پشتیبانی از خلق دانش و نوآوری برای اهداف خاص سیاستی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3231-A24A-4C03-BF76-5ECB8FD7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662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3- </a:t>
            </a:r>
            <a:r>
              <a:rPr lang="fa-IR" b="1" dirty="0"/>
              <a:t>گونه­شناسی ابزارهای طرف تقاضا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a-IR" dirty="0"/>
              <a:t>1- پشتیبانی از تقاضای عمومی و دولتی</a:t>
            </a:r>
          </a:p>
          <a:p>
            <a:pPr lvl="2"/>
            <a:r>
              <a:rPr lang="fa-IR" dirty="0"/>
              <a:t>تدارکات عمومی</a:t>
            </a:r>
          </a:p>
          <a:p>
            <a:pPr lvl="2"/>
            <a:r>
              <a:rPr lang="fa-IR" dirty="0"/>
              <a:t>تدارکات راهبردی</a:t>
            </a:r>
          </a:p>
          <a:p>
            <a:pPr lvl="2"/>
            <a:r>
              <a:rPr lang="fa-IR" dirty="0"/>
              <a:t>همکاری در تدارکات</a:t>
            </a:r>
          </a:p>
          <a:p>
            <a:pPr marL="109728" indent="0">
              <a:buNone/>
            </a:pPr>
            <a:r>
              <a:rPr lang="fa-IR" dirty="0"/>
              <a:t>2- پشتیبانی از تقاضای خصوصی</a:t>
            </a:r>
          </a:p>
          <a:p>
            <a:pPr lvl="1"/>
            <a:r>
              <a:rPr lang="fa-IR" dirty="0"/>
              <a:t>2- 1- پشتیبانی مستقیم از تقاضای خصوصی</a:t>
            </a:r>
          </a:p>
          <a:p>
            <a:pPr lvl="2"/>
            <a:r>
              <a:rPr lang="fa-IR" dirty="0"/>
              <a:t>یارانه تقاضا </a:t>
            </a:r>
          </a:p>
          <a:p>
            <a:pPr lvl="2"/>
            <a:r>
              <a:rPr lang="fa-IR" dirty="0"/>
              <a:t>مشوق مالیاتی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6C80-8FA7-43A4-BF0D-26B86EBC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6800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3- </a:t>
            </a:r>
            <a:r>
              <a:rPr lang="fa-IR" b="1" dirty="0"/>
              <a:t>گونه­شناسی ابزارهای طرف تقاضا (ادامه)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a-IR" dirty="0"/>
              <a:t>2- 2- پشتیبانی غیرمستقیم از تقاضای خصوصی</a:t>
            </a:r>
          </a:p>
          <a:p>
            <a:pPr lvl="2"/>
            <a:r>
              <a:rPr lang="fa-IR" dirty="0"/>
              <a:t>آگاهی­بخشی</a:t>
            </a:r>
          </a:p>
          <a:p>
            <a:pPr lvl="2"/>
            <a:r>
              <a:rPr lang="fa-IR" dirty="0"/>
              <a:t>برچسب‌ها و کمپین‌ها</a:t>
            </a:r>
          </a:p>
          <a:p>
            <a:pPr lvl="2"/>
            <a:r>
              <a:rPr lang="fa-IR" dirty="0"/>
              <a:t>تربیت و آموزش</a:t>
            </a:r>
          </a:p>
          <a:p>
            <a:pPr lvl="2"/>
            <a:r>
              <a:rPr lang="fa-IR" dirty="0"/>
              <a:t>گردش تقاضا و پیش­بینی آن (پشتیبانی غیرمستقیم)</a:t>
            </a:r>
          </a:p>
          <a:p>
            <a:pPr lvl="2"/>
            <a:r>
              <a:rPr lang="fa-IR" dirty="0"/>
              <a:t>تعاملات کاربر-تولیدکننده</a:t>
            </a:r>
          </a:p>
          <a:p>
            <a:pPr lvl="1"/>
            <a:r>
              <a:rPr lang="fa-IR" dirty="0"/>
              <a:t>2- 3- تنظیم­گری (تقاضا یا رابط متقاضی-تولیدکننده) و مقررات</a:t>
            </a:r>
          </a:p>
          <a:p>
            <a:pPr lvl="2"/>
            <a:r>
              <a:rPr lang="fa-IR" dirty="0"/>
              <a:t>تنظیم­گری عملکرد محصول یا ساخت محصول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BEEA-5B62-47DE-9F5A-98E8A6AA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111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3- </a:t>
            </a:r>
            <a:r>
              <a:rPr lang="fa-IR" b="1" dirty="0"/>
              <a:t>گونه­شناسی ابزارهای طرف تقاضا (ادامه)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a-IR" dirty="0"/>
              <a:t>2- 3- تنظیم­گری (تقاضا یا رابط متقاضی-تولیدکننده) و مقررات (ادامه)</a:t>
            </a:r>
          </a:p>
          <a:p>
            <a:pPr lvl="2"/>
            <a:r>
              <a:rPr lang="fa-IR" dirty="0"/>
              <a:t>تنظیم­گری اطلاعات محصول</a:t>
            </a:r>
            <a:endParaRPr lang="en-US" dirty="0"/>
          </a:p>
          <a:p>
            <a:pPr lvl="2"/>
            <a:r>
              <a:rPr lang="fa-IR" dirty="0"/>
              <a:t>تنظیم­گری هنجارهای فرآیندی و نحوه استفاده از نوآوری</a:t>
            </a:r>
          </a:p>
          <a:p>
            <a:pPr lvl="2"/>
            <a:r>
              <a:rPr lang="fa-IR" dirty="0"/>
              <a:t>پشتیبانی از فعالیت­های تنظیم­گری خصوصی دوستدار نوآوری</a:t>
            </a:r>
          </a:p>
          <a:p>
            <a:pPr lvl="2"/>
            <a:r>
              <a:rPr lang="fa-IR" dirty="0"/>
              <a:t>تنظیم­گری برای خلق بازار</a:t>
            </a:r>
          </a:p>
          <a:p>
            <a:r>
              <a:rPr lang="fa-IR" dirty="0"/>
              <a:t>3- رویکردهای سیستمی</a:t>
            </a:r>
          </a:p>
          <a:p>
            <a:pPr lvl="2"/>
            <a:r>
              <a:rPr lang="fa-IR" dirty="0"/>
              <a:t>یکپارچه­سازی ابزارهای طرف تقاضا</a:t>
            </a:r>
          </a:p>
          <a:p>
            <a:pPr lvl="2"/>
            <a:r>
              <a:rPr lang="fa-IR" dirty="0"/>
              <a:t>یکپارچه­سازی منطق و ابزارهای هر دو سمت تقاضا و عرضه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9E913-5484-44B7-9E85-6643EAB1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181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4- </a:t>
            </a:r>
            <a:r>
              <a:rPr lang="fa-IR" dirty="0"/>
              <a:t>سیاست «تدارکات عمومی نوآوری»</a:t>
            </a:r>
            <a:br>
              <a:rPr lang="fa-IR" dirty="0"/>
            </a:br>
            <a:r>
              <a:rPr lang="fa-IR" sz="2400" dirty="0"/>
              <a:t>معرفی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پشتیبانی از تقاضای عمومی و دولتی (و مشخصاً سیاست تدارکات عمومی نوآوری) به عنوان مستقیم­ترین و پرکاربردترین سیاست طرف تقاضا </a:t>
            </a:r>
            <a:r>
              <a:rPr lang="fa-IR" sz="3600" dirty="0"/>
              <a:t>(</a:t>
            </a:r>
            <a:r>
              <a:rPr lang="en-US" sz="1800" dirty="0"/>
              <a:t>OCED 2011</a:t>
            </a:r>
            <a:r>
              <a:rPr lang="fa-IR" sz="3600" dirty="0"/>
              <a:t>)</a:t>
            </a:r>
          </a:p>
          <a:p>
            <a:r>
              <a:rPr lang="fa-IR" sz="2400" dirty="0"/>
              <a:t>پتانسیلی در حد 10% تا 20% تولید ناخالص داخلی کشورها</a:t>
            </a:r>
            <a:endParaRPr lang="fa-IR" sz="2000" dirty="0"/>
          </a:p>
          <a:p>
            <a:r>
              <a:rPr lang="fa-IR" sz="2400" dirty="0"/>
              <a:t>تنوع در رویکرد کشورها</a:t>
            </a:r>
          </a:p>
          <a:p>
            <a:pPr lvl="1"/>
            <a:r>
              <a:rPr lang="fa-IR" sz="2400" dirty="0"/>
              <a:t>اولویت‌دهی به این سیاست در برنامه­های عملیاتی و راهبرد نوآوری فنلاند و سوئد</a:t>
            </a:r>
          </a:p>
          <a:p>
            <a:pPr lvl="1"/>
            <a:r>
              <a:rPr lang="fa-IR" sz="2400" dirty="0"/>
              <a:t>انگلستان هنوز در حال تلاش برای گفتمان­سازی و ارائه شواهد قانع­کننده از اثربخشی این سیاست</a:t>
            </a:r>
          </a:p>
          <a:p>
            <a:r>
              <a:rPr lang="fa-IR" sz="2400" dirty="0"/>
              <a:t>ابهامات در تعریف دقیق آن، تخصیص ابزارهای مشخص و ارزیابی اثربخشی آن</a:t>
            </a:r>
          </a:p>
          <a:p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4937-017D-401B-A2C7-A06A7A53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8560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4- </a:t>
            </a:r>
            <a:r>
              <a:rPr lang="fa-IR" dirty="0"/>
              <a:t>سیاست «تدارکات عمومی نوآوری» (ادامه)</a:t>
            </a:r>
            <a:r>
              <a:rPr lang="en-US" b="1" dirty="0"/>
              <a:t/>
            </a:r>
            <a:br>
              <a:rPr lang="en-US" b="1" dirty="0"/>
            </a:br>
            <a:r>
              <a:rPr lang="fa-IR" sz="2400" dirty="0"/>
              <a:t>چالش‌ها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فقدان توانمندی در هر دو سمت تدارک­دهنده دولتی و تامین­کننده، کاستی در مشوق­ها، ریسک­گریزی مدیران و کارکنان دولتی، خطر فساد، تعاملات ناکافی و کم­کیفیت میان تدارک­دهندگان و خریداران و تامین­کنندگان، و فرآیندهای پیچیده و زمانبر تدارکات نوآوری </a:t>
            </a:r>
          </a:p>
          <a:p>
            <a:r>
              <a:rPr lang="fa-IR" sz="2400" dirty="0"/>
              <a:t>دلایل اصلی نرخ رشد پایین بکارگیری این سیاست در دولت­</a:t>
            </a:r>
          </a:p>
          <a:p>
            <a:pPr lvl="1"/>
            <a:r>
              <a:rPr lang="fa-IR" sz="2400" dirty="0"/>
              <a:t>هزینه­های بالاتر و اینرسی در پذیرش در مقایسه با تدارکات سنتی</a:t>
            </a:r>
          </a:p>
          <a:p>
            <a:pPr lvl="1"/>
            <a:r>
              <a:rPr lang="fa-IR" sz="2400" dirty="0"/>
              <a:t>ریسک­گریز بودن دولت‌ها و وابستگی بالای آنها به مسیر</a:t>
            </a:r>
          </a:p>
          <a:p>
            <a:r>
              <a:rPr lang="fa-IR" sz="2400" dirty="0"/>
              <a:t>موانع اصلی در پیاده‌سازی موفق این سیاست (پیمایش آندرپین انگلستان)</a:t>
            </a:r>
          </a:p>
          <a:p>
            <a:pPr lvl="1"/>
            <a:r>
              <a:rPr lang="fa-IR" sz="2400" dirty="0"/>
              <a:t>تاکید بیش از حد بر قیمت بجای کیفیت (60% پاسخ­دهندگان) </a:t>
            </a:r>
          </a:p>
          <a:p>
            <a:pPr lvl="1"/>
            <a:r>
              <a:rPr lang="fa-IR" sz="2400" dirty="0"/>
              <a:t>عدم­تعامل با تامین­کنندگان در طراحی و برگزاری تدارکات (43% پاسخ­دهندگان) 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1FC3-C1E0-4789-AA25-DD76E251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4787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4- </a:t>
            </a:r>
            <a:r>
              <a:rPr lang="fa-IR" dirty="0"/>
              <a:t>سیاست «تدارکات عمومی نوآوری»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چارچوبی مفهومی برای پیاده­سازی و پیشبرد موفق این سیاست</a:t>
            </a:r>
          </a:p>
          <a:p>
            <a:pPr lvl="1"/>
            <a:r>
              <a:rPr lang="fa-IR" sz="2400" dirty="0"/>
              <a:t>تغییر منطق تدارکات دولتی و اتخاذ راهبردهای فراوظیفه­ای در سازمان­های دولتی</a:t>
            </a:r>
            <a:endParaRPr lang="en-US" sz="1400" dirty="0"/>
          </a:p>
          <a:p>
            <a:pPr lvl="1"/>
            <a:r>
              <a:rPr lang="fa-IR" sz="2400" dirty="0"/>
              <a:t>ایجاد پیوند میان تقاضای دولت و تقاضای خصوصی و فائق آمدن بر پیچیدگی­ها </a:t>
            </a:r>
            <a:endParaRPr lang="en-US" sz="1400" dirty="0"/>
          </a:p>
          <a:p>
            <a:pPr lvl="1"/>
            <a:r>
              <a:rPr lang="fa-IR" sz="2400" dirty="0"/>
              <a:t>شکل­دهی گفتمانی حول نزدیک­سازی توانمندی­های طرف عرضه و نیازهای عمومی و دولتی</a:t>
            </a:r>
            <a:endParaRPr lang="en-US" sz="1400" dirty="0"/>
          </a:p>
          <a:p>
            <a:pPr lvl="1"/>
            <a:r>
              <a:rPr lang="fa-IR" sz="2400" dirty="0"/>
              <a:t>فعال­سازی زنجیره تدارکات </a:t>
            </a: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09344-0DE6-4CEE-8B66-E3ADDBE8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821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/>
              <a:t>4- 1- </a:t>
            </a:r>
            <a:r>
              <a:rPr lang="fa-IR" sz="3200" b="1" dirty="0"/>
              <a:t>خردمایه تدارکات عمومی نوآوری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تقاضای ملی (داخلی)</a:t>
            </a:r>
            <a:endParaRPr lang="fa-IR" dirty="0"/>
          </a:p>
          <a:p>
            <a:pPr lvl="1"/>
            <a:r>
              <a:rPr lang="ar-SA" dirty="0"/>
              <a:t>نقش </a:t>
            </a:r>
            <a:r>
              <a:rPr lang="fa-IR" dirty="0"/>
              <a:t>حیاتی</a:t>
            </a:r>
            <a:r>
              <a:rPr lang="ar-SA" dirty="0"/>
              <a:t> تقاضای داخلی </a:t>
            </a:r>
            <a:r>
              <a:rPr lang="fa-IR" dirty="0"/>
              <a:t>در </a:t>
            </a:r>
            <a:r>
              <a:rPr lang="ar-SA" dirty="0"/>
              <a:t>بهبود رقابت­پذیری مناطق و بنگاه­ها</a:t>
            </a:r>
            <a:endParaRPr lang="fa-IR" dirty="0"/>
          </a:p>
          <a:p>
            <a:pPr lvl="1"/>
            <a:r>
              <a:rPr lang="ar-SA" dirty="0"/>
              <a:t>نقش مهم </a:t>
            </a:r>
            <a:r>
              <a:rPr lang="fa-IR" dirty="0"/>
              <a:t>«و</a:t>
            </a:r>
            <a:r>
              <a:rPr lang="ar-SA" dirty="0"/>
              <a:t>یژگی­های تقاضای داخلی» در پویایی نوآوری کشورها</a:t>
            </a:r>
            <a:endParaRPr lang="fa-IR" dirty="0"/>
          </a:p>
          <a:p>
            <a:pPr lvl="1"/>
            <a:r>
              <a:rPr lang="fa-IR" dirty="0"/>
              <a:t>کاربران پیشگام و بازار پیشگام</a:t>
            </a:r>
          </a:p>
          <a:p>
            <a:r>
              <a:rPr lang="ar-SA" dirty="0"/>
              <a:t>شکست­های بازار و سیستمی</a:t>
            </a:r>
            <a:endParaRPr lang="fa-IR" dirty="0"/>
          </a:p>
          <a:p>
            <a:pPr lvl="1"/>
            <a:r>
              <a:rPr lang="ar-SA" dirty="0"/>
              <a:t>مشابه استدلال</a:t>
            </a:r>
            <a:r>
              <a:rPr lang="fa-IR" dirty="0"/>
              <a:t>ات عام</a:t>
            </a:r>
            <a:r>
              <a:rPr lang="ar-SA" dirty="0"/>
              <a:t> </a:t>
            </a:r>
            <a:r>
              <a:rPr lang="fa-IR" dirty="0"/>
              <a:t>در </a:t>
            </a:r>
            <a:r>
              <a:rPr lang="ar-SA" dirty="0"/>
              <a:t>رفع شکست­های بازار (عمدتاً از نوع عدم تقارن اطلاعات) و سیستمی (تعامل ضعیف) برای سیاست­های نوآوری</a:t>
            </a:r>
            <a:endParaRPr lang="fa-IR" dirty="0"/>
          </a:p>
          <a:p>
            <a:pPr lvl="1"/>
            <a:r>
              <a:rPr lang="fa-IR" dirty="0"/>
              <a:t>کارکرد کاتالیزوری این سیاست</a:t>
            </a:r>
          </a:p>
          <a:p>
            <a:r>
              <a:rPr lang="ar-SA" dirty="0"/>
              <a:t>بهبود خدمات و زیرساخت­های عمومی </a:t>
            </a:r>
            <a:endParaRPr lang="fa-IR" dirty="0"/>
          </a:p>
          <a:p>
            <a:pPr lvl="1"/>
            <a:r>
              <a:rPr lang="fa-IR" dirty="0"/>
              <a:t>بازارهای پیشگام برای تحقق ماموریت­های اجتماعی و ملی یا بهبود کارکرد خدمات عمومی</a:t>
            </a:r>
            <a:endParaRPr lang="en-US" sz="3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2B28D-A34E-42FD-9A36-73AD8739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1305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4- 2- گونه‌شناسی تدارکات عمومی نوآوری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اصطلاحات گوناگون برای این سیاست به همراه تعدد برگردان‌ها به فارسی: «تدارکات عمومی نوآوری»، «تدارکات عمومی فناوری»، «تدارکات عمومی کارکردی» یا «خریدهای دولتی برای ارتقاء فناوری و نوآوری»</a:t>
            </a:r>
          </a:p>
          <a:p>
            <a:r>
              <a:rPr lang="fa-IR" sz="2400" dirty="0"/>
              <a:t>تعاریف مضیّق تا موسّع</a:t>
            </a:r>
          </a:p>
          <a:p>
            <a:pPr lvl="1"/>
            <a:r>
              <a:rPr lang="fa-IR" sz="2400" dirty="0"/>
              <a:t>تعریف مضیّق: تدارک دادن و خرید محصولاتی (مشتمل بر کالاها و خدمات) که هنوز وجود ندارند </a:t>
            </a:r>
          </a:p>
          <a:p>
            <a:pPr lvl="1"/>
            <a:r>
              <a:rPr lang="fa-IR" sz="2400" dirty="0"/>
              <a:t>تعریف موسّع: هر گونه خرید دستگاه­های دولتی که منجر به نوآوری شود</a:t>
            </a:r>
          </a:p>
          <a:p>
            <a:pPr lvl="2"/>
            <a:r>
              <a:rPr lang="fa-IR" sz="2000" dirty="0"/>
              <a:t>مشتمل بر انواع نوآوری شومپیتری: یعنی ترکیبات جدید برای معرفی محصول جدید، روش جدید تولید، خلق و بسط بازار، منبع جدید تامین مواد اولیه یا روش­های جدید سازماندهی صنعت 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453A-2BA8-406A-B59D-AAA610E6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19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676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تمرکز دیدگاه سنتی سیاست نوآوری بر طرف عرضه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حمایت از توانمندی­ کشورها در خلق و استفاده از نوآوری  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مشهود در مفاهیم و شاخص­های توسعه‌یافته برای مقایسه نوآوری کشورها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سیاست‌های نوآوری طرف عرضه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تعریف: سیاست­های پشتیبانی‌کننده از تلاش­ها و توانمندی­های بنگاه­ها، و سازمان­های غیردولتی و عمومی در خلق و بهره­برداری از 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مثال: تامین بودجه تحقیق و توسعه توسط دولت، حمایت دولت از حقوق صاحبان سهام، تامین زیرساخت، و سرمایه­گذاری در آموزش فنی حرفه­ای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8008-B7B3-4E0D-8AD5-E96DE7AB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</a:t>
            </a:fld>
            <a:endParaRPr lang="fa-I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4- 2- گونه‌شناسی تدارکات عمومی نوآوری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تدارکات عمومی نوآوری مستقیم و غیرمستقیم (کاتالیزوری)</a:t>
            </a:r>
          </a:p>
          <a:p>
            <a:r>
              <a:rPr lang="fa-IR" dirty="0"/>
              <a:t>تقسیم‌بندی براساس تدریجی یا برهم‌زننده (رادیکال) بودن نوآوری</a:t>
            </a:r>
            <a:endParaRPr lang="en-US" dirty="0"/>
          </a:p>
          <a:p>
            <a:r>
              <a:rPr lang="fa-IR" dirty="0"/>
              <a:t>تقسیم‌بندی براساس درجات همکاری و تعامل تدارک‌دهنده و کاربران دولتی و تامین‌کنندگان</a:t>
            </a:r>
          </a:p>
          <a:p>
            <a:r>
              <a:rPr lang="fa-IR" dirty="0"/>
              <a:t>تدارکات خصوصی نوآوری</a:t>
            </a:r>
          </a:p>
          <a:p>
            <a:pPr lvl="1"/>
            <a:r>
              <a:rPr lang="fa-IR" dirty="0"/>
              <a:t>«تدارکات نوآوری» مفهومی عام دربرگیرنده هر دو مفهوم تدارکات خصوصی و عمومی نوآوری</a:t>
            </a:r>
            <a:endParaRPr lang="en-US" dirty="0"/>
          </a:p>
          <a:p>
            <a:r>
              <a:rPr lang="fa-IR" dirty="0"/>
              <a:t>تدارکات عمومی پیش­تجاری: سیاست نوآوری طرف عرضه</a:t>
            </a:r>
            <a:endParaRPr lang="en-US" dirty="0"/>
          </a:p>
          <a:p>
            <a:endParaRPr lang="en-US" sz="3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1628-F499-4765-8746-A83BDC5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6971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5- مطالعه موردی: ساخت داخل ده گروه کالای صنعت نفت</a:t>
            </a:r>
            <a:r>
              <a:rPr lang="en-US" b="1" dirty="0"/>
              <a:t/>
            </a:r>
            <a:br>
              <a:rPr lang="en-US" b="1" dirty="0"/>
            </a:br>
            <a:r>
              <a:rPr lang="fa-IR" b="1" dirty="0"/>
              <a:t>معرفی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تصویب ده گروه کالای راهبردی صنعت نفت (با فناوری پیشرفته و تقاضای حیاتی (با توجه به تحریم‌ها) یا قابل‌توجه) توسط وزارت نفت</a:t>
            </a:r>
          </a:p>
          <a:p>
            <a:r>
              <a:rPr lang="fa-IR" dirty="0"/>
              <a:t>تجمیع تقاضای شرکت‌های دولتی تابعه</a:t>
            </a:r>
          </a:p>
          <a:p>
            <a:r>
              <a:rPr lang="fa-IR" dirty="0"/>
              <a:t>سفارش ساخت داخل به تامین­کنندگان داخلی به منظور ارتقاء توانمندی­های فناورانه آنها</a:t>
            </a:r>
          </a:p>
          <a:p>
            <a:r>
              <a:rPr lang="fa-IR" dirty="0"/>
              <a:t>نقش محوری پژوهشکده سیاستگذاری دانشگاه صنعتی شریف به عنوان ساختار میانجی در طراحی و اجرای این رویکرد نوین به تدارکات دولتی </a:t>
            </a:r>
          </a:p>
          <a:p>
            <a:endParaRPr lang="en-US" sz="3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7E6D2-DCD9-4BFC-81AB-1C592405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21173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b="1" dirty="0"/>
              <a:t>ده گروه کالای راهبردی</a:t>
            </a:r>
            <a:r>
              <a:rPr lang="en-US" b="1" dirty="0"/>
              <a:t/>
            </a:r>
            <a:br>
              <a:rPr lang="en-US" b="1" dirty="0"/>
            </a:b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a-IR" sz="2400" dirty="0"/>
              <a:t>1) پروژه ساخت تجهیزات سرچاهی و تجهیزات رشته تکمیلی درون چاهی</a:t>
            </a:r>
          </a:p>
          <a:p>
            <a:pPr marL="109728" indent="0">
              <a:buNone/>
            </a:pPr>
            <a:r>
              <a:rPr lang="fa-IR" sz="2400" dirty="0"/>
              <a:t>2) پروژه ساخت پمپ‌های درون و سر چاهی</a:t>
            </a:r>
          </a:p>
          <a:p>
            <a:pPr marL="109728" indent="0">
              <a:buNone/>
            </a:pPr>
            <a:r>
              <a:rPr lang="fa-IR" sz="2400" dirty="0"/>
              <a:t>3) پروژه ساخت انواع مته‌های حفاری شامل صخره ای، الماسه، مغزه گیری</a:t>
            </a:r>
          </a:p>
          <a:p>
            <a:pPr marL="109728" indent="0">
              <a:buNone/>
            </a:pPr>
            <a:r>
              <a:rPr lang="fa-IR" sz="2400" dirty="0"/>
              <a:t>4) پروژه ساخت انواع شیرهای کنترلی، ایمنی و تجهیزات جانبی</a:t>
            </a:r>
          </a:p>
          <a:p>
            <a:pPr marL="109728" indent="0">
              <a:buNone/>
            </a:pPr>
            <a:r>
              <a:rPr lang="fa-IR" sz="2400" dirty="0"/>
              <a:t>5) پروژه ساخت انواع لوله ها</a:t>
            </a:r>
          </a:p>
          <a:p>
            <a:pPr marL="109728" indent="0">
              <a:buNone/>
            </a:pPr>
            <a:r>
              <a:rPr lang="fa-IR" sz="2400" dirty="0"/>
              <a:t>6) پروژه ساخت الکتروموتورهای ضد انفجار و دور متغیر</a:t>
            </a:r>
          </a:p>
          <a:p>
            <a:pPr marL="109728" indent="0">
              <a:buNone/>
            </a:pPr>
            <a:r>
              <a:rPr lang="fa-IR" sz="2400" dirty="0"/>
              <a:t>7) پروژه ساخت ماشین‌های دوّار همانند توربین، کمپرسور، پمپ‌ها شامل گریز از مرکز</a:t>
            </a:r>
          </a:p>
          <a:p>
            <a:pPr marL="109728" indent="0">
              <a:buNone/>
            </a:pPr>
            <a:r>
              <a:rPr lang="fa-IR" sz="2400" dirty="0"/>
              <a:t>8) پروژه ساخت انواع فولادهای آلیاژی از جمله فولادهای برودتی</a:t>
            </a:r>
          </a:p>
          <a:p>
            <a:pPr marL="109728" indent="0">
              <a:buNone/>
            </a:pPr>
            <a:r>
              <a:rPr lang="fa-IR" sz="2400" dirty="0"/>
              <a:t>9) پروژه ساخت ابزارهای اندازه گیری در حفاری</a:t>
            </a:r>
          </a:p>
          <a:p>
            <a:pPr marL="109728" indent="0">
              <a:buNone/>
            </a:pPr>
            <a:r>
              <a:rPr lang="fa-IR" sz="2400" dirty="0"/>
              <a:t>10) پروژه ساخت پیگ‌های هوشمند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4345-9B74-4902-81E7-4C40E734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38481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انطباق مطالعه موردی با سیاست تدارکات عمومی نوآوری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موضوعیت نداشتن مفاهیم بازار پیشگام و کاربر پیشگام در پروژه‌های این چنینی که محصولات در مقیاس جهانی نوآورانه محسوب نمی‌شوند</a:t>
            </a:r>
          </a:p>
          <a:p>
            <a:pPr lvl="1"/>
            <a:r>
              <a:rPr lang="fa-IR" dirty="0">
                <a:solidFill>
                  <a:srgbClr val="00B050"/>
                </a:solidFill>
              </a:rPr>
              <a:t>مزیت 1: امکان بهره‌گیری از تجارب پیشین صاحبان فناوری </a:t>
            </a:r>
          </a:p>
          <a:p>
            <a:pPr lvl="1"/>
            <a:r>
              <a:rPr lang="fa-IR" dirty="0">
                <a:solidFill>
                  <a:srgbClr val="00B050"/>
                </a:solidFill>
              </a:rPr>
              <a:t>مزیت 2: امکان عقد قرارداد همکاری یا انتقال فناوری با صاحبان فناوری </a:t>
            </a:r>
          </a:p>
          <a:p>
            <a:pPr lvl="1"/>
            <a:r>
              <a:rPr lang="fa-IR" dirty="0">
                <a:solidFill>
                  <a:srgbClr val="00B050"/>
                </a:solidFill>
              </a:rPr>
              <a:t>مزیت 3: پایین آمدن عدم­قطعیت­های مرتبط با نو بودن محصول/ خدمت</a:t>
            </a:r>
          </a:p>
          <a:p>
            <a:pPr lvl="1"/>
            <a:r>
              <a:rPr lang="fa-IR" dirty="0"/>
              <a:t>چالش اصلی: دسترس‌پذیری خود محصول، اجزای آن، نقشه­ها یا فناوری­های آن به صورت آماده </a:t>
            </a:r>
          </a:p>
          <a:p>
            <a:pPr lvl="2"/>
            <a:r>
              <a:rPr lang="fa-IR" dirty="0"/>
              <a:t>در نتیجه امکان انحراف اضافه قیمت پرداختی از توانمندسازی به رانت بدون فایده در صورت عدم پایش و ارزیابی دقیق و عمیق توانمندسازی یا هر هدف دیگر همانند داخلی‌سازی که برای آن رانت پرداخت می‌شود (مثلاً صِرف استقرار خط مونتاژ یا داخلی‌سازی زنجیره‌های کم ارزش ساخت محصول!)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A6B23-B461-44DD-89D6-4B2DE803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993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راهکار کلی پروژه ده گروه کالایی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ملاک قرار دادن ارزیابی توانمندی­های تامین­کنندگان در </a:t>
            </a:r>
          </a:p>
          <a:p>
            <a:pPr lvl="1"/>
            <a:r>
              <a:rPr lang="fa-IR" dirty="0"/>
              <a:t>انتخاب برندگان مناقصات </a:t>
            </a:r>
          </a:p>
          <a:p>
            <a:pPr lvl="1"/>
            <a:r>
              <a:rPr lang="fa-IR" dirty="0"/>
              <a:t>ارزیابی میزان تحقق اهداف پروژه­ها </a:t>
            </a:r>
          </a:p>
          <a:p>
            <a:pPr lvl="1"/>
            <a:r>
              <a:rPr lang="fa-IR" dirty="0"/>
              <a:t>پرداخت­های مالی </a:t>
            </a:r>
          </a:p>
          <a:p>
            <a:pPr lvl="1"/>
            <a:endParaRPr lang="fa-IR" dirty="0"/>
          </a:p>
          <a:p>
            <a:r>
              <a:rPr lang="fa-IR" dirty="0"/>
              <a:t>اجرایی شدن مجموع این موارد در قالب «پیوست فناوری مناقصات» (پاکت جداگانه در مناقصات)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FBE0-FB23-4357-87EE-7786AE4E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48317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مولفه‌های مدل پایش و ارزیابی توانمندی‌های تامین‌کنندگان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a-IR" dirty="0"/>
          </a:p>
          <a:p>
            <a:pPr marL="109728" indent="0">
              <a:buNone/>
            </a:pPr>
            <a:r>
              <a:rPr lang="fa-IR" dirty="0"/>
              <a:t>1) ارزیابی توانمندی فعلی تامین‌کنندگان</a:t>
            </a:r>
            <a:endParaRPr lang="en-US" dirty="0"/>
          </a:p>
          <a:p>
            <a:pPr marL="109728" indent="0">
              <a:buNone/>
            </a:pPr>
            <a:r>
              <a:rPr lang="fa-IR" dirty="0"/>
              <a:t>2) ارزیابی توانمندی بالقوه آتی تامین‌کنندگان</a:t>
            </a:r>
            <a:endParaRPr lang="en-US" dirty="0"/>
          </a:p>
          <a:p>
            <a:pPr marL="109728" indent="0">
              <a:buNone/>
            </a:pPr>
            <a:r>
              <a:rPr lang="fa-IR" dirty="0"/>
              <a:t>3) ارزیابی نقشه راه انتقال فناوری تامین‌کنندگان</a:t>
            </a:r>
            <a:endParaRPr lang="en-US" dirty="0"/>
          </a:p>
          <a:p>
            <a:pPr marL="109728" indent="0">
              <a:buNone/>
            </a:pPr>
            <a:r>
              <a:rPr lang="fa-IR" dirty="0"/>
              <a:t>4) ارزیابی پیاده‌سازی نقشه راه توسط تامین‌کنندگان برنده</a:t>
            </a:r>
          </a:p>
          <a:p>
            <a:endParaRPr lang="fa-IR" sz="3200" dirty="0"/>
          </a:p>
          <a:p>
            <a:r>
              <a:rPr lang="fa-IR" dirty="0"/>
              <a:t>سفارشی‌سازی مدل ارزیابی هر مناقصه با توجه به </a:t>
            </a:r>
          </a:p>
          <a:p>
            <a:pPr lvl="1"/>
            <a:r>
              <a:rPr lang="fa-IR" dirty="0"/>
              <a:t>نیازها و الزامات مناقصات</a:t>
            </a:r>
          </a:p>
          <a:p>
            <a:pPr lvl="1"/>
            <a:r>
              <a:rPr lang="fa-IR" dirty="0"/>
              <a:t>مدل همکاری طرف خارجی و داخلی برای انتقال فناوری</a:t>
            </a:r>
          </a:p>
          <a:p>
            <a:pPr lvl="1"/>
            <a:r>
              <a:rPr lang="fa-IR" dirty="0"/>
              <a:t>یا عدم حضور طرف خارجی</a:t>
            </a:r>
            <a:endParaRPr lang="en-US" sz="3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AB37-4009-4E9D-A42B-A471AED9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7209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جزئیات مدل پایش و ارزیابی توانمندی‌های تامین‌کنندگان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توسعه </a:t>
            </a:r>
            <a:r>
              <a:rPr lang="fa-IR" dirty="0"/>
              <a:t>سه پرسشنامه مجزا برای سه دسته توانمندی­های فناورانه، ساخت و تولید، و عمومی تامین­کنندگان تجهیزات صنعت نفت (بالغ بر 500 پرسش) مبتنی بر مدل شناخته شده </a:t>
            </a:r>
            <a:r>
              <a:rPr lang="en-US" sz="2000" dirty="0"/>
              <a:t>TRL</a:t>
            </a:r>
            <a:r>
              <a:rPr lang="fa-IR" dirty="0"/>
              <a:t> و </a:t>
            </a:r>
            <a:r>
              <a:rPr lang="en-US" sz="2000" dirty="0"/>
              <a:t>MRL</a:t>
            </a:r>
            <a:r>
              <a:rPr lang="fa-IR" dirty="0"/>
              <a:t> </a:t>
            </a:r>
          </a:p>
          <a:p>
            <a:r>
              <a:rPr lang="fa-IR" sz="3200" dirty="0"/>
              <a:t>هم </a:t>
            </a:r>
            <a:r>
              <a:rPr lang="fa-IR" dirty="0"/>
              <a:t>خودارزیابی و هم ارزیابی توسط تیم تخصصی ثالث (مستقل)</a:t>
            </a:r>
          </a:p>
          <a:p>
            <a:r>
              <a:rPr lang="fa-IR" dirty="0"/>
              <a:t>هم ارزیابی پسینی (بالفعل) و هم پیشینی (بالقوه و تعهد شده)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2F38-00C9-450F-AF6B-B4E7DBA7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4331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جزئیات مدل پایش و ارزیابی توانمندی‌های تامین‌کنندگان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ارزیابی‌ها از تمامی طرف‌های مناقصه از قبیل تامین‌کنندگان داخلی، شرکت‌های خارجی صاحب فناوری و دیگر اعضای کنسرسیوم‌های شرکت‌کننده در مناقصات</a:t>
            </a:r>
          </a:p>
          <a:p>
            <a:r>
              <a:rPr lang="fa-IR" dirty="0"/>
              <a:t>در مواردی ارزیابی کل زنجیره تامین یک تامین‌کننده</a:t>
            </a:r>
          </a:p>
          <a:p>
            <a:endParaRPr lang="fa-IR" dirty="0"/>
          </a:p>
          <a:p>
            <a:r>
              <a:rPr lang="fa-IR" u="sng" dirty="0"/>
              <a:t>هدف کلی از این عمق و جامعیت ارزیابی: اطمینان از ظرفیت‌های جذب فناوری و نوآوری و توانمندی‌های مربوطه در تامین‌کنندگان داخلی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E05AB-6BD7-4DE2-932B-B547DD2A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7149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800" b="1" dirty="0"/>
              <a:t>ملاحظات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خردمایه این نوع پروژه‌ها: ارتقای نوآوری­های فناورانه و توانمندی­های تامین­کنندگان داخلی با اهرم کردن تقاضای عمومی (دولتی)</a:t>
            </a:r>
          </a:p>
          <a:p>
            <a:pPr lvl="1"/>
            <a:r>
              <a:rPr lang="fa-IR" dirty="0"/>
              <a:t>پرداخت اضافه قیمت برای هدف توانمندسازی؛ اصلاح فرآیندها و الزامات تدارکات در سازمان دولتی تدارک‌دهنده</a:t>
            </a:r>
            <a:endParaRPr lang="en-US" dirty="0"/>
          </a:p>
          <a:p>
            <a:pPr lvl="1"/>
            <a:r>
              <a:rPr lang="fa-IR" dirty="0"/>
              <a:t>بجای خرید محصولات استاندارد و روتین از بهترین تولیدکنندگان جهانی و با پایین­ترین قیمت </a:t>
            </a:r>
          </a:p>
          <a:p>
            <a:r>
              <a:rPr lang="fa-IR" dirty="0"/>
              <a:t>طرح این نوع پروژه­ها بعضاً تحت گفتمان سیاست­های ساخت داخل، داخلی‌سازی یا انتقال فناوری</a:t>
            </a:r>
          </a:p>
          <a:p>
            <a:r>
              <a:rPr lang="fa-IR" dirty="0"/>
              <a:t>حائز اهمیت ویژه در صنایعی مانند صنعت نفت که عمده تقاضا دولتی است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BC10-7AA4-4698-B094-2DE133BC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76323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تدارکات عمومی توانمندسازی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/>
          </a:p>
          <a:p>
            <a:r>
              <a:rPr lang="fa-IR" dirty="0"/>
              <a:t>مفهوم‌پردازی این رویکرد تحت عنوان «تدارکات عمومی توانمندسازی»</a:t>
            </a:r>
          </a:p>
          <a:p>
            <a:pPr lvl="1"/>
            <a:r>
              <a:rPr lang="fa-IR" dirty="0"/>
              <a:t>تفاوت­های مفهومی و خردمایه­ای با تدارکات عمومی نوآوری (از جمله نظام ارزیابی ناظر بر توانمندی تامین‌کنندگان علاوه بر محصول تدارک دیده</a:t>
            </a:r>
          </a:p>
          <a:p>
            <a:pPr lvl="1"/>
            <a:r>
              <a:rPr lang="fa-IR" dirty="0"/>
              <a:t>قرار دادن توانمندسازی تامین‌کنندگان به عنوان هدف اصلی تدارکات</a:t>
            </a:r>
          </a:p>
          <a:p>
            <a:pPr lvl="2"/>
            <a:r>
              <a:rPr lang="fa-IR" dirty="0"/>
              <a:t>توانمندسازی تامین‌کنندگان در سیاست تدارکات عمومی نوآوری بعنوان محصول جانبی، پیش‌نیاز، یا اثرات خارجی سیاست دیده می‌شود</a:t>
            </a:r>
          </a:p>
          <a:p>
            <a:pPr lvl="1"/>
            <a:r>
              <a:rPr lang="fa-IR" dirty="0"/>
              <a:t>تدارکات عمومی توانمندسازی سیاستی سیستمی با هدف‌گیری هر دو طرف عرضه (توانمندسازی تامین‌کنندگان) و تقاضا (اهرم تقاضای دولت)</a:t>
            </a:r>
          </a:p>
          <a:p>
            <a:pPr lvl="1"/>
            <a:endParaRPr lang="fa-IR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9A8CD-4FB9-4160-902B-B225F74E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29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830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1- مقدمه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سیاست­های نوآوری طرف تقاضا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آغازشونده از سمت خریدار بالقوه و پشتیبانی‌کننده از (توانایی یا تمایل) خریداران بالقوه برای تقاضا کردن نوآوری یا خلق مشترک نوآوری با عرضه­کنندگان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مقایسه با سیاست­های طرف عرضه، مداخله­گرایانه­تر و نیازمند مجموعه مهارت­های متفاوت و مضاعف از سوی سیاستگذار برای درک تقاضاهای 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از دیرباز همواره جزئی از سیاست‌های دولت‌ها بوده منتهی تحت نام‌های دیگر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همانند «سیاست­های انتشار نوآوری» در دهه 90 میلادی؛ 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«سیاست­های با کاربرد دوگانه» در دهه 70 میلادی؛ 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پژوهش­های اواخر دهه 70 میلادی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«سیاست­های پنهان انتشار نوآوری» در دیگر حوزه‌ها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اخیراً توجه به طرف تقاضا در ادبیات سیاست نوآوری از سال­های 2003-2005 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گزارش </a:t>
            </a:r>
            <a:r>
              <a:rPr lang="en-US" sz="1900" dirty="0"/>
              <a:t>OECD</a:t>
            </a:r>
            <a:r>
              <a:rPr lang="fa-IR" dirty="0"/>
              <a:t> (2011) و چندین پیمایش اروپایی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B53F4-3C7A-4956-B643-E017022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630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5- مطالعه موردی (ادامه)</a:t>
            </a:r>
            <a:br>
              <a:rPr lang="fa-IR" b="1" dirty="0"/>
            </a:br>
            <a:r>
              <a:rPr lang="fa-IR" sz="2400" b="1" dirty="0"/>
              <a:t>چالش‌ها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عدم ادعای موفقیت‌آمیز بودن پروژه‌ها یا جامع بودن مدل ارزیابی</a:t>
            </a:r>
          </a:p>
          <a:p>
            <a:r>
              <a:rPr lang="fa-IR" dirty="0"/>
              <a:t>پررنگ بودن ابعاد سیاسی و غیرفنی پروژه­های مذکور از جمله به دلیل ارقام مالی قابل­توجه</a:t>
            </a:r>
          </a:p>
          <a:p>
            <a:r>
              <a:rPr lang="fa-IR" dirty="0"/>
              <a:t>مشاهده چالش‌های مشابه با سیاست تدارکات عمومی نوآوری</a:t>
            </a:r>
          </a:p>
          <a:p>
            <a:pPr lvl="1"/>
            <a:r>
              <a:rPr lang="fa-IR" dirty="0"/>
              <a:t>مدیریت ریسک</a:t>
            </a:r>
          </a:p>
          <a:p>
            <a:pPr lvl="1"/>
            <a:r>
              <a:rPr lang="fa-IR" dirty="0"/>
              <a:t>ایجاد انگیزش در کارکنان و مدیران</a:t>
            </a:r>
          </a:p>
          <a:p>
            <a:pPr lvl="1"/>
            <a:r>
              <a:rPr lang="fa-IR" dirty="0"/>
              <a:t>ایجاد تغییرات سازمانی</a:t>
            </a:r>
          </a:p>
          <a:p>
            <a:pPr lvl="1"/>
            <a:r>
              <a:rPr lang="fa-IR" dirty="0"/>
              <a:t>نیاز به تعاملات فزاینده میان واحدهای سازمانی همانند واحدهای بازرسی، حقوقی، بازرگانی، ساخت و تولید و ...، </a:t>
            </a:r>
          </a:p>
          <a:p>
            <a:pPr lvl="1"/>
            <a:r>
              <a:rPr lang="fa-IR" dirty="0"/>
              <a:t>نیاز به تعامل فزاینده تدارک­دهنده دولتی با تامین‌کنندگان</a:t>
            </a:r>
          </a:p>
          <a:p>
            <a:r>
              <a:rPr lang="fa-IR" dirty="0"/>
              <a:t>چالش متمایز در خصوص نظام پایش و ارزیابی توانمندی تامین‌کنندگان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73CD-9677-45B1-8CD3-C1297464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30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810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 مفهوم سیاست نوآوری طرف تقاضا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تعریف: اقدامات عمومی جهت تحریک نوآوری و یا سرعت بخشیدن به انتشار نوآوری بوسیله</a:t>
            </a:r>
          </a:p>
          <a:p>
            <a:pPr lvl="1"/>
            <a:r>
              <a:rPr lang="fa-IR" dirty="0"/>
              <a:t>افزایش تقاضای نوآوری (تمایل و توانایی خرید و کاربرد نوآوری)</a:t>
            </a:r>
            <a:endParaRPr lang="en-US" sz="1600" dirty="0"/>
          </a:p>
          <a:p>
            <a:pPr lvl="1"/>
            <a:r>
              <a:rPr lang="fa-IR" dirty="0"/>
              <a:t>تعریف الزامات کارکردی جدید برای محصولات و خدمات</a:t>
            </a:r>
          </a:p>
          <a:p>
            <a:pPr lvl="1"/>
            <a:r>
              <a:rPr lang="fa-IR" dirty="0"/>
              <a:t>بهبود مشارکت کاربران در تولید نوآوری (نوآوری کاربرمحور)</a:t>
            </a:r>
          </a:p>
          <a:p>
            <a:pPr lvl="1"/>
            <a:endParaRPr lang="fa-IR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fa-IR" dirty="0">
                <a:solidFill>
                  <a:schemeClr val="tx1"/>
                </a:solidFill>
              </a:rPr>
              <a:t>توجه به تفاوت تقاضا و نیاز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4AD1-8757-4562-9E09-AD811103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7877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2-1- </a:t>
            </a:r>
            <a:r>
              <a:rPr lang="fa-IR" dirty="0"/>
              <a:t>اهمیت و سازوکار تقاضای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مورد توجه بودن اهمیت تقاضای نوآوری از زمان آدام اسمیت و آلفرد مارشال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اهمیت کشش بازار در نوآوری‌های تدریجی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جهت­دهی به بنگاه­ها برای کار بر روی مسائل معین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اهمیت تقاضاهای با سرعت رشد بالا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هم مشوق سرمایه‌گذاری و هم عامل انتشار 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سودآوری بالا و افزایش یادگیری (بازخورد) در ابتدای منحنی انتشار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اهمیت تقاضا در مطالعات تجربی (موردکاوی و پیمایش بنگاه‌ها)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نوآوری­های موفق عمدتاً واکنش به تغییرات در ترجیحات تقاضا هستند و نه توسعه نوآوری­های رادیکال تحت فشار فناوری (پژوهش‌های تجربی دهه 80)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نوآوری 27.4% از 3700 بنگاه تولیدی آلمان متاثر از تقاضا از سمت مشتریان؛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نوآوری تنها 9% بنگاه‌های تولیدی آلمان ناشی از حمایت­های مالی مستقیم دولت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368F7-C042-4083-884C-42076D43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/ 30</a:t>
            </a:r>
            <a:fld id="{85360FD1-730F-4C18-B25B-3934FD1E2396}" type="slidenum">
              <a:rPr lang="fa-IR" smtClean="0"/>
              <a:pPr/>
              <a:t>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45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2-1- </a:t>
            </a:r>
            <a:r>
              <a:rPr lang="fa-IR" dirty="0"/>
              <a:t>اهمیت و سازوکار تقاضای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چهار سازوکار اثرگذاری تقاضا بر نوآوری </a:t>
            </a:r>
          </a:p>
          <a:p>
            <a:pPr lvl="1"/>
            <a:r>
              <a:rPr lang="fa-IR" dirty="0"/>
              <a:t>رقم خوردن نوآوری­های تدریجی و وابسته به مسیر بر اثر تغییرات در تقاضا</a:t>
            </a:r>
          </a:p>
          <a:p>
            <a:pPr lvl="1"/>
            <a:r>
              <a:rPr lang="fa-IR" dirty="0"/>
              <a:t>ایجاد چرخه­ای از تقاضاهای جدید بر اثر حساسیت تقاضا به فشار فناوری</a:t>
            </a:r>
          </a:p>
          <a:p>
            <a:pPr lvl="1"/>
            <a:r>
              <a:rPr lang="fa-IR" dirty="0"/>
              <a:t>تولید مشترک نوآوری توسط کاربران و تولیدکنندگان </a:t>
            </a:r>
          </a:p>
          <a:p>
            <a:pPr lvl="1"/>
            <a:r>
              <a:rPr lang="fa-IR" dirty="0"/>
              <a:t>خلق نوآوری یا اصلاح محصولات نوآورانه موجود توسط کاربران برای سفارشی‌سازی برحسب نیازهایشان، به همراه پتانسیل انتشار آتی در بازارها</a:t>
            </a:r>
          </a:p>
          <a:p>
            <a:r>
              <a:rPr lang="fa-IR" dirty="0"/>
              <a:t>پیمایش گالوپ 2011 اروپا</a:t>
            </a:r>
          </a:p>
          <a:p>
            <a:pPr lvl="1"/>
            <a:r>
              <a:rPr lang="fa-IR" dirty="0"/>
              <a:t>تقاضای نامطمئن عامل بازدارنده مهم در نوآوری بنگاه­ها </a:t>
            </a:r>
          </a:p>
          <a:p>
            <a:pPr lvl="1"/>
            <a:r>
              <a:rPr lang="fa-IR" dirty="0"/>
              <a:t>سیاست­های بهبود دهنده شرایط تقاضا مهمترین اقدام برای بهبود نوآوری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8BBB9-4B4F-4585-8ECD-B9394C54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117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2-2- </a:t>
            </a:r>
            <a:r>
              <a:rPr lang="fa-IR" b="1" dirty="0"/>
              <a:t>خردمایه­های سیاستگذاری طرف تقاضا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i="1" dirty="0"/>
              <a:t>الف) فائق آمدن بر شکست بازار و سیستم ( اثرات خارجی، عدم­تقارن اطلاعات، شکست توانمندی، و پیوندهای ضعیف)</a:t>
            </a:r>
            <a:endParaRPr lang="en-US" dirty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شکست بازار حاصل ترکیب هزینه ورود و هزینه یادگیری بالا در معرفی نوآوری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نتیجه بروز اثرات جانبی (منفی) در پذیرش نوآوری: تحمیل هزینه ورود بالا و هزینه یادگیری بالا بر پذیرندگان اولیه نوآوری بجای پذیرندگان متاخر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تشدید این اثرات به دلیل اثرات شبکه­ای و اثرات سازگاری و صعودی بودن منافع مترتب بر نوآوری در طول منحنی انتشار نوآوری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E4425-1462-4811-ADE6-873C50CF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8262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2-2- </a:t>
            </a:r>
            <a:r>
              <a:rPr lang="fa-IR" b="1" dirty="0"/>
              <a:t>خردمایه­های سیاستگذاری طرف تقاضا (ادامه)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i="1" dirty="0"/>
              <a:t>الف) فائق آمدن بر شکست بازار و سیستم ( اثرات خارجی، عدم­تقارن اطلاعات، شکست توانمندی، و پیوندهای ضعیف) (ادامه)</a:t>
            </a:r>
            <a:endParaRPr lang="en-US" dirty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منطق سیاستگذاری: پایین آوردن هزینه ورود به بازار و پذیرش محصول و در نتیجه افزایش تعداد متقاضیان در مراحل اولیه چرخه انتشار نوآوری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مزایا: پشتیبانی از یادگیری مبتنی بر بازار و ایجاد چرخه­های متمادی یادگیری (در هر دو سمت تقاضا و عرضه) و اقتصاد مقیاس (در سمت عرضه)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چالش‌ها: ارائه پیش­بینی­های معقول درباره سطح اثرات جانبی، ترجیحات بازار و آثار انتشار نوآوری در هر دو سمت عرضه و تقاضا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0219-8BB9-4B28-978F-F7D97620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580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2-2- </a:t>
            </a:r>
            <a:r>
              <a:rPr lang="fa-IR" b="1" dirty="0"/>
              <a:t>خردمایه­های سیاستگذاری طرف تقاضا (ادامه)</a:t>
            </a:r>
            <a:r>
              <a:rPr lang="en-US" b="1" dirty="0"/>
              <a:t/>
            </a:r>
            <a:br>
              <a:rPr lang="en-US" b="1" dirty="0"/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i="1" dirty="0"/>
              <a:t>الف) فائق آمدن بر شکست بازار و سیستم ( اثرات خارجی، عدم­تقارن اطلاعات، شکست توانمندی، و پیوندهای ضعیف)(ادامه)</a:t>
            </a:r>
          </a:p>
          <a:p>
            <a:pPr lvl="1"/>
            <a:r>
              <a:rPr lang="fa-IR" dirty="0"/>
              <a:t>پیچیده‌تر شدن مسئله پذیرش نوآوری بر اثر وابستگی به مسیر و قفل­شدگی فناوری </a:t>
            </a:r>
          </a:p>
          <a:p>
            <a:pPr lvl="2"/>
            <a:r>
              <a:rPr lang="fa-IR" dirty="0"/>
              <a:t>عدم گذار و عدم پذیرش نوآوری‌های دارای مطلوبیت اجتماعی بر اثر شرایط سیستمی فوق</a:t>
            </a:r>
          </a:p>
          <a:p>
            <a:pPr lvl="1"/>
            <a:r>
              <a:rPr lang="fa-IR" dirty="0"/>
              <a:t>وظیفه سیاستگذار: 1) تسهیل شرایط سیستمی به جای تمرکز صرف بر خود نوآوری­ها</a:t>
            </a:r>
          </a:p>
          <a:p>
            <a:pPr lvl="2"/>
            <a:r>
              <a:rPr lang="fa-IR" dirty="0"/>
              <a:t>پشتیبانی از یادگیری (تشویق رفتارها، نگرش­ها و توانمندی­های استفاده از فناوری جدید) </a:t>
            </a:r>
          </a:p>
          <a:p>
            <a:pPr lvl="2"/>
            <a:r>
              <a:rPr lang="fa-IR" dirty="0"/>
              <a:t>ارائه زیرساخت­ها و فناوری­های مکمل </a:t>
            </a:r>
          </a:p>
          <a:p>
            <a:pPr lvl="2"/>
            <a:r>
              <a:rPr lang="fa-IR" dirty="0"/>
              <a:t>شکل­دهی انتظارات مشترک پیرامون مسیر فناورانه مطلوب</a:t>
            </a:r>
          </a:p>
          <a:p>
            <a:pPr lvl="1"/>
            <a:r>
              <a:rPr lang="fa-IR" dirty="0"/>
              <a:t>2) تمرکز بر سیاست­های پشتیبان تا مداخلات مستقیم، به دلیل</a:t>
            </a:r>
          </a:p>
          <a:p>
            <a:pPr lvl="2"/>
            <a:r>
              <a:rPr lang="fa-IR" dirty="0"/>
              <a:t>عدم­تقارن اطلاعاتی و ضعف ارتباطات میان کاربران و تولیدکنندگان در بازارهای نوآوری</a:t>
            </a:r>
          </a:p>
          <a:p>
            <a:pPr lvl="2"/>
            <a:r>
              <a:rPr lang="fa-IR" dirty="0"/>
              <a:t>عدم توانمندی و منابع کافی بنگاه‌ها برای گردآوری داده و سنجش نیازهای کنونی و آتی </a:t>
            </a:r>
          </a:p>
          <a:p>
            <a:pPr lvl="2"/>
            <a:r>
              <a:rPr lang="fa-IR" dirty="0"/>
              <a:t>عدم آگاهی کافی کاربران بالقوه از ارزش افزوده حقیقی نوآوری­ها و چگونگی کاربری آنها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6DA5-68FA-497D-BBA5-599AA5D0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 30</a:t>
            </a:r>
            <a:fld id="{85360FD1-730F-4C18-B25B-3934FD1E2396}" type="slidenum">
              <a:rPr lang="fa-IR" smtClean="0"/>
              <a:pPr/>
              <a:t>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384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942</TotalTime>
  <Words>2566</Words>
  <Application>Microsoft Office PowerPoint</Application>
  <PresentationFormat>On-screen Show (4:3)</PresentationFormat>
  <Paragraphs>258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Trebuchet MS</vt:lpstr>
      <vt:lpstr>B Nazanin</vt:lpstr>
      <vt:lpstr>Calibri</vt:lpstr>
      <vt:lpstr>B Titr</vt:lpstr>
      <vt:lpstr>Georgia</vt:lpstr>
      <vt:lpstr>Arial</vt:lpstr>
      <vt:lpstr>Wingdings 2</vt:lpstr>
      <vt:lpstr>Urban</vt:lpstr>
      <vt:lpstr>سیاست‌های نوآوری طرف تقاضا؛  با تاکید بر تدارکات عمومی حامی نوآوری </vt:lpstr>
      <vt:lpstr>1- مقدمه</vt:lpstr>
      <vt:lpstr>1- مقدمه (ادامه)</vt:lpstr>
      <vt:lpstr>2- مفهوم سیاست نوآوری طرف تقاضا</vt:lpstr>
      <vt:lpstr>2-1- اهمیت و سازوکار تقاضای نوآوری</vt:lpstr>
      <vt:lpstr>2-1- اهمیت و سازوکار تقاضای نوآوری (ادامه)</vt:lpstr>
      <vt:lpstr>2-2- خردمایه­های سیاستگذاری طرف تقاضا </vt:lpstr>
      <vt:lpstr>2-2- خردمایه­های سیاستگذاری طرف تقاضا (ادامه) </vt:lpstr>
      <vt:lpstr>2-2- خردمایه­های سیاستگذاری طرف تقاضا (ادامه) </vt:lpstr>
      <vt:lpstr>2-2- خردمایه­های سیاستگذاری طرف تقاضا (ادامه) </vt:lpstr>
      <vt:lpstr>2-2- خردمایه­های سیاستگذاری طرف تقاضا (ادامه) </vt:lpstr>
      <vt:lpstr>3- گونه­شناسی ابزارهای طرف تقاضا </vt:lpstr>
      <vt:lpstr>3- گونه­شناسی ابزارهای طرف تقاضا (ادامه) </vt:lpstr>
      <vt:lpstr>3- گونه­شناسی ابزارهای طرف تقاضا (ادامه) </vt:lpstr>
      <vt:lpstr>4- سیاست «تدارکات عمومی نوآوری» معرفی</vt:lpstr>
      <vt:lpstr>4- سیاست «تدارکات عمومی نوآوری» (ادامه) چالش‌ها</vt:lpstr>
      <vt:lpstr>4- سیاست «تدارکات عمومی نوآوری» (ادامه)</vt:lpstr>
      <vt:lpstr>4- 1- خردمایه تدارکات عمومی نوآوری</vt:lpstr>
      <vt:lpstr>4- 2- گونه‌شناسی تدارکات عمومی نوآوری</vt:lpstr>
      <vt:lpstr>4- 2- گونه‌شناسی تدارکات عمومی نوآوری (ادامه)</vt:lpstr>
      <vt:lpstr>5- مطالعه موردی: ساخت داخل ده گروه کالای صنعت نفت معرفی</vt:lpstr>
      <vt:lpstr>5- مطالعه موردی (ادامه) ده گروه کالای راهبردی </vt:lpstr>
      <vt:lpstr>5- مطالعه موردی (ادامه) انطباق مطالعه موردی با سیاست تدارکات عمومی نوآوری</vt:lpstr>
      <vt:lpstr>5- مطالعه موردی (ادامه) راهکار کلی پروژه ده گروه کالایی</vt:lpstr>
      <vt:lpstr>5- مطالعه موردی (ادامه) مولفه‌های مدل پایش و ارزیابی توانمندی‌های تامین‌کنندگان</vt:lpstr>
      <vt:lpstr>5- مطالعه موردی (ادامه) جزئیات مدل پایش و ارزیابی توانمندی‌های تامین‌کنندگان</vt:lpstr>
      <vt:lpstr>5- مطالعه موردی (ادامه) جزئیات مدل پایش و ارزیابی توانمندی‌های تامین‌کنندگان (ادامه)</vt:lpstr>
      <vt:lpstr>5- مطالعه موردی (ادامه) ملاحظات</vt:lpstr>
      <vt:lpstr>5- مطالعه موردی (ادامه) تدارکات عمومی توانمندسازی</vt:lpstr>
      <vt:lpstr>5- مطالعه موردی (ادامه) چالش‌ها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76</cp:revision>
  <dcterms:created xsi:type="dcterms:W3CDTF">2019-05-01T06:29:46Z</dcterms:created>
  <dcterms:modified xsi:type="dcterms:W3CDTF">2019-08-13T16:18:05Z</dcterms:modified>
</cp:coreProperties>
</file>