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51"/>
  </p:notes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3" r:id="rId17"/>
    <p:sldId id="281" r:id="rId18"/>
    <p:sldId id="282" r:id="rId19"/>
    <p:sldId id="284" r:id="rId20"/>
    <p:sldId id="285" r:id="rId21"/>
    <p:sldId id="262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3" r:id="rId30"/>
    <p:sldId id="293" r:id="rId31"/>
    <p:sldId id="294" r:id="rId32"/>
    <p:sldId id="295" r:id="rId33"/>
    <p:sldId id="307" r:id="rId34"/>
    <p:sldId id="308" r:id="rId35"/>
    <p:sldId id="309" r:id="rId36"/>
    <p:sldId id="310" r:id="rId37"/>
    <p:sldId id="311" r:id="rId38"/>
    <p:sldId id="296" r:id="rId39"/>
    <p:sldId id="297" r:id="rId40"/>
    <p:sldId id="298" r:id="rId41"/>
    <p:sldId id="299" r:id="rId42"/>
    <p:sldId id="305" r:id="rId43"/>
    <p:sldId id="306" r:id="rId44"/>
    <p:sldId id="312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embeddedFontLst>
    <p:embeddedFont>
      <p:font typeface="B Titr" panose="00000700000000000000" pitchFamily="2" charset="-78"/>
      <p:bold r:id="rId52"/>
    </p:embeddedFont>
    <p:embeddedFont>
      <p:font typeface="Wingdings 2" panose="05020102010507070707" pitchFamily="18" charset="2"/>
      <p:regular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  <p:embeddedFont>
      <p:font typeface="B Nazanin" panose="00000400000000000000" pitchFamily="2" charset="-78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Georgia" panose="02040502050405020303" pitchFamily="18" charset="0"/>
      <p:regular r:id="rId64"/>
      <p:bold r:id="rId65"/>
      <p:italic r:id="rId66"/>
      <p:boldItalic r:id="rId6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0493E1-E622-4CAC-8ABF-F88825835CBF}" type="datetimeFigureOut">
              <a:rPr lang="fa-IR" smtClean="0"/>
              <a:pPr/>
              <a:t>20/11/1440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E32806-AB78-4F55-9CA7-238AD9DF74C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544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912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38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33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56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290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469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43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6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168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63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574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32806-AB78-4F55-9CA7-238AD9DF74C0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22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868680" y="6488569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dirty="0" smtClean="0"/>
              <a:t>/49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/49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/49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dirty="0"/>
              <a:t>اولویت‌گذاری حوزه های علم، فناوری و نوآوری 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محمدرضا آراستی </a:t>
            </a:r>
          </a:p>
          <a:p>
            <a:pPr algn="ctr"/>
            <a:r>
              <a:rPr lang="fa-IR" b="1" dirty="0" smtClean="0"/>
              <a:t>سید مهدی فاطمی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رویکرد ماموریت‌گرایی سنتی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ویژگی‌ها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اولویت‌گذاری زمینه‌ای در قالب توسعه زیرساخت </a:t>
            </a:r>
            <a:r>
              <a:rPr lang="fa-IR" dirty="0" smtClean="0">
                <a:solidFill>
                  <a:schemeClr val="tx1"/>
                </a:solidFill>
              </a:rPr>
              <a:t>نهادی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افق </a:t>
            </a:r>
            <a:r>
              <a:rPr lang="fa-IR" dirty="0">
                <a:solidFill>
                  <a:schemeClr val="tx1"/>
                </a:solidFill>
              </a:rPr>
              <a:t>زمانی </a:t>
            </a:r>
            <a:r>
              <a:rPr lang="fa-IR" dirty="0" smtClean="0">
                <a:solidFill>
                  <a:schemeClr val="tx1"/>
                </a:solidFill>
              </a:rPr>
              <a:t>بلندمدت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تقاضای </a:t>
            </a:r>
            <a:r>
              <a:rPr lang="fa-IR" dirty="0">
                <a:solidFill>
                  <a:schemeClr val="tx1"/>
                </a:solidFill>
              </a:rPr>
              <a:t>اولیه صرفا دولتی برای </a:t>
            </a:r>
            <a:r>
              <a:rPr lang="fa-IR" dirty="0" smtClean="0">
                <a:solidFill>
                  <a:schemeClr val="tx1"/>
                </a:solidFill>
              </a:rPr>
              <a:t>پروژه‌ها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انجام </a:t>
            </a:r>
            <a:r>
              <a:rPr lang="fa-IR" dirty="0">
                <a:solidFill>
                  <a:schemeClr val="tx1"/>
                </a:solidFill>
              </a:rPr>
              <a:t>غالب پروژه‌ها در آزمایشگاه‌های </a:t>
            </a:r>
            <a:r>
              <a:rPr lang="fa-IR" dirty="0" smtClean="0">
                <a:solidFill>
                  <a:schemeClr val="tx1"/>
                </a:solidFill>
              </a:rPr>
              <a:t>دولتی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نقش </a:t>
            </a:r>
            <a:r>
              <a:rPr lang="fa-IR" dirty="0">
                <a:solidFill>
                  <a:schemeClr val="tx1"/>
                </a:solidFill>
              </a:rPr>
              <a:t>کلیدی تحقیقات بنیادین مبتنی بر رویکرد فشار دانش در سیاست‌گذاری علم و </a:t>
            </a:r>
            <a:r>
              <a:rPr lang="fa-IR" dirty="0" smtClean="0">
                <a:solidFill>
                  <a:schemeClr val="tx1"/>
                </a:solidFill>
              </a:rPr>
              <a:t>فناوری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محدودیت </a:t>
            </a:r>
            <a:r>
              <a:rPr lang="fa-IR" dirty="0">
                <a:solidFill>
                  <a:schemeClr val="tx1"/>
                </a:solidFill>
              </a:rPr>
              <a:t>تعداد </a:t>
            </a:r>
            <a:r>
              <a:rPr lang="fa-IR" dirty="0" smtClean="0">
                <a:solidFill>
                  <a:schemeClr val="tx1"/>
                </a:solidFill>
              </a:rPr>
              <a:t>بازیگران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فرایند </a:t>
            </a:r>
            <a:r>
              <a:rPr lang="fa-IR" dirty="0">
                <a:solidFill>
                  <a:schemeClr val="tx1"/>
                </a:solidFill>
              </a:rPr>
              <a:t>انتخاب مشخص اولویت‌ها 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735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رویکرد ماموریت‌گرایی سنتی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نتیجه: موفقیت در دستیابی به اهداف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کاربرد تجاری انرژی هسته‌ای در دهه </a:t>
            </a:r>
            <a:r>
              <a:rPr lang="fa-IR" dirty="0" smtClean="0">
                <a:solidFill>
                  <a:schemeClr val="tx1"/>
                </a:solidFill>
              </a:rPr>
              <a:t>1950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کاوش‌های </a:t>
            </a:r>
            <a:r>
              <a:rPr lang="fa-IR" dirty="0">
                <a:solidFill>
                  <a:schemeClr val="tx1"/>
                </a:solidFill>
              </a:rPr>
              <a:t>موفقیت‌‌آمیز </a:t>
            </a:r>
            <a:r>
              <a:rPr lang="fa-IR" dirty="0" smtClean="0">
                <a:solidFill>
                  <a:schemeClr val="tx1"/>
                </a:solidFill>
              </a:rPr>
              <a:t>فضایی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علل </a:t>
            </a:r>
            <a:r>
              <a:rPr lang="fa-IR" dirty="0">
                <a:solidFill>
                  <a:schemeClr val="tx1"/>
                </a:solidFill>
              </a:rPr>
              <a:t>حیاتی </a:t>
            </a:r>
            <a:r>
              <a:rPr lang="fa-IR" dirty="0" smtClean="0">
                <a:solidFill>
                  <a:schemeClr val="tx1"/>
                </a:solidFill>
              </a:rPr>
              <a:t>موفقیت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استفاده از منابع مالی </a:t>
            </a:r>
            <a:r>
              <a:rPr lang="fa-IR" dirty="0" smtClean="0">
                <a:solidFill>
                  <a:schemeClr val="tx1"/>
                </a:solidFill>
              </a:rPr>
              <a:t>کلان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همکاری </a:t>
            </a:r>
            <a:r>
              <a:rPr lang="fa-IR" dirty="0">
                <a:solidFill>
                  <a:schemeClr val="tx1"/>
                </a:solidFill>
              </a:rPr>
              <a:t>تحقیقات بنیادین و توسعه فناوری </a:t>
            </a:r>
            <a:r>
              <a:rPr lang="fa-IR" dirty="0" smtClean="0">
                <a:solidFill>
                  <a:schemeClr val="tx1"/>
                </a:solidFill>
              </a:rPr>
              <a:t>کاربردی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تکیه </a:t>
            </a:r>
            <a:r>
              <a:rPr lang="fa-IR" dirty="0">
                <a:solidFill>
                  <a:schemeClr val="tx1"/>
                </a:solidFill>
              </a:rPr>
              <a:t>بر زیرساخت پژوهش </a:t>
            </a:r>
            <a:r>
              <a:rPr lang="fa-IR" dirty="0" smtClean="0">
                <a:solidFill>
                  <a:schemeClr val="tx1"/>
                </a:solidFill>
              </a:rPr>
              <a:t>دولتی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فعالیت ذیل </a:t>
            </a:r>
            <a:r>
              <a:rPr lang="fa-IR" dirty="0">
                <a:solidFill>
                  <a:schemeClr val="tx1"/>
                </a:solidFill>
              </a:rPr>
              <a:t>اهداف زمینه‌ای مشخص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39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سیاست صنعتی (فناوری‌های کلیدی صنعتی شهروندی</a:t>
            </a:r>
            <a:r>
              <a:rPr lang="fa-IR" dirty="0" smtClean="0"/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دهه </a:t>
            </a:r>
            <a:r>
              <a:rPr lang="fa-IR" dirty="0" smtClean="0">
                <a:solidFill>
                  <a:schemeClr val="tx1"/>
                </a:solidFill>
              </a:rPr>
              <a:t>1960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تعمیم مفهوم </a:t>
            </a:r>
            <a:r>
              <a:rPr lang="fa-IR" dirty="0">
                <a:solidFill>
                  <a:schemeClr val="tx1"/>
                </a:solidFill>
              </a:rPr>
              <a:t>ماموریت به فناوری‌ها و صنایع شهروندی (نظیر نیمه‌رساناها، فناوری اطلاعات و ارتباطات و مواد جدید) </a:t>
            </a:r>
            <a:r>
              <a:rPr lang="fa-IR" dirty="0" smtClean="0">
                <a:solidFill>
                  <a:schemeClr val="tx1"/>
                </a:solidFill>
              </a:rPr>
              <a:t>به‌عنوان </a:t>
            </a:r>
            <a:r>
              <a:rPr lang="fa-IR" dirty="0">
                <a:solidFill>
                  <a:schemeClr val="tx1"/>
                </a:solidFill>
              </a:rPr>
              <a:t>پیش‌نیاز توسعه اقتصادی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نقش ضروری مداخله </a:t>
            </a:r>
            <a:r>
              <a:rPr lang="fa-IR" dirty="0">
                <a:solidFill>
                  <a:schemeClr val="tx1"/>
                </a:solidFill>
              </a:rPr>
              <a:t>بخش دولتی </a:t>
            </a:r>
            <a:r>
              <a:rPr lang="fa-IR" dirty="0" smtClean="0">
                <a:solidFill>
                  <a:schemeClr val="tx1"/>
                </a:solidFill>
              </a:rPr>
              <a:t>برای </a:t>
            </a:r>
            <a:r>
              <a:rPr lang="fa-IR" dirty="0">
                <a:solidFill>
                  <a:schemeClr val="tx1"/>
                </a:solidFill>
              </a:rPr>
              <a:t>بکارگیری و اشاعه سریع فرصت‌های فناورانه علی‌رغم عدم محدودیت اولویت‌های مزبور به محصولات عمومی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637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سیاست صنعتی (فناوری‌های کلیدی صنعتی شهروندی</a:t>
            </a:r>
            <a:r>
              <a:rPr lang="fa-IR" dirty="0" smtClean="0"/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علل بکارگیری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موفقیت </a:t>
            </a:r>
            <a:r>
              <a:rPr lang="fa-IR" dirty="0">
                <a:solidFill>
                  <a:schemeClr val="tx1"/>
                </a:solidFill>
              </a:rPr>
              <a:t>رویکرد ماموریت‌گرایی </a:t>
            </a:r>
            <a:r>
              <a:rPr lang="fa-IR" dirty="0" smtClean="0">
                <a:solidFill>
                  <a:schemeClr val="tx1"/>
                </a:solidFill>
              </a:rPr>
              <a:t>سنتی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fa-IR" dirty="0" smtClean="0">
                <a:solidFill>
                  <a:schemeClr val="tx1"/>
                </a:solidFill>
              </a:rPr>
              <a:t>تمایل </a:t>
            </a:r>
            <a:r>
              <a:rPr lang="fa-IR" dirty="0">
                <a:solidFill>
                  <a:schemeClr val="tx1"/>
                </a:solidFill>
              </a:rPr>
              <a:t>به توسعه فناورانه با حمایت </a:t>
            </a:r>
            <a:r>
              <a:rPr lang="fa-IR" dirty="0" smtClean="0">
                <a:solidFill>
                  <a:schemeClr val="tx1"/>
                </a:solidFill>
              </a:rPr>
              <a:t>دولتی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وجود </a:t>
            </a:r>
            <a:r>
              <a:rPr lang="fa-IR" dirty="0">
                <a:solidFill>
                  <a:schemeClr val="tx1"/>
                </a:solidFill>
              </a:rPr>
              <a:t>و رشد نهادهای پژوهشی </a:t>
            </a:r>
            <a:r>
              <a:rPr lang="fa-IR" dirty="0" smtClean="0">
                <a:solidFill>
                  <a:schemeClr val="tx1"/>
                </a:solidFill>
              </a:rPr>
              <a:t>ماموریت‌گرا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ضرورت </a:t>
            </a:r>
            <a:r>
              <a:rPr lang="fa-IR" dirty="0">
                <a:solidFill>
                  <a:schemeClr val="tx1"/>
                </a:solidFill>
              </a:rPr>
              <a:t>همپایی کشورها با آمریکای پیشگام مبتنی بر فناوری‌های </a:t>
            </a:r>
            <a:r>
              <a:rPr lang="fa-IR" dirty="0" smtClean="0">
                <a:solidFill>
                  <a:schemeClr val="tx1"/>
                </a:solidFill>
              </a:rPr>
              <a:t>جدید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خردمایه مداخله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چگونگی </a:t>
            </a:r>
            <a:r>
              <a:rPr lang="fa-IR" dirty="0">
                <a:solidFill>
                  <a:schemeClr val="tx1"/>
                </a:solidFill>
              </a:rPr>
              <a:t>دستیابی به اقتصاد مقیاس و درنتیجه جایگاه رقابتی با تکیه بر بکارگیری همزمان منابع دولتی و خصوصی 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نقش </a:t>
            </a:r>
            <a:r>
              <a:rPr lang="fa-IR" dirty="0">
                <a:solidFill>
                  <a:schemeClr val="tx1"/>
                </a:solidFill>
              </a:rPr>
              <a:t>فناوری‌های عمومی (نظیر فاوا) در توسعه طیف گسترده‌ای از صنایع دیگر و درنتیجه رشد و توسعه اقتصادی </a:t>
            </a:r>
            <a:r>
              <a:rPr lang="fa-IR" dirty="0" smtClean="0">
                <a:solidFill>
                  <a:schemeClr val="tx1"/>
                </a:solidFill>
              </a:rPr>
              <a:t>کشور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71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سیاست صنعتی (فناوری‌های کلیدی صنعتی شهروندی</a:t>
            </a:r>
            <a:r>
              <a:rPr lang="fa-IR" dirty="0" smtClean="0"/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ویژگی‌ها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گسترش فزاینده طیف فناوری‌های </a:t>
            </a:r>
            <a:r>
              <a:rPr lang="fa-IR" dirty="0" smtClean="0">
                <a:solidFill>
                  <a:schemeClr val="tx1"/>
                </a:solidFill>
              </a:rPr>
              <a:t>هدف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مشارکت </a:t>
            </a:r>
            <a:r>
              <a:rPr lang="fa-IR" dirty="0">
                <a:solidFill>
                  <a:schemeClr val="tx1"/>
                </a:solidFill>
              </a:rPr>
              <a:t>طیف وسیعی از </a:t>
            </a:r>
            <a:r>
              <a:rPr lang="fa-IR" dirty="0" smtClean="0">
                <a:solidFill>
                  <a:schemeClr val="tx1"/>
                </a:solidFill>
              </a:rPr>
              <a:t>ذینفعان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تاسیس </a:t>
            </a:r>
            <a:r>
              <a:rPr lang="fa-IR" dirty="0">
                <a:solidFill>
                  <a:schemeClr val="tx1"/>
                </a:solidFill>
              </a:rPr>
              <a:t>نهادهای جدید برای اجرای برنامه‌ها (و درنتیجه افزایش پیچیدگی محیط سیاست‌گذاری فناوری در طول زمان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توسعه </a:t>
            </a:r>
            <a:r>
              <a:rPr lang="fa-IR" dirty="0">
                <a:solidFill>
                  <a:schemeClr val="tx1"/>
                </a:solidFill>
              </a:rPr>
              <a:t>روش‌های جدید اولویت‌گذاری (ارزیابی فناوری، آینده‌نگاری فناوری و غیره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برنامه‌ریزی </a:t>
            </a:r>
            <a:r>
              <a:rPr lang="fa-IR" dirty="0">
                <a:solidFill>
                  <a:schemeClr val="tx1"/>
                </a:solidFill>
              </a:rPr>
              <a:t>مطابق نیاز صنایع </a:t>
            </a:r>
            <a:r>
              <a:rPr lang="fa-IR" dirty="0" smtClean="0">
                <a:solidFill>
                  <a:schemeClr val="tx1"/>
                </a:solidFill>
              </a:rPr>
              <a:t>خصوصی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تاکید </a:t>
            </a:r>
            <a:r>
              <a:rPr lang="fa-IR" dirty="0">
                <a:solidFill>
                  <a:schemeClr val="tx1"/>
                </a:solidFill>
              </a:rPr>
              <a:t>بر اشاعه و بکارگیری عمومی در فرایند </a:t>
            </a:r>
            <a:r>
              <a:rPr lang="fa-IR" dirty="0" smtClean="0">
                <a:solidFill>
                  <a:schemeClr val="tx1"/>
                </a:solidFill>
              </a:rPr>
              <a:t>اولویت‌گذاری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61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نظام </a:t>
            </a:r>
            <a:r>
              <a:rPr lang="fa-IR" dirty="0" smtClean="0"/>
              <a:t>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دهه </a:t>
            </a:r>
            <a:r>
              <a:rPr lang="fa-IR" dirty="0" smtClean="0">
                <a:solidFill>
                  <a:schemeClr val="tx1"/>
                </a:solidFill>
              </a:rPr>
              <a:t>1980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انتقادات فراوان به سیاست‌های </a:t>
            </a:r>
            <a:r>
              <a:rPr lang="fa-IR" dirty="0">
                <a:solidFill>
                  <a:schemeClr val="tx1"/>
                </a:solidFill>
              </a:rPr>
              <a:t>حمایت از فناوری‌ها و بخش‌های صنعتی </a:t>
            </a:r>
            <a:r>
              <a:rPr lang="fa-IR" dirty="0" smtClean="0">
                <a:solidFill>
                  <a:schemeClr val="tx1"/>
                </a:solidFill>
              </a:rPr>
              <a:t>خاص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معضل چگونگی انتخاب اولویت‌ها به‌علت ماهیت سرشار از عدم اطمینان علم و فناوری </a:t>
            </a:r>
            <a:r>
              <a:rPr lang="fa-IR" dirty="0" smtClean="0">
                <a:solidFill>
                  <a:schemeClr val="tx1"/>
                </a:solidFill>
              </a:rPr>
              <a:t>غیرقابل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</a:t>
            </a:r>
            <a:r>
              <a:rPr lang="fa-IR" dirty="0">
                <a:solidFill>
                  <a:schemeClr val="tx1"/>
                </a:solidFill>
              </a:rPr>
              <a:t>امکان تضمین دسترسی به فناوری‌های تعیین‌شده </a:t>
            </a:r>
            <a:r>
              <a:rPr lang="fa-IR" dirty="0" smtClean="0">
                <a:solidFill>
                  <a:schemeClr val="tx1"/>
                </a:solidFill>
              </a:rPr>
              <a:t>با توجه به دسترسی محدود سیاستگذاران </a:t>
            </a:r>
            <a:r>
              <a:rPr lang="fa-IR" dirty="0">
                <a:solidFill>
                  <a:schemeClr val="tx1"/>
                </a:solidFill>
              </a:rPr>
              <a:t>به </a:t>
            </a:r>
            <a:r>
              <a:rPr lang="fa-IR" dirty="0" smtClean="0">
                <a:solidFill>
                  <a:schemeClr val="tx1"/>
                </a:solidFill>
              </a:rPr>
              <a:t>اطلاعات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44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نظام </a:t>
            </a:r>
            <a:r>
              <a:rPr lang="fa-IR" dirty="0" smtClean="0"/>
              <a:t>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انتقادات فراوان به سیاست‌های </a:t>
            </a:r>
            <a:r>
              <a:rPr lang="fa-IR" dirty="0">
                <a:solidFill>
                  <a:schemeClr val="tx1"/>
                </a:solidFill>
              </a:rPr>
              <a:t>حمایت از فناوری‌ها و بخش‌های صنعتی </a:t>
            </a:r>
            <a:r>
              <a:rPr lang="fa-IR" dirty="0" smtClean="0">
                <a:solidFill>
                  <a:schemeClr val="tx1"/>
                </a:solidFill>
              </a:rPr>
              <a:t>خاص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هدررفت سنگین منابع دولتی، ناکارآمدی بازار و در نهایت عدم دستیابی به آرمان حداکثرسازی رفاه در صورت سرمایه‌گذاری بر روی فناوری‌های اشتباه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اولویت‌گذاری باریک و تخصصی‌سازی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>
                <a:solidFill>
                  <a:schemeClr val="tx1"/>
                </a:solidFill>
              </a:rPr>
              <a:t> قفل‌شدگی ساختاری و آسیب‌پذیری شدید نسبت به شوک‌های محیطی شود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اثرپذیری فرایند تصمیم‌گیری از سرمایه‌گذاری‌های پیشین در بلندمدت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61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نظام </a:t>
            </a:r>
            <a:r>
              <a:rPr lang="fa-IR" dirty="0" smtClean="0"/>
              <a:t>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تمرکز </a:t>
            </a:r>
            <a:r>
              <a:rPr lang="fa-IR" dirty="0">
                <a:solidFill>
                  <a:schemeClr val="tx1"/>
                </a:solidFill>
              </a:rPr>
              <a:t>بر حوزه‌های خاص علم و </a:t>
            </a:r>
            <a:r>
              <a:rPr lang="fa-IR" dirty="0" smtClean="0">
                <a:solidFill>
                  <a:schemeClr val="tx1"/>
                </a:solidFill>
              </a:rPr>
              <a:t>فناوری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تاکید بر </a:t>
            </a:r>
            <a:r>
              <a:rPr lang="fa-IR" dirty="0">
                <a:solidFill>
                  <a:schemeClr val="tx1"/>
                </a:solidFill>
              </a:rPr>
              <a:t>اهمیت ابعاد عام و کارکردی فرایند </a:t>
            </a:r>
            <a:r>
              <a:rPr lang="fa-IR" dirty="0" smtClean="0">
                <a:solidFill>
                  <a:schemeClr val="tx1"/>
                </a:solidFill>
              </a:rPr>
              <a:t>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انتقاد به رویکرد </a:t>
            </a:r>
            <a:r>
              <a:rPr lang="fa-IR" dirty="0">
                <a:solidFill>
                  <a:schemeClr val="tx1"/>
                </a:solidFill>
              </a:rPr>
              <a:t>خطی به فرایند </a:t>
            </a:r>
            <a:r>
              <a:rPr lang="fa-IR" dirty="0" smtClean="0">
                <a:solidFill>
                  <a:schemeClr val="tx1"/>
                </a:solidFill>
              </a:rPr>
              <a:t>نوآوری </a:t>
            </a:r>
            <a:r>
              <a:rPr lang="fa-IR" dirty="0">
                <a:solidFill>
                  <a:schemeClr val="tx1"/>
                </a:solidFill>
              </a:rPr>
              <a:t>با تکیه بر ماهیت سرشار از عدم اطمینان پروژه‌های نوآوری، درهم‌تنیدگی علم و فناوری، وابستگی به مسیر توسعه فناوری و آثار قفل‌شدگی، نقش فرایندهای یادگیری و اهمیت یکپارچه‌سازی تحقیق و توسعه، تولید و </a:t>
            </a:r>
            <a:r>
              <a:rPr lang="fa-IR" dirty="0" smtClean="0">
                <a:solidFill>
                  <a:schemeClr val="tx1"/>
                </a:solidFill>
              </a:rPr>
              <a:t>بازاریابی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356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نظام </a:t>
            </a:r>
            <a:r>
              <a:rPr lang="fa-IR" dirty="0" smtClean="0"/>
              <a:t>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ترویج الگوبرداری بین‌المللی در قالب انتقال تجربیات موفق کشورها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fa-IR" dirty="0">
                <a:solidFill>
                  <a:schemeClr val="tx1"/>
                </a:solidFill>
              </a:rPr>
              <a:t>تشدید یادگیری مشترک سیاستی شد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پیچیدگی ناشی از یکپارچگی گروه‌های متعدد بازیگران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>
                <a:solidFill>
                  <a:schemeClr val="tx1"/>
                </a:solidFill>
              </a:rPr>
              <a:t> ضرورت دستیابی به توانمندی‌های مدیریتی جدید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 توسعه</a:t>
            </a:r>
            <a:r>
              <a:rPr lang="fa-IR" dirty="0">
                <a:solidFill>
                  <a:schemeClr val="tx1"/>
                </a:solidFill>
              </a:rPr>
              <a:t> ساختارهای اداره جدید برنامه‌های علم و فناوری در </a:t>
            </a:r>
            <a:r>
              <a:rPr lang="fa-IR" dirty="0" smtClean="0">
                <a:solidFill>
                  <a:schemeClr val="tx1"/>
                </a:solidFill>
              </a:rPr>
              <a:t>بنگاه‌های </a:t>
            </a:r>
            <a:r>
              <a:rPr lang="fa-IR" dirty="0">
                <a:solidFill>
                  <a:schemeClr val="tx1"/>
                </a:solidFill>
              </a:rPr>
              <a:t>خارج از بخش دولتی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تغییر</a:t>
            </a:r>
            <a:r>
              <a:rPr lang="fa-IR" dirty="0">
                <a:solidFill>
                  <a:schemeClr val="tx1"/>
                </a:solidFill>
              </a:rPr>
              <a:t> نظام سیاستگذاری فناوری از ساختار سلسله‌مراتبی و متمرکز پیشین به ساختاری پیچیده متشکل از نهادهای </a:t>
            </a:r>
            <a:r>
              <a:rPr lang="fa-IR" dirty="0" smtClean="0">
                <a:solidFill>
                  <a:schemeClr val="tx1"/>
                </a:solidFill>
              </a:rPr>
              <a:t>ذینفع در سیاستگذاری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32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ماموریت‌گرایی </a:t>
            </a:r>
            <a:r>
              <a:rPr lang="fa-IR" dirty="0" smtClean="0"/>
              <a:t>نوین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رویکرد معاصر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توجه بیشتر به اولویت‌های </a:t>
            </a:r>
            <a:r>
              <a:rPr lang="fa-IR" dirty="0" smtClean="0">
                <a:solidFill>
                  <a:schemeClr val="tx1"/>
                </a:solidFill>
              </a:rPr>
              <a:t>زمینه‌ای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پیشران: افزایش </a:t>
            </a:r>
            <a:r>
              <a:rPr lang="fa-IR" dirty="0">
                <a:solidFill>
                  <a:schemeClr val="tx1"/>
                </a:solidFill>
              </a:rPr>
              <a:t>فشار بر بودجه‌های </a:t>
            </a:r>
            <a:r>
              <a:rPr lang="fa-IR" dirty="0" smtClean="0">
                <a:solidFill>
                  <a:schemeClr val="tx1"/>
                </a:solidFill>
              </a:rPr>
              <a:t>دولتی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fa-IR" dirty="0" smtClean="0">
                <a:solidFill>
                  <a:schemeClr val="tx1"/>
                </a:solidFill>
              </a:rPr>
              <a:t>تمرکز </a:t>
            </a:r>
            <a:r>
              <a:rPr lang="fa-IR" dirty="0">
                <a:solidFill>
                  <a:schemeClr val="tx1"/>
                </a:solidFill>
              </a:rPr>
              <a:t>تلاش‌های پژوهشی بر مجموعه محدودی از </a:t>
            </a:r>
            <a:r>
              <a:rPr lang="fa-IR" dirty="0" smtClean="0">
                <a:solidFill>
                  <a:schemeClr val="tx1"/>
                </a:solidFill>
              </a:rPr>
              <a:t>حوزه‌ها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هم‌زیستی و هم‌تکاملی </a:t>
            </a:r>
            <a:r>
              <a:rPr lang="fa-IR" dirty="0" smtClean="0">
                <a:solidFill>
                  <a:schemeClr val="tx1"/>
                </a:solidFill>
              </a:rPr>
              <a:t>دو </a:t>
            </a:r>
            <a:r>
              <a:rPr lang="fa-IR" dirty="0">
                <a:solidFill>
                  <a:schemeClr val="tx1"/>
                </a:solidFill>
              </a:rPr>
              <a:t>رویکرد مختلف اولویت‌گذاری زمینه‌ای و </a:t>
            </a:r>
            <a:r>
              <a:rPr lang="fa-IR" dirty="0" smtClean="0">
                <a:solidFill>
                  <a:schemeClr val="tx1"/>
                </a:solidFill>
              </a:rPr>
              <a:t>ساختاری/کارکردی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204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1- مقدمه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2- تعریف اولویت‌‌گذاری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3- تاریخچه 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4- مدل‌های </a:t>
            </a:r>
            <a:r>
              <a:rPr lang="fa-IR" sz="2600" b="1" dirty="0"/>
              <a:t>نظری </a:t>
            </a:r>
            <a:r>
              <a:rPr lang="fa-IR" sz="2600" b="1" dirty="0" smtClean="0"/>
              <a:t>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5- فرایند 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6- روش‌های 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7- چالش‌های 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8- تخصصی‌سازی هوشمند، راهبردی نوین مبتنی بر 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9- مطالعه موردی: </a:t>
            </a:r>
            <a:r>
              <a:rPr lang="ar-SA" sz="2600" b="1" dirty="0" smtClean="0"/>
              <a:t>نقد و بررسی</a:t>
            </a:r>
            <a:r>
              <a:rPr lang="fa-IR" sz="2600" b="1" dirty="0" smtClean="0"/>
              <a:t> </a:t>
            </a:r>
            <a:r>
              <a:rPr lang="ar-SA" sz="2600" b="1" dirty="0" smtClean="0"/>
              <a:t>نقشه جامع علمی کشور</a:t>
            </a:r>
            <a:endParaRPr lang="fa-IR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ماموریت‌گرایی </a:t>
            </a:r>
            <a:r>
              <a:rPr lang="fa-IR" dirty="0" smtClean="0"/>
              <a:t>نوین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سازماندهی پژوهش علمی (و حتی پژوهش پایه) در حوزه‌های مشخص و اولویت‌گذاری ساختاری ذیل آن‌ها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مثال: تاکید بر شبکه‌سازی شرکت‌های کوچک و متوسط در حوزه فاوا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اولویت‌گذاری با توجه به اهداف اجتماعی (مثال: توسعه پژوهش در زمینه‌های محیط‌زیست و </a:t>
            </a:r>
            <a:r>
              <a:rPr lang="fa-IR" dirty="0" smtClean="0">
                <a:solidFill>
                  <a:schemeClr val="tx1"/>
                </a:solidFill>
              </a:rPr>
              <a:t>سلامت) </a:t>
            </a:r>
            <a:r>
              <a:rPr lang="fa-IR" dirty="0">
                <a:solidFill>
                  <a:schemeClr val="tx1"/>
                </a:solidFill>
              </a:rPr>
              <a:t>در کشورهایی نظیر انگلیس، فنلاند و </a:t>
            </a:r>
            <a:r>
              <a:rPr lang="fa-IR" dirty="0" smtClean="0">
                <a:solidFill>
                  <a:schemeClr val="tx1"/>
                </a:solidFill>
              </a:rPr>
              <a:t>کره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اولویت‌‌گذاری </a:t>
            </a:r>
            <a:r>
              <a:rPr lang="fa-IR" dirty="0">
                <a:solidFill>
                  <a:schemeClr val="tx1"/>
                </a:solidFill>
              </a:rPr>
              <a:t>زمینه‌ای در سطح بالاتری از </a:t>
            </a:r>
            <a:r>
              <a:rPr lang="fa-IR" dirty="0" smtClean="0">
                <a:solidFill>
                  <a:schemeClr val="tx1"/>
                </a:solidFill>
              </a:rPr>
              <a:t>یکپارچگی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ماموریت‌های جدید علم و </a:t>
            </a:r>
            <a:r>
              <a:rPr lang="fa-IR" dirty="0" smtClean="0">
                <a:solidFill>
                  <a:schemeClr val="tx1"/>
                </a:solidFill>
              </a:rPr>
              <a:t>فناوری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07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043362"/>
              </p:ext>
            </p:extLst>
          </p:nvPr>
        </p:nvGraphicFramePr>
        <p:xfrm>
          <a:off x="323528" y="1340768"/>
          <a:ext cx="8496943" cy="521801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8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ابرانگاره‌ها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بعد زمینه‌ای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بعد قانونی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بعد نهادی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رویکرد ماموریت‌گرایی سنتی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تاکید بر فناوری‌های بزرگ‌دامنه (نظیر دفاع، انرژی، حمل‌ونقل و غیره)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تولید کالاهای عمومی </a:t>
                      </a: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و/ یا ارزشمند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تعریف بالا به پایین اولویت‌های زمینه‌ای، تاسیس واحدهای تحقیق و توسعه بزرگ دولتی (نظیر پژوهشگاه‌های هسته‌ای)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رویکرد سیاست </a:t>
                      </a:r>
                      <a:r>
                        <a:rPr lang="ar-SA" sz="1800" dirty="0" smtClean="0">
                          <a:effectLst/>
                          <a:cs typeface="B Nazanin" panose="00000400000000000000" pitchFamily="2" charset="-78"/>
                        </a:rPr>
                        <a:t>صنعتی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/>
                      </a:r>
                      <a:b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ar-SA" sz="1800" dirty="0" smtClean="0">
                          <a:effectLst/>
                          <a:cs typeface="B Nazanin" panose="00000400000000000000" pitchFamily="2" charset="-78"/>
                        </a:rPr>
                        <a:t>(فناوری‌های </a:t>
                      </a: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کلیدی)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فاوا، بیوتکنولوژی، مواد جدید، نانوتکنولوژی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تسریع رقابت‌پذیری، تاکید بر شکست بازار و اقتصاد مقیاس ایستا و پویا (خصوصا سرریز فناوری‌های ژنریک)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تاکید بر برنامه‌ریزی، پیش‌بینی فناوری و ارزیابی فناوری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رویکرد نظام نوآوری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تاکید برا ابعاد کارکردی نظام نوآوری (همکاری، کسب‌وکارهای نوپا، قانون‌گذاری و غیره)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شکست سیستم به‌جای شکست بازار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افزایش تعداد بازیگران / نهادهای مشارکت‌کننده در سیاستگذاری، بنگاه‌ها به‌عنوان بازیگرانی مهم در سیاستگذاری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رویکرد ماموریت‌گرایی نوین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توسعه پایدار، جامعه دانش و اطلاعات، تغییرات جمعیت‌شناختی و سنی، امکان جابجایی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جهت‌گیری به سمت نیازها و چالش‌های اجتماعی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یکپارچه‌سازی گروه‌های اجتماعی مختلف، هماهنگ‌سازی افقی حوزه‌های مختلف سیاستگذاری کنونی، افزایش تعداد بازیگران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8367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مقایسه ابرانگاره‌های اولویت‌گذاری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علم، فناوری و نوآوری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4- مدل‌های نظری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3 پرسش کلیدی </a:t>
            </a:r>
            <a:r>
              <a:rPr lang="fa-IR" dirty="0" smtClean="0"/>
              <a:t>برای درک </a:t>
            </a:r>
            <a:r>
              <a:rPr lang="fa-IR" dirty="0"/>
              <a:t>نظام </a:t>
            </a:r>
            <a:r>
              <a:rPr lang="fa-IR" dirty="0" smtClean="0"/>
              <a:t>اولویت‌گذاری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چه </a:t>
            </a:r>
            <a:r>
              <a:rPr lang="fa-IR" dirty="0">
                <a:solidFill>
                  <a:schemeClr val="tx1"/>
                </a:solidFill>
              </a:rPr>
              <a:t>کسی تصمیم‌گیرنده است</a:t>
            </a:r>
            <a:r>
              <a:rPr lang="fa-IR" dirty="0" smtClean="0">
                <a:solidFill>
                  <a:schemeClr val="tx1"/>
                </a:solidFill>
              </a:rPr>
              <a:t>؟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مشوق‌هایی </a:t>
            </a:r>
            <a:r>
              <a:rPr lang="fa-IR" dirty="0">
                <a:solidFill>
                  <a:schemeClr val="tx1"/>
                </a:solidFill>
              </a:rPr>
              <a:t>که قرار است به اولویت‌های منتخب تعلق گیرد چیست</a:t>
            </a:r>
            <a:r>
              <a:rPr lang="fa-IR" dirty="0" smtClean="0">
                <a:solidFill>
                  <a:schemeClr val="tx1"/>
                </a:solidFill>
              </a:rPr>
              <a:t>؟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تصمیم‌گیری </a:t>
            </a:r>
            <a:r>
              <a:rPr lang="fa-IR" dirty="0">
                <a:solidFill>
                  <a:schemeClr val="tx1"/>
                </a:solidFill>
              </a:rPr>
              <a:t>در چه سطحی انجام می‌شود</a:t>
            </a:r>
            <a:r>
              <a:rPr lang="fa-IR" dirty="0" smtClean="0">
                <a:solidFill>
                  <a:schemeClr val="tx1"/>
                </a:solidFill>
              </a:rPr>
              <a:t>؟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28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4- مدل‌های نظری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مدل </a:t>
            </a:r>
            <a:r>
              <a:rPr lang="fa-IR" dirty="0" smtClean="0"/>
              <a:t>کاربرمحور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مدل ایده‌آل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اولویت‌های </a:t>
            </a:r>
            <a:r>
              <a:rPr lang="fa-IR" dirty="0">
                <a:solidFill>
                  <a:schemeClr val="tx1"/>
                </a:solidFill>
              </a:rPr>
              <a:t>کاربران (شرکت‌ها و مردم) جانشین اولویت‌های پژوهشگران و ذینفعان </a:t>
            </a:r>
            <a:r>
              <a:rPr lang="fa-IR" dirty="0" smtClean="0">
                <a:solidFill>
                  <a:schemeClr val="tx1"/>
                </a:solidFill>
              </a:rPr>
              <a:t>فرایند پژوهش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منطق مداخله: </a:t>
            </a:r>
            <a:r>
              <a:rPr lang="fa-IR" dirty="0">
                <a:solidFill>
                  <a:schemeClr val="tx1"/>
                </a:solidFill>
              </a:rPr>
              <a:t>بکارگیری ساختار بازار برای تعادل میان عرضه و تقاضای پژوهش نظیر سایر </a:t>
            </a:r>
            <a:r>
              <a:rPr lang="fa-IR" dirty="0" smtClean="0">
                <a:solidFill>
                  <a:schemeClr val="tx1"/>
                </a:solidFill>
              </a:rPr>
              <a:t>کالاها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هدف مدل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جلب توجه </a:t>
            </a:r>
            <a:r>
              <a:rPr lang="fa-IR" dirty="0">
                <a:solidFill>
                  <a:schemeClr val="tx1"/>
                </a:solidFill>
              </a:rPr>
              <a:t>سیاستگذاران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fa-IR" dirty="0">
                <a:solidFill>
                  <a:schemeClr val="tx1"/>
                </a:solidFill>
              </a:rPr>
              <a:t>مشکلات </a:t>
            </a:r>
            <a:r>
              <a:rPr lang="fa-IR" dirty="0" smtClean="0">
                <a:solidFill>
                  <a:schemeClr val="tx1"/>
                </a:solidFill>
              </a:rPr>
              <a:t>گوناگون </a:t>
            </a:r>
            <a:r>
              <a:rPr lang="fa-IR" dirty="0">
                <a:solidFill>
                  <a:schemeClr val="tx1"/>
                </a:solidFill>
              </a:rPr>
              <a:t>ناشی از مشارکت شدید ذینفعان خاص در فرایند اولویت‌گذاری جلب می‌کند 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تعدیل فضای </a:t>
            </a:r>
            <a:r>
              <a:rPr lang="fa-IR" dirty="0">
                <a:solidFill>
                  <a:schemeClr val="tx1"/>
                </a:solidFill>
              </a:rPr>
              <a:t>اولویت‌گذاری </a:t>
            </a:r>
            <a:r>
              <a:rPr lang="fa-IR" dirty="0" smtClean="0">
                <a:solidFill>
                  <a:schemeClr val="tx1"/>
                </a:solidFill>
              </a:rPr>
              <a:t>با </a:t>
            </a:r>
            <a:r>
              <a:rPr lang="fa-IR" dirty="0">
                <a:solidFill>
                  <a:schemeClr val="tx1"/>
                </a:solidFill>
              </a:rPr>
              <a:t>توجه مجدد به دیدگاه‌های آحاد </a:t>
            </a:r>
            <a:r>
              <a:rPr lang="fa-IR" dirty="0" smtClean="0">
                <a:solidFill>
                  <a:schemeClr val="tx1"/>
                </a:solidFill>
              </a:rPr>
              <a:t>مردم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39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4- مدل‌های نظری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مدل نهادی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پژوهش </a:t>
            </a:r>
            <a:r>
              <a:rPr lang="fa-IR" dirty="0">
                <a:solidFill>
                  <a:schemeClr val="tx1"/>
                </a:solidFill>
              </a:rPr>
              <a:t>غالبا درون سازمان‌های پژوهشی دولتی با روابط و ساختارهای کنترل خاص خود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اثرپذیری پژوهشگران از </a:t>
            </a:r>
            <a:r>
              <a:rPr lang="fa-IR" dirty="0">
                <a:solidFill>
                  <a:schemeClr val="tx1"/>
                </a:solidFill>
              </a:rPr>
              <a:t>ارزش‌ها و اهداف شخصی خود و مشوق‌ها (و ضد مشوق‌های) پیشنهادی نهاد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تعریف نقش سازمانی خاص توسط </a:t>
            </a:r>
            <a:r>
              <a:rPr lang="fa-IR" dirty="0">
                <a:solidFill>
                  <a:schemeClr val="tx1"/>
                </a:solidFill>
              </a:rPr>
              <a:t>نهادهای مختلف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اتکای اولویت‌ها بر </a:t>
            </a:r>
            <a:r>
              <a:rPr lang="fa-IR" dirty="0">
                <a:solidFill>
                  <a:schemeClr val="tx1"/>
                </a:solidFill>
              </a:rPr>
              <a:t>روابط و تجربیات </a:t>
            </a:r>
            <a:r>
              <a:rPr lang="fa-IR" dirty="0" smtClean="0">
                <a:solidFill>
                  <a:schemeClr val="tx1"/>
                </a:solidFill>
              </a:rPr>
              <a:t>نهادی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چارچوبی </a:t>
            </a:r>
            <a:r>
              <a:rPr lang="fa-IR" dirty="0">
                <a:solidFill>
                  <a:schemeClr val="tx1"/>
                </a:solidFill>
              </a:rPr>
              <a:t>مناسب برای تحلیل سازوکارهای اولویت‌گذاری در محیط‌هایی نظیر دانشگاه </a:t>
            </a:r>
            <a:r>
              <a:rPr lang="fa-IR" dirty="0" smtClean="0">
                <a:solidFill>
                  <a:schemeClr val="tx1"/>
                </a:solidFill>
              </a:rPr>
              <a:t>(که ظاهرا </a:t>
            </a:r>
            <a:r>
              <a:rPr lang="fa-IR" dirty="0">
                <a:solidFill>
                  <a:schemeClr val="tx1"/>
                </a:solidFill>
              </a:rPr>
              <a:t>منطق اولویت‌گذاری مشخصی </a:t>
            </a:r>
            <a:r>
              <a:rPr lang="fa-IR" dirty="0" smtClean="0">
                <a:solidFill>
                  <a:schemeClr val="tx1"/>
                </a:solidFill>
              </a:rPr>
              <a:t>ندارند)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جلب توجه </a:t>
            </a:r>
            <a:r>
              <a:rPr lang="fa-IR" dirty="0">
                <a:solidFill>
                  <a:schemeClr val="tx1"/>
                </a:solidFill>
              </a:rPr>
              <a:t>سیاستگذاران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fa-IR" dirty="0">
                <a:solidFill>
                  <a:schemeClr val="tx1"/>
                </a:solidFill>
              </a:rPr>
              <a:t>مشوق‌های درون‌سازمانی </a:t>
            </a:r>
            <a:r>
              <a:rPr lang="fa-IR" dirty="0" smtClean="0">
                <a:solidFill>
                  <a:schemeClr val="tx1"/>
                </a:solidFill>
              </a:rPr>
              <a:t>پژوهش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71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4- مدل‌های نظری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مدل سیاسی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نقشی کلیدی </a:t>
            </a:r>
            <a:r>
              <a:rPr lang="fa-IR" dirty="0" smtClean="0">
                <a:solidFill>
                  <a:schemeClr val="tx1"/>
                </a:solidFill>
              </a:rPr>
              <a:t>ترجیحات اولویت‌گذاران در </a:t>
            </a:r>
            <a:r>
              <a:rPr lang="fa-IR" dirty="0">
                <a:solidFill>
                  <a:schemeClr val="tx1"/>
                </a:solidFill>
              </a:rPr>
              <a:t>اولویت‌های </a:t>
            </a:r>
            <a:r>
              <a:rPr lang="fa-IR" dirty="0" smtClean="0">
                <a:solidFill>
                  <a:schemeClr val="tx1"/>
                </a:solidFill>
              </a:rPr>
              <a:t>منتخب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شناسایی اولویت‌گذار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امکان تخمین نسبتا صحیح اولویت‌های منتخب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ضرورت </a:t>
            </a:r>
            <a:r>
              <a:rPr lang="fa-IR" dirty="0">
                <a:solidFill>
                  <a:schemeClr val="tx1"/>
                </a:solidFill>
              </a:rPr>
              <a:t>درک ماهیت سیاسی </a:t>
            </a:r>
            <a:r>
              <a:rPr lang="fa-IR" dirty="0" smtClean="0">
                <a:solidFill>
                  <a:schemeClr val="tx1"/>
                </a:solidFill>
              </a:rPr>
              <a:t>اولویت‌گذاری جهت </a:t>
            </a:r>
            <a:r>
              <a:rPr lang="fa-IR" dirty="0">
                <a:solidFill>
                  <a:schemeClr val="tx1"/>
                </a:solidFill>
              </a:rPr>
              <a:t>اجرای هوشمندانه فعالیت‌های مشاوره‌ای و چانه‌زنی گردد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مزایای مدل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ایجاد </a:t>
            </a:r>
            <a:r>
              <a:rPr lang="fa-IR" dirty="0">
                <a:solidFill>
                  <a:schemeClr val="tx1"/>
                </a:solidFill>
              </a:rPr>
              <a:t>تعادل میان اهداف آرمانی پژوهش و امکان‌پذیری آن در جهان </a:t>
            </a:r>
            <a:r>
              <a:rPr lang="fa-IR" dirty="0" smtClean="0">
                <a:solidFill>
                  <a:schemeClr val="tx1"/>
                </a:solidFill>
              </a:rPr>
              <a:t>واقع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تعهد </a:t>
            </a:r>
            <a:r>
              <a:rPr lang="fa-IR" dirty="0">
                <a:solidFill>
                  <a:schemeClr val="tx1"/>
                </a:solidFill>
              </a:rPr>
              <a:t>بیشتر سیاستگذاران به اولویت‌ها (به‌علت مشارکت جدی در فرایند </a:t>
            </a:r>
            <a:r>
              <a:rPr lang="fa-IR" dirty="0" smtClean="0">
                <a:solidFill>
                  <a:schemeClr val="tx1"/>
                </a:solidFill>
              </a:rPr>
              <a:t>اولویت‌گذاری</a:t>
            </a:r>
            <a:r>
              <a:rPr lang="fa-IR" dirty="0">
                <a:solidFill>
                  <a:schemeClr val="tx1"/>
                </a:solidFill>
              </a:rPr>
              <a:t>)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85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5- فرایند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فعالیت‌های </a:t>
            </a:r>
            <a:r>
              <a:rPr lang="fa-IR" dirty="0" smtClean="0"/>
              <a:t>پیش‌نیاز </a:t>
            </a:r>
            <a:r>
              <a:rPr lang="fa-IR" dirty="0"/>
              <a:t>آغاز فرایند اولویت‌گذاری علم و </a:t>
            </a:r>
            <a:r>
              <a:rPr lang="fa-IR" dirty="0" smtClean="0"/>
              <a:t>فناوری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00B050"/>
                </a:solidFill>
              </a:rPr>
              <a:t>تعیین </a:t>
            </a:r>
            <a:r>
              <a:rPr lang="fa-IR" dirty="0">
                <a:solidFill>
                  <a:srgbClr val="00B050"/>
                </a:solidFill>
              </a:rPr>
              <a:t>جایگاه اولویت‌گذاری علم و فناوری در محیط خط‌مشی‌گذاری و سیاستگذاری عمومی و بازتاب مطلوب در تخصیص بودجه به علم و </a:t>
            </a:r>
            <a:r>
              <a:rPr lang="fa-IR" dirty="0" smtClean="0">
                <a:solidFill>
                  <a:srgbClr val="00B050"/>
                </a:solidFill>
              </a:rPr>
              <a:t>فناوری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00B050"/>
                </a:solidFill>
              </a:rPr>
              <a:t>تعیین </a:t>
            </a:r>
            <a:r>
              <a:rPr lang="fa-IR" dirty="0">
                <a:solidFill>
                  <a:srgbClr val="00B050"/>
                </a:solidFill>
              </a:rPr>
              <a:t>شرایط سیستمی چارچوب علم و فناوری (قوانین، حمایت از کسب‌وکارها، مشوق‌های مالی علم و فناوری و </a:t>
            </a:r>
            <a:r>
              <a:rPr lang="fa-IR" dirty="0" smtClean="0">
                <a:solidFill>
                  <a:srgbClr val="00B050"/>
                </a:solidFill>
              </a:rPr>
              <a:t>غیره)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00B050"/>
                </a:solidFill>
              </a:rPr>
              <a:t>شناسایی </a:t>
            </a:r>
            <a:r>
              <a:rPr lang="fa-IR" dirty="0">
                <a:solidFill>
                  <a:srgbClr val="00B050"/>
                </a:solidFill>
              </a:rPr>
              <a:t>حوزه‌های اولویت‌دار کلی و عمومی (کارکردی و زمینه‌ای) </a:t>
            </a:r>
            <a:r>
              <a:rPr lang="fa-IR" dirty="0" smtClean="0">
                <a:solidFill>
                  <a:srgbClr val="00B050"/>
                </a:solidFill>
              </a:rPr>
              <a:t>که نیازمند </a:t>
            </a:r>
            <a:r>
              <a:rPr lang="fa-IR" dirty="0">
                <a:solidFill>
                  <a:srgbClr val="00B050"/>
                </a:solidFill>
              </a:rPr>
              <a:t>فعالیت‌های </a:t>
            </a:r>
            <a:r>
              <a:rPr lang="fa-IR" dirty="0" smtClean="0">
                <a:solidFill>
                  <a:srgbClr val="00B050"/>
                </a:solidFill>
              </a:rPr>
              <a:t>سیاستی هستند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مراحل اولویت‌گذاری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تعیین اولویت‌ها: تهیه فهرستی از حوزه‌های تحقیقاتی اولویت‌دار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پیاده‌سازی اولویت‌ها: دریافت، توسعه و انتخاب پروپوزال‌های پژوهشی در راستای اولویت‌های تعیین‌شده در مرحله پیشین</a:t>
            </a:r>
            <a:endParaRPr lang="fa-I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4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5- فرایند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الگوهای اولویت‌گذاری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رویکرد </a:t>
            </a:r>
            <a:r>
              <a:rPr lang="fa-IR" dirty="0">
                <a:solidFill>
                  <a:schemeClr val="tx1"/>
                </a:solidFill>
              </a:rPr>
              <a:t>بالا به </a:t>
            </a:r>
            <a:r>
              <a:rPr lang="fa-IR" dirty="0" smtClean="0">
                <a:solidFill>
                  <a:schemeClr val="tx1"/>
                </a:solidFill>
              </a:rPr>
              <a:t>پایین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تدوین اولویت‌های </a:t>
            </a:r>
            <a:r>
              <a:rPr lang="fa-IR" dirty="0">
                <a:solidFill>
                  <a:schemeClr val="tx1"/>
                </a:solidFill>
              </a:rPr>
              <a:t>دولتی مبتنی بر اولویت‌های راهبردی ملی (به‌عنوان مثال توسعه اقتصادی) و ماموریت‌های عمومی (به‌عنوان مثال سلامت و درمان) </a:t>
            </a:r>
            <a:r>
              <a:rPr lang="fa-IR" dirty="0" smtClean="0">
                <a:solidFill>
                  <a:schemeClr val="tx1"/>
                </a:solidFill>
              </a:rPr>
              <a:t>و ابلاغ </a:t>
            </a:r>
            <a:r>
              <a:rPr lang="fa-IR" dirty="0">
                <a:solidFill>
                  <a:schemeClr val="tx1"/>
                </a:solidFill>
              </a:rPr>
              <a:t>توسط وزارتخانه‌ها 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ماهیتی </a:t>
            </a:r>
            <a:r>
              <a:rPr lang="fa-IR" dirty="0">
                <a:solidFill>
                  <a:schemeClr val="tx1"/>
                </a:solidFill>
              </a:rPr>
              <a:t>طراحانه به </a:t>
            </a:r>
            <a:r>
              <a:rPr lang="fa-IR" dirty="0" smtClean="0">
                <a:solidFill>
                  <a:schemeClr val="tx1"/>
                </a:solidFill>
              </a:rPr>
              <a:t>سیاستگذاری: ارائه مسیر، جهت‌گیری، </a:t>
            </a:r>
            <a:r>
              <a:rPr lang="fa-IR" dirty="0">
                <a:solidFill>
                  <a:schemeClr val="tx1"/>
                </a:solidFill>
              </a:rPr>
              <a:t>منابع </a:t>
            </a:r>
            <a:r>
              <a:rPr lang="fa-IR" dirty="0" smtClean="0">
                <a:solidFill>
                  <a:schemeClr val="tx1"/>
                </a:solidFill>
              </a:rPr>
              <a:t>و </a:t>
            </a:r>
            <a:r>
              <a:rPr lang="fa-IR" dirty="0">
                <a:solidFill>
                  <a:schemeClr val="tx1"/>
                </a:solidFill>
              </a:rPr>
              <a:t>کانال‌های ارتباطی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fa-IR" dirty="0">
                <a:solidFill>
                  <a:schemeClr val="tx1"/>
                </a:solidFill>
              </a:rPr>
              <a:t>پژوهشکده‌ها </a:t>
            </a:r>
            <a:r>
              <a:rPr lang="fa-IR" dirty="0" smtClean="0">
                <a:solidFill>
                  <a:schemeClr val="tx1"/>
                </a:solidFill>
              </a:rPr>
              <a:t>توسط دولت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رویکرد پایین به بالا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اولویت‌گذاری توسط پژوهشگران، پژوهشکده‌ها و بنگاه‌های تامین مالی پژوهش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تفسیر اولویت‌های بالادستی توسط پژوهشکده‌ها و سایر ذینفعان مطابق با علایق ایشان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7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5- فرایند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1"/>
                </a:solidFill>
              </a:rPr>
              <a:t>اولویت‌گذاری واقعی در نقطه‌ای در میان دو سر طیف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00B050"/>
                </a:solidFill>
              </a:rPr>
              <a:t>گسترش </a:t>
            </a:r>
            <a:r>
              <a:rPr lang="fa-IR" dirty="0">
                <a:solidFill>
                  <a:srgbClr val="00B050"/>
                </a:solidFill>
              </a:rPr>
              <a:t>بازیگران زیست‌بوم نوآوری و پیچیدگی فرایند نوآوری </a:t>
            </a:r>
            <a:r>
              <a:rPr lang="fa-IR" dirty="0" smtClean="0">
                <a:solidFill>
                  <a:srgbClr val="00B050"/>
                </a:solidFill>
                <a:sym typeface="Wingdings" panose="05000000000000000000" pitchFamily="2" charset="2"/>
              </a:rPr>
              <a:t> کاهش تمرکز در </a:t>
            </a:r>
            <a:r>
              <a:rPr lang="fa-IR" dirty="0" smtClean="0">
                <a:solidFill>
                  <a:srgbClr val="00B050"/>
                </a:solidFill>
              </a:rPr>
              <a:t>فرایند </a:t>
            </a:r>
            <a:r>
              <a:rPr lang="fa-IR" dirty="0">
                <a:solidFill>
                  <a:srgbClr val="00B050"/>
                </a:solidFill>
              </a:rPr>
              <a:t>اولویت‌گذاری </a:t>
            </a:r>
            <a:r>
              <a:rPr lang="fa-IR" dirty="0" smtClean="0">
                <a:solidFill>
                  <a:srgbClr val="00B050"/>
                </a:solidFill>
                <a:sym typeface="Wingdings" panose="05000000000000000000" pitchFamily="2" charset="2"/>
              </a:rPr>
              <a:t> گرایش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fa-IR" dirty="0">
                <a:solidFill>
                  <a:srgbClr val="00B050"/>
                </a:solidFill>
              </a:rPr>
              <a:t>به سمت الگوهای پایین </a:t>
            </a:r>
            <a:r>
              <a:rPr lang="fa-IR" dirty="0" smtClean="0">
                <a:solidFill>
                  <a:srgbClr val="00B050"/>
                </a:solidFill>
              </a:rPr>
              <a:t>به بالا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ضرورت ترکیب </a:t>
            </a:r>
            <a:r>
              <a:rPr lang="fa-IR" b="1" dirty="0"/>
              <a:t>رویکردهای بالا به پایین و پایین به </a:t>
            </a:r>
            <a:r>
              <a:rPr lang="fa-IR" b="1" dirty="0" smtClean="0"/>
              <a:t>بالا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تعیین زمینه‌های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پژوهشی اولیه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با رویکرد بالا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به پایین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توسط سیاستگذاران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اهداف اجتماعی ماموریت‌های علم و فناوری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(نظیر محیط زیست و سلامت) و با تحلیل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ابعاد شکست بازار و سیستم به‌منظور توسعه نظام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ترجمه جهت‌گیری‌های سیاست‌های کلی به اولویت‌های مشخص علم و فناوری با رویکرد پایین به بالا از طریق پیشنهاد موضوعات پژوهشی توسط میانجی‌ها و پژوهشگران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22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5791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800" b="1" dirty="0" smtClean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شاخص‌های </a:t>
            </a:r>
            <a:r>
              <a:rPr lang="fa-IR" sz="2800" b="1" dirty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ارزیابی اولویت‌های علم، فناوری و نوآوری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6" name="Picture 5" descr="C:\Users\Mehdi Fatemi\Desktop\مقاله فارسی ویژه نامه\تصاویر\کتاب قاضی نوری ادیت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863136" cy="5026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ناتوانی کشورها در پژوهش در کلیه حوزه‌های علم و فناوری علی‌رغم رشد هزینه‌کرد تحقیق و توسعه به علت ...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رشد فعالیت‌های علمی و فناورانه </a:t>
            </a:r>
            <a:r>
              <a:rPr lang="fa-IR" dirty="0" smtClean="0">
                <a:solidFill>
                  <a:schemeClr val="tx1"/>
                </a:solidFill>
              </a:rPr>
              <a:t>از </a:t>
            </a:r>
            <a:r>
              <a:rPr lang="fa-IR" dirty="0">
                <a:solidFill>
                  <a:schemeClr val="tx1"/>
                </a:solidFill>
              </a:rPr>
              <a:t>نظر دامنه و </a:t>
            </a:r>
            <a:r>
              <a:rPr lang="fa-IR" dirty="0" smtClean="0">
                <a:solidFill>
                  <a:schemeClr val="tx1"/>
                </a:solidFill>
              </a:rPr>
              <a:t>اندازه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ماهیتی </a:t>
            </a:r>
            <a:r>
              <a:rPr lang="fa-IR" dirty="0" smtClean="0">
                <a:solidFill>
                  <a:schemeClr val="tx1"/>
                </a:solidFill>
              </a:rPr>
              <a:t>میان‌رشته‌ای فعالیت‌های پژوهشی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اهمیت ویژه </a:t>
            </a:r>
            <a:r>
              <a:rPr lang="fa-IR" dirty="0"/>
              <a:t>اولویت‌گذاری علم، فناوری و نوآوری </a:t>
            </a:r>
            <a:r>
              <a:rPr lang="fa-IR" dirty="0" smtClean="0"/>
              <a:t>به‌علت آثار چشمگیر بر </a:t>
            </a:r>
            <a:r>
              <a:rPr lang="fa-IR" dirty="0"/>
              <a:t>توسعه اجتماعی – </a:t>
            </a:r>
            <a:r>
              <a:rPr lang="fa-IR" dirty="0" smtClean="0"/>
              <a:t>اقتصادی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آرمان دوگانه و درحال همگرایی اولویت‌گذاری علم و فناوری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اهداف </a:t>
            </a:r>
            <a:r>
              <a:rPr lang="fa-IR" dirty="0" smtClean="0">
                <a:solidFill>
                  <a:schemeClr val="tx1"/>
                </a:solidFill>
              </a:rPr>
              <a:t>اجتماعی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اهداف خاص علمی نظیر ایجاد جرم بحرانی و تسهیل اکتشافات </a:t>
            </a:r>
            <a:r>
              <a:rPr lang="fa-IR" dirty="0" smtClean="0">
                <a:solidFill>
                  <a:schemeClr val="tx1"/>
                </a:solidFill>
              </a:rPr>
              <a:t>جدید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ماهیت وابسته به محیط اولویت‌گذاری علم و فناوری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70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6- روش‌های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انواع روش‌ها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روش‌های مبتنی بر آینده‌نگاری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روش تعیین فناوری‌های </a:t>
            </a:r>
            <a:r>
              <a:rPr lang="fa-IR" dirty="0" smtClean="0">
                <a:solidFill>
                  <a:schemeClr val="tx1"/>
                </a:solidFill>
              </a:rPr>
              <a:t>کلیدی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ره‌نگاشت </a:t>
            </a:r>
            <a:r>
              <a:rPr lang="fa-IR" dirty="0">
                <a:solidFill>
                  <a:schemeClr val="tx1"/>
                </a:solidFill>
              </a:rPr>
              <a:t>فناوری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روش‌های تصمیم‌گیری با معیارهای </a:t>
            </a:r>
            <a:r>
              <a:rPr lang="fa-IR" dirty="0" smtClean="0">
                <a:solidFill>
                  <a:schemeClr val="tx1"/>
                </a:solidFill>
              </a:rPr>
              <a:t>چندگانه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روش‌های </a:t>
            </a:r>
            <a:r>
              <a:rPr lang="fa-IR" dirty="0" smtClean="0">
                <a:solidFill>
                  <a:schemeClr val="tx1"/>
                </a:solidFill>
              </a:rPr>
              <a:t>امتیازدهی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AHP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فراتحلیل و مرور نظام‌مند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تحلیل هزینه – </a:t>
            </a:r>
            <a:r>
              <a:rPr lang="fa-IR" dirty="0" smtClean="0">
                <a:solidFill>
                  <a:schemeClr val="tx1"/>
                </a:solidFill>
              </a:rPr>
              <a:t>منفعت</a:t>
            </a:r>
            <a:endParaRPr lang="fa-IR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روش‌های اقتصادسنجی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133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6- روش‌های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انواع روش‌ها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برنامه‌ریزی </a:t>
            </a:r>
            <a:r>
              <a:rPr lang="fa-IR" dirty="0">
                <a:solidFill>
                  <a:schemeClr val="tx1"/>
                </a:solidFill>
              </a:rPr>
              <a:t>ریاضی و مدل‌های </a:t>
            </a:r>
            <a:r>
              <a:rPr lang="fa-IR" dirty="0" smtClean="0">
                <a:solidFill>
                  <a:schemeClr val="tx1"/>
                </a:solidFill>
              </a:rPr>
              <a:t>بهینه‌سازی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مدل‌های </a:t>
            </a:r>
            <a:r>
              <a:rPr lang="fa-IR" dirty="0" smtClean="0">
                <a:solidFill>
                  <a:schemeClr val="tx1"/>
                </a:solidFill>
              </a:rPr>
              <a:t>شبیه‌سازی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شاخص‌های انتخاب روش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مشارکت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شفافیت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پیچیدگی </a:t>
            </a:r>
            <a:r>
              <a:rPr lang="fa-IR" dirty="0">
                <a:solidFill>
                  <a:schemeClr val="tx1"/>
                </a:solidFill>
              </a:rPr>
              <a:t>(وجود روش اندازه‌گیری استاندارد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میزان </a:t>
            </a:r>
            <a:r>
              <a:rPr lang="fa-IR" dirty="0">
                <a:solidFill>
                  <a:schemeClr val="tx1"/>
                </a:solidFill>
              </a:rPr>
              <a:t>و نوع داده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61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7- چالش‌های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همپوشانی </a:t>
            </a:r>
            <a:r>
              <a:rPr lang="fa-IR" dirty="0" smtClean="0"/>
              <a:t>حوزه‌ها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ماهیت میان‌رشته‌ای حوزه‌های علم و </a:t>
            </a:r>
            <a:r>
              <a:rPr lang="fa-IR" dirty="0" smtClean="0">
                <a:solidFill>
                  <a:schemeClr val="tx1"/>
                </a:solidFill>
              </a:rPr>
              <a:t>فناوری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فقدان فهرستی جامع و مانع </a:t>
            </a:r>
            <a:r>
              <a:rPr lang="fa-IR" dirty="0">
                <a:solidFill>
                  <a:schemeClr val="tx1"/>
                </a:solidFill>
              </a:rPr>
              <a:t>متشکل از حوزه‌های </a:t>
            </a:r>
            <a:r>
              <a:rPr lang="fa-IR" dirty="0" smtClean="0">
                <a:solidFill>
                  <a:schemeClr val="tx1"/>
                </a:solidFill>
              </a:rPr>
              <a:t>پژوهشی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تهیه </a:t>
            </a:r>
            <a:r>
              <a:rPr lang="fa-IR" dirty="0">
                <a:solidFill>
                  <a:schemeClr val="tx1"/>
                </a:solidFill>
              </a:rPr>
              <a:t>فهرست اولیه </a:t>
            </a:r>
            <a:r>
              <a:rPr lang="fa-IR" dirty="0" smtClean="0">
                <a:solidFill>
                  <a:schemeClr val="tx1"/>
                </a:solidFill>
              </a:rPr>
              <a:t>گزینه‌ها غالبا </a:t>
            </a:r>
            <a:r>
              <a:rPr lang="fa-IR" dirty="0">
                <a:solidFill>
                  <a:schemeClr val="tx1"/>
                </a:solidFill>
              </a:rPr>
              <a:t>تحت تاثیر پیش‌زمینه تاریخی یا زدوبندهای </a:t>
            </a:r>
            <a:r>
              <a:rPr lang="fa-IR" dirty="0" smtClean="0">
                <a:solidFill>
                  <a:schemeClr val="tx1"/>
                </a:solidFill>
              </a:rPr>
              <a:t>سیاسی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ضرورت </a:t>
            </a:r>
            <a:r>
              <a:rPr lang="fa-IR" dirty="0" smtClean="0">
                <a:solidFill>
                  <a:schemeClr val="tx1"/>
                </a:solidFill>
              </a:rPr>
              <a:t>تهیه فهرست اولیه در </a:t>
            </a:r>
            <a:r>
              <a:rPr lang="fa-IR" dirty="0">
                <a:solidFill>
                  <a:schemeClr val="tx1"/>
                </a:solidFill>
              </a:rPr>
              <a:t>ابتدای مرحله تجزیه و تحلیل 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هم‌تکاملی تدریجی </a:t>
            </a:r>
            <a:r>
              <a:rPr lang="fa-IR" dirty="0">
                <a:solidFill>
                  <a:schemeClr val="tx1"/>
                </a:solidFill>
              </a:rPr>
              <a:t>میان حوزه‌های پژوهشی </a:t>
            </a:r>
            <a:r>
              <a:rPr lang="fa-IR" dirty="0" smtClean="0">
                <a:solidFill>
                  <a:schemeClr val="tx1"/>
                </a:solidFill>
              </a:rPr>
              <a:t>با </a:t>
            </a:r>
            <a:r>
              <a:rPr lang="fa-IR" dirty="0">
                <a:solidFill>
                  <a:schemeClr val="tx1"/>
                </a:solidFill>
              </a:rPr>
              <a:t>روشن شدن اهداف برنامه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تعیین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ابعاد دامنه، اهداف و اولویت‌های مساله در ارتباط با </a:t>
            </a:r>
            <a:r>
              <a:rPr lang="fa-IR" dirty="0" smtClean="0">
                <a:solidFill>
                  <a:schemeClr val="tx1"/>
                </a:solidFill>
              </a:rPr>
              <a:t>یکدیگر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339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7- چالش‌های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خبرگی </a:t>
            </a:r>
            <a:r>
              <a:rPr lang="fa-IR" dirty="0" smtClean="0"/>
              <a:t>توزیع‌یافته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خبرگی پراکنده </a:t>
            </a:r>
            <a:r>
              <a:rPr lang="fa-IR" dirty="0">
                <a:solidFill>
                  <a:schemeClr val="tx1"/>
                </a:solidFill>
              </a:rPr>
              <a:t>در </a:t>
            </a:r>
            <a:r>
              <a:rPr lang="fa-IR" dirty="0" smtClean="0">
                <a:solidFill>
                  <a:schemeClr val="tx1"/>
                </a:solidFill>
              </a:rPr>
              <a:t>مسائل </a:t>
            </a:r>
            <a:r>
              <a:rPr lang="fa-IR" dirty="0">
                <a:solidFill>
                  <a:schemeClr val="tx1"/>
                </a:solidFill>
              </a:rPr>
              <a:t>علمی، فناورانه و اجتماعی در میان بسیاری از ذینفعان (نظیر محققان، صنعتگران و کارمندان </a:t>
            </a:r>
            <a:r>
              <a:rPr lang="fa-IR" dirty="0" smtClean="0">
                <a:solidFill>
                  <a:schemeClr val="tx1"/>
                </a:solidFill>
              </a:rPr>
              <a:t>دولتی)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ضرورت بکارگیری </a:t>
            </a:r>
            <a:r>
              <a:rPr lang="fa-IR" dirty="0">
                <a:solidFill>
                  <a:schemeClr val="tx1"/>
                </a:solidFill>
              </a:rPr>
              <a:t>فرآیندهای مشورتی به‌منظور ترکیب و بهره‌برداری از تخصص‌های مربوط در راستای حمایت از تصمیم گیری آگاهانه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تضاد </a:t>
            </a:r>
            <a:r>
              <a:rPr lang="fa-IR" dirty="0" smtClean="0"/>
              <a:t>منافع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تخصیص منابع به برخی حوزه‌های </a:t>
            </a:r>
            <a:r>
              <a:rPr lang="fa-IR" dirty="0" smtClean="0">
                <a:solidFill>
                  <a:schemeClr val="tx1"/>
                </a:solidFill>
              </a:rPr>
              <a:t>خاص = </a:t>
            </a:r>
            <a:r>
              <a:rPr lang="fa-IR" dirty="0">
                <a:solidFill>
                  <a:schemeClr val="tx1"/>
                </a:solidFill>
              </a:rPr>
              <a:t>کاهش منابع تخصیص یافته برای سایر </a:t>
            </a:r>
            <a:r>
              <a:rPr lang="fa-IR" dirty="0" smtClean="0">
                <a:solidFill>
                  <a:schemeClr val="tx1"/>
                </a:solidFill>
              </a:rPr>
              <a:t>موضوعات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تضاد منافع میان </a:t>
            </a:r>
            <a:r>
              <a:rPr lang="fa-IR" dirty="0">
                <a:solidFill>
                  <a:schemeClr val="tx1"/>
                </a:solidFill>
              </a:rPr>
              <a:t>مدافعان حوزه‌های تحقیقاتی </a:t>
            </a:r>
            <a:r>
              <a:rPr lang="fa-IR" dirty="0" smtClean="0">
                <a:solidFill>
                  <a:schemeClr val="tx1"/>
                </a:solidFill>
              </a:rPr>
              <a:t>رقیب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احتمال ارائه ادعاهای آینده‌گرایانه </a:t>
            </a:r>
            <a:r>
              <a:rPr lang="fa-IR" dirty="0">
                <a:solidFill>
                  <a:schemeClr val="tx1"/>
                </a:solidFill>
              </a:rPr>
              <a:t>اغراق‌آمیز در مورد اثرات سودمند اقتصادی و اجتماعی کار </a:t>
            </a:r>
            <a:r>
              <a:rPr lang="fa-IR" dirty="0" smtClean="0">
                <a:solidFill>
                  <a:schemeClr val="tx1"/>
                </a:solidFill>
              </a:rPr>
              <a:t>توسط محقق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79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7- چالش‌های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اهداف </a:t>
            </a:r>
            <a:r>
              <a:rPr lang="fa-IR" dirty="0" smtClean="0"/>
              <a:t>چندگانه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دامنه کارکردهای گسترده‌ </a:t>
            </a:r>
            <a:r>
              <a:rPr lang="fa-IR" dirty="0">
                <a:solidFill>
                  <a:schemeClr val="tx1"/>
                </a:solidFill>
              </a:rPr>
              <a:t>برنامه های تحقیقاتی</a:t>
            </a:r>
            <a:r>
              <a:rPr lang="fa-IR" dirty="0" smtClean="0">
                <a:solidFill>
                  <a:schemeClr val="tx1"/>
                </a:solidFill>
              </a:rPr>
              <a:t> (از </a:t>
            </a:r>
            <a:r>
              <a:rPr lang="fa-IR" dirty="0">
                <a:solidFill>
                  <a:schemeClr val="tx1"/>
                </a:solidFill>
              </a:rPr>
              <a:t>کاهش شکست بازار با استفاده از بودجه دولتی تا از بین بردن شکست‌های دیگر در نظام نوآوری </a:t>
            </a:r>
            <a:r>
              <a:rPr lang="fa-IR" dirty="0" smtClean="0">
                <a:solidFill>
                  <a:schemeClr val="tx1"/>
                </a:solidFill>
              </a:rPr>
              <a:t>نظیر </a:t>
            </a:r>
            <a:r>
              <a:rPr lang="fa-IR" dirty="0">
                <a:solidFill>
                  <a:schemeClr val="tx1"/>
                </a:solidFill>
              </a:rPr>
              <a:t>شکست های سیستمی، قفل شدگی ساختاری و </a:t>
            </a:r>
            <a:r>
              <a:rPr lang="fa-IR" dirty="0" smtClean="0">
                <a:solidFill>
                  <a:schemeClr val="tx1"/>
                </a:solidFill>
              </a:rPr>
              <a:t>غیره)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چالش‌ طراحی </a:t>
            </a:r>
            <a:r>
              <a:rPr lang="fa-IR" dirty="0">
                <a:solidFill>
                  <a:schemeClr val="tx1"/>
                </a:solidFill>
              </a:rPr>
              <a:t>اقدامات هدفمند برای دستیابی به تغییرات ساختاری و رفتاری </a:t>
            </a:r>
            <a:r>
              <a:rPr lang="fa-IR" dirty="0" smtClean="0">
                <a:solidFill>
                  <a:schemeClr val="tx1"/>
                </a:solidFill>
              </a:rPr>
              <a:t>دلخواه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وابستگی </a:t>
            </a:r>
            <a:r>
              <a:rPr lang="fa-IR" dirty="0"/>
              <a:t>به </a:t>
            </a:r>
            <a:r>
              <a:rPr lang="fa-IR" dirty="0" smtClean="0"/>
              <a:t>مسیر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بازتاب اولویت‌های </a:t>
            </a:r>
            <a:r>
              <a:rPr lang="fa-IR" dirty="0">
                <a:solidFill>
                  <a:schemeClr val="tx1"/>
                </a:solidFill>
              </a:rPr>
              <a:t>گذشته </a:t>
            </a:r>
            <a:r>
              <a:rPr lang="fa-IR" dirty="0" smtClean="0">
                <a:solidFill>
                  <a:schemeClr val="tx1"/>
                </a:solidFill>
              </a:rPr>
              <a:t>در اولویت‌های کنونی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مثال: پیوند معمولا غیرقابل تغییر پژوهشگاه (خصوصا پژوهشگاه‌های خاص- </a:t>
            </a:r>
            <a:r>
              <a:rPr lang="fa-IR" dirty="0" smtClean="0">
                <a:solidFill>
                  <a:schemeClr val="tx1"/>
                </a:solidFill>
              </a:rPr>
              <a:t>فناوری) </a:t>
            </a:r>
            <a:r>
              <a:rPr lang="fa-IR" dirty="0">
                <a:solidFill>
                  <a:schemeClr val="tx1"/>
                </a:solidFill>
              </a:rPr>
              <a:t>به میزان تقریبی منابع و اهدافی مشخص </a:t>
            </a:r>
            <a:r>
              <a:rPr lang="fa-IR" dirty="0" smtClean="0">
                <a:solidFill>
                  <a:schemeClr val="tx1"/>
                </a:solidFill>
              </a:rPr>
              <a:t>به محض تاسیس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ضرورت تاکید بر حمایت پروژه‌ای به‌جای حمایت </a:t>
            </a:r>
            <a:r>
              <a:rPr lang="fa-IR" dirty="0" smtClean="0">
                <a:solidFill>
                  <a:schemeClr val="tx1"/>
                </a:solidFill>
              </a:rPr>
              <a:t>نهادی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077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7- چالش‌های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دشواری در همراستاسازی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گسترش تعداد بازیگران فعال و کاهش تمرکز در فرایند </a:t>
            </a:r>
            <a:r>
              <a:rPr lang="fa-IR" dirty="0" smtClean="0">
                <a:solidFill>
                  <a:schemeClr val="tx1"/>
                </a:solidFill>
              </a:rPr>
              <a:t>اولویت‌گذاری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 smtClean="0">
                <a:solidFill>
                  <a:schemeClr val="tx1"/>
                </a:solidFill>
              </a:rPr>
              <a:t> معضل هماهنگی </a:t>
            </a:r>
            <a:r>
              <a:rPr lang="fa-IR" dirty="0">
                <a:solidFill>
                  <a:schemeClr val="tx1"/>
                </a:solidFill>
              </a:rPr>
              <a:t>اولویت‌های تعیین‌شده در حوزه‌های </a:t>
            </a:r>
            <a:r>
              <a:rPr lang="fa-IR" dirty="0" smtClean="0">
                <a:solidFill>
                  <a:schemeClr val="tx1"/>
                </a:solidFill>
              </a:rPr>
              <a:t>مختلف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تعدد </a:t>
            </a:r>
            <a:r>
              <a:rPr lang="fa-IR" dirty="0">
                <a:solidFill>
                  <a:schemeClr val="tx1"/>
                </a:solidFill>
              </a:rPr>
              <a:t>نهادهای تخصصی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تثبیت اولویت‌گذاری زمینه‌ای </a:t>
            </a:r>
            <a:r>
              <a:rPr lang="fa-IR" dirty="0" smtClean="0">
                <a:solidFill>
                  <a:schemeClr val="tx1"/>
                </a:solidFill>
              </a:rPr>
              <a:t>و قفل‌شدگی </a:t>
            </a:r>
            <a:r>
              <a:rPr lang="fa-IR" dirty="0">
                <a:solidFill>
                  <a:schemeClr val="tx1"/>
                </a:solidFill>
              </a:rPr>
              <a:t>شدید </a:t>
            </a:r>
            <a:r>
              <a:rPr lang="fa-IR" dirty="0" smtClean="0">
                <a:solidFill>
                  <a:schemeClr val="tx1"/>
                </a:solidFill>
              </a:rPr>
              <a:t>نظام </a:t>
            </a:r>
            <a:r>
              <a:rPr lang="fa-IR" dirty="0">
                <a:solidFill>
                  <a:schemeClr val="tx1"/>
                </a:solidFill>
              </a:rPr>
              <a:t>اولویت‌گذاری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r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الزام کلیه </a:t>
            </a:r>
            <a:r>
              <a:rPr lang="fa-IR" dirty="0">
                <a:solidFill>
                  <a:schemeClr val="tx1"/>
                </a:solidFill>
              </a:rPr>
              <a:t>نهادهای دولتی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fa-IR" dirty="0">
                <a:solidFill>
                  <a:schemeClr val="tx1"/>
                </a:solidFill>
              </a:rPr>
              <a:t>تدوین سند راهبردی </a:t>
            </a:r>
            <a:r>
              <a:rPr lang="fa-IR" dirty="0" smtClean="0">
                <a:solidFill>
                  <a:schemeClr val="tx1"/>
                </a:solidFill>
              </a:rPr>
              <a:t>خود با </a:t>
            </a:r>
            <a:r>
              <a:rPr lang="fa-IR" dirty="0">
                <a:solidFill>
                  <a:schemeClr val="tx1"/>
                </a:solidFill>
              </a:rPr>
              <a:t>گسترش رویکرد مدیریت دولتی نوین در دهه 1990 </a:t>
            </a:r>
            <a:r>
              <a:rPr lang="fa-IR" dirty="0" smtClean="0">
                <a:solidFill>
                  <a:schemeClr val="tx1"/>
                </a:solidFill>
              </a:rPr>
              <a:t>میلادی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دشواری هماهنگی </a:t>
            </a:r>
            <a:r>
              <a:rPr lang="fa-IR" dirty="0" smtClean="0">
                <a:solidFill>
                  <a:schemeClr val="tx1"/>
                </a:solidFill>
              </a:rPr>
              <a:t>این </a:t>
            </a:r>
            <a:r>
              <a:rPr lang="fa-IR" dirty="0">
                <a:solidFill>
                  <a:schemeClr val="tx1"/>
                </a:solidFill>
              </a:rPr>
              <a:t>اسناد </a:t>
            </a:r>
            <a:r>
              <a:rPr lang="fa-IR" dirty="0" smtClean="0">
                <a:solidFill>
                  <a:schemeClr val="tx1"/>
                </a:solidFill>
              </a:rPr>
              <a:t>پرتعداد به‌علت عدم </a:t>
            </a:r>
            <a:r>
              <a:rPr lang="fa-IR" dirty="0">
                <a:solidFill>
                  <a:schemeClr val="tx1"/>
                </a:solidFill>
              </a:rPr>
              <a:t>انطباق زمانی اسناد و </a:t>
            </a:r>
            <a:r>
              <a:rPr lang="fa-IR" dirty="0" smtClean="0">
                <a:solidFill>
                  <a:schemeClr val="tx1"/>
                </a:solidFill>
              </a:rPr>
              <a:t>عدم </a:t>
            </a:r>
            <a:r>
              <a:rPr lang="fa-IR" dirty="0">
                <a:solidFill>
                  <a:schemeClr val="tx1"/>
                </a:solidFill>
              </a:rPr>
              <a:t>ارجاع مناسب به اسناد </a:t>
            </a:r>
            <a:r>
              <a:rPr lang="fa-IR" dirty="0" smtClean="0">
                <a:solidFill>
                  <a:schemeClr val="tx1"/>
                </a:solidFill>
              </a:rPr>
              <a:t>بالادستی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786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7- چالش‌های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تفکیک‌ناپذیری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اولویت‌ها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کلی بودن و شباهت ماهوی اولویت‌گذاری‌ها (مثال: تکرار حوزه‌های </a:t>
            </a:r>
            <a:r>
              <a:rPr lang="fa-IR" dirty="0">
                <a:solidFill>
                  <a:schemeClr val="tx1"/>
                </a:solidFill>
              </a:rPr>
              <a:t>فاوا، بیوتکنولوژی، نانوتکنولوژی، مواد جدید، فناوری‌های زیست‌محیطی و فناوری‌های سلامت در کلیه </a:t>
            </a:r>
            <a:r>
              <a:rPr lang="fa-IR" dirty="0" smtClean="0">
                <a:solidFill>
                  <a:schemeClr val="tx1"/>
                </a:solidFill>
              </a:rPr>
              <a:t>اولویت‌گذاری‌ها)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ناکارایی دو سر طیف اولویت‌گذاری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فهرست </a:t>
            </a:r>
            <a:r>
              <a:rPr lang="fa-IR" dirty="0">
                <a:solidFill>
                  <a:schemeClr val="tx1"/>
                </a:solidFill>
              </a:rPr>
              <a:t>حوزه‌های زمینه‌ای بسیار کلی (به‌عنوان مثال در سه گروه فاوا، بیوتکنولوژی و نانوتکنولوژی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اولویت‌های </a:t>
            </a:r>
            <a:r>
              <a:rPr lang="fa-IR" dirty="0">
                <a:solidFill>
                  <a:schemeClr val="tx1"/>
                </a:solidFill>
              </a:rPr>
              <a:t>بسیار پرتعداد (نظیر فهرست 100 فناوری کلیدی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چالش تعیین سطح تفصیل اولویت‌ها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055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7- چالش‌های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محدودیت دامنه </a:t>
            </a:r>
            <a:r>
              <a:rPr lang="fa-IR" dirty="0" smtClean="0"/>
              <a:t>پیاده‌سازی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75000"/>
                  </a:schemeClr>
                </a:solidFill>
              </a:rPr>
              <a:t>ناتوانی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اولویت‌‌گذاری در دگرگونی توزیع منابع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تنها ابزاری برای هماهنگ‌سازی بازیگران برای دستیابی به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اهداف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75000"/>
                  </a:schemeClr>
                </a:solidFill>
              </a:rPr>
              <a:t>موفقیت در دستیابی به اهداف یک اولویت تعیین‌شده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در گرو </a:t>
            </a:r>
            <a:r>
              <a:rPr lang="fa-IR" dirty="0">
                <a:solidFill>
                  <a:schemeClr val="tx2">
                    <a:lumMod val="75000"/>
                  </a:schemeClr>
                </a:solidFill>
              </a:rPr>
              <a:t>توسعه در ابعاد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خارج </a:t>
            </a:r>
            <a:r>
              <a:rPr lang="fa-IR" dirty="0">
                <a:solidFill>
                  <a:schemeClr val="tx2">
                    <a:lumMod val="75000"/>
                  </a:schemeClr>
                </a:solidFill>
              </a:rPr>
              <a:t>از کنترل سیاستگذار و یا بازیگر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اصلی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محدودیت شدید میزان بودجه قابل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بازتوزیع (معمولا میزان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رشد سالانه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بودجه)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1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b="1" dirty="0" smtClean="0"/>
              <a:t>8- تخصصی‌سازی </a:t>
            </a:r>
            <a:r>
              <a:rPr lang="fa-IR" sz="3200" b="1" dirty="0"/>
              <a:t>هوشمند، راهبردی نوین مبتنی بر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پیشنهاد </a:t>
            </a:r>
            <a:r>
              <a:rPr lang="fa-IR" dirty="0"/>
              <a:t>اولویت‌گذاری </a:t>
            </a:r>
            <a:r>
              <a:rPr lang="fa-IR" dirty="0" smtClean="0"/>
              <a:t>سطح </a:t>
            </a:r>
            <a:r>
              <a:rPr lang="fa-IR" dirty="0"/>
              <a:t>منطقه‌ای توسط پژوهشگران متعدد برای پاسخگویی به نارسایی‌های اولویت‌گذاری‌های </a:t>
            </a:r>
            <a:r>
              <a:rPr lang="fa-IR" dirty="0" smtClean="0"/>
              <a:t>ملی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ارائه چارچوب </a:t>
            </a:r>
            <a:r>
              <a:rPr lang="fa-IR" dirty="0">
                <a:solidFill>
                  <a:srgbClr val="C00000"/>
                </a:solidFill>
              </a:rPr>
              <a:t>راهبرد تخصصی‌سازی </a:t>
            </a:r>
            <a:r>
              <a:rPr lang="fa-IR" dirty="0" smtClean="0">
                <a:solidFill>
                  <a:srgbClr val="C00000"/>
                </a:solidFill>
              </a:rPr>
              <a:t>هوشمند توسط </a:t>
            </a:r>
            <a:r>
              <a:rPr lang="fa-IR" dirty="0">
                <a:solidFill>
                  <a:srgbClr val="C00000"/>
                </a:solidFill>
              </a:rPr>
              <a:t>اتحادیه </a:t>
            </a:r>
            <a:r>
              <a:rPr lang="fa-IR" dirty="0" smtClean="0">
                <a:solidFill>
                  <a:srgbClr val="C00000"/>
                </a:solidFill>
              </a:rPr>
              <a:t>اروپا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پاسخگویی به معایب </a:t>
            </a:r>
            <a:r>
              <a:rPr lang="fa-IR" dirty="0"/>
              <a:t>تجربیات پیشین سیاستگذاری نوآوری </a:t>
            </a:r>
            <a:r>
              <a:rPr lang="fa-IR" dirty="0" smtClean="0"/>
              <a:t>منطقه‌ای نظیر ضعف </a:t>
            </a:r>
            <a:r>
              <a:rPr lang="fa-IR" dirty="0"/>
              <a:t>در نگاه بین‌المللی و </a:t>
            </a:r>
            <a:r>
              <a:rPr lang="fa-IR" dirty="0" smtClean="0"/>
              <a:t>بین‌منطقه‌ای و </a:t>
            </a:r>
            <a:r>
              <a:rPr lang="fa-IR" dirty="0"/>
              <a:t>عدم همراستایی با ظرفیت‌های صنعتی و اقتصادی </a:t>
            </a:r>
            <a:r>
              <a:rPr lang="fa-IR" dirty="0" smtClean="0"/>
              <a:t>مناطق</a:t>
            </a:r>
            <a:endParaRPr lang="fa-IR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rgbClr val="C00000"/>
                </a:solidFill>
              </a:rPr>
              <a:t>هدف: اولویت‌گذاری هوشمند، پایدار و همه‌جانبه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فرض: عدم امکان </a:t>
            </a:r>
            <a:r>
              <a:rPr lang="fa-IR" dirty="0"/>
              <a:t>سیاست‌گذاری متمرکز، از بالا به پایین و تقریباً یکسان برای مناطق </a:t>
            </a:r>
            <a:r>
              <a:rPr lang="fa-IR" dirty="0" smtClean="0"/>
              <a:t>مختلف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b="1" dirty="0" smtClean="0"/>
              <a:t>8- تخصصی‌سازی </a:t>
            </a:r>
            <a:r>
              <a:rPr lang="fa-IR" sz="3200" b="1" dirty="0"/>
              <a:t>هوشمند، راهبردی نوین مبتنی بر </a:t>
            </a:r>
            <a:r>
              <a:rPr lang="fa-IR" sz="3200" b="1" dirty="0" smtClean="0"/>
              <a:t>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سیاست‌‌گذاری </a:t>
            </a:r>
            <a:r>
              <a:rPr lang="fa-IR" dirty="0"/>
              <a:t>خاص هر منطقه </a:t>
            </a:r>
            <a:r>
              <a:rPr lang="fa-IR" dirty="0" smtClean="0"/>
              <a:t>بر </a:t>
            </a:r>
            <a:r>
              <a:rPr lang="fa-IR" dirty="0"/>
              <a:t>اساس توانمندی‌ها و نیازها و با مشارکت فعال </a:t>
            </a:r>
            <a:r>
              <a:rPr lang="fa-IR" dirty="0" smtClean="0"/>
              <a:t>ذی‌نفعان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3 عنصر کلیدی تخصصی‌سازی هوشمند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92D050"/>
                </a:solidFill>
              </a:rPr>
              <a:t>راهبردی بودن: همراستایی </a:t>
            </a:r>
            <a:r>
              <a:rPr lang="fa-IR" dirty="0">
                <a:solidFill>
                  <a:srgbClr val="92D050"/>
                </a:solidFill>
              </a:rPr>
              <a:t>با اهداف و </a:t>
            </a:r>
            <a:r>
              <a:rPr lang="fa-IR" dirty="0" smtClean="0">
                <a:solidFill>
                  <a:srgbClr val="92D050"/>
                </a:solidFill>
              </a:rPr>
              <a:t>اولویت‌های منطقه‌ای </a:t>
            </a:r>
            <a:r>
              <a:rPr lang="fa-IR" dirty="0">
                <a:solidFill>
                  <a:srgbClr val="92D050"/>
                </a:solidFill>
              </a:rPr>
              <a:t>و تقویت </a:t>
            </a:r>
            <a:r>
              <a:rPr lang="fa-IR" dirty="0" smtClean="0">
                <a:solidFill>
                  <a:srgbClr val="92D050"/>
                </a:solidFill>
              </a:rPr>
              <a:t>فعالیت‌های نوآورانه 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92D050"/>
                </a:solidFill>
              </a:rPr>
              <a:t>یکپارچگی: همراستا </a:t>
            </a:r>
            <a:r>
              <a:rPr lang="fa-IR" dirty="0">
                <a:solidFill>
                  <a:srgbClr val="92D050"/>
                </a:solidFill>
              </a:rPr>
              <a:t>با اولویت‌های نوآوری در سطح ملی و </a:t>
            </a:r>
            <a:r>
              <a:rPr lang="fa-IR" dirty="0" smtClean="0">
                <a:solidFill>
                  <a:srgbClr val="92D050"/>
                </a:solidFill>
              </a:rPr>
              <a:t>سیاست‌های </a:t>
            </a:r>
            <a:r>
              <a:rPr lang="fa-IR" dirty="0">
                <a:solidFill>
                  <a:srgbClr val="92D050"/>
                </a:solidFill>
              </a:rPr>
              <a:t>توسعه اقتصادی، آموزش عالی و نیروی انسانی</a:t>
            </a:r>
            <a:endParaRPr lang="fa-IR" dirty="0" smtClean="0">
              <a:solidFill>
                <a:srgbClr val="92D050"/>
              </a:solidFill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92D050"/>
                </a:solidFill>
              </a:rPr>
              <a:t>مکان- محوری</a:t>
            </a:r>
            <a:r>
              <a:rPr lang="fa-IR" dirty="0">
                <a:solidFill>
                  <a:srgbClr val="92D050"/>
                </a:solidFill>
              </a:rPr>
              <a:t>: </a:t>
            </a:r>
            <a:r>
              <a:rPr lang="fa-IR" dirty="0" smtClean="0">
                <a:solidFill>
                  <a:srgbClr val="92D050"/>
                </a:solidFill>
              </a:rPr>
              <a:t>اولویت‌گذاری </a:t>
            </a:r>
            <a:r>
              <a:rPr lang="fa-IR" dirty="0">
                <a:solidFill>
                  <a:srgbClr val="92D050"/>
                </a:solidFill>
              </a:rPr>
              <a:t>با توجه به واقعیتهای موجود در منطقه و بر اساس ورودیها، تجربیات و دانش محلی بازیگران </a:t>
            </a:r>
            <a:r>
              <a:rPr lang="fa-IR" dirty="0" smtClean="0">
                <a:solidFill>
                  <a:srgbClr val="92D050"/>
                </a:solidFill>
              </a:rPr>
              <a:t>منطقه‌ای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213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برخی تعاریف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فرایندی </a:t>
            </a:r>
            <a:r>
              <a:rPr lang="fa-IR" dirty="0">
                <a:solidFill>
                  <a:schemeClr val="tx1"/>
                </a:solidFill>
              </a:rPr>
              <a:t>راهبردی با هدف افزایش بازگشت سرمایه‌گذاری دولتی در پژوهش و ارتباط پژوهش با اهداف اجتماعی – اقتصادی بلندمدت کشور (رقابت‌پذیری، رشد، رفاه و غیره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فرایندی </a:t>
            </a:r>
            <a:r>
              <a:rPr lang="fa-IR" dirty="0">
                <a:solidFill>
                  <a:schemeClr val="tx1"/>
                </a:solidFill>
              </a:rPr>
              <a:t>مذاکره‌محور که در آن بازیگران و ذینفعان مختلف، بر روی آرمان‌ها، اهداف و فعالیت‌های مشترک توافق </a:t>
            </a:r>
            <a:r>
              <a:rPr lang="fa-IR" dirty="0" smtClean="0">
                <a:solidFill>
                  <a:schemeClr val="tx1"/>
                </a:solidFill>
              </a:rPr>
              <a:t>می‌کنند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فرایند </a:t>
            </a:r>
            <a:r>
              <a:rPr lang="fa-IR" dirty="0">
                <a:solidFill>
                  <a:schemeClr val="tx1"/>
                </a:solidFill>
              </a:rPr>
              <a:t>انتخاب تعدادی فعالیت از میان سایر فعالیت‌ها به‌منظور تخصیص منابع </a:t>
            </a:r>
            <a:r>
              <a:rPr lang="fa-IR" dirty="0" smtClean="0">
                <a:solidFill>
                  <a:schemeClr val="tx1"/>
                </a:solidFill>
              </a:rPr>
              <a:t>عمومی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655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b="1" dirty="0" smtClean="0"/>
              <a:t>8- تخصصی‌سازی </a:t>
            </a:r>
            <a:r>
              <a:rPr lang="fa-IR" sz="3200" b="1" dirty="0"/>
              <a:t>هوشمند، راهبردی نوین مبتنی بر </a:t>
            </a:r>
            <a:r>
              <a:rPr lang="fa-IR" sz="3200" b="1" dirty="0" smtClean="0"/>
              <a:t>اولویت‌گذاری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ضرورت توجه همزمان به ...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درون‌نگری و ارتباطات بیرونی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92D050"/>
                </a:solidFill>
              </a:rPr>
              <a:t>درون‌نگری: سیاست‌گذاری با در نظر گرفتن واقعیت‌ها، توانمندی‌ها، منابع در دسترس و با قابلیت پیاده‌سازی در منطقه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92D050"/>
                </a:solidFill>
              </a:rPr>
              <a:t>ارتباطات بیرونی: تضمین جریان آسان دانش بیرونی از طریق ارتباطات مستحکم و مناسب با منابع دانشی خارج از منطقه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ar-SA" dirty="0" smtClean="0">
                <a:solidFill>
                  <a:schemeClr val="tx1"/>
                </a:solidFill>
              </a:rPr>
              <a:t>پتانسیل‌ها </a:t>
            </a:r>
            <a:r>
              <a:rPr lang="ar-SA" dirty="0">
                <a:solidFill>
                  <a:schemeClr val="tx1"/>
                </a:solidFill>
              </a:rPr>
              <a:t>و توانمندی</a:t>
            </a:r>
            <a:r>
              <a:rPr lang="en-US" dirty="0">
                <a:solidFill>
                  <a:schemeClr val="tx1"/>
                </a:solidFill>
              </a:rPr>
              <a:t>‌</a:t>
            </a:r>
            <a:r>
              <a:rPr lang="ar-SA" dirty="0" smtClean="0">
                <a:solidFill>
                  <a:schemeClr val="tx1"/>
                </a:solidFill>
              </a:rPr>
              <a:t>ها</a:t>
            </a:r>
            <a:r>
              <a:rPr lang="fa-IR" dirty="0" smtClean="0">
                <a:solidFill>
                  <a:schemeClr val="tx1"/>
                </a:solidFill>
              </a:rPr>
              <a:t>ی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منطقه </a:t>
            </a:r>
            <a:r>
              <a:rPr lang="fa-IR" dirty="0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همپوشانی</a:t>
            </a:r>
            <a:r>
              <a:rPr lang="en-US" dirty="0">
                <a:solidFill>
                  <a:schemeClr val="tx1"/>
                </a:solidFill>
              </a:rPr>
              <a:t>‌</a:t>
            </a:r>
            <a:r>
              <a:rPr lang="ar-SA" dirty="0">
                <a:solidFill>
                  <a:schemeClr val="tx1"/>
                </a:solidFill>
              </a:rPr>
              <a:t>های میان</a:t>
            </a:r>
            <a:r>
              <a:rPr lang="en-US" dirty="0">
                <a:solidFill>
                  <a:schemeClr val="tx1"/>
                </a:solidFill>
              </a:rPr>
              <a:t>‌</a:t>
            </a:r>
            <a:r>
              <a:rPr lang="ar-SA" dirty="0">
                <a:solidFill>
                  <a:schemeClr val="tx1"/>
                </a:solidFill>
              </a:rPr>
              <a:t>منطقه</a:t>
            </a:r>
            <a:r>
              <a:rPr lang="en-US" dirty="0">
                <a:solidFill>
                  <a:schemeClr val="tx1"/>
                </a:solidFill>
              </a:rPr>
              <a:t>‌</a:t>
            </a:r>
            <a:r>
              <a:rPr lang="ar-SA" dirty="0" smtClean="0">
                <a:solidFill>
                  <a:schemeClr val="tx1"/>
                </a:solidFill>
              </a:rPr>
              <a:t>ای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ar-SA" dirty="0" smtClean="0">
                <a:solidFill>
                  <a:schemeClr val="tx1"/>
                </a:solidFill>
              </a:rPr>
              <a:t>سیاست‌های </a:t>
            </a:r>
            <a:r>
              <a:rPr lang="ar-SA" dirty="0">
                <a:solidFill>
                  <a:schemeClr val="tx1"/>
                </a:solidFill>
              </a:rPr>
              <a:t>کلان ملی و فراملی (رویکرد بالا به پایین) و ظرفیت‌های شناسایی‌شده در فرایند کشف کارآفرینانه (رویکرد پایین به بالا)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21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9- مطالعه </a:t>
            </a:r>
            <a:r>
              <a:rPr lang="fa-IR" sz="3200" dirty="0"/>
              <a:t>موردی: </a:t>
            </a:r>
            <a:r>
              <a:rPr lang="ar-SA" sz="3200" dirty="0"/>
              <a:t>نقد و بررسی</a:t>
            </a:r>
            <a:r>
              <a:rPr lang="fa-IR" sz="3200" dirty="0"/>
              <a:t> </a:t>
            </a:r>
            <a:r>
              <a:rPr lang="ar-SA" sz="3200" dirty="0"/>
              <a:t>نقشه جامع علمی کشور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>
                <a:solidFill>
                  <a:srgbClr val="0070C0"/>
                </a:solidFill>
              </a:rPr>
              <a:t>تاریخچه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آغاز دوره </a:t>
            </a:r>
            <a:r>
              <a:rPr lang="fa-IR" dirty="0" smtClean="0">
                <a:solidFill>
                  <a:schemeClr val="tx1"/>
                </a:solidFill>
              </a:rPr>
              <a:t>جدید سیاستگذاری </a:t>
            </a:r>
            <a:r>
              <a:rPr lang="fa-IR" dirty="0">
                <a:solidFill>
                  <a:schemeClr val="tx1"/>
                </a:solidFill>
              </a:rPr>
              <a:t>علم و فناوری </a:t>
            </a:r>
            <a:r>
              <a:rPr lang="fa-IR" dirty="0" smtClean="0">
                <a:solidFill>
                  <a:schemeClr val="tx1"/>
                </a:solidFill>
              </a:rPr>
              <a:t>در </a:t>
            </a:r>
            <a:r>
              <a:rPr lang="fa-IR" dirty="0">
                <a:solidFill>
                  <a:schemeClr val="tx1"/>
                </a:solidFill>
              </a:rPr>
              <a:t>ابتدای دهه </a:t>
            </a:r>
            <a:r>
              <a:rPr lang="fa-IR" dirty="0" smtClean="0">
                <a:solidFill>
                  <a:schemeClr val="tx1"/>
                </a:solidFill>
              </a:rPr>
              <a:t>1380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تصویب </a:t>
            </a:r>
            <a:r>
              <a:rPr lang="fa-IR" dirty="0">
                <a:solidFill>
                  <a:schemeClr val="tx1"/>
                </a:solidFill>
              </a:rPr>
              <a:t>سياست‌هاي كلي نظام براي رشد و توسعه فناوري در </a:t>
            </a:r>
            <a:r>
              <a:rPr lang="fa-IR" dirty="0" smtClean="0">
                <a:solidFill>
                  <a:schemeClr val="tx1"/>
                </a:solidFill>
              </a:rPr>
              <a:t>كشور در </a:t>
            </a:r>
            <a:r>
              <a:rPr lang="fa-IR" dirty="0">
                <a:solidFill>
                  <a:schemeClr val="tx1"/>
                </a:solidFill>
              </a:rPr>
              <a:t>سال 1383 </a:t>
            </a:r>
            <a:r>
              <a:rPr lang="fa-IR" dirty="0" smtClean="0">
                <a:solidFill>
                  <a:schemeClr val="tx1"/>
                </a:solidFill>
              </a:rPr>
              <a:t>توسط مجمع </a:t>
            </a:r>
            <a:r>
              <a:rPr lang="fa-IR" dirty="0">
                <a:solidFill>
                  <a:schemeClr val="tx1"/>
                </a:solidFill>
              </a:rPr>
              <a:t>تشخيص مصلحت </a:t>
            </a:r>
            <a:r>
              <a:rPr lang="fa-IR" dirty="0" smtClean="0">
                <a:solidFill>
                  <a:schemeClr val="tx1"/>
                </a:solidFill>
              </a:rPr>
              <a:t>نظام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تخصیص فصلی مستقل </a:t>
            </a:r>
            <a:r>
              <a:rPr lang="fa-IR" dirty="0">
                <a:solidFill>
                  <a:schemeClr val="tx1"/>
                </a:solidFill>
              </a:rPr>
              <a:t>به توسعه دانايي مشتمل بر آموزش، پژوهش و </a:t>
            </a:r>
            <a:r>
              <a:rPr lang="fa-IR" dirty="0" smtClean="0">
                <a:solidFill>
                  <a:schemeClr val="tx1"/>
                </a:solidFill>
              </a:rPr>
              <a:t>فناوري در </a:t>
            </a:r>
            <a:r>
              <a:rPr lang="fa-IR" dirty="0">
                <a:solidFill>
                  <a:schemeClr val="tx1"/>
                </a:solidFill>
              </a:rPr>
              <a:t>برنامه چهارم </a:t>
            </a:r>
            <a:r>
              <a:rPr lang="fa-IR" dirty="0" smtClean="0">
                <a:solidFill>
                  <a:schemeClr val="tx1"/>
                </a:solidFill>
              </a:rPr>
              <a:t>توسعه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70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>
                <a:solidFill>
                  <a:srgbClr val="0070C0"/>
                </a:solidFill>
              </a:rPr>
              <a:t>تاریخچه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تدوین سه سند مرتبط با نقشه جامع علمی کشور در سال‌های 85-1383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سند توسعه پژوهش و فناوري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سند ملي تمهيد شرايط جذب و استفاده بهينه از نخبگان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سند ملي توسعه آموزش عالي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تهیه سند </a:t>
            </a:r>
            <a:r>
              <a:rPr lang="fa-IR" dirty="0">
                <a:solidFill>
                  <a:schemeClr val="tx1"/>
                </a:solidFill>
              </a:rPr>
              <a:t>پيشنهاديه پروژه نقشه جامع علمي كشور در پانزده مجلد و حدود 700 صفحه و سند كوتاه‌مدت توسعه علمي كشور به‌عنوان مقدمه تدوین نقشه </a:t>
            </a:r>
            <a:r>
              <a:rPr lang="fa-IR" dirty="0" smtClean="0">
                <a:solidFill>
                  <a:schemeClr val="tx1"/>
                </a:solidFill>
              </a:rPr>
              <a:t>در سال‌های 86-1385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37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0070C0"/>
                </a:solidFill>
              </a:rPr>
              <a:t>تاریخچه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واگذاری تدوین نقشه توسط شوراي عالي انقلاب فرهنگي به یک شوراي تخصصي در سال </a:t>
            </a:r>
            <a:r>
              <a:rPr lang="fa-IR" dirty="0" smtClean="0">
                <a:solidFill>
                  <a:schemeClr val="tx1"/>
                </a:solidFill>
              </a:rPr>
              <a:t>1386 و </a:t>
            </a:r>
            <a:r>
              <a:rPr lang="fa-IR" dirty="0">
                <a:solidFill>
                  <a:schemeClr val="tx1"/>
                </a:solidFill>
              </a:rPr>
              <a:t>در پي تاكيدات مكرر مقام معظم رهبري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 تدوین نسخه چهارم نقشه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در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20 صفحه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ادغام سند 100 صفحه‌ای معاونت علمي و فناوري رياست جمهوري در نقشه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تدوین مجزای برنامه تحول وزارت علوم به علت پاره‌ای از اختلافات</a:t>
            </a:r>
            <a:endParaRPr lang="fa-IR" dirty="0">
              <a:solidFill>
                <a:schemeClr val="tx1"/>
              </a:solidFill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2">
                    <a:lumMod val="75000"/>
                  </a:schemeClr>
                </a:solidFill>
              </a:rPr>
              <a:t>تلفیق </a:t>
            </a: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دو نقشه در كميته‌اي ذيل شوراي عالي انقلاب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</a:rPr>
              <a:t>فرهنگي در سال 1388 و ارائه به مقام معظم رهبری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 عدم تایید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تاریخچه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نقد نقشه توسط یکی از مجموعه‌های مرتبط با مركز همكاري‌هاي فناوري و نوآوري رياست جمهوري در صحن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شورای عالی </a:t>
            </a:r>
            <a:r>
              <a:rPr lang="fa-IR" dirty="0">
                <a:solidFill>
                  <a:schemeClr val="tx1"/>
                </a:solidFill>
                <a:sym typeface="Wingdings" panose="05000000000000000000" pitchFamily="2" charset="2"/>
              </a:rPr>
              <a:t>انقلاب فرهنگی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بازنویسی نقشه توسط كارگروهي متشكل از سه نفر اعضاي تيم تدوين نقشه شورا و دو نفر از اعضاي مجموعه نامبرده در دو ماه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تشکیل ستاد راهبري اجراي نقشه جامع علمي ذیل شورای عالی انقلاب فرهنگی جهت ايجاد سازوكاري براي ضمانت اجراي نقشه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رونمایی از نسخه نهایی نقشه در سال 1389 و ابلاغ 15 اقدام ملی اولویت‌دار برای آغاز اجرای نقشه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در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سال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1391</a:t>
            </a:r>
            <a:endParaRPr lang="fa-I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انتقادات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B050"/>
                </a:solidFill>
              </a:rPr>
              <a:t>رویکرد بالا به پایین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کمرنگ </a:t>
            </a:r>
            <a:r>
              <a:rPr lang="fa-IR" dirty="0">
                <a:solidFill>
                  <a:schemeClr val="tx1"/>
                </a:solidFill>
              </a:rPr>
              <a:t>شدن بکارگیری الگوهای بالا به پایین و نخبه‌گرایانه نسبت به دهه‌های </a:t>
            </a:r>
            <a:r>
              <a:rPr lang="fa-IR" dirty="0" smtClean="0">
                <a:solidFill>
                  <a:schemeClr val="tx1"/>
                </a:solidFill>
              </a:rPr>
              <a:t>پیشین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rgbClr val="C00000"/>
                </a:solidFill>
              </a:rPr>
              <a:t>تدوین نقشه جامع علمی کشور توسط نهادهای دولتی و پشت درهای </a:t>
            </a:r>
            <a:r>
              <a:rPr lang="fa-IR" dirty="0" smtClean="0">
                <a:solidFill>
                  <a:srgbClr val="C00000"/>
                </a:solidFill>
              </a:rPr>
              <a:t>بسته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کاهش احتمال حمایت بخش خصوصی و مطالبه‌گری عامه مردم در راستای پیگیری اهداف </a:t>
            </a:r>
            <a:r>
              <a:rPr lang="fa-IR" dirty="0" smtClean="0">
                <a:solidFill>
                  <a:schemeClr val="tx1"/>
                </a:solidFill>
              </a:rPr>
              <a:t>نقشه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پیشنهاد: بکارگیری اولویت‌های </a:t>
            </a:r>
            <a:r>
              <a:rPr lang="fa-IR" dirty="0">
                <a:solidFill>
                  <a:srgbClr val="C00000"/>
                </a:solidFill>
              </a:rPr>
              <a:t>تعیین‌شده به‌عنوان ورودی پانل‌های دلفی در سطح </a:t>
            </a:r>
            <a:r>
              <a:rPr lang="fa-IR" dirty="0" smtClean="0">
                <a:solidFill>
                  <a:srgbClr val="C00000"/>
                </a:solidFill>
              </a:rPr>
              <a:t>و تکمیل فرایند </a:t>
            </a:r>
            <a:r>
              <a:rPr lang="fa-IR" dirty="0">
                <a:solidFill>
                  <a:srgbClr val="C00000"/>
                </a:solidFill>
              </a:rPr>
              <a:t>با یک پروژه آینده‌نگاری </a:t>
            </a:r>
            <a:r>
              <a:rPr lang="fa-IR" dirty="0" smtClean="0">
                <a:solidFill>
                  <a:srgbClr val="C00000"/>
                </a:solidFill>
              </a:rPr>
              <a:t>گسترده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600" b="1" dirty="0">
                <a:solidFill>
                  <a:srgbClr val="FF0000"/>
                </a:solidFill>
              </a:rPr>
              <a:t>انتقادات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B050"/>
                </a:solidFill>
              </a:rPr>
              <a:t>‌اولویت‌گذاری مبتنی بر الگوی فشار علم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علت: </a:t>
            </a:r>
            <a:r>
              <a:rPr lang="fa-IR" dirty="0" smtClean="0">
                <a:solidFill>
                  <a:schemeClr val="tx1"/>
                </a:solidFill>
              </a:rPr>
              <a:t>انتخاب </a:t>
            </a:r>
            <a:r>
              <a:rPr lang="fa-IR" dirty="0">
                <a:solidFill>
                  <a:schemeClr val="tx1"/>
                </a:solidFill>
              </a:rPr>
              <a:t>نهادهایی نظیر وزارت علوم و شوراي انقلاب فرهنگي به‌عنوان متولیان تدوین </a:t>
            </a:r>
            <a:r>
              <a:rPr lang="fa-IR" dirty="0" smtClean="0">
                <a:solidFill>
                  <a:schemeClr val="tx1"/>
                </a:solidFill>
              </a:rPr>
              <a:t>نقشه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rgbClr val="C00000"/>
                </a:solidFill>
              </a:rPr>
              <a:t>ضرورت گسترش اعضاي ستاد راهبري اجراي نقشه به نمايندگان مصرف‌كننده‌هاي بزرگ علم و فناوري در كشور (نظیر دستگاه‌هاي اجرايي مثل وزارت صنعت، معدن و تجارت</a:t>
            </a:r>
            <a:r>
              <a:rPr lang="fa-IR" dirty="0" smtClean="0">
                <a:solidFill>
                  <a:srgbClr val="C00000"/>
                </a:solidFill>
              </a:rPr>
              <a:t>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ضرورت </a:t>
            </a:r>
            <a:r>
              <a:rPr lang="fa-IR" dirty="0" smtClean="0">
                <a:solidFill>
                  <a:schemeClr val="tx1"/>
                </a:solidFill>
              </a:rPr>
              <a:t>توافق بر راهبرد </a:t>
            </a:r>
            <a:r>
              <a:rPr lang="fa-IR" dirty="0">
                <a:solidFill>
                  <a:schemeClr val="tx1"/>
                </a:solidFill>
              </a:rPr>
              <a:t>توسعه صنعتي كشور و استخراج اولويت‌هاي علم و فناوري </a:t>
            </a:r>
            <a:r>
              <a:rPr lang="fa-IR" dirty="0" smtClean="0">
                <a:solidFill>
                  <a:schemeClr val="tx1"/>
                </a:solidFill>
              </a:rPr>
              <a:t>مبتنی بر آن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600" b="1" dirty="0">
                <a:solidFill>
                  <a:srgbClr val="FF0000"/>
                </a:solidFill>
              </a:rPr>
              <a:t>انتقادات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B050"/>
                </a:solidFill>
              </a:rPr>
              <a:t>عدم انطباق ارزش‌های بنیادین و الگوی نظری با اولویت‌ها، راهبردها و اقدامات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ارائه ارزش‌های بنیادین و الگوی نظری مبتنی بر رويكردی جديد و </a:t>
            </a:r>
            <a:r>
              <a:rPr lang="fa-IR" dirty="0">
                <a:solidFill>
                  <a:schemeClr val="tx1"/>
                </a:solidFill>
              </a:rPr>
              <a:t>متمايز از </a:t>
            </a:r>
            <a:r>
              <a:rPr lang="fa-IR" dirty="0" smtClean="0">
                <a:solidFill>
                  <a:schemeClr val="tx1"/>
                </a:solidFill>
              </a:rPr>
              <a:t>رهيافت‌هاي </a:t>
            </a:r>
            <a:r>
              <a:rPr lang="fa-IR" dirty="0">
                <a:solidFill>
                  <a:schemeClr val="tx1"/>
                </a:solidFill>
              </a:rPr>
              <a:t>موجود در </a:t>
            </a:r>
            <a:r>
              <a:rPr lang="fa-IR" dirty="0" smtClean="0">
                <a:solidFill>
                  <a:schemeClr val="tx1"/>
                </a:solidFill>
              </a:rPr>
              <a:t>علوم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فقدان ردپای مشخصی از ارزش‌ها و </a:t>
            </a:r>
            <a:r>
              <a:rPr lang="fa-IR" dirty="0" smtClean="0">
                <a:solidFill>
                  <a:schemeClr val="tx1"/>
                </a:solidFill>
              </a:rPr>
              <a:t>الگوی نظری در فصول بعدی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00B050"/>
                </a:solidFill>
              </a:rPr>
              <a:t>تاکید شدید بر اولویت‌های کارکردی عمومی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محول کردن اولویت‌گذاری </a:t>
            </a:r>
            <a:r>
              <a:rPr lang="fa-IR" dirty="0">
                <a:solidFill>
                  <a:schemeClr val="tx1"/>
                </a:solidFill>
              </a:rPr>
              <a:t>زمینه‌ای </a:t>
            </a:r>
            <a:r>
              <a:rPr lang="fa-IR" dirty="0" smtClean="0">
                <a:solidFill>
                  <a:schemeClr val="tx1"/>
                </a:solidFill>
              </a:rPr>
              <a:t>به بخش‌هاي </a:t>
            </a:r>
            <a:r>
              <a:rPr lang="fa-IR" dirty="0">
                <a:solidFill>
                  <a:schemeClr val="tx1"/>
                </a:solidFill>
              </a:rPr>
              <a:t>صنعتي و </a:t>
            </a:r>
            <a:r>
              <a:rPr lang="fa-IR" dirty="0" smtClean="0">
                <a:solidFill>
                  <a:schemeClr val="tx1"/>
                </a:solidFill>
              </a:rPr>
              <a:t>اجرايي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ضرورت </a:t>
            </a:r>
            <a:r>
              <a:rPr lang="fa-IR" dirty="0" smtClean="0">
                <a:solidFill>
                  <a:schemeClr val="tx1"/>
                </a:solidFill>
              </a:rPr>
              <a:t>اولویت‌گذاری </a:t>
            </a:r>
            <a:r>
              <a:rPr lang="fa-IR" dirty="0">
                <a:solidFill>
                  <a:schemeClr val="tx1"/>
                </a:solidFill>
              </a:rPr>
              <a:t>کارکردی </a:t>
            </a:r>
            <a:r>
              <a:rPr lang="fa-IR" dirty="0" smtClean="0">
                <a:solidFill>
                  <a:schemeClr val="tx1"/>
                </a:solidFill>
              </a:rPr>
              <a:t>مطابق </a:t>
            </a:r>
            <a:r>
              <a:rPr lang="fa-IR" dirty="0">
                <a:solidFill>
                  <a:schemeClr val="tx1"/>
                </a:solidFill>
              </a:rPr>
              <a:t>با زیست‌بوم اولویت‌های زمینه‌ای </a:t>
            </a:r>
            <a:r>
              <a:rPr lang="fa-IR" dirty="0" smtClean="0">
                <a:solidFill>
                  <a:schemeClr val="tx1"/>
                </a:solidFill>
              </a:rPr>
              <a:t>مشخص‌شده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انتقادات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منطق </a:t>
            </a:r>
            <a:r>
              <a:rPr lang="fa-IR" dirty="0">
                <a:solidFill>
                  <a:schemeClr val="tx1"/>
                </a:solidFill>
              </a:rPr>
              <a:t>رشته‌محور اولویت‌گذاری </a:t>
            </a:r>
            <a:r>
              <a:rPr lang="fa-IR" dirty="0" smtClean="0">
                <a:solidFill>
                  <a:schemeClr val="tx1"/>
                </a:solidFill>
              </a:rPr>
              <a:t>زمینه‌ای: ضرورت اولویت‌گذاری بر </a:t>
            </a:r>
            <a:r>
              <a:rPr lang="fa-IR" dirty="0">
                <a:solidFill>
                  <a:schemeClr val="tx1"/>
                </a:solidFill>
              </a:rPr>
              <a:t>اساس میزان اثرگذاری حوزه‌های علمی در حل مسائل جامعه و راهگشايي پیشرفت و توسعه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800" b="1" dirty="0">
                <a:solidFill>
                  <a:srgbClr val="00B050"/>
                </a:solidFill>
              </a:rPr>
              <a:t>ناهمگونی و همپوشانی اولویت‌ها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مثال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هم‌ردیفی بخش </a:t>
            </a:r>
            <a:r>
              <a:rPr lang="fa-IR" dirty="0">
                <a:solidFill>
                  <a:schemeClr val="tx1"/>
                </a:solidFill>
              </a:rPr>
              <a:t>فناوري، نانو، ميكرو و زيست فناوري در کنار نفت، گاز و </a:t>
            </a:r>
            <a:r>
              <a:rPr lang="fa-IR" dirty="0" smtClean="0">
                <a:solidFill>
                  <a:schemeClr val="tx1"/>
                </a:solidFill>
              </a:rPr>
              <a:t>هوافضا</a:t>
            </a:r>
            <a:r>
              <a:rPr lang="fa-IR" dirty="0">
                <a:solidFill>
                  <a:schemeClr val="tx1"/>
                </a:solidFill>
              </a:rPr>
              <a:t> در اولويت‌هاي رده </a:t>
            </a:r>
            <a:r>
              <a:rPr lang="fa-IR" dirty="0" smtClean="0">
                <a:solidFill>
                  <a:schemeClr val="tx1"/>
                </a:solidFill>
              </a:rPr>
              <a:t>الف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همپوشانی </a:t>
            </a:r>
            <a:r>
              <a:rPr lang="fa-IR" dirty="0">
                <a:solidFill>
                  <a:schemeClr val="tx1"/>
                </a:solidFill>
              </a:rPr>
              <a:t>فناوري‌هاي </a:t>
            </a:r>
            <a:r>
              <a:rPr lang="fa-IR" dirty="0" smtClean="0">
                <a:solidFill>
                  <a:schemeClr val="tx1"/>
                </a:solidFill>
              </a:rPr>
              <a:t>هوافضا (</a:t>
            </a:r>
            <a:r>
              <a:rPr lang="fa-IR" dirty="0">
                <a:solidFill>
                  <a:schemeClr val="tx1"/>
                </a:solidFill>
              </a:rPr>
              <a:t>در رده </a:t>
            </a:r>
            <a:r>
              <a:rPr lang="fa-IR" dirty="0" smtClean="0">
                <a:solidFill>
                  <a:schemeClr val="tx1"/>
                </a:solidFill>
              </a:rPr>
              <a:t>الف) با آلياژهاي </a:t>
            </a:r>
            <a:r>
              <a:rPr lang="fa-IR" dirty="0">
                <a:solidFill>
                  <a:schemeClr val="tx1"/>
                </a:solidFill>
              </a:rPr>
              <a:t>فلزي و مواد </a:t>
            </a:r>
            <a:r>
              <a:rPr lang="fa-IR" dirty="0" smtClean="0">
                <a:solidFill>
                  <a:schemeClr val="tx1"/>
                </a:solidFill>
              </a:rPr>
              <a:t>مغناطيسي (</a:t>
            </a:r>
            <a:r>
              <a:rPr lang="fa-IR" dirty="0">
                <a:solidFill>
                  <a:schemeClr val="tx1"/>
                </a:solidFill>
              </a:rPr>
              <a:t>در رده </a:t>
            </a:r>
            <a:r>
              <a:rPr lang="fa-IR" dirty="0" smtClean="0">
                <a:solidFill>
                  <a:schemeClr val="tx1"/>
                </a:solidFill>
              </a:rPr>
              <a:t>ج)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ضرورت تدوین رهنگاشت فناوری به‌منظور بررسی ارتباطات متقابل فناوري‌هاي اولويت‌دار در بستر زماني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600" b="1" dirty="0">
                <a:solidFill>
                  <a:srgbClr val="FF0000"/>
                </a:solidFill>
              </a:rPr>
              <a:t>انتقادات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</a:t>
            </a:r>
            <a:r>
              <a:rPr lang="fa-IR" dirty="0">
                <a:solidFill>
                  <a:schemeClr val="tx1"/>
                </a:solidFill>
              </a:rPr>
              <a:t>اولویت‌گذاری کلان بخش‌های </a:t>
            </a:r>
            <a:r>
              <a:rPr lang="fa-IR" dirty="0" smtClean="0">
                <a:solidFill>
                  <a:schemeClr val="tx1"/>
                </a:solidFill>
              </a:rPr>
              <a:t>علمی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تعیین اولویت </a:t>
            </a:r>
            <a:r>
              <a:rPr lang="fa-IR" dirty="0">
                <a:solidFill>
                  <a:schemeClr val="tx1"/>
                </a:solidFill>
              </a:rPr>
              <a:t>میان بخش‌های فناوری، علوم پایه و کاربردی، علوم انسانی و معارف اسلامی، سلامت و </a:t>
            </a:r>
            <a:r>
              <a:rPr lang="fa-IR" dirty="0" smtClean="0">
                <a:solidFill>
                  <a:schemeClr val="tx1"/>
                </a:solidFill>
              </a:rPr>
              <a:t>هنر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تنزل نقشه به راهنمایی برای تغییر جهت‌گیری </a:t>
            </a:r>
            <a:r>
              <a:rPr lang="fa-IR" dirty="0">
                <a:solidFill>
                  <a:schemeClr val="tx1"/>
                </a:solidFill>
              </a:rPr>
              <a:t>پژوهشی دانشکده‌های مختلف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00B050"/>
                </a:solidFill>
              </a:rPr>
              <a:t>تعدد اولویت‌ها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در </a:t>
            </a:r>
            <a:r>
              <a:rPr lang="fa-IR" dirty="0">
                <a:solidFill>
                  <a:schemeClr val="tx1"/>
                </a:solidFill>
              </a:rPr>
              <a:t>مجموع 137 </a:t>
            </a:r>
            <a:r>
              <a:rPr lang="fa-IR" dirty="0" smtClean="0">
                <a:solidFill>
                  <a:schemeClr val="tx1"/>
                </a:solidFill>
              </a:rPr>
              <a:t>اولویت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هدفگذاری </a:t>
            </a:r>
            <a:r>
              <a:rPr lang="fa-IR" dirty="0">
                <a:solidFill>
                  <a:schemeClr val="tx1"/>
                </a:solidFill>
              </a:rPr>
              <a:t>بلندپروازانه </a:t>
            </a:r>
            <a:r>
              <a:rPr lang="fa-IR" dirty="0" smtClean="0">
                <a:solidFill>
                  <a:schemeClr val="tx1"/>
                </a:solidFill>
                <a:sym typeface="Wingdings" panose="05000000000000000000" pitchFamily="2" charset="2"/>
              </a:rPr>
              <a:t></a:t>
            </a:r>
            <a:r>
              <a:rPr lang="fa-IR" dirty="0" smtClean="0">
                <a:solidFill>
                  <a:schemeClr val="tx1"/>
                </a:solidFill>
              </a:rPr>
              <a:t> حذف نگاه راهبردی در اولویت‌گذاری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fa-IR" sz="2800" dirty="0" smtClean="0"/>
              <a:t>9- مطالعه </a:t>
            </a:r>
            <a:r>
              <a:rPr lang="fa-IR" sz="2800" dirty="0"/>
              <a:t>موردی: </a:t>
            </a:r>
            <a:r>
              <a:rPr lang="ar-SA" sz="2800" dirty="0"/>
              <a:t>نقد و بررسی</a:t>
            </a:r>
            <a:r>
              <a:rPr lang="fa-IR" sz="2800" dirty="0"/>
              <a:t> </a:t>
            </a:r>
            <a:r>
              <a:rPr lang="ar-SA" sz="2800" dirty="0"/>
              <a:t>نقشه جامع علمی </a:t>
            </a:r>
            <a:r>
              <a:rPr lang="ar-SA" sz="2800" dirty="0" smtClean="0"/>
              <a:t>کشور</a:t>
            </a:r>
            <a:r>
              <a:rPr lang="fa-IR" sz="2800" dirty="0" smtClean="0"/>
              <a:t>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برخی تعاریف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روشی که به کمک آن، سیاستگذاران سرمایه‌گذاری‌های علم و فناوری را در چارچوبی راهبردی متمرکز می‌کنند و یا توجه بازیگران را بدان جلب می‌کنند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فعالیتی که چارچوب شفاف نظری برای شناسایی و تاکید بر سازوکارهای سیاستگذاری و ایجاد تغییرات در الگوهای تامین مالی ارائه می‌دهد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43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اجزای کلیدی تعاریف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ضرورت </a:t>
            </a:r>
            <a:r>
              <a:rPr lang="fa-IR" dirty="0">
                <a:solidFill>
                  <a:schemeClr val="tx1"/>
                </a:solidFill>
              </a:rPr>
              <a:t>اولویت‌گذاری علم و فناوری در راستای خط‌مشی‌های کلان ملی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تمرکز </a:t>
            </a:r>
            <a:r>
              <a:rPr lang="fa-IR" dirty="0">
                <a:solidFill>
                  <a:schemeClr val="tx1"/>
                </a:solidFill>
              </a:rPr>
              <a:t>بر حوزه‌های محدود و مشخص، دستاورد اصلی اولویت‌گذاری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مشارکت </a:t>
            </a:r>
            <a:r>
              <a:rPr lang="fa-IR" dirty="0">
                <a:solidFill>
                  <a:schemeClr val="tx1"/>
                </a:solidFill>
              </a:rPr>
              <a:t>گسترده ذینفعان مختلف و ساختار رفت و برگشتی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ضرورت </a:t>
            </a:r>
            <a:r>
              <a:rPr lang="fa-IR" dirty="0">
                <a:solidFill>
                  <a:schemeClr val="tx1"/>
                </a:solidFill>
              </a:rPr>
              <a:t>تغییر و تحول در سیاستگذاری علم و فناوری مبتنی بر نتایج </a:t>
            </a:r>
            <a:r>
              <a:rPr lang="fa-IR" dirty="0" smtClean="0">
                <a:solidFill>
                  <a:schemeClr val="tx1"/>
                </a:solidFill>
              </a:rPr>
              <a:t>اولویت‌گذاری</a:t>
            </a:r>
            <a:endParaRPr lang="fa-IR" dirty="0">
              <a:solidFill>
                <a:schemeClr val="tx1"/>
              </a:solidFill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42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ابعاد اولویت‌گذاری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نوع </a:t>
            </a:r>
            <a:r>
              <a:rPr lang="fa-IR" dirty="0">
                <a:solidFill>
                  <a:schemeClr val="tx1"/>
                </a:solidFill>
              </a:rPr>
              <a:t>اولویت (</a:t>
            </a:r>
            <a:r>
              <a:rPr lang="fa-IR" dirty="0" smtClean="0">
                <a:solidFill>
                  <a:schemeClr val="tx1"/>
                </a:solidFill>
              </a:rPr>
              <a:t>حوزه‌ای</a:t>
            </a:r>
            <a:r>
              <a:rPr lang="fa-IR" dirty="0">
                <a:solidFill>
                  <a:schemeClr val="tx1"/>
                </a:solidFill>
              </a:rPr>
              <a:t>، علمی، فناورانه و اجتماعی)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سطح </a:t>
            </a:r>
            <a:r>
              <a:rPr lang="fa-IR" dirty="0">
                <a:solidFill>
                  <a:schemeClr val="tx1"/>
                </a:solidFill>
              </a:rPr>
              <a:t>اولویت‌گذاری (ملی، منطقه‌ای و سازمانی)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طبیعت </a:t>
            </a:r>
            <a:r>
              <a:rPr lang="fa-IR" dirty="0">
                <a:solidFill>
                  <a:schemeClr val="tx1"/>
                </a:solidFill>
              </a:rPr>
              <a:t>اولویت‌گذاری (بالا به پایین یا پایین به بالا، درجه رسمیت، سازوکار و غیره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رویکردها </a:t>
            </a:r>
            <a:r>
              <a:rPr lang="fa-IR" dirty="0">
                <a:solidFill>
                  <a:schemeClr val="tx1"/>
                </a:solidFill>
              </a:rPr>
              <a:t>و </a:t>
            </a:r>
            <a:r>
              <a:rPr lang="fa-IR" dirty="0" smtClean="0">
                <a:solidFill>
                  <a:schemeClr val="tx1"/>
                </a:solidFill>
              </a:rPr>
              <a:t>روش‌های اولویت‌گذاری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مشارکت‌کنندگان </a:t>
            </a:r>
            <a:r>
              <a:rPr lang="fa-IR" dirty="0">
                <a:solidFill>
                  <a:schemeClr val="tx1"/>
                </a:solidFill>
              </a:rPr>
              <a:t>و </a:t>
            </a:r>
            <a:r>
              <a:rPr lang="fa-IR" dirty="0" smtClean="0">
                <a:solidFill>
                  <a:schemeClr val="tx1"/>
                </a:solidFill>
              </a:rPr>
              <a:t>ذینفعان اولویت‌گذاری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مبنای </a:t>
            </a:r>
            <a:r>
              <a:rPr lang="fa-IR" dirty="0">
                <a:solidFill>
                  <a:schemeClr val="tx1"/>
                </a:solidFill>
              </a:rPr>
              <a:t>اطلاعات و </a:t>
            </a:r>
            <a:r>
              <a:rPr lang="fa-IR" dirty="0" smtClean="0">
                <a:solidFill>
                  <a:schemeClr val="tx1"/>
                </a:solidFill>
              </a:rPr>
              <a:t>داده‌های اولویت‌گذاری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05273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ابرانگاره‌های اولویت‌گذاری علم، فناوری و 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رویکرد ماموریت‌گرایی </a:t>
            </a:r>
            <a:r>
              <a:rPr lang="fa-IR" dirty="0" smtClean="0">
                <a:solidFill>
                  <a:schemeClr val="tx1"/>
                </a:solidFill>
              </a:rPr>
              <a:t>سنتی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رویکرد سیاست صنعتی (فناوری‌های کلیدی صنعتی شهروندی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رویکرد نظام </a:t>
            </a:r>
            <a:r>
              <a:rPr lang="fa-IR" dirty="0" smtClean="0">
                <a:solidFill>
                  <a:schemeClr val="tx1"/>
                </a:solidFill>
              </a:rPr>
              <a:t>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رویکرد ماموریت‌گرایی </a:t>
            </a:r>
            <a:r>
              <a:rPr lang="fa-IR" dirty="0" smtClean="0">
                <a:solidFill>
                  <a:schemeClr val="tx1"/>
                </a:solidFill>
              </a:rPr>
              <a:t>نوین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جایگزینی ابرانگاره‌ها به‌طور کامل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همزیستی ابرانگاره‌های بدیل در ساختاری پیچیده و چندلایه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0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تاریخچه اولویت‌گذاری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رویکرد ماموریت‌گرایی سنتی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دهه 1940 (جنگ جهانی دوم) و 1950 (جنگ سرد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محرک: </a:t>
            </a:r>
            <a:r>
              <a:rPr lang="fa-IR" dirty="0">
                <a:solidFill>
                  <a:schemeClr val="tx1"/>
                </a:solidFill>
              </a:rPr>
              <a:t>نیاز شدید بخش نظامی برای فناوری‌های جدید تسلیحاتی و موفقیت نهادهای پژوهشی در دستیابی به فناوری‌های مزبور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هدف: </a:t>
            </a:r>
            <a:r>
              <a:rPr lang="fa-IR" dirty="0">
                <a:solidFill>
                  <a:schemeClr val="tx1"/>
                </a:solidFill>
              </a:rPr>
              <a:t>تولید محصولات عمومی در حوزه‌هایی که مشوق‌های ناکافی و موانع متعدد (هزینه، ریسک، دوره زمانی طولانی و غیره) منجر به ناتوانی بخش خصوصی در پژوهش در محیط طبیعی بازار </a:t>
            </a:r>
            <a:r>
              <a:rPr lang="fa-IR" dirty="0" smtClean="0">
                <a:solidFill>
                  <a:schemeClr val="tx1"/>
                </a:solidFill>
              </a:rPr>
              <a:t>می‌شد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/49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545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1026</TotalTime>
  <Words>3571</Words>
  <Application>Microsoft Office PowerPoint</Application>
  <PresentationFormat>On-screen Show (4:3)</PresentationFormat>
  <Paragraphs>459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B Titr</vt:lpstr>
      <vt:lpstr>Arial</vt:lpstr>
      <vt:lpstr>Wingdings 2</vt:lpstr>
      <vt:lpstr>Times New Roman</vt:lpstr>
      <vt:lpstr>Trebuchet MS</vt:lpstr>
      <vt:lpstr>B Nazanin</vt:lpstr>
      <vt:lpstr>Calibri</vt:lpstr>
      <vt:lpstr>Wingdings</vt:lpstr>
      <vt:lpstr>Georgia</vt:lpstr>
      <vt:lpstr>Urban</vt:lpstr>
      <vt:lpstr>اولویت‌گذاری حوزه های علم، فناوری و نوآوری </vt:lpstr>
      <vt:lpstr>فهرست مطالب</vt:lpstr>
      <vt:lpstr>1- مقدمه</vt:lpstr>
      <vt:lpstr>2- تعریف اولویت‌گذاری</vt:lpstr>
      <vt:lpstr>2- تعریف اولویت‌گذاری (ادامه)</vt:lpstr>
      <vt:lpstr>2- تعریف اولویت‌گذاری (ادامه)</vt:lpstr>
      <vt:lpstr>PowerPoint Presentation</vt:lpstr>
      <vt:lpstr>3- تاریخچه اولویت‌گذاری</vt:lpstr>
      <vt:lpstr>3- تاریخچه اولویت‌گذاری (ادامه)</vt:lpstr>
      <vt:lpstr>3- تاریخچه اولویت‌گذاری (ادامه)</vt:lpstr>
      <vt:lpstr>3- تاریخچه اولویت‌گذاری (ادامه) </vt:lpstr>
      <vt:lpstr>3- تاریخچه اولویت‌گذاری (ادامه) </vt:lpstr>
      <vt:lpstr>3- تاریخچه اولویت‌گذاری (ادامه) </vt:lpstr>
      <vt:lpstr>3- تاریخچه اولویت‌گذاری (ادامه) </vt:lpstr>
      <vt:lpstr>3- تاریخچه اولویت‌گذاری (ادامه) </vt:lpstr>
      <vt:lpstr>3- تاریخچه اولویت‌گذاری (ادامه)</vt:lpstr>
      <vt:lpstr>3- تاریخچه اولویت‌گذاری (ادامه)</vt:lpstr>
      <vt:lpstr>3- تاریخچه اولویت‌گذاری (ادامه)</vt:lpstr>
      <vt:lpstr>3- تاریخچه اولویت‌گذاری (ادامه)</vt:lpstr>
      <vt:lpstr>3- تاریخچه اولویت‌گذاری (ادامه) </vt:lpstr>
      <vt:lpstr>PowerPoint Presentation</vt:lpstr>
      <vt:lpstr>4- مدل‌های نظری اولویت‌گذاری</vt:lpstr>
      <vt:lpstr>4- مدل‌های نظری اولویت‌گذاری (ادامه)</vt:lpstr>
      <vt:lpstr>4- مدل‌های نظری اولویت‌گذاری (ادامه)</vt:lpstr>
      <vt:lpstr>4- مدل‌های نظری اولویت‌گذاری (ادامه)</vt:lpstr>
      <vt:lpstr>5- فرایند اولویت‌گذاری</vt:lpstr>
      <vt:lpstr>5- فرایند اولویت‌گذاری (ادامه)</vt:lpstr>
      <vt:lpstr>5- فرایند اولویت‌گذاری (ادامه)</vt:lpstr>
      <vt:lpstr>PowerPoint Presentation</vt:lpstr>
      <vt:lpstr>6- روش‌های اولویت‌گذاری</vt:lpstr>
      <vt:lpstr>6- روش‌های اولویت‌گذاری (ادامه)</vt:lpstr>
      <vt:lpstr>7- چالش‌های اولویت‌گذاری</vt:lpstr>
      <vt:lpstr>7- چالش‌های اولویت‌گذاری (ادامه)</vt:lpstr>
      <vt:lpstr>7- چالش‌های اولویت‌گذاری (ادامه)</vt:lpstr>
      <vt:lpstr>7- چالش‌های اولویت‌گذاری (ادامه)</vt:lpstr>
      <vt:lpstr>7- چالش‌های اولویت‌گذاری (ادامه)</vt:lpstr>
      <vt:lpstr>7- چالش‌های اولویت‌گذاری (ادامه)</vt:lpstr>
      <vt:lpstr>8- تخصصی‌سازی هوشمند، راهبردی نوین مبتنی بر اولویت‌گذاری</vt:lpstr>
      <vt:lpstr>8- تخصصی‌سازی هوشمند، راهبردی نوین مبتنی بر اولویت‌گذاری (ادامه)</vt:lpstr>
      <vt:lpstr>8- تخصصی‌سازی هوشمند، راهبردی نوین مبتنی بر اولویت‌گذاری (ادامه) </vt:lpstr>
      <vt:lpstr>9- مطالعه موردی: نقد و بررسی نقشه جامع علمی کشور</vt:lpstr>
      <vt:lpstr>9- مطالعه موردی: نقد و بررسی نقشه جامع علمی کشور (ادامه)</vt:lpstr>
      <vt:lpstr>9- مطالعه موردی: نقد و بررسی نقشه جامع علمی کشور (ادامه)</vt:lpstr>
      <vt:lpstr>9- مطالعه موردی: نقد و بررسی نقشه جامع علمی کشور (ادامه)</vt:lpstr>
      <vt:lpstr>9- مطالعه موردی: نقد و بررسی نقشه جامع علمی کشور (ادامه)</vt:lpstr>
      <vt:lpstr>9- مطالعه موردی: نقد و بررسی نقشه جامع علمی کشور (ادامه)</vt:lpstr>
      <vt:lpstr>9- مطالعه موردی: نقد و بررسی نقشه جامع علمی کشور (ادامه)</vt:lpstr>
      <vt:lpstr>9- مطالعه موردی: نقد و بررسی نقشه جامع علمی کشور (ادامه)</vt:lpstr>
      <vt:lpstr>9- مطالعه موردی: نقد و بررسی نقشه جامع علمی کشور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Parisa</dc:creator>
  <cp:lastModifiedBy>Windows User</cp:lastModifiedBy>
  <cp:revision>117</cp:revision>
  <dcterms:created xsi:type="dcterms:W3CDTF">2019-05-01T06:29:46Z</dcterms:created>
  <dcterms:modified xsi:type="dcterms:W3CDTF">2019-07-22T14:07:14Z</dcterms:modified>
</cp:coreProperties>
</file>