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 bookmarkIdSeed="2">
  <p:sldMasterIdLst>
    <p:sldMasterId id="2147483660" r:id="rId1"/>
  </p:sldMasterIdLst>
  <p:notesMasterIdLst>
    <p:notesMasterId r:id="rId33"/>
  </p:notesMasterIdLst>
  <p:sldIdLst>
    <p:sldId id="256" r:id="rId2"/>
    <p:sldId id="298" r:id="rId3"/>
    <p:sldId id="265" r:id="rId4"/>
    <p:sldId id="268" r:id="rId5"/>
    <p:sldId id="269" r:id="rId6"/>
    <p:sldId id="266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95" r:id="rId17"/>
    <p:sldId id="281" r:id="rId18"/>
    <p:sldId id="282" r:id="rId19"/>
    <p:sldId id="296" r:id="rId20"/>
    <p:sldId id="283" r:id="rId21"/>
    <p:sldId id="297" r:id="rId22"/>
    <p:sldId id="284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</p:sldIdLst>
  <p:sldSz cx="9144000" cy="6858000" type="screen4x3"/>
  <p:notesSz cx="6858000" cy="9144000"/>
  <p:embeddedFontLst>
    <p:embeddedFont>
      <p:font typeface="B Titr" panose="00000700000000000000" pitchFamily="2" charset="-78"/>
      <p:bold r:id="rId34"/>
    </p:embeddedFont>
    <p:embeddedFont>
      <p:font typeface="Wingdings 2" panose="05020102010507070707" pitchFamily="18" charset="2"/>
      <p:regular r:id="rId35"/>
    </p:embeddedFont>
    <p:embeddedFont>
      <p:font typeface="B Lotus" panose="00000400000000000000" pitchFamily="2" charset="-78"/>
      <p:regular r:id="rId36"/>
      <p:bold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B Nazanin" panose="00000400000000000000" pitchFamily="2" charset="-78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  <p:embeddedFont>
      <p:font typeface="B Zar" panose="00000400000000000000" pitchFamily="2" charset="-78"/>
      <p:regular r:id="rId52"/>
      <p:bold r:id="rId53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A6DDD-70F1-4094-8F4B-77745C6BFF4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FD7AB0-0562-43B5-A482-7A8EB0010F0F}">
      <dgm:prSet phldrT="[Text]" custT="1"/>
      <dgm:spPr/>
      <dgm:t>
        <a:bodyPr/>
        <a:lstStyle/>
        <a:p>
          <a:pPr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400" dirty="0" smtClean="0">
              <a:cs typeface="B Nazanin" panose="00000400000000000000" pitchFamily="2" charset="-78"/>
            </a:rPr>
            <a:t>گام اول:</a:t>
          </a:r>
        </a:p>
        <a:p>
          <a:pPr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400" dirty="0" smtClean="0">
              <a:cs typeface="B Nazanin" panose="00000400000000000000" pitchFamily="2" charset="-78"/>
            </a:rPr>
            <a:t>تبیین شدن اولویت‌های توسعه فاوا</a:t>
          </a:r>
          <a:endParaRPr lang="en-US" sz="2400" dirty="0">
            <a:cs typeface="B Nazanin" panose="00000400000000000000" pitchFamily="2" charset="-78"/>
          </a:endParaRPr>
        </a:p>
      </dgm:t>
    </dgm:pt>
    <dgm:pt modelId="{5289D363-4CAD-44E0-9002-BA3BA0FFD359}" type="parTrans" cxnId="{034C5738-C116-487E-82A3-7EDD983A2D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84997D00-A29D-48A8-8EDA-A8EA30B4D7BD}" type="sibTrans" cxnId="{034C5738-C116-487E-82A3-7EDD983A2D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4A201FE1-AD4D-4B9E-A93A-3B067546AE9C}">
      <dgm:prSet phldrT="[Text]" custT="1"/>
      <dgm:spPr/>
      <dgm:t>
        <a:bodyPr/>
        <a:lstStyle/>
        <a:p>
          <a:pPr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400" dirty="0" smtClean="0">
              <a:cs typeface="B Nazanin" panose="00000400000000000000" pitchFamily="2" charset="-78"/>
            </a:rPr>
            <a:t>گام دوم:</a:t>
          </a:r>
        </a:p>
        <a:p>
          <a:pPr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400" dirty="0" smtClean="0">
              <a:cs typeface="B Nazanin" panose="00000400000000000000" pitchFamily="2" charset="-78"/>
            </a:rPr>
            <a:t>هماهنگی به صورت همکاری‌های بین سازمانی</a:t>
          </a:r>
          <a:endParaRPr lang="en-US" sz="2400" dirty="0">
            <a:cs typeface="B Nazanin" panose="00000400000000000000" pitchFamily="2" charset="-78"/>
          </a:endParaRPr>
        </a:p>
      </dgm:t>
    </dgm:pt>
    <dgm:pt modelId="{41BD557B-5291-4913-BE57-1730FD2FBBC2}" type="parTrans" cxnId="{7171970F-4D17-4D69-ACBB-35DE99227E0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BAFB54CD-DD73-4E6C-BAD9-FBC7226E5922}" type="sibTrans" cxnId="{7171970F-4D17-4D69-ACBB-35DE99227E0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7291B61F-A030-46BE-A07D-18F4E750A238}">
      <dgm:prSet phldrT="[Text]" custT="1"/>
      <dgm:spPr/>
      <dgm:t>
        <a:bodyPr/>
        <a:lstStyle/>
        <a:p>
          <a:pPr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400" dirty="0" smtClean="0">
              <a:cs typeface="B Nazanin" panose="00000400000000000000" pitchFamily="2" charset="-78"/>
            </a:rPr>
            <a:t>گام سوم:</a:t>
          </a:r>
        </a:p>
        <a:p>
          <a:pPr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400" dirty="0" smtClean="0">
              <a:cs typeface="B Nazanin" panose="00000400000000000000" pitchFamily="2" charset="-78"/>
            </a:rPr>
            <a:t>وجود سازوکار پایش و ارزیابی وضعیت فاوا</a:t>
          </a:r>
          <a:endParaRPr lang="en-US" sz="2400" dirty="0">
            <a:cs typeface="B Nazanin" panose="00000400000000000000" pitchFamily="2" charset="-78"/>
          </a:endParaRPr>
        </a:p>
      </dgm:t>
    </dgm:pt>
    <dgm:pt modelId="{9F67237F-D93F-40DF-91C1-AB4A2AA245B3}" type="parTrans" cxnId="{9118924D-46EB-4D6F-90A9-1EC146AFC9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D6EEB1C0-A1D7-41B2-8F4B-B39646E611BB}" type="sibTrans" cxnId="{9118924D-46EB-4D6F-90A9-1EC146AFC9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FA031812-7A66-4CCF-AD38-3581D16B4796}" type="pres">
      <dgm:prSet presAssocID="{680A6DDD-70F1-4094-8F4B-77745C6BFF4A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F02397-7D14-4FD4-BC9F-2F8AE52BEABD}" type="pres">
      <dgm:prSet presAssocID="{680A6DDD-70F1-4094-8F4B-77745C6BFF4A}" presName="arrow" presStyleLbl="bgShp" presStyleIdx="0" presStyleCnt="1"/>
      <dgm:spPr/>
    </dgm:pt>
    <dgm:pt modelId="{159E2A50-377A-4C61-9935-004802C0A5CE}" type="pres">
      <dgm:prSet presAssocID="{680A6DDD-70F1-4094-8F4B-77745C6BFF4A}" presName="linearProcess" presStyleCnt="0"/>
      <dgm:spPr/>
    </dgm:pt>
    <dgm:pt modelId="{C9870651-A021-4197-8486-7D1E6C088F5F}" type="pres">
      <dgm:prSet presAssocID="{5DFD7AB0-0562-43B5-A482-7A8EB0010F0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A193B-CD10-41DA-9140-3E7840FDD01C}" type="pres">
      <dgm:prSet presAssocID="{84997D00-A29D-48A8-8EDA-A8EA30B4D7BD}" presName="sibTrans" presStyleCnt="0"/>
      <dgm:spPr/>
    </dgm:pt>
    <dgm:pt modelId="{721EB88B-673C-49F9-9265-EB5ED13F432C}" type="pres">
      <dgm:prSet presAssocID="{4A201FE1-AD4D-4B9E-A93A-3B067546AE9C}" presName="textNode" presStyleLbl="node1" presStyleIdx="1" presStyleCnt="3" custScaleX="111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5BBB8-D540-41B8-96C7-92E2D2CE422A}" type="pres">
      <dgm:prSet presAssocID="{BAFB54CD-DD73-4E6C-BAD9-FBC7226E5922}" presName="sibTrans" presStyleCnt="0"/>
      <dgm:spPr/>
    </dgm:pt>
    <dgm:pt modelId="{DEEF6995-5C44-4469-B406-679E868034C4}" type="pres">
      <dgm:prSet presAssocID="{7291B61F-A030-46BE-A07D-18F4E750A23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7F7EC8-3AE7-485B-BE8D-F9C5249CFCD5}" type="presOf" srcId="{680A6DDD-70F1-4094-8F4B-77745C6BFF4A}" destId="{FA031812-7A66-4CCF-AD38-3581D16B4796}" srcOrd="0" destOrd="0" presId="urn:microsoft.com/office/officeart/2005/8/layout/hProcess9"/>
    <dgm:cxn modelId="{9118924D-46EB-4D6F-90A9-1EC146AFC983}" srcId="{680A6DDD-70F1-4094-8F4B-77745C6BFF4A}" destId="{7291B61F-A030-46BE-A07D-18F4E750A238}" srcOrd="2" destOrd="0" parTransId="{9F67237F-D93F-40DF-91C1-AB4A2AA245B3}" sibTransId="{D6EEB1C0-A1D7-41B2-8F4B-B39646E611BB}"/>
    <dgm:cxn modelId="{E09E7908-E725-4170-A4AB-63E8DB465261}" type="presOf" srcId="{5DFD7AB0-0562-43B5-A482-7A8EB0010F0F}" destId="{C9870651-A021-4197-8486-7D1E6C088F5F}" srcOrd="0" destOrd="0" presId="urn:microsoft.com/office/officeart/2005/8/layout/hProcess9"/>
    <dgm:cxn modelId="{BC9BC3E0-8715-46F5-96A3-F7BDBA39D04A}" type="presOf" srcId="{4A201FE1-AD4D-4B9E-A93A-3B067546AE9C}" destId="{721EB88B-673C-49F9-9265-EB5ED13F432C}" srcOrd="0" destOrd="0" presId="urn:microsoft.com/office/officeart/2005/8/layout/hProcess9"/>
    <dgm:cxn modelId="{034C5738-C116-487E-82A3-7EDD983A2D45}" srcId="{680A6DDD-70F1-4094-8F4B-77745C6BFF4A}" destId="{5DFD7AB0-0562-43B5-A482-7A8EB0010F0F}" srcOrd="0" destOrd="0" parTransId="{5289D363-4CAD-44E0-9002-BA3BA0FFD359}" sibTransId="{84997D00-A29D-48A8-8EDA-A8EA30B4D7BD}"/>
    <dgm:cxn modelId="{7171970F-4D17-4D69-ACBB-35DE99227E0E}" srcId="{680A6DDD-70F1-4094-8F4B-77745C6BFF4A}" destId="{4A201FE1-AD4D-4B9E-A93A-3B067546AE9C}" srcOrd="1" destOrd="0" parTransId="{41BD557B-5291-4913-BE57-1730FD2FBBC2}" sibTransId="{BAFB54CD-DD73-4E6C-BAD9-FBC7226E5922}"/>
    <dgm:cxn modelId="{961C12AB-01B8-4D09-B4B1-311F8E3E2EC3}" type="presOf" srcId="{7291B61F-A030-46BE-A07D-18F4E750A238}" destId="{DEEF6995-5C44-4469-B406-679E868034C4}" srcOrd="0" destOrd="0" presId="urn:microsoft.com/office/officeart/2005/8/layout/hProcess9"/>
    <dgm:cxn modelId="{460DA7A4-3076-404C-8360-4F74373703B7}" type="presParOf" srcId="{FA031812-7A66-4CCF-AD38-3581D16B4796}" destId="{76F02397-7D14-4FD4-BC9F-2F8AE52BEABD}" srcOrd="0" destOrd="0" presId="urn:microsoft.com/office/officeart/2005/8/layout/hProcess9"/>
    <dgm:cxn modelId="{B8D6D010-7B5C-4F24-826A-712C2BD00DD4}" type="presParOf" srcId="{FA031812-7A66-4CCF-AD38-3581D16B4796}" destId="{159E2A50-377A-4C61-9935-004802C0A5CE}" srcOrd="1" destOrd="0" presId="urn:microsoft.com/office/officeart/2005/8/layout/hProcess9"/>
    <dgm:cxn modelId="{8EC0BB7F-3121-4065-A4CB-0AE9488D0097}" type="presParOf" srcId="{159E2A50-377A-4C61-9935-004802C0A5CE}" destId="{C9870651-A021-4197-8486-7D1E6C088F5F}" srcOrd="0" destOrd="0" presId="urn:microsoft.com/office/officeart/2005/8/layout/hProcess9"/>
    <dgm:cxn modelId="{4E4D0608-C390-4175-B52D-D9FA00F8CF2A}" type="presParOf" srcId="{159E2A50-377A-4C61-9935-004802C0A5CE}" destId="{E23A193B-CD10-41DA-9140-3E7840FDD01C}" srcOrd="1" destOrd="0" presId="urn:microsoft.com/office/officeart/2005/8/layout/hProcess9"/>
    <dgm:cxn modelId="{CDFD0B6F-4169-4802-8186-86736026CA58}" type="presParOf" srcId="{159E2A50-377A-4C61-9935-004802C0A5CE}" destId="{721EB88B-673C-49F9-9265-EB5ED13F432C}" srcOrd="2" destOrd="0" presId="urn:microsoft.com/office/officeart/2005/8/layout/hProcess9"/>
    <dgm:cxn modelId="{ABAA4791-40D1-4F77-B863-973CDAFA965A}" type="presParOf" srcId="{159E2A50-377A-4C61-9935-004802C0A5CE}" destId="{7F85BBB8-D540-41B8-96C7-92E2D2CE422A}" srcOrd="3" destOrd="0" presId="urn:microsoft.com/office/officeart/2005/8/layout/hProcess9"/>
    <dgm:cxn modelId="{0C7E4148-CB7F-444D-A5E4-0379358FF85D}" type="presParOf" srcId="{159E2A50-377A-4C61-9935-004802C0A5CE}" destId="{DEEF6995-5C44-4469-B406-679E868034C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02397-7D14-4FD4-BC9F-2F8AE52BEABD}">
      <dsp:nvSpPr>
        <dsp:cNvPr id="0" name=""/>
        <dsp:cNvSpPr/>
      </dsp:nvSpPr>
      <dsp:spPr>
        <a:xfrm>
          <a:off x="610267" y="0"/>
          <a:ext cx="6916368" cy="4064000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0651-A021-4197-8486-7D1E6C088F5F}">
      <dsp:nvSpPr>
        <dsp:cNvPr id="0" name=""/>
        <dsp:cNvSpPr/>
      </dsp:nvSpPr>
      <dsp:spPr>
        <a:xfrm>
          <a:off x="5657986" y="1219199"/>
          <a:ext cx="247425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گام اول:</a:t>
          </a:r>
        </a:p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تبیین شدن اولویت‌های توسعه فاوا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5737341" y="1298554"/>
        <a:ext cx="2315548" cy="1466890"/>
      </dsp:txXfrm>
    </dsp:sp>
    <dsp:sp modelId="{721EB88B-673C-49F9-9265-EB5ED13F432C}">
      <dsp:nvSpPr>
        <dsp:cNvPr id="0" name=""/>
        <dsp:cNvSpPr/>
      </dsp:nvSpPr>
      <dsp:spPr>
        <a:xfrm>
          <a:off x="2694656" y="1219199"/>
          <a:ext cx="274759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گام دوم:</a:t>
          </a:r>
        </a:p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هماهنگی به صورت همکاری‌های بین سازمانی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774011" y="1298554"/>
        <a:ext cx="2588880" cy="1466890"/>
      </dsp:txXfrm>
    </dsp:sp>
    <dsp:sp modelId="{DEEF6995-5C44-4469-B406-679E868034C4}">
      <dsp:nvSpPr>
        <dsp:cNvPr id="0" name=""/>
        <dsp:cNvSpPr/>
      </dsp:nvSpPr>
      <dsp:spPr>
        <a:xfrm>
          <a:off x="4658" y="1219199"/>
          <a:ext cx="247425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گام سوم:</a:t>
          </a:r>
        </a:p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وجود سازوکار پایش و ارزیابی وضعیت فاوا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84013" y="1298554"/>
        <a:ext cx="2315548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65FD1-0E22-45B7-B401-D59DD15439C4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09694-EDFF-4A7A-9FF6-B7DA81EEF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6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09694-EDFF-4A7A-9FF6-B7DA81EEF4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3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F173B278-718E-4C65-93B0-ECD519FA6549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A30CF02-668C-499F-8245-EF86592B3658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1F321FD-00A2-4048-8473-EDB081119119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69393" y="6513426"/>
            <a:ext cx="132588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16" y="6517998"/>
            <a:ext cx="762000" cy="365760"/>
          </a:xfr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D2A6B8EA-D9D4-4061-9D5B-B9C86AE2336D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E6C5B56-4A2E-4056-B517-9D460CB27959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14145F47-427D-4C6A-B6D1-78027EE06EC5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31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111BA7D-F4CC-4296-92D8-2DC94FBF1E41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EDB73BD-0B0C-49E4-9593-78CC6EFF18AD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E7CBD1D-EAE3-408F-9BDD-B1B9036F2999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E86D155-1047-455E-92EC-F086A4B4E98E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 anchor="ctr">
            <a:normAutofit/>
          </a:bodyPr>
          <a:lstStyle/>
          <a:p>
            <a:r>
              <a:rPr lang="fa-IR" sz="3200" dirty="0"/>
              <a:t>فرایند سیاست‌گذاری و </a:t>
            </a:r>
            <a:r>
              <a:rPr lang="fa-IR" sz="3200" dirty="0" smtClean="0"/>
              <a:t>حکمرانی علم، فناوری و نوآوری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/>
              <a:t>حجت </a:t>
            </a:r>
            <a:r>
              <a:rPr lang="fa-IR" b="1" dirty="0"/>
              <a:t>اله حاجی حسینی </a:t>
            </a:r>
          </a:p>
          <a:p>
            <a:pPr algn="ctr"/>
            <a:r>
              <a:rPr lang="fa-IR" b="1" dirty="0"/>
              <a:t>زهره کریم </a:t>
            </a:r>
            <a:r>
              <a:rPr lang="fa-IR" b="1" dirty="0" smtClean="0"/>
              <a:t>میان</a:t>
            </a:r>
            <a:endParaRPr lang="fa-IR" sz="16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2- فرایند </a:t>
            </a:r>
            <a:r>
              <a:rPr lang="fa-IR" sz="3200" dirty="0"/>
              <a:t>سیاست‌گذاری </a:t>
            </a:r>
            <a:r>
              <a:rPr lang="fa-IR" sz="3200" dirty="0" smtClean="0"/>
              <a:t>عمومی: 3</a:t>
            </a:r>
            <a:r>
              <a:rPr lang="fa-IR" sz="3200" dirty="0"/>
              <a:t>) تصمیم‌گیری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038" y="1700808"/>
            <a:ext cx="8399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لزوم توجه به </a:t>
            </a:r>
            <a:r>
              <a:rPr lang="fa-IR" sz="2800" dirty="0" err="1" smtClean="0">
                <a:cs typeface="B Nazanin" panose="00000400000000000000" pitchFamily="2" charset="-78"/>
              </a:rPr>
              <a:t>پیچیدگی‌های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فنّی</a:t>
            </a:r>
            <a:r>
              <a:rPr lang="fa-IR" sz="2800" dirty="0">
                <a:cs typeface="B Nazanin" panose="00000400000000000000" pitchFamily="2" charset="-78"/>
              </a:rPr>
              <a:t> و سیاسی </a:t>
            </a:r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اتخاذ </a:t>
            </a:r>
            <a:r>
              <a:rPr lang="fa-IR" sz="2800" dirty="0" err="1">
                <a:cs typeface="B Nazanin" panose="00000400000000000000" pitchFamily="2" charset="-78"/>
              </a:rPr>
              <a:t>گزینه‌ی</a:t>
            </a:r>
            <a:r>
              <a:rPr lang="fa-IR" sz="2800" dirty="0">
                <a:cs typeface="B Nazanin" panose="00000400000000000000" pitchFamily="2" charset="-78"/>
              </a:rPr>
              <a:t> سیاستی نهایی </a:t>
            </a:r>
            <a:r>
              <a:rPr lang="fa-IR" sz="2800" dirty="0" smtClean="0">
                <a:cs typeface="B Nazanin" panose="00000400000000000000" pitchFamily="2" charset="-78"/>
              </a:rPr>
              <a:t>توسط </a:t>
            </a:r>
            <a:r>
              <a:rPr lang="fa-IR" sz="2800" dirty="0" err="1" smtClean="0">
                <a:cs typeface="B Nazanin" panose="00000400000000000000" pitchFamily="2" charset="-78"/>
              </a:rPr>
              <a:t>سیاست‌گذاران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تصمیم‌گیر </a:t>
            </a:r>
            <a:r>
              <a:rPr lang="fa-IR" sz="2800" dirty="0">
                <a:cs typeface="B Nazanin" panose="00000400000000000000" pitchFamily="2" charset="-78"/>
              </a:rPr>
              <a:t>با بررسی کم و کیف تحقق سیاست‌های عمومی و نتایج و پیامدهایی که پس از پیاده‌سازی این سیاست اتفاق خواهد افتاد، تلاش می‌کند تا گزینه‌ای را اتخاذ نماید که بیشترین دستاوردها را برای جامعه هدف سیاست و </a:t>
            </a:r>
            <a:r>
              <a:rPr lang="fa-IR" sz="2800" dirty="0" smtClean="0">
                <a:cs typeface="B Nazanin" panose="00000400000000000000" pitchFamily="2" charset="-78"/>
              </a:rPr>
              <a:t>خودش به </a:t>
            </a:r>
            <a:r>
              <a:rPr lang="fa-IR" sz="2800" dirty="0">
                <a:cs typeface="B Nazanin" panose="00000400000000000000" pitchFamily="2" charset="-78"/>
              </a:rPr>
              <a:t>همراه داشته باشد (ارزیابی پیشینی سیاست‌ها). 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437112"/>
            <a:ext cx="813690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نمونه‌ای از حوزه </a:t>
            </a:r>
            <a:r>
              <a:rPr lang="en-US" sz="2400" dirty="0">
                <a:cs typeface="B Nazanin" pitchFamily="2" charset="-78"/>
              </a:rPr>
              <a:t>STI</a:t>
            </a:r>
            <a:r>
              <a:rPr lang="fa-IR" sz="2400" dirty="0">
                <a:cs typeface="B Nazanin" panose="00000400000000000000" pitchFamily="2" charset="-78"/>
              </a:rPr>
              <a:t>:</a:t>
            </a:r>
          </a:p>
          <a:p>
            <a:pPr marL="685800" lvl="1" indent="-228600" algn="justLow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در هنگام اتخاذ یک یا چند سیاست از بین راه حل‌های مطرح شده برای حمایت از طرف تقاضای نوآوری، ارزیابی پیشینی این سیاست‌ها انجام می‌شود و با توجه به بازار حجم بالای پروژه‌های دولتی در کشور سیاست الزام خریدهای دولتی در پاسخ به مسئله ی تحریک تقاضای نوآوری در اولویت قرار گیرد.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25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2- فرایند </a:t>
            </a:r>
            <a:r>
              <a:rPr lang="fa-IR" sz="3200" dirty="0"/>
              <a:t>سیاست‌گذاری </a:t>
            </a:r>
            <a:r>
              <a:rPr lang="fa-IR" sz="3200" dirty="0" smtClean="0"/>
              <a:t>عمومی: 4) </a:t>
            </a:r>
            <a:r>
              <a:rPr lang="fa-IR" sz="3200" dirty="0"/>
              <a:t>پیاده‌سازی سیاست‌ها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815" y="1556792"/>
            <a:ext cx="85327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fa-IR" sz="2800" dirty="0" err="1" smtClean="0">
                <a:cs typeface="B Nazanin" panose="00000400000000000000" pitchFamily="2" charset="-78"/>
              </a:rPr>
              <a:t>اجراپژوهی</a:t>
            </a:r>
            <a:r>
              <a:rPr lang="fa-IR" sz="2800" dirty="0" smtClean="0">
                <a:cs typeface="B Nazanin" panose="00000400000000000000" pitchFamily="2" charset="-78"/>
              </a:rPr>
              <a:t>: مطالعه موفقیت </a:t>
            </a:r>
            <a:r>
              <a:rPr lang="fa-IR" sz="2800" dirty="0">
                <a:cs typeface="B Nazanin" panose="00000400000000000000" pitchFamily="2" charset="-78"/>
              </a:rPr>
              <a:t>و شکست سیاست‌ها و یادگیری از آن برای بهبود تمامی مراحل فرایند سیاست‌گذاری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فهم </a:t>
            </a:r>
            <a:r>
              <a:rPr lang="fa-IR" sz="2800" dirty="0">
                <a:cs typeface="B Nazanin" panose="00000400000000000000" pitchFamily="2" charset="-78"/>
              </a:rPr>
              <a:t>چگونگی اجرای سیاست وضع شده و به دنبال آن، یادگیری از مشکلاتی که فراروی اجرا پیش می‌آید، می‌تواند اتخاذ روش‌های بهتر برای طراحی و تدوین سیاست‌ها برای اطمینان از اینکه همان تاثیری را که طراحان به دنبال آن بوده‌اند داشته باشد، تضمین کند. 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068" y="4257670"/>
            <a:ext cx="7867364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fa-IR" sz="2200" dirty="0">
                <a:cs typeface="B Nazanin" pitchFamily="2" charset="-78"/>
              </a:rPr>
              <a:t>نمونه‌ای از حوزه </a:t>
            </a:r>
            <a:r>
              <a:rPr lang="en-US" sz="2200" dirty="0">
                <a:cs typeface="B Nazanin" pitchFamily="2" charset="-78"/>
              </a:rPr>
              <a:t>STI</a:t>
            </a:r>
            <a:r>
              <a:rPr lang="fa-IR" sz="2200" dirty="0">
                <a:cs typeface="B Nazanin" panose="00000400000000000000" pitchFamily="2" charset="-78"/>
              </a:rPr>
              <a:t>:</a:t>
            </a:r>
          </a:p>
          <a:p>
            <a:pPr marL="396875" lvl="1" indent="-222250" algn="justLow"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برای پیاده‌سازی سیاست الزام خریداران دولتی به استفاده از محصولات نوآورانه داخلی، آگاه نمودن کلیه ذینفعان سیاست، تخصیص منابع لازم به سازمان‌های دولتی و پروژه‌های هدف، شناسایی مصادیق خدمات و محصولات نوآورانه و نظارت بر تصویب و انجام پروژه‌ها با رعایت این الزام و شناسایی و مقابله با تخلف‌های صورت گرفته از اقداماتی هستند که در این مرحله انجام می‌شوند. 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57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2- فرایند </a:t>
            </a:r>
            <a:r>
              <a:rPr lang="fa-IR" sz="3200" dirty="0"/>
              <a:t>سیاست‌گذاری </a:t>
            </a:r>
            <a:r>
              <a:rPr lang="fa-IR" sz="3200" dirty="0" smtClean="0"/>
              <a:t>عمومی: 5</a:t>
            </a:r>
            <a:r>
              <a:rPr lang="fa-IR" sz="3200" dirty="0"/>
              <a:t>) ارزیابی سیاست‌ها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04" y="1844824"/>
            <a:ext cx="83992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Low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ارزیابی میزان عملکرد یا نتایج واقعی </a:t>
            </a:r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مقایسه با اهداف پیش‌بینی شده و نتایج مورد انتظار 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marL="690563" lvl="1" indent="-233363" algn="justLow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ارزیابی اداری: جریان اصلی ادبیات ارزیابی سیاست که به مسائلی چون کارایی</a:t>
            </a:r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، اثربخشی، فرایند و عملکرد سیاست </a:t>
            </a:r>
            <a:r>
              <a:rPr lang="fa-IR" sz="2400" dirty="0" err="1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می‌پردازد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marL="690563" lvl="1" indent="-233363" algn="justLow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ارزیابی قضایی: انطباق سیاست‌ها با قوانین و مقررات </a:t>
            </a:r>
          </a:p>
          <a:p>
            <a:pPr marL="690563" lvl="1" indent="-233363" algn="justLow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ارزیابی سیاسی: از </a:t>
            </a:r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قضاوت شهروندان در باره سیاست‌ها تا مشورت با اعضای خرده نظام سیاسی در باره نقاط قوت و ضعف این 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سیاست‌ها</a:t>
            </a:r>
          </a:p>
          <a:p>
            <a:pPr marL="233363" indent="-233363" algn="justLow">
              <a:buFont typeface="Arial" panose="020B0604020202020204" pitchFamily="34" charset="0"/>
              <a:buChar char="•"/>
            </a:pPr>
            <a:r>
              <a:rPr lang="fa-IR" sz="2800" dirty="0" err="1" smtClean="0">
                <a:cs typeface="B Nazanin" panose="00000400000000000000" pitchFamily="2" charset="-78"/>
              </a:rPr>
              <a:t>براي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انجام ارزیابی سیاست، غالبا از </a:t>
            </a:r>
            <a:r>
              <a:rPr lang="fa-IR" sz="2800" dirty="0" err="1">
                <a:cs typeface="B Nazanin" panose="00000400000000000000" pitchFamily="2" charset="-78"/>
              </a:rPr>
              <a:t>شاخص‌ها</a:t>
            </a:r>
            <a:r>
              <a:rPr lang="fa-IR" sz="2800" dirty="0">
                <a:cs typeface="B Nazanin" panose="00000400000000000000" pitchFamily="2" charset="-78"/>
              </a:rPr>
              <a:t> استفاده می‌شود.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marL="233363" indent="-233363" algn="justLow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مهم ترین دستاورد این مرحله ارائه بازخورد به فرایند سیاستگذاری و تحقق یادگیری سیاستی است. 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72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3- نقش‌آفرینان </a:t>
            </a:r>
            <a:r>
              <a:rPr lang="fa-IR" sz="3200" dirty="0"/>
              <a:t>درگیر در هر مرحله از </a:t>
            </a:r>
            <a:r>
              <a:rPr lang="fa-IR" sz="3200" dirty="0" smtClean="0"/>
              <a:t>فرایند سیاستگذاری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Canvas 112"/>
          <p:cNvGrpSpPr>
            <a:grpSpLocks/>
          </p:cNvGrpSpPr>
          <p:nvPr/>
        </p:nvGrpSpPr>
        <p:grpSpPr bwMode="auto">
          <a:xfrm>
            <a:off x="539552" y="1700808"/>
            <a:ext cx="7849027" cy="4464496"/>
            <a:chOff x="0" y="0"/>
            <a:chExt cx="50496" cy="24904"/>
          </a:xfrm>
        </p:grpSpPr>
        <p:sp>
          <p:nvSpPr>
            <p:cNvPr id="6" name="AutoShape 1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0495" cy="24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cs typeface="B Nazanin" panose="00000400000000000000" pitchFamily="2" charset="-78"/>
              </a:endParaRPr>
            </a:p>
          </p:txBody>
        </p:sp>
        <p:pic>
          <p:nvPicPr>
            <p:cNvPr id="124" name="Picture 12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" y="505"/>
              <a:ext cx="22495" cy="23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" y="409"/>
              <a:ext cx="22587" cy="2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129"/>
            <p:cNvSpPr>
              <a:spLocks noChangeArrowheads="1"/>
            </p:cNvSpPr>
            <p:nvPr/>
          </p:nvSpPr>
          <p:spPr bwMode="auto">
            <a:xfrm>
              <a:off x="3131" y="1179"/>
              <a:ext cx="14919" cy="311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1. تنظیم </a:t>
              </a:r>
              <a:r>
                <a:rPr kumimoji="0" lang="fa-IR" alt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دستورکار</a:t>
              </a:r>
              <a:endParaRPr kumimoji="0" lang="fa-I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8" name="Rounded Rectangle 130"/>
            <p:cNvSpPr>
              <a:spLocks noChangeArrowheads="1"/>
            </p:cNvSpPr>
            <p:nvPr/>
          </p:nvSpPr>
          <p:spPr bwMode="auto">
            <a:xfrm>
              <a:off x="3801" y="5330"/>
              <a:ext cx="14916" cy="311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2. تدوین سیاست</a:t>
              </a:r>
              <a:endParaRPr kumimoji="0" lang="fa-I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9" name="Rounded Rectangle 131"/>
            <p:cNvSpPr>
              <a:spLocks noChangeArrowheads="1"/>
            </p:cNvSpPr>
            <p:nvPr/>
          </p:nvSpPr>
          <p:spPr bwMode="auto">
            <a:xfrm>
              <a:off x="4051" y="10739"/>
              <a:ext cx="14910" cy="311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3. </a:t>
              </a:r>
              <a:r>
                <a:rPr kumimoji="0" lang="fa-IR" alt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تصمیم‌گیری</a:t>
              </a:r>
              <a:endParaRPr kumimoji="0" lang="fa-I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0" name="Rounded Rectangle 132"/>
            <p:cNvSpPr>
              <a:spLocks noChangeArrowheads="1"/>
            </p:cNvSpPr>
            <p:nvPr/>
          </p:nvSpPr>
          <p:spPr bwMode="auto">
            <a:xfrm>
              <a:off x="2716" y="15977"/>
              <a:ext cx="14904" cy="311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4. پیاده‌سازی سیاست</a:t>
              </a:r>
              <a:endParaRPr kumimoji="0" lang="fa-I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1" name="Rounded Rectangle 133"/>
            <p:cNvSpPr>
              <a:spLocks noChangeArrowheads="1"/>
            </p:cNvSpPr>
            <p:nvPr/>
          </p:nvSpPr>
          <p:spPr bwMode="auto">
            <a:xfrm>
              <a:off x="3572" y="20537"/>
              <a:ext cx="14897" cy="31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5. ارزیابی سیاست</a:t>
              </a:r>
              <a:endParaRPr kumimoji="0" lang="fa-I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2" name="Rounded Rectangle 134"/>
            <p:cNvSpPr>
              <a:spLocks noChangeArrowheads="1"/>
            </p:cNvSpPr>
            <p:nvPr/>
          </p:nvSpPr>
          <p:spPr bwMode="auto">
            <a:xfrm>
              <a:off x="32397" y="815"/>
              <a:ext cx="14910" cy="31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جهان سیاست</a:t>
              </a:r>
              <a:endPara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3" name="Rounded Rectangle 135"/>
            <p:cNvSpPr>
              <a:spLocks noChangeArrowheads="1"/>
            </p:cNvSpPr>
            <p:nvPr/>
          </p:nvSpPr>
          <p:spPr bwMode="auto">
            <a:xfrm>
              <a:off x="33163" y="5063"/>
              <a:ext cx="14903" cy="31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خرده نظام سیاست</a:t>
              </a:r>
              <a:endPara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4" name="Rounded Rectangle 136"/>
            <p:cNvSpPr>
              <a:spLocks noChangeArrowheads="1"/>
            </p:cNvSpPr>
            <p:nvPr/>
          </p:nvSpPr>
          <p:spPr bwMode="auto">
            <a:xfrm>
              <a:off x="32028" y="10448"/>
              <a:ext cx="14897" cy="31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تصمیم‌گیران</a:t>
              </a:r>
              <a:endParaRPr kumimoji="0" lang="fa-I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5" name="Rounded Rectangle 137"/>
            <p:cNvSpPr>
              <a:spLocks noChangeArrowheads="1"/>
            </p:cNvSpPr>
            <p:nvPr/>
          </p:nvSpPr>
          <p:spPr bwMode="auto">
            <a:xfrm>
              <a:off x="33497" y="15773"/>
              <a:ext cx="14891" cy="311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خرده نظام سیاست</a:t>
              </a:r>
              <a:endPara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6" name="Rounded Rectangle 138"/>
            <p:cNvSpPr>
              <a:spLocks noChangeArrowheads="1"/>
            </p:cNvSpPr>
            <p:nvPr/>
          </p:nvSpPr>
          <p:spPr bwMode="auto">
            <a:xfrm>
              <a:off x="33433" y="20274"/>
              <a:ext cx="14884" cy="31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جهان سیاست</a:t>
              </a:r>
              <a:endParaRPr kumimoji="0" lang="fa-I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7" name="Straight Arrow Connector 123"/>
            <p:cNvSpPr>
              <a:spLocks noChangeShapeType="1"/>
            </p:cNvSpPr>
            <p:nvPr/>
          </p:nvSpPr>
          <p:spPr bwMode="auto">
            <a:xfrm flipV="1">
              <a:off x="16036" y="2593"/>
              <a:ext cx="20116" cy="0"/>
            </a:xfrm>
            <a:prstGeom prst="straightConnector1">
              <a:avLst/>
            </a:prstGeom>
            <a:noFill/>
            <a:ln w="19050">
              <a:solidFill>
                <a:srgbClr val="7F7F7F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cs typeface="B Nazanin" panose="00000400000000000000" pitchFamily="2" charset="-78"/>
              </a:endParaRPr>
            </a:p>
          </p:txBody>
        </p:sp>
        <p:sp>
          <p:nvSpPr>
            <p:cNvPr id="18" name="Straight Arrow Connector 140"/>
            <p:cNvSpPr>
              <a:spLocks noChangeShapeType="1"/>
            </p:cNvSpPr>
            <p:nvPr/>
          </p:nvSpPr>
          <p:spPr bwMode="auto">
            <a:xfrm flipV="1">
              <a:off x="14895" y="12304"/>
              <a:ext cx="21031" cy="0"/>
            </a:xfrm>
            <a:prstGeom prst="straightConnector1">
              <a:avLst/>
            </a:prstGeom>
            <a:noFill/>
            <a:ln w="19050">
              <a:solidFill>
                <a:srgbClr val="7F7F7F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cs typeface="B Nazanin" panose="00000400000000000000" pitchFamily="2" charset="-78"/>
              </a:endParaRPr>
            </a:p>
          </p:txBody>
        </p:sp>
        <p:sp>
          <p:nvSpPr>
            <p:cNvPr id="19" name="Straight Arrow Connector 141"/>
            <p:cNvSpPr>
              <a:spLocks noChangeShapeType="1"/>
            </p:cNvSpPr>
            <p:nvPr/>
          </p:nvSpPr>
          <p:spPr bwMode="auto">
            <a:xfrm flipV="1">
              <a:off x="15690" y="6777"/>
              <a:ext cx="19373" cy="0"/>
            </a:xfrm>
            <a:prstGeom prst="straightConnector1">
              <a:avLst/>
            </a:prstGeom>
            <a:noFill/>
            <a:ln w="19050">
              <a:solidFill>
                <a:srgbClr val="7F7F7F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cs typeface="B Nazanin" panose="00000400000000000000" pitchFamily="2" charset="-78"/>
              </a:endParaRPr>
            </a:p>
          </p:txBody>
        </p:sp>
        <p:sp>
          <p:nvSpPr>
            <p:cNvPr id="20" name="Straight Arrow Connector 142"/>
            <p:cNvSpPr>
              <a:spLocks noChangeShapeType="1"/>
            </p:cNvSpPr>
            <p:nvPr/>
          </p:nvSpPr>
          <p:spPr bwMode="auto">
            <a:xfrm flipV="1">
              <a:off x="16127" y="21996"/>
              <a:ext cx="20111" cy="0"/>
            </a:xfrm>
            <a:prstGeom prst="straightConnector1">
              <a:avLst/>
            </a:prstGeom>
            <a:noFill/>
            <a:ln w="19050">
              <a:solidFill>
                <a:srgbClr val="7F7F7F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cs typeface="B Nazanin" panose="00000400000000000000" pitchFamily="2" charset="-78"/>
              </a:endParaRPr>
            </a:p>
          </p:txBody>
        </p:sp>
        <p:sp>
          <p:nvSpPr>
            <p:cNvPr id="21" name="Straight Arrow Connector 143"/>
            <p:cNvSpPr>
              <a:spLocks noChangeShapeType="1"/>
            </p:cNvSpPr>
            <p:nvPr/>
          </p:nvSpPr>
          <p:spPr bwMode="auto">
            <a:xfrm flipV="1">
              <a:off x="16127" y="17514"/>
              <a:ext cx="19368" cy="0"/>
            </a:xfrm>
            <a:prstGeom prst="straightConnector1">
              <a:avLst/>
            </a:prstGeom>
            <a:noFill/>
            <a:ln w="19050">
              <a:solidFill>
                <a:srgbClr val="7F7F7F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cs typeface="B Nazanin" panose="00000400000000000000" pitchFamily="2" charset="-78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006662" y="6192242"/>
            <a:ext cx="374205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ct val="107000"/>
              </a:lnSpc>
            </a:pPr>
            <a:r>
              <a:rPr lang="fa-IR" sz="2000" b="1" spc="-2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ساعت </a:t>
            </a:r>
            <a:r>
              <a:rPr lang="fa-IR" sz="2000" b="1" spc="-2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شنی چرخه-نقش‌آفرین </a:t>
            </a:r>
            <a:r>
              <a:rPr lang="fa-IR" sz="2000" b="1" spc="-2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سیاست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44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3- نقش‌آفرینان </a:t>
            </a:r>
            <a:r>
              <a:rPr lang="fa-IR" sz="3200" dirty="0"/>
              <a:t>درگیر در هر مرحله از </a:t>
            </a:r>
            <a:r>
              <a:rPr lang="fa-IR" sz="3200" dirty="0" smtClean="0"/>
              <a:t>سیاستگذاری-ادامه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850" y="1484784"/>
            <a:ext cx="86866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 smtClean="0">
                <a:cs typeface="B Nazanin" panose="00000400000000000000" pitchFamily="2" charset="-78"/>
              </a:rPr>
              <a:t>مرحله </a:t>
            </a:r>
            <a:r>
              <a:rPr lang="fa-IR" sz="2400" b="1" dirty="0">
                <a:cs typeface="B Nazanin" panose="00000400000000000000" pitchFamily="2" charset="-78"/>
              </a:rPr>
              <a:t>تنظیم دستورکار و مرحله </a:t>
            </a:r>
            <a:r>
              <a:rPr lang="fa-IR" sz="2400" b="1" dirty="0" smtClean="0">
                <a:cs typeface="B Nazanin" panose="00000400000000000000" pitchFamily="2" charset="-78"/>
              </a:rPr>
              <a:t>ارزیابی:</a:t>
            </a:r>
          </a:p>
          <a:p>
            <a:pPr marL="690563" lvl="1" indent="-233363" algn="justLow">
              <a:buFont typeface="Arial" panose="020B0604020202020204" pitchFamily="34" charset="0"/>
              <a:buChar char="•"/>
            </a:pPr>
            <a:r>
              <a:rPr lang="fa-IR" sz="2400" u="sng" dirty="0" smtClean="0">
                <a:cs typeface="B Nazanin" panose="00000400000000000000" pitchFamily="2" charset="-78"/>
              </a:rPr>
              <a:t>جهان سیاست</a:t>
            </a:r>
            <a:r>
              <a:rPr lang="fa-IR" sz="2400" dirty="0" smtClean="0">
                <a:cs typeface="B Nazanin" panose="00000400000000000000" pitchFamily="2" charset="-78"/>
              </a:rPr>
              <a:t>؛ </a:t>
            </a:r>
            <a:r>
              <a:rPr lang="fa-IR" sz="2400" i="1" dirty="0" smtClean="0">
                <a:cs typeface="B Nazanin" panose="00000400000000000000" pitchFamily="2" charset="-78"/>
              </a:rPr>
              <a:t>تمامی </a:t>
            </a:r>
            <a:r>
              <a:rPr lang="fa-IR" sz="2400" i="1" dirty="0">
                <a:cs typeface="B Nazanin" panose="00000400000000000000" pitchFamily="2" charset="-78"/>
              </a:rPr>
              <a:t>نقش‌آفرینان حوزه‌ی سیاستگذاری </a:t>
            </a:r>
            <a:r>
              <a:rPr lang="fa-IR" sz="2400" dirty="0" smtClean="0">
                <a:cs typeface="B Nazanin" panose="00000400000000000000" pitchFamily="2" charset="-78"/>
              </a:rPr>
              <a:t>که درگیر </a:t>
            </a:r>
            <a:r>
              <a:rPr lang="fa-IR" sz="2400" dirty="0">
                <a:cs typeface="B Nazanin" panose="00000400000000000000" pitchFamily="2" charset="-78"/>
              </a:rPr>
              <a:t>تبیین مسائل و مطالبه آن از </a:t>
            </a:r>
            <a:r>
              <a:rPr lang="fa-IR" sz="2400" dirty="0" smtClean="0">
                <a:cs typeface="B Nazanin" panose="00000400000000000000" pitchFamily="2" charset="-78"/>
              </a:rPr>
              <a:t>حکومت و ارزیابی سیاست‌های اجرا شده هستند. (</a:t>
            </a:r>
            <a:r>
              <a:rPr lang="en-US" sz="2000" dirty="0" smtClean="0">
                <a:cs typeface="B Nazanin" panose="00000400000000000000" pitchFamily="2" charset="-78"/>
              </a:rPr>
              <a:t>Policy Universe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</a:p>
          <a:p>
            <a:pPr lvl="1" algn="justLow"/>
            <a:endParaRPr lang="fa-IR" sz="2400" dirty="0" smtClean="0">
              <a:cs typeface="B Nazanin" panose="00000400000000000000" pitchFamily="2" charset="-78"/>
            </a:endParaRPr>
          </a:p>
          <a:p>
            <a:pPr marL="233363" indent="-233363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مرحله طراحی و تدوین سیاست‌ها و مرحله پیاده‌سازی </a:t>
            </a:r>
            <a:r>
              <a:rPr lang="fa-IR" sz="2400" b="1" dirty="0" smtClean="0">
                <a:cs typeface="B Nazanin" panose="00000400000000000000" pitchFamily="2" charset="-78"/>
              </a:rPr>
              <a:t>سیاست‌ها:</a:t>
            </a:r>
          </a:p>
          <a:p>
            <a:pPr marL="690563" lvl="1" indent="-233363" algn="justLow">
              <a:buFont typeface="Arial" panose="020B0604020202020204" pitchFamily="34" charset="0"/>
              <a:buChar char="•"/>
            </a:pPr>
            <a:r>
              <a:rPr lang="fa-IR" sz="2400" u="sng" dirty="0" smtClean="0">
                <a:cs typeface="B Nazanin" panose="00000400000000000000" pitchFamily="2" charset="-78"/>
              </a:rPr>
              <a:t>زیرمجموعه‌ای </a:t>
            </a:r>
            <a:r>
              <a:rPr lang="fa-IR" sz="2400" u="sng" dirty="0">
                <a:cs typeface="B Nazanin" panose="00000400000000000000" pitchFamily="2" charset="-78"/>
              </a:rPr>
              <a:t>از جهان سیاست به نام خرده نظام </a:t>
            </a:r>
            <a:r>
              <a:rPr lang="fa-IR" sz="2400" u="sng" dirty="0" smtClean="0">
                <a:cs typeface="B Nazanin" panose="00000400000000000000" pitchFamily="2" charset="-78"/>
              </a:rPr>
              <a:t>سیاستی</a:t>
            </a:r>
            <a:r>
              <a:rPr lang="fa-IR" sz="2400" dirty="0" smtClean="0">
                <a:cs typeface="B Nazanin" panose="00000400000000000000" pitchFamily="2" charset="-78"/>
              </a:rPr>
              <a:t>؛ تعداد </a:t>
            </a:r>
            <a:r>
              <a:rPr lang="fa-IR" sz="2400" dirty="0">
                <a:cs typeface="B Nazanin" panose="00000400000000000000" pitchFamily="2" charset="-78"/>
              </a:rPr>
              <a:t>محدودی از نقش‌آفرینان که </a:t>
            </a:r>
            <a:r>
              <a:rPr lang="fa-IR" sz="2400" i="1" dirty="0">
                <a:cs typeface="B Nazanin" panose="00000400000000000000" pitchFamily="2" charset="-78"/>
              </a:rPr>
              <a:t>آگاهی کافی پیرامون مسئله و منابع </a:t>
            </a:r>
            <a:r>
              <a:rPr lang="fa-IR" sz="2400" dirty="0">
                <a:cs typeface="B Nazanin" panose="00000400000000000000" pitchFamily="2" charset="-78"/>
              </a:rPr>
              <a:t>در دسترس </a:t>
            </a:r>
            <a:r>
              <a:rPr lang="fa-IR" sz="2400" dirty="0" smtClean="0">
                <a:cs typeface="B Nazanin" panose="00000400000000000000" pitchFamily="2" charset="-78"/>
              </a:rPr>
              <a:t>برای طراحی و اجرای سیاست‌ها را دارند</a:t>
            </a:r>
            <a:r>
              <a:rPr lang="fa-IR" sz="2400" dirty="0">
                <a:cs typeface="B Nazanin" panose="00000400000000000000" pitchFamily="2" charset="-78"/>
              </a:rPr>
              <a:t>. (</a:t>
            </a:r>
            <a:r>
              <a:rPr lang="en-US" sz="2000" dirty="0">
                <a:cs typeface="B Nazanin" panose="00000400000000000000" pitchFamily="2" charset="-78"/>
              </a:rPr>
              <a:t>Policy </a:t>
            </a:r>
            <a:r>
              <a:rPr lang="en-US" sz="2000" dirty="0" smtClean="0">
                <a:cs typeface="B Nazanin" panose="00000400000000000000" pitchFamily="2" charset="-78"/>
              </a:rPr>
              <a:t>Subsystem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</a:p>
          <a:p>
            <a:pPr lvl="1" algn="justLow"/>
            <a:endParaRPr lang="fa-IR" sz="2400" dirty="0">
              <a:cs typeface="B Nazanin" panose="00000400000000000000" pitchFamily="2" charset="-78"/>
            </a:endParaRPr>
          </a:p>
          <a:p>
            <a:pPr marL="233363" indent="-233363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 smtClean="0">
                <a:cs typeface="B Nazanin" panose="00000400000000000000" pitchFamily="2" charset="-78"/>
              </a:rPr>
              <a:t>مرحله </a:t>
            </a:r>
            <a:r>
              <a:rPr lang="fa-IR" sz="2400" b="1" dirty="0">
                <a:cs typeface="B Nazanin" panose="00000400000000000000" pitchFamily="2" charset="-78"/>
              </a:rPr>
              <a:t>تصمیم‌گیری:</a:t>
            </a:r>
          </a:p>
          <a:p>
            <a:pPr marL="690563" lvl="1" indent="-233363" algn="justLow">
              <a:buFont typeface="Arial" panose="020B0604020202020204" pitchFamily="34" charset="0"/>
              <a:buChar char="•"/>
            </a:pPr>
            <a:r>
              <a:rPr lang="fa-IR" sz="2400" u="sng" dirty="0">
                <a:cs typeface="B Nazanin" panose="00000400000000000000" pitchFamily="2" charset="-78"/>
              </a:rPr>
              <a:t>زیرمجموعه‌ای از خرده نظام سیاستی به نام تصمیم‌گیران</a:t>
            </a:r>
            <a:r>
              <a:rPr lang="fa-IR" sz="2400" i="1" dirty="0" smtClean="0">
                <a:cs typeface="B Nazanin" panose="00000400000000000000" pitchFamily="2" charset="-78"/>
              </a:rPr>
              <a:t>؛ </a:t>
            </a:r>
            <a:r>
              <a:rPr lang="fa-IR" sz="2400" dirty="0" smtClean="0">
                <a:cs typeface="B Nazanin" panose="00000400000000000000" pitchFamily="2" charset="-78"/>
              </a:rPr>
              <a:t>متشکل از </a:t>
            </a:r>
            <a:r>
              <a:rPr lang="fa-IR" sz="2400" i="1" dirty="0">
                <a:cs typeface="B Nazanin" panose="00000400000000000000" pitchFamily="2" charset="-78"/>
              </a:rPr>
              <a:t>تصمیم‌گیران </a:t>
            </a:r>
            <a:r>
              <a:rPr lang="fa-IR" sz="2400" i="1" dirty="0" smtClean="0">
                <a:cs typeface="B Nazanin" panose="00000400000000000000" pitchFamily="2" charset="-78"/>
              </a:rPr>
              <a:t>دولتی </a:t>
            </a:r>
            <a:r>
              <a:rPr lang="fa-IR" sz="2400" dirty="0" smtClean="0">
                <a:cs typeface="B Nazanin" panose="00000400000000000000" pitchFamily="2" charset="-78"/>
              </a:rPr>
              <a:t>دارای قدرت سیاسی.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از 31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91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4- حکمرانی </a:t>
            </a:r>
            <a:r>
              <a:rPr lang="fa-IR" sz="3200" dirty="0"/>
              <a:t>درفرایند </a:t>
            </a:r>
            <a:r>
              <a:rPr lang="fa-IR" sz="3200" dirty="0" smtClean="0"/>
              <a:t>سیاست‌گذاری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endParaRPr lang="fa-IR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697" y="204981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ضرورت مطالعه ارتباط </a:t>
            </a:r>
            <a:r>
              <a:rPr lang="fa-IR" sz="2400" dirty="0">
                <a:cs typeface="B Nazanin" panose="00000400000000000000" pitchFamily="2" charset="-78"/>
              </a:rPr>
              <a:t>افراد وگروه‌های مشارکت کننده در فرایند سیاست‌گذاری، قدرت </a:t>
            </a:r>
            <a:r>
              <a:rPr lang="fa-IR" sz="2400" dirty="0" smtClean="0">
                <a:cs typeface="B Nazanin" panose="00000400000000000000" pitchFamily="2" charset="-78"/>
              </a:rPr>
              <a:t>هرکدام </a:t>
            </a:r>
            <a:r>
              <a:rPr lang="fa-IR" sz="2400" dirty="0">
                <a:cs typeface="B Nazanin" panose="00000400000000000000" pitchFamily="2" charset="-78"/>
              </a:rPr>
              <a:t>برای تأثیرگذاری بر این فرایند و </a:t>
            </a:r>
            <a:r>
              <a:rPr lang="fa-IR" sz="2400" dirty="0" smtClean="0">
                <a:cs typeface="B Nazanin" panose="00000400000000000000" pitchFamily="2" charset="-78"/>
              </a:rPr>
              <a:t>روابط </a:t>
            </a:r>
            <a:r>
              <a:rPr lang="fa-IR" sz="2400" dirty="0">
                <a:cs typeface="B Nazanin" panose="00000400000000000000" pitchFamily="2" charset="-78"/>
              </a:rPr>
              <a:t>میان </a:t>
            </a:r>
            <a:r>
              <a:rPr lang="fa-IR" sz="2400" dirty="0" smtClean="0">
                <a:cs typeface="B Nazanin" panose="00000400000000000000" pitchFamily="2" charset="-78"/>
              </a:rPr>
              <a:t>آن‌ها.</a:t>
            </a:r>
          </a:p>
          <a:p>
            <a:pPr marL="228600" indent="-228600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با </a:t>
            </a:r>
            <a:r>
              <a:rPr lang="fa-IR" sz="2400" dirty="0">
                <a:cs typeface="B Nazanin" panose="00000400000000000000" pitchFamily="2" charset="-78"/>
              </a:rPr>
              <a:t>بررسی نحوه عملکرد و تعاملات مجموعه‌ی نقش‌آفرینان متعامل در فرایند سیاست‌گذاری می‌توان حکمرانی را درفرایند سیاست‌گذاری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2400" dirty="0">
                <a:cs typeface="B Nazanin" panose="00000400000000000000" pitchFamily="2" charset="-78"/>
              </a:rPr>
              <a:t> مورد بررسی و تحلیل قرار داده و آن را بهبود داد. </a:t>
            </a:r>
          </a:p>
          <a:p>
            <a:pPr marL="228600" indent="-228600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حکمرانی سیاست</a:t>
            </a:r>
            <a:r>
              <a:rPr lang="en-US" sz="2000" dirty="0">
                <a:cs typeface="B Nazanin" panose="00000400000000000000" pitchFamily="2" charset="-78"/>
              </a:rPr>
              <a:t>STI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فعالیت‌های مرتبط با تعاملات پیچیده‌ی نقش‌آفرینان (به ویژه در خرده نظام سیاستی) است.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57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4- حکمرانی </a:t>
            </a:r>
            <a:r>
              <a:rPr lang="fa-IR" sz="3200" dirty="0"/>
              <a:t>درفرایند </a:t>
            </a:r>
            <a:r>
              <a:rPr lang="fa-IR" sz="3200" dirty="0" smtClean="0"/>
              <a:t>سیاست‌گذاری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3200" dirty="0"/>
              <a:t>-ادامه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697" y="200634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شناسایی این نقش‌آفرینان و ترسیم و تحلیل ساختار و قدرت روابط میان آن‌ها مربوط به مطالعات حکمرانی در این فرایند است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228600" indent="-228600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تعریف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کلی حکمرانی: «روش دستیابی به راهبری، کنترل و هماهنگی  نقش‌آفرینان سازمانی و فردی مستقل برای نمایندگی از منافعی که با هم به دست می‌آورند»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228600" indent="-228600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اگرچه </a:t>
            </a:r>
            <a:r>
              <a:rPr lang="fa-IR" sz="2400" dirty="0">
                <a:cs typeface="B Nazanin" panose="00000400000000000000" pitchFamily="2" charset="-78"/>
              </a:rPr>
              <a:t>مفهوم حکمرانی به طور گسترده تعاریف و کاربردهای مختلفی دارد، اما در فرایند سیاست‌گذاری به دنبال آن است تا نقش‌آفرینان را در عرصه سیاست‌گذاری عمومی شناسایی نموده و ساختار روابط میان آن‌ها را تبیین نماید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4- حکمرانی </a:t>
            </a:r>
            <a:r>
              <a:rPr lang="fa-IR" sz="3200" dirty="0"/>
              <a:t>درفرایند </a:t>
            </a:r>
            <a:r>
              <a:rPr lang="fa-IR" sz="3200" dirty="0" smtClean="0"/>
              <a:t>سیاست‌گذاری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3200" dirty="0"/>
              <a:t>-ادامه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907395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حکمرانی سیاست</a:t>
            </a:r>
            <a:r>
              <a:rPr lang="en-US" sz="2400" dirty="0">
                <a:cs typeface="B Nazanin" panose="00000400000000000000" pitchFamily="2" charset="-78"/>
              </a:rPr>
              <a:t>STI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شامل </a:t>
            </a:r>
            <a:r>
              <a:rPr lang="fa-IR" sz="2800" dirty="0" smtClean="0">
                <a:cs typeface="B Nazanin" panose="00000400000000000000" pitchFamily="2" charset="-78"/>
              </a:rPr>
              <a:t>مواردی از این قبیل است:</a:t>
            </a:r>
          </a:p>
          <a:p>
            <a:pPr marL="514350" lvl="1" indent="-228600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فرایند حصول تصمیمات مربوط به موضوعات اولویت‌دار در راهبری سیاسی نظام ملی نوآوری</a:t>
            </a:r>
          </a:p>
          <a:p>
            <a:pPr marL="514350" lvl="1" indent="-228600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تعریف و بازتعریف نقش‌ها و کارکردهای بهینه برای نقش‌آفرینان مختلف برمبنای پویایی این نظام </a:t>
            </a:r>
          </a:p>
          <a:p>
            <a:pPr marL="514350" lvl="1" indent="-228600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خلق چشم‌انداز مشترک پیرامون آینده</a:t>
            </a:r>
          </a:p>
          <a:p>
            <a:pPr marL="514350" lvl="1" indent="-228600" algn="justLow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شیوه‌ی مشارکت مستمر ذینفعان و اولویت‌گذاری و تنظیم دستورکار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STI</a:t>
            </a:r>
            <a:endParaRPr lang="fa-IR" sz="28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514350" lvl="1" indent="-228600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تحلیل موانع پیشرفت و یا اختلال سیاست‌گذاری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STI 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endParaRPr lang="fa-IR" sz="2800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514350" lvl="1" indent="-228600" algn="justLow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یادگیری سیاستی در چرخه سیاست‌گذاری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31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 fontScale="90000"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4- حکمرانی </a:t>
            </a:r>
            <a:r>
              <a:rPr lang="fa-IR" sz="3200" dirty="0"/>
              <a:t>درفرایند </a:t>
            </a:r>
            <a:r>
              <a:rPr lang="fa-IR" sz="3200" dirty="0" smtClean="0"/>
              <a:t>سیاست‌گذاری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3200" dirty="0"/>
              <a:t>-ارتقای هماهنگی، انسجام و یکپارچگی</a:t>
            </a:r>
          </a:p>
        </p:txBody>
      </p:sp>
      <p:sp>
        <p:nvSpPr>
          <p:cNvPr id="3" name="Rectangle 2"/>
          <p:cNvSpPr/>
          <p:nvPr/>
        </p:nvSpPr>
        <p:spPr>
          <a:xfrm>
            <a:off x="737084" y="2032741"/>
            <a:ext cx="78673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663" indent="-220663" algn="justLow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هماهنگی افقی و بین بخشی</a:t>
            </a:r>
            <a:r>
              <a:rPr lang="fa-IR" sz="2800" b="1" dirty="0" smtClean="0">
                <a:cs typeface="B Nazanin" panose="00000400000000000000" pitchFamily="2" charset="-78"/>
              </a:rPr>
              <a:t>: </a:t>
            </a:r>
            <a:r>
              <a:rPr lang="fa-IR" sz="2800" dirty="0" smtClean="0">
                <a:cs typeface="B Nazanin" panose="00000400000000000000" pitchFamily="2" charset="-78"/>
              </a:rPr>
              <a:t>هماهنگی </a:t>
            </a:r>
            <a:r>
              <a:rPr lang="fa-IR" sz="2800" dirty="0">
                <a:cs typeface="B Nazanin" panose="00000400000000000000" pitchFamily="2" charset="-78"/>
              </a:rPr>
              <a:t>بین دپارتمان‌های هم سطح درگیر در تدوین و یا پیاده‌سازی </a:t>
            </a:r>
            <a:r>
              <a:rPr lang="fa-IR" sz="2800" dirty="0" smtClean="0">
                <a:cs typeface="B Nazanin" panose="00000400000000000000" pitchFamily="2" charset="-78"/>
              </a:rPr>
              <a:t>سیاست به ویژه دپارتمان های بخشی مختلف.</a:t>
            </a:r>
          </a:p>
          <a:p>
            <a:pPr marL="220663" indent="-220663" algn="justLow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هماهنگی عمودی: </a:t>
            </a:r>
            <a:r>
              <a:rPr lang="fa-IR" sz="2800" dirty="0" smtClean="0">
                <a:cs typeface="B Nazanin" panose="00000400000000000000" pitchFamily="2" charset="-78"/>
              </a:rPr>
              <a:t>هماهنگی </a:t>
            </a:r>
            <a:r>
              <a:rPr lang="fa-IR" sz="2800" dirty="0">
                <a:cs typeface="B Nazanin" panose="00000400000000000000" pitchFamily="2" charset="-78"/>
              </a:rPr>
              <a:t>بین دپارتمان‌های درگیر در تدوین با دپارتمان‌های درگیر در پیاده‌سازی </a:t>
            </a:r>
            <a:r>
              <a:rPr lang="fa-IR" sz="2800" dirty="0" smtClean="0">
                <a:cs typeface="B Nazanin" panose="00000400000000000000" pitchFamily="2" charset="-78"/>
              </a:rPr>
              <a:t>سیاست.</a:t>
            </a:r>
          </a:p>
          <a:p>
            <a:pPr marL="220663" indent="-220663" algn="justLow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هماهنگی سیاسی: </a:t>
            </a:r>
            <a:r>
              <a:rPr lang="fa-IR" sz="2800" dirty="0">
                <a:cs typeface="B Nazanin" panose="00000400000000000000" pitchFamily="2" charset="-78"/>
              </a:rPr>
              <a:t>هماهنگی میان نظام کلان سیاسی با حوزه‌ی سیاستی هدف. </a:t>
            </a:r>
          </a:p>
          <a:p>
            <a:pPr marL="220663" indent="-220663" algn="justLow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هماهنگی در زنجیره نوآوری: </a:t>
            </a:r>
            <a:r>
              <a:rPr lang="fa-IR" sz="2800" dirty="0">
                <a:cs typeface="B Nazanin" panose="00000400000000000000" pitchFamily="2" charset="-78"/>
              </a:rPr>
              <a:t>هم راستایی سیاست‌های علمی، سیاست‌های فناوری و سیاست‌های نوآوری.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62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 fontScale="90000"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4- حکمرانی </a:t>
            </a:r>
            <a:r>
              <a:rPr lang="fa-IR" sz="3200" dirty="0"/>
              <a:t>درفرایند </a:t>
            </a:r>
            <a:r>
              <a:rPr lang="fa-IR" sz="3200" dirty="0" smtClean="0"/>
              <a:t>سیاست‌گذاری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3200" dirty="0"/>
              <a:t>-ارتقای هماهنگی، انسجام و </a:t>
            </a:r>
            <a:r>
              <a:rPr lang="fa-IR" sz="3200" dirty="0" smtClean="0"/>
              <a:t>یکپارچگی-ادامه</a:t>
            </a:r>
            <a:endParaRPr lang="fa-IR" sz="3200" dirty="0"/>
          </a:p>
        </p:txBody>
      </p:sp>
      <p:sp>
        <p:nvSpPr>
          <p:cNvPr id="3" name="Rectangle 2"/>
          <p:cNvSpPr/>
          <p:nvPr/>
        </p:nvSpPr>
        <p:spPr>
          <a:xfrm>
            <a:off x="480709" y="204538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663" indent="-220663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انسجام </a:t>
            </a:r>
            <a:r>
              <a:rPr lang="fa-IR" sz="2800" b="1" dirty="0">
                <a:cs typeface="B Nazanin" panose="00000400000000000000" pitchFamily="2" charset="-78"/>
              </a:rPr>
              <a:t>سیاستی: </a:t>
            </a:r>
            <a:r>
              <a:rPr lang="fa-IR" sz="2800" dirty="0" smtClean="0">
                <a:cs typeface="B Nazanin" panose="00000400000000000000" pitchFamily="2" charset="-78"/>
              </a:rPr>
              <a:t>ناظر </a:t>
            </a:r>
            <a:r>
              <a:rPr lang="fa-IR" sz="2800" dirty="0">
                <a:cs typeface="B Nazanin" panose="00000400000000000000" pitchFamily="2" charset="-78"/>
              </a:rPr>
              <a:t>به محتوای سیاست‌ها و هم خوانی میان آن‌ها </a:t>
            </a:r>
            <a:r>
              <a:rPr lang="fa-IR" sz="2800" dirty="0" smtClean="0">
                <a:cs typeface="B Nazanin" panose="00000400000000000000" pitchFamily="2" charset="-78"/>
              </a:rPr>
              <a:t>و </a:t>
            </a:r>
            <a:r>
              <a:rPr lang="fa-IR" sz="2800" dirty="0">
                <a:cs typeface="B Nazanin" panose="00000400000000000000" pitchFamily="2" charset="-78"/>
              </a:rPr>
              <a:t>ثبات درونی آمیخته‌های </a:t>
            </a:r>
            <a:r>
              <a:rPr lang="fa-IR" sz="2800" dirty="0" smtClean="0">
                <a:cs typeface="B Nazanin" panose="00000400000000000000" pitchFamily="2" charset="-78"/>
              </a:rPr>
              <a:t>سیاستی.</a:t>
            </a:r>
          </a:p>
          <a:p>
            <a:pPr marL="677863" lvl="1" indent="-220663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انسجام افقی:</a:t>
            </a:r>
            <a:r>
              <a:rPr lang="fa-IR" sz="2800" dirty="0" smtClean="0">
                <a:cs typeface="B Nazanin" panose="00000400000000000000" pitchFamily="2" charset="-78"/>
              </a:rPr>
              <a:t> همساني </a:t>
            </a:r>
            <a:r>
              <a:rPr lang="fa-IR" sz="2800" dirty="0">
                <a:cs typeface="B Nazanin" panose="00000400000000000000" pitchFamily="2" charset="-78"/>
              </a:rPr>
              <a:t>ميان يك سیاست با ساير سیاست‌هاي هم‌ارز </a:t>
            </a:r>
            <a:r>
              <a:rPr lang="fa-IR" sz="2800" dirty="0" smtClean="0">
                <a:cs typeface="B Nazanin" panose="00000400000000000000" pitchFamily="2" charset="-78"/>
              </a:rPr>
              <a:t>است.</a:t>
            </a:r>
          </a:p>
          <a:p>
            <a:pPr marL="677863" lvl="1" indent="-220663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انسجام عمودی: </a:t>
            </a:r>
            <a:r>
              <a:rPr lang="fa-IR" sz="2800" dirty="0" smtClean="0">
                <a:cs typeface="B Nazanin" panose="00000400000000000000" pitchFamily="2" charset="-78"/>
              </a:rPr>
              <a:t>همساني </a:t>
            </a:r>
            <a:r>
              <a:rPr lang="fa-IR" sz="2800" dirty="0">
                <a:cs typeface="B Nazanin" panose="00000400000000000000" pitchFamily="2" charset="-78"/>
              </a:rPr>
              <a:t>ميان يك سیاست با سیاست‌هاي كلان‌تر كه ازنظر حوزه سیاستی يكسان تلقی </a:t>
            </a:r>
            <a:r>
              <a:rPr lang="fa-IR" sz="2800" dirty="0" smtClean="0">
                <a:cs typeface="B Nazanin" panose="00000400000000000000" pitchFamily="2" charset="-78"/>
              </a:rPr>
              <a:t>می‌شوند.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90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fa-IR" dirty="0" smtClean="0"/>
              <a:t>فهرست مطالب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ar-SA" b="1" dirty="0"/>
              <a:t>مقدمه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ar-SA" b="1" dirty="0"/>
              <a:t>1- سیاست عمومی و چشم انداز آن در حوزه </a:t>
            </a:r>
            <a:r>
              <a:rPr lang="en-US" b="1" dirty="0"/>
              <a:t>STI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b="1" dirty="0" smtClean="0"/>
              <a:t>2- </a:t>
            </a:r>
            <a:r>
              <a:rPr lang="en-US" b="1" dirty="0" smtClean="0"/>
              <a:t> </a:t>
            </a:r>
            <a:r>
              <a:rPr lang="ar-SA" b="1" dirty="0"/>
              <a:t>فرایند سیاست‌گذاری عمومی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ar-SA" b="1" dirty="0"/>
              <a:t>3- نقش‌آفرینان درگیر در هر مرحله از فرایند سیاستگذاری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ar-SA" b="1" dirty="0"/>
              <a:t>4- حکمرانی درفرایند سیاست‌گذاری </a:t>
            </a:r>
            <a:r>
              <a:rPr lang="en-US" b="1" dirty="0"/>
              <a:t>STI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b="1" dirty="0" smtClean="0"/>
              <a:t>5- </a:t>
            </a:r>
            <a:r>
              <a:rPr lang="en-US" b="1" dirty="0" smtClean="0"/>
              <a:t> </a:t>
            </a:r>
            <a:r>
              <a:rPr lang="ar-SA" b="1" dirty="0"/>
              <a:t>مطالعه موردی: انسجام سیاستی در نظام سیاست‌گذاری فناوری اطلاعات و ارتباطات ایران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51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 fontScale="90000"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4- حکمرانی </a:t>
            </a:r>
            <a:r>
              <a:rPr lang="fa-IR" sz="3200" dirty="0"/>
              <a:t>درفرایند </a:t>
            </a:r>
            <a:r>
              <a:rPr lang="fa-IR" sz="3200" dirty="0" smtClean="0"/>
              <a:t>سیاست‌گذاری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a-IR" sz="3200" dirty="0" smtClean="0"/>
              <a:t>تقویت </a:t>
            </a:r>
            <a:r>
              <a:rPr lang="fa-IR" sz="3200" dirty="0"/>
              <a:t>هوشمندی </a:t>
            </a:r>
            <a:r>
              <a:rPr lang="fa-IR" sz="3200" dirty="0" smtClean="0"/>
              <a:t>و یادگیری سیاستی</a:t>
            </a:r>
            <a:endParaRPr lang="fa-IR" sz="3200" dirty="0"/>
          </a:p>
        </p:txBody>
      </p:sp>
      <p:sp>
        <p:nvSpPr>
          <p:cNvPr id="3" name="Rectangle 2"/>
          <p:cNvSpPr/>
          <p:nvPr/>
        </p:nvSpPr>
        <p:spPr>
          <a:xfrm>
            <a:off x="539552" y="2132856"/>
            <a:ext cx="8136904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663" indent="-220663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بهبودکمّی و کیفی </a:t>
            </a:r>
            <a:r>
              <a:rPr lang="fa-IR" sz="2800" b="1" dirty="0">
                <a:cs typeface="B Nazanin" panose="00000400000000000000" pitchFamily="2" charset="-78"/>
              </a:rPr>
              <a:t>یادگیری سیاستی </a:t>
            </a:r>
            <a:r>
              <a:rPr lang="fa-IR" sz="2800" dirty="0">
                <a:cs typeface="B Nazanin" panose="00000400000000000000" pitchFamily="2" charset="-78"/>
              </a:rPr>
              <a:t>از طریق تحریک و تقویت فرایندهای یادگیری جمعی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marL="220663" indent="-220663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گسترش </a:t>
            </a:r>
            <a:r>
              <a:rPr lang="fa-IR" sz="2800" dirty="0">
                <a:cs typeface="B Nazanin" panose="00000400000000000000" pitchFamily="2" charset="-78"/>
              </a:rPr>
              <a:t>استفاده از </a:t>
            </a:r>
            <a:r>
              <a:rPr lang="fa-IR" sz="2800" b="1" dirty="0">
                <a:cs typeface="B Nazanin" panose="00000400000000000000" pitchFamily="2" charset="-78"/>
              </a:rPr>
              <a:t>علائم راهبردی</a:t>
            </a:r>
            <a:r>
              <a:rPr lang="fa-IR" sz="2800" dirty="0" smtClean="0">
                <a:cs typeface="B Nazanin" panose="00000400000000000000" pitchFamily="2" charset="-78"/>
              </a:rPr>
              <a:t>، </a:t>
            </a:r>
            <a:r>
              <a:rPr lang="fa-IR" sz="2800" dirty="0">
                <a:cs typeface="B Nazanin" panose="00000400000000000000" pitchFamily="2" charset="-78"/>
              </a:rPr>
              <a:t>یعنی تدوین و انتشار اسناد سیاستی راهبردی که می‌توانند به عنوان نقشه راه عمل </a:t>
            </a:r>
            <a:r>
              <a:rPr lang="fa-IR" sz="2800" dirty="0" smtClean="0">
                <a:cs typeface="B Nazanin" panose="00000400000000000000" pitchFamily="2" charset="-78"/>
              </a:rPr>
              <a:t>کنند.</a:t>
            </a:r>
          </a:p>
          <a:p>
            <a:pPr marL="220663" indent="-220663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استفاده از </a:t>
            </a:r>
            <a:r>
              <a:rPr lang="fa-IR" sz="2800" b="1" dirty="0" smtClean="0">
                <a:cs typeface="B Nazanin" panose="00000400000000000000" pitchFamily="2" charset="-78"/>
              </a:rPr>
              <a:t>نهادها یا مکانیزم‌های مشورتی </a:t>
            </a:r>
            <a:r>
              <a:rPr lang="fa-IR" sz="2800" dirty="0">
                <a:cs typeface="B Nazanin" panose="00000400000000000000" pitchFamily="2" charset="-78"/>
              </a:rPr>
              <a:t>و هماهنگی که جهت هماهنگی </a:t>
            </a:r>
            <a:r>
              <a:rPr lang="fa-IR" sz="2800" dirty="0" smtClean="0">
                <a:cs typeface="B Nazanin" panose="00000400000000000000" pitchFamily="2" charset="-78"/>
              </a:rPr>
              <a:t>و </a:t>
            </a:r>
            <a:r>
              <a:rPr lang="fa-IR" sz="2800" dirty="0">
                <a:cs typeface="B Nazanin" panose="00000400000000000000" pitchFamily="2" charset="-78"/>
              </a:rPr>
              <a:t>انسجام </a:t>
            </a:r>
            <a:r>
              <a:rPr lang="fa-IR" sz="2800" dirty="0" smtClean="0">
                <a:cs typeface="B Nazanin" panose="00000400000000000000" pitchFamily="2" charset="-78"/>
              </a:rPr>
              <a:t>ایجاد شده‌اند.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83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 fontScale="90000"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4- حکمرانی </a:t>
            </a:r>
            <a:r>
              <a:rPr lang="fa-IR" sz="3200" dirty="0"/>
              <a:t>درفرایند </a:t>
            </a:r>
            <a:r>
              <a:rPr lang="fa-IR" sz="3200" dirty="0" smtClean="0"/>
              <a:t>سیاست‌گذاری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a-IR" sz="3200" dirty="0" smtClean="0"/>
              <a:t>تقویت </a:t>
            </a:r>
            <a:r>
              <a:rPr lang="fa-IR" sz="3200" dirty="0"/>
              <a:t>هوشمندی </a:t>
            </a:r>
            <a:r>
              <a:rPr lang="fa-IR" sz="3200" dirty="0" smtClean="0"/>
              <a:t>و یادگیری </a:t>
            </a:r>
            <a:r>
              <a:rPr lang="fa-IR" sz="3200" dirty="0"/>
              <a:t>سیاستی-ادامه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697" y="2337842"/>
            <a:ext cx="8403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663" indent="-220663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dirty="0">
                <a:cs typeface="B Nazanin" panose="00000400000000000000" pitchFamily="2" charset="-78"/>
              </a:rPr>
              <a:t>از ابزارهای مشخص جهت تسهیل فرایند حکمرانی </a:t>
            </a:r>
            <a:r>
              <a:rPr lang="fa-IR" sz="2800" dirty="0" smtClean="0">
                <a:cs typeface="B Nazanin" panose="00000400000000000000" pitchFamily="2" charset="-78"/>
              </a:rPr>
              <a:t>شامل </a:t>
            </a:r>
            <a:r>
              <a:rPr lang="fa-IR" sz="2800" b="1" dirty="0" smtClean="0">
                <a:cs typeface="B Nazanin" panose="00000400000000000000" pitchFamily="2" charset="-78"/>
              </a:rPr>
              <a:t>آینده‌نگاری </a:t>
            </a:r>
            <a:r>
              <a:rPr lang="fa-IR" sz="2800" b="1" dirty="0">
                <a:cs typeface="B Nazanin" panose="00000400000000000000" pitchFamily="2" charset="-78"/>
              </a:rPr>
              <a:t>و مطالعات هوشمندی </a:t>
            </a:r>
            <a:r>
              <a:rPr lang="fa-IR" sz="2800" b="1" dirty="0" smtClean="0">
                <a:cs typeface="B Nazanin" panose="00000400000000000000" pitchFamily="2" charset="-78"/>
              </a:rPr>
              <a:t>سیاستی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و به‌کارگیری سیستمی </a:t>
            </a:r>
            <a:r>
              <a:rPr lang="fa-IR" sz="2800" b="1" dirty="0" smtClean="0">
                <a:cs typeface="B Nazanin" panose="00000400000000000000" pitchFamily="2" charset="-78"/>
              </a:rPr>
              <a:t>ارزیابی</a:t>
            </a:r>
          </a:p>
          <a:p>
            <a:pPr algn="justLow"/>
            <a:endParaRPr lang="fa-IR" sz="2800" b="1" dirty="0" smtClean="0">
              <a:cs typeface="B Nazanin" panose="00000400000000000000" pitchFamily="2" charset="-78"/>
            </a:endParaRPr>
          </a:p>
          <a:p>
            <a:pPr marL="220663" indent="-220663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یادگیری </a:t>
            </a:r>
            <a:r>
              <a:rPr lang="fa-IR" sz="2800" dirty="0">
                <a:cs typeface="B Nazanin" panose="00000400000000000000" pitchFamily="2" charset="-78"/>
              </a:rPr>
              <a:t>عمدتاً در مرحله‌ی </a:t>
            </a:r>
            <a:r>
              <a:rPr lang="fa-IR" sz="2800" b="1" dirty="0">
                <a:cs typeface="B Nazanin" panose="00000400000000000000" pitchFamily="2" charset="-78"/>
              </a:rPr>
              <a:t>پیاده‌سازی سیاست‌ها </a:t>
            </a:r>
            <a:r>
              <a:rPr lang="fa-IR" sz="2800" dirty="0">
                <a:cs typeface="B Nazanin" panose="00000400000000000000" pitchFamily="2" charset="-78"/>
              </a:rPr>
              <a:t>در مطالعات مورد توجه بوده است. به این دلیل که، تغییرات سیاستی عمدتاً ناشی از </a:t>
            </a:r>
            <a:r>
              <a:rPr lang="fa-IR" sz="2800" dirty="0" err="1">
                <a:cs typeface="B Nazanin" panose="00000400000000000000" pitchFamily="2" charset="-78"/>
              </a:rPr>
              <a:t>پیاده‌سازی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سیاست‌هاست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ویادگیری</a:t>
            </a:r>
            <a:r>
              <a:rPr lang="fa-IR" sz="2800" dirty="0">
                <a:cs typeface="B Nazanin" panose="00000400000000000000" pitchFamily="2" charset="-78"/>
              </a:rPr>
              <a:t> نیز عمدتا از طریق </a:t>
            </a:r>
            <a:r>
              <a:rPr lang="fa-IR" sz="2800" b="1" dirty="0">
                <a:cs typeface="B Nazanin" panose="00000400000000000000" pitchFamily="2" charset="-78"/>
              </a:rPr>
              <a:t>تغییرات سیاستی</a:t>
            </a:r>
            <a:r>
              <a:rPr lang="fa-IR" sz="2800" dirty="0">
                <a:cs typeface="B Nazanin" panose="00000400000000000000" pitchFamily="2" charset="-78"/>
              </a:rPr>
              <a:t> رخ </a:t>
            </a:r>
            <a:r>
              <a:rPr lang="fa-IR" sz="2800" dirty="0" err="1">
                <a:cs typeface="B Nazanin" panose="00000400000000000000" pitchFamily="2" charset="-78"/>
              </a:rPr>
              <a:t>می‌دهد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72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 fontScale="90000"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4- حکمرانی </a:t>
            </a:r>
            <a:r>
              <a:rPr lang="fa-IR" sz="3200" dirty="0"/>
              <a:t>درفرایند </a:t>
            </a:r>
            <a:r>
              <a:rPr lang="fa-IR" sz="3200" dirty="0" smtClean="0"/>
              <a:t>سیاست‌گذاری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a-IR" sz="3200" dirty="0"/>
              <a:t>تقویت ارتباطات، ایجاد اعتماد و افزایش مشارکت ذینفعان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842" y="1916832"/>
            <a:ext cx="86866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مسائل </a:t>
            </a:r>
            <a:r>
              <a:rPr lang="fa-IR" sz="2800" dirty="0">
                <a:cs typeface="B Nazanin" panose="00000400000000000000" pitchFamily="2" charset="-78"/>
              </a:rPr>
              <a:t>بیشتری از جامعه با نوآوری و فناوری‌های جدید ارتباط </a:t>
            </a:r>
            <a:r>
              <a:rPr lang="fa-IR" sz="2800" dirty="0" smtClean="0">
                <a:cs typeface="B Nazanin" panose="00000400000000000000" pitchFamily="2" charset="-78"/>
              </a:rPr>
              <a:t>دارد و در نتیجه سیاست </a:t>
            </a:r>
            <a:r>
              <a:rPr lang="fa-IR" sz="2800" dirty="0">
                <a:cs typeface="B Nazanin" panose="00000400000000000000" pitchFamily="2" charset="-78"/>
              </a:rPr>
              <a:t>نوآوری ماهیت افقی‌تری پیدا کرده است که این خود ساختار تعاملی‌‌تری را </a:t>
            </a:r>
            <a:r>
              <a:rPr lang="fa-IR" sz="2800" dirty="0" smtClean="0">
                <a:cs typeface="B Nazanin" panose="00000400000000000000" pitchFamily="2" charset="-78"/>
              </a:rPr>
              <a:t>می‌طلبد.</a:t>
            </a:r>
          </a:p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روند </a:t>
            </a:r>
            <a:r>
              <a:rPr lang="fa-IR" sz="2800" b="1" dirty="0">
                <a:cs typeface="B Nazanin" panose="00000400000000000000" pitchFamily="2" charset="-78"/>
              </a:rPr>
              <a:t>فزاینده افقی بودن، </a:t>
            </a:r>
            <a:r>
              <a:rPr lang="fa-IR" sz="2800" dirty="0">
                <a:cs typeface="B Nazanin" panose="00000400000000000000" pitchFamily="2" charset="-78"/>
              </a:rPr>
              <a:t>اهمیت پذیرش عمومی را افزایش داده که خود زمینه‌ساز شکل‌گیری نیاز به حکمرانی مشارکتی‌تر </a:t>
            </a:r>
            <a:r>
              <a:rPr lang="fa-IR" sz="2800" dirty="0" smtClean="0">
                <a:cs typeface="B Nazanin" panose="00000400000000000000" pitchFamily="2" charset="-78"/>
              </a:rPr>
              <a:t>است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که نقش‌های </a:t>
            </a:r>
            <a:r>
              <a:rPr lang="fa-IR" sz="2800" dirty="0">
                <a:cs typeface="B Nazanin" panose="00000400000000000000" pitchFamily="2" charset="-78"/>
              </a:rPr>
              <a:t>واسطه‌ای و توانمندساز دولت را پررنگ نموده </a:t>
            </a:r>
            <a:r>
              <a:rPr lang="fa-IR" sz="2800" dirty="0" smtClean="0">
                <a:cs typeface="B Nazanin" panose="00000400000000000000" pitchFamily="2" charset="-78"/>
              </a:rPr>
              <a:t>است. </a:t>
            </a:r>
          </a:p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تعاملات میان‌رشته‌ای </a:t>
            </a:r>
            <a:r>
              <a:rPr lang="fa-IR" sz="2800" b="1" dirty="0">
                <a:cs typeface="B Nazanin" panose="00000400000000000000" pitchFamily="2" charset="-78"/>
              </a:rPr>
              <a:t>و </a:t>
            </a:r>
            <a:r>
              <a:rPr lang="fa-IR" sz="2800" b="1" dirty="0" smtClean="0">
                <a:cs typeface="B Nazanin" panose="00000400000000000000" pitchFamily="2" charset="-78"/>
              </a:rPr>
              <a:t>چندرشته‌ای؛ </a:t>
            </a:r>
            <a:r>
              <a:rPr lang="fa-IR" sz="2800" dirty="0" smtClean="0">
                <a:cs typeface="B Nazanin" panose="00000400000000000000" pitchFamily="2" charset="-78"/>
              </a:rPr>
              <a:t>ترکیب </a:t>
            </a:r>
            <a:r>
              <a:rPr lang="fa-IR" sz="2800" dirty="0">
                <a:cs typeface="B Nazanin" panose="00000400000000000000" pitchFamily="2" charset="-78"/>
              </a:rPr>
              <a:t>دانش از رشته‌های مختلف </a:t>
            </a:r>
            <a:r>
              <a:rPr lang="fa-IR" sz="2800" dirty="0" smtClean="0">
                <a:cs typeface="B Nazanin" panose="00000400000000000000" pitchFamily="2" charset="-78"/>
              </a:rPr>
              <a:t>علمی </a:t>
            </a:r>
            <a:r>
              <a:rPr lang="fa-IR" sz="2800" dirty="0">
                <a:cs typeface="B Nazanin" panose="00000400000000000000" pitchFamily="2" charset="-78"/>
              </a:rPr>
              <a:t>جهت مواجهه با نیازهای پژوهشی میان‌رشته‌ای و چندرشته‌ای (مانند فناوری زیستی و </a:t>
            </a:r>
            <a:r>
              <a:rPr lang="fa-IR" sz="2800" dirty="0" smtClean="0">
                <a:cs typeface="B Nazanin" panose="00000400000000000000" pitchFamily="2" charset="-78"/>
              </a:rPr>
              <a:t>نانو</a:t>
            </a:r>
            <a:r>
              <a:rPr lang="fa-IR" sz="2800" dirty="0">
                <a:cs typeface="B Nazanin" panose="00000400000000000000" pitchFamily="2" charset="-78"/>
              </a:rPr>
              <a:t>) و برطرف نمودن مشکلات اجتماعی که نیاز به چنین رویکرد بین رشته‌ای و چندرشته‌ای دارند (مانند تغییرات آب و هوایی</a:t>
            </a:r>
            <a:r>
              <a:rPr lang="fa-IR" sz="2800" dirty="0" smtClean="0">
                <a:cs typeface="B Nazanin" panose="00000400000000000000" pitchFamily="2" charset="-78"/>
              </a:rPr>
              <a:t>).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58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 fontScale="90000"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4- حکمرانی </a:t>
            </a:r>
            <a:r>
              <a:rPr lang="fa-IR" sz="3200" dirty="0"/>
              <a:t>درفرایند </a:t>
            </a:r>
            <a:r>
              <a:rPr lang="fa-IR" sz="3200" dirty="0" smtClean="0"/>
              <a:t>سیاست‌گذاری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a-IR" sz="3200" dirty="0" err="1"/>
              <a:t>پاسخ‌دهی</a:t>
            </a:r>
            <a:r>
              <a:rPr lang="fa-IR" sz="3200" dirty="0"/>
              <a:t> بهتر و تسهیل </a:t>
            </a:r>
            <a:r>
              <a:rPr lang="fa-IR" sz="3200" dirty="0" err="1"/>
              <a:t>پیاده‎سازی</a:t>
            </a:r>
            <a:r>
              <a:rPr lang="fa-IR" sz="3200" dirty="0"/>
              <a:t> سیاست‌ها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842" y="1988840"/>
            <a:ext cx="86866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مشروعیت‌بخشی</a:t>
            </a:r>
            <a:r>
              <a:rPr lang="fa-IR" sz="2800" dirty="0" smtClean="0">
                <a:cs typeface="B Nazanin" panose="00000400000000000000" pitchFamily="2" charset="-78"/>
              </a:rPr>
              <a:t> میزان </a:t>
            </a:r>
            <a:r>
              <a:rPr lang="fa-IR" sz="2800" dirty="0">
                <a:cs typeface="B Nazanin" panose="00000400000000000000" pitchFamily="2" charset="-78"/>
              </a:rPr>
              <a:t>پذیرش سیاست‌های اتخاذ شده را در میان اعضای خرده نظام سیاستی افزایش </a:t>
            </a:r>
            <a:r>
              <a:rPr lang="fa-IR" sz="2800" dirty="0" smtClean="0">
                <a:cs typeface="B Nazanin" panose="00000400000000000000" pitchFamily="2" charset="-78"/>
              </a:rPr>
              <a:t>می دهد.</a:t>
            </a:r>
          </a:p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ضروری است </a:t>
            </a:r>
            <a:r>
              <a:rPr lang="fa-IR" sz="2800" b="1" dirty="0" smtClean="0">
                <a:cs typeface="B Nazanin" panose="00000400000000000000" pitchFamily="2" charset="-78"/>
              </a:rPr>
              <a:t>ذینفعان </a:t>
            </a:r>
            <a:r>
              <a:rPr lang="fa-IR" sz="2800" b="1" dirty="0">
                <a:cs typeface="B Nazanin" panose="00000400000000000000" pitchFamily="2" charset="-78"/>
              </a:rPr>
              <a:t>مختلف </a:t>
            </a:r>
            <a:r>
              <a:rPr lang="fa-IR" sz="2800" dirty="0">
                <a:cs typeface="B Nazanin" panose="00000400000000000000" pitchFamily="2" charset="-78"/>
              </a:rPr>
              <a:t>در تمامی مراحل فرایند به ویژه نسبت به خروجی‌ها و دستاوردهای سیاستی اعتماد </a:t>
            </a:r>
            <a:r>
              <a:rPr lang="fa-IR" sz="2800" dirty="0" smtClean="0">
                <a:cs typeface="B Nazanin" panose="00000400000000000000" pitchFamily="2" charset="-78"/>
              </a:rPr>
              <a:t>کرده و </a:t>
            </a:r>
            <a:r>
              <a:rPr lang="fa-IR" sz="2800" dirty="0">
                <a:cs typeface="B Nazanin" panose="00000400000000000000" pitchFamily="2" charset="-78"/>
              </a:rPr>
              <a:t>از آن حمایت </a:t>
            </a:r>
            <a:r>
              <a:rPr lang="fa-IR" sz="2800" dirty="0" smtClean="0">
                <a:cs typeface="B Nazanin" panose="00000400000000000000" pitchFamily="2" charset="-78"/>
              </a:rPr>
              <a:t>کنند </a:t>
            </a:r>
            <a:r>
              <a:rPr lang="fa-IR" sz="2800" dirty="0">
                <a:cs typeface="B Nazanin" panose="00000400000000000000" pitchFamily="2" charset="-78"/>
              </a:rPr>
              <a:t>که به طور خاص در مرحله‌ی پیاده‌سازی سیاست‌ها الزامی اساسی به شمار می‌رود.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جلب همکاری </a:t>
            </a:r>
            <a:r>
              <a:rPr lang="fa-IR" sz="2800" dirty="0">
                <a:cs typeface="B Nazanin" panose="00000400000000000000" pitchFamily="2" charset="-78"/>
              </a:rPr>
              <a:t>و حمایت سایر </a:t>
            </a:r>
            <a:r>
              <a:rPr lang="fa-IR" sz="2800" b="1" dirty="0">
                <a:cs typeface="B Nazanin" panose="00000400000000000000" pitchFamily="2" charset="-78"/>
              </a:rPr>
              <a:t>اجزای </a:t>
            </a:r>
            <a:r>
              <a:rPr lang="fa-IR" sz="2800" b="1" dirty="0" smtClean="0">
                <a:cs typeface="B Nazanin" panose="00000400000000000000" pitchFamily="2" charset="-78"/>
              </a:rPr>
              <a:t>نظام سیاسی</a:t>
            </a:r>
          </a:p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پاسخگو </a:t>
            </a:r>
            <a:r>
              <a:rPr lang="fa-IR" sz="2800" b="1" dirty="0">
                <a:cs typeface="B Nazanin" panose="00000400000000000000" pitchFamily="2" charset="-78"/>
              </a:rPr>
              <a:t>بودن </a:t>
            </a:r>
            <a:r>
              <a:rPr lang="fa-IR" sz="2800" dirty="0">
                <a:cs typeface="B Nazanin" panose="00000400000000000000" pitchFamily="2" charset="-78"/>
              </a:rPr>
              <a:t>انجام‌دهندگان </a:t>
            </a:r>
            <a:r>
              <a:rPr lang="fa-IR" sz="2800" dirty="0" smtClean="0">
                <a:cs typeface="B Nazanin" panose="00000400000000000000" pitchFamily="2" charset="-78"/>
              </a:rPr>
              <a:t>پژوهش و نوآوری </a:t>
            </a:r>
            <a:r>
              <a:rPr lang="fa-IR" sz="2800" dirty="0">
                <a:cs typeface="B Nazanin" panose="00000400000000000000" pitchFamily="2" charset="-78"/>
              </a:rPr>
              <a:t>و نهادهای تأمین مالی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پاسخگویی به ویژه در حوزه‌های چندرشته‌ای با </a:t>
            </a:r>
            <a:r>
              <a:rPr lang="fa-IR" sz="2800" b="1" dirty="0" smtClean="0">
                <a:cs typeface="B Nazanin" panose="00000400000000000000" pitchFamily="2" charset="-78"/>
              </a:rPr>
              <a:t>ذینفعان مختلف </a:t>
            </a:r>
            <a:r>
              <a:rPr lang="fa-IR" sz="2800" dirty="0" smtClean="0">
                <a:cs typeface="B Nazanin" panose="00000400000000000000" pitchFamily="2" charset="-78"/>
              </a:rPr>
              <a:t>وقتی </a:t>
            </a:r>
            <a:r>
              <a:rPr lang="fa-IR" sz="2800" dirty="0">
                <a:cs typeface="B Nazanin" panose="00000400000000000000" pitchFamily="2" charset="-78"/>
              </a:rPr>
              <a:t>قرار است منابع مالی جدیدی به این </a:t>
            </a:r>
            <a:r>
              <a:rPr lang="fa-IR" sz="2800" dirty="0" smtClean="0">
                <a:cs typeface="B Nazanin" panose="00000400000000000000" pitchFamily="2" charset="-78"/>
              </a:rPr>
              <a:t>حوزه‌ها </a:t>
            </a:r>
            <a:r>
              <a:rPr lang="fa-IR" sz="2800" dirty="0">
                <a:cs typeface="B Nazanin" panose="00000400000000000000" pitchFamily="2" charset="-78"/>
              </a:rPr>
              <a:t>تزریق </a:t>
            </a:r>
            <a:r>
              <a:rPr lang="fa-IR" sz="2800" dirty="0" smtClean="0">
                <a:cs typeface="B Nazanin" panose="00000400000000000000" pitchFamily="2" charset="-78"/>
              </a:rPr>
              <a:t>شود.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06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345976"/>
            <a:ext cx="8686638" cy="1066800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4- حکمرانی </a:t>
            </a:r>
            <a:r>
              <a:rPr lang="fa-IR" sz="3200" dirty="0"/>
              <a:t>درفرایند </a:t>
            </a:r>
            <a:r>
              <a:rPr lang="fa-IR" sz="3200" dirty="0" smtClean="0"/>
              <a:t>سیاست‌گذاری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3200" dirty="0"/>
              <a:t>- جمعبندی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83440"/>
              </p:ext>
            </p:extLst>
          </p:nvPr>
        </p:nvGraphicFramePr>
        <p:xfrm>
          <a:off x="205842" y="1340768"/>
          <a:ext cx="8686638" cy="52795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77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9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9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381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طبقه‌بندی</a:t>
                      </a:r>
                      <a:r>
                        <a:rPr lang="fa-I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 الزامات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الزامات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مراحل مرتبط با فرایند سیاست‌گذاری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838">
                <a:tc rowSpan="10"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ارتقای هماهنگی، انسجام و یکپارچگی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vert="vert27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هماهنگی افقی و بین بخشی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یکپارچه نمودن سیاست‌های </a:t>
                      </a:r>
                      <a:r>
                        <a:rPr lang="en-US" sz="1800" dirty="0" smtClean="0">
                          <a:effectLst/>
                          <a:cs typeface="B Nazanin" panose="00000400000000000000" pitchFamily="2" charset="-78"/>
                        </a:rPr>
                        <a:t>STI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 بین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دپارتمان‌های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بخشی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مختلف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تنظیم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دستورکار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، طراحی سیاست، تدوین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در نظر گرفته شدن حکمرانی سایر حوزه‌‌ها غیر از حکمرانی نوآوری در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آمیخته‌های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سیاستی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طراحی سیاست، تدوین سیاست، پیاده سازی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هماهنگی عمودی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هماهنگ‌نمودن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حکمرانی سیاست‌های نوآوری در سطوح مختلف (عمودی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پیاده سازی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انسجام سیاستی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انسجام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آمیخته‌های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سیاستی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طراحی سیاست، تدوین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انسجام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سیاستگذاری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تمام مراحل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هماهنگی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دستورکارها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اولویت‌های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نوآوری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تنظیم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دستورکار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هماهنگی سیاسی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یکپارچه سازی سه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زیرنظام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جامعه شامل نظام سیاسی، نظام علمی و نظام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اقتصادی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تمام مراحل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هم تکاملی نظام سیاسی و نظام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نوآوری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تمام مراحل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هماهنگی در فرآیند نوآوری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یکپارچه شدن سیاست‌های علم و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نوآوری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تنظیم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دستورکار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، طراحی سیاست، تدوین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همگرا کردن حوزه‌های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علم‌وفناوری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، تحقیق و توسعه و سیاست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صنعتی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تنظیم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دستورکار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، طراحی سیاست، تدوین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034" marR="903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345976"/>
            <a:ext cx="8686638" cy="1066800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4- حکمرانی </a:t>
            </a:r>
            <a:r>
              <a:rPr lang="fa-IR" sz="3200" dirty="0"/>
              <a:t>درفرایند </a:t>
            </a:r>
            <a:r>
              <a:rPr lang="fa-IR" sz="3200" dirty="0" smtClean="0"/>
              <a:t>سیاست‌گذاری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3200" dirty="0"/>
              <a:t>- جمعبندی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843167"/>
              </p:ext>
            </p:extLst>
          </p:nvPr>
        </p:nvGraphicFramePr>
        <p:xfrm>
          <a:off x="205838" y="1340768"/>
          <a:ext cx="8686642" cy="52120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9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3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طبقه‌بندی</a:t>
                      </a:r>
                      <a:r>
                        <a:rPr lang="fa-I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 الزامات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الزامات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مراحل مرتبط با فرایند سیاست‌گذاری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89"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تقویت هوشمندی سیاستی و یادگیری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هوشمندی سیاستی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توزیعی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طراحی سیاست، تدوین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تعیین و بازتاب بهتر روندهای کلی اجتماعی، علمی و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فناورانه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تنظیم </a:t>
                      </a:r>
                      <a:r>
                        <a:rPr lang="fa-I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دستورکار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طراحی سیاست، تدوین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تقویت منابع موجود هوشمندی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سیاستی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تنظیم </a:t>
                      </a:r>
                      <a:r>
                        <a:rPr lang="fa-I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دستورکار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طراحی سیاست، تدوین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8"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تقویت ارتباطات، ایجاد اعتماد و افزایش مشارکت ذینفعان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مشارکت فعال ذینفعان سیاست‌ها و ابزارهای مختلف در چرخه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سیاست‌گذاری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تمام مراحل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ساختار </a:t>
                      </a:r>
                      <a:r>
                        <a:rPr lang="fa-I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مذاکره‌ای‌تر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مشارکتی‌تر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حکمرانی به دلیل ارتباط روزافزون نوآوری با جامعه و </a:t>
                      </a:r>
                      <a:r>
                        <a:rPr lang="fa-I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همیت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اقبال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عمومی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تمام مراحل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تعاملات مورد نیاز در حکمرانی حوزه‌های بین </a:t>
                      </a:r>
                      <a:r>
                        <a:rPr lang="fa-I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رشته‌ای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 چند </a:t>
                      </a:r>
                      <a:r>
                        <a:rPr lang="fa-I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رشته‌ای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 حوزه‌های مرتبط با مسائل اجتماعی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فراگیر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تنظیم </a:t>
                      </a:r>
                      <a:r>
                        <a:rPr lang="fa-I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دستورکار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طراحی سیاست، تدوین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289"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پاسخ‌دهی</a:t>
                      </a:r>
                      <a:r>
                        <a:rPr lang="fa-I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 ارزیابی بهتر  و تسهیل </a:t>
                      </a:r>
                      <a:r>
                        <a:rPr lang="fa-IR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پیاده‎سازی</a:t>
                      </a:r>
                      <a:r>
                        <a:rPr lang="fa-I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سیاست‌ها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بهبود نظام ارزیابی سیاست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نوآوری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ارزیابی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افزایش کیفیت پاسخگویی انجام دهندگان پژوهش و نهادهای تأمین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مالی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پیادهسازیسیاست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 ارزیابی سیاست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ایجاد متحدان قوی در نظام سیاسی برای تسهیل </a:t>
                      </a:r>
                      <a:r>
                        <a:rPr lang="fa-I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پیاده‎سازی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سیاست‌ها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پیاده سازی سیاست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76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 fontScale="90000"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5- مطالعه </a:t>
            </a:r>
            <a:r>
              <a:rPr lang="fa-IR" sz="3200" dirty="0"/>
              <a:t>موردی: انسجام سیاستی در نظام سیاست‌گذاری فناوری اطلاعات و ارتباطات ایران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5211" y="2060848"/>
            <a:ext cx="3851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spc="-2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تاریخچه </a:t>
            </a:r>
            <a:r>
              <a:rPr lang="fa-IR" sz="2000" b="1" spc="-2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شکل‌گیری </a:t>
            </a:r>
            <a:r>
              <a:rPr lang="fa-IR" sz="2000" b="1" spc="-2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نهادهای مهم بخش فاوا</a:t>
            </a:r>
            <a:endParaRPr lang="en-US" sz="2000" b="1" spc="-2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07818"/>
              </p:ext>
            </p:extLst>
          </p:nvPr>
        </p:nvGraphicFramePr>
        <p:xfrm>
          <a:off x="395536" y="2430180"/>
          <a:ext cx="8352928" cy="32918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3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سال</a:t>
                      </a:r>
                      <a:endParaRPr kumimoji="0" lang="en-US" sz="24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نهادها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1359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شورای عالی انفورماتیک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4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1377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شورای عالی اطلاع رسانی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1382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وزارت ارتباطات و فناوری اطلاعات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1382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شورای عالی امنیت فضای اطلاعات کشور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1384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شرکت مخابرات ایران، شرکت فناوری اطلاعات شرکت زیرساخت و ارتباطات سیار، سازمان فضایی، تنظیم مقررات و ارتباطات رادیویی، شورای عالی فضایی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0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1384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شورای عالی فناوری اطلاعات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2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1390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شورای عالی فضای مجازی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4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6071" y="5733256"/>
            <a:ext cx="5475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spc="-2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مراحل انسجام سیاستی (جهت بررسی در وظایف نهادهای مهم)</a:t>
            </a:r>
            <a:endParaRPr lang="en-US" sz="2000" b="1" spc="-2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842" y="476672"/>
            <a:ext cx="8686638" cy="1066800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5- مطالعه موردی-ادامه</a:t>
            </a:r>
            <a:endParaRPr lang="fa-IR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79190326"/>
              </p:ext>
            </p:extLst>
          </p:nvPr>
        </p:nvGraphicFramePr>
        <p:xfrm>
          <a:off x="539552" y="1700808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57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842" y="332656"/>
            <a:ext cx="8686638" cy="1066800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5- مطالعه موردی-ادامه</a:t>
            </a:r>
            <a:endParaRPr lang="fa-IR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18160"/>
              </p:ext>
            </p:extLst>
          </p:nvPr>
        </p:nvGraphicFramePr>
        <p:xfrm>
          <a:off x="184683" y="1196752"/>
          <a:ext cx="8830655" cy="52120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1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2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46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نوع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نهاد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وظایف مرتبط با انسجام سیاستی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تبیین اولویت‌ها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همکاری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سازوکارپایش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54">
                <a:tc rowSpan="6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شوراها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vert="vert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شورای عالی فضای مجازی (فرا سازمانی)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نقطه ی کانونی متمرکز برای سیاست‌گذاری، تصمیم‌گیری و هماهنگی در فضای مجازی کشور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شورای عالی فضایی</a:t>
                      </a:r>
                      <a:endParaRPr lang="en-US" sz="18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(ریاست جمهوری)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سیاست‌گذاری برای استفاده از فناوری‌های فضایی و ارائه پیشنهاد و تدوین برنامه‌های مربوطه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شورای عالی انفورماتیک</a:t>
                      </a:r>
                      <a:endParaRPr lang="en-US" sz="18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(سازمان برنامه و بودجه)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سیاست‌گذاری در امور تأمین نیروی انسانی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انفورماتیک 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کشور،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سالم‌سازی 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مراکز و نظام‌های کامپیوتری، بررسی مداوم به منظور تعیین نظام کلی انفورماتیک کشور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شورای عالی اطلاع رسانی</a:t>
                      </a:r>
                      <a:endParaRPr lang="en-US" sz="18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(شورای عالی انقلاب فرهنگی)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سیاست‌گذاری و تدوین اصول نظام جامع اطلاع رسانی، تولید محتوا، اطلاع رسانی و بسترسازی برای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آن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شورای عالی امنیت فضای تبادل اطلاعات-افتا</a:t>
                      </a:r>
                      <a:endParaRPr lang="en-US" sz="18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ar-SA" sz="1800" dirty="0" smtClean="0">
                          <a:effectLst/>
                          <a:cs typeface="B Nazanin" panose="00000400000000000000" pitchFamily="2" charset="-78"/>
                        </a:rPr>
                        <a:t>ریاست جمهوری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تدوین نظام ملی امنیت فضای تبادل اطلاعات کشور، بررسی ضوابط تحقیقات در حوزه امنیت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قضایی، 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هماهنگی و نظارت بر اجرای سیاست‌های امنیت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فضای 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تبادل اطلاعات کشور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شورای اجرایی فناوری </a:t>
                      </a:r>
                      <a:r>
                        <a:rPr lang="ar-SA" sz="1800" dirty="0" smtClean="0">
                          <a:effectLst/>
                          <a:cs typeface="B Nazanin" panose="00000400000000000000" pitchFamily="2" charset="-78"/>
                        </a:rPr>
                        <a:t>اطلاعات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ar-SA" sz="1800" dirty="0" smtClean="0">
                          <a:effectLst/>
                          <a:cs typeface="B Nazanin" panose="00000400000000000000" pitchFamily="2" charset="-78"/>
                        </a:rPr>
                        <a:t>وزارت </a:t>
                      </a: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ارتباطات و فناوری </a:t>
                      </a:r>
                      <a:r>
                        <a:rPr lang="ar-SA" sz="1800" dirty="0" smtClean="0">
                          <a:effectLst/>
                          <a:cs typeface="B Nazanin" panose="00000400000000000000" pitchFamily="2" charset="-78"/>
                        </a:rPr>
                        <a:t>اطلاعات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سیاست‌گذاری و تدوین راهبردهای لازم برای گسترش به کارگیری فناوری اطلاعات، تدوین نظام جامع فناوری اطلاعات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9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842" y="332656"/>
            <a:ext cx="8686638" cy="1066800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5- مطالعه موردی-ادامه</a:t>
            </a:r>
            <a:endParaRPr lang="fa-IR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47401"/>
              </p:ext>
            </p:extLst>
          </p:nvPr>
        </p:nvGraphicFramePr>
        <p:xfrm>
          <a:off x="93167" y="1214209"/>
          <a:ext cx="9015337" cy="49510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27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2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7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نوع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نهاد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وظایف مرتبط با انسجام سیاستی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تبیین اولویت‌ها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همکاری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سازوکارپایش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292">
                <a:tc rowSpan="4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وزارت ارتباطات و فناوری اطلاعات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vert="vert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سازمان فناوری اطلاعات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ارائه پیشنهاد‌های لازم در زمینه راهبردها، سیاست‌ها و برنامه‌های فناوری اطلاعات، طراحی و اصلاح معماری فناوری اطلاعات کشور، یکپارچه سازی نظام‌های فیلترینگ و نظارت بر </a:t>
                      </a: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آن‌ها</a:t>
                      </a:r>
                      <a:r>
                        <a:rPr lang="fa-IR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سازمان تنظیم مقررات و ارتباطات رادیویی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تدوین و پیشنهاد دستورالعمل‌ها و </a:t>
                      </a: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ضوابط درباره شبکه‌های مخابراتی، پستی و فناوری اطلاعات، </a:t>
                      </a: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تعیین تعرفه و </a:t>
                      </a: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نرخ‌ها</a:t>
                      </a:r>
                      <a:r>
                        <a:rPr lang="fa-IR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 </a:t>
                      </a: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پیشنهاد‌های اصلاح قوانین پستی، مخابراتی و ارتباط، تنظیم فضای فرکانسی کشور و نظارت مستمر بر آن و مدیریت آزادسازی و خصوصی سازی بخش‌های پست و مخابرات</a:t>
                      </a:r>
                      <a:r>
                        <a:rPr lang="en-US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سازمان فضایی ایران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تدوین سیاست‌های طراحی، ساخت، پرتاب و استفاده </a:t>
                      </a:r>
                      <a:r>
                        <a:rPr lang="ar-SA" sz="180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از </a:t>
                      </a:r>
                      <a:r>
                        <a:rPr lang="ar-SA" sz="180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ماهواره‌ها، </a:t>
                      </a: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برنامه ریزی به منظور هدایت و گسترش استفاده فضای </a:t>
                      </a:r>
                      <a:r>
                        <a:rPr lang="ar-SA" sz="180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ماورای </a:t>
                      </a:r>
                      <a:r>
                        <a:rPr lang="ar-SA" sz="180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جو، </a:t>
                      </a: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تقویت شبکه‌های ارتباطی و نظارت بر اجرای آن ها، اجرای پروژه‌های </a:t>
                      </a:r>
                      <a:r>
                        <a:rPr lang="ar-SA" sz="180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ماهواره‌ای </a:t>
                      </a:r>
                      <a:r>
                        <a:rPr lang="ar-SA" sz="180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 </a:t>
                      </a: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اعطای مجوز برای فعالیت در </a:t>
                      </a: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فضا</a:t>
                      </a:r>
                      <a:r>
                        <a:rPr lang="fa-IR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0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شرکت ارتباطات سیار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تدوین </a:t>
                      </a: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طرح‌های جامع درزمینه شبکه ارتباطات سیار، اقدام در جهت حفظ امنیت شبکه و حفاظت از حقوق مشترکین، تهیه و تصویب دستورالعمل‌ها، ضوابط و استانداردهای </a:t>
                      </a: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موردنیاز</a:t>
                      </a:r>
                      <a:r>
                        <a:rPr lang="en-US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6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536504"/>
          </a:xfrm>
        </p:spPr>
        <p:txBody>
          <a:bodyPr>
            <a:normAutofit fontScale="92500"/>
          </a:bodyPr>
          <a:lstStyle/>
          <a:p>
            <a:pPr algn="justLow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err="1">
                <a:solidFill>
                  <a:schemeClr val="accent1">
                    <a:lumMod val="75000"/>
                  </a:schemeClr>
                </a:solidFill>
              </a:rPr>
              <a:t>سياست‌گذاري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 algn="justLow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>
                <a:solidFill>
                  <a:srgbClr val="C00000"/>
                </a:solidFill>
              </a:rPr>
              <a:t>فرآيند</a:t>
            </a:r>
            <a:r>
              <a:rPr lang="fa-IR" dirty="0" smtClean="0">
                <a:solidFill>
                  <a:srgbClr val="C00000"/>
                </a:solidFill>
              </a:rPr>
              <a:t> </a:t>
            </a:r>
            <a:r>
              <a:rPr lang="fa-IR" dirty="0" err="1">
                <a:solidFill>
                  <a:srgbClr val="C00000"/>
                </a:solidFill>
              </a:rPr>
              <a:t>تبديل</a:t>
            </a:r>
            <a:r>
              <a:rPr lang="fa-IR" dirty="0">
                <a:solidFill>
                  <a:srgbClr val="C00000"/>
                </a:solidFill>
              </a:rPr>
              <a:t> </a:t>
            </a:r>
            <a:r>
              <a:rPr lang="fa-IR" dirty="0" smtClean="0">
                <a:solidFill>
                  <a:srgbClr val="C00000"/>
                </a:solidFill>
              </a:rPr>
              <a:t>چشم </a:t>
            </a:r>
            <a:r>
              <a:rPr lang="fa-IR" dirty="0">
                <a:solidFill>
                  <a:srgbClr val="C00000"/>
                </a:solidFill>
              </a:rPr>
              <a:t>انداز </a:t>
            </a:r>
            <a:r>
              <a:rPr lang="fa-IR" dirty="0" err="1">
                <a:solidFill>
                  <a:srgbClr val="C00000"/>
                </a:solidFill>
              </a:rPr>
              <a:t>سياسي</a:t>
            </a:r>
            <a:r>
              <a:rPr lang="fa-IR" dirty="0">
                <a:solidFill>
                  <a:srgbClr val="C00000"/>
                </a:solidFill>
              </a:rPr>
              <a:t> دولت به برنامه و </a:t>
            </a:r>
            <a:r>
              <a:rPr lang="fa-IR" dirty="0" smtClean="0">
                <a:solidFill>
                  <a:srgbClr val="C00000"/>
                </a:solidFill>
              </a:rPr>
              <a:t>عمل؛ </a:t>
            </a:r>
            <a:r>
              <a:rPr lang="fa-IR" dirty="0" err="1" smtClean="0">
                <a:solidFill>
                  <a:srgbClr val="C00000"/>
                </a:solidFill>
              </a:rPr>
              <a:t>كاركرد</a:t>
            </a:r>
            <a:r>
              <a:rPr lang="fa-IR" dirty="0" smtClean="0">
                <a:solidFill>
                  <a:srgbClr val="C00000"/>
                </a:solidFill>
              </a:rPr>
              <a:t> </a:t>
            </a:r>
            <a:r>
              <a:rPr lang="fa-IR" dirty="0" err="1">
                <a:solidFill>
                  <a:srgbClr val="C00000"/>
                </a:solidFill>
              </a:rPr>
              <a:t>اصلي</a:t>
            </a:r>
            <a:r>
              <a:rPr lang="fa-IR" dirty="0">
                <a:solidFill>
                  <a:srgbClr val="C00000"/>
                </a:solidFill>
              </a:rPr>
              <a:t> </a:t>
            </a:r>
            <a:r>
              <a:rPr lang="fa-IR" dirty="0" err="1" smtClean="0">
                <a:solidFill>
                  <a:srgbClr val="C00000"/>
                </a:solidFill>
              </a:rPr>
              <a:t>دولت‌ها</a:t>
            </a:r>
            <a:r>
              <a:rPr lang="fa-IR" dirty="0" smtClean="0">
                <a:solidFill>
                  <a:srgbClr val="C00000"/>
                </a:solidFill>
              </a:rPr>
              <a:t>.</a:t>
            </a:r>
          </a:p>
          <a:p>
            <a:pPr algn="justLow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ضرورت مطالعه‌ی </a:t>
            </a:r>
            <a:r>
              <a:rPr lang="fa-IR" dirty="0"/>
              <a:t>سیاست </a:t>
            </a:r>
            <a:r>
              <a:rPr lang="fa-IR" dirty="0" smtClean="0"/>
              <a:t>عمومی</a:t>
            </a:r>
          </a:p>
          <a:p>
            <a:pPr algn="justLow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علم، فناوری و نوآوری به عنوان یکی از مسائل عمومی (</a:t>
            </a:r>
            <a:r>
              <a:rPr lang="en-US" sz="2400" dirty="0"/>
              <a:t>Public Problem</a:t>
            </a:r>
            <a:r>
              <a:rPr lang="fa-IR" dirty="0"/>
              <a:t>)، همواره مداخلات سیاستی مستقیم و غیرمستقیم را تجربه نموده است. </a:t>
            </a:r>
          </a:p>
          <a:p>
            <a:pPr algn="justLow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سیاست‌گذاری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STI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 algn="justLow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مجموعه‌ی تمام سیاست‌هایی که به دنبال ارتقای فعالیت‌ها و فرایندهای مرتبط با</a:t>
            </a:r>
            <a:r>
              <a:rPr lang="en-US" sz="2200" dirty="0">
                <a:solidFill>
                  <a:schemeClr val="tx1"/>
                </a:solidFill>
              </a:rPr>
              <a:t>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 هستند تا توسعه اقتصادی و اجتماعی تحقق یابد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842" y="332656"/>
            <a:ext cx="8686638" cy="1066800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5- مطالعه موردی-ادامه</a:t>
            </a:r>
            <a:endParaRPr lang="fa-IR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75041"/>
              </p:ext>
            </p:extLst>
          </p:nvPr>
        </p:nvGraphicFramePr>
        <p:xfrm>
          <a:off x="194751" y="1398442"/>
          <a:ext cx="8769737" cy="493191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15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61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نوع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نهاد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وظایف مرتبط با انسجام سیاستی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تبیین اولویت‌ها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همکاری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سازوکارپایش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008">
                <a:tc rowSpan="4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سایر سازمان‌ها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1368" marR="61368" marT="0" marB="0" vert="vert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مرکز توسعه فناوری اطلاعات و رسانه‌های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دیجیتال (وزارت 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فرهنگ و ارشاد اسلامی)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تدوین مستندات </a:t>
                      </a: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راهبردی، </a:t>
                      </a: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بررسی محتوای نرم افزارها از جهت فرهنگی و ثبت مالکیت حقوق و صدور مجوز انتشار آن ها، صدور مجوز و نظارت بر واردات، صادرات و تولید </a:t>
                      </a: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 </a:t>
                      </a: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فعالیت تشکل‌های صنفی </a:t>
                      </a: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 </a:t>
                      </a: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تدوین و پیشنهاد قوانین و هماهنگی با مراجع </a:t>
                      </a: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قضایی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مرکز فناوری اطلاعات، ارتباطات و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امنیت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(ریاست جمهوری)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تهیه برنامه‌ای مدون جهت طراحی و پیاده سازی سامانه‌های اطلاعاتی با شناسایی و تبیین دقیق نیازهای اطلاعاتی و نظام‌های رایانه‌ای </a:t>
                      </a:r>
                      <a:r>
                        <a:rPr lang="ar-SA" sz="1800" dirty="0" smtClean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موردنیاز </a:t>
                      </a:r>
                      <a:r>
                        <a:rPr lang="ar-SA" sz="1800" dirty="0">
                          <a:effectLst/>
                          <a:latin typeface="B Lotus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دولت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ستاد توسعه اقتصاد دیجیتال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(ریاست جمهوری)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طرح‌های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فناورانه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مرکز ملی فضای مجازی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(شورای عالی فضای مجازی)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تنظیم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سیاست‌ها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نظارت، 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هماهنگی و تصویب مقررات و آیین نامه‌های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کلان، 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تصمیم سازی و ارائه پیشنهاد سیاست‌ها و برنامه‌های کلان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 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برقراری امنیت فضای مجازی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×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39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842" y="332656"/>
            <a:ext cx="8686638" cy="1066800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/>
              <a:t>5- مطالعه موردی-جمعبندی</a:t>
            </a:r>
            <a:endParaRPr lang="fa-IR" sz="3200" dirty="0"/>
          </a:p>
        </p:txBody>
      </p:sp>
      <p:sp>
        <p:nvSpPr>
          <p:cNvPr id="2" name="Rectangle 1"/>
          <p:cNvSpPr/>
          <p:nvPr/>
        </p:nvSpPr>
        <p:spPr>
          <a:xfrm>
            <a:off x="395536" y="1305342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25425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اغلب نهادها </a:t>
            </a:r>
            <a:r>
              <a:rPr lang="fa-IR" sz="2800" dirty="0">
                <a:cs typeface="B Nazanin" panose="00000400000000000000" pitchFamily="2" charset="-78"/>
              </a:rPr>
              <a:t>هر سه گام لازم برای تحقق انسجام سیاستی را در وظایف خود ندارند و این به این معناست که وظایف آنان بدون توجه به تحقق کامل انسجام سیاستی طراحی شده است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pPr marL="231775" indent="-225425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شورای </a:t>
            </a:r>
            <a:r>
              <a:rPr lang="fa-IR" sz="2800" dirty="0">
                <a:cs typeface="B Nazanin" panose="00000400000000000000" pitchFamily="2" charset="-78"/>
              </a:rPr>
              <a:t>عالی انفورماتیک، شورای عالی امنیت فضای تبادل اطلاعات، و مرکز ملی فضای مجازی تنها نهادهایی هستند که تحقق </a:t>
            </a:r>
            <a:r>
              <a:rPr lang="fa-IR" sz="2800" dirty="0" smtClean="0">
                <a:cs typeface="B Nazanin" panose="00000400000000000000" pitchFamily="2" charset="-78"/>
              </a:rPr>
              <a:t>کل گام‌های انسجام </a:t>
            </a:r>
            <a:r>
              <a:rPr lang="fa-IR" sz="2800" dirty="0">
                <a:cs typeface="B Nazanin" panose="00000400000000000000" pitchFamily="2" charset="-78"/>
              </a:rPr>
              <a:t>سیاستی به طور </a:t>
            </a:r>
            <a:r>
              <a:rPr lang="fa-IR" sz="2800" dirty="0" smtClean="0">
                <a:cs typeface="B Nazanin" panose="00000400000000000000" pitchFamily="2" charset="-78"/>
              </a:rPr>
              <a:t>نسبی در </a:t>
            </a:r>
            <a:r>
              <a:rPr lang="fa-IR" sz="2800" dirty="0">
                <a:cs typeface="B Nazanin" panose="00000400000000000000" pitchFamily="2" charset="-78"/>
              </a:rPr>
              <a:t>وظایف مصوب </a:t>
            </a:r>
            <a:r>
              <a:rPr lang="fa-IR" sz="2800" dirty="0" smtClean="0">
                <a:cs typeface="B Nazanin" panose="00000400000000000000" pitchFamily="2" charset="-78"/>
              </a:rPr>
              <a:t>آن‌ها </a:t>
            </a:r>
            <a:r>
              <a:rPr lang="fa-IR" sz="2800" dirty="0">
                <a:cs typeface="B Nazanin" panose="00000400000000000000" pitchFamily="2" charset="-78"/>
              </a:rPr>
              <a:t>به چشم </a:t>
            </a:r>
            <a:r>
              <a:rPr lang="fa-IR" sz="2800" dirty="0" smtClean="0">
                <a:cs typeface="B Nazanin" panose="00000400000000000000" pitchFamily="2" charset="-78"/>
              </a:rPr>
              <a:t>می‌خورد.</a:t>
            </a:r>
          </a:p>
          <a:p>
            <a:pPr marL="231775" indent="-225425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چنانچه </a:t>
            </a:r>
            <a:r>
              <a:rPr lang="fa-IR" sz="2800" dirty="0">
                <a:cs typeface="B Nazanin" panose="00000400000000000000" pitchFamily="2" charset="-78"/>
              </a:rPr>
              <a:t>انسجام سیاستی در کل این نظام مدنظر باشد، به نظر می‌رسد بعد پایش حوزه فاوا نیازمند توجه بیشتری است.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marL="231775" indent="-225425" algn="justLow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می‌توان </a:t>
            </a:r>
            <a:r>
              <a:rPr lang="fa-IR" sz="2800" dirty="0">
                <a:cs typeface="B Nazanin" panose="00000400000000000000" pitchFamily="2" charset="-78"/>
              </a:rPr>
              <a:t>با پیاده سازی سامانه ها و </a:t>
            </a:r>
            <a:r>
              <a:rPr lang="fa-IR" sz="2800" dirty="0" smtClean="0">
                <a:cs typeface="B Nazanin" panose="00000400000000000000" pitchFamily="2" charset="-78"/>
              </a:rPr>
              <a:t>رویه‌هایی </a:t>
            </a:r>
            <a:r>
              <a:rPr lang="fa-IR" sz="2800" dirty="0">
                <a:cs typeface="B Nazanin" panose="00000400000000000000" pitchFamily="2" charset="-78"/>
              </a:rPr>
              <a:t>برای نظارت بر حسن اجرای </a:t>
            </a:r>
            <a:r>
              <a:rPr lang="fa-IR" sz="2800" dirty="0" smtClean="0">
                <a:cs typeface="B Nazanin" panose="00000400000000000000" pitchFamily="2" charset="-78"/>
              </a:rPr>
              <a:t>سیاست‌های </a:t>
            </a:r>
            <a:r>
              <a:rPr lang="fa-IR" sz="2800" dirty="0">
                <a:cs typeface="B Nazanin" panose="00000400000000000000" pitchFamily="2" charset="-78"/>
              </a:rPr>
              <a:t>این حوزه، تهیه و ارائه </a:t>
            </a:r>
            <a:r>
              <a:rPr lang="fa-IR" sz="2800" dirty="0" smtClean="0">
                <a:cs typeface="B Nazanin" panose="00000400000000000000" pitchFamily="2" charset="-78"/>
              </a:rPr>
              <a:t>گزارش‌های </a:t>
            </a:r>
            <a:r>
              <a:rPr lang="fa-IR" sz="2800" dirty="0">
                <a:cs typeface="B Nazanin" panose="00000400000000000000" pitchFamily="2" charset="-78"/>
              </a:rPr>
              <a:t>منظم از وضعیت آن و ارزیابی عملکرد و سنجش پیشرفت در نیل به اهداف، </a:t>
            </a:r>
            <a:r>
              <a:rPr lang="fa-IR" sz="2800" dirty="0" smtClean="0">
                <a:cs typeface="B Nazanin" panose="00000400000000000000" pitchFamily="2" charset="-78"/>
              </a:rPr>
              <a:t>انسجام </a:t>
            </a:r>
            <a:r>
              <a:rPr lang="fa-IR" sz="2800" dirty="0">
                <a:cs typeface="B Nazanin" panose="00000400000000000000" pitchFamily="2" charset="-78"/>
              </a:rPr>
              <a:t>سیاستی در این حوزه </a:t>
            </a:r>
            <a:r>
              <a:rPr lang="fa-IR" sz="2800" dirty="0" smtClean="0">
                <a:cs typeface="B Nazanin" panose="00000400000000000000" pitchFamily="2" charset="-78"/>
              </a:rPr>
              <a:t>را بهبود داد.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18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سیاست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عمومی و چشم انداز آن در حوزه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endParaRPr lang="fa-IR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628800"/>
            <a:ext cx="8507288" cy="4896544"/>
          </a:xfrm>
        </p:spPr>
        <p:txBody>
          <a:bodyPr>
            <a:noAutofit/>
          </a:bodyPr>
          <a:lstStyle/>
          <a:p>
            <a:pPr marL="109728" indent="0" algn="justLow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a-IR" b="1" dirty="0">
                <a:solidFill>
                  <a:srgbClr val="FF0000"/>
                </a:solidFill>
              </a:rPr>
              <a:t>تعاریف سیاست </a:t>
            </a:r>
            <a:r>
              <a:rPr lang="fa-IR" b="1" dirty="0" smtClean="0">
                <a:solidFill>
                  <a:srgbClr val="FF0000"/>
                </a:solidFill>
              </a:rPr>
              <a:t>عمومی:</a:t>
            </a:r>
          </a:p>
          <a:p>
            <a:pPr lvl="1" algn="justLow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«مجموعه اقداماتی که حکومت در مواجهه با </a:t>
            </a:r>
            <a:r>
              <a:rPr lang="fa-IR" dirty="0" err="1">
                <a:solidFill>
                  <a:schemeClr val="tx1"/>
                </a:solidFill>
              </a:rPr>
              <a:t>يک</a:t>
            </a:r>
            <a:r>
              <a:rPr lang="fa-IR" dirty="0">
                <a:solidFill>
                  <a:schemeClr val="tx1"/>
                </a:solidFill>
              </a:rPr>
              <a:t> مسئله </a:t>
            </a:r>
            <a:r>
              <a:rPr lang="fa-IR" dirty="0" err="1">
                <a:solidFill>
                  <a:schemeClr val="tx1"/>
                </a:solidFill>
              </a:rPr>
              <a:t>عمومي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err="1">
                <a:solidFill>
                  <a:schemeClr val="tx1"/>
                </a:solidFill>
              </a:rPr>
              <a:t>براي</a:t>
            </a:r>
            <a:r>
              <a:rPr lang="fa-IR" dirty="0">
                <a:solidFill>
                  <a:schemeClr val="tx1"/>
                </a:solidFill>
              </a:rPr>
              <a:t> انجام دادن </a:t>
            </a:r>
            <a:r>
              <a:rPr lang="fa-IR" dirty="0" err="1">
                <a:solidFill>
                  <a:schemeClr val="tx1"/>
                </a:solidFill>
              </a:rPr>
              <a:t>يا</a:t>
            </a:r>
            <a:r>
              <a:rPr lang="fa-IR" dirty="0">
                <a:solidFill>
                  <a:schemeClr val="tx1"/>
                </a:solidFill>
              </a:rPr>
              <a:t> ندادن آن‌ها تصمیم </a:t>
            </a:r>
            <a:r>
              <a:rPr lang="fa-IR" dirty="0" err="1">
                <a:solidFill>
                  <a:schemeClr val="tx1"/>
                </a:solidFill>
              </a:rPr>
              <a:t>می‌گیرد</a:t>
            </a:r>
            <a:r>
              <a:rPr lang="fa-IR" dirty="0">
                <a:solidFill>
                  <a:schemeClr val="tx1"/>
                </a:solidFill>
              </a:rPr>
              <a:t> (</a:t>
            </a:r>
            <a:r>
              <a:rPr lang="fa-IR" dirty="0" err="1">
                <a:solidFill>
                  <a:schemeClr val="tx1"/>
                </a:solidFill>
              </a:rPr>
              <a:t>دای</a:t>
            </a:r>
            <a:r>
              <a:rPr lang="fa-IR" dirty="0">
                <a:solidFill>
                  <a:schemeClr val="tx1"/>
                </a:solidFill>
              </a:rPr>
              <a:t>)»</a:t>
            </a:r>
          </a:p>
          <a:p>
            <a:pPr lvl="1" algn="justLow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«مجموعه‌ای از تصمیمات با هم مرتبط که توسط یک </a:t>
            </a:r>
            <a:r>
              <a:rPr lang="fa-IR" dirty="0" err="1">
                <a:solidFill>
                  <a:schemeClr val="tx1"/>
                </a:solidFill>
              </a:rPr>
              <a:t>نقش‌آفرین</a:t>
            </a:r>
            <a:r>
              <a:rPr lang="fa-IR" dirty="0">
                <a:solidFill>
                  <a:schemeClr val="tx1"/>
                </a:solidFill>
              </a:rPr>
              <a:t> یا گروهی از نقش‌آفرینان سیاسی درباره‌ انتخاب یک هدف و نحوه‌ دستیابی به آن اتخاذ می‌شود. آن هم در شرایطی که تصمیمات  </a:t>
            </a:r>
            <a:r>
              <a:rPr lang="fa-IR" dirty="0" err="1">
                <a:solidFill>
                  <a:schemeClr val="tx1"/>
                </a:solidFill>
              </a:rPr>
              <a:t>می‌باید</a:t>
            </a:r>
            <a:r>
              <a:rPr lang="fa-IR" dirty="0">
                <a:solidFill>
                  <a:schemeClr val="tx1"/>
                </a:solidFill>
              </a:rPr>
              <a:t> در </a:t>
            </a:r>
            <a:r>
              <a:rPr lang="fa-IR" dirty="0" err="1">
                <a:solidFill>
                  <a:schemeClr val="tx1"/>
                </a:solidFill>
              </a:rPr>
              <a:t>محدوده‌ی</a:t>
            </a:r>
            <a:r>
              <a:rPr lang="fa-IR" dirty="0">
                <a:solidFill>
                  <a:schemeClr val="tx1"/>
                </a:solidFill>
              </a:rPr>
              <a:t> قدرت این نقش‌آفرینان عملی شوند (جنکینز</a:t>
            </a:r>
            <a:r>
              <a:rPr lang="fa-IR" dirty="0" smtClean="0">
                <a:solidFill>
                  <a:schemeClr val="tx1"/>
                </a:solidFill>
              </a:rPr>
              <a:t>)» </a:t>
            </a:r>
          </a:p>
          <a:p>
            <a:pPr marL="109728" indent="0" algn="justLow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a-IR" b="1" dirty="0">
                <a:solidFill>
                  <a:srgbClr val="FF0000"/>
                </a:solidFill>
              </a:rPr>
              <a:t>اجزای یک سیاست عمومی:</a:t>
            </a:r>
          </a:p>
          <a:p>
            <a:pPr lvl="1" algn="justLow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اهداف </a:t>
            </a:r>
            <a:r>
              <a:rPr lang="fa-IR" dirty="0">
                <a:solidFill>
                  <a:schemeClr val="tx1"/>
                </a:solidFill>
              </a:rPr>
              <a:t>سیاستی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(آن چه سیاست‌ها قصد تحقق آن را دارند) </a:t>
            </a:r>
            <a:r>
              <a:rPr lang="fa-IR" dirty="0">
                <a:solidFill>
                  <a:schemeClr val="tx1"/>
                </a:solidFill>
              </a:rPr>
              <a:t>و ابزارهای سیاستی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</a:rPr>
              <a:t>راه‌های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 تحقق اهداف سیاستی)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از 31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5235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24026"/>
          </a:xfrm>
        </p:spPr>
        <p:txBody>
          <a:bodyPr vert="horz" anchor="ctr">
            <a:normAutofit/>
          </a:bodyPr>
          <a:lstStyle/>
          <a:p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1- سیاست </a:t>
            </a:r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عمومی و چشم انداز آن در حوزه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STI</a:t>
            </a:r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-ادامه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02771"/>
              </p:ext>
            </p:extLst>
          </p:nvPr>
        </p:nvGraphicFramePr>
        <p:xfrm>
          <a:off x="251517" y="1916832"/>
          <a:ext cx="8712970" cy="42672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13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9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199">
                <a:tc>
                  <a:txBody>
                    <a:bodyPr/>
                    <a:lstStyle/>
                    <a:p>
                      <a:pPr marL="0" marR="0" indent="21082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سطح تمرکز سیاست</a:t>
                      </a:r>
                      <a:endParaRPr lang="en-US" sz="20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21717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محتوای سیاست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مفهوم سطح کلان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عملیاتی سازی سطح برنامه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اقدامات اجرایی خاص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7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>
                          <a:effectLst/>
                          <a:cs typeface="B Nazanin" panose="00000400000000000000" pitchFamily="2" charset="-78"/>
                        </a:rPr>
                        <a:t>اهداف یا مقاصد سیاستی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مقاصد (</a:t>
                      </a:r>
                      <a:r>
                        <a:rPr lang="en-US" sz="1800" b="1" spc="-20" dirty="0">
                          <a:effectLst/>
                          <a:cs typeface="B Nazanin" panose="00000400000000000000" pitchFamily="2" charset="-78"/>
                        </a:rPr>
                        <a:t>Goals</a:t>
                      </a: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20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چه انواع کلی </a:t>
                      </a:r>
                      <a:r>
                        <a:rPr lang="fa-IR" sz="2000" b="1" spc="-20" dirty="0" err="1">
                          <a:effectLst/>
                          <a:cs typeface="B Nazanin" panose="00000400000000000000" pitchFamily="2" charset="-78"/>
                        </a:rPr>
                        <a:t>ازایده‌ها</a:t>
                      </a: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 بر توسعه سیاست حاکم است؟</a:t>
                      </a:r>
                      <a:endParaRPr lang="en-US" sz="20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(مثلاً رشد اقتصادی بر پایه دانش)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اهداف (</a:t>
                      </a:r>
                      <a:r>
                        <a:rPr lang="en-US" sz="1800" b="1" spc="-20" dirty="0">
                          <a:effectLst/>
                          <a:cs typeface="B Nazanin" panose="00000400000000000000" pitchFamily="2" charset="-78"/>
                        </a:rPr>
                        <a:t>Objectives</a:t>
                      </a: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20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هدف رسمی سیاست چیست؟</a:t>
                      </a:r>
                      <a:endParaRPr lang="en-US" sz="20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(مثلاً افزایش درآمد شرکت‌های دانش‌بنیان)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 err="1">
                          <a:effectLst/>
                          <a:cs typeface="B Nazanin" panose="00000400000000000000" pitchFamily="2" charset="-78"/>
                        </a:rPr>
                        <a:t>تنظیمات</a:t>
                      </a: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 (</a:t>
                      </a:r>
                      <a:r>
                        <a:rPr lang="en-US" sz="1800" b="1" spc="-20" dirty="0">
                          <a:effectLst/>
                          <a:cs typeface="B Nazanin" panose="00000400000000000000" pitchFamily="2" charset="-78"/>
                        </a:rPr>
                        <a:t>Settings</a:t>
                      </a: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20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الزامات اجرایی خاص سیاست چیست؟</a:t>
                      </a:r>
                      <a:endParaRPr lang="en-US" sz="20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(مثلاً </a:t>
                      </a:r>
                      <a:r>
                        <a:rPr lang="fa-IR" sz="2000" b="1" spc="-20" dirty="0" err="1">
                          <a:effectLst/>
                          <a:cs typeface="B Nazanin" panose="00000400000000000000" pitchFamily="2" charset="-78"/>
                        </a:rPr>
                        <a:t>معافیت‌های</a:t>
                      </a: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 مالیاتی)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86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>
                          <a:effectLst/>
                          <a:cs typeface="B Nazanin" panose="00000400000000000000" pitchFamily="2" charset="-78"/>
                        </a:rPr>
                        <a:t>راهکارها یا ابزارهای سیاستی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>
                          <a:effectLst/>
                          <a:cs typeface="B Nazanin" panose="00000400000000000000" pitchFamily="2" charset="-78"/>
                        </a:rPr>
                        <a:t>منطق ابزاری</a:t>
                      </a:r>
                      <a:endParaRPr lang="en-US" sz="20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>
                          <a:effectLst/>
                          <a:cs typeface="B Nazanin" panose="00000400000000000000" pitchFamily="2" charset="-78"/>
                        </a:rPr>
                        <a:t>هنجارهای عمومی در جهتدهی به ترجیحات</a:t>
                      </a:r>
                      <a:endParaRPr lang="en-US" sz="20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>
                          <a:effectLst/>
                          <a:cs typeface="B Nazanin" panose="00000400000000000000" pitchFamily="2" charset="-78"/>
                        </a:rPr>
                        <a:t>(مثلاً ترجیح بین ابزارهای اخلاقی یا اجباری)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سازوکارها</a:t>
                      </a:r>
                      <a:endParaRPr lang="en-US" sz="20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چه نوع خاصی از ابزارها بکار گرفته </a:t>
                      </a:r>
                      <a:r>
                        <a:rPr lang="fa-IR" sz="2000" b="1" spc="-20" dirty="0" err="1">
                          <a:effectLst/>
                          <a:cs typeface="B Nazanin" panose="00000400000000000000" pitchFamily="2" charset="-78"/>
                        </a:rPr>
                        <a:t>می‌شوند</a:t>
                      </a: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؟</a:t>
                      </a:r>
                      <a:endParaRPr lang="en-US" sz="20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(مثلاً </a:t>
                      </a:r>
                      <a:r>
                        <a:rPr lang="fa-IR" sz="2000" b="1" spc="-20" dirty="0" err="1">
                          <a:effectLst/>
                          <a:cs typeface="B Nazanin" panose="00000400000000000000" pitchFamily="2" charset="-78"/>
                        </a:rPr>
                        <a:t>مشوق‌های</a:t>
                      </a: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 مالیاتی)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تدقیق</a:t>
                      </a:r>
                      <a:endParaRPr lang="en-US" sz="20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 err="1">
                          <a:effectLst/>
                          <a:cs typeface="B Nazanin" panose="00000400000000000000" pitchFamily="2" charset="-78"/>
                        </a:rPr>
                        <a:t>شیوه‌ی</a:t>
                      </a: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 خاص بکارگیری ابزارها چیست؟</a:t>
                      </a:r>
                      <a:endParaRPr lang="en-US" sz="20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spc="-20" dirty="0">
                          <a:effectLst/>
                          <a:cs typeface="B Nazanin" panose="00000400000000000000" pitchFamily="2" charset="-78"/>
                        </a:rPr>
                        <a:t>(مثلاً تخصیص یارانه مالیاتی)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03648" y="1372706"/>
            <a:ext cx="65630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en-US" sz="2000" b="1" dirty="0" smtClean="0">
                <a:latin typeface="+mn-lt"/>
                <a:cs typeface="B Nazanin" pitchFamily="2" charset="-78"/>
              </a:rPr>
              <a:t>گونه </a:t>
            </a:r>
            <a:r>
              <a:rPr lang="fa-IR" altLang="en-US" sz="2000" b="1" dirty="0">
                <a:latin typeface="+mn-lt"/>
                <a:cs typeface="B Nazanin" pitchFamily="2" charset="-78"/>
              </a:rPr>
              <a:t>شناسی اجزای سیاست عمومی (محتوای سیاست </a:t>
            </a:r>
            <a:r>
              <a:rPr lang="fa-IR" altLang="en-US" sz="2000" b="1" dirty="0" bmk="">
                <a:latin typeface="+mn-lt"/>
                <a:cs typeface="B Nazanin" pitchFamily="2" charset="-78"/>
              </a:rPr>
              <a:t>و تمرکز سیاست</a:t>
            </a:r>
            <a:r>
              <a:rPr lang="fa-IR" altLang="en-US" sz="2000" b="1" dirty="0">
                <a:latin typeface="+mn-lt"/>
                <a:cs typeface="B Nazanin" pitchFamily="2" charset="-78"/>
              </a:rPr>
              <a:t>)</a:t>
            </a:r>
            <a:endParaRPr lang="en-US" altLang="en-US" sz="2000" b="1" dirty="0">
              <a:latin typeface="+mn-lt"/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987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6093296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روابط میان سیاست‌گذاری علم، فناوری و نوآوری</a:t>
            </a:r>
            <a:endParaRPr lang="en-US" sz="20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4597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1- سیاست عمومی و چشم انداز آن در حوزه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-ادامه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Canvas 99"/>
          <p:cNvGrpSpPr>
            <a:grpSpLocks/>
          </p:cNvGrpSpPr>
          <p:nvPr/>
        </p:nvGrpSpPr>
        <p:grpSpPr bwMode="auto">
          <a:xfrm>
            <a:off x="129530" y="1268760"/>
            <a:ext cx="8869925" cy="4824558"/>
            <a:chOff x="0" y="9071"/>
            <a:chExt cx="88696" cy="48237"/>
          </a:xfrm>
        </p:grpSpPr>
        <p:sp>
          <p:nvSpPr>
            <p:cNvPr id="11" name="Rectangle 101"/>
            <p:cNvSpPr>
              <a:spLocks noChangeArrowheads="1"/>
            </p:cNvSpPr>
            <p:nvPr/>
          </p:nvSpPr>
          <p:spPr bwMode="auto">
            <a:xfrm>
              <a:off x="0" y="9071"/>
              <a:ext cx="88696" cy="48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3152" tIns="36576" rIns="73152" bIns="36576" numCol="2" anchor="t" anchorCtr="0" compatLnSpc="1">
              <a:prstTxWarp prst="textNoShape">
                <a:avLst/>
              </a:prstTxWarp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fa-IR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fa-IR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342900" indent="-171450">
                <a:buFont typeface="Arial" panose="020B0604020202020204" pitchFamily="34" charset="0"/>
                <a:buChar char="•"/>
                <a:tabLst>
                  <a:tab pos="285750" algn="l"/>
                </a:tabLst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وضع قوانین زیست­محیطی</a:t>
              </a:r>
              <a:endParaRPr lang="en-US" altLang="en-US" sz="1600" dirty="0"/>
            </a:p>
            <a:p>
              <a:pPr marL="342900" lvl="0" indent="-171450">
                <a:buFont typeface="Arial" panose="020B0604020202020204" pitchFamily="34" charset="0"/>
                <a:buChar char="•"/>
                <a:tabLst>
                  <a:tab pos="285750" algn="l"/>
                </a:tabLst>
              </a:pPr>
              <a:r>
                <a:rPr lang="fa-IR" sz="16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وضع </a:t>
              </a:r>
              <a:r>
                <a:rPr lang="fa-IR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مقررات شرکتی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342900" lvl="0" indent="-171450">
                <a:buFont typeface="Arial" panose="020B0604020202020204" pitchFamily="34" charset="0"/>
                <a:buChar char="•"/>
                <a:tabLst>
                  <a:tab pos="285750" algn="l"/>
                </a:tabLst>
              </a:pPr>
              <a:r>
                <a:rPr lang="fa-IR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وضع قوانین رقابت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342900" lvl="0" indent="-171450">
                <a:buFont typeface="Arial" panose="020B0604020202020204" pitchFamily="34" charset="0"/>
                <a:buChar char="•"/>
                <a:tabLst>
                  <a:tab pos="285750" algn="l"/>
                </a:tabLst>
              </a:pPr>
              <a:r>
                <a:rPr lang="fa-IR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حفظ حقوق </a:t>
              </a:r>
              <a:r>
                <a:rPr lang="fa-IR" sz="1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مصرف­کننده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342900" lvl="0" indent="-171450">
                <a:buFont typeface="Arial" panose="020B0604020202020204" pitchFamily="34" charset="0"/>
                <a:buChar char="•"/>
                <a:tabLst>
                  <a:tab pos="285750" algn="l"/>
                </a:tabLst>
              </a:pPr>
              <a:r>
                <a:rPr lang="fa-IR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بهبود سرمایه­های اجتماعی برای توسعه­ی منطقه­ای و مناطق صنعتی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342900" lvl="0" indent="-171450">
                <a:buFont typeface="Arial" panose="020B0604020202020204" pitchFamily="34" charset="0"/>
                <a:buChar char="•"/>
                <a:tabLst>
                  <a:tab pos="285750" algn="l"/>
                </a:tabLst>
              </a:pPr>
              <a:r>
                <a:rPr lang="fa-IR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الگوبرداری هوشمندانه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342900" lvl="0" indent="-171450">
                <a:buFont typeface="Arial" panose="020B0604020202020204" pitchFamily="34" charset="0"/>
                <a:buChar char="•"/>
                <a:tabLst>
                  <a:tab pos="285750" algn="l"/>
                </a:tabLst>
              </a:pPr>
              <a:r>
                <a:rPr lang="fa-IR" sz="1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آینده­نگاری</a:t>
              </a:r>
              <a:r>
                <a:rPr lang="fa-IR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 هوشمند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>
                <a:tabLst>
                  <a:tab pos="285750" algn="l"/>
                </a:tabLst>
              </a:pPr>
              <a:r>
                <a: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 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altLang="en-US" sz="800" dirty="0"/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altLang="en-US" sz="800" dirty="0"/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altLang="en-US" sz="800" dirty="0"/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altLang="en-US" sz="800" dirty="0"/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altLang="en-US" sz="800" dirty="0"/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altLang="en-US" sz="800" dirty="0"/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altLang="en-US" sz="800" dirty="0"/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altLang="en-US" sz="800" dirty="0"/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altLang="en-US" sz="800" dirty="0"/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sz="24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B Lotus" panose="00000400000000000000" pitchFamily="2" charset="-78"/>
                </a:rPr>
                <a:t>سیاست­گذاری نوآوری</a:t>
              </a:r>
              <a:endParaRPr lang="en-US" altLang="en-US" sz="1200" dirty="0" smtClean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Lotus" panose="00000400000000000000" pitchFamily="2" charset="-78"/>
                </a:rPr>
                <a:t>تمرکز: عملکرد نوآورانه­ی کلی اقتصاد</a:t>
              </a:r>
              <a:endParaRPr lang="en-US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lvl="0" algn="justLow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sz="16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B Lotus" panose="00000400000000000000" pitchFamily="2" charset="-78"/>
                </a:rPr>
                <a:t>ابزارها</a:t>
              </a:r>
              <a:r>
                <a:rPr lang="fa-IR" alt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B Lotus" panose="00000400000000000000" pitchFamily="2" charset="-78"/>
                </a:rPr>
                <a:t>:</a:t>
              </a:r>
              <a:endParaRPr lang="en-US" altLang="en-US" sz="1200" dirty="0"/>
            </a:p>
            <a:p>
              <a:pPr marL="171450" lvl="0" indent="-171450" algn="justLow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بهبود مهارت­های شخصی و توانایی­های یادگیری (توسط سیستم­های آموزشی عمومی و آموزش کارگران)</a:t>
              </a:r>
              <a:endParaRPr lang="en-US" altLang="en-US" sz="1600" dirty="0"/>
            </a:p>
            <a:p>
              <a:pPr marL="171450" lvl="0" indent="-171450" algn="justLow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بهبود یادگیری و عملکرد سازمانی (مانند استاندارد </a:t>
              </a:r>
              <a:r>
                <a:rPr lang="en-US" altLang="en-US" sz="1600" dirty="0">
                  <a:latin typeface="Calibri" panose="020F0502020204030204" pitchFamily="34" charset="0"/>
                  <a:ea typeface="Times New Roman" panose="02020603050405020304" pitchFamily="18" charset="0"/>
                  <a:cs typeface="B Lotus" panose="00000400000000000000" pitchFamily="2" charset="-78"/>
                </a:rPr>
                <a:t>ISO 9000</a:t>
              </a: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 و کنترل کیفیت)</a:t>
              </a:r>
              <a:endParaRPr lang="en-US" altLang="en-US" sz="1600" dirty="0"/>
            </a:p>
            <a:p>
              <a:pPr marL="171450" lvl="0" indent="-171450" algn="justLow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بهبود دسترسی به اطلاعات: جامعه­ی اطلاعاتی</a:t>
              </a:r>
              <a:endParaRPr lang="en-US" altLang="en-US" sz="1600" dirty="0"/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02"/>
            <p:cNvSpPr>
              <a:spLocks noChangeArrowheads="1"/>
            </p:cNvSpPr>
            <p:nvPr/>
          </p:nvSpPr>
          <p:spPr bwMode="auto">
            <a:xfrm>
              <a:off x="676" y="32109"/>
              <a:ext cx="84894" cy="251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a-IR" alt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B Lotus" panose="00000400000000000000" pitchFamily="2" charset="-78"/>
                </a:rPr>
                <a:t>سیاست­گذاری فناوري </a:t>
              </a:r>
              <a:r>
                <a:rPr lang="fa-IR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Lotus" panose="00000400000000000000" pitchFamily="2" charset="-78"/>
                </a:rPr>
                <a:t>(تمرکز: پیشرفت و تجاری­سازی دانش فنی) </a:t>
              </a:r>
              <a:endPara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a-IR" alt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B Lotus" panose="00000400000000000000" pitchFamily="2" charset="-78"/>
                </a:rPr>
                <a:t>ابزارها:</a:t>
              </a:r>
              <a:endParaRPr lang="en-US" alt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خرید عمومی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اعطای کمک­های عمومی به بخش­های استراتژیک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ایجاد سازمان­های </a:t>
              </a:r>
              <a:r>
                <a:rPr lang="fa-IR" altLang="en-US" sz="1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واسطه­ای</a:t>
              </a: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 (بین بخش تحقیقات و صنعت)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آموزش نیروی کار و بهبود مهارت­های فنی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استانداردسازی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آینده­نگاری</a:t>
              </a: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 </a:t>
              </a:r>
              <a:r>
                <a:rPr lang="fa-IR" altLang="en-US" sz="1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فناوري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الگوبرداری از بخش­های صنعتی</a:t>
              </a:r>
            </a:p>
          </p:txBody>
        </p:sp>
        <p:sp>
          <p:nvSpPr>
            <p:cNvPr id="13" name="Rectangle 103"/>
            <p:cNvSpPr>
              <a:spLocks noChangeArrowheads="1"/>
            </p:cNvSpPr>
            <p:nvPr/>
          </p:nvSpPr>
          <p:spPr bwMode="auto">
            <a:xfrm>
              <a:off x="2493" y="36429"/>
              <a:ext cx="46250" cy="208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a-IR" alt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B Lotus" panose="00000400000000000000" pitchFamily="2" charset="-78"/>
                </a:rPr>
                <a:t>سیاست­گذاری</a:t>
              </a:r>
              <a:r>
                <a:rPr kumimoji="0" lang="fa-I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B Lotus" panose="00000400000000000000" pitchFamily="2" charset="-78"/>
                </a:rPr>
                <a:t> </a:t>
              </a:r>
              <a:r>
                <a:rPr lang="fa-IR" altLang="en-US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B Lotus" panose="00000400000000000000" pitchFamily="2" charset="-78"/>
                </a:rPr>
                <a:t>علم </a:t>
              </a:r>
              <a:r>
                <a:rPr lang="fa-IR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Lotus" panose="00000400000000000000" pitchFamily="2" charset="-78"/>
                </a:rPr>
                <a:t>(تمرکز: تولید دانش علمی)</a:t>
              </a:r>
              <a:endPara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a-IR" altLang="en-US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B Lotus" panose="00000400000000000000" pitchFamily="2" charset="-78"/>
                </a:rPr>
                <a:t>ابزارها:</a:t>
              </a:r>
              <a:endParaRPr lang="en-US" alt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اعطای </a:t>
              </a:r>
              <a:r>
                <a:rPr lang="fa-IR" altLang="en-US" sz="1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بودجه­های</a:t>
              </a: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 تحقیقاتی عمومی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تأسیس سازمان­های (نیمه) دولتی تحقیقاتی (مانند آزمایشگاه­ها، دانشگاه­ها و مراکز تحقیقاتی)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اعطای </a:t>
              </a:r>
              <a:r>
                <a:rPr lang="fa-IR" altLang="en-US" sz="1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مشوق­های</a:t>
              </a: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 مالیاتی به </a:t>
              </a:r>
              <a:r>
                <a:rPr lang="fa-IR" altLang="en-US" sz="1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بنگاه­ها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فراهم­آوری</a:t>
              </a: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 آموزش­های عالی 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  <a:p>
              <a:pPr marL="171450" marR="0" lvl="0" indent="-17145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a-IR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ایجاد حقوق مالکیت </a:t>
              </a:r>
              <a:r>
                <a:rPr lang="fa-IR" altLang="en-US" sz="1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فكري</a:t>
              </a:r>
              <a:endParaRPr lang="fa-IR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86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54552" y="1628800"/>
            <a:ext cx="7034572" cy="4562102"/>
            <a:chOff x="5326472" y="2314852"/>
            <a:chExt cx="2165300" cy="2465043"/>
          </a:xfrm>
        </p:grpSpPr>
        <p:sp>
          <p:nvSpPr>
            <p:cNvPr id="8" name="Rounded Rectangle 110"/>
            <p:cNvSpPr>
              <a:spLocks noChangeArrowheads="1"/>
            </p:cNvSpPr>
            <p:nvPr/>
          </p:nvSpPr>
          <p:spPr bwMode="auto">
            <a:xfrm>
              <a:off x="5326472" y="2314852"/>
              <a:ext cx="2165300" cy="334006"/>
            </a:xfrm>
            <a:prstGeom prst="roundRect">
              <a:avLst>
                <a:gd name="adj" fmla="val 16667"/>
              </a:avLst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تعریف مسئله/تنظیم </a:t>
              </a:r>
              <a:r>
                <a:rPr kumimoji="0" lang="fa-IR" alt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دستورکار</a:t>
              </a:r>
              <a:endParaRPr kumimoji="0" lang="fa-I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9" name="Rounded Rectangle 116"/>
            <p:cNvSpPr>
              <a:spLocks noChangeArrowheads="1"/>
            </p:cNvSpPr>
            <p:nvPr/>
          </p:nvSpPr>
          <p:spPr bwMode="auto">
            <a:xfrm>
              <a:off x="5326672" y="2847862"/>
              <a:ext cx="2164800" cy="333406"/>
            </a:xfrm>
            <a:prstGeom prst="roundRect">
              <a:avLst>
                <a:gd name="adj" fmla="val 16667"/>
              </a:avLst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sz="2000" b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تدوین سیاست/طراحی گزینه های سیاست</a:t>
              </a:r>
            </a:p>
          </p:txBody>
        </p:sp>
        <p:sp>
          <p:nvSpPr>
            <p:cNvPr id="10" name="Rounded Rectangle 117"/>
            <p:cNvSpPr>
              <a:spLocks noChangeArrowheads="1"/>
            </p:cNvSpPr>
            <p:nvPr/>
          </p:nvSpPr>
          <p:spPr bwMode="auto">
            <a:xfrm>
              <a:off x="5326672" y="3380671"/>
              <a:ext cx="2164800" cy="333406"/>
            </a:xfrm>
            <a:prstGeom prst="roundRect">
              <a:avLst>
                <a:gd name="adj" fmla="val 16667"/>
              </a:avLst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sz="2000" b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تصمیم گیری/انتخاب گزینه های سیاستی مرجح</a:t>
              </a:r>
            </a:p>
          </p:txBody>
        </p:sp>
        <p:sp>
          <p:nvSpPr>
            <p:cNvPr id="11" name="Rounded Rectangle 118"/>
            <p:cNvSpPr>
              <a:spLocks noChangeArrowheads="1"/>
            </p:cNvSpPr>
            <p:nvPr/>
          </p:nvSpPr>
          <p:spPr bwMode="auto">
            <a:xfrm>
              <a:off x="5326672" y="3913680"/>
              <a:ext cx="2164800" cy="333406"/>
            </a:xfrm>
            <a:prstGeom prst="roundRect">
              <a:avLst>
                <a:gd name="adj" fmla="val 16667"/>
              </a:avLst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sz="2000" b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پیاده سازی</a:t>
              </a:r>
            </a:p>
          </p:txBody>
        </p:sp>
        <p:sp>
          <p:nvSpPr>
            <p:cNvPr id="12" name="Rounded Rectangle 119"/>
            <p:cNvSpPr>
              <a:spLocks noChangeArrowheads="1"/>
            </p:cNvSpPr>
            <p:nvPr/>
          </p:nvSpPr>
          <p:spPr bwMode="auto">
            <a:xfrm>
              <a:off x="5326672" y="4446489"/>
              <a:ext cx="2164800" cy="333406"/>
            </a:xfrm>
            <a:prstGeom prst="roundRect">
              <a:avLst>
                <a:gd name="adj" fmla="val 16667"/>
              </a:avLst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sz="2000" b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ارزیابی</a:t>
              </a:r>
            </a:p>
          </p:txBody>
        </p:sp>
        <p:sp>
          <p:nvSpPr>
            <p:cNvPr id="13" name="Down Arrow 111"/>
            <p:cNvSpPr>
              <a:spLocks noChangeArrowheads="1"/>
            </p:cNvSpPr>
            <p:nvPr/>
          </p:nvSpPr>
          <p:spPr bwMode="auto">
            <a:xfrm>
              <a:off x="6179972" y="2690859"/>
              <a:ext cx="458700" cy="114302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cs typeface="B Nazanin" panose="00000400000000000000" pitchFamily="2" charset="-78"/>
              </a:endParaRPr>
            </a:p>
          </p:txBody>
        </p:sp>
        <p:sp>
          <p:nvSpPr>
            <p:cNvPr id="14" name="Down Arrow 120"/>
            <p:cNvSpPr>
              <a:spLocks noChangeArrowheads="1"/>
            </p:cNvSpPr>
            <p:nvPr/>
          </p:nvSpPr>
          <p:spPr bwMode="auto">
            <a:xfrm>
              <a:off x="6179972" y="3223868"/>
              <a:ext cx="458700" cy="114302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cs typeface="B Nazanin" panose="00000400000000000000" pitchFamily="2" charset="-78"/>
              </a:endParaRPr>
            </a:p>
          </p:txBody>
        </p:sp>
        <p:sp>
          <p:nvSpPr>
            <p:cNvPr id="15" name="Down Arrow 121"/>
            <p:cNvSpPr>
              <a:spLocks noChangeArrowheads="1"/>
            </p:cNvSpPr>
            <p:nvPr/>
          </p:nvSpPr>
          <p:spPr bwMode="auto">
            <a:xfrm>
              <a:off x="6179872" y="3756677"/>
              <a:ext cx="458600" cy="114302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cs typeface="B Nazanin" panose="00000400000000000000" pitchFamily="2" charset="-78"/>
              </a:endParaRPr>
            </a:p>
          </p:txBody>
        </p:sp>
        <p:sp>
          <p:nvSpPr>
            <p:cNvPr id="16" name="Down Arrow 122"/>
            <p:cNvSpPr>
              <a:spLocks noChangeArrowheads="1"/>
            </p:cNvSpPr>
            <p:nvPr/>
          </p:nvSpPr>
          <p:spPr bwMode="auto">
            <a:xfrm>
              <a:off x="6179872" y="4289386"/>
              <a:ext cx="458600" cy="114302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cs typeface="B Nazanin" panose="00000400000000000000" pitchFamily="2" charset="-78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038" y="6287482"/>
            <a:ext cx="7542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spc="-2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مراحل </a:t>
            </a:r>
            <a:r>
              <a:rPr lang="fa-IR" sz="2000" b="1" spc="-2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رویکرد مرحله‌ای به سیاست‌گذاری عمومی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038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2- فرایند </a:t>
            </a:r>
            <a:r>
              <a:rPr lang="fa-IR" sz="3200" dirty="0"/>
              <a:t>سیاست‌گذاری </a:t>
            </a:r>
            <a:r>
              <a:rPr lang="fa-IR" sz="3200" dirty="0" smtClean="0"/>
              <a:t>عمومی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U-Turn Arrow 1"/>
          <p:cNvSpPr/>
          <p:nvPr/>
        </p:nvSpPr>
        <p:spPr>
          <a:xfrm rot="5400000" flipH="1">
            <a:off x="6393513" y="3479695"/>
            <a:ext cx="4339680" cy="781906"/>
          </a:xfrm>
          <a:prstGeom prst="uturnArrow">
            <a:avLst>
              <a:gd name="adj1" fmla="val 29509"/>
              <a:gd name="adj2" fmla="val 25000"/>
              <a:gd name="adj3" fmla="val 25000"/>
              <a:gd name="adj4" fmla="val 43750"/>
              <a:gd name="adj5" fmla="val 100000"/>
            </a:avLst>
          </a:prstGeom>
          <a:gradFill flip="none" rotWithShape="1"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48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38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2- فرایند </a:t>
            </a:r>
            <a:r>
              <a:rPr lang="fa-IR" sz="3200" dirty="0"/>
              <a:t>سیاست‌گذاری </a:t>
            </a:r>
            <a:r>
              <a:rPr lang="fa-IR" sz="3200" dirty="0" smtClean="0"/>
              <a:t>عمومی: 1) تنظیم </a:t>
            </a:r>
            <a:r>
              <a:rPr lang="fa-IR" sz="3200" dirty="0"/>
              <a:t>دستورکار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038" y="1700808"/>
            <a:ext cx="83992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itchFamily="2" charset="-78"/>
              </a:rPr>
              <a:t>جلب توجه یک مسئله در میان مسائل دیگر و درک </a:t>
            </a:r>
            <a:r>
              <a:rPr lang="fa-IR" sz="2600" dirty="0" err="1" smtClean="0">
                <a:cs typeface="B Nazanin" pitchFamily="2" charset="-78"/>
              </a:rPr>
              <a:t>مشکل‌زا</a:t>
            </a:r>
            <a:r>
              <a:rPr lang="fa-IR" sz="2600" dirty="0" smtClean="0">
                <a:cs typeface="B Nazanin" pitchFamily="2" charset="-78"/>
              </a:rPr>
              <a:t> بودن وضع فعلی؛ لازمه قرار </a:t>
            </a:r>
            <a:r>
              <a:rPr lang="fa-IR" sz="2600" dirty="0">
                <a:cs typeface="B Nazanin" pitchFamily="2" charset="-78"/>
              </a:rPr>
              <a:t>گرفتن یک مسئله در </a:t>
            </a:r>
            <a:r>
              <a:rPr lang="fa-IR" sz="2600" dirty="0" err="1">
                <a:cs typeface="B Nazanin" pitchFamily="2" charset="-78"/>
              </a:rPr>
              <a:t>دستورکار</a:t>
            </a:r>
            <a:r>
              <a:rPr lang="fa-IR" sz="2600" dirty="0">
                <a:cs typeface="B Nazanin" pitchFamily="2" charset="-78"/>
              </a:rPr>
              <a:t> سیاست‌ </a:t>
            </a:r>
            <a:r>
              <a:rPr lang="fa-IR" sz="2600" dirty="0" smtClean="0">
                <a:cs typeface="B Nazanin" pitchFamily="2" charset="-78"/>
              </a:rPr>
              <a:t>عمومی</a:t>
            </a:r>
          </a:p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600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تنظیم </a:t>
            </a:r>
            <a:r>
              <a:rPr lang="fa-IR" sz="2600" dirty="0" err="1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دستورکار</a:t>
            </a:r>
            <a:r>
              <a:rPr lang="fa-IR" sz="2600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 نیز همانند سایر مراحل فرایند سیاستگذاری در </a:t>
            </a:r>
            <a:r>
              <a:rPr lang="fa-IR" sz="2600" dirty="0" err="1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خلأ</a:t>
            </a:r>
            <a:r>
              <a:rPr lang="fa-IR" sz="2600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 اتفاق </a:t>
            </a:r>
            <a:r>
              <a:rPr lang="fa-IR" sz="2600" dirty="0" err="1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نمی‌افتد</a:t>
            </a:r>
            <a:r>
              <a:rPr lang="fa-IR" sz="2600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.</a:t>
            </a:r>
          </a:p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itchFamily="2" charset="-78"/>
              </a:rPr>
              <a:t>ورود </a:t>
            </a:r>
            <a:r>
              <a:rPr lang="fa-IR" sz="2600" dirty="0">
                <a:cs typeface="B Nazanin" pitchFamily="2" charset="-78"/>
              </a:rPr>
              <a:t>و رشد یک مسئله در </a:t>
            </a:r>
            <a:r>
              <a:rPr lang="fa-IR" sz="2600" dirty="0" err="1" smtClean="0">
                <a:cs typeface="B Nazanin" pitchFamily="2" charset="-78"/>
              </a:rPr>
              <a:t>دستورکار</a:t>
            </a:r>
            <a:r>
              <a:rPr lang="fa-IR" sz="2600" dirty="0" smtClean="0">
                <a:cs typeface="B Nazanin" pitchFamily="2" charset="-78"/>
              </a:rPr>
              <a:t> </a:t>
            </a:r>
            <a:r>
              <a:rPr lang="fa-IR" sz="2600" dirty="0" err="1" smtClean="0">
                <a:cs typeface="B Nazanin" pitchFamily="2" charset="-78"/>
              </a:rPr>
              <a:t>می‌تواند</a:t>
            </a:r>
            <a:r>
              <a:rPr lang="fa-IR" sz="2600" dirty="0" smtClean="0">
                <a:cs typeface="B Nazanin" pitchFamily="2" charset="-78"/>
              </a:rPr>
              <a:t> </a:t>
            </a:r>
            <a:r>
              <a:rPr lang="fa-IR" sz="2600" dirty="0">
                <a:cs typeface="B Nazanin" pitchFamily="2" charset="-78"/>
              </a:rPr>
              <a:t>تابع خود آن مسئله </a:t>
            </a:r>
            <a:r>
              <a:rPr lang="fa-IR" sz="2600" dirty="0" smtClean="0">
                <a:cs typeface="B Nazanin" pitchFamily="2" charset="-78"/>
              </a:rPr>
              <a:t>باشد یا به سبب نقش‌آفرینان، </a:t>
            </a:r>
            <a:r>
              <a:rPr lang="fa-IR" sz="2600" dirty="0">
                <a:cs typeface="B Nazanin" pitchFamily="2" charset="-78"/>
              </a:rPr>
              <a:t>روابط، نهادها و عوامل سیاسی و </a:t>
            </a:r>
            <a:r>
              <a:rPr lang="fa-IR" sz="2600" dirty="0" smtClean="0">
                <a:cs typeface="B Nazanin" pitchFamily="2" charset="-78"/>
              </a:rPr>
              <a:t>اجتماعی.</a:t>
            </a:r>
          </a:p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600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فرایند مستمر منازعه بر سر جلب توجهات به موضوعات خاص و روش‌های نمایش آن موضوعات به ذینفعان</a:t>
            </a:r>
            <a:r>
              <a:rPr lang="fa-IR" sz="2600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؛</a:t>
            </a:r>
            <a:endParaRPr lang="fa-IR" sz="2600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7442" y="5027692"/>
            <a:ext cx="712879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algn="justLow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نمونه‌ای از حوزه </a:t>
            </a:r>
            <a:r>
              <a:rPr lang="en-US" sz="2400" dirty="0">
                <a:cs typeface="B Nazanin" pitchFamily="2" charset="-78"/>
              </a:rPr>
              <a:t>STI</a:t>
            </a:r>
            <a:r>
              <a:rPr lang="fa-IR" sz="2400" dirty="0">
                <a:cs typeface="B Nazanin" pitchFamily="2" charset="-78"/>
              </a:rPr>
              <a:t>:</a:t>
            </a:r>
          </a:p>
          <a:p>
            <a:pPr marL="685800" lvl="1" indent="-228600" algn="justLow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انتخاب میان قرارگرفتن موضوع حمایت از نوآوری توسط کسب و کارهای نوپا یا نوآوری کسب و کارهای بزرگ و یا حمایت از بخشی از فعالیت های هر دو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62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2" y="634008"/>
            <a:ext cx="8686638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2- فرایند </a:t>
            </a:r>
            <a:r>
              <a:rPr lang="fa-IR" sz="3200" dirty="0"/>
              <a:t>سیاست‌گذاری </a:t>
            </a:r>
            <a:r>
              <a:rPr lang="fa-IR" sz="3200" dirty="0" smtClean="0"/>
              <a:t>عمومی: 2) </a:t>
            </a:r>
            <a:r>
              <a:rPr lang="fa-IR" sz="3200" dirty="0"/>
              <a:t>طراحی </a:t>
            </a:r>
            <a:r>
              <a:rPr lang="fa-IR" sz="3200" dirty="0" smtClean="0"/>
              <a:t>وتدوین </a:t>
            </a:r>
            <a:r>
              <a:rPr lang="fa-IR" sz="3200" dirty="0"/>
              <a:t>سیاست‌ها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04" y="1772816"/>
            <a:ext cx="83992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Low">
              <a:buFont typeface="Arial" panose="020B0604020202020204" pitchFamily="34" charset="0"/>
              <a:buChar char="•"/>
              <a:tabLst>
                <a:tab pos="63500" algn="l"/>
              </a:tabLst>
            </a:pPr>
            <a:r>
              <a:rPr lang="fa-IR" sz="2800" dirty="0" smtClean="0">
                <a:cs typeface="B Nazanin" panose="00000400000000000000" pitchFamily="2" charset="-78"/>
              </a:rPr>
              <a:t>ارائه </a:t>
            </a:r>
            <a:r>
              <a:rPr lang="fa-IR" sz="2800" dirty="0" err="1" smtClean="0">
                <a:cs typeface="B Nazanin" panose="00000400000000000000" pitchFamily="2" charset="-78"/>
              </a:rPr>
              <a:t>گزینه‌های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سیاستی مناسب به </a:t>
            </a:r>
            <a:r>
              <a:rPr lang="fa-IR" sz="2800" dirty="0" err="1">
                <a:cs typeface="B Nazanin" panose="00000400000000000000" pitchFamily="2" charset="-78"/>
              </a:rPr>
              <a:t>تصمیم‌گیران</a:t>
            </a:r>
            <a:r>
              <a:rPr lang="fa-IR" sz="2800" dirty="0">
                <a:cs typeface="B Nazanin" panose="00000400000000000000" pitchFamily="2" charset="-78"/>
              </a:rPr>
              <a:t> با تحلیل فنی </a:t>
            </a:r>
            <a:r>
              <a:rPr lang="fa-IR" sz="2800" dirty="0" err="1">
                <a:cs typeface="B Nazanin" panose="00000400000000000000" pitchFamily="2" charset="-78"/>
              </a:rPr>
              <a:t>گزینه‌های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پیشِ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رو و ارزیابی فضای سیاسی پیرامون مسئله.</a:t>
            </a:r>
          </a:p>
          <a:p>
            <a:pPr marL="228600" indent="-228600" algn="justLow">
              <a:buFont typeface="Arial" panose="020B0604020202020204" pitchFamily="34" charset="0"/>
              <a:buChar char="•"/>
              <a:tabLst>
                <a:tab pos="63500" algn="l"/>
              </a:tabLst>
            </a:pPr>
            <a:r>
              <a:rPr lang="fa-IR" sz="2800" dirty="0" smtClean="0">
                <a:cs typeface="B Nazanin" panose="00000400000000000000" pitchFamily="2" charset="-78"/>
              </a:rPr>
              <a:t>بررسی امکان </a:t>
            </a:r>
            <a:r>
              <a:rPr lang="fa-IR" sz="2800" dirty="0">
                <a:cs typeface="B Nazanin" panose="00000400000000000000" pitchFamily="2" charset="-78"/>
              </a:rPr>
              <a:t>پذیری فنی، اقتصادی، سیاسی و </a:t>
            </a:r>
            <a:r>
              <a:rPr lang="fa-IR" sz="2800" dirty="0" smtClean="0">
                <a:cs typeface="B Nazanin" panose="00000400000000000000" pitchFamily="2" charset="-78"/>
              </a:rPr>
              <a:t>اجرایی هر </a:t>
            </a:r>
            <a:r>
              <a:rPr lang="fa-IR" sz="2800" dirty="0">
                <a:cs typeface="B Nazanin" panose="00000400000000000000" pitchFamily="2" charset="-78"/>
              </a:rPr>
              <a:t>گزینه‌ی سیاستی، </a:t>
            </a:r>
            <a:r>
              <a:rPr lang="fa-IR" sz="2800" dirty="0" smtClean="0">
                <a:cs typeface="B Nazanin" panose="00000400000000000000" pitchFamily="2" charset="-78"/>
              </a:rPr>
              <a:t>در قالب </a:t>
            </a:r>
            <a:r>
              <a:rPr lang="fa-IR" sz="2800" dirty="0">
                <a:cs typeface="B Nazanin" panose="00000400000000000000" pitchFamily="2" charset="-78"/>
              </a:rPr>
              <a:t>گزارش‌های </a:t>
            </a:r>
            <a:r>
              <a:rPr lang="fa-IR" sz="2800" dirty="0" smtClean="0">
                <a:cs typeface="B Nazanin" panose="00000400000000000000" pitchFamily="2" charset="-78"/>
              </a:rPr>
              <a:t>پشتیبان.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3703672"/>
            <a:ext cx="785921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algn="justLow">
              <a:buFont typeface="Arial" panose="020B0604020202020204" pitchFamily="34" charset="0"/>
              <a:buChar char="•"/>
              <a:tabLst>
                <a:tab pos="63500" algn="l"/>
              </a:tabLst>
            </a:pPr>
            <a:r>
              <a:rPr lang="fa-IR" sz="2400" dirty="0">
                <a:cs typeface="B Nazanin" pitchFamily="2" charset="-78"/>
              </a:rPr>
              <a:t>نمونه‌ای از حوزه </a:t>
            </a:r>
            <a:r>
              <a:rPr lang="en-US" sz="2400" dirty="0">
                <a:cs typeface="B Nazanin" pitchFamily="2" charset="-78"/>
              </a:rPr>
              <a:t>STI</a:t>
            </a:r>
            <a:r>
              <a:rPr lang="fa-IR" sz="2400" dirty="0">
                <a:cs typeface="B Nazanin" panose="00000400000000000000" pitchFamily="2" charset="-78"/>
              </a:rPr>
              <a:t>:</a:t>
            </a:r>
          </a:p>
          <a:p>
            <a:pPr marL="228600" lvl="1" indent="165100" algn="justLow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وقتی حمایت از طرف تقاضای نوآوری در دستورکار قرار گرفت، سیاست‌های مناسب آن طراحی می‌شود. ساماندهی خریدهای دولت با الزام بکارگیری محصولات و خدمات نوآورانه به ویژه در پروژه‌های بزرگ، ترویج محصولات نوآورانه در میان عامه مردم از طریق رسانه‌های جمعی و ارائه مشوق‌های مالیاتی به کسب‌وکارهای بزرگ برای همکاری با شرکت‌های نوپای نوآور، نمونه‌ای از سیاست‌هایی هستند که می‌توانند برای این مسئله طراحی شوند.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15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</TotalTime>
  <Words>3320</Words>
  <Application>Microsoft Office PowerPoint</Application>
  <PresentationFormat>On-screen Show (4:3)</PresentationFormat>
  <Paragraphs>451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B Titr</vt:lpstr>
      <vt:lpstr>Arial</vt:lpstr>
      <vt:lpstr>Wingdings 2</vt:lpstr>
      <vt:lpstr>B Lotus</vt:lpstr>
      <vt:lpstr>Times New Roman</vt:lpstr>
      <vt:lpstr>Trebuchet MS</vt:lpstr>
      <vt:lpstr>B Nazanin</vt:lpstr>
      <vt:lpstr>Calibri</vt:lpstr>
      <vt:lpstr>Georgia</vt:lpstr>
      <vt:lpstr>B Zar</vt:lpstr>
      <vt:lpstr>Urban</vt:lpstr>
      <vt:lpstr>فرایند سیاست‌گذاری و حکمرانی علم، فناوری و نوآوری</vt:lpstr>
      <vt:lpstr>فهرست مطالب</vt:lpstr>
      <vt:lpstr>مقدمه</vt:lpstr>
      <vt:lpstr>1- سیاست عمومی و چشم انداز آن در حوزه STI</vt:lpstr>
      <vt:lpstr>1- سیاست عمومی و چشم انداز آن در حوزه STI-ادامه</vt:lpstr>
      <vt:lpstr>PowerPoint Presentation</vt:lpstr>
      <vt:lpstr>2- فرایند سیاست‌گذاری عمومی</vt:lpstr>
      <vt:lpstr>2- فرایند سیاست‌گذاری عمومی: 1) تنظیم دستورکار</vt:lpstr>
      <vt:lpstr>2- فرایند سیاست‌گذاری عمومی: 2) طراحی وتدوین سیاست‌ها</vt:lpstr>
      <vt:lpstr>2- فرایند سیاست‌گذاری عمومی: 3) تصمیم‌گیری</vt:lpstr>
      <vt:lpstr>2- فرایند سیاست‌گذاری عمومی: 4) پیاده‌سازی سیاست‌ها</vt:lpstr>
      <vt:lpstr>2- فرایند سیاست‌گذاری عمومی: 5) ارزیابی سیاست‌ها</vt:lpstr>
      <vt:lpstr>3- نقش‌آفرینان درگیر در هر مرحله از فرایند سیاستگذاری</vt:lpstr>
      <vt:lpstr>3- نقش‌آفرینان درگیر در هر مرحله از سیاستگذاری-ادامه</vt:lpstr>
      <vt:lpstr>4- حکمرانی درفرایند سیاست‌گذاری STI</vt:lpstr>
      <vt:lpstr>4- حکمرانی درفرایند سیاست‌گذاری STI-ادامه</vt:lpstr>
      <vt:lpstr>4- حکمرانی درفرایند سیاست‌گذاری STI-ادامه</vt:lpstr>
      <vt:lpstr>4- حکمرانی درفرایند سیاست‌گذاری STI-ارتقای هماهنگی، انسجام و یکپارچگی</vt:lpstr>
      <vt:lpstr>4- حکمرانی درفرایند سیاست‌گذاری STI-ارتقای هماهنگی، انسجام و یکپارچگی-ادامه</vt:lpstr>
      <vt:lpstr>4- حکمرانی درفرایند سیاست‌گذاری STI-تقویت هوشمندی و یادگیری سیاستی</vt:lpstr>
      <vt:lpstr>4- حکمرانی درفرایند سیاست‌گذاری STI-تقویت هوشمندی و یادگیری سیاستی-ادامه </vt:lpstr>
      <vt:lpstr>4- حکمرانی درفرایند سیاست‌گذاری STI-تقویت ارتباطات، ایجاد اعتماد و افزایش مشارکت ذینفعان</vt:lpstr>
      <vt:lpstr>4- حکمرانی درفرایند سیاست‌گذاری STI-پاسخ‌دهی بهتر و تسهیل پیاده‎سازی سیاست‌ها</vt:lpstr>
      <vt:lpstr>4- حکمرانی درفرایند سیاست‌گذاری STI- جمعبندی</vt:lpstr>
      <vt:lpstr>4- حکمرانی درفرایند سیاست‌گذاری STI- جمعبندی</vt:lpstr>
      <vt:lpstr>5- مطالعه موردی: انسجام سیاستی در نظام سیاست‌گذاری فناوری اطلاعات و ارتباطات ایران</vt:lpstr>
      <vt:lpstr>5- مطالعه موردی-ادامه</vt:lpstr>
      <vt:lpstr>5- مطالعه موردی-ادامه</vt:lpstr>
      <vt:lpstr>5- مطالعه موردی-ادامه</vt:lpstr>
      <vt:lpstr>5- مطالعه موردی-ادامه</vt:lpstr>
      <vt:lpstr>5- مطالعه موردی-جمعبندی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79</cp:revision>
  <dcterms:created xsi:type="dcterms:W3CDTF">2019-05-01T06:29:46Z</dcterms:created>
  <dcterms:modified xsi:type="dcterms:W3CDTF">2019-07-20T11:52:53Z</dcterms:modified>
</cp:coreProperties>
</file>