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bookmarkIdSeed="2">
  <p:sldMasterIdLst>
    <p:sldMasterId id="2147483660" r:id="rId1"/>
  </p:sldMasterIdLst>
  <p:notesMasterIdLst>
    <p:notesMasterId r:id="rId31"/>
  </p:notesMasterIdLst>
  <p:sldIdLst>
    <p:sldId id="256" r:id="rId2"/>
    <p:sldId id="266" r:id="rId3"/>
    <p:sldId id="267" r:id="rId4"/>
    <p:sldId id="269" r:id="rId5"/>
    <p:sldId id="271" r:id="rId6"/>
    <p:sldId id="272" r:id="rId7"/>
    <p:sldId id="273" r:id="rId8"/>
    <p:sldId id="274" r:id="rId9"/>
    <p:sldId id="276" r:id="rId10"/>
    <p:sldId id="275" r:id="rId11"/>
    <p:sldId id="277" r:id="rId12"/>
    <p:sldId id="278" r:id="rId13"/>
    <p:sldId id="280" r:id="rId14"/>
    <p:sldId id="283" r:id="rId15"/>
    <p:sldId id="282" r:id="rId16"/>
    <p:sldId id="284" r:id="rId17"/>
    <p:sldId id="281" r:id="rId18"/>
    <p:sldId id="285" r:id="rId19"/>
    <p:sldId id="279" r:id="rId20"/>
    <p:sldId id="270" r:id="rId21"/>
    <p:sldId id="286" r:id="rId22"/>
    <p:sldId id="268" r:id="rId23"/>
    <p:sldId id="287" r:id="rId24"/>
    <p:sldId id="288" r:id="rId25"/>
    <p:sldId id="289" r:id="rId26"/>
    <p:sldId id="290" r:id="rId27"/>
    <p:sldId id="291" r:id="rId28"/>
    <p:sldId id="292" r:id="rId29"/>
    <p:sldId id="293" r:id="rId30"/>
  </p:sldIdLst>
  <p:sldSz cx="9144000" cy="6858000" type="screen4x3"/>
  <p:notesSz cx="6858000" cy="9144000"/>
  <p:embeddedFontLst>
    <p:embeddedFont>
      <p:font typeface="B Lotus" panose="00000400000000000000" pitchFamily="2" charset="-78"/>
      <p:regular r:id="rId32"/>
      <p:bold r:id="rId33"/>
    </p:embeddedFont>
    <p:embeddedFont>
      <p:font typeface="Wingdings 2" panose="05020102010507070707" pitchFamily="18" charset="2"/>
      <p:regular r:id="rId34"/>
    </p:embeddedFont>
    <p:embeddedFont>
      <p:font typeface="B Nazanin" panose="00000400000000000000" pitchFamily="2" charset="-78"/>
      <p:regular r:id="rId35"/>
      <p:bold r:id="rId36"/>
    </p:embeddedFont>
    <p:embeddedFont>
      <p:font typeface="Trebuchet MS" panose="020B0603020202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B Titr" panose="00000700000000000000" pitchFamily="2" charset="-78"/>
      <p:bold r:id="rId45"/>
    </p:embeddedFont>
    <p:embeddedFont>
      <p:font typeface="Georgia" panose="02040502050405020303" pitchFamily="18" charset="0"/>
      <p:regular r:id="rId46"/>
      <p:bold r:id="rId47"/>
      <p:italic r:id="rId48"/>
      <p:boldItalic r:id="rId49"/>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F37AE-947B-479F-85DF-69077D8EFFE8}" type="doc">
      <dgm:prSet loTypeId="urn:microsoft.com/office/officeart/2005/8/layout/process1" loCatId="process" qsTypeId="urn:microsoft.com/office/officeart/2005/8/quickstyle/simple1" qsCatId="simple" csTypeId="urn:microsoft.com/office/officeart/2005/8/colors/accent1_2" csCatId="accent1" phldr="1"/>
      <dgm:spPr/>
    </dgm:pt>
    <dgm:pt modelId="{CA09DA9D-9B78-488E-8069-CEC965AB7CC3}">
      <dgm:prSet phldrT="[Text]"/>
      <dgm:spPr/>
      <dgm:t>
        <a:bodyPr/>
        <a:lstStyle/>
        <a:p>
          <a:r>
            <a:rPr lang="ar-SA" dirty="0" smtClean="0">
              <a:cs typeface="B Nazanin" panose="00000400000000000000" pitchFamily="2" charset="-78"/>
            </a:rPr>
            <a:t>شکست کارکرد تخصیص منابع و بازار سازی</a:t>
          </a:r>
          <a:endParaRPr lang="en-US" dirty="0">
            <a:cs typeface="B Nazanin" panose="00000400000000000000" pitchFamily="2" charset="-78"/>
          </a:endParaRPr>
        </a:p>
      </dgm:t>
    </dgm:pt>
    <dgm:pt modelId="{A68DE197-1EB3-4E5C-B43D-2415B1D343FA}" type="parTrans" cxnId="{393078AF-F1D6-4347-8842-4919F9A2A1A5}">
      <dgm:prSet/>
      <dgm:spPr/>
      <dgm:t>
        <a:bodyPr/>
        <a:lstStyle/>
        <a:p>
          <a:endParaRPr lang="en-US"/>
        </a:p>
      </dgm:t>
    </dgm:pt>
    <dgm:pt modelId="{F08A51CE-3814-4F70-9AB3-EC6B6B4DC6CE}" type="sibTrans" cxnId="{393078AF-F1D6-4347-8842-4919F9A2A1A5}">
      <dgm:prSet/>
      <dgm:spPr/>
      <dgm:t>
        <a:bodyPr/>
        <a:lstStyle/>
        <a:p>
          <a:endParaRPr lang="en-US"/>
        </a:p>
      </dgm:t>
    </dgm:pt>
    <dgm:pt modelId="{D1E800AF-8D27-4F0B-90B2-545E38B167FC}">
      <dgm:prSet phldrT="[Text]"/>
      <dgm:spPr/>
      <dgm:t>
        <a:bodyPr/>
        <a:lstStyle/>
        <a:p>
          <a:pPr rtl="1"/>
          <a:r>
            <a:rPr lang="fa-IR" dirty="0" smtClean="0">
              <a:cs typeface="B Nazanin" panose="00000400000000000000" pitchFamily="2" charset="-78"/>
            </a:rPr>
            <a:t>اختلال در </a:t>
          </a:r>
          <a:r>
            <a:rPr lang="ar-SA" dirty="0" smtClean="0">
              <a:cs typeface="B Nazanin" panose="00000400000000000000" pitchFamily="2" charset="-78"/>
            </a:rPr>
            <a:t>کارکرد کارآفرینی و سرمایه گذاری در حوزه سوخت زیستی</a:t>
          </a:r>
          <a:endParaRPr lang="en-US" dirty="0">
            <a:cs typeface="B Nazanin" panose="00000400000000000000" pitchFamily="2" charset="-78"/>
          </a:endParaRPr>
        </a:p>
      </dgm:t>
    </dgm:pt>
    <dgm:pt modelId="{0414491C-4C13-4100-8C55-5BB2582B13D0}" type="parTrans" cxnId="{FB8C8442-98B9-4A03-A114-9DF5EF6494A7}">
      <dgm:prSet/>
      <dgm:spPr/>
      <dgm:t>
        <a:bodyPr/>
        <a:lstStyle/>
        <a:p>
          <a:endParaRPr lang="en-US"/>
        </a:p>
      </dgm:t>
    </dgm:pt>
    <dgm:pt modelId="{E12B95DA-FA6B-4A30-8AF3-4C63D770EA8C}" type="sibTrans" cxnId="{FB8C8442-98B9-4A03-A114-9DF5EF6494A7}">
      <dgm:prSet/>
      <dgm:spPr/>
      <dgm:t>
        <a:bodyPr/>
        <a:lstStyle/>
        <a:p>
          <a:endParaRPr lang="en-US"/>
        </a:p>
      </dgm:t>
    </dgm:pt>
    <dgm:pt modelId="{9D336F9C-288D-4DC9-B8C0-0BEC79D6FD39}">
      <dgm:prSet phldrT="[Text]"/>
      <dgm:spPr/>
      <dgm:t>
        <a:bodyPr/>
        <a:lstStyle/>
        <a:p>
          <a:pPr rtl="1"/>
          <a:r>
            <a:rPr lang="fa-IR" dirty="0" smtClean="0">
              <a:cs typeface="B Nazanin" panose="00000400000000000000" pitchFamily="2" charset="-78"/>
            </a:rPr>
            <a:t>عدم </a:t>
          </a:r>
          <a:r>
            <a:rPr lang="ar-SA" dirty="0" smtClean="0">
              <a:cs typeface="B Nazanin" panose="00000400000000000000" pitchFamily="2" charset="-78"/>
            </a:rPr>
            <a:t>اثر بخشی </a:t>
          </a:r>
          <a:r>
            <a:rPr lang="fa-IR" dirty="0" smtClean="0">
              <a:cs typeface="B Nazanin" panose="00000400000000000000" pitchFamily="2" charset="-78"/>
            </a:rPr>
            <a:t> سیاست</a:t>
          </a:r>
          <a:endParaRPr lang="en-US" dirty="0">
            <a:cs typeface="B Nazanin" panose="00000400000000000000" pitchFamily="2" charset="-78"/>
          </a:endParaRPr>
        </a:p>
      </dgm:t>
    </dgm:pt>
    <dgm:pt modelId="{371D7B11-D176-44EC-8D1B-458C3E40B939}" type="parTrans" cxnId="{5DB725F6-DA7A-418E-91FB-03F3C1F1039A}">
      <dgm:prSet/>
      <dgm:spPr/>
      <dgm:t>
        <a:bodyPr/>
        <a:lstStyle/>
        <a:p>
          <a:endParaRPr lang="en-US"/>
        </a:p>
      </dgm:t>
    </dgm:pt>
    <dgm:pt modelId="{AB8D74A7-C316-4A08-B98F-091A852D6027}" type="sibTrans" cxnId="{5DB725F6-DA7A-418E-91FB-03F3C1F1039A}">
      <dgm:prSet/>
      <dgm:spPr/>
      <dgm:t>
        <a:bodyPr/>
        <a:lstStyle/>
        <a:p>
          <a:endParaRPr lang="en-US"/>
        </a:p>
      </dgm:t>
    </dgm:pt>
    <dgm:pt modelId="{F8B5A7B7-7661-4639-A758-F965F091C0F2}" type="pres">
      <dgm:prSet presAssocID="{046F37AE-947B-479F-85DF-69077D8EFFE8}" presName="Name0" presStyleCnt="0">
        <dgm:presLayoutVars>
          <dgm:dir/>
          <dgm:resizeHandles val="exact"/>
        </dgm:presLayoutVars>
      </dgm:prSet>
      <dgm:spPr/>
    </dgm:pt>
    <dgm:pt modelId="{02CC2105-D241-4485-9484-98A236A63BCA}" type="pres">
      <dgm:prSet presAssocID="{CA09DA9D-9B78-488E-8069-CEC965AB7CC3}" presName="node" presStyleLbl="node1" presStyleIdx="0" presStyleCnt="3">
        <dgm:presLayoutVars>
          <dgm:bulletEnabled val="1"/>
        </dgm:presLayoutVars>
      </dgm:prSet>
      <dgm:spPr/>
      <dgm:t>
        <a:bodyPr/>
        <a:lstStyle/>
        <a:p>
          <a:endParaRPr lang="en-US"/>
        </a:p>
      </dgm:t>
    </dgm:pt>
    <dgm:pt modelId="{BC2CD5C3-7998-4BF6-8986-E5831F11EB36}" type="pres">
      <dgm:prSet presAssocID="{F08A51CE-3814-4F70-9AB3-EC6B6B4DC6CE}" presName="sibTrans" presStyleLbl="sibTrans2D1" presStyleIdx="0" presStyleCnt="2"/>
      <dgm:spPr/>
      <dgm:t>
        <a:bodyPr/>
        <a:lstStyle/>
        <a:p>
          <a:pPr rtl="1"/>
          <a:endParaRPr lang="fa-IR"/>
        </a:p>
      </dgm:t>
    </dgm:pt>
    <dgm:pt modelId="{3E2F47CB-B057-4D08-B608-F7C492C2CC82}" type="pres">
      <dgm:prSet presAssocID="{F08A51CE-3814-4F70-9AB3-EC6B6B4DC6CE}" presName="connectorText" presStyleLbl="sibTrans2D1" presStyleIdx="0" presStyleCnt="2"/>
      <dgm:spPr/>
      <dgm:t>
        <a:bodyPr/>
        <a:lstStyle/>
        <a:p>
          <a:pPr rtl="1"/>
          <a:endParaRPr lang="fa-IR"/>
        </a:p>
      </dgm:t>
    </dgm:pt>
    <dgm:pt modelId="{A901EE4E-6935-48F6-B1A8-D068BB24F31C}" type="pres">
      <dgm:prSet presAssocID="{D1E800AF-8D27-4F0B-90B2-545E38B167FC}" presName="node" presStyleLbl="node1" presStyleIdx="1" presStyleCnt="3">
        <dgm:presLayoutVars>
          <dgm:bulletEnabled val="1"/>
        </dgm:presLayoutVars>
      </dgm:prSet>
      <dgm:spPr/>
      <dgm:t>
        <a:bodyPr/>
        <a:lstStyle/>
        <a:p>
          <a:endParaRPr lang="en-US"/>
        </a:p>
      </dgm:t>
    </dgm:pt>
    <dgm:pt modelId="{248EA067-CC4F-407E-9C00-7D2B34ED6E45}" type="pres">
      <dgm:prSet presAssocID="{E12B95DA-FA6B-4A30-8AF3-4C63D770EA8C}" presName="sibTrans" presStyleLbl="sibTrans2D1" presStyleIdx="1" presStyleCnt="2"/>
      <dgm:spPr/>
      <dgm:t>
        <a:bodyPr/>
        <a:lstStyle/>
        <a:p>
          <a:pPr rtl="1"/>
          <a:endParaRPr lang="fa-IR"/>
        </a:p>
      </dgm:t>
    </dgm:pt>
    <dgm:pt modelId="{445A6D50-6710-4AF4-8DCD-E4E4EA38B819}" type="pres">
      <dgm:prSet presAssocID="{E12B95DA-FA6B-4A30-8AF3-4C63D770EA8C}" presName="connectorText" presStyleLbl="sibTrans2D1" presStyleIdx="1" presStyleCnt="2"/>
      <dgm:spPr/>
      <dgm:t>
        <a:bodyPr/>
        <a:lstStyle/>
        <a:p>
          <a:pPr rtl="1"/>
          <a:endParaRPr lang="fa-IR"/>
        </a:p>
      </dgm:t>
    </dgm:pt>
    <dgm:pt modelId="{69C8F5B2-6237-4EE5-8AB1-3B37ECDB06AF}" type="pres">
      <dgm:prSet presAssocID="{9D336F9C-288D-4DC9-B8C0-0BEC79D6FD39}" presName="node" presStyleLbl="node1" presStyleIdx="2" presStyleCnt="3">
        <dgm:presLayoutVars>
          <dgm:bulletEnabled val="1"/>
        </dgm:presLayoutVars>
      </dgm:prSet>
      <dgm:spPr/>
      <dgm:t>
        <a:bodyPr/>
        <a:lstStyle/>
        <a:p>
          <a:endParaRPr lang="en-US"/>
        </a:p>
      </dgm:t>
    </dgm:pt>
  </dgm:ptLst>
  <dgm:cxnLst>
    <dgm:cxn modelId="{4DBE71D7-CB04-4100-97EC-14D79A81D098}" type="presOf" srcId="{CA09DA9D-9B78-488E-8069-CEC965AB7CC3}" destId="{02CC2105-D241-4485-9484-98A236A63BCA}" srcOrd="0" destOrd="0" presId="urn:microsoft.com/office/officeart/2005/8/layout/process1"/>
    <dgm:cxn modelId="{B465A1FA-9E33-4119-8C98-A957B21AF24C}" type="presOf" srcId="{9D336F9C-288D-4DC9-B8C0-0BEC79D6FD39}" destId="{69C8F5B2-6237-4EE5-8AB1-3B37ECDB06AF}" srcOrd="0" destOrd="0" presId="urn:microsoft.com/office/officeart/2005/8/layout/process1"/>
    <dgm:cxn modelId="{393078AF-F1D6-4347-8842-4919F9A2A1A5}" srcId="{046F37AE-947B-479F-85DF-69077D8EFFE8}" destId="{CA09DA9D-9B78-488E-8069-CEC965AB7CC3}" srcOrd="0" destOrd="0" parTransId="{A68DE197-1EB3-4E5C-B43D-2415B1D343FA}" sibTransId="{F08A51CE-3814-4F70-9AB3-EC6B6B4DC6CE}"/>
    <dgm:cxn modelId="{BE46AF39-34CF-49D1-9A43-82D101CBEBC2}" type="presOf" srcId="{F08A51CE-3814-4F70-9AB3-EC6B6B4DC6CE}" destId="{BC2CD5C3-7998-4BF6-8986-E5831F11EB36}" srcOrd="0" destOrd="0" presId="urn:microsoft.com/office/officeart/2005/8/layout/process1"/>
    <dgm:cxn modelId="{FF359579-386B-4221-BC23-A6BB7D7EC43A}" type="presOf" srcId="{D1E800AF-8D27-4F0B-90B2-545E38B167FC}" destId="{A901EE4E-6935-48F6-B1A8-D068BB24F31C}" srcOrd="0" destOrd="0" presId="urn:microsoft.com/office/officeart/2005/8/layout/process1"/>
    <dgm:cxn modelId="{BC166B39-2210-4091-9CDB-17F32DD47867}" type="presOf" srcId="{E12B95DA-FA6B-4A30-8AF3-4C63D770EA8C}" destId="{248EA067-CC4F-407E-9C00-7D2B34ED6E45}" srcOrd="0" destOrd="0" presId="urn:microsoft.com/office/officeart/2005/8/layout/process1"/>
    <dgm:cxn modelId="{2E76DFE7-FB55-4BFE-A5F9-5326339D7804}" type="presOf" srcId="{046F37AE-947B-479F-85DF-69077D8EFFE8}" destId="{F8B5A7B7-7661-4639-A758-F965F091C0F2}" srcOrd="0" destOrd="0" presId="urn:microsoft.com/office/officeart/2005/8/layout/process1"/>
    <dgm:cxn modelId="{897C09D5-8330-4298-8C65-56FC4EED7EBF}" type="presOf" srcId="{E12B95DA-FA6B-4A30-8AF3-4C63D770EA8C}" destId="{445A6D50-6710-4AF4-8DCD-E4E4EA38B819}" srcOrd="1" destOrd="0" presId="urn:microsoft.com/office/officeart/2005/8/layout/process1"/>
    <dgm:cxn modelId="{5DB725F6-DA7A-418E-91FB-03F3C1F1039A}" srcId="{046F37AE-947B-479F-85DF-69077D8EFFE8}" destId="{9D336F9C-288D-4DC9-B8C0-0BEC79D6FD39}" srcOrd="2" destOrd="0" parTransId="{371D7B11-D176-44EC-8D1B-458C3E40B939}" sibTransId="{AB8D74A7-C316-4A08-B98F-091A852D6027}"/>
    <dgm:cxn modelId="{FB8C8442-98B9-4A03-A114-9DF5EF6494A7}" srcId="{046F37AE-947B-479F-85DF-69077D8EFFE8}" destId="{D1E800AF-8D27-4F0B-90B2-545E38B167FC}" srcOrd="1" destOrd="0" parTransId="{0414491C-4C13-4100-8C55-5BB2582B13D0}" sibTransId="{E12B95DA-FA6B-4A30-8AF3-4C63D770EA8C}"/>
    <dgm:cxn modelId="{83BDC198-C503-44D9-A91B-F73CDDEC5247}" type="presOf" srcId="{F08A51CE-3814-4F70-9AB3-EC6B6B4DC6CE}" destId="{3E2F47CB-B057-4D08-B608-F7C492C2CC82}" srcOrd="1" destOrd="0" presId="urn:microsoft.com/office/officeart/2005/8/layout/process1"/>
    <dgm:cxn modelId="{7F98DC38-379D-4745-B55C-EBF29B29EF7F}" type="presParOf" srcId="{F8B5A7B7-7661-4639-A758-F965F091C0F2}" destId="{02CC2105-D241-4485-9484-98A236A63BCA}" srcOrd="0" destOrd="0" presId="urn:microsoft.com/office/officeart/2005/8/layout/process1"/>
    <dgm:cxn modelId="{80E1589F-26F1-4E22-A2BA-92A2A6C657DC}" type="presParOf" srcId="{F8B5A7B7-7661-4639-A758-F965F091C0F2}" destId="{BC2CD5C3-7998-4BF6-8986-E5831F11EB36}" srcOrd="1" destOrd="0" presId="urn:microsoft.com/office/officeart/2005/8/layout/process1"/>
    <dgm:cxn modelId="{DF70214C-38FD-4DAD-A680-68205FBFEEED}" type="presParOf" srcId="{BC2CD5C3-7998-4BF6-8986-E5831F11EB36}" destId="{3E2F47CB-B057-4D08-B608-F7C492C2CC82}" srcOrd="0" destOrd="0" presId="urn:microsoft.com/office/officeart/2005/8/layout/process1"/>
    <dgm:cxn modelId="{9A4ABBF2-851C-4104-B13F-2506ECCCC47C}" type="presParOf" srcId="{F8B5A7B7-7661-4639-A758-F965F091C0F2}" destId="{A901EE4E-6935-48F6-B1A8-D068BB24F31C}" srcOrd="2" destOrd="0" presId="urn:microsoft.com/office/officeart/2005/8/layout/process1"/>
    <dgm:cxn modelId="{FA198D3B-1315-4684-AB3F-F73E0E5EBC67}" type="presParOf" srcId="{F8B5A7B7-7661-4639-A758-F965F091C0F2}" destId="{248EA067-CC4F-407E-9C00-7D2B34ED6E45}" srcOrd="3" destOrd="0" presId="urn:microsoft.com/office/officeart/2005/8/layout/process1"/>
    <dgm:cxn modelId="{5AC4E9A9-2185-4409-8ED3-9E7E8AC0F9F2}" type="presParOf" srcId="{248EA067-CC4F-407E-9C00-7D2B34ED6E45}" destId="{445A6D50-6710-4AF4-8DCD-E4E4EA38B819}" srcOrd="0" destOrd="0" presId="urn:microsoft.com/office/officeart/2005/8/layout/process1"/>
    <dgm:cxn modelId="{BA193C02-8B92-43B1-9ABC-B52728F3778E}" type="presParOf" srcId="{F8B5A7B7-7661-4639-A758-F965F091C0F2}" destId="{69C8F5B2-6237-4EE5-8AB1-3B37ECDB06A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C2105-D241-4485-9484-98A236A63BCA}">
      <dsp:nvSpPr>
        <dsp:cNvPr id="0" name=""/>
        <dsp:cNvSpPr/>
      </dsp:nvSpPr>
      <dsp:spPr>
        <a:xfrm>
          <a:off x="5357" y="1303867"/>
          <a:ext cx="1601390" cy="14562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ar-SA" sz="1800" kern="1200" dirty="0" smtClean="0">
              <a:cs typeface="B Nazanin" panose="00000400000000000000" pitchFamily="2" charset="-78"/>
            </a:rPr>
            <a:t>شکست کارکرد تخصیص منابع و بازار سازی</a:t>
          </a:r>
          <a:endParaRPr lang="en-US" sz="1800" kern="1200" dirty="0">
            <a:cs typeface="B Nazanin" panose="00000400000000000000" pitchFamily="2" charset="-78"/>
          </a:endParaRPr>
        </a:p>
      </dsp:txBody>
      <dsp:txXfrm>
        <a:off x="48010" y="1346520"/>
        <a:ext cx="1516084" cy="1370958"/>
      </dsp:txXfrm>
    </dsp:sp>
    <dsp:sp modelId="{BC2CD5C3-7998-4BF6-8986-E5831F11EB36}">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87" y="1912856"/>
        <a:ext cx="237646" cy="238286"/>
      </dsp:txXfrm>
    </dsp:sp>
    <dsp:sp modelId="{A901EE4E-6935-48F6-B1A8-D068BB24F31C}">
      <dsp:nvSpPr>
        <dsp:cNvPr id="0" name=""/>
        <dsp:cNvSpPr/>
      </dsp:nvSpPr>
      <dsp:spPr>
        <a:xfrm>
          <a:off x="2247304" y="1303867"/>
          <a:ext cx="1601390" cy="14562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اختلال در </a:t>
          </a:r>
          <a:r>
            <a:rPr lang="ar-SA" sz="1800" kern="1200" dirty="0" smtClean="0">
              <a:cs typeface="B Nazanin" panose="00000400000000000000" pitchFamily="2" charset="-78"/>
            </a:rPr>
            <a:t>کارکرد کارآفرینی و سرمایه گذاری در حوزه سوخت زیستی</a:t>
          </a:r>
          <a:endParaRPr lang="en-US" sz="1800" kern="1200" dirty="0">
            <a:cs typeface="B Nazanin" panose="00000400000000000000" pitchFamily="2" charset="-78"/>
          </a:endParaRPr>
        </a:p>
      </dsp:txBody>
      <dsp:txXfrm>
        <a:off x="2289957" y="1346520"/>
        <a:ext cx="1516084" cy="1370958"/>
      </dsp:txXfrm>
    </dsp:sp>
    <dsp:sp modelId="{248EA067-CC4F-407E-9C00-7D2B34ED6E45}">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834" y="1912856"/>
        <a:ext cx="237646" cy="238286"/>
      </dsp:txXfrm>
    </dsp:sp>
    <dsp:sp modelId="{69C8F5B2-6237-4EE5-8AB1-3B37ECDB06AF}">
      <dsp:nvSpPr>
        <dsp:cNvPr id="0" name=""/>
        <dsp:cNvSpPr/>
      </dsp:nvSpPr>
      <dsp:spPr>
        <a:xfrm>
          <a:off x="4489251" y="1303867"/>
          <a:ext cx="1601390" cy="14562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Nazanin" panose="00000400000000000000" pitchFamily="2" charset="-78"/>
            </a:rPr>
            <a:t>عدم </a:t>
          </a:r>
          <a:r>
            <a:rPr lang="ar-SA" sz="1800" kern="1200" dirty="0" smtClean="0">
              <a:cs typeface="B Nazanin" panose="00000400000000000000" pitchFamily="2" charset="-78"/>
            </a:rPr>
            <a:t>اثر بخشی </a:t>
          </a:r>
          <a:r>
            <a:rPr lang="fa-IR" sz="1800" kern="1200" dirty="0" smtClean="0">
              <a:cs typeface="B Nazanin" panose="00000400000000000000" pitchFamily="2" charset="-78"/>
            </a:rPr>
            <a:t> سیاست</a:t>
          </a:r>
          <a:endParaRPr lang="en-US" sz="1800" kern="1200" dirty="0">
            <a:cs typeface="B Nazanin" panose="00000400000000000000" pitchFamily="2" charset="-78"/>
          </a:endParaRPr>
        </a:p>
      </dsp:txBody>
      <dsp:txXfrm>
        <a:off x="4531904" y="1346520"/>
        <a:ext cx="1516084" cy="13709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C0875-8198-4FAB-AE4B-97C4ACBB6C48}" type="datetimeFigureOut">
              <a:rPr lang="en-US" smtClean="0"/>
              <a:pPr/>
              <a:t>8/31/2019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AFB0D-B78E-453A-8509-9AE1B4528B70}" type="slidenum">
              <a:rPr lang="en-US" smtClean="0"/>
              <a:pPr/>
              <a:t>‹#›</a:t>
            </a:fld>
            <a:endParaRPr lang="en-US"/>
          </a:p>
        </p:txBody>
      </p:sp>
    </p:spTree>
    <p:extLst>
      <p:ext uri="{BB962C8B-B14F-4D97-AF65-F5344CB8AC3E}">
        <p14:creationId xmlns:p14="http://schemas.microsoft.com/office/powerpoint/2010/main" val="37243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normAutofit/>
          </a:bodyPr>
          <a:lstStyle>
            <a:lvl1pPr algn="ctr">
              <a:defRPr sz="4000">
                <a:solidFill>
                  <a:schemeClr val="bg1"/>
                </a:solidFill>
                <a:cs typeface="B Titr" pitchFamily="2" charset="-78"/>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r" rtl="1">
              <a:buNone/>
              <a:defRPr sz="2400">
                <a:solidFill>
                  <a:schemeClr val="tx2"/>
                </a:solidFill>
                <a:cs typeface="B Nazanin"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9" name="Slide Number Placeholder 28"/>
          <p:cNvSpPr>
            <a:spLocks noGrp="1"/>
          </p:cNvSpPr>
          <p:nvPr>
            <p:ph type="sldNum" sz="quarter" idx="12"/>
          </p:nvPr>
        </p:nvSpPr>
        <p:spPr>
          <a:xfrm>
            <a:off x="8320088" y="1136"/>
            <a:ext cx="747712" cy="365760"/>
          </a:xfrm>
          <a:prstGeom prst="rect">
            <a:avLst/>
          </a:prstGeom>
        </p:spPr>
        <p:txBody>
          <a:bodyPr/>
          <a:lstStyle>
            <a:lvl1pPr algn="r">
              <a:defRPr sz="1800">
                <a:solidFill>
                  <a:schemeClr val="bg1"/>
                </a:solidFill>
              </a:defRPr>
            </a:lvl1pPr>
          </a:lstStyle>
          <a:p>
            <a:fld id="{85360FD1-730F-4C18-B25B-3934FD1E2396}"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496E64E0-3DEF-4B08-A8AD-C2094AFFF1A1}" type="datetimeFigureOut">
              <a:rPr lang="fa-IR" smtClean="0"/>
              <a:pPr/>
              <a:t>01/01/1441</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fa-IR"/>
          </a:p>
        </p:txBody>
      </p:sp>
      <p:sp>
        <p:nvSpPr>
          <p:cNvPr id="6" name="Slide Number Placeholder 5"/>
          <p:cNvSpPr>
            <a:spLocks noGrp="1"/>
          </p:cNvSpPr>
          <p:nvPr>
            <p:ph type="sldNum" sz="quarter" idx="12"/>
          </p:nvPr>
        </p:nvSpPr>
        <p:spPr>
          <a:xfrm>
            <a:off x="0" y="6492240"/>
            <a:ext cx="762000" cy="365760"/>
          </a:xfrm>
          <a:prstGeom prst="rect">
            <a:avLst/>
          </a:prstGeom>
        </p:spPr>
        <p:txBody>
          <a:bodyPr/>
          <a:lstStyle/>
          <a:p>
            <a:fld id="{85360FD1-730F-4C18-B25B-3934FD1E2396}"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496E64E0-3DEF-4B08-A8AD-C2094AFFF1A1}" type="datetimeFigureOut">
              <a:rPr lang="fa-IR" smtClean="0"/>
              <a:pPr/>
              <a:t>01/01/1441</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fa-IR"/>
          </a:p>
        </p:txBody>
      </p:sp>
      <p:sp>
        <p:nvSpPr>
          <p:cNvPr id="6" name="Slide Number Placeholder 5"/>
          <p:cNvSpPr>
            <a:spLocks noGrp="1"/>
          </p:cNvSpPr>
          <p:nvPr>
            <p:ph type="sldNum" sz="quarter" idx="12"/>
          </p:nvPr>
        </p:nvSpPr>
        <p:spPr>
          <a:xfrm>
            <a:off x="0" y="6492240"/>
            <a:ext cx="762000" cy="365760"/>
          </a:xfrm>
          <a:prstGeom prst="rect">
            <a:avLst/>
          </a:prstGeom>
        </p:spPr>
        <p:txBody>
          <a:bodyPr/>
          <a:lstStyle/>
          <a:p>
            <a:fld id="{85360FD1-730F-4C18-B25B-3934FD1E2396}"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82600" y="2245568"/>
            <a:ext cx="8229600" cy="4325112"/>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496E64E0-3DEF-4B08-A8AD-C2094AFFF1A1}" type="datetimeFigureOut">
              <a:rPr lang="fa-IR" smtClean="0"/>
              <a:pPr/>
              <a:t>01/01/1441</a:t>
            </a:fld>
            <a:endParaRPr lang="fa-IR"/>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fa-I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496E64E0-3DEF-4B08-A8AD-C2094AFFF1A1}" type="datetimeFigureOut">
              <a:rPr lang="fa-IR" smtClean="0"/>
              <a:pPr/>
              <a:t>01/01/1441</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fa-IR"/>
          </a:p>
        </p:txBody>
      </p:sp>
      <p:sp>
        <p:nvSpPr>
          <p:cNvPr id="7" name="Slide Number Placeholder 6"/>
          <p:cNvSpPr>
            <a:spLocks noGrp="1"/>
          </p:cNvSpPr>
          <p:nvPr>
            <p:ph type="sldNum" sz="quarter" idx="12"/>
          </p:nvPr>
        </p:nvSpPr>
        <p:spPr>
          <a:xfrm>
            <a:off x="0" y="6492240"/>
            <a:ext cx="762000" cy="365760"/>
          </a:xfrm>
          <a:prstGeom prst="rect">
            <a:avLst/>
          </a:prstGeom>
        </p:spPr>
        <p:txBody>
          <a:bodyPr/>
          <a:lstStyle/>
          <a:p>
            <a:fld id="{85360FD1-730F-4C18-B25B-3934FD1E2396}"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a:xfrm>
            <a:off x="6586536" y="612648"/>
            <a:ext cx="957264" cy="457200"/>
          </a:xfrm>
          <a:prstGeom prst="rect">
            <a:avLst/>
          </a:prstGeom>
        </p:spPr>
        <p:txBody>
          <a:bodyPr rtlCol="0"/>
          <a:lstStyle/>
          <a:p>
            <a:fld id="{496E64E0-3DEF-4B08-A8AD-C2094AFFF1A1}" type="datetimeFigureOut">
              <a:rPr lang="fa-IR" smtClean="0"/>
              <a:pPr/>
              <a:t>01/01/1441</a:t>
            </a:fld>
            <a:endParaRPr lang="fa-IR"/>
          </a:p>
        </p:txBody>
      </p:sp>
      <p:sp>
        <p:nvSpPr>
          <p:cNvPr id="27" name="Slide Number Placeholder 26"/>
          <p:cNvSpPr>
            <a:spLocks noGrp="1"/>
          </p:cNvSpPr>
          <p:nvPr>
            <p:ph type="sldNum" sz="quarter" idx="11"/>
          </p:nvPr>
        </p:nvSpPr>
        <p:spPr>
          <a:xfrm>
            <a:off x="0" y="6492240"/>
            <a:ext cx="762000" cy="365760"/>
          </a:xfrm>
          <a:prstGeom prst="rect">
            <a:avLst/>
          </a:prstGeom>
        </p:spPr>
        <p:txBody>
          <a:bodyPr rtlCol="0"/>
          <a:lstStyle/>
          <a:p>
            <a:fld id="{85360FD1-730F-4C18-B25B-3934FD1E2396}" type="slidenum">
              <a:rPr lang="fa-IR" smtClean="0"/>
              <a:pPr/>
              <a:t>‹#›</a:t>
            </a:fld>
            <a:endParaRPr lang="fa-IR"/>
          </a:p>
        </p:txBody>
      </p:sp>
      <p:sp>
        <p:nvSpPr>
          <p:cNvPr id="28" name="Footer Placeholder 27"/>
          <p:cNvSpPr>
            <a:spLocks noGrp="1"/>
          </p:cNvSpPr>
          <p:nvPr>
            <p:ph type="ftr" sz="quarter" idx="12"/>
          </p:nvPr>
        </p:nvSpPr>
        <p:spPr>
          <a:xfrm>
            <a:off x="5257800" y="612648"/>
            <a:ext cx="1325880" cy="457200"/>
          </a:xfrm>
          <a:prstGeom prst="rect">
            <a:avLst/>
          </a:prstGeom>
        </p:spPr>
        <p:txBody>
          <a:bodyPr rtlCol="0"/>
          <a:lstStyle/>
          <a:p>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a:prstGeom prst="rect">
            <a:avLst/>
          </a:prstGeom>
        </p:spPr>
        <p:txBody>
          <a:bodyPr/>
          <a:lstStyle/>
          <a:p>
            <a:fld id="{496E64E0-3DEF-4B08-A8AD-C2094AFFF1A1}" type="datetimeFigureOut">
              <a:rPr lang="fa-IR" smtClean="0"/>
              <a:pPr/>
              <a:t>01/01/1441</a:t>
            </a:fld>
            <a:endParaRPr lang="fa-IR"/>
          </a:p>
        </p:txBody>
      </p:sp>
      <p:sp>
        <p:nvSpPr>
          <p:cNvPr id="4" name="Footer Placeholder 3"/>
          <p:cNvSpPr>
            <a:spLocks noGrp="1"/>
          </p:cNvSpPr>
          <p:nvPr>
            <p:ph type="ftr" sz="quarter" idx="11"/>
          </p:nvPr>
        </p:nvSpPr>
        <p:spPr>
          <a:xfrm>
            <a:off x="5257800" y="612648"/>
            <a:ext cx="1325880" cy="457200"/>
          </a:xfrm>
          <a:prstGeom prst="rect">
            <a:avLst/>
          </a:prstGeom>
        </p:spPr>
        <p:txBody>
          <a:bodyPr/>
          <a:lstStyle/>
          <a:p>
            <a:endParaRPr lang="fa-IR"/>
          </a:p>
        </p:txBody>
      </p:sp>
      <p:sp>
        <p:nvSpPr>
          <p:cNvPr id="5" name="Slide Number Placeholder 4"/>
          <p:cNvSpPr>
            <a:spLocks noGrp="1"/>
          </p:cNvSpPr>
          <p:nvPr>
            <p:ph type="sldNum" sz="quarter" idx="12"/>
          </p:nvPr>
        </p:nvSpPr>
        <p:spPr>
          <a:xfrm>
            <a:off x="8174736" y="2272"/>
            <a:ext cx="762000" cy="365760"/>
          </a:xfrm>
          <a:prstGeom prst="rect">
            <a:avLst/>
          </a:prstGeom>
        </p:spPr>
        <p:txBody>
          <a:bodyPr/>
          <a:lstStyle/>
          <a:p>
            <a:fld id="{85360FD1-730F-4C18-B25B-3934FD1E2396}"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496E64E0-3DEF-4B08-A8AD-C2094AFFF1A1}" type="datetimeFigureOut">
              <a:rPr lang="fa-IR" smtClean="0"/>
              <a:pPr/>
              <a:t>01/01/1441</a:t>
            </a:fld>
            <a:endParaRPr lang="fa-IR"/>
          </a:p>
        </p:txBody>
      </p:sp>
      <p:sp>
        <p:nvSpPr>
          <p:cNvPr id="3" name="Footer Placeholder 2"/>
          <p:cNvSpPr>
            <a:spLocks noGrp="1"/>
          </p:cNvSpPr>
          <p:nvPr>
            <p:ph type="ftr" sz="quarter" idx="11"/>
          </p:nvPr>
        </p:nvSpPr>
        <p:spPr>
          <a:xfrm>
            <a:off x="5257800" y="612648"/>
            <a:ext cx="1325880" cy="457200"/>
          </a:xfrm>
          <a:prstGeom prst="rect">
            <a:avLst/>
          </a:prstGeom>
        </p:spPr>
        <p:txBody>
          <a:bodyPr/>
          <a:lstStyle/>
          <a:p>
            <a:endParaRPr lang="fa-IR"/>
          </a:p>
        </p:txBody>
      </p:sp>
      <p:sp>
        <p:nvSpPr>
          <p:cNvPr id="4" name="Slide Number Placeholder 3"/>
          <p:cNvSpPr>
            <a:spLocks noGrp="1"/>
          </p:cNvSpPr>
          <p:nvPr>
            <p:ph type="sldNum" sz="quarter" idx="12"/>
          </p:nvPr>
        </p:nvSpPr>
        <p:spPr>
          <a:xfrm>
            <a:off x="0" y="6492240"/>
            <a:ext cx="762000" cy="365760"/>
          </a:xfrm>
          <a:prstGeom prst="rect">
            <a:avLst/>
          </a:prstGeom>
        </p:spPr>
        <p:txBody>
          <a:bodyPr/>
          <a:lstStyle/>
          <a:p>
            <a:fld id="{85360FD1-730F-4C18-B25B-3934FD1E2396}"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496E64E0-3DEF-4B08-A8AD-C2094AFFF1A1}" type="datetimeFigureOut">
              <a:rPr lang="fa-IR" smtClean="0"/>
              <a:pPr/>
              <a:t>01/01/1441</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fa-IR"/>
          </a:p>
        </p:txBody>
      </p:sp>
      <p:sp>
        <p:nvSpPr>
          <p:cNvPr id="7" name="Slide Number Placeholder 6"/>
          <p:cNvSpPr>
            <a:spLocks noGrp="1"/>
          </p:cNvSpPr>
          <p:nvPr>
            <p:ph type="sldNum" sz="quarter" idx="12"/>
          </p:nvPr>
        </p:nvSpPr>
        <p:spPr>
          <a:xfrm>
            <a:off x="0" y="6492240"/>
            <a:ext cx="762000" cy="365760"/>
          </a:xfrm>
          <a:prstGeom prst="rect">
            <a:avLst/>
          </a:prstGeom>
        </p:spPr>
        <p:txBody>
          <a:bodyPr/>
          <a:lstStyle/>
          <a:p>
            <a:fld id="{85360FD1-730F-4C18-B25B-3934FD1E2396}"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496E64E0-3DEF-4B08-A8AD-C2094AFFF1A1}" type="datetimeFigureOut">
              <a:rPr lang="fa-IR" smtClean="0"/>
              <a:pPr/>
              <a:t>01/01/1441</a:t>
            </a:fld>
            <a:endParaRPr lang="fa-IR"/>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fa-IR"/>
          </a:p>
        </p:txBody>
      </p:sp>
      <p:sp>
        <p:nvSpPr>
          <p:cNvPr id="7" name="Slide Number Placeholder 6"/>
          <p:cNvSpPr>
            <a:spLocks noGrp="1"/>
          </p:cNvSpPr>
          <p:nvPr>
            <p:ph type="sldNum" sz="quarter" idx="12"/>
          </p:nvPr>
        </p:nvSpPr>
        <p:spPr>
          <a:xfrm>
            <a:off x="0" y="6492240"/>
            <a:ext cx="762000" cy="365760"/>
          </a:xfrm>
          <a:prstGeom prst="rect">
            <a:avLst/>
          </a:prstGeom>
        </p:spPr>
        <p:txBody>
          <a:bodyPr/>
          <a:lstStyle/>
          <a:p>
            <a:fld id="{85360FD1-730F-4C18-B25B-3934FD1E2396}"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9" name="Slide Number Placeholder 5"/>
          <p:cNvSpPr txBox="1">
            <a:spLocks/>
          </p:cNvSpPr>
          <p:nvPr userDrawn="1"/>
        </p:nvSpPr>
        <p:spPr>
          <a:xfrm>
            <a:off x="7404" y="6492240"/>
            <a:ext cx="899592" cy="365760"/>
          </a:xfrm>
          <a:prstGeom prst="rect">
            <a:avLst/>
          </a:prstGeom>
        </p:spPr>
        <p:txBody>
          <a:bodyPr vert="horz" anchor="b"/>
          <a:lstStyle>
            <a:defPPr>
              <a:defRPr lang="fa-IR"/>
            </a:defPPr>
            <a:lvl1pPr marL="0" algn="r" defTabSz="914400" rtl="1" eaLnBrk="1" latinLnBrk="0" hangingPunct="1">
              <a:defRPr kumimoji="0"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fld id="{85360FD1-730F-4C18-B25B-3934FD1E2396}" type="slidenum">
              <a:rPr lang="fa-IR" sz="1200" smtClean="0"/>
              <a:pPr algn="l" rtl="0"/>
              <a:t>‹#›</a:t>
            </a:fld>
            <a:r>
              <a:rPr lang="fa-IR" sz="1200" dirty="0" smtClean="0"/>
              <a:t>/29</a:t>
            </a:r>
            <a:endParaRPr lang="fa-IR" sz="12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1" eaLnBrk="1" latinLnBrk="0" hangingPunct="1">
        <a:spcBef>
          <a:spcPct val="0"/>
        </a:spcBef>
        <a:buNone/>
        <a:defRPr kumimoji="0" sz="3600" kern="1200">
          <a:solidFill>
            <a:schemeClr val="tx2"/>
          </a:solidFill>
          <a:latin typeface="+mj-lt"/>
          <a:ea typeface="+mj-ea"/>
          <a:cs typeface="B Titr" pitchFamily="2" charset="-78"/>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B Nazanin" pitchFamily="2" charset="-78"/>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B Nazanin" pitchFamily="2" charset="-78"/>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B Nazanin" pitchFamily="2" charset="-78"/>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B Nazanin" pitchFamily="2" charset="-78"/>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B Nazanin" pitchFamily="2" charset="-78"/>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 y="1700808"/>
            <a:ext cx="9217024" cy="1470025"/>
          </a:xfrm>
        </p:spPr>
        <p:txBody>
          <a:bodyPr>
            <a:normAutofit/>
          </a:bodyPr>
          <a:lstStyle/>
          <a:p>
            <a:r>
              <a:rPr lang="ar-SA" sz="3200" b="1" dirty="0"/>
              <a:t>واکاوی عوامل زمینه</a:t>
            </a:r>
            <a:r>
              <a:rPr lang="fa-IR" sz="3200" b="1" dirty="0"/>
              <a:t>­</a:t>
            </a:r>
            <a:r>
              <a:rPr lang="ar-SA" sz="3200" b="1" dirty="0" smtClean="0"/>
              <a:t>ای</a:t>
            </a:r>
            <a:r>
              <a:rPr lang="fa-IR" sz="3200" b="1" dirty="0"/>
              <a:t> </a:t>
            </a:r>
            <a:r>
              <a:rPr lang="ar-SA" sz="3200" b="1" dirty="0" smtClean="0"/>
              <a:t>شکست </a:t>
            </a:r>
            <a:r>
              <a:rPr lang="ar-SA" sz="3200" b="1" dirty="0"/>
              <a:t>سیاستهای علم، فناوری و نوآوری</a:t>
            </a:r>
            <a:endParaRPr lang="fa-IR" sz="3200" dirty="0">
              <a:cs typeface="B Titr" pitchFamily="2" charset="-78"/>
            </a:endParaRPr>
          </a:p>
        </p:txBody>
      </p:sp>
      <p:sp>
        <p:nvSpPr>
          <p:cNvPr id="3" name="Subtitle 2"/>
          <p:cNvSpPr>
            <a:spLocks noGrp="1"/>
          </p:cNvSpPr>
          <p:nvPr>
            <p:ph type="subTitle" idx="1"/>
          </p:nvPr>
        </p:nvSpPr>
        <p:spPr>
          <a:xfrm>
            <a:off x="1979712" y="4149080"/>
            <a:ext cx="5436096" cy="1944216"/>
          </a:xfrm>
        </p:spPr>
        <p:txBody>
          <a:bodyPr>
            <a:normAutofit/>
          </a:bodyPr>
          <a:lstStyle/>
          <a:p>
            <a:pPr algn="ctr"/>
            <a:endParaRPr lang="fa-IR" b="1" dirty="0" smtClean="0">
              <a:cs typeface="B Nazanin" pitchFamily="2" charset="-78"/>
            </a:endParaRPr>
          </a:p>
          <a:p>
            <a:pPr algn="ctr"/>
            <a:r>
              <a:rPr lang="fa-IR" b="1" dirty="0" smtClean="0"/>
              <a:t>طاهره میرعمادی</a:t>
            </a:r>
          </a:p>
          <a:p>
            <a:pPr algn="ctr"/>
            <a:r>
              <a:rPr lang="fa-IR" b="1" dirty="0" smtClean="0"/>
              <a:t>زهره رحیمی راد</a:t>
            </a:r>
          </a:p>
          <a:p>
            <a:pPr algn="ctr"/>
            <a:endParaRPr lang="fa-IR" b="1" dirty="0">
              <a:cs typeface="B Nazani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2" y="544598"/>
            <a:ext cx="8229600" cy="1066800"/>
          </a:xfrm>
        </p:spPr>
        <p:txBody>
          <a:bodyPr/>
          <a:lstStyle/>
          <a:p>
            <a:r>
              <a:rPr lang="ar-SA" dirty="0">
                <a:solidFill>
                  <a:srgbClr val="1F497D"/>
                </a:solidFill>
              </a:rPr>
              <a:t>مدل مفهومی پژوهش</a:t>
            </a:r>
            <a:r>
              <a:rPr lang="fa-IR" dirty="0" smtClean="0">
                <a:solidFill>
                  <a:srgbClr val="1F497D"/>
                </a:solidFill>
              </a:rPr>
              <a:t>(6)</a:t>
            </a:r>
            <a:endParaRPr lang="en-US" dirty="0"/>
          </a:p>
        </p:txBody>
      </p:sp>
      <p:sp>
        <p:nvSpPr>
          <p:cNvPr id="3" name="Content Placeholder 2"/>
          <p:cNvSpPr>
            <a:spLocks noGrp="1"/>
          </p:cNvSpPr>
          <p:nvPr>
            <p:ph idx="1"/>
          </p:nvPr>
        </p:nvSpPr>
        <p:spPr>
          <a:xfrm>
            <a:off x="494173" y="1982873"/>
            <a:ext cx="8229600" cy="4325112"/>
          </a:xfrm>
        </p:spPr>
        <p:txBody>
          <a:bodyPr/>
          <a:lstStyle/>
          <a:p>
            <a:endParaRPr lang="en-US" dirty="0"/>
          </a:p>
        </p:txBody>
      </p:sp>
      <p:pic>
        <p:nvPicPr>
          <p:cNvPr id="30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048018"/>
            <a:ext cx="5943600" cy="3924300"/>
          </a:xfrm>
          <a:prstGeom prst="rect">
            <a:avLst/>
          </a:prstGeom>
          <a:noFill/>
          <a:extLst>
            <a:ext uri="{909E8E84-426E-40DD-AFC4-6F175D3DCCD1}">
              <a14:hiddenFill xmlns:a14="http://schemas.microsoft.com/office/drawing/2010/main">
                <a:solidFill>
                  <a:srgbClr val="FFFFFF"/>
                </a:solidFill>
              </a14:hiddenFill>
            </a:ext>
          </a:extLst>
        </p:spPr>
      </p:pic>
      <p:sp>
        <p:nvSpPr>
          <p:cNvPr id="5" name="Hexagon 4"/>
          <p:cNvSpPr>
            <a:spLocks/>
          </p:cNvSpPr>
          <p:nvPr/>
        </p:nvSpPr>
        <p:spPr>
          <a:xfrm>
            <a:off x="2750390" y="1876568"/>
            <a:ext cx="4286250" cy="4095750"/>
          </a:xfrm>
          <a:prstGeom prst="hexagon">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sp>
        <p:nvSpPr>
          <p:cNvPr id="4" name="Rectangle 3"/>
          <p:cNvSpPr>
            <a:spLocks noChangeArrowheads="1"/>
          </p:cNvSpPr>
          <p:nvPr/>
        </p:nvSpPr>
        <p:spPr bwMode="auto">
          <a:xfrm>
            <a:off x="1763688" y="2233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763688" y="269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5364088" y="1309354"/>
            <a:ext cx="30251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endParaRPr>
          </a:p>
          <a:p>
            <a:pPr marL="285750" indent="-285750" algn="ctr" eaLnBrk="0" fontAlgn="base" hangingPunct="0">
              <a:spcBef>
                <a:spcPct val="0"/>
              </a:spcBef>
              <a:spcAft>
                <a:spcPct val="0"/>
              </a:spcAft>
              <a:buFont typeface="Arial" panose="020B0604020202020204" pitchFamily="34" charset="0"/>
              <a:buChar char="•"/>
            </a:pPr>
            <a:r>
              <a:rPr lang="ar-SA" sz="2800" dirty="0">
                <a:solidFill>
                  <a:prstClr val="black"/>
                </a:solidFill>
                <a:cs typeface="B Nazanin" panose="00000400000000000000" pitchFamily="2" charset="-78"/>
              </a:rPr>
              <a:t>مدل نظام های سیاسی </a:t>
            </a:r>
            <a:endParaRPr lang="fa-IR" sz="2800" dirty="0" smtClean="0">
              <a:cs typeface="B Nazanin" panose="00000400000000000000" pitchFamily="2" charset="-78"/>
            </a:endParaRPr>
          </a:p>
        </p:txBody>
      </p:sp>
      <p:sp>
        <p:nvSpPr>
          <p:cNvPr id="8" name="Rectangle 7"/>
          <p:cNvSpPr/>
          <p:nvPr/>
        </p:nvSpPr>
        <p:spPr>
          <a:xfrm>
            <a:off x="1212482" y="6307985"/>
            <a:ext cx="6638822" cy="421654"/>
          </a:xfrm>
          <a:prstGeom prst="rect">
            <a:avLst/>
          </a:prstGeom>
        </p:spPr>
        <p:txBody>
          <a:bodyPr wrap="square">
            <a:spAutoFit/>
          </a:bodyPr>
          <a:lstStyle/>
          <a:p>
            <a:pPr algn="ctr">
              <a:lnSpc>
                <a:spcPct val="107000"/>
              </a:lnSpc>
              <a:spcAft>
                <a:spcPts val="800"/>
              </a:spcAft>
            </a:pPr>
            <a:r>
              <a:rPr lang="ar-SA" sz="2000" b="1" dirty="0">
                <a:latin typeface="Calibri" panose="020F0502020204030204" pitchFamily="34" charset="0"/>
                <a:ea typeface="Calibri" panose="020F0502020204030204" pitchFamily="34" charset="0"/>
                <a:cs typeface="B Nazanin" panose="00000400000000000000" pitchFamily="2" charset="-78"/>
              </a:rPr>
              <a:t>شکل3- </a:t>
            </a:r>
            <a:r>
              <a:rPr lang="fa-IR" sz="2000" b="1" dirty="0">
                <a:latin typeface="Calibri" panose="020F0502020204030204" pitchFamily="34" charset="0"/>
                <a:ea typeface="Calibri" panose="020F0502020204030204" pitchFamily="34" charset="0"/>
                <a:cs typeface="B Nazanin" panose="00000400000000000000" pitchFamily="2" charset="-78"/>
              </a:rPr>
              <a:t>مدل تلفیقی قلمرو فراگیری ذینفعان در نظام سیاسی </a:t>
            </a:r>
            <a:r>
              <a:rPr lang="fa-IR" sz="2000" b="1" dirty="0" err="1">
                <a:latin typeface="Calibri" panose="020F0502020204030204" pitchFamily="34" charset="0"/>
                <a:ea typeface="Calibri" panose="020F0502020204030204" pitchFamily="34" charset="0"/>
                <a:cs typeface="B Nazanin" panose="00000400000000000000" pitchFamily="2" charset="-78"/>
              </a:rPr>
              <a:t>مردم­سالارانه</a:t>
            </a:r>
            <a:r>
              <a:rPr lang="fa-IR" sz="2000" b="1" dirty="0">
                <a:latin typeface="Calibri" panose="020F0502020204030204" pitchFamily="34" charset="0"/>
                <a:ea typeface="Calibri" panose="020F0502020204030204" pitchFamily="34" charset="0"/>
                <a:cs typeface="B Nazanin" panose="00000400000000000000" pitchFamily="2" charset="-78"/>
              </a:rPr>
              <a:t> </a:t>
            </a:r>
            <a:endParaRPr lang="en-US" sz="20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147159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2" y="544598"/>
            <a:ext cx="8229600" cy="1066800"/>
          </a:xfrm>
        </p:spPr>
        <p:txBody>
          <a:bodyPr/>
          <a:lstStyle/>
          <a:p>
            <a:r>
              <a:rPr lang="ar-SA" dirty="0">
                <a:solidFill>
                  <a:srgbClr val="1F497D"/>
                </a:solidFill>
              </a:rPr>
              <a:t>مدل مفهومی پژوهش</a:t>
            </a:r>
            <a:r>
              <a:rPr lang="fa-IR" dirty="0" smtClean="0">
                <a:solidFill>
                  <a:srgbClr val="1F497D"/>
                </a:solidFill>
              </a:rPr>
              <a:t>(7)</a:t>
            </a:r>
            <a:endParaRPr lang="en-US" dirty="0"/>
          </a:p>
        </p:txBody>
      </p:sp>
      <p:sp>
        <p:nvSpPr>
          <p:cNvPr id="3" name="Content Placeholder 2"/>
          <p:cNvSpPr>
            <a:spLocks noGrp="1"/>
          </p:cNvSpPr>
          <p:nvPr>
            <p:ph idx="1"/>
          </p:nvPr>
        </p:nvSpPr>
        <p:spPr>
          <a:xfrm>
            <a:off x="322337" y="2108941"/>
            <a:ext cx="8229600" cy="4325112"/>
          </a:xfrm>
        </p:spPr>
        <p:txBody>
          <a:bodyPr/>
          <a:lstStyle/>
          <a:p>
            <a:endParaRPr lang="en-US" dirty="0"/>
          </a:p>
        </p:txBody>
      </p:sp>
      <p:pic>
        <p:nvPicPr>
          <p:cNvPr id="30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690956"/>
            <a:ext cx="5943600" cy="3924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63688" y="2233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763688" y="269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5343689" y="1514184"/>
            <a:ext cx="30251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endParaRPr>
          </a:p>
          <a:p>
            <a:pPr marL="285750" indent="-285750" algn="ctr" eaLnBrk="0" fontAlgn="base" hangingPunct="0">
              <a:spcBef>
                <a:spcPct val="0"/>
              </a:spcBef>
              <a:spcAft>
                <a:spcPct val="0"/>
              </a:spcAft>
              <a:buFont typeface="Arial" panose="020B0604020202020204" pitchFamily="34" charset="0"/>
              <a:buChar char="•"/>
            </a:pPr>
            <a:r>
              <a:rPr lang="ar-SA" sz="2800" dirty="0">
                <a:solidFill>
                  <a:prstClr val="black"/>
                </a:solidFill>
                <a:cs typeface="B Nazanin" panose="00000400000000000000" pitchFamily="2" charset="-78"/>
              </a:rPr>
              <a:t>مدل نظام های </a:t>
            </a:r>
            <a:r>
              <a:rPr lang="ar-SA" sz="2800" dirty="0" smtClean="0">
                <a:solidFill>
                  <a:prstClr val="black"/>
                </a:solidFill>
                <a:cs typeface="B Nazanin" panose="00000400000000000000" pitchFamily="2" charset="-78"/>
              </a:rPr>
              <a:t>سیاسی</a:t>
            </a:r>
            <a:endParaRPr lang="fa-IR" sz="2800" dirty="0" smtClean="0">
              <a:cs typeface="B Nazanin" panose="00000400000000000000" pitchFamily="2" charset="-78"/>
            </a:endParaRPr>
          </a:p>
        </p:txBody>
      </p:sp>
      <p:sp>
        <p:nvSpPr>
          <p:cNvPr id="9" name="Can 8"/>
          <p:cNvSpPr>
            <a:spLocks/>
          </p:cNvSpPr>
          <p:nvPr/>
        </p:nvSpPr>
        <p:spPr>
          <a:xfrm>
            <a:off x="3887862" y="3990510"/>
            <a:ext cx="549275" cy="1463675"/>
          </a:xfrm>
          <a:prstGeom prst="can">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sp>
        <p:nvSpPr>
          <p:cNvPr id="10" name="Flowchart: Manual Operation 9"/>
          <p:cNvSpPr>
            <a:spLocks/>
          </p:cNvSpPr>
          <p:nvPr/>
        </p:nvSpPr>
        <p:spPr>
          <a:xfrm rot="10800000">
            <a:off x="3779912" y="3990510"/>
            <a:ext cx="762000" cy="561975"/>
          </a:xfrm>
          <a:prstGeom prst="flowChartManualOperation">
            <a:avLst/>
          </a:prstGeom>
          <a:no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en-US"/>
          </a:p>
        </p:txBody>
      </p:sp>
      <p:sp>
        <p:nvSpPr>
          <p:cNvPr id="8" name="Rectangle 7"/>
          <p:cNvSpPr/>
          <p:nvPr/>
        </p:nvSpPr>
        <p:spPr>
          <a:xfrm>
            <a:off x="1883210" y="6475556"/>
            <a:ext cx="5824078" cy="421654"/>
          </a:xfrm>
          <a:prstGeom prst="rect">
            <a:avLst/>
          </a:prstGeom>
        </p:spPr>
        <p:txBody>
          <a:bodyPr wrap="square">
            <a:spAutoFit/>
          </a:bodyPr>
          <a:lstStyle/>
          <a:p>
            <a:pPr algn="ctr">
              <a:lnSpc>
                <a:spcPct val="107000"/>
              </a:lnSpc>
              <a:spcAft>
                <a:spcPts val="800"/>
              </a:spcAft>
            </a:pPr>
            <a:r>
              <a:rPr lang="fa-IR" sz="2000" dirty="0">
                <a:latin typeface="Calibri" panose="020F0502020204030204" pitchFamily="34" charset="0"/>
                <a:ea typeface="Calibri" panose="020F0502020204030204" pitchFamily="34" charset="0"/>
                <a:cs typeface="B Nazanin" panose="00000400000000000000" pitchFamily="2" charset="-78"/>
              </a:rPr>
              <a:t>شکل 4- مدل تلفیقی قلمرو فراگیری ذینفعان در نظام سیاسی سنتی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12070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2" y="544598"/>
            <a:ext cx="8229600" cy="1066800"/>
          </a:xfrm>
        </p:spPr>
        <p:txBody>
          <a:bodyPr/>
          <a:lstStyle/>
          <a:p>
            <a:r>
              <a:rPr lang="ar-SA" dirty="0" smtClean="0">
                <a:solidFill>
                  <a:srgbClr val="1F497D"/>
                </a:solidFill>
              </a:rPr>
              <a:t>مدل مفهومی پژوهش</a:t>
            </a:r>
            <a:r>
              <a:rPr lang="fa-IR" dirty="0" smtClean="0">
                <a:solidFill>
                  <a:srgbClr val="1F497D"/>
                </a:solidFill>
              </a:rPr>
              <a:t>(8)</a:t>
            </a:r>
            <a:endParaRPr lang="en-US" dirty="0"/>
          </a:p>
        </p:txBody>
      </p:sp>
      <p:sp>
        <p:nvSpPr>
          <p:cNvPr id="3" name="Content Placeholder 2"/>
          <p:cNvSpPr>
            <a:spLocks noGrp="1"/>
          </p:cNvSpPr>
          <p:nvPr>
            <p:ph idx="1"/>
          </p:nvPr>
        </p:nvSpPr>
        <p:spPr>
          <a:xfrm>
            <a:off x="251520" y="2462356"/>
            <a:ext cx="8229600" cy="4325112"/>
          </a:xfrm>
        </p:spPr>
        <p:txBody>
          <a:bodyPr/>
          <a:lstStyle/>
          <a:p>
            <a:endParaRPr lang="en-US" dirty="0"/>
          </a:p>
        </p:txBody>
      </p:sp>
      <p:pic>
        <p:nvPicPr>
          <p:cNvPr id="3073"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690956"/>
            <a:ext cx="5943600" cy="3924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63688" y="2233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763688" y="269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5343689" y="1514184"/>
            <a:ext cx="302518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endParaRPr>
          </a:p>
          <a:p>
            <a:pPr marL="285750" indent="-285750" algn="ctr" eaLnBrk="0" fontAlgn="base" hangingPunct="0">
              <a:spcBef>
                <a:spcPct val="0"/>
              </a:spcBef>
              <a:spcAft>
                <a:spcPct val="0"/>
              </a:spcAft>
              <a:buFont typeface="Arial" panose="020B0604020202020204" pitchFamily="34" charset="0"/>
              <a:buChar char="•"/>
            </a:pPr>
            <a:r>
              <a:rPr lang="ar-SA" sz="2800" dirty="0">
                <a:solidFill>
                  <a:prstClr val="black"/>
                </a:solidFill>
                <a:cs typeface="B Nazanin" panose="00000400000000000000" pitchFamily="2" charset="-78"/>
              </a:rPr>
              <a:t>مدل نظام های سیاسی </a:t>
            </a:r>
            <a:endParaRPr lang="fa-IR" sz="2800" dirty="0" smtClean="0">
              <a:cs typeface="B Nazanin" panose="00000400000000000000" pitchFamily="2" charset="-78"/>
            </a:endParaRPr>
          </a:p>
        </p:txBody>
      </p:sp>
      <p:sp>
        <p:nvSpPr>
          <p:cNvPr id="15" name="Oval 14"/>
          <p:cNvSpPr>
            <a:spLocks noChangeArrowheads="1"/>
          </p:cNvSpPr>
          <p:nvPr/>
        </p:nvSpPr>
        <p:spPr bwMode="auto">
          <a:xfrm>
            <a:off x="3837397" y="3946585"/>
            <a:ext cx="796925" cy="895350"/>
          </a:xfrm>
          <a:prstGeom prst="ellipse">
            <a:avLst/>
          </a:prstGeom>
          <a:noFill/>
          <a:ln w="19050">
            <a:solidFill>
              <a:schemeClr val="tx1">
                <a:lumMod val="100000"/>
                <a:lumOff val="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16" name="Oval 15"/>
          <p:cNvSpPr>
            <a:spLocks noChangeArrowheads="1"/>
          </p:cNvSpPr>
          <p:nvPr/>
        </p:nvSpPr>
        <p:spPr bwMode="auto">
          <a:xfrm>
            <a:off x="3999322" y="4841935"/>
            <a:ext cx="1431925" cy="381000"/>
          </a:xfrm>
          <a:prstGeom prst="ellipse">
            <a:avLst/>
          </a:prstGeom>
          <a:noFill/>
          <a:ln w="19050">
            <a:solidFill>
              <a:schemeClr val="tx1">
                <a:lumMod val="100000"/>
                <a:lumOff val="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en-US"/>
          </a:p>
        </p:txBody>
      </p:sp>
      <p:sp>
        <p:nvSpPr>
          <p:cNvPr id="5" name="Rectangle 4"/>
          <p:cNvSpPr/>
          <p:nvPr/>
        </p:nvSpPr>
        <p:spPr>
          <a:xfrm>
            <a:off x="1834278" y="6420909"/>
            <a:ext cx="6050089" cy="421654"/>
          </a:xfrm>
          <a:prstGeom prst="rect">
            <a:avLst/>
          </a:prstGeom>
        </p:spPr>
        <p:txBody>
          <a:bodyPr wrap="square">
            <a:spAutoFit/>
          </a:bodyPr>
          <a:lstStyle/>
          <a:p>
            <a:pPr algn="ctr">
              <a:lnSpc>
                <a:spcPct val="107000"/>
              </a:lnSpc>
              <a:spcAft>
                <a:spcPts val="800"/>
              </a:spcAft>
            </a:pPr>
            <a:r>
              <a:rPr lang="ar-SA" sz="2000" b="1" dirty="0">
                <a:latin typeface="Calibri" panose="020F0502020204030204" pitchFamily="34" charset="0"/>
                <a:ea typeface="Calibri" panose="020F0502020204030204" pitchFamily="34" charset="0"/>
                <a:cs typeface="B Nazanin" panose="00000400000000000000" pitchFamily="2" charset="-78"/>
              </a:rPr>
              <a:t>شکل 5- مدل تلفیقی حوزه فراگیری ذینفعان در نظام کاریزماتیک</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113149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2" y="544598"/>
            <a:ext cx="8229600" cy="1066800"/>
          </a:xfrm>
        </p:spPr>
        <p:txBody>
          <a:bodyPr/>
          <a:lstStyle/>
          <a:p>
            <a:r>
              <a:rPr lang="ar-SA" dirty="0">
                <a:solidFill>
                  <a:srgbClr val="1F497D"/>
                </a:solidFill>
              </a:rPr>
              <a:t>مدل مفهومی پژوهش</a:t>
            </a:r>
            <a:r>
              <a:rPr lang="fa-IR" dirty="0" smtClean="0">
                <a:solidFill>
                  <a:srgbClr val="1F497D"/>
                </a:solidFill>
              </a:rPr>
              <a:t>(9)</a:t>
            </a:r>
            <a:endParaRPr lang="en-US" dirty="0"/>
          </a:p>
        </p:txBody>
      </p:sp>
      <p:sp>
        <p:nvSpPr>
          <p:cNvPr id="3" name="Content Placeholder 2"/>
          <p:cNvSpPr>
            <a:spLocks noGrp="1"/>
          </p:cNvSpPr>
          <p:nvPr>
            <p:ph idx="1"/>
          </p:nvPr>
        </p:nvSpPr>
        <p:spPr>
          <a:xfrm>
            <a:off x="507812" y="1738630"/>
            <a:ext cx="8229600" cy="4325112"/>
          </a:xfrm>
        </p:spPr>
        <p:txBody>
          <a:bodyPr/>
          <a:lstStyle/>
          <a:p>
            <a:pPr marL="285750"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مدلهای </a:t>
            </a:r>
            <a:r>
              <a:rPr lang="fa-IR" dirty="0">
                <a:latin typeface="Calibri" panose="020F0502020204030204" pitchFamily="34" charset="0"/>
                <a:ea typeface="Calibri" panose="020F0502020204030204" pitchFamily="34" charset="0"/>
                <a:cs typeface="B Lotus" panose="00000400000000000000" pitchFamily="2" charset="-78"/>
              </a:rPr>
              <a:t>تلفیقی معرفی شده در اشکال </a:t>
            </a:r>
            <a:r>
              <a:rPr lang="fa-IR" dirty="0" smtClean="0">
                <a:latin typeface="Calibri" panose="020F0502020204030204" pitchFamily="34" charset="0"/>
                <a:ea typeface="Calibri" panose="020F0502020204030204" pitchFamily="34" charset="0"/>
                <a:cs typeface="B Lotus" panose="00000400000000000000" pitchFamily="2" charset="-78"/>
              </a:rPr>
              <a:t>قبلی</a:t>
            </a:r>
          </a:p>
          <a:p>
            <a:pPr marL="578358" lvl="1"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نقاط قوت:</a:t>
            </a:r>
          </a:p>
          <a:p>
            <a:pPr marL="843534" lvl="2" indent="-285750" eaLnBrk="0" fontAlgn="base" hangingPunct="0">
              <a:spcBef>
                <a:spcPct val="0"/>
              </a:spcBef>
              <a:spcAft>
                <a:spcPct val="0"/>
              </a:spcAft>
              <a:buClrTx/>
              <a:buFont typeface="Arial" panose="020B0604020202020204" pitchFamily="34" charset="0"/>
              <a:buChar char="•"/>
            </a:pPr>
            <a:r>
              <a:rPr lang="fa-IR" dirty="0"/>
              <a:t>روشن است و کاربرد </a:t>
            </a:r>
            <a:r>
              <a:rPr lang="fa-IR" dirty="0" smtClean="0"/>
              <a:t>آسان آن </a:t>
            </a:r>
            <a:r>
              <a:rPr lang="fa-IR" dirty="0"/>
              <a:t>به شرط شناخت کافی از ساختارهای نظام سیاسی </a:t>
            </a:r>
            <a:r>
              <a:rPr lang="fa-IR" dirty="0" smtClean="0"/>
              <a:t>آسان</a:t>
            </a:r>
          </a:p>
          <a:p>
            <a:pPr marL="843534" lvl="2" indent="-285750" eaLnBrk="0" fontAlgn="base" hangingPunct="0">
              <a:spcBef>
                <a:spcPct val="0"/>
              </a:spcBef>
              <a:spcAft>
                <a:spcPct val="0"/>
              </a:spcAft>
              <a:buClrTx/>
              <a:buFont typeface="Arial" panose="020B0604020202020204" pitchFamily="34" charset="0"/>
              <a:buChar char="•"/>
            </a:pPr>
            <a:r>
              <a:rPr lang="fa-IR" dirty="0" smtClean="0"/>
              <a:t>برای </a:t>
            </a:r>
            <a:r>
              <a:rPr lang="fa-IR" dirty="0"/>
              <a:t>ارزیابی سیاستهای کلی در یک چشم انداز </a:t>
            </a:r>
            <a:r>
              <a:rPr lang="fa-IR" dirty="0" smtClean="0"/>
              <a:t>طولانی</a:t>
            </a:r>
          </a:p>
          <a:p>
            <a:pPr marL="578358" lvl="1"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نقاط ضعف:</a:t>
            </a:r>
          </a:p>
          <a:p>
            <a:pPr marL="843534" lvl="2"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توجه صرف به </a:t>
            </a:r>
            <a:r>
              <a:rPr lang="fa-IR" dirty="0"/>
              <a:t>ذینفعان (بازیگران) سیستم نوآوری </a:t>
            </a: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285750" indent="-285750" eaLnBrk="0" fontAlgn="base" hangingPunct="0">
              <a:spcBef>
                <a:spcPct val="0"/>
              </a:spcBef>
              <a:spcAft>
                <a:spcPct val="0"/>
              </a:spcAft>
              <a:buClrTx/>
              <a:buFont typeface="Arial" panose="020B0604020202020204" pitchFamily="34" charset="0"/>
              <a:buChar char="•"/>
            </a:pP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578358" lvl="1" indent="-285750" eaLnBrk="0" fontAlgn="base" hangingPunct="0">
              <a:spcBef>
                <a:spcPct val="0"/>
              </a:spcBef>
              <a:spcAft>
                <a:spcPct val="0"/>
              </a:spcAft>
              <a:buClrTx/>
              <a:buFont typeface="Arial" panose="020B0604020202020204" pitchFamily="34" charset="0"/>
              <a:buChar char="•"/>
            </a:pPr>
            <a:endParaRPr lang="en-US" dirty="0">
              <a:solidFill>
                <a:prstClr val="black"/>
              </a:solidFill>
              <a:latin typeface="Calibri" panose="020F0502020204030204" pitchFamily="34" charset="0"/>
              <a:ea typeface="Calibri" panose="020F0502020204030204" pitchFamily="34" charset="0"/>
            </a:endParaRPr>
          </a:p>
          <a:p>
            <a:endParaRPr lang="en-US" dirty="0"/>
          </a:p>
        </p:txBody>
      </p:sp>
      <p:sp>
        <p:nvSpPr>
          <p:cNvPr id="4" name="Rectangle 3"/>
          <p:cNvSpPr>
            <a:spLocks noChangeArrowheads="1"/>
          </p:cNvSpPr>
          <p:nvPr/>
        </p:nvSpPr>
        <p:spPr bwMode="auto">
          <a:xfrm>
            <a:off x="1763688" y="2233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763688" y="269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763917" y="1729627"/>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2523409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2" y="544598"/>
            <a:ext cx="8229600" cy="1066800"/>
          </a:xfrm>
        </p:spPr>
        <p:txBody>
          <a:bodyPr/>
          <a:lstStyle/>
          <a:p>
            <a:r>
              <a:rPr lang="ar-SA" dirty="0">
                <a:solidFill>
                  <a:srgbClr val="1F497D"/>
                </a:solidFill>
              </a:rPr>
              <a:t>مدل مفهومی پژوهش</a:t>
            </a:r>
            <a:r>
              <a:rPr lang="fa-IR" dirty="0" smtClean="0">
                <a:solidFill>
                  <a:srgbClr val="1F497D"/>
                </a:solidFill>
              </a:rPr>
              <a:t>(10)</a:t>
            </a:r>
            <a:endParaRPr lang="en-US" dirty="0"/>
          </a:p>
        </p:txBody>
      </p:sp>
      <p:sp>
        <p:nvSpPr>
          <p:cNvPr id="3" name="Content Placeholder 2"/>
          <p:cNvSpPr>
            <a:spLocks noGrp="1"/>
          </p:cNvSpPr>
          <p:nvPr>
            <p:ph idx="1"/>
          </p:nvPr>
        </p:nvSpPr>
        <p:spPr>
          <a:xfrm>
            <a:off x="507812" y="1738630"/>
            <a:ext cx="8229600" cy="4325112"/>
          </a:xfrm>
        </p:spPr>
        <p:txBody>
          <a:bodyPr>
            <a:normAutofit lnSpcReduction="10000"/>
          </a:bodyPr>
          <a:lstStyle/>
          <a:p>
            <a:pPr marL="285750" indent="-285750" eaLnBrk="0" fontAlgn="base" hangingPunct="0">
              <a:spcBef>
                <a:spcPct val="0"/>
              </a:spcBef>
              <a:spcAft>
                <a:spcPct val="0"/>
              </a:spcAft>
              <a:buClrTx/>
              <a:buFont typeface="Arial" panose="020B0604020202020204" pitchFamily="34" charset="0"/>
              <a:buChar char="•"/>
            </a:pPr>
            <a:r>
              <a:rPr lang="ar-SA" dirty="0"/>
              <a:t>طراحی مدل تلفیقی –کارکردی </a:t>
            </a: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578358" lvl="1"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مدلهای </a:t>
            </a:r>
            <a:r>
              <a:rPr lang="fa-IR" dirty="0">
                <a:latin typeface="Calibri" panose="020F0502020204030204" pitchFamily="34" charset="0"/>
                <a:ea typeface="Calibri" panose="020F0502020204030204" pitchFamily="34" charset="0"/>
                <a:cs typeface="B Lotus" panose="00000400000000000000" pitchFamily="2" charset="-78"/>
              </a:rPr>
              <a:t>تلفیقی معرفی شده در اشکال </a:t>
            </a:r>
            <a:r>
              <a:rPr lang="fa-IR" dirty="0" smtClean="0">
                <a:latin typeface="Calibri" panose="020F0502020204030204" pitchFamily="34" charset="0"/>
                <a:ea typeface="Calibri" panose="020F0502020204030204" pitchFamily="34" charset="0"/>
                <a:cs typeface="B Lotus" panose="00000400000000000000" pitchFamily="2" charset="-78"/>
              </a:rPr>
              <a:t>قبلی</a:t>
            </a:r>
          </a:p>
          <a:p>
            <a:pPr marL="843534" lvl="2"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نقاط قوت:</a:t>
            </a:r>
          </a:p>
          <a:p>
            <a:pPr marL="1099566" lvl="3" indent="-285750" eaLnBrk="0" fontAlgn="base" hangingPunct="0">
              <a:spcBef>
                <a:spcPct val="0"/>
              </a:spcBef>
              <a:spcAft>
                <a:spcPct val="0"/>
              </a:spcAft>
              <a:buClrTx/>
              <a:buFont typeface="Arial" panose="020B0604020202020204" pitchFamily="34" charset="0"/>
              <a:buChar char="•"/>
            </a:pPr>
            <a:r>
              <a:rPr lang="fa-IR" dirty="0"/>
              <a:t>روشن است و کاربرد </a:t>
            </a:r>
            <a:r>
              <a:rPr lang="fa-IR" dirty="0" smtClean="0"/>
              <a:t>آسان آن </a:t>
            </a:r>
            <a:r>
              <a:rPr lang="fa-IR" dirty="0"/>
              <a:t>به شرط شناخت کافی از ساختارهای نظام سیاسی </a:t>
            </a:r>
            <a:r>
              <a:rPr lang="fa-IR" dirty="0" smtClean="0"/>
              <a:t>آسان</a:t>
            </a:r>
          </a:p>
          <a:p>
            <a:pPr marL="1099566" lvl="3" indent="-285750" eaLnBrk="0" fontAlgn="base" hangingPunct="0">
              <a:spcBef>
                <a:spcPct val="0"/>
              </a:spcBef>
              <a:spcAft>
                <a:spcPct val="0"/>
              </a:spcAft>
              <a:buClrTx/>
              <a:buFont typeface="Arial" panose="020B0604020202020204" pitchFamily="34" charset="0"/>
              <a:buChar char="•"/>
            </a:pPr>
            <a:r>
              <a:rPr lang="fa-IR" dirty="0" smtClean="0"/>
              <a:t>برای </a:t>
            </a:r>
            <a:r>
              <a:rPr lang="fa-IR" dirty="0"/>
              <a:t>ارزیابی سیاستهای کلی در یک چشم انداز </a:t>
            </a:r>
            <a:r>
              <a:rPr lang="fa-IR" dirty="0" smtClean="0"/>
              <a:t>طولانی</a:t>
            </a:r>
          </a:p>
          <a:p>
            <a:pPr marL="843534" lvl="2"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نقاط ضعف:</a:t>
            </a:r>
          </a:p>
          <a:p>
            <a:pPr marL="1099566" lvl="3"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توجه صرف به </a:t>
            </a:r>
            <a:r>
              <a:rPr lang="fa-IR" dirty="0"/>
              <a:t>ذینفعان (بازیگران) سیستم نوآوری </a:t>
            </a:r>
          </a:p>
          <a:p>
            <a:pPr marL="1099566" lvl="3" indent="-285750" eaLnBrk="0" fontAlgn="base" hangingPunct="0">
              <a:spcBef>
                <a:spcPct val="0"/>
              </a:spcBef>
              <a:spcAft>
                <a:spcPct val="0"/>
              </a:spcAft>
              <a:buClrTx/>
              <a:buFont typeface="Arial" panose="020B0604020202020204" pitchFamily="34" charset="0"/>
              <a:buChar char="•"/>
            </a:pP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1099566" lvl="3" indent="-285750" eaLnBrk="0" fontAlgn="base" hangingPunct="0">
              <a:spcBef>
                <a:spcPct val="0"/>
              </a:spcBef>
              <a:spcAft>
                <a:spcPct val="0"/>
              </a:spcAft>
              <a:buClrTx/>
              <a:buFont typeface="Arial" panose="020B0604020202020204" pitchFamily="34" charset="0"/>
              <a:buChar char="•"/>
            </a:pPr>
            <a:endParaRPr lang="fa-IR" dirty="0">
              <a:latin typeface="Calibri" panose="020F0502020204030204" pitchFamily="34" charset="0"/>
              <a:ea typeface="Calibri" panose="020F0502020204030204" pitchFamily="34" charset="0"/>
              <a:cs typeface="B Lotus" panose="00000400000000000000" pitchFamily="2" charset="-78"/>
            </a:endParaRPr>
          </a:p>
          <a:p>
            <a:pPr marL="457200" indent="-457200" algn="ctr" eaLnBrk="0" fontAlgn="base" hangingPunct="0">
              <a:spcBef>
                <a:spcPct val="0"/>
              </a:spcBef>
              <a:spcAft>
                <a:spcPct val="0"/>
              </a:spcAft>
              <a:buClrTx/>
              <a:buFont typeface="Wingdings" panose="05000000000000000000" pitchFamily="2" charset="2"/>
              <a:buChar char="ü"/>
            </a:pPr>
            <a:r>
              <a:rPr lang="fa-IR" sz="3000" dirty="0" smtClean="0">
                <a:latin typeface="Calibri" panose="020F0502020204030204" pitchFamily="34" charset="0"/>
                <a:ea typeface="Calibri" panose="020F0502020204030204" pitchFamily="34" charset="0"/>
                <a:cs typeface="B Lotus" panose="00000400000000000000" pitchFamily="2" charset="-78"/>
              </a:rPr>
              <a:t>نیاز به مدلی </a:t>
            </a:r>
            <a:r>
              <a:rPr lang="fa-IR" sz="3000" dirty="0">
                <a:latin typeface="Calibri" panose="020F0502020204030204" pitchFamily="34" charset="0"/>
                <a:ea typeface="Calibri" panose="020F0502020204030204" pitchFamily="34" charset="0"/>
                <a:cs typeface="B Lotus" panose="00000400000000000000" pitchFamily="2" charset="-78"/>
              </a:rPr>
              <a:t>ترکیبی بر اساس نظریه های شکست سیاست بر اساس مدل تلفیقی و شکست سیستم بر اساس نظام نوآوری </a:t>
            </a: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285750" indent="-285750" eaLnBrk="0" fontAlgn="base" hangingPunct="0">
              <a:spcBef>
                <a:spcPct val="0"/>
              </a:spcBef>
              <a:spcAft>
                <a:spcPct val="0"/>
              </a:spcAft>
              <a:buClrTx/>
              <a:buFont typeface="Arial" panose="020B0604020202020204" pitchFamily="34" charset="0"/>
              <a:buChar char="•"/>
            </a:pP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578358" lvl="1" indent="-285750" eaLnBrk="0" fontAlgn="base" hangingPunct="0">
              <a:spcBef>
                <a:spcPct val="0"/>
              </a:spcBef>
              <a:spcAft>
                <a:spcPct val="0"/>
              </a:spcAft>
              <a:buClrTx/>
              <a:buFont typeface="Arial" panose="020B0604020202020204" pitchFamily="34" charset="0"/>
              <a:buChar char="•"/>
            </a:pPr>
            <a:endParaRPr lang="en-US" dirty="0">
              <a:solidFill>
                <a:prstClr val="black"/>
              </a:solidFill>
              <a:latin typeface="Calibri" panose="020F0502020204030204" pitchFamily="34" charset="0"/>
              <a:ea typeface="Calibri" panose="020F0502020204030204" pitchFamily="34" charset="0"/>
            </a:endParaRPr>
          </a:p>
          <a:p>
            <a:endParaRPr lang="en-US" dirty="0"/>
          </a:p>
        </p:txBody>
      </p:sp>
      <p:sp>
        <p:nvSpPr>
          <p:cNvPr id="4" name="Rectangle 3"/>
          <p:cNvSpPr>
            <a:spLocks noChangeArrowheads="1"/>
          </p:cNvSpPr>
          <p:nvPr/>
        </p:nvSpPr>
        <p:spPr bwMode="auto">
          <a:xfrm>
            <a:off x="1763688" y="2233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763688" y="269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763917" y="1729627"/>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600198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2" y="544598"/>
            <a:ext cx="8229600" cy="1066800"/>
          </a:xfrm>
        </p:spPr>
        <p:txBody>
          <a:bodyPr/>
          <a:lstStyle/>
          <a:p>
            <a:r>
              <a:rPr lang="ar-SA" dirty="0">
                <a:solidFill>
                  <a:srgbClr val="1F497D"/>
                </a:solidFill>
              </a:rPr>
              <a:t>مدل مفهومی پژوهش</a:t>
            </a:r>
            <a:r>
              <a:rPr lang="fa-IR" dirty="0" smtClean="0">
                <a:solidFill>
                  <a:srgbClr val="1F497D"/>
                </a:solidFill>
              </a:rPr>
              <a:t>(11)</a:t>
            </a:r>
            <a:endParaRPr lang="en-US" dirty="0"/>
          </a:p>
        </p:txBody>
      </p:sp>
      <p:sp>
        <p:nvSpPr>
          <p:cNvPr id="3" name="Content Placeholder 2"/>
          <p:cNvSpPr>
            <a:spLocks noGrp="1"/>
          </p:cNvSpPr>
          <p:nvPr>
            <p:ph idx="1"/>
          </p:nvPr>
        </p:nvSpPr>
        <p:spPr>
          <a:xfrm>
            <a:off x="507812" y="1738630"/>
            <a:ext cx="8229600" cy="4325112"/>
          </a:xfrm>
        </p:spPr>
        <p:txBody>
          <a:bodyPr/>
          <a:lstStyle/>
          <a:p>
            <a:pPr marL="285750" indent="-285750" eaLnBrk="0" fontAlgn="base" hangingPunct="0">
              <a:spcBef>
                <a:spcPct val="0"/>
              </a:spcBef>
              <a:spcAft>
                <a:spcPct val="0"/>
              </a:spcAft>
              <a:buClrTx/>
              <a:buFont typeface="Arial" panose="020B0604020202020204" pitchFamily="34" charset="0"/>
              <a:buChar char="•"/>
            </a:pPr>
            <a:r>
              <a:rPr lang="ar-SA" dirty="0"/>
              <a:t>طراحی مدل تلفیقی –کارکردی </a:t>
            </a:r>
            <a:endParaRPr lang="fa-IR" dirty="0" smtClean="0"/>
          </a:p>
          <a:p>
            <a:pPr marL="285750" indent="-285750" eaLnBrk="0" fontAlgn="base" hangingPunct="0">
              <a:spcBef>
                <a:spcPct val="0"/>
              </a:spcBef>
              <a:spcAft>
                <a:spcPct val="0"/>
              </a:spcAft>
              <a:buClrTx/>
              <a:buFont typeface="Arial" panose="020B0604020202020204" pitchFamily="34" charset="0"/>
              <a:buChar char="•"/>
            </a:pP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578358" lvl="1" indent="-285750" eaLnBrk="0" fontAlgn="base" hangingPunct="0">
              <a:spcBef>
                <a:spcPct val="0"/>
              </a:spcBef>
              <a:spcAft>
                <a:spcPct val="0"/>
              </a:spcAft>
              <a:buClrTx/>
              <a:buFont typeface="Arial" panose="020B0604020202020204" pitchFamily="34" charset="0"/>
              <a:buChar char="•"/>
            </a:pPr>
            <a:endParaRPr lang="en-US" dirty="0">
              <a:solidFill>
                <a:prstClr val="black"/>
              </a:solidFill>
              <a:latin typeface="Calibri" panose="020F0502020204030204" pitchFamily="34" charset="0"/>
              <a:ea typeface="Calibri" panose="020F0502020204030204" pitchFamily="34" charset="0"/>
            </a:endParaRPr>
          </a:p>
          <a:p>
            <a:endParaRPr lang="en-US" dirty="0"/>
          </a:p>
        </p:txBody>
      </p:sp>
      <p:sp>
        <p:nvSpPr>
          <p:cNvPr id="4" name="Rectangle 3"/>
          <p:cNvSpPr>
            <a:spLocks noChangeArrowheads="1"/>
          </p:cNvSpPr>
          <p:nvPr/>
        </p:nvSpPr>
        <p:spPr bwMode="auto">
          <a:xfrm>
            <a:off x="1763688" y="2233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763688" y="269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763917" y="1729627"/>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618750482"/>
              </p:ext>
            </p:extLst>
          </p:nvPr>
        </p:nvGraphicFramePr>
        <p:xfrm>
          <a:off x="1403648" y="2798159"/>
          <a:ext cx="6193324" cy="3728936"/>
        </p:xfrm>
        <a:graphic>
          <a:graphicData uri="http://schemas.openxmlformats.org/drawingml/2006/table">
            <a:tbl>
              <a:tblPr rtl="1" firstRow="1" firstCol="1" bandRow="1">
                <a:tableStyleId>{5C22544A-7EE6-4342-B048-85BDC9FD1C3A}</a:tableStyleId>
              </a:tblPr>
              <a:tblGrid>
                <a:gridCol w="1257261">
                  <a:extLst>
                    <a:ext uri="{9D8B030D-6E8A-4147-A177-3AD203B41FA5}">
                      <a16:colId xmlns:a16="http://schemas.microsoft.com/office/drawing/2014/main" val="20000"/>
                    </a:ext>
                  </a:extLst>
                </a:gridCol>
                <a:gridCol w="1548331">
                  <a:extLst>
                    <a:ext uri="{9D8B030D-6E8A-4147-A177-3AD203B41FA5}">
                      <a16:colId xmlns:a16="http://schemas.microsoft.com/office/drawing/2014/main" val="20001"/>
                    </a:ext>
                  </a:extLst>
                </a:gridCol>
                <a:gridCol w="1548331">
                  <a:extLst>
                    <a:ext uri="{9D8B030D-6E8A-4147-A177-3AD203B41FA5}">
                      <a16:colId xmlns:a16="http://schemas.microsoft.com/office/drawing/2014/main" val="20002"/>
                    </a:ext>
                  </a:extLst>
                </a:gridCol>
                <a:gridCol w="1839401">
                  <a:extLst>
                    <a:ext uri="{9D8B030D-6E8A-4147-A177-3AD203B41FA5}">
                      <a16:colId xmlns:a16="http://schemas.microsoft.com/office/drawing/2014/main" val="20003"/>
                    </a:ext>
                  </a:extLst>
                </a:gridCol>
              </a:tblGrid>
              <a:tr h="529351">
                <a:tc>
                  <a:txBody>
                    <a:bodyPr/>
                    <a:lstStyle/>
                    <a:p>
                      <a:pPr algn="ctr" rtl="0">
                        <a:lnSpc>
                          <a:spcPct val="107000"/>
                        </a:lnSpc>
                        <a:spcAft>
                          <a:spcPts val="800"/>
                        </a:spcAft>
                      </a:pPr>
                      <a:r>
                        <a:rPr lang="ar-SA" sz="1400" dirty="0">
                          <a:effectLst/>
                          <a:cs typeface="B Nazanin" panose="00000400000000000000" pitchFamily="2" charset="-78"/>
                        </a:rPr>
                        <a:t>اجزا</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0">
                        <a:lnSpc>
                          <a:spcPct val="107000"/>
                        </a:lnSpc>
                        <a:spcAft>
                          <a:spcPts val="800"/>
                        </a:spcAft>
                      </a:pPr>
                      <a:r>
                        <a:rPr lang="ar-SA" sz="1400" dirty="0">
                          <a:effectLst/>
                          <a:cs typeface="B Nazanin" panose="00000400000000000000" pitchFamily="2" charset="-78"/>
                        </a:rPr>
                        <a:t>نمونه یک</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0">
                        <a:lnSpc>
                          <a:spcPct val="107000"/>
                        </a:lnSpc>
                        <a:spcAft>
                          <a:spcPts val="800"/>
                        </a:spcAft>
                      </a:pPr>
                      <a:r>
                        <a:rPr lang="ar-SA" sz="1400">
                          <a:effectLst/>
                          <a:cs typeface="B Nazanin" panose="00000400000000000000" pitchFamily="2" charset="-78"/>
                        </a:rPr>
                        <a:t>نمونه دو</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0">
                        <a:lnSpc>
                          <a:spcPct val="107000"/>
                        </a:lnSpc>
                        <a:spcAft>
                          <a:spcPts val="800"/>
                        </a:spcAft>
                      </a:pPr>
                      <a:r>
                        <a:rPr lang="ar-SA" sz="1400">
                          <a:effectLst/>
                          <a:cs typeface="B Nazanin" panose="00000400000000000000" pitchFamily="2" charset="-78"/>
                        </a:rPr>
                        <a:t>نمونه سه</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877983">
                <a:tc>
                  <a:txBody>
                    <a:bodyPr/>
                    <a:lstStyle/>
                    <a:p>
                      <a:pPr algn="ctr" rtl="0">
                        <a:lnSpc>
                          <a:spcPct val="107000"/>
                        </a:lnSpc>
                        <a:spcAft>
                          <a:spcPts val="800"/>
                        </a:spcAft>
                      </a:pPr>
                      <a:r>
                        <a:rPr lang="ar-SA" sz="1400">
                          <a:effectLst/>
                          <a:cs typeface="B Nazanin" panose="00000400000000000000" pitchFamily="2" charset="-78"/>
                        </a:rPr>
                        <a:t>بازیگران</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dirty="0">
                          <a:effectLst/>
                          <a:cs typeface="B Nazanin" panose="00000400000000000000" pitchFamily="2" charset="-78"/>
                        </a:rPr>
                        <a:t>بنگاه‌ها، دانشگاه‌ها، دولت</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واسطه‌ها، جامعه مدنی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گروه‌های فشار، شرکتهای چندملیتی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1"/>
                  </a:ext>
                </a:extLst>
              </a:tr>
              <a:tr h="865887">
                <a:tc>
                  <a:txBody>
                    <a:bodyPr/>
                    <a:lstStyle/>
                    <a:p>
                      <a:pPr algn="ctr" rtl="0">
                        <a:lnSpc>
                          <a:spcPct val="107000"/>
                        </a:lnSpc>
                        <a:spcAft>
                          <a:spcPts val="800"/>
                        </a:spcAft>
                      </a:pPr>
                      <a:r>
                        <a:rPr lang="ar-SA" sz="1400">
                          <a:effectLst/>
                          <a:cs typeface="B Nazanin" panose="00000400000000000000" pitchFamily="2" charset="-78"/>
                        </a:rPr>
                        <a:t>نهادها</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سخت مانند قانون و مقررات</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نرم مانند عادات، فرهنگ</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فیزیکی مانند سازمانها</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2"/>
                  </a:ext>
                </a:extLst>
              </a:tr>
              <a:tr h="926364">
                <a:tc>
                  <a:txBody>
                    <a:bodyPr/>
                    <a:lstStyle/>
                    <a:p>
                      <a:pPr algn="ctr" rtl="0">
                        <a:lnSpc>
                          <a:spcPct val="107000"/>
                        </a:lnSpc>
                        <a:spcAft>
                          <a:spcPts val="800"/>
                        </a:spcAft>
                      </a:pPr>
                      <a:r>
                        <a:rPr lang="ar-SA" sz="1400">
                          <a:effectLst/>
                          <a:cs typeface="B Nazanin" panose="00000400000000000000" pitchFamily="2" charset="-78"/>
                        </a:rPr>
                        <a:t>شبکه‌ها و تعاملات</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شبکه‌های فردی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شبکه در سطح شرکتها</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شبکه‌های رسمی و غیررسمی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3"/>
                  </a:ext>
                </a:extLst>
              </a:tr>
              <a:tr h="529351">
                <a:tc>
                  <a:txBody>
                    <a:bodyPr/>
                    <a:lstStyle/>
                    <a:p>
                      <a:pPr algn="ctr" rtl="0">
                        <a:lnSpc>
                          <a:spcPct val="107000"/>
                        </a:lnSpc>
                        <a:spcAft>
                          <a:spcPts val="800"/>
                        </a:spcAft>
                      </a:pPr>
                      <a:r>
                        <a:rPr lang="ar-SA" sz="1400">
                          <a:effectLst/>
                          <a:cs typeface="B Nazanin" panose="00000400000000000000" pitchFamily="2" charset="-78"/>
                        </a:rPr>
                        <a:t>زیرساختها</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زیرساخت فیزیکی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a:effectLst/>
                          <a:cs typeface="B Nazanin" panose="00000400000000000000" pitchFamily="2" charset="-78"/>
                        </a:rPr>
                        <a:t>زیرساخت دانشی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tc>
                  <a:txBody>
                    <a:bodyPr/>
                    <a:lstStyle/>
                    <a:p>
                      <a:pPr algn="ctr" rtl="0">
                        <a:lnSpc>
                          <a:spcPct val="107000"/>
                        </a:lnSpc>
                        <a:spcAft>
                          <a:spcPts val="800"/>
                        </a:spcAft>
                      </a:pPr>
                      <a:r>
                        <a:rPr lang="ar-SA" sz="1400" dirty="0">
                          <a:effectLst/>
                          <a:cs typeface="B Nazanin" panose="00000400000000000000" pitchFamily="2" charset="-78"/>
                        </a:rPr>
                        <a:t>زیرساخت مالی</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tc>
                <a:extLst>
                  <a:ext uri="{0D108BD9-81ED-4DB2-BD59-A6C34878D82A}">
                    <a16:rowId xmlns:a16="http://schemas.microsoft.com/office/drawing/2014/main" val="10004"/>
                  </a:ext>
                </a:extLst>
              </a:tr>
            </a:tbl>
          </a:graphicData>
        </a:graphic>
      </p:graphicFrame>
      <p:sp>
        <p:nvSpPr>
          <p:cNvPr id="9" name="Rectangle 8"/>
          <p:cNvSpPr/>
          <p:nvPr/>
        </p:nvSpPr>
        <p:spPr>
          <a:xfrm>
            <a:off x="1917668" y="2227230"/>
            <a:ext cx="4240263" cy="400110"/>
          </a:xfrm>
          <a:prstGeom prst="rect">
            <a:avLst/>
          </a:prstGeom>
        </p:spPr>
        <p:txBody>
          <a:bodyPr wrap="none">
            <a:spAutoFit/>
          </a:bodyPr>
          <a:lstStyle/>
          <a:p>
            <a:r>
              <a:rPr lang="ar-SA"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جدول2- اجزای ساختاری نظام نواوری فناورانه </a:t>
            </a:r>
            <a:endParaRPr lang="en-US" sz="2000" b="1" dirty="0">
              <a:cs typeface="B Nazanin" panose="00000400000000000000" pitchFamily="2" charset="-78"/>
            </a:endParaRPr>
          </a:p>
        </p:txBody>
      </p:sp>
    </p:spTree>
    <p:extLst>
      <p:ext uri="{BB962C8B-B14F-4D97-AF65-F5344CB8AC3E}">
        <p14:creationId xmlns:p14="http://schemas.microsoft.com/office/powerpoint/2010/main" val="155076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2" y="544598"/>
            <a:ext cx="8229600" cy="1066800"/>
          </a:xfrm>
        </p:spPr>
        <p:txBody>
          <a:bodyPr/>
          <a:lstStyle/>
          <a:p>
            <a:r>
              <a:rPr lang="ar-SA" dirty="0">
                <a:solidFill>
                  <a:srgbClr val="1F497D"/>
                </a:solidFill>
              </a:rPr>
              <a:t>مدل مفهومی پژوهش</a:t>
            </a:r>
            <a:r>
              <a:rPr lang="fa-IR" dirty="0" smtClean="0">
                <a:solidFill>
                  <a:srgbClr val="1F497D"/>
                </a:solidFill>
              </a:rPr>
              <a:t>(12)</a:t>
            </a:r>
            <a:endParaRPr lang="en-US" dirty="0"/>
          </a:p>
        </p:txBody>
      </p:sp>
      <p:sp>
        <p:nvSpPr>
          <p:cNvPr id="3" name="Content Placeholder 2"/>
          <p:cNvSpPr>
            <a:spLocks noGrp="1"/>
          </p:cNvSpPr>
          <p:nvPr>
            <p:ph idx="1"/>
          </p:nvPr>
        </p:nvSpPr>
        <p:spPr>
          <a:xfrm>
            <a:off x="519522" y="1607759"/>
            <a:ext cx="8229600" cy="4325112"/>
          </a:xfrm>
        </p:spPr>
        <p:txBody>
          <a:bodyPr/>
          <a:lstStyle/>
          <a:p>
            <a:pPr marL="285750" indent="-285750" eaLnBrk="0" fontAlgn="base" hangingPunct="0">
              <a:spcBef>
                <a:spcPct val="0"/>
              </a:spcBef>
              <a:spcAft>
                <a:spcPct val="0"/>
              </a:spcAft>
              <a:buClrTx/>
              <a:buFont typeface="Arial" panose="020B0604020202020204" pitchFamily="34" charset="0"/>
              <a:buChar char="•"/>
            </a:pPr>
            <a:r>
              <a:rPr lang="ar-SA" dirty="0"/>
              <a:t>طراحی مدل تلفیقی –</a:t>
            </a:r>
            <a:r>
              <a:rPr lang="ar-SA" dirty="0" smtClean="0"/>
              <a:t>کارکردی</a:t>
            </a:r>
            <a:endParaRPr lang="fa-IR" dirty="0"/>
          </a:p>
          <a:p>
            <a:pPr marL="0" indent="0" algn="ctr" eaLnBrk="0" fontAlgn="base" hangingPunct="0">
              <a:spcBef>
                <a:spcPct val="0"/>
              </a:spcBef>
              <a:spcAft>
                <a:spcPct val="0"/>
              </a:spcAft>
              <a:buClrTx/>
              <a:buNone/>
            </a:pPr>
            <a:r>
              <a:rPr lang="ar-SA" sz="2000" dirty="0"/>
              <a:t>جدول3- کارکردهای نظام نوآوری فناورانه</a:t>
            </a:r>
            <a:endParaRPr lang="en-US" sz="2000" dirty="0"/>
          </a:p>
          <a:p>
            <a:pPr marL="285750" indent="-285750" eaLnBrk="0" fontAlgn="base" hangingPunct="0">
              <a:spcBef>
                <a:spcPct val="0"/>
              </a:spcBef>
              <a:spcAft>
                <a:spcPct val="0"/>
              </a:spcAft>
              <a:buClrTx/>
              <a:buFont typeface="Arial" panose="020B0604020202020204" pitchFamily="34" charset="0"/>
              <a:buChar char="•"/>
            </a:pPr>
            <a:endParaRPr lang="fa-IR" dirty="0" smtClean="0"/>
          </a:p>
          <a:p>
            <a:pPr marL="285750" indent="-285750" eaLnBrk="0" fontAlgn="base" hangingPunct="0">
              <a:spcBef>
                <a:spcPct val="0"/>
              </a:spcBef>
              <a:spcAft>
                <a:spcPct val="0"/>
              </a:spcAft>
              <a:buClrTx/>
              <a:buFont typeface="Arial" panose="020B0604020202020204" pitchFamily="34" charset="0"/>
              <a:buChar char="•"/>
            </a:pP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578358" lvl="1" indent="-285750" eaLnBrk="0" fontAlgn="base" hangingPunct="0">
              <a:spcBef>
                <a:spcPct val="0"/>
              </a:spcBef>
              <a:spcAft>
                <a:spcPct val="0"/>
              </a:spcAft>
              <a:buClrTx/>
              <a:buFont typeface="Arial" panose="020B0604020202020204" pitchFamily="34" charset="0"/>
              <a:buChar char="•"/>
            </a:pPr>
            <a:endParaRPr lang="en-US" dirty="0">
              <a:solidFill>
                <a:prstClr val="black"/>
              </a:solidFill>
              <a:latin typeface="Calibri" panose="020F0502020204030204" pitchFamily="34" charset="0"/>
              <a:ea typeface="Calibri" panose="020F0502020204030204" pitchFamily="34" charset="0"/>
            </a:endParaRPr>
          </a:p>
          <a:p>
            <a:endParaRPr lang="en-US" dirty="0"/>
          </a:p>
        </p:txBody>
      </p:sp>
      <p:sp>
        <p:nvSpPr>
          <p:cNvPr id="4" name="Rectangle 3"/>
          <p:cNvSpPr>
            <a:spLocks noChangeArrowheads="1"/>
          </p:cNvSpPr>
          <p:nvPr/>
        </p:nvSpPr>
        <p:spPr bwMode="auto">
          <a:xfrm>
            <a:off x="3419872" y="219690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1763688" y="269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763917" y="1729627"/>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953914283"/>
              </p:ext>
            </p:extLst>
          </p:nvPr>
        </p:nvGraphicFramePr>
        <p:xfrm>
          <a:off x="519522" y="2485175"/>
          <a:ext cx="8372957" cy="4369322"/>
        </p:xfrm>
        <a:graphic>
          <a:graphicData uri="http://schemas.openxmlformats.org/drawingml/2006/table">
            <a:tbl>
              <a:tblPr rtl="1" firstRow="1" firstCol="1" bandRow="1">
                <a:tableStyleId>{5C22544A-7EE6-4342-B048-85BDC9FD1C3A}</a:tableStyleId>
              </a:tblPr>
              <a:tblGrid>
                <a:gridCol w="3613895">
                  <a:extLst>
                    <a:ext uri="{9D8B030D-6E8A-4147-A177-3AD203B41FA5}">
                      <a16:colId xmlns:a16="http://schemas.microsoft.com/office/drawing/2014/main" val="20000"/>
                    </a:ext>
                  </a:extLst>
                </a:gridCol>
                <a:gridCol w="4759062">
                  <a:extLst>
                    <a:ext uri="{9D8B030D-6E8A-4147-A177-3AD203B41FA5}">
                      <a16:colId xmlns:a16="http://schemas.microsoft.com/office/drawing/2014/main" val="20001"/>
                    </a:ext>
                  </a:extLst>
                </a:gridCol>
              </a:tblGrid>
              <a:tr h="459750">
                <a:tc>
                  <a:txBody>
                    <a:bodyPr/>
                    <a:lstStyle/>
                    <a:p>
                      <a:pPr algn="ctr" rtl="1">
                        <a:lnSpc>
                          <a:spcPct val="107000"/>
                        </a:lnSpc>
                        <a:spcAft>
                          <a:spcPts val="800"/>
                        </a:spcAft>
                      </a:pPr>
                      <a:r>
                        <a:rPr lang="ar-SA" sz="1200" dirty="0">
                          <a:solidFill>
                            <a:schemeClr val="tx1"/>
                          </a:solidFill>
                          <a:effectLst/>
                          <a:cs typeface="B Nazanin" panose="00000400000000000000" pitchFamily="2" charset="-78"/>
                        </a:rPr>
                        <a:t>عنوان کارکرد</a:t>
                      </a:r>
                      <a:endParaRPr lang="en-US" sz="105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tc>
                  <a:txBody>
                    <a:bodyPr/>
                    <a:lstStyle/>
                    <a:p>
                      <a:pPr algn="ctr" rtl="1">
                        <a:lnSpc>
                          <a:spcPct val="107000"/>
                        </a:lnSpc>
                        <a:spcAft>
                          <a:spcPts val="800"/>
                        </a:spcAft>
                      </a:pPr>
                      <a:r>
                        <a:rPr lang="ar-SA" sz="1200" dirty="0">
                          <a:solidFill>
                            <a:schemeClr val="tx1"/>
                          </a:solidFill>
                          <a:effectLst/>
                          <a:cs typeface="B Nazanin" panose="00000400000000000000" pitchFamily="2" charset="-78"/>
                        </a:rPr>
                        <a:t>شرح کارکرد</a:t>
                      </a:r>
                      <a:endParaRPr lang="en-US" sz="105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extLst>
                  <a:ext uri="{0D108BD9-81ED-4DB2-BD59-A6C34878D82A}">
                    <a16:rowId xmlns:a16="http://schemas.microsoft.com/office/drawing/2014/main" val="10000"/>
                  </a:ext>
                </a:extLst>
              </a:tr>
              <a:tr h="346443">
                <a:tc>
                  <a:txBody>
                    <a:bodyPr/>
                    <a:lstStyle/>
                    <a:p>
                      <a:pPr algn="ctr" rtl="1">
                        <a:lnSpc>
                          <a:spcPct val="107000"/>
                        </a:lnSpc>
                        <a:spcAft>
                          <a:spcPts val="800"/>
                        </a:spcAft>
                      </a:pPr>
                      <a:r>
                        <a:rPr lang="ar-SA" sz="1200">
                          <a:solidFill>
                            <a:schemeClr val="tx1"/>
                          </a:solidFill>
                          <a:effectLst/>
                          <a:cs typeface="B Nazanin" panose="00000400000000000000" pitchFamily="2" charset="-78"/>
                        </a:rPr>
                        <a:t>فعالیت‌هاي کارآفرینانه (</a:t>
                      </a:r>
                      <a:r>
                        <a:rPr lang="en-US" sz="1200">
                          <a:solidFill>
                            <a:schemeClr val="tx1"/>
                          </a:solidFill>
                          <a:effectLst/>
                          <a:cs typeface="B Nazanin" panose="00000400000000000000" pitchFamily="2" charset="-78"/>
                        </a:rPr>
                        <a:t>F1</a:t>
                      </a:r>
                      <a:r>
                        <a:rPr lang="ar-SA" sz="1200">
                          <a:solidFill>
                            <a:schemeClr val="tx1"/>
                          </a:solidFill>
                          <a:effectLst/>
                          <a:cs typeface="B Nazanin" panose="00000400000000000000" pitchFamily="2" charset="-78"/>
                        </a:rPr>
                        <a:t>)</a:t>
                      </a:r>
                      <a:endParaRPr lang="en-US" sz="105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tc>
                  <a:txBody>
                    <a:bodyPr/>
                    <a:lstStyle/>
                    <a:p>
                      <a:pPr algn="just" rtl="1">
                        <a:lnSpc>
                          <a:spcPct val="107000"/>
                        </a:lnSpc>
                        <a:spcAft>
                          <a:spcPts val="800"/>
                        </a:spcAft>
                      </a:pPr>
                      <a:r>
                        <a:rPr lang="ar-SA" sz="1200" dirty="0">
                          <a:solidFill>
                            <a:schemeClr val="tx1"/>
                          </a:solidFill>
                          <a:effectLst/>
                          <a:cs typeface="B Nazanin" panose="00000400000000000000" pitchFamily="2" charset="-78"/>
                        </a:rPr>
                        <a:t>فعالیت‌هاي کارآفرینی دانش را به فرصتهای کسب و کار و در نهایت نوآوری ترجمه می‌کند</a:t>
                      </a:r>
                      <a:r>
                        <a:rPr lang="en-US" sz="1200" dirty="0">
                          <a:solidFill>
                            <a:schemeClr val="tx1"/>
                          </a:solidFill>
                          <a:effectLst/>
                          <a:cs typeface="B Nazanin" panose="00000400000000000000" pitchFamily="2" charset="-78"/>
                        </a:rPr>
                        <a:t>.</a:t>
                      </a:r>
                      <a:endParaRPr lang="en-US" sz="105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extLst>
                  <a:ext uri="{0D108BD9-81ED-4DB2-BD59-A6C34878D82A}">
                    <a16:rowId xmlns:a16="http://schemas.microsoft.com/office/drawing/2014/main" val="10001"/>
                  </a:ext>
                </a:extLst>
              </a:tr>
              <a:tr h="346443">
                <a:tc>
                  <a:txBody>
                    <a:bodyPr/>
                    <a:lstStyle/>
                    <a:p>
                      <a:pPr algn="ctr" rtl="1">
                        <a:lnSpc>
                          <a:spcPct val="107000"/>
                        </a:lnSpc>
                        <a:spcAft>
                          <a:spcPts val="800"/>
                        </a:spcAft>
                      </a:pPr>
                      <a:r>
                        <a:rPr lang="ar-SA" sz="1200">
                          <a:solidFill>
                            <a:schemeClr val="tx1"/>
                          </a:solidFill>
                          <a:effectLst/>
                          <a:cs typeface="B Nazanin" panose="00000400000000000000" pitchFamily="2" charset="-78"/>
                        </a:rPr>
                        <a:t>خلق و توسعه دانش (</a:t>
                      </a:r>
                      <a:r>
                        <a:rPr lang="en-US" sz="1200">
                          <a:solidFill>
                            <a:schemeClr val="tx1"/>
                          </a:solidFill>
                          <a:effectLst/>
                          <a:cs typeface="B Nazanin" panose="00000400000000000000" pitchFamily="2" charset="-78"/>
                        </a:rPr>
                        <a:t>F2</a:t>
                      </a:r>
                      <a:r>
                        <a:rPr lang="ar-SA" sz="1200">
                          <a:solidFill>
                            <a:schemeClr val="tx1"/>
                          </a:solidFill>
                          <a:effectLst/>
                          <a:cs typeface="B Nazanin" panose="00000400000000000000" pitchFamily="2" charset="-78"/>
                        </a:rPr>
                        <a:t>)</a:t>
                      </a:r>
                      <a:endParaRPr lang="en-US" sz="105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tc>
                  <a:txBody>
                    <a:bodyPr/>
                    <a:lstStyle/>
                    <a:p>
                      <a:pPr algn="just" rtl="1">
                        <a:lnSpc>
                          <a:spcPct val="107000"/>
                        </a:lnSpc>
                        <a:spcAft>
                          <a:spcPts val="800"/>
                        </a:spcAft>
                      </a:pPr>
                      <a:r>
                        <a:rPr lang="ar-SA" sz="1200" dirty="0">
                          <a:solidFill>
                            <a:schemeClr val="tx1"/>
                          </a:solidFill>
                          <a:effectLst/>
                          <a:cs typeface="B Nazanin" panose="00000400000000000000" pitchFamily="2" charset="-78"/>
                        </a:rPr>
                        <a:t>توسعه دانش فعالیتهای یادگیری را در فناوریهای نوظهور و همچنین در بازار، شبکه‌ها، و غیره شامل می‌شود.</a:t>
                      </a:r>
                      <a:endParaRPr lang="en-US" sz="105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extLst>
                  <a:ext uri="{0D108BD9-81ED-4DB2-BD59-A6C34878D82A}">
                    <a16:rowId xmlns:a16="http://schemas.microsoft.com/office/drawing/2014/main" val="10002"/>
                  </a:ext>
                </a:extLst>
              </a:tr>
              <a:tr h="519664">
                <a:tc>
                  <a:txBody>
                    <a:bodyPr/>
                    <a:lstStyle/>
                    <a:p>
                      <a:pPr algn="ctr" rtl="1">
                        <a:lnSpc>
                          <a:spcPct val="107000"/>
                        </a:lnSpc>
                        <a:spcAft>
                          <a:spcPts val="800"/>
                        </a:spcAft>
                      </a:pPr>
                      <a:r>
                        <a:rPr lang="ar-SA" sz="1200" dirty="0">
                          <a:solidFill>
                            <a:schemeClr val="tx1"/>
                          </a:solidFill>
                          <a:effectLst/>
                          <a:cs typeface="B Nazanin" panose="00000400000000000000" pitchFamily="2" charset="-78"/>
                        </a:rPr>
                        <a:t>انتشار دانش (</a:t>
                      </a:r>
                      <a:r>
                        <a:rPr lang="en-US" sz="1200" dirty="0">
                          <a:solidFill>
                            <a:schemeClr val="tx1"/>
                          </a:solidFill>
                          <a:effectLst/>
                          <a:cs typeface="B Nazanin" panose="00000400000000000000" pitchFamily="2" charset="-78"/>
                        </a:rPr>
                        <a:t>F3</a:t>
                      </a:r>
                      <a:r>
                        <a:rPr lang="ar-SA" sz="1200" dirty="0">
                          <a:solidFill>
                            <a:schemeClr val="tx1"/>
                          </a:solidFill>
                          <a:effectLst/>
                          <a:cs typeface="B Nazanin" panose="00000400000000000000" pitchFamily="2" charset="-78"/>
                        </a:rPr>
                        <a:t>)</a:t>
                      </a:r>
                      <a:endParaRPr lang="en-US" sz="105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tc>
                  <a:txBody>
                    <a:bodyPr/>
                    <a:lstStyle/>
                    <a:p>
                      <a:pPr algn="just" rtl="1">
                        <a:lnSpc>
                          <a:spcPct val="107000"/>
                        </a:lnSpc>
                        <a:spcAft>
                          <a:spcPts val="800"/>
                        </a:spcAft>
                      </a:pPr>
                      <a:r>
                        <a:rPr lang="ar-SA" sz="1200">
                          <a:solidFill>
                            <a:schemeClr val="tx1"/>
                          </a:solidFill>
                          <a:effectLst/>
                          <a:cs typeface="B Nazanin" panose="00000400000000000000" pitchFamily="2" charset="-78"/>
                        </a:rPr>
                        <a:t>فعالیت‌های نشر دانش، مستلزم مشارکت بین بازیگران مانند توسعه‌دهندگان فناوری و همچنین برگزاری کارگاه‌ها و جلسات، کنفرانس‌هاست.</a:t>
                      </a:r>
                      <a:endParaRPr lang="en-US" sz="105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extLst>
                  <a:ext uri="{0D108BD9-81ED-4DB2-BD59-A6C34878D82A}">
                    <a16:rowId xmlns:a16="http://schemas.microsoft.com/office/drawing/2014/main" val="10003"/>
                  </a:ext>
                </a:extLst>
              </a:tr>
              <a:tr h="519664">
                <a:tc>
                  <a:txBody>
                    <a:bodyPr/>
                    <a:lstStyle/>
                    <a:p>
                      <a:pPr algn="ctr" rtl="1">
                        <a:lnSpc>
                          <a:spcPct val="107000"/>
                        </a:lnSpc>
                        <a:spcAft>
                          <a:spcPts val="800"/>
                        </a:spcAft>
                      </a:pPr>
                      <a:r>
                        <a:rPr lang="ar-SA" sz="1200" dirty="0">
                          <a:solidFill>
                            <a:schemeClr val="tx1"/>
                          </a:solidFill>
                          <a:effectLst/>
                          <a:cs typeface="B Nazanin" panose="00000400000000000000" pitchFamily="2" charset="-78"/>
                        </a:rPr>
                        <a:t>هدایت و جهت‌دهی تحقیقات و نوآوري (</a:t>
                      </a:r>
                      <a:r>
                        <a:rPr lang="en-US" sz="1200" dirty="0">
                          <a:solidFill>
                            <a:schemeClr val="tx1"/>
                          </a:solidFill>
                          <a:effectLst/>
                          <a:cs typeface="B Nazanin" panose="00000400000000000000" pitchFamily="2" charset="-78"/>
                        </a:rPr>
                        <a:t>F4</a:t>
                      </a:r>
                      <a:r>
                        <a:rPr lang="ar-SA" sz="1200" dirty="0">
                          <a:solidFill>
                            <a:schemeClr val="tx1"/>
                          </a:solidFill>
                          <a:effectLst/>
                          <a:cs typeface="B Nazanin" panose="00000400000000000000" pitchFamily="2" charset="-78"/>
                        </a:rPr>
                        <a:t>)</a:t>
                      </a:r>
                      <a:endParaRPr lang="en-US" sz="105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tc>
                  <a:txBody>
                    <a:bodyPr/>
                    <a:lstStyle/>
                    <a:p>
                      <a:pPr algn="just" rtl="1">
                        <a:lnSpc>
                          <a:spcPct val="107000"/>
                        </a:lnSpc>
                        <a:spcAft>
                          <a:spcPts val="800"/>
                        </a:spcAft>
                      </a:pPr>
                      <a:r>
                        <a:rPr lang="ar-SA" sz="1200">
                          <a:solidFill>
                            <a:schemeClr val="tx1"/>
                          </a:solidFill>
                          <a:effectLst/>
                          <a:cs typeface="B Nazanin" panose="00000400000000000000" pitchFamily="2" charset="-78"/>
                        </a:rPr>
                        <a:t>هدایت تحقیقات اشاره به فعالیتهایی دارد که نیازها، ملزومات و انتظارات از بازیگران را با توجه به حمایت بیشتر از فناوری در حال ظهور، شکل می‌دهد.</a:t>
                      </a:r>
                      <a:endParaRPr lang="en-US" sz="105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extLst>
                  <a:ext uri="{0D108BD9-81ED-4DB2-BD59-A6C34878D82A}">
                    <a16:rowId xmlns:a16="http://schemas.microsoft.com/office/drawing/2014/main" val="10004"/>
                  </a:ext>
                </a:extLst>
              </a:tr>
              <a:tr h="346443">
                <a:tc>
                  <a:txBody>
                    <a:bodyPr/>
                    <a:lstStyle/>
                    <a:p>
                      <a:pPr algn="ctr" rtl="1">
                        <a:lnSpc>
                          <a:spcPct val="107000"/>
                        </a:lnSpc>
                        <a:spcAft>
                          <a:spcPts val="800"/>
                        </a:spcAft>
                      </a:pPr>
                      <a:r>
                        <a:rPr lang="ar-SA" sz="1200">
                          <a:solidFill>
                            <a:schemeClr val="tx1"/>
                          </a:solidFill>
                          <a:effectLst/>
                          <a:cs typeface="B Nazanin" panose="00000400000000000000" pitchFamily="2" charset="-78"/>
                        </a:rPr>
                        <a:t>شکل‌ </a:t>
                      </a:r>
                      <a:r>
                        <a:rPr lang="fa-IR" sz="1200">
                          <a:solidFill>
                            <a:schemeClr val="tx1"/>
                          </a:solidFill>
                          <a:effectLst/>
                          <a:cs typeface="B Nazanin" panose="00000400000000000000" pitchFamily="2" charset="-78"/>
                        </a:rPr>
                        <a:t>دهی</a:t>
                      </a:r>
                      <a:r>
                        <a:rPr lang="ar-SA" sz="1200">
                          <a:solidFill>
                            <a:schemeClr val="tx1"/>
                          </a:solidFill>
                          <a:effectLst/>
                          <a:cs typeface="B Nazanin" panose="00000400000000000000" pitchFamily="2" charset="-78"/>
                        </a:rPr>
                        <a:t> بازار (</a:t>
                      </a:r>
                      <a:r>
                        <a:rPr lang="en-US" sz="1200">
                          <a:solidFill>
                            <a:schemeClr val="tx1"/>
                          </a:solidFill>
                          <a:effectLst/>
                          <a:cs typeface="B Nazanin" panose="00000400000000000000" pitchFamily="2" charset="-78"/>
                        </a:rPr>
                        <a:t>F5</a:t>
                      </a:r>
                      <a:r>
                        <a:rPr lang="ar-SA" sz="1200">
                          <a:solidFill>
                            <a:schemeClr val="tx1"/>
                          </a:solidFill>
                          <a:effectLst/>
                          <a:cs typeface="B Nazanin" panose="00000400000000000000" pitchFamily="2" charset="-78"/>
                        </a:rPr>
                        <a:t>)</a:t>
                      </a:r>
                      <a:endParaRPr lang="en-US" sz="105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tc>
                  <a:txBody>
                    <a:bodyPr/>
                    <a:lstStyle/>
                    <a:p>
                      <a:pPr algn="just" rtl="1">
                        <a:lnSpc>
                          <a:spcPct val="107000"/>
                        </a:lnSpc>
                        <a:spcAft>
                          <a:spcPts val="800"/>
                        </a:spcAft>
                      </a:pPr>
                      <a:r>
                        <a:rPr lang="ar-SA" sz="1200">
                          <a:solidFill>
                            <a:schemeClr val="tx1"/>
                          </a:solidFill>
                          <a:effectLst/>
                          <a:cs typeface="B Nazanin" panose="00000400000000000000" pitchFamily="2" charset="-78"/>
                        </a:rPr>
                        <a:t>شکل‌دهی بازار شامل فعالیتهایی می‌گردد که منجر به ایجاد تقاضا برای فناوری در حال ظهور شود</a:t>
                      </a:r>
                      <a:r>
                        <a:rPr lang="en-US" sz="1200">
                          <a:solidFill>
                            <a:schemeClr val="tx1"/>
                          </a:solidFill>
                          <a:effectLst/>
                          <a:cs typeface="B Nazanin" panose="00000400000000000000" pitchFamily="2" charset="-78"/>
                        </a:rPr>
                        <a:t>.</a:t>
                      </a:r>
                      <a:endParaRPr lang="en-US" sz="105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extLst>
                  <a:ext uri="{0D108BD9-81ED-4DB2-BD59-A6C34878D82A}">
                    <a16:rowId xmlns:a16="http://schemas.microsoft.com/office/drawing/2014/main" val="10005"/>
                  </a:ext>
                </a:extLst>
              </a:tr>
              <a:tr h="519664">
                <a:tc>
                  <a:txBody>
                    <a:bodyPr/>
                    <a:lstStyle/>
                    <a:p>
                      <a:pPr algn="ctr" rtl="1">
                        <a:lnSpc>
                          <a:spcPct val="107000"/>
                        </a:lnSpc>
                        <a:spcAft>
                          <a:spcPts val="800"/>
                        </a:spcAft>
                      </a:pPr>
                      <a:r>
                        <a:rPr lang="ar-SA" sz="1200">
                          <a:solidFill>
                            <a:schemeClr val="tx1"/>
                          </a:solidFill>
                          <a:effectLst/>
                          <a:cs typeface="B Nazanin" panose="00000400000000000000" pitchFamily="2" charset="-78"/>
                        </a:rPr>
                        <a:t>تامین و تخصیص منابع (</a:t>
                      </a:r>
                      <a:r>
                        <a:rPr lang="en-US" sz="1200">
                          <a:solidFill>
                            <a:schemeClr val="tx1"/>
                          </a:solidFill>
                          <a:effectLst/>
                          <a:cs typeface="B Nazanin" panose="00000400000000000000" pitchFamily="2" charset="-78"/>
                        </a:rPr>
                        <a:t>F6</a:t>
                      </a:r>
                      <a:r>
                        <a:rPr lang="ar-SA" sz="1200">
                          <a:solidFill>
                            <a:schemeClr val="tx1"/>
                          </a:solidFill>
                          <a:effectLst/>
                          <a:cs typeface="B Nazanin" panose="00000400000000000000" pitchFamily="2" charset="-78"/>
                        </a:rPr>
                        <a:t>)</a:t>
                      </a:r>
                      <a:endParaRPr lang="en-US" sz="105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tc>
                  <a:txBody>
                    <a:bodyPr/>
                    <a:lstStyle/>
                    <a:p>
                      <a:pPr algn="just" rtl="1">
                        <a:lnSpc>
                          <a:spcPct val="107000"/>
                        </a:lnSpc>
                        <a:spcAft>
                          <a:spcPts val="800"/>
                        </a:spcAft>
                      </a:pPr>
                      <a:r>
                        <a:rPr lang="ar-SA" sz="1200">
                          <a:solidFill>
                            <a:schemeClr val="tx1"/>
                          </a:solidFill>
                          <a:effectLst/>
                          <a:cs typeface="B Nazanin" panose="00000400000000000000" pitchFamily="2" charset="-78"/>
                        </a:rPr>
                        <a:t>بسیج منابع اشاره به اختصاص سرمایه مالی، مادی و انسانی دارد. دسترسی به  چنین عوامل سرمایه‌ای برای همه تحولات دیگر لازم است.</a:t>
                      </a:r>
                      <a:endParaRPr lang="en-US" sz="105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extLst>
                  <a:ext uri="{0D108BD9-81ED-4DB2-BD59-A6C34878D82A}">
                    <a16:rowId xmlns:a16="http://schemas.microsoft.com/office/drawing/2014/main" val="10006"/>
                  </a:ext>
                </a:extLst>
              </a:tr>
              <a:tr h="1266280">
                <a:tc>
                  <a:txBody>
                    <a:bodyPr/>
                    <a:lstStyle/>
                    <a:p>
                      <a:pPr algn="ctr" rtl="1">
                        <a:lnSpc>
                          <a:spcPct val="107000"/>
                        </a:lnSpc>
                        <a:spcAft>
                          <a:spcPts val="800"/>
                        </a:spcAft>
                      </a:pPr>
                      <a:r>
                        <a:rPr lang="ar-SA" sz="1200" dirty="0">
                          <a:solidFill>
                            <a:schemeClr val="tx1"/>
                          </a:solidFill>
                          <a:effectLst/>
                          <a:cs typeface="B Nazanin" panose="00000400000000000000" pitchFamily="2" charset="-78"/>
                        </a:rPr>
                        <a:t>خنثي‌سازي مقاومت در برابر تغييرات یا مشروعیت‌بخشی  (</a:t>
                      </a:r>
                      <a:r>
                        <a:rPr lang="en-US" sz="1200" dirty="0">
                          <a:solidFill>
                            <a:schemeClr val="tx1"/>
                          </a:solidFill>
                          <a:effectLst/>
                          <a:cs typeface="B Nazanin" panose="00000400000000000000" pitchFamily="2" charset="-78"/>
                        </a:rPr>
                        <a:t>F7</a:t>
                      </a:r>
                      <a:r>
                        <a:rPr lang="ar-SA" sz="1200" dirty="0">
                          <a:solidFill>
                            <a:schemeClr val="tx1"/>
                          </a:solidFill>
                          <a:effectLst/>
                          <a:cs typeface="B Nazanin" panose="00000400000000000000" pitchFamily="2" charset="-78"/>
                        </a:rPr>
                        <a:t>)</a:t>
                      </a:r>
                      <a:endParaRPr lang="en-US" sz="105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tc>
                  <a:txBody>
                    <a:bodyPr/>
                    <a:lstStyle/>
                    <a:p>
                      <a:pPr algn="just" rtl="1">
                        <a:lnSpc>
                          <a:spcPct val="107000"/>
                        </a:lnSpc>
                        <a:spcAft>
                          <a:spcPts val="800"/>
                        </a:spcAft>
                      </a:pPr>
                      <a:r>
                        <a:rPr lang="ar-SA" sz="1200" dirty="0">
                          <a:solidFill>
                            <a:schemeClr val="tx1"/>
                          </a:solidFill>
                          <a:effectLst/>
                          <a:cs typeface="B Nazanin" panose="00000400000000000000" pitchFamily="2" charset="-78"/>
                        </a:rPr>
                        <a:t>رشد فناوری در حال ظهور اغلب با مقاومت بازیگران کنونی همراه است. به منظور توسعه نظام نوآوری فناورانه، دیگر بازیگران باید اثر این مقابله را خنثی کنند. این کار می‌تواند با پیگیری مصرانه مقام‌های قدرتمند برای تجدید پیکره‌بندی نهادها انجام شود.</a:t>
                      </a:r>
                      <a:endParaRPr lang="en-US" sz="105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0701" marR="60701"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1590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22" y="544598"/>
            <a:ext cx="8229600" cy="1066800"/>
          </a:xfrm>
        </p:spPr>
        <p:txBody>
          <a:bodyPr/>
          <a:lstStyle/>
          <a:p>
            <a:r>
              <a:rPr lang="ar-SA" dirty="0">
                <a:solidFill>
                  <a:srgbClr val="1F497D"/>
                </a:solidFill>
              </a:rPr>
              <a:t>مدل مفهومی پژوهش</a:t>
            </a:r>
            <a:r>
              <a:rPr lang="fa-IR" dirty="0" smtClean="0">
                <a:solidFill>
                  <a:srgbClr val="1F497D"/>
                </a:solidFill>
              </a:rPr>
              <a:t>(13)</a:t>
            </a:r>
            <a:endParaRPr lang="en-US" dirty="0"/>
          </a:p>
        </p:txBody>
      </p:sp>
      <p:sp>
        <p:nvSpPr>
          <p:cNvPr id="3" name="Content Placeholder 2"/>
          <p:cNvSpPr>
            <a:spLocks noGrp="1"/>
          </p:cNvSpPr>
          <p:nvPr>
            <p:ph idx="1"/>
          </p:nvPr>
        </p:nvSpPr>
        <p:spPr>
          <a:xfrm>
            <a:off x="507812" y="1738630"/>
            <a:ext cx="8229600" cy="4325112"/>
          </a:xfrm>
        </p:spPr>
        <p:txBody>
          <a:bodyPr/>
          <a:lstStyle/>
          <a:p>
            <a:pPr marL="285750" indent="-285750" eaLnBrk="0" fontAlgn="base" hangingPunct="0">
              <a:spcBef>
                <a:spcPct val="0"/>
              </a:spcBef>
              <a:spcAft>
                <a:spcPct val="0"/>
              </a:spcAft>
              <a:buClrTx/>
              <a:buFont typeface="Arial" panose="020B0604020202020204" pitchFamily="34" charset="0"/>
              <a:buChar char="•"/>
            </a:pPr>
            <a:r>
              <a:rPr lang="fa-IR" dirty="0" smtClean="0">
                <a:latin typeface="Calibri" panose="020F0502020204030204" pitchFamily="34" charset="0"/>
                <a:ea typeface="Calibri" panose="020F0502020204030204" pitchFamily="34" charset="0"/>
                <a:cs typeface="B Lotus" panose="00000400000000000000" pitchFamily="2" charset="-78"/>
              </a:rPr>
              <a:t>شکست های سیستمی</a:t>
            </a:r>
          </a:p>
          <a:p>
            <a:pPr marL="635508" lvl="1" indent="-342900" algn="just">
              <a:lnSpc>
                <a:spcPct val="107000"/>
              </a:lnSpc>
              <a:spcAft>
                <a:spcPts val="8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Lotus" panose="00000400000000000000" pitchFamily="2" charset="-78"/>
              </a:rPr>
              <a:t>حضور یا توانایی بازیگران</a:t>
            </a:r>
            <a:endParaRPr lang="en-US" sz="1800" dirty="0">
              <a:latin typeface="Calibri" panose="020F0502020204030204" pitchFamily="34" charset="0"/>
              <a:ea typeface="Calibri" panose="020F0502020204030204" pitchFamily="34" charset="0"/>
              <a:cs typeface="Arial" panose="020B0604020202020204" pitchFamily="34" charset="0"/>
            </a:endParaRPr>
          </a:p>
          <a:p>
            <a:pPr marL="635508" lvl="1" indent="-342900" algn="just">
              <a:lnSpc>
                <a:spcPct val="107000"/>
              </a:lnSpc>
              <a:spcAft>
                <a:spcPts val="8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Lotus" panose="00000400000000000000" pitchFamily="2" charset="-78"/>
              </a:rPr>
              <a:t>حضور یا کیفیت استقرار نهاد</a:t>
            </a:r>
            <a:endParaRPr lang="en-US" sz="1800" dirty="0">
              <a:latin typeface="Calibri" panose="020F0502020204030204" pitchFamily="34" charset="0"/>
              <a:ea typeface="Calibri" panose="020F0502020204030204" pitchFamily="34" charset="0"/>
              <a:cs typeface="Arial" panose="020B0604020202020204" pitchFamily="34" charset="0"/>
            </a:endParaRPr>
          </a:p>
          <a:p>
            <a:pPr marL="635508" lvl="1" indent="-342900" algn="just">
              <a:lnSpc>
                <a:spcPct val="107000"/>
              </a:lnSpc>
              <a:spcAft>
                <a:spcPts val="8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Lotus" panose="00000400000000000000" pitchFamily="2" charset="-78"/>
              </a:rPr>
              <a:t>حضور یا کیفیت </a:t>
            </a:r>
            <a:r>
              <a:rPr lang="fa-IR" dirty="0" smtClean="0">
                <a:solidFill>
                  <a:srgbClr val="000000"/>
                </a:solidFill>
                <a:latin typeface="Calibri" panose="020F0502020204030204" pitchFamily="34" charset="0"/>
                <a:ea typeface="Calibri" panose="020F0502020204030204" pitchFamily="34" charset="0"/>
                <a:cs typeface="B Lotus" panose="00000400000000000000" pitchFamily="2" charset="-78"/>
              </a:rPr>
              <a:t>تعاملات</a:t>
            </a:r>
            <a:endParaRPr lang="fa-IR" sz="1800" dirty="0" smtClean="0">
              <a:latin typeface="Calibri" panose="020F0502020204030204" pitchFamily="34" charset="0"/>
              <a:ea typeface="Calibri" panose="020F0502020204030204" pitchFamily="34" charset="0"/>
              <a:cs typeface="Arial" panose="020B0604020202020204" pitchFamily="34" charset="0"/>
            </a:endParaRPr>
          </a:p>
          <a:p>
            <a:pPr marL="635508" lvl="1" indent="-342900" algn="just">
              <a:lnSpc>
                <a:spcPct val="107000"/>
              </a:lnSpc>
              <a:spcAft>
                <a:spcPts val="800"/>
              </a:spcAft>
              <a:buFont typeface="Symbol" panose="05050102010706020507" pitchFamily="18" charset="2"/>
              <a:buChar char=""/>
            </a:pPr>
            <a:r>
              <a:rPr lang="fa-IR" dirty="0" smtClean="0">
                <a:solidFill>
                  <a:srgbClr val="000000"/>
                </a:solidFill>
                <a:latin typeface="Calibri" panose="020F0502020204030204" pitchFamily="34" charset="0"/>
                <a:ea typeface="Calibri" panose="020F0502020204030204" pitchFamily="34" charset="0"/>
                <a:cs typeface="B Lotus" panose="00000400000000000000" pitchFamily="2" charset="-78"/>
              </a:rPr>
              <a:t>حضور </a:t>
            </a:r>
            <a:r>
              <a:rPr lang="fa-IR" dirty="0">
                <a:solidFill>
                  <a:srgbClr val="000000"/>
                </a:solidFill>
                <a:latin typeface="Calibri" panose="020F0502020204030204" pitchFamily="34" charset="0"/>
                <a:ea typeface="Calibri" panose="020F0502020204030204" pitchFamily="34" charset="0"/>
                <a:cs typeface="B Lotus" panose="00000400000000000000" pitchFamily="2" charset="-78"/>
              </a:rPr>
              <a:t>یا کیفیت زیرساخت</a:t>
            </a: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578358" lvl="1" indent="-285750" eaLnBrk="0" fontAlgn="base" hangingPunct="0">
              <a:spcBef>
                <a:spcPct val="0"/>
              </a:spcBef>
              <a:spcAft>
                <a:spcPct val="0"/>
              </a:spcAft>
              <a:buClrTx/>
              <a:buFont typeface="Arial" panose="020B0604020202020204" pitchFamily="34" charset="0"/>
              <a:buChar char="•"/>
            </a:pPr>
            <a:endParaRPr lang="en-US" dirty="0">
              <a:solidFill>
                <a:prstClr val="black"/>
              </a:solidFill>
              <a:latin typeface="Calibri" panose="020F0502020204030204" pitchFamily="34" charset="0"/>
              <a:ea typeface="Calibri" panose="020F0502020204030204" pitchFamily="34" charset="0"/>
            </a:endParaRPr>
          </a:p>
          <a:p>
            <a:endParaRPr lang="en-US" dirty="0"/>
          </a:p>
        </p:txBody>
      </p:sp>
      <p:sp>
        <p:nvSpPr>
          <p:cNvPr id="4" name="Rectangle 3"/>
          <p:cNvSpPr>
            <a:spLocks noChangeArrowheads="1"/>
          </p:cNvSpPr>
          <p:nvPr/>
        </p:nvSpPr>
        <p:spPr bwMode="auto">
          <a:xfrm>
            <a:off x="1763688" y="2233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6" name="Rectangle 4"/>
          <p:cNvSpPr>
            <a:spLocks noChangeArrowheads="1"/>
          </p:cNvSpPr>
          <p:nvPr/>
        </p:nvSpPr>
        <p:spPr bwMode="auto">
          <a:xfrm>
            <a:off x="1763688" y="269095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7" name="Rectangle 5"/>
          <p:cNvSpPr>
            <a:spLocks noChangeArrowheads="1"/>
          </p:cNvSpPr>
          <p:nvPr/>
        </p:nvSpPr>
        <p:spPr bwMode="auto">
          <a:xfrm>
            <a:off x="6763917" y="1729627"/>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fa-IR" altLang="en-US" sz="1400" dirty="0" smtClean="0">
              <a:solidFill>
                <a:prstClr val="black"/>
              </a:solidFill>
              <a:latin typeface="Calibri" panose="020F0502020204030204" pitchFamily="34" charset="0"/>
              <a:ea typeface="Calibri" panose="020F0502020204030204" pitchFamily="34" charset="0"/>
              <a:cs typeface="B Lotus" panose="00000400000000000000" pitchFamily="2" charset="-78"/>
            </a:endParaRPr>
          </a:p>
        </p:txBody>
      </p:sp>
    </p:spTree>
    <p:extLst>
      <p:ext uri="{BB962C8B-B14F-4D97-AF65-F5344CB8AC3E}">
        <p14:creationId xmlns:p14="http://schemas.microsoft.com/office/powerpoint/2010/main" val="895539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1F497D"/>
                </a:solidFill>
              </a:rPr>
              <a:t>مدل مفهومی پژوهش</a:t>
            </a:r>
            <a:r>
              <a:rPr lang="fa-IR" dirty="0" smtClean="0">
                <a:solidFill>
                  <a:srgbClr val="1F497D"/>
                </a:solidFill>
              </a:rPr>
              <a:t>(14)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2304054"/>
              </p:ext>
            </p:extLst>
          </p:nvPr>
        </p:nvGraphicFramePr>
        <p:xfrm>
          <a:off x="1521960" y="2824465"/>
          <a:ext cx="6100077" cy="3794099"/>
        </p:xfrm>
        <a:graphic>
          <a:graphicData uri="http://schemas.openxmlformats.org/drawingml/2006/table">
            <a:tbl>
              <a:tblPr rtl="1" firstRow="1" firstCol="1" bandRow="1">
                <a:tableStyleId>{BC89EF96-8CEA-46FF-86C4-4CE0E7609802}</a:tableStyleId>
              </a:tblPr>
              <a:tblGrid>
                <a:gridCol w="1143619">
                  <a:extLst>
                    <a:ext uri="{9D8B030D-6E8A-4147-A177-3AD203B41FA5}">
                      <a16:colId xmlns:a16="http://schemas.microsoft.com/office/drawing/2014/main" val="20000"/>
                    </a:ext>
                  </a:extLst>
                </a:gridCol>
                <a:gridCol w="1317177">
                  <a:extLst>
                    <a:ext uri="{9D8B030D-6E8A-4147-A177-3AD203B41FA5}">
                      <a16:colId xmlns:a16="http://schemas.microsoft.com/office/drawing/2014/main" val="20001"/>
                    </a:ext>
                  </a:extLst>
                </a:gridCol>
                <a:gridCol w="1237371">
                  <a:extLst>
                    <a:ext uri="{9D8B030D-6E8A-4147-A177-3AD203B41FA5}">
                      <a16:colId xmlns:a16="http://schemas.microsoft.com/office/drawing/2014/main" val="20002"/>
                    </a:ext>
                  </a:extLst>
                </a:gridCol>
                <a:gridCol w="1257516">
                  <a:extLst>
                    <a:ext uri="{9D8B030D-6E8A-4147-A177-3AD203B41FA5}">
                      <a16:colId xmlns:a16="http://schemas.microsoft.com/office/drawing/2014/main" val="20003"/>
                    </a:ext>
                  </a:extLst>
                </a:gridCol>
                <a:gridCol w="1144394">
                  <a:extLst>
                    <a:ext uri="{9D8B030D-6E8A-4147-A177-3AD203B41FA5}">
                      <a16:colId xmlns:a16="http://schemas.microsoft.com/office/drawing/2014/main" val="20004"/>
                    </a:ext>
                  </a:extLst>
                </a:gridCol>
              </a:tblGrid>
              <a:tr h="757377">
                <a:tc>
                  <a:txBody>
                    <a:bodyPr/>
                    <a:lstStyle/>
                    <a:p>
                      <a:pPr algn="ctr" rtl="1">
                        <a:lnSpc>
                          <a:spcPct val="107000"/>
                        </a:lnSpc>
                        <a:spcAft>
                          <a:spcPts val="0"/>
                        </a:spcAft>
                      </a:pPr>
                      <a:r>
                        <a:rPr lang="fa-IR" sz="1400" dirty="0">
                          <a:effectLst/>
                          <a:cs typeface="B Nazanin" panose="00000400000000000000" pitchFamily="2" charset="-78"/>
                        </a:rPr>
                        <a:t>بازیگران</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معیار ارزیابی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ساختار ایده آل کنشگری و یا کنش پذیری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کارکرد در نظام نوآوری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نام کارکرد</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500609">
                <a:tc>
                  <a:txBody>
                    <a:bodyPr/>
                    <a:lstStyle/>
                    <a:p>
                      <a:pPr algn="ctr" rtl="1">
                        <a:lnSpc>
                          <a:spcPct val="107000"/>
                        </a:lnSpc>
                        <a:spcAft>
                          <a:spcPts val="0"/>
                        </a:spcAft>
                      </a:pPr>
                      <a:r>
                        <a:rPr lang="fa-IR" sz="1400">
                          <a:effectLst/>
                          <a:cs typeface="B Nazanin" panose="00000400000000000000" pitchFamily="2" charset="-78"/>
                        </a:rPr>
                        <a:t>سیاستگذاران</a:t>
                      </a:r>
                      <a:endParaRPr lang="en-US" sz="1100">
                        <a:effectLst/>
                        <a:cs typeface="B Nazanin" panose="00000400000000000000" pitchFamily="2" charset="-78"/>
                      </a:endParaRPr>
                    </a:p>
                    <a:p>
                      <a:pPr algn="ctr" rtl="1">
                        <a:lnSpc>
                          <a:spcPct val="107000"/>
                        </a:lnSpc>
                        <a:spcAft>
                          <a:spcPts val="0"/>
                        </a:spcAft>
                      </a:pPr>
                      <a:r>
                        <a:rPr lang="fa-IR" sz="1400">
                          <a:effectLst/>
                          <a:cs typeface="B Nazanin" panose="00000400000000000000" pitchFamily="2" charset="-78"/>
                        </a:rPr>
                        <a:t>(حاکمیت)</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تناسب </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مردم سالاری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cs typeface="B Nazanin" panose="00000400000000000000" pitchFamily="2" charset="-78"/>
                        </a:rPr>
                        <a:t>هدایت تحقیق</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کارکرد 4</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757377">
                <a:tc>
                  <a:txBody>
                    <a:bodyPr/>
                    <a:lstStyle/>
                    <a:p>
                      <a:pPr algn="ctr" rtl="1">
                        <a:lnSpc>
                          <a:spcPct val="107000"/>
                        </a:lnSpc>
                        <a:spcAft>
                          <a:spcPts val="0"/>
                        </a:spcAft>
                      </a:pPr>
                      <a:r>
                        <a:rPr lang="fa-IR" sz="1400" dirty="0">
                          <a:effectLst/>
                          <a:cs typeface="B Nazanin" panose="00000400000000000000" pitchFamily="2" charset="-78"/>
                        </a:rPr>
                        <a:t>بوروکراتها و فن سالاران</a:t>
                      </a:r>
                      <a:endParaRPr lang="en-US" sz="1100" dirty="0">
                        <a:effectLst/>
                        <a:cs typeface="B Nazanin" panose="00000400000000000000" pitchFamily="2" charset="-78"/>
                      </a:endParaRPr>
                    </a:p>
                    <a:p>
                      <a:pPr algn="ctr" rtl="1">
                        <a:lnSpc>
                          <a:spcPct val="107000"/>
                        </a:lnSpc>
                        <a:spcAft>
                          <a:spcPts val="0"/>
                        </a:spcAft>
                      </a:pPr>
                      <a:r>
                        <a:rPr lang="fa-IR" sz="1400" dirty="0">
                          <a:effectLst/>
                          <a:cs typeface="B Nazanin" panose="00000400000000000000" pitchFamily="2" charset="-78"/>
                        </a:rPr>
                        <a:t>(دولت)</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کارایی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شایسته سالاری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بازارسازی –بسیج منابع</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کارکرد 5 و 6</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1021359">
                <a:tc>
                  <a:txBody>
                    <a:bodyPr/>
                    <a:lstStyle/>
                    <a:p>
                      <a:pPr algn="ctr" rtl="1">
                        <a:lnSpc>
                          <a:spcPct val="107000"/>
                        </a:lnSpc>
                        <a:spcAft>
                          <a:spcPts val="0"/>
                        </a:spcAft>
                      </a:pPr>
                      <a:r>
                        <a:rPr lang="fa-IR" sz="1400">
                          <a:effectLst/>
                          <a:cs typeface="B Nazanin" panose="00000400000000000000" pitchFamily="2" charset="-78"/>
                        </a:rPr>
                        <a:t>کارآفرینان</a:t>
                      </a:r>
                      <a:endParaRPr lang="en-US" sz="1100">
                        <a:effectLst/>
                        <a:cs typeface="B Nazanin" panose="00000400000000000000" pitchFamily="2" charset="-78"/>
                      </a:endParaRPr>
                    </a:p>
                    <a:p>
                      <a:pPr algn="ctr" rtl="1">
                        <a:lnSpc>
                          <a:spcPct val="107000"/>
                        </a:lnSpc>
                        <a:spcAft>
                          <a:spcPts val="0"/>
                        </a:spcAft>
                      </a:pPr>
                      <a:r>
                        <a:rPr lang="fa-IR" sz="1400">
                          <a:effectLst/>
                          <a:cs typeface="B Nazanin" panose="00000400000000000000" pitchFamily="2" charset="-78"/>
                        </a:rPr>
                        <a:t>(بازار)</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اثر بخشی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مشروعیت بخشی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تجربه کارآفرینی و تنوع در نوآوری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کارکرد 1</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757377">
                <a:tc>
                  <a:txBody>
                    <a:bodyPr/>
                    <a:lstStyle/>
                    <a:p>
                      <a:pPr algn="ctr" rtl="1">
                        <a:lnSpc>
                          <a:spcPct val="107000"/>
                        </a:lnSpc>
                        <a:spcAft>
                          <a:spcPts val="0"/>
                        </a:spcAft>
                      </a:pPr>
                      <a:r>
                        <a:rPr lang="fa-IR" sz="1400">
                          <a:effectLst/>
                          <a:cs typeface="B Nazanin" panose="00000400000000000000" pitchFamily="2" charset="-78"/>
                        </a:rPr>
                        <a:t>سازمانهای مردم­نهاد </a:t>
                      </a:r>
                      <a:br>
                        <a:rPr lang="fa-IR" sz="1400">
                          <a:effectLst/>
                          <a:cs typeface="B Nazanin" panose="00000400000000000000" pitchFamily="2" charset="-78"/>
                        </a:rPr>
                      </a:br>
                      <a:r>
                        <a:rPr lang="fa-IR" sz="1400">
                          <a:effectLst/>
                          <a:cs typeface="B Nazanin" panose="00000400000000000000" pitchFamily="2" charset="-78"/>
                        </a:rPr>
                        <a:t>(جامعه مدنی)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سودمندی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مشروعیت بخشی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مشروعیت سازی</a:t>
                      </a:r>
                      <a:endParaRPr lang="en-US" sz="11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cs typeface="B Nazanin" panose="00000400000000000000" pitchFamily="2" charset="-78"/>
                        </a:rPr>
                        <a:t>کارکرد 7</a:t>
                      </a:r>
                      <a:endParaRPr lang="en-US" sz="11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512766" y="2209836"/>
            <a:ext cx="81740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l" eaLnBrk="0" fontAlgn="base" hangingPunct="0">
              <a:spcBef>
                <a:spcPct val="0"/>
              </a:spcBef>
              <a:spcAft>
                <a:spcPct val="0"/>
              </a:spcAft>
            </a:pPr>
            <a:r>
              <a:rPr lang="fa-IR" sz="2000" dirty="0">
                <a:cs typeface="B Nazanin" panose="00000400000000000000" pitchFamily="2" charset="-78"/>
              </a:rPr>
              <a:t>جدول 4 - </a:t>
            </a:r>
            <a:r>
              <a:rPr kumimoji="0" lang="fa-IR" altLang="en-US" sz="20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B Nazanin" panose="00000400000000000000" pitchFamily="2" charset="-78"/>
              </a:rPr>
              <a:t>ارتباط مفهومی بین ادبیات سه گانه (سیاست عمومی ، نظامهای سیاسی و سیاست نوآوری )</a:t>
            </a:r>
            <a:endParaRPr kumimoji="0" lang="en-US" altLang="en-US" sz="2000" b="0" i="0" u="none" strike="noStrike" cap="none" normalizeH="0" baseline="0" dirty="0" smtClean="0">
              <a:ln>
                <a:noFill/>
              </a:ln>
              <a:solidFill>
                <a:schemeClr val="tx1"/>
              </a:solidFill>
              <a:effectLst/>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325312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1F497D"/>
                </a:solidFill>
              </a:rPr>
              <a:t>مدل مفهومی پژوهش</a:t>
            </a:r>
            <a:r>
              <a:rPr lang="fa-IR" dirty="0" smtClean="0">
                <a:solidFill>
                  <a:srgbClr val="1F497D"/>
                </a:solidFill>
              </a:rPr>
              <a:t>(15)</a:t>
            </a:r>
            <a:endParaRPr lang="en-US" dirty="0"/>
          </a:p>
        </p:txBody>
      </p:sp>
      <p:sp>
        <p:nvSpPr>
          <p:cNvPr id="3" name="Content Placeholder 2"/>
          <p:cNvSpPr>
            <a:spLocks noGrp="1"/>
          </p:cNvSpPr>
          <p:nvPr>
            <p:ph idx="1"/>
          </p:nvPr>
        </p:nvSpPr>
        <p:spPr/>
        <p:txBody>
          <a:bodyPr/>
          <a:lstStyle/>
          <a:p>
            <a:r>
              <a:rPr lang="fa-IR" dirty="0"/>
              <a:t>الگوی تلفیقی- کارکردی </a:t>
            </a:r>
            <a:endParaRPr lang="en-US" dirty="0"/>
          </a:p>
        </p:txBody>
      </p:sp>
      <p:pic>
        <p:nvPicPr>
          <p:cNvPr id="4" name="Picture 3"/>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07704" y="2836813"/>
            <a:ext cx="5734050" cy="4048125"/>
          </a:xfrm>
          <a:prstGeom prst="rect">
            <a:avLst/>
          </a:prstGeom>
        </p:spPr>
      </p:pic>
    </p:spTree>
    <p:extLst>
      <p:ext uri="{BB962C8B-B14F-4D97-AF65-F5344CB8AC3E}">
        <p14:creationId xmlns:p14="http://schemas.microsoft.com/office/powerpoint/2010/main" val="168372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000" b="1" dirty="0"/>
              <a:t>چکیده</a:t>
            </a:r>
            <a:endParaRPr lang="en-US" sz="3000" dirty="0"/>
          </a:p>
        </p:txBody>
      </p:sp>
      <p:sp>
        <p:nvSpPr>
          <p:cNvPr id="3" name="Content Placeholder 2"/>
          <p:cNvSpPr>
            <a:spLocks noGrp="1"/>
          </p:cNvSpPr>
          <p:nvPr>
            <p:ph idx="1"/>
          </p:nvPr>
        </p:nvSpPr>
        <p:spPr/>
        <p:txBody>
          <a:bodyPr>
            <a:normAutofit fontScale="92500"/>
          </a:bodyPr>
          <a:lstStyle/>
          <a:p>
            <a:pPr algn="just"/>
            <a:r>
              <a:rPr lang="ar-SA" dirty="0"/>
              <a:t>مقاله حاضر با توجه به این مفروضه نگارش شده است که برخی از عوامل شکست سیاستهای نوآوری </a:t>
            </a:r>
            <a:r>
              <a:rPr lang="fa-IR" dirty="0"/>
              <a:t>فراتر از حوزه نوآوری هستند و  </a:t>
            </a:r>
            <a:r>
              <a:rPr lang="ar-SA" dirty="0"/>
              <a:t>به نظامهای سیاسی محیط این حوزه مربوطند. </a:t>
            </a:r>
            <a:endParaRPr lang="fa-IR" dirty="0" smtClean="0"/>
          </a:p>
          <a:p>
            <a:pPr algn="just"/>
            <a:r>
              <a:rPr lang="ar-SA" dirty="0" smtClean="0"/>
              <a:t>مقاله می­کوشد مدل</a:t>
            </a:r>
            <a:r>
              <a:rPr lang="fa-IR" dirty="0" smtClean="0"/>
              <a:t>ی</a:t>
            </a:r>
            <a:r>
              <a:rPr lang="ar-SA" dirty="0" smtClean="0"/>
              <a:t> بسازد </a:t>
            </a:r>
            <a:r>
              <a:rPr lang="ar-SA" dirty="0"/>
              <a:t>که بتواند در آن، رابطه مفهومی بین ساختار نظام سیاسی و کارکردهای نظام نوآوری به ویژه کارکرد هدایت تحقیق برقرار سازد، همچنین بتواند عوامل زمینه­ای مشارکت­پذیری سیاسی نظام </a:t>
            </a:r>
            <a:r>
              <a:rPr lang="en-US" dirty="0"/>
              <a:t>)</a:t>
            </a:r>
            <a:r>
              <a:rPr lang="fa-IR" dirty="0"/>
              <a:t>جامعه مدنی-بازار-دولت) را</a:t>
            </a:r>
            <a:r>
              <a:rPr lang="ar-SA" dirty="0"/>
              <a:t> شناسایی کند و آنها را در پویایی تعامل ساختار و کارکردهای نظام نوآوری در قالب موتورهای رشد و یا انحطاط نوآوری منعکس نماید. </a:t>
            </a:r>
            <a:endParaRPr lang="fa-IR" dirty="0" smtClean="0"/>
          </a:p>
          <a:p>
            <a:pPr algn="just"/>
            <a:r>
              <a:rPr lang="ar-SA" dirty="0" smtClean="0"/>
              <a:t>مقاله </a:t>
            </a:r>
            <a:r>
              <a:rPr lang="ar-SA" dirty="0"/>
              <a:t>در پایان مدل تلفیقی – کارکردی مذکور را در مطالعه موردی ارزیابی سیاستهای توسعه سوختهای زیستی بکار می</a:t>
            </a:r>
            <a:r>
              <a:rPr lang="en-US" dirty="0"/>
              <a:t>­</a:t>
            </a:r>
            <a:r>
              <a:rPr lang="ar-SA" dirty="0"/>
              <a:t>بندد. </a:t>
            </a:r>
            <a:r>
              <a:rPr lang="ar-SA" b="1" dirty="0"/>
              <a:t> </a:t>
            </a:r>
            <a:endParaRPr lang="en-US" dirty="0"/>
          </a:p>
          <a:p>
            <a:endParaRPr lang="en-US" dirty="0"/>
          </a:p>
        </p:txBody>
      </p:sp>
    </p:spTree>
    <p:extLst>
      <p:ext uri="{BB962C8B-B14F-4D97-AF65-F5344CB8AC3E}">
        <p14:creationId xmlns:p14="http://schemas.microsoft.com/office/powerpoint/2010/main" val="3772176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066800"/>
          </a:xfrm>
        </p:spPr>
        <p:txBody>
          <a:bodyPr/>
          <a:lstStyle/>
          <a:p>
            <a:r>
              <a:rPr lang="ar-SA" dirty="0">
                <a:solidFill>
                  <a:srgbClr val="1F497D"/>
                </a:solidFill>
              </a:rPr>
              <a:t>مدل مفهومی پژوهش</a:t>
            </a:r>
            <a:r>
              <a:rPr lang="fa-IR" dirty="0" smtClean="0">
                <a:solidFill>
                  <a:srgbClr val="1F497D"/>
                </a:solidFill>
              </a:rPr>
              <a:t>(16)</a:t>
            </a:r>
            <a:endParaRPr lang="en-US" dirty="0"/>
          </a:p>
        </p:txBody>
      </p:sp>
      <p:sp>
        <p:nvSpPr>
          <p:cNvPr id="3" name="Content Placeholder 2"/>
          <p:cNvSpPr>
            <a:spLocks noGrp="1"/>
          </p:cNvSpPr>
          <p:nvPr>
            <p:ph idx="1"/>
          </p:nvPr>
        </p:nvSpPr>
        <p:spPr>
          <a:xfrm>
            <a:off x="544750" y="1124744"/>
            <a:ext cx="8229600" cy="4325112"/>
          </a:xfrm>
        </p:spPr>
        <p:txBody>
          <a:bodyPr/>
          <a:lstStyle/>
          <a:p>
            <a:r>
              <a:rPr lang="en-US" sz="2000" dirty="0">
                <a:latin typeface="Arial" panose="020B0604020202020204" pitchFamily="34" charset="0"/>
                <a:ea typeface="Calibri" panose="020F0502020204030204" pitchFamily="34" charset="0"/>
              </a:rPr>
              <a:t> </a:t>
            </a:r>
            <a:r>
              <a:rPr lang="fa-IR" kern="1600" spc="-50" dirty="0">
                <a:solidFill>
                  <a:srgbClr val="000000"/>
                </a:solidFill>
                <a:latin typeface="B Titr" panose="00000700000000000000" pitchFamily="2" charset="-78"/>
                <a:ea typeface="Calibri" panose="020F0502020204030204" pitchFamily="34" charset="0"/>
                <a:cs typeface="B Lotus" panose="00000400000000000000" pitchFamily="2" charset="-78"/>
              </a:rPr>
              <a:t>کارکرد هدایت تحقیق : حلقه رابط بین نظام سیاسی و سیاستگذاری </a:t>
            </a:r>
            <a:r>
              <a:rPr lang="fa-IR" kern="1600" spc="-50" dirty="0" smtClean="0">
                <a:solidFill>
                  <a:srgbClr val="000000"/>
                </a:solidFill>
                <a:latin typeface="B Titr" panose="00000700000000000000" pitchFamily="2" charset="-78"/>
                <a:ea typeface="Calibri" panose="020F0502020204030204" pitchFamily="34" charset="0"/>
                <a:cs typeface="B Lotus" panose="00000400000000000000" pitchFamily="2" charset="-78"/>
              </a:rPr>
              <a:t>نوآوری</a:t>
            </a:r>
          </a:p>
          <a:p>
            <a:pPr lvl="1"/>
            <a:r>
              <a:rPr lang="fa-IR" sz="2400" dirty="0">
                <a:solidFill>
                  <a:schemeClr val="tx1"/>
                </a:solidFill>
              </a:rPr>
              <a:t>کارکرد هدایت تحقیق در نظام­های </a:t>
            </a:r>
            <a:r>
              <a:rPr lang="fa-IR" sz="2400" dirty="0" smtClean="0">
                <a:solidFill>
                  <a:schemeClr val="tx1"/>
                </a:solidFill>
              </a:rPr>
              <a:t>نوآوری: </a:t>
            </a:r>
            <a:r>
              <a:rPr lang="fa-IR" sz="2400" dirty="0">
                <a:solidFill>
                  <a:schemeClr val="tx1"/>
                </a:solidFill>
              </a:rPr>
              <a:t>مهمترین کارکردی است که به ماهیت نظام سیاسی و سیاستگذاری مرتبط است و از آنان مستقیما تاثیر می پذیرد</a:t>
            </a:r>
            <a:r>
              <a:rPr lang="fa-IR" sz="2400" dirty="0" smtClean="0">
                <a:solidFill>
                  <a:schemeClr val="tx1"/>
                </a:solidFill>
              </a:rPr>
              <a:t>.</a:t>
            </a:r>
            <a:r>
              <a:rPr lang="fa-IR" sz="2400" dirty="0"/>
              <a:t> </a:t>
            </a:r>
            <a:endParaRPr lang="fa-IR" sz="2400" dirty="0" smtClean="0"/>
          </a:p>
          <a:p>
            <a:pPr marL="411480" lvl="1" indent="0" algn="ctr">
              <a:buNone/>
            </a:pPr>
            <a:r>
              <a:rPr lang="fa-IR" sz="2000" b="1" dirty="0" smtClean="0">
                <a:solidFill>
                  <a:schemeClr val="tx1"/>
                </a:solidFill>
              </a:rPr>
              <a:t>جدول5-تاثیر </a:t>
            </a:r>
            <a:r>
              <a:rPr lang="fa-IR" sz="2000" b="1" dirty="0">
                <a:solidFill>
                  <a:schemeClr val="tx1"/>
                </a:solidFill>
              </a:rPr>
              <a:t>پذیری کارکرد هدایت تحقیق از نظام های سیاسی</a:t>
            </a:r>
            <a:endParaRPr lang="en-US" sz="20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97964678"/>
              </p:ext>
            </p:extLst>
          </p:nvPr>
        </p:nvGraphicFramePr>
        <p:xfrm>
          <a:off x="23402" y="3717032"/>
          <a:ext cx="9010836" cy="2967673"/>
        </p:xfrm>
        <a:graphic>
          <a:graphicData uri="http://schemas.openxmlformats.org/drawingml/2006/table">
            <a:tbl>
              <a:tblPr rtl="1" firstRow="1" firstCol="1" bandRow="1">
                <a:tableStyleId>{3C2FFA5D-87B4-456A-9821-1D502468CF0F}</a:tableStyleId>
              </a:tblPr>
              <a:tblGrid>
                <a:gridCol w="2252227">
                  <a:extLst>
                    <a:ext uri="{9D8B030D-6E8A-4147-A177-3AD203B41FA5}">
                      <a16:colId xmlns:a16="http://schemas.microsoft.com/office/drawing/2014/main" val="20000"/>
                    </a:ext>
                  </a:extLst>
                </a:gridCol>
                <a:gridCol w="2252227">
                  <a:extLst>
                    <a:ext uri="{9D8B030D-6E8A-4147-A177-3AD203B41FA5}">
                      <a16:colId xmlns:a16="http://schemas.microsoft.com/office/drawing/2014/main" val="20001"/>
                    </a:ext>
                  </a:extLst>
                </a:gridCol>
                <a:gridCol w="2253191">
                  <a:extLst>
                    <a:ext uri="{9D8B030D-6E8A-4147-A177-3AD203B41FA5}">
                      <a16:colId xmlns:a16="http://schemas.microsoft.com/office/drawing/2014/main" val="20002"/>
                    </a:ext>
                  </a:extLst>
                </a:gridCol>
                <a:gridCol w="2253191">
                  <a:extLst>
                    <a:ext uri="{9D8B030D-6E8A-4147-A177-3AD203B41FA5}">
                      <a16:colId xmlns:a16="http://schemas.microsoft.com/office/drawing/2014/main" val="20003"/>
                    </a:ext>
                  </a:extLst>
                </a:gridCol>
              </a:tblGrid>
              <a:tr h="0">
                <a:tc>
                  <a:txBody>
                    <a:bodyPr/>
                    <a:lstStyle/>
                    <a:p>
                      <a:pPr algn="ctr" rtl="1">
                        <a:lnSpc>
                          <a:spcPct val="107000"/>
                        </a:lnSpc>
                        <a:spcAft>
                          <a:spcPts val="0"/>
                        </a:spcAft>
                      </a:pPr>
                      <a:r>
                        <a:rPr lang="fa-IR" sz="1400" dirty="0">
                          <a:effectLst/>
                          <a:cs typeface="B Nazanin" panose="00000400000000000000" pitchFamily="2" charset="-78"/>
                        </a:rPr>
                        <a:t>نظامهای سیاسی</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cs typeface="B Nazanin" panose="00000400000000000000" pitchFamily="2" charset="-78"/>
                        </a:rPr>
                        <a:t>تعامل بین قدرت دولت –جامعه مدنی و بازار</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dirty="0">
                          <a:effectLst/>
                          <a:cs typeface="B Nazanin" panose="00000400000000000000" pitchFamily="2" charset="-78"/>
                        </a:rPr>
                        <a:t>کارکرد هدایت تحقیق</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1400">
                          <a:effectLst/>
                          <a:cs typeface="B Nazanin" panose="00000400000000000000" pitchFamily="2" charset="-78"/>
                        </a:rPr>
                        <a:t>ارزیابی سیاست</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0">
                <a:tc>
                  <a:txBody>
                    <a:bodyPr/>
                    <a:lstStyle/>
                    <a:p>
                      <a:pPr algn="ctr" rtl="1">
                        <a:lnSpc>
                          <a:spcPct val="107000"/>
                        </a:lnSpc>
                        <a:spcAft>
                          <a:spcPts val="0"/>
                        </a:spcAft>
                      </a:pPr>
                      <a:r>
                        <a:rPr lang="fa-IR" sz="1400">
                          <a:effectLst/>
                          <a:cs typeface="B Nazanin" panose="00000400000000000000" pitchFamily="2" charset="-78"/>
                        </a:rPr>
                        <a:t>مردم عقلائی  (مردمسالارانه –بوروکراتیک)</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dirty="0">
                          <a:effectLst/>
                          <a:cs typeface="B Nazanin" panose="00000400000000000000" pitchFamily="2" charset="-78"/>
                        </a:rPr>
                        <a:t>به نحو احسن وجود دارد </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a:effectLst/>
                          <a:cs typeface="B Nazanin" panose="00000400000000000000" pitchFamily="2" charset="-78"/>
                        </a:rPr>
                        <a:t>در موتور اول فشار عرضه  توسط دولت صورت می پذیرد، پس از آن بدست کارآفرینان ،  سیستم و بازار می افتد </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a:effectLst/>
                          <a:cs typeface="B Nazanin" panose="00000400000000000000" pitchFamily="2" charset="-78"/>
                        </a:rPr>
                        <a:t>سیاستهای متناسب ، کارا، اثر بخش و سودمند </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0">
                <a:tc>
                  <a:txBody>
                    <a:bodyPr/>
                    <a:lstStyle/>
                    <a:p>
                      <a:pPr algn="ctr" rtl="1">
                        <a:lnSpc>
                          <a:spcPct val="107000"/>
                        </a:lnSpc>
                        <a:spcAft>
                          <a:spcPts val="0"/>
                        </a:spcAft>
                      </a:pPr>
                      <a:r>
                        <a:rPr lang="fa-IR" sz="1400" dirty="0" err="1">
                          <a:effectLst/>
                          <a:cs typeface="B Nazanin" panose="00000400000000000000" pitchFamily="2" charset="-78"/>
                        </a:rPr>
                        <a:t>کاریزماتیک</a:t>
                      </a:r>
                      <a:r>
                        <a:rPr lang="fa-IR" sz="1400" dirty="0">
                          <a:effectLst/>
                          <a:cs typeface="B Nazanin" panose="00000400000000000000" pitchFamily="2" charset="-78"/>
                        </a:rPr>
                        <a:t> (عوام گرایانه – </a:t>
                      </a:r>
                      <a:r>
                        <a:rPr lang="fa-IR" sz="1400" dirty="0" err="1">
                          <a:effectLst/>
                          <a:cs typeface="B Nazanin" panose="00000400000000000000" pitchFamily="2" charset="-78"/>
                        </a:rPr>
                        <a:t>آرمانگرایانه</a:t>
                      </a:r>
                      <a:r>
                        <a:rPr lang="fa-IR" sz="1400" dirty="0">
                          <a:effectLst/>
                          <a:cs typeface="B Nazanin" panose="00000400000000000000" pitchFamily="2" charset="-78"/>
                        </a:rPr>
                        <a:t>)</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a:effectLst/>
                          <a:cs typeface="B Nazanin" panose="00000400000000000000" pitchFamily="2" charset="-78"/>
                        </a:rPr>
                        <a:t>در پاره ای از موارد بین دولت و بازار ارتباط  قوی وجود دارد.</a:t>
                      </a:r>
                      <a:endParaRPr lang="en-US" sz="1200">
                        <a:effectLst/>
                        <a:cs typeface="B Nazanin" panose="00000400000000000000" pitchFamily="2" charset="-78"/>
                      </a:endParaRPr>
                    </a:p>
                    <a:p>
                      <a:pPr algn="just" rtl="1">
                        <a:lnSpc>
                          <a:spcPct val="107000"/>
                        </a:lnSpc>
                        <a:spcAft>
                          <a:spcPts val="0"/>
                        </a:spcAft>
                      </a:pPr>
                      <a:r>
                        <a:rPr lang="fa-IR" sz="1400">
                          <a:effectLst/>
                          <a:cs typeface="B Nazanin" panose="00000400000000000000" pitchFamily="2" charset="-78"/>
                        </a:rPr>
                        <a:t>در هر حال بخش  مدنی نظام حکمرانی غایب است .</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a:effectLst/>
                          <a:cs typeface="B Nazanin" panose="00000400000000000000" pitchFamily="2" charset="-78"/>
                        </a:rPr>
                        <a:t>با حاکمیت آمرانه دولتی و دولت بزرگ صورت می پذیرد . موتورهای نوآوری در مرحله اول آغاز می شود و در پاره ای از موارد به ورود کارآفرینان می انجامد ، اما معمولا در مرحله دوم موتور اول یا موتور دوم متوقف می شود</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dirty="0">
                          <a:effectLst/>
                          <a:cs typeface="B Nazanin" panose="00000400000000000000" pitchFamily="2" charset="-78"/>
                        </a:rPr>
                        <a:t>سیاستهای نسبتا کارا اما </a:t>
                      </a:r>
                      <a:r>
                        <a:rPr lang="fa-IR" sz="1400" dirty="0" err="1">
                          <a:effectLst/>
                          <a:cs typeface="B Nazanin" panose="00000400000000000000" pitchFamily="2" charset="-78"/>
                        </a:rPr>
                        <a:t>اختمالا</a:t>
                      </a:r>
                      <a:r>
                        <a:rPr lang="fa-IR" sz="1400" dirty="0">
                          <a:effectLst/>
                          <a:cs typeface="B Nazanin" panose="00000400000000000000" pitchFamily="2" charset="-78"/>
                        </a:rPr>
                        <a:t> </a:t>
                      </a:r>
                      <a:r>
                        <a:rPr lang="fa-IR" sz="1400" dirty="0" err="1">
                          <a:effectLst/>
                          <a:cs typeface="B Nazanin" panose="00000400000000000000" pitchFamily="2" charset="-78"/>
                        </a:rPr>
                        <a:t>نامتناسب</a:t>
                      </a:r>
                      <a:r>
                        <a:rPr lang="fa-IR" sz="1400" dirty="0">
                          <a:effectLst/>
                          <a:cs typeface="B Nazanin" panose="00000400000000000000" pitchFamily="2" charset="-78"/>
                        </a:rPr>
                        <a:t> ، غیر </a:t>
                      </a:r>
                      <a:r>
                        <a:rPr lang="fa-IR" sz="1400" dirty="0" err="1">
                          <a:effectLst/>
                          <a:cs typeface="B Nazanin" panose="00000400000000000000" pitchFamily="2" charset="-78"/>
                        </a:rPr>
                        <a:t>اثربخش</a:t>
                      </a:r>
                      <a:r>
                        <a:rPr lang="fa-IR" sz="1400" dirty="0">
                          <a:effectLst/>
                          <a:cs typeface="B Nazanin" panose="00000400000000000000" pitchFamily="2" charset="-78"/>
                        </a:rPr>
                        <a:t> و نا سودمند. </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0">
                <a:tc>
                  <a:txBody>
                    <a:bodyPr/>
                    <a:lstStyle/>
                    <a:p>
                      <a:pPr algn="ctr" rtl="1">
                        <a:lnSpc>
                          <a:spcPct val="107000"/>
                        </a:lnSpc>
                        <a:spcAft>
                          <a:spcPts val="0"/>
                        </a:spcAft>
                      </a:pPr>
                      <a:r>
                        <a:rPr lang="fa-IR" sz="1400">
                          <a:effectLst/>
                          <a:cs typeface="B Nazanin" panose="00000400000000000000" pitchFamily="2" charset="-78"/>
                        </a:rPr>
                        <a:t>سنتی (پدرسالارانه –اقتدارگرا)</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dirty="0">
                          <a:effectLst/>
                          <a:cs typeface="B Nazanin" panose="00000400000000000000" pitchFamily="2" charset="-78"/>
                        </a:rPr>
                        <a:t>اصلا وجود ندارد یا بطور ضعیف وجود دارد.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a:effectLst/>
                          <a:cs typeface="B Nazanin" panose="00000400000000000000" pitchFamily="2" charset="-78"/>
                        </a:rPr>
                        <a:t>در پاره ای از موارد به صورت جنینی در مرحله اول موتور فشار عرضه وجود دارد </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just" rtl="1">
                        <a:lnSpc>
                          <a:spcPct val="107000"/>
                        </a:lnSpc>
                        <a:spcAft>
                          <a:spcPts val="0"/>
                        </a:spcAft>
                      </a:pPr>
                      <a:r>
                        <a:rPr lang="fa-IR" sz="1400" dirty="0">
                          <a:effectLst/>
                          <a:cs typeface="B Nazanin" panose="00000400000000000000" pitchFamily="2" charset="-78"/>
                        </a:rPr>
                        <a:t>سیاستهای غیر کارا، نا متناسب ، غیر </a:t>
                      </a:r>
                      <a:r>
                        <a:rPr lang="fa-IR" sz="1400" dirty="0" err="1">
                          <a:effectLst/>
                          <a:cs typeface="B Nazanin" panose="00000400000000000000" pitchFamily="2" charset="-78"/>
                        </a:rPr>
                        <a:t>اثربخش</a:t>
                      </a:r>
                      <a:r>
                        <a:rPr lang="fa-IR" sz="1400" dirty="0">
                          <a:effectLst/>
                          <a:cs typeface="B Nazanin" panose="00000400000000000000" pitchFamily="2" charset="-78"/>
                        </a:rPr>
                        <a:t>  </a:t>
                      </a:r>
                      <a:r>
                        <a:rPr lang="fa-IR" sz="1400" dirty="0" err="1">
                          <a:effectLst/>
                          <a:cs typeface="B Nazanin" panose="00000400000000000000" pitchFamily="2" charset="-78"/>
                        </a:rPr>
                        <a:t>ناسودمند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3647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8" y="1052736"/>
            <a:ext cx="9095928" cy="1066800"/>
          </a:xfrm>
        </p:spPr>
        <p:txBody>
          <a:bodyPr>
            <a:normAutofit fontScale="90000"/>
          </a:bodyPr>
          <a:lstStyle/>
          <a:p>
            <a:r>
              <a:rPr lang="ar-SA" dirty="0"/>
              <a:t>مطالعه موردی ارزیابی سیاستهای سوختهای زیستی در </a:t>
            </a:r>
            <a:r>
              <a:rPr lang="ar-SA" dirty="0" smtClean="0"/>
              <a:t>ایران</a:t>
            </a:r>
            <a:r>
              <a:rPr lang="fa-IR" dirty="0" smtClean="0"/>
              <a:t>(1)</a:t>
            </a:r>
            <a:endParaRPr lang="en-US" dirty="0"/>
          </a:p>
        </p:txBody>
      </p:sp>
      <p:sp>
        <p:nvSpPr>
          <p:cNvPr id="3" name="Content Placeholder 2"/>
          <p:cNvSpPr>
            <a:spLocks noGrp="1"/>
          </p:cNvSpPr>
          <p:nvPr>
            <p:ph idx="1"/>
          </p:nvPr>
        </p:nvSpPr>
        <p:spPr>
          <a:xfrm>
            <a:off x="457200" y="2250175"/>
            <a:ext cx="8229600" cy="4325112"/>
          </a:xfrm>
        </p:spPr>
        <p:txBody>
          <a:bodyPr/>
          <a:lstStyle/>
          <a:p>
            <a:endParaRPr lang="en-US" dirty="0"/>
          </a:p>
        </p:txBody>
      </p:sp>
      <p:sp>
        <p:nvSpPr>
          <p:cNvPr id="4" name="Rectangle 2"/>
          <p:cNvSpPr>
            <a:spLocks noChangeArrowheads="1"/>
          </p:cNvSpPr>
          <p:nvPr/>
        </p:nvSpPr>
        <p:spPr bwMode="auto">
          <a:xfrm>
            <a:off x="874440" y="18276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3"/>
          <p:cNvSpPr>
            <a:spLocks noChangeArrowheads="1"/>
          </p:cNvSpPr>
          <p:nvPr/>
        </p:nvSpPr>
        <p:spPr bwMode="auto">
          <a:xfrm>
            <a:off x="874440" y="49804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شکل 7- تعامل بین </a:t>
            </a:r>
            <a:r>
              <a:rPr kumimoji="0" lang="fa-IR" altLang="en-US" sz="1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شکستهای</a:t>
            </a:r>
            <a:r>
              <a:rPr kumimoji="0" lang="fa-IR"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 نظام نوآوری سوخت زیستی</a:t>
            </a:r>
            <a:endParaRPr kumimoji="0" lang="fa-IR"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7"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628" y="3059760"/>
            <a:ext cx="5934075" cy="26955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690270" y="5893241"/>
            <a:ext cx="53062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شکل 7- تعامل بین </a:t>
            </a:r>
            <a:r>
              <a:rPr kumimoji="0" lang="fa-IR" altLang="en-US"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شکستهای</a:t>
            </a: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نظام نوآوری سوخت زیستی</a:t>
            </a:r>
            <a:endParaRPr kumimoji="0" lang="fa-IR" alt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422314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836712"/>
            <a:ext cx="9324528" cy="1066800"/>
          </a:xfrm>
        </p:spPr>
        <p:txBody>
          <a:bodyPr>
            <a:normAutofit fontScale="90000"/>
          </a:bodyPr>
          <a:lstStyle/>
          <a:p>
            <a:r>
              <a:rPr lang="ar-SA" dirty="0"/>
              <a:t>مطالعه موردی ارزیابی سیاستهای سوختهای زیستی در ایران</a:t>
            </a:r>
            <a:r>
              <a:rPr lang="fa-IR" dirty="0" smtClean="0"/>
              <a:t>(2)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1300038"/>
              </p:ext>
            </p:extLst>
          </p:nvPr>
        </p:nvGraphicFramePr>
        <p:xfrm>
          <a:off x="1115616" y="2636912"/>
          <a:ext cx="7056784" cy="4095306"/>
        </p:xfrm>
        <a:graphic>
          <a:graphicData uri="http://schemas.openxmlformats.org/drawingml/2006/table">
            <a:tbl>
              <a:tblPr rtl="1" firstRow="1" firstCol="1" bandRow="1">
                <a:tableStyleId>{5C22544A-7EE6-4342-B048-85BDC9FD1C3A}</a:tableStyleId>
              </a:tblPr>
              <a:tblGrid>
                <a:gridCol w="352839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tblGrid>
              <a:tr h="329972">
                <a:tc>
                  <a:txBody>
                    <a:bodyPr/>
                    <a:lstStyle/>
                    <a:p>
                      <a:pPr algn="ctr" rtl="1">
                        <a:lnSpc>
                          <a:spcPct val="107000"/>
                        </a:lnSpc>
                        <a:spcAft>
                          <a:spcPts val="1000"/>
                        </a:spcAft>
                        <a:tabLst>
                          <a:tab pos="2239010" algn="l"/>
                          <a:tab pos="2896235" algn="l"/>
                        </a:tabLst>
                      </a:pPr>
                      <a:r>
                        <a:rPr lang="ar-SA" sz="2400" dirty="0">
                          <a:solidFill>
                            <a:schemeClr val="tx1"/>
                          </a:solidFill>
                          <a:effectLst/>
                          <a:cs typeface="B Nazanin" panose="00000400000000000000" pitchFamily="2" charset="-78"/>
                        </a:rPr>
                        <a:t>اهداف کلان</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2400" dirty="0">
                          <a:solidFill>
                            <a:schemeClr val="tx1"/>
                          </a:solidFill>
                          <a:effectLst/>
                          <a:cs typeface="B Nazanin" panose="00000400000000000000" pitchFamily="2" charset="-78"/>
                        </a:rPr>
                        <a:t>ابزارهای سیاستی</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3490906">
                <a:tc>
                  <a:txBody>
                    <a:bodyPr/>
                    <a:lstStyle/>
                    <a:p>
                      <a:pPr marL="342900" lvl="0" indent="-342900" algn="just" rtl="1">
                        <a:lnSpc>
                          <a:spcPct val="107000"/>
                        </a:lnSpc>
                        <a:spcAft>
                          <a:spcPts val="1000"/>
                        </a:spcAft>
                        <a:buFont typeface="+mj-lt"/>
                        <a:buAutoNum type="arabicPeriod"/>
                        <a:tabLst>
                          <a:tab pos="2239010" algn="l"/>
                          <a:tab pos="2896235" algn="l"/>
                        </a:tabLst>
                      </a:pPr>
                      <a:r>
                        <a:rPr lang="ar-SA" sz="1400" dirty="0">
                          <a:solidFill>
                            <a:schemeClr val="tx1"/>
                          </a:solidFill>
                          <a:effectLst/>
                          <a:cs typeface="B Nazanin" panose="00000400000000000000" pitchFamily="2" charset="-78"/>
                        </a:rPr>
                        <a:t>عرضه صنعتی سوختهای زیستی در سبد سوخت کشور بطوری که کل بنزین و نفت گاز مصرفی کشور به صورت "،"بنزین مخلوط با پنج درصد اتانول زیستی" و "نفت گاز با مخلوط دو درصد گازوییل زیستی" باشد</a:t>
                      </a:r>
                      <a:endParaRPr lang="en-US" sz="1800" dirty="0">
                        <a:solidFill>
                          <a:schemeClr val="tx1"/>
                        </a:solidFill>
                        <a:effectLst/>
                        <a:cs typeface="B Nazanin" panose="00000400000000000000" pitchFamily="2" charset="-78"/>
                      </a:endParaRPr>
                    </a:p>
                    <a:p>
                      <a:pPr marL="342900" lvl="0" indent="-342900" algn="just" rtl="1">
                        <a:lnSpc>
                          <a:spcPct val="107000"/>
                        </a:lnSpc>
                        <a:spcAft>
                          <a:spcPts val="1000"/>
                        </a:spcAft>
                        <a:buFont typeface="+mj-lt"/>
                        <a:buAutoNum type="arabicPeriod"/>
                        <a:tabLst>
                          <a:tab pos="2239010" algn="l"/>
                          <a:tab pos="2896235" algn="l"/>
                        </a:tabLst>
                      </a:pPr>
                      <a:r>
                        <a:rPr lang="ar-SA" sz="1400" dirty="0">
                          <a:solidFill>
                            <a:schemeClr val="tx1"/>
                          </a:solidFill>
                          <a:effectLst/>
                          <a:cs typeface="B Nazanin" panose="00000400000000000000" pitchFamily="2" charset="-78"/>
                        </a:rPr>
                        <a:t>دستیابی به جایگاه اول منطقه در تولیدات علمی و فناورانه</a:t>
                      </a:r>
                      <a:endParaRPr lang="en-US" sz="1800" dirty="0">
                        <a:solidFill>
                          <a:schemeClr val="tx1"/>
                        </a:solidFill>
                        <a:effectLst/>
                        <a:cs typeface="B Nazanin" panose="00000400000000000000" pitchFamily="2" charset="-78"/>
                      </a:endParaRPr>
                    </a:p>
                    <a:p>
                      <a:pPr marL="342900" lvl="0" indent="-342900" algn="just" rtl="1">
                        <a:lnSpc>
                          <a:spcPct val="107000"/>
                        </a:lnSpc>
                        <a:spcAft>
                          <a:spcPts val="1000"/>
                        </a:spcAft>
                        <a:buFont typeface="+mj-lt"/>
                        <a:buAutoNum type="arabicPeriod"/>
                        <a:tabLst>
                          <a:tab pos="2239010" algn="l"/>
                          <a:tab pos="2896235" algn="l"/>
                        </a:tabLst>
                      </a:pPr>
                      <a:r>
                        <a:rPr lang="ar-SA" sz="1400" dirty="0">
                          <a:solidFill>
                            <a:schemeClr val="tx1"/>
                          </a:solidFill>
                          <a:effectLst/>
                          <a:cs typeface="B Nazanin" panose="00000400000000000000" pitchFamily="2" charset="-78"/>
                        </a:rPr>
                        <a:t>قرار گرفتن در بین 5 کشور اول دنیا در تولیدات علمی و فناورانه</a:t>
                      </a:r>
                      <a:endParaRPr lang="en-US" sz="1800" dirty="0">
                        <a:solidFill>
                          <a:schemeClr val="tx1"/>
                        </a:solidFill>
                        <a:effectLst/>
                        <a:cs typeface="B Nazanin" panose="00000400000000000000" pitchFamily="2" charset="-78"/>
                      </a:endParaRPr>
                    </a:p>
                    <a:p>
                      <a:pPr marL="342900" lvl="0" indent="-342900" algn="just" rtl="1">
                        <a:lnSpc>
                          <a:spcPct val="107000"/>
                        </a:lnSpc>
                        <a:spcAft>
                          <a:spcPts val="1000"/>
                        </a:spcAft>
                        <a:buFont typeface="+mj-lt"/>
                        <a:buAutoNum type="arabicPeriod"/>
                        <a:tabLst>
                          <a:tab pos="2239010" algn="l"/>
                          <a:tab pos="2896235" algn="l"/>
                        </a:tabLst>
                      </a:pPr>
                      <a:r>
                        <a:rPr lang="ar-SA" sz="1400" dirty="0">
                          <a:solidFill>
                            <a:schemeClr val="tx1"/>
                          </a:solidFill>
                          <a:effectLst/>
                          <a:cs typeface="B Nazanin" panose="00000400000000000000" pitchFamily="2" charset="-78"/>
                        </a:rPr>
                        <a:t>قرار گرفتن در بین 5 کشور برتر آسیا در تولیدات صنعتی رقابت پذیر</a:t>
                      </a:r>
                      <a:endParaRPr lang="en-US" sz="1800" dirty="0">
                        <a:solidFill>
                          <a:schemeClr val="tx1"/>
                        </a:solidFill>
                        <a:effectLst/>
                        <a:cs typeface="B Nazanin" panose="00000400000000000000" pitchFamily="2" charset="-78"/>
                      </a:endParaRPr>
                    </a:p>
                    <a:p>
                      <a:pPr marL="342900" lvl="0" indent="-342900" algn="just" rtl="1">
                        <a:lnSpc>
                          <a:spcPct val="107000"/>
                        </a:lnSpc>
                        <a:spcAft>
                          <a:spcPts val="1000"/>
                        </a:spcAft>
                        <a:buFont typeface="+mj-lt"/>
                        <a:buAutoNum type="arabicPeriod"/>
                        <a:tabLst>
                          <a:tab pos="2239010" algn="l"/>
                          <a:tab pos="2896235" algn="l"/>
                        </a:tabLst>
                      </a:pPr>
                      <a:r>
                        <a:rPr lang="ar-SA" sz="1400" dirty="0">
                          <a:solidFill>
                            <a:schemeClr val="tx1"/>
                          </a:solidFill>
                          <a:effectLst/>
                          <a:cs typeface="B Nazanin" panose="00000400000000000000" pitchFamily="2" charset="-78"/>
                        </a:rPr>
                        <a:t>افزایش میزان بومی سازی تجهیزات انرژیهای تجدیدپذیر به میزان حداقل 80 درصد ارزش تجهیزات نصب شده در سال</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342900" lvl="0" indent="-342900" algn="just" rtl="1">
                        <a:spcAft>
                          <a:spcPts val="0"/>
                        </a:spcAft>
                        <a:buFont typeface="Symbol" panose="05050102010706020507" pitchFamily="18" charset="2"/>
                        <a:buChar char=""/>
                      </a:pPr>
                      <a:r>
                        <a:rPr lang="ar-SA" sz="1400" dirty="0">
                          <a:solidFill>
                            <a:schemeClr val="tx1"/>
                          </a:solidFill>
                          <a:effectLst/>
                          <a:cs typeface="B Nazanin" panose="00000400000000000000" pitchFamily="2" charset="-78"/>
                        </a:rPr>
                        <a:t>حمایت از ساماندهی تامین منابع مالی پایدار برای توسعه کاربرد انرژیهای تجدیدپذیر و حمایت مالی از تولیدکنندگان مواد و تجهیزات این بخش با تاکید بر افزاش مشارکت بخش خصوصی و جذب سرمایه خارجی</a:t>
                      </a:r>
                      <a:endParaRPr lang="en-US" sz="1800" dirty="0">
                        <a:solidFill>
                          <a:schemeClr val="tx1"/>
                        </a:solidFill>
                        <a:effectLst/>
                        <a:cs typeface="B Nazanin" panose="00000400000000000000" pitchFamily="2" charset="-78"/>
                      </a:endParaRPr>
                    </a:p>
                    <a:p>
                      <a:pPr marL="342900" lvl="0" indent="-342900" algn="just" rtl="1">
                        <a:spcAft>
                          <a:spcPts val="0"/>
                        </a:spcAft>
                        <a:buFont typeface="Wingdings" panose="05000000000000000000" pitchFamily="2" charset="2"/>
                        <a:buChar char=""/>
                      </a:pPr>
                      <a:r>
                        <a:rPr lang="ar-SA" sz="1400" dirty="0">
                          <a:solidFill>
                            <a:schemeClr val="tx1"/>
                          </a:solidFill>
                          <a:effectLst/>
                          <a:cs typeface="B Nazanin" panose="00000400000000000000" pitchFamily="2" charset="-78"/>
                        </a:rPr>
                        <a:t>ایجاد و حمایت از صندوقهای تامین مالی، سرمایه گذاریهای خطرپذیر و سرمایه گذاری خارجی در حوزه انرژیهای تجدیدپذیر و حمایت از ارائه تسهیلات بلندمدت و کم سود ریالی و ارزی به صنعتگران حوزه انرژیهای تجدید پذیر</a:t>
                      </a:r>
                      <a:endParaRPr lang="en-US" sz="1800" dirty="0">
                        <a:solidFill>
                          <a:schemeClr val="tx1"/>
                        </a:solidFill>
                        <a:effectLst/>
                        <a:cs typeface="B Nazanin" panose="00000400000000000000" pitchFamily="2" charset="-78"/>
                      </a:endParaRPr>
                    </a:p>
                    <a:p>
                      <a:pPr marL="342900" lvl="0" indent="-342900" algn="just" rtl="1">
                        <a:spcAft>
                          <a:spcPts val="0"/>
                        </a:spcAft>
                        <a:buFont typeface="Wingdings" panose="05000000000000000000" pitchFamily="2" charset="2"/>
                        <a:buChar char=""/>
                      </a:pPr>
                      <a:r>
                        <a:rPr lang="ar-SA" sz="1400" dirty="0">
                          <a:solidFill>
                            <a:schemeClr val="tx1"/>
                          </a:solidFill>
                          <a:effectLst/>
                          <a:cs typeface="B Nazanin" panose="00000400000000000000" pitchFamily="2" charset="-78"/>
                        </a:rPr>
                        <a:t>حمایت از ورود صنایع بزرگ کشور به سرمایه­گذاری در ساخت سامانه­ها و تجهیزات تجدیدپذیر</a:t>
                      </a:r>
                      <a:endParaRPr lang="en-US" sz="1800" dirty="0">
                        <a:solidFill>
                          <a:schemeClr val="tx1"/>
                        </a:solidFill>
                        <a:effectLst/>
                        <a:cs typeface="B Nazanin" panose="00000400000000000000" pitchFamily="2" charset="-78"/>
                      </a:endParaRPr>
                    </a:p>
                    <a:p>
                      <a:pPr marL="342900" lvl="0" indent="-342900" algn="just" rtl="1">
                        <a:lnSpc>
                          <a:spcPct val="107000"/>
                        </a:lnSpc>
                        <a:spcAft>
                          <a:spcPts val="1000"/>
                        </a:spcAft>
                        <a:buFont typeface="Symbol" panose="05050102010706020507" pitchFamily="18" charset="2"/>
                        <a:buChar char=""/>
                        <a:tabLst>
                          <a:tab pos="2239010" algn="l"/>
                          <a:tab pos="2896235" algn="l"/>
                        </a:tabLst>
                      </a:pPr>
                      <a:r>
                        <a:rPr lang="ar-SA" sz="1400" dirty="0">
                          <a:solidFill>
                            <a:schemeClr val="tx1"/>
                          </a:solidFill>
                          <a:effectLst/>
                          <a:cs typeface="B Nazanin" panose="00000400000000000000" pitchFamily="2" charset="-78"/>
                        </a:rPr>
                        <a:t>حمایت و تسهیل پژوهشهای کاربردی و توسعه فناوری به ویژه در موضوعات اولویت دار</a:t>
                      </a:r>
                      <a:endParaRPr lang="en-US" sz="1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835696" y="1880022"/>
            <a:ext cx="60340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2238375" algn="l"/>
                <a:tab pos="2895600" algn="l"/>
              </a:tabLst>
            </a:pPr>
            <a:r>
              <a:rPr kumimoji="0" lang="fa-IR"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جدول6-</a:t>
            </a:r>
            <a:r>
              <a:rPr kumimoji="0" lang="ar-SA"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 اهداف کلان و ابزارهای سیاستی حوزه سوخت زیستی مندرج در</a:t>
            </a:r>
            <a:endParaRPr kumimoji="0" lang="fa-IR"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tab pos="2238375" algn="l"/>
                <a:tab pos="2895600" algn="l"/>
              </a:tabLst>
            </a:pPr>
            <a:r>
              <a:rPr kumimoji="0" lang="ar-SA"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 سند ملی توسعه دانش­بنیان فناوریهای تجدیدپذیر</a:t>
            </a:r>
            <a:endParaRPr kumimoji="0" lang="en-US" altLang="en-US" sz="2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2238375" algn="l"/>
                <a:tab pos="2895600" algn="l"/>
              </a:tabLst>
            </a:pPr>
            <a:endParaRPr kumimoji="0" lang="en-US" altLang="en-US" sz="20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668305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kern="1600" spc="-50" dirty="0">
                <a:solidFill>
                  <a:srgbClr val="000000"/>
                </a:solidFill>
                <a:latin typeface="B Titr" panose="00000700000000000000" pitchFamily="2" charset="-78"/>
                <a:ea typeface="Calibri" panose="020F0502020204030204" pitchFamily="34" charset="0"/>
                <a:cs typeface="B Lotus" panose="00000400000000000000" pitchFamily="2" charset="-78"/>
              </a:rPr>
              <a:t>ارزیابی تناسب یا اهداف</a:t>
            </a:r>
            <a:r>
              <a:rPr lang="fa-IR" b="1" kern="1600" spc="-50" dirty="0">
                <a:solidFill>
                  <a:srgbClr val="000000"/>
                </a:solidFill>
                <a:latin typeface="B Titr" panose="00000700000000000000" pitchFamily="2" charset="-78"/>
                <a:ea typeface="Calibri" panose="020F0502020204030204" pitchFamily="34" charset="0"/>
                <a:cs typeface="B Lotus" panose="00000400000000000000" pitchFamily="2" charset="-78"/>
              </a:rPr>
              <a:t> </a:t>
            </a:r>
            <a:endParaRPr lang="fa-IR" b="1" kern="1600" spc="-50" dirty="0" smtClean="0">
              <a:solidFill>
                <a:srgbClr val="000000"/>
              </a:solidFill>
              <a:latin typeface="B Titr" panose="00000700000000000000" pitchFamily="2" charset="-78"/>
              <a:ea typeface="Calibri" panose="020F0502020204030204" pitchFamily="34" charset="0"/>
              <a:cs typeface="B Lotus" panose="00000400000000000000" pitchFamily="2" charset="-78"/>
            </a:endParaRPr>
          </a:p>
          <a:p>
            <a:pPr lvl="1"/>
            <a:r>
              <a:rPr lang="fa-IR" dirty="0" smtClean="0"/>
              <a:t>استفاده از </a:t>
            </a:r>
            <a:r>
              <a:rPr lang="ar-SA" dirty="0" smtClean="0"/>
              <a:t>روش </a:t>
            </a:r>
            <a:r>
              <a:rPr lang="ar-SA" dirty="0"/>
              <a:t>بالا به پایین برای سیاست گذاری </a:t>
            </a:r>
            <a:r>
              <a:rPr lang="fa-IR" dirty="0" smtClean="0"/>
              <a:t>در ایران</a:t>
            </a:r>
          </a:p>
          <a:p>
            <a:pPr lvl="1"/>
            <a:r>
              <a:rPr lang="fa-IR" sz="2800" dirty="0" smtClean="0">
                <a:latin typeface="Calibri" panose="020F0502020204030204" pitchFamily="34" charset="0"/>
                <a:ea typeface="Calibri" panose="020F0502020204030204" pitchFamily="34" charset="0"/>
                <a:cs typeface="B Lotus" panose="00000400000000000000" pitchFamily="2" charset="-78"/>
              </a:rPr>
              <a:t>عدم مشارکت فعال </a:t>
            </a:r>
            <a:r>
              <a:rPr lang="ar-SA" sz="2800" dirty="0" smtClean="0">
                <a:latin typeface="Calibri" panose="020F0502020204030204" pitchFamily="34" charset="0"/>
                <a:ea typeface="Calibri" panose="020F0502020204030204" pitchFamily="34" charset="0"/>
                <a:cs typeface="B Lotus" panose="00000400000000000000" pitchFamily="2" charset="-78"/>
              </a:rPr>
              <a:t>ذینفعان در </a:t>
            </a:r>
            <a:r>
              <a:rPr lang="ar-SA" sz="2800" dirty="0">
                <a:latin typeface="Calibri" panose="020F0502020204030204" pitchFamily="34" charset="0"/>
                <a:ea typeface="Calibri" panose="020F0502020204030204" pitchFamily="34" charset="0"/>
                <a:cs typeface="B Lotus" panose="00000400000000000000" pitchFamily="2" charset="-78"/>
              </a:rPr>
              <a:t>تدوین سیاست </a:t>
            </a:r>
            <a:r>
              <a:rPr lang="ar-SA" sz="2800" dirty="0" smtClean="0">
                <a:latin typeface="Calibri" panose="020F0502020204030204" pitchFamily="34" charset="0"/>
                <a:ea typeface="Calibri" panose="020F0502020204030204" pitchFamily="34" charset="0"/>
                <a:cs typeface="B Lotus" panose="00000400000000000000" pitchFamily="2" charset="-78"/>
              </a:rPr>
              <a:t>ها</a:t>
            </a:r>
            <a:endParaRPr lang="fa-IR" sz="2800" dirty="0" smtClean="0">
              <a:latin typeface="Calibri" panose="020F0502020204030204" pitchFamily="34" charset="0"/>
              <a:ea typeface="Calibri" panose="020F0502020204030204" pitchFamily="34" charset="0"/>
              <a:cs typeface="B Lotus" panose="00000400000000000000" pitchFamily="2" charset="-78"/>
            </a:endParaRPr>
          </a:p>
          <a:p>
            <a:pPr lvl="2"/>
            <a:r>
              <a:rPr lang="ar-SA" dirty="0">
                <a:latin typeface="Calibri" panose="020F0502020204030204" pitchFamily="34" charset="0"/>
                <a:ea typeface="Calibri" panose="020F0502020204030204" pitchFamily="34" charset="0"/>
                <a:cs typeface="B Lotus" panose="00000400000000000000" pitchFamily="2" charset="-78"/>
              </a:rPr>
              <a:t>عدم مشارکت ذینفعان اصلی یعنی سندیکای اتانول­داران به عنوان اتحادیه اصلی سرمایه­گذاران و بازار و سازمانهای مردم­نهاد محیط­زیستی به عنوان نهادهای اصلی مدنی در فرایند تدوین آیین­نامه­های </a:t>
            </a:r>
            <a:r>
              <a:rPr lang="ar-SA" dirty="0" smtClean="0">
                <a:latin typeface="Calibri" panose="020F0502020204030204" pitchFamily="34" charset="0"/>
                <a:ea typeface="Calibri" panose="020F0502020204030204" pitchFamily="34" charset="0"/>
                <a:cs typeface="B Lotus" panose="00000400000000000000" pitchFamily="2" charset="-78"/>
              </a:rPr>
              <a:t>اجرایی</a:t>
            </a:r>
            <a:endParaRPr lang="fa-IR" dirty="0" smtClean="0">
              <a:latin typeface="Calibri" panose="020F0502020204030204" pitchFamily="34" charset="0"/>
              <a:ea typeface="Calibri" panose="020F0502020204030204" pitchFamily="34" charset="0"/>
              <a:cs typeface="B Lotus" panose="00000400000000000000" pitchFamily="2" charset="-78"/>
            </a:endParaRPr>
          </a:p>
          <a:p>
            <a:pPr lvl="1"/>
            <a:r>
              <a:rPr lang="ar-SA" dirty="0"/>
              <a:t>تعارض منافع بین متولیان اقتصاد نفتی و انرژیهای تجدید پذیر بعنوان یکی از آسیب های جدی سیاستگذاری تجدیدپذیر </a:t>
            </a:r>
            <a:r>
              <a:rPr lang="fa-IR" dirty="0" smtClean="0"/>
              <a:t>و</a:t>
            </a:r>
            <a:r>
              <a:rPr lang="ar-SA" dirty="0" smtClean="0"/>
              <a:t> </a:t>
            </a:r>
            <a:r>
              <a:rPr lang="ar-SA" dirty="0"/>
              <a:t>شكلگيري لابي در سطوح تصميم‌گيري در مخالفت با توسعه فناوري انرژيهاي تجديدپذير</a:t>
            </a:r>
            <a:endParaRPr lang="fa-IR" dirty="0" smtClean="0">
              <a:latin typeface="Calibri" panose="020F0502020204030204" pitchFamily="34" charset="0"/>
              <a:ea typeface="Calibri" panose="020F0502020204030204" pitchFamily="34" charset="0"/>
              <a:cs typeface="B Lotus" panose="00000400000000000000" pitchFamily="2" charset="-78"/>
            </a:endParaRPr>
          </a:p>
          <a:p>
            <a:pPr lvl="1"/>
            <a:endParaRPr lang="en-US" dirty="0"/>
          </a:p>
        </p:txBody>
      </p:sp>
      <p:sp>
        <p:nvSpPr>
          <p:cNvPr id="4" name="Title 1"/>
          <p:cNvSpPr>
            <a:spLocks noGrp="1"/>
          </p:cNvSpPr>
          <p:nvPr>
            <p:ph type="title"/>
          </p:nvPr>
        </p:nvSpPr>
        <p:spPr>
          <a:xfrm>
            <a:off x="-73024" y="1052736"/>
            <a:ext cx="9217024" cy="1066800"/>
          </a:xfrm>
        </p:spPr>
        <p:txBody>
          <a:bodyPr>
            <a:normAutofit fontScale="90000"/>
          </a:bodyPr>
          <a:lstStyle/>
          <a:p>
            <a:r>
              <a:rPr lang="ar-SA" dirty="0"/>
              <a:t>مطالعه موردی ارزیابی سیاستهای سوختهای زیستی در ایران</a:t>
            </a:r>
            <a:r>
              <a:rPr lang="fa-IR" dirty="0" smtClean="0"/>
              <a:t>(3)</a:t>
            </a:r>
            <a:endParaRPr lang="en-US" dirty="0"/>
          </a:p>
        </p:txBody>
      </p:sp>
    </p:spTree>
    <p:extLst>
      <p:ext uri="{BB962C8B-B14F-4D97-AF65-F5344CB8AC3E}">
        <p14:creationId xmlns:p14="http://schemas.microsoft.com/office/powerpoint/2010/main" val="1981035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700" y="1374394"/>
            <a:ext cx="8229600" cy="4325112"/>
          </a:xfrm>
        </p:spPr>
        <p:txBody>
          <a:bodyPr/>
          <a:lstStyle/>
          <a:p>
            <a:r>
              <a:rPr lang="fa-IR" dirty="0"/>
              <a:t>ارزیابی کارائی </a:t>
            </a:r>
            <a:r>
              <a:rPr lang="fa-IR" dirty="0" smtClean="0"/>
              <a:t>سیاست</a:t>
            </a:r>
          </a:p>
          <a:p>
            <a:pPr lvl="1"/>
            <a:r>
              <a:rPr lang="fa-IR" dirty="0" smtClean="0"/>
              <a:t>ضعف </a:t>
            </a:r>
            <a:r>
              <a:rPr lang="ar-SA" dirty="0" smtClean="0"/>
              <a:t>مهارتهای </a:t>
            </a:r>
            <a:r>
              <a:rPr lang="ar-SA" dirty="0"/>
              <a:t>فنی تکنوکراتها و </a:t>
            </a:r>
            <a:r>
              <a:rPr lang="ar-SA" dirty="0" smtClean="0"/>
              <a:t>بورکرا</a:t>
            </a:r>
            <a:r>
              <a:rPr lang="fa-IR" dirty="0" err="1" smtClean="0"/>
              <a:t>تهای</a:t>
            </a:r>
            <a:r>
              <a:rPr lang="fa-IR" dirty="0" smtClean="0"/>
              <a:t> </a:t>
            </a:r>
            <a:r>
              <a:rPr lang="ar-SA" dirty="0" smtClean="0"/>
              <a:t>مسئول </a:t>
            </a:r>
            <a:r>
              <a:rPr lang="ar-SA" dirty="0"/>
              <a:t>تدوین و طراحی سیاستها </a:t>
            </a:r>
            <a:endParaRPr lang="fa-IR" dirty="0" smtClean="0"/>
          </a:p>
          <a:p>
            <a:pPr lvl="2"/>
            <a:r>
              <a:rPr lang="ar-SA" dirty="0" smtClean="0">
                <a:latin typeface="Calibri" panose="020F0502020204030204" pitchFamily="34" charset="0"/>
                <a:ea typeface="Calibri" panose="020F0502020204030204" pitchFamily="34" charset="0"/>
                <a:cs typeface="B Lotus" panose="00000400000000000000" pitchFamily="2" charset="-78"/>
              </a:rPr>
              <a:t>مثال</a:t>
            </a:r>
            <a:r>
              <a:rPr lang="fa-IR" dirty="0" smtClean="0">
                <a:latin typeface="Calibri" panose="020F0502020204030204" pitchFamily="34" charset="0"/>
                <a:ea typeface="Calibri" panose="020F0502020204030204" pitchFamily="34" charset="0"/>
                <a:cs typeface="B Lotus" panose="00000400000000000000" pitchFamily="2" charset="-78"/>
              </a:rPr>
              <a:t>:</a:t>
            </a:r>
            <a:r>
              <a:rPr lang="ar-SA" dirty="0" smtClean="0">
                <a:latin typeface="Calibri" panose="020F0502020204030204" pitchFamily="34" charset="0"/>
                <a:ea typeface="Calibri" panose="020F0502020204030204" pitchFamily="34" charset="0"/>
                <a:cs typeface="B Lotus" panose="00000400000000000000" pitchFamily="2" charset="-78"/>
              </a:rPr>
              <a:t> </a:t>
            </a:r>
            <a:r>
              <a:rPr lang="ar-SA" dirty="0">
                <a:latin typeface="Calibri" panose="020F0502020204030204" pitchFamily="34" charset="0"/>
                <a:ea typeface="Calibri" panose="020F0502020204030204" pitchFamily="34" charset="0"/>
                <a:cs typeface="B Lotus" panose="00000400000000000000" pitchFamily="2" charset="-78"/>
              </a:rPr>
              <a:t>سیاست عرضه مخلوط بنزین و </a:t>
            </a:r>
            <a:r>
              <a:rPr lang="ar-SA" dirty="0" smtClean="0">
                <a:latin typeface="Calibri" panose="020F0502020204030204" pitchFamily="34" charset="0"/>
                <a:ea typeface="Calibri" panose="020F0502020204030204" pitchFamily="34" charset="0"/>
                <a:cs typeface="B Lotus" panose="00000400000000000000" pitchFamily="2" charset="-78"/>
              </a:rPr>
              <a:t>اتانول</a:t>
            </a:r>
            <a:r>
              <a:rPr lang="fa-IR" dirty="0" smtClean="0">
                <a:latin typeface="Calibri" panose="020F0502020204030204" pitchFamily="34" charset="0"/>
                <a:ea typeface="Calibri" panose="020F0502020204030204" pitchFamily="34" charset="0"/>
                <a:cs typeface="B Lotus" panose="00000400000000000000" pitchFamily="2" charset="-78"/>
              </a:rPr>
              <a:t>( </a:t>
            </a:r>
            <a:r>
              <a:rPr lang="ar-SA" dirty="0" smtClean="0">
                <a:latin typeface="Calibri" panose="020F0502020204030204" pitchFamily="34" charset="0"/>
                <a:ea typeface="Calibri" panose="020F0502020204030204" pitchFamily="34" charset="0"/>
                <a:cs typeface="B Lotus" panose="00000400000000000000" pitchFamily="2" charset="-78"/>
              </a:rPr>
              <a:t>نیاز</a:t>
            </a:r>
            <a:r>
              <a:rPr lang="fa-IR" dirty="0" smtClean="0">
                <a:latin typeface="Calibri" panose="020F0502020204030204" pitchFamily="34" charset="0"/>
                <a:ea typeface="Calibri" panose="020F0502020204030204" pitchFamily="34" charset="0"/>
                <a:cs typeface="B Lotus" panose="00000400000000000000" pitchFamily="2" charset="-78"/>
              </a:rPr>
              <a:t> به</a:t>
            </a:r>
            <a:r>
              <a:rPr lang="ar-SA" dirty="0" smtClean="0">
                <a:latin typeface="Calibri" panose="020F0502020204030204" pitchFamily="34" charset="0"/>
                <a:ea typeface="Calibri" panose="020F0502020204030204" pitchFamily="34" charset="0"/>
                <a:cs typeface="B Lotus" panose="00000400000000000000" pitchFamily="2" charset="-78"/>
              </a:rPr>
              <a:t> </a:t>
            </a:r>
            <a:r>
              <a:rPr lang="ar-SA" dirty="0">
                <a:latin typeface="Calibri" panose="020F0502020204030204" pitchFamily="34" charset="0"/>
                <a:ea typeface="Calibri" panose="020F0502020204030204" pitchFamily="34" charset="0"/>
                <a:cs typeface="B Lotus" panose="00000400000000000000" pitchFamily="2" charset="-78"/>
              </a:rPr>
              <a:t>ارائه یک آمیخته سیاستی هوشمندانه </a:t>
            </a:r>
            <a:r>
              <a:rPr lang="ar-SA" dirty="0" smtClean="0">
                <a:latin typeface="Calibri" panose="020F0502020204030204" pitchFamily="34" charset="0"/>
                <a:ea typeface="Calibri" panose="020F0502020204030204" pitchFamily="34" charset="0"/>
                <a:cs typeface="B Lotus" panose="00000400000000000000" pitchFamily="2" charset="-78"/>
              </a:rPr>
              <a:t>که </a:t>
            </a:r>
            <a:r>
              <a:rPr lang="ar-SA" dirty="0">
                <a:latin typeface="Calibri" panose="020F0502020204030204" pitchFamily="34" charset="0"/>
                <a:ea typeface="Calibri" panose="020F0502020204030204" pitchFamily="34" charset="0"/>
                <a:cs typeface="B Lotus" panose="00000400000000000000" pitchFamily="2" charset="-78"/>
              </a:rPr>
              <a:t>بر اساس آن واردات افزونه­های وارداتی مانند </a:t>
            </a:r>
            <a:r>
              <a:rPr lang="en-US" dirty="0">
                <a:latin typeface="Calibri" panose="020F0502020204030204" pitchFamily="34" charset="0"/>
                <a:ea typeface="Calibri" panose="020F0502020204030204" pitchFamily="34" charset="0"/>
                <a:cs typeface="B Lotus" panose="00000400000000000000" pitchFamily="2" charset="-78"/>
              </a:rPr>
              <a:t>MTBE</a:t>
            </a:r>
            <a:r>
              <a:rPr lang="fa-IR" dirty="0">
                <a:latin typeface="Calibri" panose="020F0502020204030204" pitchFamily="34" charset="0"/>
                <a:ea typeface="Calibri" panose="020F0502020204030204" pitchFamily="34" charset="0"/>
                <a:cs typeface="B Lotus" panose="00000400000000000000" pitchFamily="2" charset="-78"/>
              </a:rPr>
              <a:t> </a:t>
            </a:r>
            <a:r>
              <a:rPr lang="en-US" dirty="0">
                <a:latin typeface="Calibri" panose="020F0502020204030204" pitchFamily="34" charset="0"/>
                <a:ea typeface="Calibri" panose="020F0502020204030204" pitchFamily="34" charset="0"/>
                <a:cs typeface="B Lotus" panose="00000400000000000000" pitchFamily="2" charset="-78"/>
              </a:rPr>
              <a:t> </a:t>
            </a:r>
            <a:r>
              <a:rPr lang="fa-IR" dirty="0">
                <a:latin typeface="Calibri" panose="020F0502020204030204" pitchFamily="34" charset="0"/>
                <a:ea typeface="Calibri" panose="020F0502020204030204" pitchFamily="34" charset="0"/>
                <a:cs typeface="B Lotus" panose="00000400000000000000" pitchFamily="2" charset="-78"/>
              </a:rPr>
              <a:t>ممنوع شده و </a:t>
            </a:r>
            <a:r>
              <a:rPr lang="ar-SA" dirty="0">
                <a:latin typeface="Calibri" panose="020F0502020204030204" pitchFamily="34" charset="0"/>
                <a:ea typeface="Calibri" panose="020F0502020204030204" pitchFamily="34" charset="0"/>
                <a:cs typeface="B Lotus" panose="00000400000000000000" pitchFamily="2" charset="-78"/>
              </a:rPr>
              <a:t>جای خودرا به اتانولهای افزونی</a:t>
            </a:r>
            <a:r>
              <a:rPr lang="fa-IR" dirty="0">
                <a:latin typeface="Calibri" panose="020F0502020204030204" pitchFamily="34" charset="0"/>
                <a:ea typeface="Calibri" panose="020F0502020204030204" pitchFamily="34" charset="0"/>
                <a:cs typeface="B Lotus" panose="00000400000000000000" pitchFamily="2" charset="-78"/>
              </a:rPr>
              <a:t> بدهد.</a:t>
            </a:r>
          </a:p>
          <a:p>
            <a:pPr lvl="2"/>
            <a:endParaRPr lang="en-US" dirty="0"/>
          </a:p>
        </p:txBody>
      </p:sp>
      <p:sp>
        <p:nvSpPr>
          <p:cNvPr id="4" name="Title 1"/>
          <p:cNvSpPr>
            <a:spLocks noGrp="1"/>
          </p:cNvSpPr>
          <p:nvPr>
            <p:ph type="title"/>
          </p:nvPr>
        </p:nvSpPr>
        <p:spPr>
          <a:xfrm>
            <a:off x="15988" y="548680"/>
            <a:ext cx="9217024" cy="1066800"/>
          </a:xfrm>
        </p:spPr>
        <p:txBody>
          <a:bodyPr>
            <a:normAutofit fontScale="90000"/>
          </a:bodyPr>
          <a:lstStyle/>
          <a:p>
            <a:r>
              <a:rPr lang="ar-SA" dirty="0"/>
              <a:t>مطالعه موردی ارزیابی سیاستهای سوختهای زیستی در ایران</a:t>
            </a:r>
            <a:r>
              <a:rPr lang="fa-IR" dirty="0" smtClean="0"/>
              <a:t>(4)</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95421515"/>
              </p:ext>
            </p:extLst>
          </p:nvPr>
        </p:nvGraphicFramePr>
        <p:xfrm>
          <a:off x="1763688" y="4195445"/>
          <a:ext cx="5913120" cy="2662555"/>
        </p:xfrm>
        <a:graphic>
          <a:graphicData uri="http://schemas.openxmlformats.org/drawingml/2006/table">
            <a:tbl>
              <a:tblPr rtl="1" firstRow="1" firstCol="1" bandRow="1">
                <a:tableStyleId>{5C22544A-7EE6-4342-B048-85BDC9FD1C3A}</a:tableStyleId>
              </a:tblPr>
              <a:tblGrid>
                <a:gridCol w="1184275">
                  <a:extLst>
                    <a:ext uri="{9D8B030D-6E8A-4147-A177-3AD203B41FA5}">
                      <a16:colId xmlns:a16="http://schemas.microsoft.com/office/drawing/2014/main" val="20000"/>
                    </a:ext>
                  </a:extLst>
                </a:gridCol>
                <a:gridCol w="1199515">
                  <a:extLst>
                    <a:ext uri="{9D8B030D-6E8A-4147-A177-3AD203B41FA5}">
                      <a16:colId xmlns:a16="http://schemas.microsoft.com/office/drawing/2014/main" val="20001"/>
                    </a:ext>
                  </a:extLst>
                </a:gridCol>
                <a:gridCol w="1199515">
                  <a:extLst>
                    <a:ext uri="{9D8B030D-6E8A-4147-A177-3AD203B41FA5}">
                      <a16:colId xmlns:a16="http://schemas.microsoft.com/office/drawing/2014/main" val="20002"/>
                    </a:ext>
                  </a:extLst>
                </a:gridCol>
                <a:gridCol w="1154430">
                  <a:extLst>
                    <a:ext uri="{9D8B030D-6E8A-4147-A177-3AD203B41FA5}">
                      <a16:colId xmlns:a16="http://schemas.microsoft.com/office/drawing/2014/main" val="20003"/>
                    </a:ext>
                  </a:extLst>
                </a:gridCol>
                <a:gridCol w="1175385">
                  <a:extLst>
                    <a:ext uri="{9D8B030D-6E8A-4147-A177-3AD203B41FA5}">
                      <a16:colId xmlns:a16="http://schemas.microsoft.com/office/drawing/2014/main" val="20004"/>
                    </a:ext>
                  </a:extLst>
                </a:gridCol>
              </a:tblGrid>
              <a:tr h="393700">
                <a:tc rowSpan="2">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سال </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gridSpan="2">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شرکتهای تولید کننده داخل</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endParaRPr lang="en-US"/>
                    </a:p>
                  </a:txBody>
                  <a:tcPr/>
                </a:tc>
                <a:tc rowSpan="2">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واردات</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rowSpan="2">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جمع</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365125">
                <a:tc vMerge="1">
                  <a:txBody>
                    <a:bodyPr/>
                    <a:lstStyle/>
                    <a:p>
                      <a:endParaRPr lang="en-US"/>
                    </a:p>
                  </a:txBody>
                  <a:tcPr/>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شیمی بافت</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پتروشیمی بندر امام</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79095">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1386</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53072</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230235</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61806</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345113</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387350">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1387</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42936</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333734</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376670</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379095">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1388</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29232</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295607</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84117</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408956</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379095">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1389</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78342</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202642</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9499</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290445</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379095">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1390</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79650</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245098</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a:effectLst/>
                          <a:cs typeface="B Nazanin" panose="00000400000000000000" pitchFamily="2" charset="-78"/>
                        </a:rPr>
                        <a:t>-</a:t>
                      </a:r>
                      <a:endParaRPr lang="en-US" sz="12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1000"/>
                        </a:spcAft>
                        <a:tabLst>
                          <a:tab pos="2239010" algn="l"/>
                          <a:tab pos="2896235" algn="l"/>
                        </a:tabLst>
                      </a:pPr>
                      <a:r>
                        <a:rPr lang="ar-SA" sz="1400" dirty="0">
                          <a:effectLst/>
                          <a:cs typeface="B Nazanin" panose="00000400000000000000" pitchFamily="2" charset="-78"/>
                        </a:rPr>
                        <a:t>324698</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1924882" y="3841502"/>
            <a:ext cx="56220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2238375" algn="l"/>
                <a:tab pos="2895600" algn="l"/>
              </a:tabLs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tab pos="2238375" algn="l"/>
                <a:tab pos="2895600" algn="l"/>
              </a:tabLst>
            </a:pP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جدول 8- </a:t>
            </a:r>
            <a:r>
              <a:rPr kumimoji="0" lang="ar-SA"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منابع تامین </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MTBE </a:t>
            </a: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طی سالهای 90-86 (تن در سال)</a:t>
            </a:r>
            <a:r>
              <a:rPr kumimoji="0" lang="en-US"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Lotus" panose="00000400000000000000" pitchFamily="2" charset="-78"/>
              </a:rPr>
              <a:t> </a:t>
            </a:r>
            <a:endParaRPr kumimoji="0" lang="en-US" altLang="en-US" sz="20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38375" algn="l"/>
                <a:tab pos="2895600" algn="l"/>
              </a:tabLst>
            </a:pPr>
            <a:endParaRPr kumimoji="0" lang="en-US" altLang="en-US" sz="2000" b="0" i="0" u="none" strike="noStrike" cap="none" normalizeH="0" baseline="0" dirty="0" smtClean="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17198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688" y="2231784"/>
            <a:ext cx="8229600" cy="4325112"/>
          </a:xfrm>
        </p:spPr>
        <p:txBody>
          <a:bodyPr/>
          <a:lstStyle/>
          <a:p>
            <a:r>
              <a:rPr lang="fa-IR" kern="1600" spc="-50" dirty="0">
                <a:solidFill>
                  <a:srgbClr val="000000"/>
                </a:solidFill>
                <a:latin typeface="B Titr" panose="00000700000000000000" pitchFamily="2" charset="-78"/>
                <a:ea typeface="Calibri" panose="020F0502020204030204" pitchFamily="34" charset="0"/>
                <a:cs typeface="B Lotus" panose="00000400000000000000" pitchFamily="2" charset="-78"/>
              </a:rPr>
              <a:t>ارزیابی اثر بخشی </a:t>
            </a:r>
            <a:endParaRPr lang="fa-IR" kern="1600" spc="-50" dirty="0" smtClean="0">
              <a:solidFill>
                <a:srgbClr val="000000"/>
              </a:solidFill>
              <a:latin typeface="B Titr" panose="00000700000000000000" pitchFamily="2" charset="-78"/>
              <a:ea typeface="Calibri" panose="020F0502020204030204" pitchFamily="34" charset="0"/>
              <a:cs typeface="B Lotus" panose="00000400000000000000" pitchFamily="2" charset="-78"/>
            </a:endParaRPr>
          </a:p>
          <a:p>
            <a:endParaRPr lang="en-US" dirty="0"/>
          </a:p>
        </p:txBody>
      </p:sp>
      <p:sp>
        <p:nvSpPr>
          <p:cNvPr id="4" name="Title 1"/>
          <p:cNvSpPr>
            <a:spLocks noGrp="1"/>
          </p:cNvSpPr>
          <p:nvPr>
            <p:ph type="title"/>
          </p:nvPr>
        </p:nvSpPr>
        <p:spPr>
          <a:xfrm>
            <a:off x="-73024" y="1052736"/>
            <a:ext cx="9217024" cy="1066800"/>
          </a:xfrm>
        </p:spPr>
        <p:txBody>
          <a:bodyPr>
            <a:normAutofit fontScale="90000"/>
          </a:bodyPr>
          <a:lstStyle/>
          <a:p>
            <a:r>
              <a:rPr lang="ar-SA" dirty="0"/>
              <a:t>مطالعه موردی ارزیابی سیاستهای سوختهای زیستی در ایران</a:t>
            </a:r>
            <a:r>
              <a:rPr lang="fa-IR" dirty="0" smtClean="0"/>
              <a:t>(5)</a:t>
            </a:r>
            <a:endParaRPr lang="en-US" dirty="0"/>
          </a:p>
        </p:txBody>
      </p:sp>
      <p:graphicFrame>
        <p:nvGraphicFramePr>
          <p:cNvPr id="2" name="Diagram 1"/>
          <p:cNvGraphicFramePr/>
          <p:nvPr>
            <p:extLst>
              <p:ext uri="{D42A27DB-BD31-4B8C-83A1-F6EECF244321}">
                <p14:modId xmlns:p14="http://schemas.microsoft.com/office/powerpoint/2010/main" val="2181529675"/>
              </p:ext>
            </p:extLst>
          </p:nvPr>
        </p:nvGraphicFramePr>
        <p:xfrm>
          <a:off x="169168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987824" y="5229200"/>
            <a:ext cx="4953600" cy="461665"/>
          </a:xfrm>
          <a:prstGeom prst="rect">
            <a:avLst/>
          </a:prstGeom>
        </p:spPr>
        <p:txBody>
          <a:bodyPr wrap="none">
            <a:spAutoFit/>
          </a:bodyPr>
          <a:lstStyle/>
          <a:p>
            <a:r>
              <a:rPr lang="fa-IR" sz="2400" dirty="0" smtClean="0">
                <a:latin typeface="Calibri" panose="020F0502020204030204" pitchFamily="34" charset="0"/>
                <a:ea typeface="Calibri" panose="020F0502020204030204" pitchFamily="34" charset="0"/>
                <a:cs typeface="B Nazanin" panose="00000400000000000000" pitchFamily="2" charset="-78"/>
              </a:rPr>
              <a:t>مثال : </a:t>
            </a:r>
            <a:r>
              <a:rPr lang="ar-SA" sz="2400" dirty="0" smtClean="0">
                <a:latin typeface="Calibri" panose="020F0502020204030204" pitchFamily="34" charset="0"/>
                <a:ea typeface="Calibri" panose="020F0502020204030204" pitchFamily="34" charset="0"/>
                <a:cs typeface="B Nazanin" panose="00000400000000000000" pitchFamily="2" charset="-78"/>
              </a:rPr>
              <a:t>کمبود </a:t>
            </a:r>
            <a:r>
              <a:rPr lang="ar-SA" sz="2400" dirty="0">
                <a:latin typeface="Calibri" panose="020F0502020204030204" pitchFamily="34" charset="0"/>
                <a:ea typeface="Calibri" panose="020F0502020204030204" pitchFamily="34" charset="0"/>
                <a:cs typeface="B Nazanin" panose="00000400000000000000" pitchFamily="2" charset="-78"/>
              </a:rPr>
              <a:t>ملاس در کشور و بالا رفتن قیمت آن </a:t>
            </a:r>
            <a:endParaRPr lang="en-US" sz="2400" dirty="0">
              <a:cs typeface="B Nazanin" panose="00000400000000000000" pitchFamily="2" charset="-78"/>
            </a:endParaRPr>
          </a:p>
        </p:txBody>
      </p:sp>
    </p:spTree>
    <p:extLst>
      <p:ext uri="{BB962C8B-B14F-4D97-AF65-F5344CB8AC3E}">
        <p14:creationId xmlns:p14="http://schemas.microsoft.com/office/powerpoint/2010/main" val="8232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dirty="0"/>
              <a:t>ارزیابی </a:t>
            </a:r>
            <a:r>
              <a:rPr lang="fa-IR" dirty="0" smtClean="0"/>
              <a:t>سودمندی</a:t>
            </a:r>
          </a:p>
          <a:p>
            <a:pPr lvl="1" algn="just"/>
            <a:r>
              <a:rPr lang="fa-IR" dirty="0" smtClean="0"/>
              <a:t>با </a:t>
            </a:r>
            <a:r>
              <a:rPr lang="ar-SA" dirty="0" smtClean="0"/>
              <a:t>عدم </a:t>
            </a:r>
            <a:r>
              <a:rPr lang="ar-SA" dirty="0"/>
              <a:t>ورود کارآفرینان به عرصه­ی تولید قابل ملاحظه سوختهای زیستی، </a:t>
            </a:r>
            <a:r>
              <a:rPr lang="ar-SA" dirty="0" smtClean="0"/>
              <a:t>این </a:t>
            </a:r>
            <a:r>
              <a:rPr lang="ar-SA" dirty="0"/>
              <a:t>سیاستها منجر به افزایش رفاه مردم و کاهش مخاطرات محیط­زیستی نشده است.</a:t>
            </a:r>
            <a:r>
              <a:rPr lang="fa-IR" dirty="0" smtClean="0"/>
              <a:t> </a:t>
            </a:r>
          </a:p>
          <a:p>
            <a:endParaRPr lang="en-US" dirty="0"/>
          </a:p>
        </p:txBody>
      </p:sp>
      <p:sp>
        <p:nvSpPr>
          <p:cNvPr id="4" name="Title 1"/>
          <p:cNvSpPr>
            <a:spLocks noGrp="1"/>
          </p:cNvSpPr>
          <p:nvPr>
            <p:ph type="title"/>
          </p:nvPr>
        </p:nvSpPr>
        <p:spPr>
          <a:xfrm>
            <a:off x="-73024" y="1052736"/>
            <a:ext cx="9217024" cy="1066800"/>
          </a:xfrm>
        </p:spPr>
        <p:txBody>
          <a:bodyPr>
            <a:normAutofit fontScale="90000"/>
          </a:bodyPr>
          <a:lstStyle/>
          <a:p>
            <a:r>
              <a:rPr lang="ar-SA" dirty="0"/>
              <a:t>مطالعه موردی ارزیابی سیاستهای سوختهای زیستی در ایران</a:t>
            </a:r>
            <a:r>
              <a:rPr lang="fa-IR" dirty="0" smtClean="0"/>
              <a:t>(6)</a:t>
            </a:r>
            <a:endParaRPr lang="en-US" dirty="0"/>
          </a:p>
        </p:txBody>
      </p:sp>
    </p:spTree>
    <p:extLst>
      <p:ext uri="{BB962C8B-B14F-4D97-AF65-F5344CB8AC3E}">
        <p14:creationId xmlns:p14="http://schemas.microsoft.com/office/powerpoint/2010/main" val="3583248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latin typeface="Calibri" panose="020F0502020204030204" pitchFamily="34" charset="0"/>
                <a:ea typeface="Calibri" panose="020F0502020204030204" pitchFamily="34" charset="0"/>
                <a:cs typeface="B Lotus" panose="00000400000000000000" pitchFamily="2" charset="-78"/>
              </a:rPr>
              <a:t>ارزیابی کلی</a:t>
            </a:r>
          </a:p>
          <a:p>
            <a:pPr lvl="1"/>
            <a:r>
              <a:rPr lang="ar-SA" dirty="0" smtClean="0">
                <a:solidFill>
                  <a:schemeClr val="tx1"/>
                </a:solidFill>
                <a:latin typeface="Calibri" panose="020F0502020204030204" pitchFamily="34" charset="0"/>
                <a:ea typeface="Calibri" panose="020F0502020204030204" pitchFamily="34" charset="0"/>
                <a:cs typeface="B Lotus" panose="00000400000000000000" pitchFamily="2" charset="-78"/>
              </a:rPr>
              <a:t>شکست </a:t>
            </a:r>
            <a:r>
              <a:rPr lang="ar-SA" dirty="0">
                <a:solidFill>
                  <a:schemeClr val="tx1"/>
                </a:solidFill>
                <a:latin typeface="Calibri" panose="020F0502020204030204" pitchFamily="34" charset="0"/>
                <a:ea typeface="Calibri" panose="020F0502020204030204" pitchFamily="34" charset="0"/>
                <a:cs typeface="B Lotus" panose="00000400000000000000" pitchFamily="2" charset="-78"/>
              </a:rPr>
              <a:t>همه جانبه اهداف، کارائی، اثربخشی و سودمندی سیاستهای حاکم بر سوختهای زیستی در ایران </a:t>
            </a:r>
            <a:endParaRPr lang="fa-IR" dirty="0" smtClean="0">
              <a:solidFill>
                <a:schemeClr val="tx1"/>
              </a:solidFill>
              <a:latin typeface="Calibri" panose="020F0502020204030204" pitchFamily="34" charset="0"/>
              <a:ea typeface="Calibri" panose="020F0502020204030204" pitchFamily="34" charset="0"/>
              <a:cs typeface="B Lotus" panose="00000400000000000000" pitchFamily="2" charset="-78"/>
            </a:endParaRPr>
          </a:p>
          <a:p>
            <a:pPr marL="411480" lvl="1" indent="0" algn="ctr">
              <a:buNone/>
            </a:pPr>
            <a:endParaRPr lang="fa-IR" dirty="0">
              <a:solidFill>
                <a:schemeClr val="tx1"/>
              </a:solidFill>
              <a:latin typeface="Calibri" panose="020F0502020204030204" pitchFamily="34" charset="0"/>
              <a:cs typeface="B Lotus" panose="00000400000000000000" pitchFamily="2" charset="-78"/>
            </a:endParaRPr>
          </a:p>
          <a:p>
            <a:pPr marL="411480" lvl="1" indent="0" algn="ctr">
              <a:buNone/>
            </a:pPr>
            <a:r>
              <a:rPr lang="ar-SA" b="1" dirty="0" smtClean="0">
                <a:solidFill>
                  <a:schemeClr val="tx1"/>
                </a:solidFill>
              </a:rPr>
              <a:t>تاثیر </a:t>
            </a:r>
            <a:r>
              <a:rPr lang="ar-SA" b="1" dirty="0">
                <a:solidFill>
                  <a:schemeClr val="tx1"/>
                </a:solidFill>
              </a:rPr>
              <a:t>مهم ساختار سیاسی بر موفقیت و شکستهای </a:t>
            </a:r>
            <a:endParaRPr lang="fa-IR" b="1" dirty="0" smtClean="0">
              <a:solidFill>
                <a:schemeClr val="tx1"/>
              </a:solidFill>
            </a:endParaRPr>
          </a:p>
          <a:p>
            <a:pPr marL="411480" lvl="1" indent="0" algn="ctr">
              <a:buNone/>
            </a:pPr>
            <a:r>
              <a:rPr lang="ar-SA" b="1" dirty="0" smtClean="0">
                <a:solidFill>
                  <a:schemeClr val="tx1"/>
                </a:solidFill>
              </a:rPr>
              <a:t>سیاستهای </a:t>
            </a:r>
            <a:r>
              <a:rPr lang="ar-SA" b="1" dirty="0">
                <a:solidFill>
                  <a:schemeClr val="tx1"/>
                </a:solidFill>
              </a:rPr>
              <a:t>نوآوری </a:t>
            </a:r>
            <a:endParaRPr lang="fa-IR" b="1" dirty="0" smtClean="0">
              <a:solidFill>
                <a:schemeClr val="tx1"/>
              </a:solidFill>
            </a:endParaRPr>
          </a:p>
          <a:p>
            <a:pPr marL="411480" lvl="1" indent="0" algn="ctr">
              <a:buNone/>
            </a:pPr>
            <a:endParaRPr lang="fa-IR" b="1" dirty="0">
              <a:solidFill>
                <a:schemeClr val="tx1"/>
              </a:solidFill>
            </a:endParaRPr>
          </a:p>
          <a:p>
            <a:pPr marL="411480" lvl="1" indent="0" algn="ctr">
              <a:buNone/>
            </a:pPr>
            <a:r>
              <a:rPr lang="ar-SA" dirty="0">
                <a:solidFill>
                  <a:schemeClr val="tx1"/>
                </a:solidFill>
              </a:rPr>
              <a:t>عدم تعادل بین نیرویهای بازار (اکوسیستم کارآفرینی) ، جامعه مدنی (انجمنهای طرفدار انرژیهای تجدیدپذیر، فعالان محیط زیست، انجمن صنایع اتانول) و دولت</a:t>
            </a:r>
            <a:endParaRPr lang="en-US" b="1" dirty="0">
              <a:solidFill>
                <a:schemeClr val="tx1"/>
              </a:solidFill>
            </a:endParaRPr>
          </a:p>
        </p:txBody>
      </p:sp>
      <p:sp>
        <p:nvSpPr>
          <p:cNvPr id="4" name="Title 1"/>
          <p:cNvSpPr>
            <a:spLocks noGrp="1"/>
          </p:cNvSpPr>
          <p:nvPr>
            <p:ph type="title"/>
          </p:nvPr>
        </p:nvSpPr>
        <p:spPr>
          <a:xfrm>
            <a:off x="-73024" y="1052736"/>
            <a:ext cx="9217024" cy="1066800"/>
          </a:xfrm>
        </p:spPr>
        <p:txBody>
          <a:bodyPr>
            <a:normAutofit fontScale="90000"/>
          </a:bodyPr>
          <a:lstStyle/>
          <a:p>
            <a:r>
              <a:rPr lang="ar-SA" dirty="0"/>
              <a:t>مطالعه موردی ارزیابی سیاستهای سوختهای زیستی در ایران</a:t>
            </a:r>
            <a:r>
              <a:rPr lang="fa-IR" dirty="0" smtClean="0"/>
              <a:t>(7)</a:t>
            </a:r>
            <a:endParaRPr lang="en-US" dirty="0"/>
          </a:p>
        </p:txBody>
      </p:sp>
      <p:cxnSp>
        <p:nvCxnSpPr>
          <p:cNvPr id="5" name="Straight Arrow Connector 4"/>
          <p:cNvCxnSpPr/>
          <p:nvPr/>
        </p:nvCxnSpPr>
        <p:spPr>
          <a:xfrm>
            <a:off x="4427984" y="3212976"/>
            <a:ext cx="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7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089" y="770048"/>
            <a:ext cx="9217024" cy="1066800"/>
          </a:xfrm>
        </p:spPr>
        <p:txBody>
          <a:bodyPr>
            <a:normAutofit fontScale="90000"/>
          </a:bodyPr>
          <a:lstStyle/>
          <a:p>
            <a:r>
              <a:rPr lang="ar-SA" dirty="0"/>
              <a:t>مطالعه موردی ارزیابی سیاستهای سوختهای زیستی در ایران</a:t>
            </a:r>
            <a:r>
              <a:rPr lang="fa-IR" dirty="0" smtClean="0"/>
              <a:t>(8)</a:t>
            </a:r>
            <a:endParaRPr lang="en-US" dirty="0"/>
          </a:p>
        </p:txBody>
      </p:sp>
      <p:sp>
        <p:nvSpPr>
          <p:cNvPr id="2" name="Rectangle 2"/>
          <p:cNvSpPr>
            <a:spLocks noChangeArrowheads="1"/>
          </p:cNvSpPr>
          <p:nvPr/>
        </p:nvSpPr>
        <p:spPr bwMode="auto">
          <a:xfrm>
            <a:off x="1691680" y="16623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5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9249" y="1662336"/>
            <a:ext cx="5724525" cy="4591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81191" y="6099393"/>
            <a:ext cx="91406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شکل8- </a:t>
            </a:r>
            <a:r>
              <a:rPr kumimoji="0" lang="fa-IR" altLang="en-US"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ریشه­یابی</a:t>
            </a: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شکست سیاست </a:t>
            </a:r>
            <a:r>
              <a:rPr kumimoji="0" lang="fa-IR" altLang="en-US"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ازطریق</a:t>
            </a: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شناخت </a:t>
            </a:r>
            <a:r>
              <a:rPr kumimoji="0" lang="fa-IR" altLang="en-US"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شکستهای</a:t>
            </a: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ساختاری و تعامل اختلالات کارکردی در</a:t>
            </a:r>
          </a:p>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سیاستگذاری </a:t>
            </a:r>
            <a:r>
              <a:rPr kumimoji="0" lang="fa-IR" altLang="en-US" sz="20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سوختهای</a:t>
            </a:r>
            <a:r>
              <a:rPr kumimoji="0" lang="fa-IR" altLang="en-US"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زیستی ایران</a:t>
            </a:r>
            <a:endParaRPr kumimoji="0" lang="fa-IR" alt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1439875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dirty="0" smtClean="0"/>
              <a:t>دلایل اولویت </a:t>
            </a:r>
            <a:r>
              <a:rPr lang="ar-SA" dirty="0" smtClean="0"/>
              <a:t>سیاستهای </a:t>
            </a:r>
            <a:r>
              <a:rPr lang="ar-SA" dirty="0"/>
              <a:t>توسعه انرژیهای </a:t>
            </a:r>
            <a:r>
              <a:rPr lang="ar-SA" dirty="0" smtClean="0"/>
              <a:t>تجدیدپذیر</a:t>
            </a:r>
            <a:r>
              <a:rPr lang="fa-IR" dirty="0" smtClean="0"/>
              <a:t> در کشورهای مختلف</a:t>
            </a:r>
          </a:p>
          <a:p>
            <a:pPr lvl="1"/>
            <a:r>
              <a:rPr lang="ar-SA" dirty="0"/>
              <a:t>کوشش برای رهائی از وابستگی انرژی و نیل به امنیت انرژی </a:t>
            </a:r>
            <a:endParaRPr lang="en-US" dirty="0"/>
          </a:p>
          <a:p>
            <a:pPr lvl="1"/>
            <a:r>
              <a:rPr lang="ar-SA" dirty="0"/>
              <a:t>اولویت درجه یک </a:t>
            </a:r>
            <a:r>
              <a:rPr lang="fa-IR" dirty="0" smtClean="0"/>
              <a:t>برای توجه </a:t>
            </a:r>
            <a:r>
              <a:rPr lang="ar-SA" dirty="0" smtClean="0"/>
              <a:t>مسائل </a:t>
            </a:r>
            <a:r>
              <a:rPr lang="ar-SA" dirty="0"/>
              <a:t>محیط </a:t>
            </a:r>
            <a:r>
              <a:rPr lang="ar-SA" dirty="0" smtClean="0"/>
              <a:t>زیستی</a:t>
            </a:r>
            <a:endParaRPr lang="fa-IR" dirty="0" smtClean="0"/>
          </a:p>
          <a:p>
            <a:pPr lvl="1"/>
            <a:endParaRPr lang="en-US" dirty="0"/>
          </a:p>
          <a:p>
            <a:pPr marL="109728" indent="0" algn="ctr">
              <a:buNone/>
            </a:pPr>
            <a:r>
              <a:rPr lang="ar-SA" dirty="0" smtClean="0"/>
              <a:t> </a:t>
            </a:r>
            <a:r>
              <a:rPr lang="ar-SA" dirty="0"/>
              <a:t>ایران در شرایط فعلی دارای هیچکدام از </a:t>
            </a:r>
            <a:r>
              <a:rPr lang="fa-IR" dirty="0" smtClean="0"/>
              <a:t>دلایل فوق </a:t>
            </a:r>
            <a:r>
              <a:rPr lang="ar-SA" dirty="0" smtClean="0"/>
              <a:t>نیست </a:t>
            </a:r>
            <a:endParaRPr lang="fa-IR" dirty="0" smtClean="0"/>
          </a:p>
          <a:p>
            <a:pPr marL="109728" indent="0" algn="ctr">
              <a:buNone/>
            </a:pPr>
            <a:endParaRPr lang="en-US" dirty="0"/>
          </a:p>
          <a:p>
            <a:pPr marL="109728" indent="0" algn="ctr">
              <a:buNone/>
            </a:pPr>
            <a:r>
              <a:rPr lang="ar-SA" dirty="0"/>
              <a:t> غیر </a:t>
            </a:r>
            <a:r>
              <a:rPr lang="ar-SA" dirty="0" smtClean="0"/>
              <a:t>کارا</a:t>
            </a:r>
            <a:r>
              <a:rPr lang="fa-IR" dirty="0" err="1" smtClean="0"/>
              <a:t>یی</a:t>
            </a:r>
            <a:r>
              <a:rPr lang="ar-SA" dirty="0" smtClean="0"/>
              <a:t> </a:t>
            </a:r>
            <a:r>
              <a:rPr lang="ar-SA" dirty="0"/>
              <a:t>و غیر </a:t>
            </a:r>
            <a:r>
              <a:rPr lang="ar-SA" dirty="0" smtClean="0"/>
              <a:t>سودمند</a:t>
            </a:r>
            <a:r>
              <a:rPr lang="fa-IR" dirty="0" smtClean="0"/>
              <a:t>ی</a:t>
            </a:r>
            <a:r>
              <a:rPr lang="ar-SA" dirty="0" smtClean="0"/>
              <a:t> سیاستهای </a:t>
            </a:r>
            <a:r>
              <a:rPr lang="ar-SA" dirty="0"/>
              <a:t>توسعه فناوریهای انرژیهای تجدیدپذیر در یک بافتار </a:t>
            </a:r>
            <a:r>
              <a:rPr lang="ar-SA" dirty="0" smtClean="0"/>
              <a:t>غیرمناسب</a:t>
            </a:r>
            <a:endParaRPr lang="en-US" dirty="0"/>
          </a:p>
        </p:txBody>
      </p:sp>
      <p:sp>
        <p:nvSpPr>
          <p:cNvPr id="4" name="Title 1"/>
          <p:cNvSpPr>
            <a:spLocks noGrp="1"/>
          </p:cNvSpPr>
          <p:nvPr>
            <p:ph type="title"/>
          </p:nvPr>
        </p:nvSpPr>
        <p:spPr>
          <a:xfrm>
            <a:off x="-73024" y="1052736"/>
            <a:ext cx="9217024" cy="1066800"/>
          </a:xfrm>
        </p:spPr>
        <p:txBody>
          <a:bodyPr>
            <a:normAutofit fontScale="90000"/>
          </a:bodyPr>
          <a:lstStyle/>
          <a:p>
            <a:r>
              <a:rPr lang="ar-SA" dirty="0"/>
              <a:t>مطالعه موردی ارزیابی سیاستهای سوختهای زیستی در ایران</a:t>
            </a:r>
            <a:r>
              <a:rPr lang="fa-IR" dirty="0" smtClean="0"/>
              <a:t>(9)</a:t>
            </a:r>
            <a:endParaRPr lang="en-US" dirty="0"/>
          </a:p>
        </p:txBody>
      </p:sp>
      <p:cxnSp>
        <p:nvCxnSpPr>
          <p:cNvPr id="5" name="Straight Arrow Connector 4"/>
          <p:cNvCxnSpPr/>
          <p:nvPr/>
        </p:nvCxnSpPr>
        <p:spPr>
          <a:xfrm>
            <a:off x="4572000" y="4005064"/>
            <a:ext cx="0" cy="5760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a:off x="4572000" y="4941168"/>
            <a:ext cx="0" cy="5040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611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000" dirty="0" smtClean="0"/>
              <a:t>مقدمه (1)</a:t>
            </a:r>
            <a:endParaRPr lang="en-US" sz="3000" dirty="0"/>
          </a:p>
        </p:txBody>
      </p:sp>
      <p:sp>
        <p:nvSpPr>
          <p:cNvPr id="3" name="Content Placeholder 2"/>
          <p:cNvSpPr>
            <a:spLocks noGrp="1"/>
          </p:cNvSpPr>
          <p:nvPr>
            <p:ph idx="1"/>
          </p:nvPr>
        </p:nvSpPr>
        <p:spPr/>
        <p:txBody>
          <a:bodyPr/>
          <a:lstStyle/>
          <a:p>
            <a:pPr marL="109728" indent="0" algn="ctr">
              <a:buNone/>
            </a:pPr>
            <a:r>
              <a:rPr lang="ar-SA" dirty="0">
                <a:latin typeface="Calibri" panose="020F0502020204030204" pitchFamily="34" charset="0"/>
                <a:ea typeface="Calibri" panose="020F0502020204030204" pitchFamily="34" charset="0"/>
                <a:cs typeface="B Lotus" panose="00000400000000000000" pitchFamily="2" charset="-78"/>
              </a:rPr>
              <a:t>دلیل شکست </a:t>
            </a:r>
            <a:r>
              <a:rPr lang="ar-SA" dirty="0" smtClean="0">
                <a:latin typeface="Calibri" panose="020F0502020204030204" pitchFamily="34" charset="0"/>
                <a:ea typeface="Calibri" panose="020F0502020204030204" pitchFamily="34" charset="0"/>
                <a:cs typeface="B Lotus" panose="00000400000000000000" pitchFamily="2" charset="-78"/>
              </a:rPr>
              <a:t>سیاست</a:t>
            </a:r>
            <a:r>
              <a:rPr lang="fa-IR" dirty="0" smtClean="0">
                <a:latin typeface="Calibri" panose="020F0502020204030204" pitchFamily="34" charset="0"/>
                <a:ea typeface="Calibri" panose="020F0502020204030204" pitchFamily="34" charset="0"/>
                <a:cs typeface="B Lotus" panose="00000400000000000000" pitchFamily="2" charset="-78"/>
              </a:rPr>
              <a:t>: </a:t>
            </a:r>
            <a:r>
              <a:rPr lang="ar-SA" dirty="0" smtClean="0">
                <a:latin typeface="Calibri" panose="020F0502020204030204" pitchFamily="34" charset="0"/>
                <a:ea typeface="Calibri" panose="020F0502020204030204" pitchFamily="34" charset="0"/>
                <a:cs typeface="B Lotus" panose="00000400000000000000" pitchFamily="2" charset="-78"/>
              </a:rPr>
              <a:t>طیفی </a:t>
            </a:r>
            <a:r>
              <a:rPr lang="ar-SA" dirty="0">
                <a:latin typeface="Calibri" panose="020F0502020204030204" pitchFamily="34" charset="0"/>
                <a:ea typeface="Calibri" panose="020F0502020204030204" pitchFamily="34" charset="0"/>
                <a:cs typeface="B Lotus" panose="00000400000000000000" pitchFamily="2" charset="-78"/>
              </a:rPr>
              <a:t>از عوامل </a:t>
            </a:r>
            <a:r>
              <a:rPr lang="ar-SA" dirty="0" smtClean="0">
                <a:latin typeface="Calibri" panose="020F0502020204030204" pitchFamily="34" charset="0"/>
                <a:ea typeface="Calibri" panose="020F0502020204030204" pitchFamily="34" charset="0"/>
                <a:cs typeface="B Lotus" panose="00000400000000000000" pitchFamily="2" charset="-78"/>
              </a:rPr>
              <a:t>سیاستگذاری-سیاسی</a:t>
            </a:r>
            <a:endParaRPr lang="fa-IR" dirty="0" smtClean="0">
              <a:latin typeface="Calibri" panose="020F0502020204030204" pitchFamily="34" charset="0"/>
              <a:ea typeface="Calibri" panose="020F0502020204030204" pitchFamily="34" charset="0"/>
              <a:cs typeface="B Lotus" panose="00000400000000000000" pitchFamily="2" charset="-78"/>
            </a:endParaRPr>
          </a:p>
          <a:p>
            <a:pPr marL="109728" indent="0">
              <a:buNone/>
            </a:pPr>
            <a:endParaRPr lang="fa-IR" dirty="0" smtClean="0"/>
          </a:p>
          <a:p>
            <a:pPr marL="109728" indent="0">
              <a:buNone/>
            </a:pPr>
            <a:endParaRPr lang="fa-IR" dirty="0"/>
          </a:p>
          <a:p>
            <a:pPr marL="109728" indent="0">
              <a:buNone/>
            </a:pPr>
            <a:r>
              <a:rPr lang="fa-IR" dirty="0" smtClean="0"/>
              <a:t>                                              </a:t>
            </a:r>
            <a:r>
              <a:rPr lang="fa-IR" sz="2000" dirty="0" smtClean="0"/>
              <a:t>عدم </a:t>
            </a:r>
            <a:r>
              <a:rPr lang="fa-IR" sz="2000" dirty="0"/>
              <a:t>مهارت </a:t>
            </a:r>
            <a:r>
              <a:rPr lang="fa-IR" sz="2000" dirty="0" smtClean="0"/>
              <a:t>فن سالاران </a:t>
            </a:r>
            <a:r>
              <a:rPr lang="fa-IR" sz="2000" dirty="0"/>
              <a:t>در ارائه قوانین شفاف و </a:t>
            </a:r>
            <a:r>
              <a:rPr lang="fa-IR" sz="2000" dirty="0" smtClean="0"/>
              <a:t>کارا</a:t>
            </a:r>
          </a:p>
          <a:p>
            <a:pPr marL="109728" indent="0">
              <a:buNone/>
            </a:pPr>
            <a:endParaRPr lang="fa-IR" sz="2000" dirty="0"/>
          </a:p>
          <a:p>
            <a:pPr marL="109728" indent="0">
              <a:buNone/>
            </a:pPr>
            <a:endParaRPr lang="fa-IR" sz="2000" dirty="0" smtClean="0"/>
          </a:p>
          <a:p>
            <a:pPr marL="109728" indent="0">
              <a:buNone/>
            </a:pPr>
            <a:endParaRPr lang="fa-IR" sz="2000" dirty="0" smtClean="0"/>
          </a:p>
          <a:p>
            <a:pPr marL="109728" indent="0">
              <a:buNone/>
            </a:pPr>
            <a:endParaRPr lang="fa-IR" sz="2000" dirty="0" smtClean="0"/>
          </a:p>
          <a:p>
            <a:pPr marL="109728" indent="0">
              <a:buNone/>
            </a:pPr>
            <a:r>
              <a:rPr lang="ar-SA" sz="2000" dirty="0" smtClean="0"/>
              <a:t>استقرار </a:t>
            </a:r>
            <a:r>
              <a:rPr lang="ar-SA" sz="2000" dirty="0"/>
              <a:t>یک نظام سیاسی غیر مشارکتی و غیر مردمسالارانه </a:t>
            </a:r>
            <a:endParaRPr lang="en-US" sz="2000" dirty="0"/>
          </a:p>
        </p:txBody>
      </p:sp>
      <p:cxnSp>
        <p:nvCxnSpPr>
          <p:cNvPr id="5" name="Straight Arrow Connector 4"/>
          <p:cNvCxnSpPr/>
          <p:nvPr/>
        </p:nvCxnSpPr>
        <p:spPr>
          <a:xfrm>
            <a:off x="1637420" y="4797152"/>
            <a:ext cx="5869160"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V="1">
            <a:off x="1637420" y="4149080"/>
            <a:ext cx="0" cy="4320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7506891" y="4941168"/>
            <a:ext cx="0" cy="5760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9422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23" y="782591"/>
            <a:ext cx="8229600" cy="1066800"/>
          </a:xfrm>
        </p:spPr>
        <p:txBody>
          <a:bodyPr/>
          <a:lstStyle/>
          <a:p>
            <a:r>
              <a:rPr lang="fa-IR" dirty="0"/>
              <a:t>مقدمه </a:t>
            </a:r>
            <a:r>
              <a:rPr lang="fa-IR" dirty="0" smtClean="0"/>
              <a:t>(2)</a:t>
            </a:r>
            <a:endParaRPr lang="en-US" dirty="0"/>
          </a:p>
        </p:txBody>
      </p:sp>
      <p:sp>
        <p:nvSpPr>
          <p:cNvPr id="3" name="Content Placeholder 2"/>
          <p:cNvSpPr>
            <a:spLocks noGrp="1"/>
          </p:cNvSpPr>
          <p:nvPr>
            <p:ph idx="1"/>
          </p:nvPr>
        </p:nvSpPr>
        <p:spPr>
          <a:xfrm>
            <a:off x="508434" y="1676748"/>
            <a:ext cx="8229600" cy="5181251"/>
          </a:xfrm>
        </p:spPr>
        <p:txBody>
          <a:bodyPr/>
          <a:lstStyle/>
          <a:p>
            <a:r>
              <a:rPr lang="fa-IR" dirty="0" smtClean="0"/>
              <a:t>هدف </a:t>
            </a:r>
            <a:r>
              <a:rPr lang="ar-SA" dirty="0" smtClean="0"/>
              <a:t>مقاله </a:t>
            </a:r>
            <a:r>
              <a:rPr lang="ar-SA" dirty="0"/>
              <a:t>حاضر </a:t>
            </a:r>
            <a:r>
              <a:rPr lang="fa-IR" dirty="0" smtClean="0"/>
              <a:t>:</a:t>
            </a:r>
            <a:r>
              <a:rPr lang="ar-SA" dirty="0" smtClean="0"/>
              <a:t> تحلیل</a:t>
            </a:r>
            <a:r>
              <a:rPr lang="fa-IR" dirty="0" smtClean="0"/>
              <a:t> عوامل شکست سیاست</a:t>
            </a:r>
            <a:r>
              <a:rPr lang="ar-SA" dirty="0" smtClean="0"/>
              <a:t> </a:t>
            </a:r>
            <a:r>
              <a:rPr lang="fa-IR" dirty="0" smtClean="0"/>
              <a:t>از </a:t>
            </a:r>
            <a:r>
              <a:rPr lang="ar-SA" dirty="0" smtClean="0"/>
              <a:t>طریق</a:t>
            </a:r>
            <a:r>
              <a:rPr lang="fa-IR" dirty="0" smtClean="0"/>
              <a:t>:</a:t>
            </a:r>
            <a:endParaRPr lang="en-US" dirty="0"/>
          </a:p>
        </p:txBody>
      </p:sp>
      <p:sp>
        <p:nvSpPr>
          <p:cNvPr id="4" name="Plus 3"/>
          <p:cNvSpPr/>
          <p:nvPr/>
        </p:nvSpPr>
        <p:spPr>
          <a:xfrm>
            <a:off x="5524367" y="2850577"/>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4"/>
          <p:cNvSpPr/>
          <p:nvPr/>
        </p:nvSpPr>
        <p:spPr>
          <a:xfrm>
            <a:off x="2861815" y="2874965"/>
            <a:ext cx="576064"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81423" y="4493116"/>
            <a:ext cx="1800200" cy="983168"/>
          </a:xfrm>
          <a:prstGeom prst="rect">
            <a:avLst/>
          </a:prstGeom>
          <a:noFill/>
        </p:spPr>
        <p:txBody>
          <a:bodyPr wrap="square" rtlCol="0">
            <a:spAutoFit/>
          </a:bodyPr>
          <a:lstStyle/>
          <a:p>
            <a:endParaRPr lang="en-US" dirty="0"/>
          </a:p>
        </p:txBody>
      </p:sp>
      <p:sp>
        <p:nvSpPr>
          <p:cNvPr id="8" name="TextBox 7"/>
          <p:cNvSpPr txBox="1"/>
          <p:nvPr/>
        </p:nvSpPr>
        <p:spPr>
          <a:xfrm>
            <a:off x="981223" y="2650557"/>
            <a:ext cx="1800200" cy="1015663"/>
          </a:xfrm>
          <a:prstGeom prst="rect">
            <a:avLst/>
          </a:prstGeom>
          <a:noFill/>
          <a:ln>
            <a:solidFill>
              <a:schemeClr val="tx2">
                <a:lumMod val="40000"/>
                <a:lumOff val="60000"/>
              </a:schemeClr>
            </a:solidFill>
          </a:ln>
        </p:spPr>
        <p:txBody>
          <a:bodyPr wrap="square" rtlCol="0">
            <a:spAutoFit/>
          </a:bodyPr>
          <a:lstStyle/>
          <a:p>
            <a:pPr algn="ctr"/>
            <a:r>
              <a:rPr lang="ar-SA" sz="2000" dirty="0" smtClean="0">
                <a:cs typeface="B Nazanin" panose="00000400000000000000" pitchFamily="2" charset="-78"/>
              </a:rPr>
              <a:t>ارزیابی </a:t>
            </a:r>
            <a:r>
              <a:rPr lang="ar-SA" sz="2000" dirty="0">
                <a:cs typeface="B Nazanin" panose="00000400000000000000" pitchFamily="2" charset="-78"/>
              </a:rPr>
              <a:t>سیاست  در حوزه سیاستگذاری عمومی</a:t>
            </a:r>
            <a:endParaRPr lang="en-US" sz="2000" dirty="0">
              <a:cs typeface="B Nazanin" panose="00000400000000000000" pitchFamily="2" charset="-78"/>
            </a:endParaRPr>
          </a:p>
        </p:txBody>
      </p:sp>
      <p:sp>
        <p:nvSpPr>
          <p:cNvPr id="9" name="TextBox 8"/>
          <p:cNvSpPr txBox="1"/>
          <p:nvPr/>
        </p:nvSpPr>
        <p:spPr>
          <a:xfrm>
            <a:off x="3501503" y="2624828"/>
            <a:ext cx="2022864" cy="1015663"/>
          </a:xfrm>
          <a:prstGeom prst="rect">
            <a:avLst/>
          </a:prstGeom>
          <a:noFill/>
          <a:ln>
            <a:solidFill>
              <a:schemeClr val="accent2">
                <a:lumMod val="40000"/>
                <a:lumOff val="60000"/>
              </a:schemeClr>
            </a:solidFill>
          </a:ln>
        </p:spPr>
        <p:txBody>
          <a:bodyPr wrap="square" rtlCol="0">
            <a:spAutoFit/>
          </a:bodyPr>
          <a:lstStyle/>
          <a:p>
            <a:pPr algn="ctr"/>
            <a:r>
              <a:rPr lang="ar-SA" sz="2000" dirty="0">
                <a:cs typeface="B Nazanin" panose="00000400000000000000" pitchFamily="2" charset="-78"/>
              </a:rPr>
              <a:t>شکستهای سیستم نوآوری در حوزه سیاستهای نوآوری</a:t>
            </a:r>
            <a:endParaRPr lang="en-US" sz="2000" dirty="0">
              <a:cs typeface="B Nazanin" panose="00000400000000000000" pitchFamily="2" charset="-78"/>
            </a:endParaRPr>
          </a:p>
        </p:txBody>
      </p:sp>
      <p:sp>
        <p:nvSpPr>
          <p:cNvPr id="10" name="TextBox 9"/>
          <p:cNvSpPr txBox="1"/>
          <p:nvPr/>
        </p:nvSpPr>
        <p:spPr>
          <a:xfrm>
            <a:off x="6323095" y="2715326"/>
            <a:ext cx="1900221" cy="707886"/>
          </a:xfrm>
          <a:prstGeom prst="rect">
            <a:avLst/>
          </a:prstGeom>
          <a:noFill/>
          <a:ln>
            <a:solidFill>
              <a:schemeClr val="accent3">
                <a:lumMod val="75000"/>
              </a:schemeClr>
            </a:solidFill>
          </a:ln>
        </p:spPr>
        <p:txBody>
          <a:bodyPr wrap="square" rtlCol="0">
            <a:spAutoFit/>
          </a:bodyPr>
          <a:lstStyle/>
          <a:p>
            <a:pPr algn="ctr"/>
            <a:r>
              <a:rPr lang="ar-SA" sz="2000" dirty="0">
                <a:cs typeface="B Nazanin" panose="00000400000000000000" pitchFamily="2" charset="-78"/>
              </a:rPr>
              <a:t>مدلهای نظام سیاسی در حوزه علوم سیاسی </a:t>
            </a:r>
            <a:endParaRPr lang="en-US" sz="2000" dirty="0">
              <a:cs typeface="B Nazanin" panose="00000400000000000000" pitchFamily="2" charset="-78"/>
            </a:endParaRPr>
          </a:p>
        </p:txBody>
      </p:sp>
      <p:sp>
        <p:nvSpPr>
          <p:cNvPr id="12" name="Down Arrow 11"/>
          <p:cNvSpPr/>
          <p:nvPr/>
        </p:nvSpPr>
        <p:spPr>
          <a:xfrm>
            <a:off x="2781423" y="3933056"/>
            <a:ext cx="3950817"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cs typeface="B Nazanin" panose="00000400000000000000" pitchFamily="2" charset="-78"/>
              </a:rPr>
              <a:t>دو مدل مفهومی </a:t>
            </a:r>
            <a:endParaRPr lang="en-US" sz="2400" b="1" dirty="0">
              <a:solidFill>
                <a:schemeClr val="tx1"/>
              </a:solidFill>
              <a:cs typeface="B Nazanin" panose="00000400000000000000" pitchFamily="2" charset="-78"/>
            </a:endParaRPr>
          </a:p>
        </p:txBody>
      </p:sp>
      <p:cxnSp>
        <p:nvCxnSpPr>
          <p:cNvPr id="14" name="Straight Arrow Connector 13"/>
          <p:cNvCxnSpPr>
            <a:stCxn id="12" idx="2"/>
          </p:cNvCxnSpPr>
          <p:nvPr/>
        </p:nvCxnSpPr>
        <p:spPr>
          <a:xfrm flipH="1">
            <a:off x="3681523" y="5085184"/>
            <a:ext cx="1075309" cy="432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2"/>
          </p:cNvCxnSpPr>
          <p:nvPr/>
        </p:nvCxnSpPr>
        <p:spPr>
          <a:xfrm>
            <a:off x="4756832" y="5085184"/>
            <a:ext cx="1190335" cy="554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43338" y="5639891"/>
            <a:ext cx="1900221" cy="707886"/>
          </a:xfrm>
          <a:prstGeom prst="rect">
            <a:avLst/>
          </a:prstGeom>
          <a:noFill/>
          <a:ln>
            <a:solidFill>
              <a:schemeClr val="tx1"/>
            </a:solidFill>
          </a:ln>
        </p:spPr>
        <p:txBody>
          <a:bodyPr wrap="square" rtlCol="0">
            <a:spAutoFit/>
          </a:bodyPr>
          <a:lstStyle/>
          <a:p>
            <a:pPr algn="ctr"/>
            <a:r>
              <a:rPr lang="ar-SA" sz="2000" dirty="0">
                <a:cs typeface="B Nazanin" panose="00000400000000000000" pitchFamily="2" charset="-78"/>
              </a:rPr>
              <a:t>مدل تلفیقی </a:t>
            </a:r>
            <a:r>
              <a:rPr lang="ar-SA" sz="2000" dirty="0" smtClean="0">
                <a:cs typeface="B Nazanin" panose="00000400000000000000" pitchFamily="2" charset="-78"/>
              </a:rPr>
              <a:t>ارزیابی </a:t>
            </a:r>
            <a:r>
              <a:rPr lang="ar-SA" sz="2000" dirty="0">
                <a:cs typeface="B Nazanin" panose="00000400000000000000" pitchFamily="2" charset="-78"/>
              </a:rPr>
              <a:t>سیاستها بطور عام </a:t>
            </a:r>
            <a:endParaRPr lang="en-US" sz="2000" dirty="0">
              <a:cs typeface="B Nazanin" panose="00000400000000000000" pitchFamily="2" charset="-78"/>
            </a:endParaRPr>
          </a:p>
        </p:txBody>
      </p:sp>
      <p:sp>
        <p:nvSpPr>
          <p:cNvPr id="19" name="TextBox 18"/>
          <p:cNvSpPr txBox="1"/>
          <p:nvPr/>
        </p:nvSpPr>
        <p:spPr>
          <a:xfrm>
            <a:off x="2199645" y="5509450"/>
            <a:ext cx="2311244" cy="1015663"/>
          </a:xfrm>
          <a:prstGeom prst="rect">
            <a:avLst/>
          </a:prstGeom>
          <a:noFill/>
          <a:ln>
            <a:solidFill>
              <a:schemeClr val="tx1"/>
            </a:solidFill>
          </a:ln>
        </p:spPr>
        <p:txBody>
          <a:bodyPr wrap="square" rtlCol="0">
            <a:spAutoFit/>
          </a:bodyPr>
          <a:lstStyle/>
          <a:p>
            <a:pPr algn="ctr"/>
            <a:r>
              <a:rPr lang="ar-SA" sz="2000" dirty="0">
                <a:latin typeface="Calibri" panose="020F0502020204030204" pitchFamily="34" charset="0"/>
                <a:ea typeface="Calibri" panose="020F0502020204030204" pitchFamily="34" charset="0"/>
                <a:cs typeface="B Nazanin" panose="00000400000000000000" pitchFamily="2" charset="-78"/>
              </a:rPr>
              <a:t>مدل تلفیقی </a:t>
            </a:r>
            <a:r>
              <a:rPr lang="ar-SA" sz="2000" dirty="0">
                <a:ea typeface="Calibri" panose="020F0502020204030204" pitchFamily="34" charset="0"/>
                <a:cs typeface="B Nazanin" panose="00000400000000000000" pitchFamily="2" charset="-78"/>
              </a:rPr>
              <a:t>–</a:t>
            </a:r>
            <a:r>
              <a:rPr lang="ar-SA" sz="2000" dirty="0" smtClean="0">
                <a:latin typeface="Calibri" panose="020F0502020204030204" pitchFamily="34" charset="0"/>
                <a:ea typeface="Calibri" panose="020F0502020204030204" pitchFamily="34" charset="0"/>
                <a:cs typeface="B Nazanin" panose="00000400000000000000" pitchFamily="2" charset="-78"/>
              </a:rPr>
              <a:t>کارکردی</a:t>
            </a:r>
            <a:r>
              <a:rPr lang="fa-IR" sz="2000" dirty="0">
                <a:latin typeface="Calibri" panose="020F0502020204030204" pitchFamily="34" charset="0"/>
                <a:ea typeface="Calibri" panose="020F0502020204030204" pitchFamily="34" charset="0"/>
                <a:cs typeface="B Nazanin" panose="00000400000000000000" pitchFamily="2" charset="-78"/>
              </a:rPr>
              <a:t>:</a:t>
            </a:r>
            <a:r>
              <a:rPr lang="ar-SA" sz="2000" dirty="0" smtClean="0">
                <a:latin typeface="Calibri" panose="020F0502020204030204" pitchFamily="34" charset="0"/>
                <a:ea typeface="Calibri" panose="020F0502020204030204" pitchFamily="34" charset="0"/>
                <a:cs typeface="B Nazanin" panose="00000400000000000000" pitchFamily="2" charset="-78"/>
              </a:rPr>
              <a:t> </a:t>
            </a:r>
            <a:r>
              <a:rPr lang="ar-SA" sz="2000" dirty="0">
                <a:latin typeface="Calibri" panose="020F0502020204030204" pitchFamily="34" charset="0"/>
                <a:ea typeface="Calibri" panose="020F0502020204030204" pitchFamily="34" charset="0"/>
                <a:cs typeface="B Nazanin" panose="00000400000000000000" pitchFamily="2" charset="-78"/>
              </a:rPr>
              <a:t>مدل اختصاصی ارزیابی سیاستهای </a:t>
            </a:r>
            <a:r>
              <a:rPr lang="ar-SA" sz="2000" dirty="0" smtClean="0">
                <a:latin typeface="Calibri" panose="020F0502020204030204" pitchFamily="34" charset="0"/>
                <a:ea typeface="Calibri" panose="020F0502020204030204" pitchFamily="34" charset="0"/>
                <a:cs typeface="B Nazanin" panose="00000400000000000000" pitchFamily="2" charset="-78"/>
              </a:rPr>
              <a:t>نوآوری</a:t>
            </a:r>
            <a:endParaRPr lang="en-US" sz="2000" dirty="0">
              <a:cs typeface="B Nazanin" panose="00000400000000000000" pitchFamily="2" charset="-78"/>
            </a:endParaRPr>
          </a:p>
        </p:txBody>
      </p:sp>
    </p:spTree>
    <p:extLst>
      <p:ext uri="{BB962C8B-B14F-4D97-AF65-F5344CB8AC3E}">
        <p14:creationId xmlns:p14="http://schemas.microsoft.com/office/powerpoint/2010/main" val="3898613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000" dirty="0"/>
              <a:t>مدل مفهومی </a:t>
            </a:r>
            <a:r>
              <a:rPr lang="ar-SA" sz="3000" dirty="0" smtClean="0"/>
              <a:t>پژوهش</a:t>
            </a:r>
            <a:r>
              <a:rPr lang="fa-IR" sz="3000" dirty="0" smtClean="0"/>
              <a:t>(1)</a:t>
            </a:r>
            <a:endParaRPr lang="en-US" sz="3000" dirty="0"/>
          </a:p>
        </p:txBody>
      </p:sp>
      <p:sp>
        <p:nvSpPr>
          <p:cNvPr id="3" name="Content Placeholder 2"/>
          <p:cNvSpPr>
            <a:spLocks noGrp="1"/>
          </p:cNvSpPr>
          <p:nvPr>
            <p:ph idx="1"/>
          </p:nvPr>
        </p:nvSpPr>
        <p:spPr/>
        <p:txBody>
          <a:bodyPr>
            <a:normAutofit lnSpcReduction="10000"/>
          </a:bodyPr>
          <a:lstStyle/>
          <a:p>
            <a:pPr algn="just"/>
            <a:r>
              <a:rPr lang="ar-SA" sz="3000" b="1" dirty="0">
                <a:latin typeface="Calibri" panose="020F0502020204030204" pitchFamily="34" charset="0"/>
                <a:ea typeface="Calibri" panose="020F0502020204030204" pitchFamily="34" charset="0"/>
              </a:rPr>
              <a:t>مدل پایه ای ارزیابی سیاست مبتنی بر ذینفعان </a:t>
            </a:r>
            <a:endParaRPr lang="fa-IR" sz="3000" b="1" dirty="0" smtClean="0">
              <a:latin typeface="Calibri" panose="020F0502020204030204" pitchFamily="34" charset="0"/>
              <a:ea typeface="Calibri" panose="020F0502020204030204" pitchFamily="34" charset="0"/>
            </a:endParaRPr>
          </a:p>
          <a:p>
            <a:pPr lvl="1" algn="just"/>
            <a:r>
              <a:rPr lang="fa-IR" dirty="0" smtClean="0">
                <a:solidFill>
                  <a:schemeClr val="tx1"/>
                </a:solidFill>
              </a:rPr>
              <a:t>ارتباط هر </a:t>
            </a:r>
            <a:r>
              <a:rPr lang="fa-IR" dirty="0">
                <a:solidFill>
                  <a:schemeClr val="tx1"/>
                </a:solidFill>
              </a:rPr>
              <a:t>یک از ذ‌ینفعان اصلی طرح‌های علم، فناوری و </a:t>
            </a:r>
            <a:r>
              <a:rPr lang="fa-IR" dirty="0" smtClean="0">
                <a:solidFill>
                  <a:schemeClr val="tx1"/>
                </a:solidFill>
              </a:rPr>
              <a:t>نوآوری با بخش </a:t>
            </a:r>
            <a:r>
              <a:rPr lang="fa-IR" dirty="0">
                <a:solidFill>
                  <a:schemeClr val="tx1"/>
                </a:solidFill>
              </a:rPr>
              <a:t>خاصی از فرایند سیاستهای علم، فناوری و نوآوری </a:t>
            </a:r>
            <a:endParaRPr lang="fa-IR" dirty="0" smtClean="0">
              <a:solidFill>
                <a:schemeClr val="tx1"/>
              </a:solidFill>
            </a:endParaRPr>
          </a:p>
          <a:p>
            <a:pPr lvl="2" algn="just"/>
            <a:r>
              <a:rPr lang="fa-IR" sz="2800" dirty="0" smtClean="0">
                <a:solidFill>
                  <a:schemeClr val="tx1"/>
                </a:solidFill>
              </a:rPr>
              <a:t>ذینفعان</a:t>
            </a:r>
            <a:r>
              <a:rPr lang="fa-IR" dirty="0" smtClean="0">
                <a:solidFill>
                  <a:schemeClr val="tx1"/>
                </a:solidFill>
              </a:rPr>
              <a:t>:</a:t>
            </a:r>
          </a:p>
          <a:p>
            <a:pPr marL="1435608" lvl="3" indent="-457200" algn="just">
              <a:buFont typeface="+mj-lt"/>
              <a:buAutoNum type="arabicPeriod"/>
            </a:pPr>
            <a:r>
              <a:rPr lang="fa-IR" dirty="0" smtClean="0">
                <a:solidFill>
                  <a:schemeClr val="tx1"/>
                </a:solidFill>
              </a:rPr>
              <a:t>سیاست‌گذاران، وظیفۀ </a:t>
            </a:r>
            <a:r>
              <a:rPr lang="fa-IR" dirty="0">
                <a:solidFill>
                  <a:schemeClr val="tx1"/>
                </a:solidFill>
              </a:rPr>
              <a:t>اصلی </a:t>
            </a:r>
            <a:r>
              <a:rPr lang="fa-IR" dirty="0" smtClean="0">
                <a:solidFill>
                  <a:schemeClr val="tx1"/>
                </a:solidFill>
              </a:rPr>
              <a:t>:دستورکارسازی</a:t>
            </a:r>
            <a:r>
              <a:rPr lang="fa-IR" dirty="0">
                <a:solidFill>
                  <a:schemeClr val="tx1"/>
                </a:solidFill>
              </a:rPr>
              <a:t>، اولویت­بندی و هدف‌­گذاری و به تناسب آن تخصیص بودجه (به‌عنوان ورودی اصلی فرایند) براساس نیازهای </a:t>
            </a:r>
            <a:r>
              <a:rPr lang="fa-IR" dirty="0" smtClean="0">
                <a:solidFill>
                  <a:schemeClr val="tx1"/>
                </a:solidFill>
              </a:rPr>
              <a:t>جامعه</a:t>
            </a:r>
          </a:p>
          <a:p>
            <a:pPr marL="1435608" lvl="3" indent="-457200" algn="just">
              <a:buFont typeface="+mj-lt"/>
              <a:buAutoNum type="arabicPeriod"/>
            </a:pPr>
            <a:r>
              <a:rPr lang="fa-IR" dirty="0" smtClean="0">
                <a:solidFill>
                  <a:schemeClr val="tx1"/>
                </a:solidFill>
              </a:rPr>
              <a:t> متخصصان </a:t>
            </a:r>
            <a:r>
              <a:rPr lang="fa-IR" dirty="0">
                <a:solidFill>
                  <a:schemeClr val="tx1"/>
                </a:solidFill>
              </a:rPr>
              <a:t>( بوروکراتها  و فن سالاران) </a:t>
            </a:r>
            <a:r>
              <a:rPr lang="fa-IR" dirty="0" smtClean="0">
                <a:solidFill>
                  <a:schemeClr val="tx1"/>
                </a:solidFill>
              </a:rPr>
              <a:t>، وظیفه اصلی: طراحی سیاستها </a:t>
            </a:r>
          </a:p>
          <a:p>
            <a:pPr marL="1435608" lvl="3" indent="-457200" algn="just">
              <a:buFont typeface="+mj-lt"/>
              <a:buAutoNum type="arabicPeriod"/>
            </a:pPr>
            <a:r>
              <a:rPr lang="fa-IR" dirty="0" smtClean="0">
                <a:solidFill>
                  <a:schemeClr val="tx1"/>
                </a:solidFill>
              </a:rPr>
              <a:t>بهره‌برداران، وظیفه اصلی: کاربردی‌سازی نتایج پژوهش و فناوری به‌ویژه در راستای تجاری‌سازی و توسعۀ نوآوری </a:t>
            </a:r>
          </a:p>
          <a:p>
            <a:pPr marL="1435608" lvl="3" indent="-457200" algn="just">
              <a:buFont typeface="+mj-lt"/>
              <a:buAutoNum type="arabicPeriod"/>
            </a:pPr>
            <a:r>
              <a:rPr lang="fa-IR" dirty="0" smtClean="0">
                <a:solidFill>
                  <a:schemeClr val="tx1"/>
                </a:solidFill>
              </a:rPr>
              <a:t>عموم مردم جامعه</a:t>
            </a:r>
            <a:endParaRPr lang="en-US" dirty="0">
              <a:solidFill>
                <a:schemeClr val="tx1"/>
              </a:solidFill>
            </a:endParaRPr>
          </a:p>
        </p:txBody>
      </p:sp>
    </p:spTree>
    <p:extLst>
      <p:ext uri="{BB962C8B-B14F-4D97-AF65-F5344CB8AC3E}">
        <p14:creationId xmlns:p14="http://schemas.microsoft.com/office/powerpoint/2010/main" val="914291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88732"/>
            <a:ext cx="8229600" cy="1066800"/>
          </a:xfrm>
        </p:spPr>
        <p:txBody>
          <a:bodyPr/>
          <a:lstStyle/>
          <a:p>
            <a:r>
              <a:rPr lang="ar-SA" dirty="0"/>
              <a:t>مدل مفهومی پژوهش</a:t>
            </a:r>
            <a:r>
              <a:rPr lang="fa-IR" dirty="0" smtClean="0"/>
              <a:t>(2)</a:t>
            </a:r>
            <a:endParaRPr lang="en-US" dirty="0"/>
          </a:p>
        </p:txBody>
      </p:sp>
      <p:sp>
        <p:nvSpPr>
          <p:cNvPr id="3" name="Content Placeholder 2"/>
          <p:cNvSpPr>
            <a:spLocks noGrp="1"/>
          </p:cNvSpPr>
          <p:nvPr>
            <p:ph idx="1"/>
          </p:nvPr>
        </p:nvSpPr>
        <p:spPr>
          <a:xfrm>
            <a:off x="659773" y="1387624"/>
            <a:ext cx="8229600" cy="4325112"/>
          </a:xfrm>
        </p:spPr>
        <p:txBody>
          <a:bodyPr/>
          <a:lstStyle/>
          <a:p>
            <a:pPr algn="just"/>
            <a:r>
              <a:rPr lang="ar-SA" sz="2400" b="1" dirty="0" smtClean="0">
                <a:latin typeface="Calibri" panose="020F0502020204030204" pitchFamily="34" charset="0"/>
                <a:ea typeface="Calibri" panose="020F0502020204030204" pitchFamily="34" charset="0"/>
              </a:rPr>
              <a:t>مدل پایه ای ارزیابی سیاست مبتنی بر ذینفعان </a:t>
            </a:r>
            <a:endParaRPr lang="fa-IR" sz="2400" b="1" dirty="0" smtClean="0">
              <a:latin typeface="Calibri" panose="020F0502020204030204" pitchFamily="34" charset="0"/>
              <a:ea typeface="Calibri" panose="020F0502020204030204" pitchFamily="34" charset="0"/>
            </a:endParaRPr>
          </a:p>
          <a:p>
            <a:endParaRPr lang="en-US" dirty="0"/>
          </a:p>
        </p:txBody>
      </p:sp>
      <p:sp>
        <p:nvSpPr>
          <p:cNvPr id="4" name="Rectangle 2"/>
          <p:cNvSpPr>
            <a:spLocks noChangeArrowheads="1"/>
          </p:cNvSpPr>
          <p:nvPr/>
        </p:nvSpPr>
        <p:spPr bwMode="auto">
          <a:xfrm>
            <a:off x="1763688" y="13876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060896"/>
            <a:ext cx="5095875" cy="43924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43808" y="6457890"/>
            <a:ext cx="2932213" cy="400110"/>
          </a:xfrm>
          <a:prstGeom prst="rect">
            <a:avLst/>
          </a:prstGeom>
        </p:spPr>
        <p:txBody>
          <a:bodyPr wrap="none">
            <a:spAutoFit/>
          </a:bodyPr>
          <a:lstStyle/>
          <a:p>
            <a:r>
              <a:rPr lang="fa-IR" sz="2000" dirty="0">
                <a:latin typeface="Calibri" panose="020F0502020204030204" pitchFamily="34" charset="0"/>
                <a:ea typeface="Calibri" panose="020F0502020204030204" pitchFamily="34" charset="0"/>
                <a:cs typeface="B Nazanin" panose="00000400000000000000" pitchFamily="2" charset="-78"/>
              </a:rPr>
              <a:t>شکل 1- مدل پایه ارزیابی سیاستها </a:t>
            </a:r>
            <a:endParaRPr lang="en-US" sz="2000" dirty="0">
              <a:cs typeface="B Nazanin" panose="00000400000000000000" pitchFamily="2" charset="-78"/>
            </a:endParaRPr>
          </a:p>
        </p:txBody>
      </p:sp>
    </p:spTree>
    <p:extLst>
      <p:ext uri="{BB962C8B-B14F-4D97-AF65-F5344CB8AC3E}">
        <p14:creationId xmlns:p14="http://schemas.microsoft.com/office/powerpoint/2010/main" val="908769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47" y="620688"/>
            <a:ext cx="8229600" cy="1066800"/>
          </a:xfrm>
        </p:spPr>
        <p:txBody>
          <a:bodyPr/>
          <a:lstStyle/>
          <a:p>
            <a:r>
              <a:rPr lang="ar-SA" sz="3000" dirty="0">
                <a:solidFill>
                  <a:srgbClr val="1F497D"/>
                </a:solidFill>
              </a:rPr>
              <a:t>مدل مفهومی پژوهش</a:t>
            </a:r>
            <a:r>
              <a:rPr lang="fa-IR" sz="3000" dirty="0" smtClean="0">
                <a:solidFill>
                  <a:srgbClr val="1F497D"/>
                </a:solidFill>
              </a:rPr>
              <a:t>(3)</a:t>
            </a:r>
            <a:endParaRPr lang="en-US" dirty="0"/>
          </a:p>
        </p:txBody>
      </p:sp>
      <p:sp>
        <p:nvSpPr>
          <p:cNvPr id="3" name="Content Placeholder 2"/>
          <p:cNvSpPr>
            <a:spLocks noGrp="1"/>
          </p:cNvSpPr>
          <p:nvPr>
            <p:ph idx="1"/>
          </p:nvPr>
        </p:nvSpPr>
        <p:spPr>
          <a:xfrm>
            <a:off x="474742" y="1687488"/>
            <a:ext cx="8229600" cy="4325112"/>
          </a:xfrm>
        </p:spPr>
        <p:txBody>
          <a:bodyPr/>
          <a:lstStyle/>
          <a:p>
            <a:r>
              <a:rPr lang="ar-SA" dirty="0"/>
              <a:t>مدل نظام </a:t>
            </a:r>
            <a:r>
              <a:rPr lang="ar-SA" dirty="0" smtClean="0"/>
              <a:t>های </a:t>
            </a:r>
            <a:r>
              <a:rPr lang="ar-SA" dirty="0"/>
              <a:t>سیاسی </a:t>
            </a:r>
            <a:endParaRPr lang="fa-IR" dirty="0" smtClean="0"/>
          </a:p>
          <a:p>
            <a:pPr lvl="1"/>
            <a:r>
              <a:rPr lang="fa-IR" sz="2200" dirty="0">
                <a:solidFill>
                  <a:schemeClr val="tx1"/>
                </a:solidFill>
              </a:rPr>
              <a:t>نظامهای </a:t>
            </a:r>
            <a:r>
              <a:rPr lang="fa-IR" sz="2200" dirty="0" smtClean="0">
                <a:solidFill>
                  <a:schemeClr val="tx1"/>
                </a:solidFill>
              </a:rPr>
              <a:t>سیاسی: </a:t>
            </a:r>
            <a:r>
              <a:rPr lang="fa-IR" sz="2200" dirty="0">
                <a:solidFill>
                  <a:schemeClr val="tx1"/>
                </a:solidFill>
              </a:rPr>
              <a:t>نظامهایی </a:t>
            </a:r>
            <a:r>
              <a:rPr lang="fa-IR" sz="2200" dirty="0" smtClean="0">
                <a:solidFill>
                  <a:schemeClr val="tx1"/>
                </a:solidFill>
              </a:rPr>
              <a:t>که </a:t>
            </a:r>
            <a:r>
              <a:rPr lang="fa-IR" sz="2200" dirty="0">
                <a:solidFill>
                  <a:schemeClr val="tx1"/>
                </a:solidFill>
              </a:rPr>
              <a:t>ورودی آنها مطالبات و حمایتهای سیاسی و خروجی آنها تصمیمات و اقدامات سیاستی </a:t>
            </a:r>
            <a:r>
              <a:rPr lang="fa-IR" sz="2200" dirty="0" smtClean="0">
                <a:solidFill>
                  <a:schemeClr val="tx1"/>
                </a:solidFill>
              </a:rPr>
              <a:t>است</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123728" y="2924944"/>
            <a:ext cx="4247515" cy="3275965"/>
          </a:xfrm>
          <a:prstGeom prst="rect">
            <a:avLst/>
          </a:prstGeom>
        </p:spPr>
      </p:pic>
      <p:sp>
        <p:nvSpPr>
          <p:cNvPr id="5" name="Rectangle 4"/>
          <p:cNvSpPr/>
          <p:nvPr/>
        </p:nvSpPr>
        <p:spPr>
          <a:xfrm>
            <a:off x="1852438" y="6309320"/>
            <a:ext cx="4456669"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Nazanin" panose="00000400000000000000" pitchFamily="2" charset="-78"/>
              </a:rPr>
              <a:t>شکل 2- خروجی و ورودی های یک نظام سیاسی مدرن</a:t>
            </a:r>
            <a:endParaRPr lang="en-US" b="1" dirty="0">
              <a:cs typeface="B Nazanin" panose="00000400000000000000" pitchFamily="2" charset="-78"/>
            </a:endParaRPr>
          </a:p>
        </p:txBody>
      </p:sp>
    </p:spTree>
    <p:extLst>
      <p:ext uri="{BB962C8B-B14F-4D97-AF65-F5344CB8AC3E}">
        <p14:creationId xmlns:p14="http://schemas.microsoft.com/office/powerpoint/2010/main" val="542779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8229600" cy="1066800"/>
          </a:xfrm>
        </p:spPr>
        <p:txBody>
          <a:bodyPr/>
          <a:lstStyle/>
          <a:p>
            <a:r>
              <a:rPr lang="ar-SA" dirty="0">
                <a:solidFill>
                  <a:srgbClr val="1F497D"/>
                </a:solidFill>
              </a:rPr>
              <a:t>مدل مفهومی پژوهش</a:t>
            </a:r>
            <a:r>
              <a:rPr lang="fa-IR" dirty="0" smtClean="0">
                <a:solidFill>
                  <a:srgbClr val="1F497D"/>
                </a:solidFill>
              </a:rPr>
              <a:t>(4)</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53439077"/>
              </p:ext>
            </p:extLst>
          </p:nvPr>
        </p:nvGraphicFramePr>
        <p:xfrm>
          <a:off x="179512" y="3583434"/>
          <a:ext cx="8784975" cy="2448272"/>
        </p:xfrm>
        <a:graphic>
          <a:graphicData uri="http://schemas.openxmlformats.org/drawingml/2006/table">
            <a:tbl>
              <a:tblPr rtl="1" firstRow="1" firstCol="1" bandRow="1">
                <a:tableStyleId>{5C22544A-7EE6-4342-B048-85BDC9FD1C3A}</a:tableStyleId>
              </a:tblPr>
              <a:tblGrid>
                <a:gridCol w="1589662">
                  <a:extLst>
                    <a:ext uri="{9D8B030D-6E8A-4147-A177-3AD203B41FA5}">
                      <a16:colId xmlns:a16="http://schemas.microsoft.com/office/drawing/2014/main" val="20000"/>
                    </a:ext>
                  </a:extLst>
                </a:gridCol>
                <a:gridCol w="1147160">
                  <a:extLst>
                    <a:ext uri="{9D8B030D-6E8A-4147-A177-3AD203B41FA5}">
                      <a16:colId xmlns:a16="http://schemas.microsoft.com/office/drawing/2014/main" val="20001"/>
                    </a:ext>
                  </a:extLst>
                </a:gridCol>
                <a:gridCol w="1530167">
                  <a:extLst>
                    <a:ext uri="{9D8B030D-6E8A-4147-A177-3AD203B41FA5}">
                      <a16:colId xmlns:a16="http://schemas.microsoft.com/office/drawing/2014/main" val="20002"/>
                    </a:ext>
                  </a:extLst>
                </a:gridCol>
                <a:gridCol w="953797">
                  <a:extLst>
                    <a:ext uri="{9D8B030D-6E8A-4147-A177-3AD203B41FA5}">
                      <a16:colId xmlns:a16="http://schemas.microsoft.com/office/drawing/2014/main" val="20003"/>
                    </a:ext>
                  </a:extLst>
                </a:gridCol>
                <a:gridCol w="1043041">
                  <a:extLst>
                    <a:ext uri="{9D8B030D-6E8A-4147-A177-3AD203B41FA5}">
                      <a16:colId xmlns:a16="http://schemas.microsoft.com/office/drawing/2014/main" val="20004"/>
                    </a:ext>
                  </a:extLst>
                </a:gridCol>
                <a:gridCol w="1188993">
                  <a:extLst>
                    <a:ext uri="{9D8B030D-6E8A-4147-A177-3AD203B41FA5}">
                      <a16:colId xmlns:a16="http://schemas.microsoft.com/office/drawing/2014/main" val="20005"/>
                    </a:ext>
                  </a:extLst>
                </a:gridCol>
                <a:gridCol w="1332155">
                  <a:extLst>
                    <a:ext uri="{9D8B030D-6E8A-4147-A177-3AD203B41FA5}">
                      <a16:colId xmlns:a16="http://schemas.microsoft.com/office/drawing/2014/main" val="20006"/>
                    </a:ext>
                  </a:extLst>
                </a:gridCol>
              </a:tblGrid>
              <a:tr h="1111127">
                <a:tc>
                  <a:txBody>
                    <a:bodyPr/>
                    <a:lstStyle/>
                    <a:p>
                      <a:pPr algn="ctr" rtl="1">
                        <a:lnSpc>
                          <a:spcPct val="107000"/>
                        </a:lnSpc>
                        <a:spcAft>
                          <a:spcPts val="0"/>
                        </a:spcAft>
                      </a:pPr>
                      <a:r>
                        <a:rPr lang="fa-IR" sz="2000" dirty="0" smtClean="0">
                          <a:effectLst/>
                          <a:cs typeface="B Nazanin" panose="00000400000000000000" pitchFamily="2" charset="-78"/>
                        </a:rPr>
                        <a:t>گونه </a:t>
                      </a:r>
                      <a:r>
                        <a:rPr lang="fa-IR" sz="2000" dirty="0" err="1" smtClean="0">
                          <a:effectLst/>
                          <a:cs typeface="B Nazanin" panose="00000400000000000000" pitchFamily="2" charset="-78"/>
                        </a:rPr>
                        <a:t>شناسی</a:t>
                      </a:r>
                      <a:r>
                        <a:rPr lang="fa-IR" sz="2000" dirty="0" smtClean="0">
                          <a:effectLst/>
                          <a:cs typeface="B Nazanin" panose="00000400000000000000" pitchFamily="2" charset="-78"/>
                        </a:rPr>
                        <a:t> </a:t>
                      </a:r>
                      <a:r>
                        <a:rPr lang="fa-IR" sz="2000" dirty="0" err="1" smtClean="0">
                          <a:effectLst/>
                          <a:cs typeface="B Nazanin" panose="00000400000000000000" pitchFamily="2" charset="-78"/>
                        </a:rPr>
                        <a:t>وبر</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gridSpan="2">
                  <a:txBody>
                    <a:bodyPr/>
                    <a:lstStyle/>
                    <a:p>
                      <a:pPr algn="ctr" rtl="1">
                        <a:lnSpc>
                          <a:spcPct val="107000"/>
                        </a:lnSpc>
                        <a:spcAft>
                          <a:spcPts val="0"/>
                        </a:spcAft>
                      </a:pPr>
                      <a:r>
                        <a:rPr lang="fa-IR" sz="2000" dirty="0" err="1" smtClean="0">
                          <a:effectLst/>
                          <a:cs typeface="B Nazanin" panose="00000400000000000000" pitchFamily="2" charset="-78"/>
                        </a:rPr>
                        <a:t>عقلائی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endParaRPr lang="en-US"/>
                    </a:p>
                  </a:txBody>
                  <a:tcPr/>
                </a:tc>
                <a:tc gridSpan="2">
                  <a:txBody>
                    <a:bodyPr/>
                    <a:lstStyle/>
                    <a:p>
                      <a:pPr algn="ctr" rtl="1">
                        <a:lnSpc>
                          <a:spcPct val="107000"/>
                        </a:lnSpc>
                        <a:spcAft>
                          <a:spcPts val="0"/>
                        </a:spcAft>
                      </a:pPr>
                      <a:r>
                        <a:rPr lang="fa-IR" sz="2000" dirty="0" err="1" smtClean="0">
                          <a:effectLst/>
                          <a:cs typeface="B Nazanin" panose="00000400000000000000" pitchFamily="2" charset="-78"/>
                        </a:rPr>
                        <a:t>کاریزماتیک</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endParaRPr lang="en-US"/>
                    </a:p>
                  </a:txBody>
                  <a:tcPr/>
                </a:tc>
                <a:tc gridSpan="2">
                  <a:txBody>
                    <a:bodyPr/>
                    <a:lstStyle/>
                    <a:p>
                      <a:pPr algn="ctr" rtl="1">
                        <a:lnSpc>
                          <a:spcPct val="107000"/>
                        </a:lnSpc>
                        <a:spcAft>
                          <a:spcPts val="0"/>
                        </a:spcAft>
                      </a:pPr>
                      <a:r>
                        <a:rPr lang="fa-IR" sz="2000" smtClean="0">
                          <a:effectLst/>
                          <a:cs typeface="B Nazanin" panose="00000400000000000000" pitchFamily="2" charset="-78"/>
                        </a:rPr>
                        <a:t>سنتی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337145">
                <a:tc>
                  <a:txBody>
                    <a:bodyPr/>
                    <a:lstStyle/>
                    <a:p>
                      <a:pPr algn="ctr" rtl="1">
                        <a:lnSpc>
                          <a:spcPct val="107000"/>
                        </a:lnSpc>
                        <a:spcAft>
                          <a:spcPts val="0"/>
                        </a:spcAft>
                      </a:pPr>
                      <a:r>
                        <a:rPr lang="fa-IR" sz="2000" smtClean="0">
                          <a:effectLst/>
                          <a:cs typeface="B Nazanin" panose="00000400000000000000" pitchFamily="2" charset="-78"/>
                        </a:rPr>
                        <a:t>گونه شناسی متاخرین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000" dirty="0" smtClean="0">
                          <a:effectLst/>
                          <a:cs typeface="B Nazanin" panose="00000400000000000000" pitchFamily="2" charset="-78"/>
                        </a:rPr>
                        <a:t>دموکراتیک </a:t>
                      </a:r>
                      <a:endParaRPr lang="en-US" sz="2000" dirty="0" smtClean="0">
                        <a:effectLst/>
                        <a:cs typeface="B Nazanin" panose="00000400000000000000" pitchFamily="2" charset="-78"/>
                      </a:endParaRPr>
                    </a:p>
                    <a:p>
                      <a:pPr algn="ctr" rtl="1">
                        <a:lnSpc>
                          <a:spcPct val="107000"/>
                        </a:lnSpc>
                        <a:spcAft>
                          <a:spcPts val="0"/>
                        </a:spcAft>
                      </a:pPr>
                      <a:r>
                        <a:rPr lang="en-US" sz="2000" dirty="0" smtClean="0">
                          <a:effectLst/>
                          <a:cs typeface="B Nazanin" panose="00000400000000000000" pitchFamily="2" charset="-78"/>
                        </a:rPr>
                        <a:t>)</a:t>
                      </a:r>
                      <a:r>
                        <a:rPr lang="fa-IR" sz="2000" dirty="0" smtClean="0">
                          <a:effectLst/>
                          <a:cs typeface="B Nazanin" panose="00000400000000000000" pitchFamily="2" charset="-78"/>
                        </a:rPr>
                        <a:t>مردم سالار</a:t>
                      </a:r>
                      <a:r>
                        <a:rPr lang="en-US" sz="2000" dirty="0" smtClean="0">
                          <a:effectLst/>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000" dirty="0" smtClean="0">
                          <a:effectLst/>
                          <a:cs typeface="B Nazanin" panose="00000400000000000000" pitchFamily="2" charset="-78"/>
                        </a:rPr>
                        <a:t>بوروکراتیک </a:t>
                      </a:r>
                      <a:r>
                        <a:rPr lang="en-US" sz="2000" dirty="0" smtClean="0">
                          <a:effectLst/>
                          <a:cs typeface="B Nazanin" panose="00000400000000000000" pitchFamily="2" charset="-78"/>
                        </a:rPr>
                        <a:t>)</a:t>
                      </a:r>
                      <a:r>
                        <a:rPr lang="fa-IR" sz="2000" dirty="0" err="1" smtClean="0">
                          <a:effectLst/>
                          <a:cs typeface="B Nazanin" panose="00000400000000000000" pitchFamily="2" charset="-78"/>
                        </a:rPr>
                        <a:t>دیوانسالار</a:t>
                      </a:r>
                      <a:r>
                        <a:rPr lang="en-US" sz="2000" dirty="0" smtClean="0">
                          <a:effectLst/>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000" dirty="0" err="1" smtClean="0">
                          <a:effectLst/>
                          <a:cs typeface="B Nazanin" panose="00000400000000000000" pitchFamily="2" charset="-78"/>
                        </a:rPr>
                        <a:t>پوپولیستی</a:t>
                      </a:r>
                      <a:r>
                        <a:rPr lang="fa-IR" sz="2000" dirty="0" smtClean="0">
                          <a:effectLst/>
                          <a:cs typeface="B Nazanin" panose="00000400000000000000" pitchFamily="2" charset="-78"/>
                        </a:rPr>
                        <a:t> </a:t>
                      </a:r>
                      <a:r>
                        <a:rPr lang="en-US" sz="2000" dirty="0" smtClean="0">
                          <a:effectLst/>
                          <a:cs typeface="B Nazanin" panose="00000400000000000000" pitchFamily="2" charset="-78"/>
                        </a:rPr>
                        <a:t>)</a:t>
                      </a:r>
                      <a:r>
                        <a:rPr lang="fa-IR" sz="2000" dirty="0" smtClean="0">
                          <a:effectLst/>
                          <a:cs typeface="B Nazanin" panose="00000400000000000000" pitchFamily="2" charset="-78"/>
                        </a:rPr>
                        <a:t>عوام گرا</a:t>
                      </a:r>
                      <a:r>
                        <a:rPr lang="en-US" sz="2000" dirty="0" smtClean="0">
                          <a:effectLst/>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000" smtClean="0">
                          <a:effectLst/>
                          <a:cs typeface="B Nazanin" panose="00000400000000000000" pitchFamily="2" charset="-78"/>
                        </a:rPr>
                        <a:t>ایده لوژیک </a:t>
                      </a:r>
                      <a:r>
                        <a:rPr lang="en-US" sz="2000" smtClean="0">
                          <a:effectLst/>
                          <a:cs typeface="B Nazanin" panose="00000400000000000000" pitchFamily="2" charset="-78"/>
                        </a:rPr>
                        <a:t>)</a:t>
                      </a:r>
                      <a:r>
                        <a:rPr lang="fa-IR" sz="2000" smtClean="0">
                          <a:effectLst/>
                          <a:cs typeface="B Nazanin" panose="00000400000000000000" pitchFamily="2" charset="-78"/>
                        </a:rPr>
                        <a:t>آرمانگرا</a:t>
                      </a:r>
                      <a:r>
                        <a:rPr lang="en-US" sz="2000" smtClean="0">
                          <a:effectLst/>
                          <a:cs typeface="B Nazanin" panose="00000400000000000000" pitchFamily="2" charset="-78"/>
                        </a:rPr>
                        <a:t>(</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000" smtClean="0">
                          <a:effectLst/>
                          <a:cs typeface="B Nazanin" panose="00000400000000000000" pitchFamily="2" charset="-78"/>
                        </a:rPr>
                        <a:t>پایتریمونال </a:t>
                      </a:r>
                      <a:r>
                        <a:rPr lang="en-US" sz="2000" smtClean="0">
                          <a:effectLst/>
                          <a:cs typeface="B Nazanin" panose="00000400000000000000" pitchFamily="2" charset="-78"/>
                        </a:rPr>
                        <a:t>)</a:t>
                      </a:r>
                      <a:r>
                        <a:rPr lang="fa-IR" sz="2000" smtClean="0">
                          <a:effectLst/>
                          <a:cs typeface="B Nazanin" panose="00000400000000000000" pitchFamily="2" charset="-78"/>
                        </a:rPr>
                        <a:t>پدرسالار</a:t>
                      </a:r>
                      <a:r>
                        <a:rPr lang="en-US" sz="2000" smtClean="0">
                          <a:effectLst/>
                          <a:cs typeface="B Nazanin" panose="00000400000000000000" pitchFamily="2" charset="-78"/>
                        </a:rPr>
                        <a:t>(</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algn="ctr" rtl="1">
                        <a:lnSpc>
                          <a:spcPct val="107000"/>
                        </a:lnSpc>
                        <a:spcAft>
                          <a:spcPts val="0"/>
                        </a:spcAft>
                      </a:pPr>
                      <a:r>
                        <a:rPr lang="fa-IR" sz="2000" dirty="0" err="1" smtClean="0">
                          <a:effectLst/>
                          <a:cs typeface="B Nazanin" panose="00000400000000000000" pitchFamily="2" charset="-78"/>
                        </a:rPr>
                        <a:t>اتوریتر</a:t>
                      </a:r>
                      <a:r>
                        <a:rPr lang="ar-SA" sz="2000" baseline="30000" dirty="0" smtClean="0">
                          <a:effectLst/>
                          <a:cs typeface="B Nazanin" panose="00000400000000000000" pitchFamily="2" charset="-78"/>
                        </a:rPr>
                        <a:t> </a:t>
                      </a:r>
                      <a:endParaRPr lang="en-US" sz="2000" dirty="0" smtClean="0">
                        <a:effectLst/>
                        <a:cs typeface="B Nazanin" panose="00000400000000000000" pitchFamily="2" charset="-78"/>
                      </a:endParaRPr>
                    </a:p>
                    <a:p>
                      <a:pPr algn="ctr" rtl="1">
                        <a:lnSpc>
                          <a:spcPct val="107000"/>
                        </a:lnSpc>
                        <a:spcAft>
                          <a:spcPts val="0"/>
                        </a:spcAft>
                      </a:pPr>
                      <a:r>
                        <a:rPr lang="en-US" sz="2000" dirty="0" smtClean="0">
                          <a:effectLst/>
                          <a:cs typeface="B Nazanin" panose="00000400000000000000" pitchFamily="2" charset="-78"/>
                        </a:rPr>
                        <a:t>)</a:t>
                      </a:r>
                      <a:r>
                        <a:rPr lang="fa-IR" sz="2000" dirty="0" smtClean="0">
                          <a:effectLst/>
                          <a:cs typeface="B Nazanin" panose="00000400000000000000" pitchFamily="2" charset="-78"/>
                        </a:rPr>
                        <a:t>استبدادی</a:t>
                      </a:r>
                      <a:r>
                        <a:rPr lang="en-US" sz="2000" dirty="0" smtClean="0">
                          <a:effectLst/>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0001"/>
                  </a:ext>
                </a:extLst>
              </a:tr>
            </a:tbl>
          </a:graphicData>
        </a:graphic>
      </p:graphicFrame>
      <p:sp>
        <p:nvSpPr>
          <p:cNvPr id="9" name="Rectangle 4"/>
          <p:cNvSpPr>
            <a:spLocks noChangeArrowheads="1"/>
          </p:cNvSpPr>
          <p:nvPr/>
        </p:nvSpPr>
        <p:spPr bwMode="auto">
          <a:xfrm>
            <a:off x="556529" y="2276872"/>
            <a:ext cx="810016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65760" lvl="0" indent="-256032">
              <a:spcBef>
                <a:spcPts val="300"/>
              </a:spcBef>
              <a:buClr>
                <a:srgbClr val="9BBB59"/>
              </a:buClr>
              <a:buFont typeface="Georgia"/>
              <a:buChar char="•"/>
            </a:pPr>
            <a:r>
              <a:rPr lang="ar-SA" sz="2800" dirty="0">
                <a:solidFill>
                  <a:prstClr val="black"/>
                </a:solidFill>
                <a:cs typeface="B Nazanin" pitchFamily="2" charset="-78"/>
              </a:rPr>
              <a:t>مدل نظام های سیاسی </a:t>
            </a:r>
            <a:endParaRPr lang="fa-IR" sz="2800" dirty="0">
              <a:solidFill>
                <a:prstClr val="black"/>
              </a:solidFill>
              <a:cs typeface="B Nazanin"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t/>
            </a:r>
            <a:br>
              <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rPr>
            </a:br>
            <a:endParaRPr kumimoji="0" lang="en-US" altLang="en-US" sz="1800" b="0"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12" name="Rectangle 11"/>
          <p:cNvSpPr/>
          <p:nvPr/>
        </p:nvSpPr>
        <p:spPr>
          <a:xfrm>
            <a:off x="1907704" y="2979489"/>
            <a:ext cx="5904656" cy="400110"/>
          </a:xfrm>
          <a:prstGeom prst="rect">
            <a:avLst/>
          </a:prstGeom>
        </p:spPr>
        <p:txBody>
          <a:bodyPr wrap="square">
            <a:spAutoFit/>
          </a:bodyPr>
          <a:lstStyle/>
          <a:p>
            <a:pPr marL="566928" lvl="1">
              <a:spcBef>
                <a:spcPts val="300"/>
              </a:spcBef>
              <a:buClr>
                <a:srgbClr val="9BBB59"/>
              </a:buClr>
            </a:pPr>
            <a:r>
              <a:rPr lang="fa-IR" altLang="en-US" sz="2000" b="1" dirty="0">
                <a:latin typeface="Calibri" panose="020F0502020204030204" pitchFamily="34" charset="0"/>
                <a:ea typeface="Calibri" panose="020F0502020204030204" pitchFamily="34" charset="0"/>
                <a:cs typeface="B Nazanin" panose="00000400000000000000" pitchFamily="2" charset="-78"/>
              </a:rPr>
              <a:t>جدول1-گونه­شناسی نظری ساختار نظامهای سیاسی</a:t>
            </a:r>
            <a:endParaRPr lang="en-US" altLang="en-US" sz="2000" b="1" dirty="0">
              <a:cs typeface="B Nazanin" panose="00000400000000000000" pitchFamily="2" charset="-78"/>
            </a:endParaRPr>
          </a:p>
        </p:txBody>
      </p:sp>
    </p:spTree>
    <p:extLst>
      <p:ext uri="{BB962C8B-B14F-4D97-AF65-F5344CB8AC3E}">
        <p14:creationId xmlns:p14="http://schemas.microsoft.com/office/powerpoint/2010/main" val="1161550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1F497D"/>
                </a:solidFill>
              </a:rPr>
              <a:t>مدل مفهومی پژوهش</a:t>
            </a:r>
            <a:r>
              <a:rPr lang="fa-IR" dirty="0" smtClean="0">
                <a:solidFill>
                  <a:srgbClr val="1F497D"/>
                </a:solidFill>
              </a:rPr>
              <a:t>(5)</a:t>
            </a:r>
            <a:endParaRPr lang="en-US" dirty="0"/>
          </a:p>
        </p:txBody>
      </p:sp>
      <p:sp>
        <p:nvSpPr>
          <p:cNvPr id="3" name="Content Placeholder 2"/>
          <p:cNvSpPr>
            <a:spLocks noGrp="1"/>
          </p:cNvSpPr>
          <p:nvPr>
            <p:ph idx="1"/>
          </p:nvPr>
        </p:nvSpPr>
        <p:spPr/>
        <p:txBody>
          <a:bodyPr/>
          <a:lstStyle/>
          <a:p>
            <a:r>
              <a:rPr lang="ar-SA" dirty="0">
                <a:solidFill>
                  <a:prstClr val="black"/>
                </a:solidFill>
              </a:rPr>
              <a:t>مدل نظام های سیاسی </a:t>
            </a:r>
            <a:endParaRPr lang="fa-IR" dirty="0" smtClean="0"/>
          </a:p>
          <a:p>
            <a:pPr lvl="1"/>
            <a:r>
              <a:rPr lang="fa-IR" dirty="0" smtClean="0">
                <a:solidFill>
                  <a:schemeClr val="tx1"/>
                </a:solidFill>
              </a:rPr>
              <a:t>ارزیابی </a:t>
            </a:r>
            <a:r>
              <a:rPr lang="fa-IR" dirty="0">
                <a:solidFill>
                  <a:schemeClr val="tx1"/>
                </a:solidFill>
              </a:rPr>
              <a:t>موفقیت یک سیاست از سه بعد قابل بررسی است: </a:t>
            </a:r>
            <a:endParaRPr lang="fa-IR" dirty="0" smtClean="0">
              <a:solidFill>
                <a:schemeClr val="tx1"/>
              </a:solidFill>
            </a:endParaRPr>
          </a:p>
          <a:p>
            <a:pPr lvl="2" algn="just"/>
            <a:r>
              <a:rPr lang="fa-IR" dirty="0" smtClean="0">
                <a:solidFill>
                  <a:schemeClr val="tx1"/>
                </a:solidFill>
              </a:rPr>
              <a:t>فرایند</a:t>
            </a:r>
            <a:r>
              <a:rPr lang="fa-IR" dirty="0">
                <a:solidFill>
                  <a:schemeClr val="tx1"/>
                </a:solidFill>
              </a:rPr>
              <a:t>:</a:t>
            </a:r>
            <a:r>
              <a:rPr lang="fa-IR" dirty="0" smtClean="0">
                <a:solidFill>
                  <a:schemeClr val="tx1"/>
                </a:solidFill>
              </a:rPr>
              <a:t> ذینفعان </a:t>
            </a:r>
            <a:r>
              <a:rPr lang="fa-IR" dirty="0">
                <a:solidFill>
                  <a:schemeClr val="tx1"/>
                </a:solidFill>
              </a:rPr>
              <a:t>تا چه حد در فرایند </a:t>
            </a:r>
            <a:r>
              <a:rPr lang="fa-IR" dirty="0" smtClean="0">
                <a:solidFill>
                  <a:schemeClr val="tx1"/>
                </a:solidFill>
              </a:rPr>
              <a:t>تصمیم­گیری </a:t>
            </a:r>
            <a:r>
              <a:rPr lang="fa-IR" dirty="0">
                <a:solidFill>
                  <a:schemeClr val="tx1"/>
                </a:solidFill>
              </a:rPr>
              <a:t>دخیل بوده­اند. </a:t>
            </a:r>
            <a:endParaRPr lang="fa-IR" dirty="0" smtClean="0">
              <a:solidFill>
                <a:schemeClr val="tx1"/>
              </a:solidFill>
            </a:endParaRPr>
          </a:p>
          <a:p>
            <a:pPr lvl="2" algn="just"/>
            <a:r>
              <a:rPr lang="fa-IR" dirty="0" smtClean="0">
                <a:solidFill>
                  <a:schemeClr val="tx1"/>
                </a:solidFill>
              </a:rPr>
              <a:t>محتوای سیاست: تا چه </a:t>
            </a:r>
            <a:r>
              <a:rPr lang="fa-IR" dirty="0">
                <a:solidFill>
                  <a:schemeClr val="tx1"/>
                </a:solidFill>
              </a:rPr>
              <a:t>حد در نظام سیاسی شایسته­سالاری حاکم بوده و از خبرگان و فن­سالاران در طراحی سیاست استفاده شده </a:t>
            </a:r>
            <a:r>
              <a:rPr lang="fa-IR" dirty="0" smtClean="0">
                <a:solidFill>
                  <a:schemeClr val="tx1"/>
                </a:solidFill>
              </a:rPr>
              <a:t>است.</a:t>
            </a:r>
          </a:p>
          <a:p>
            <a:pPr lvl="2" algn="just"/>
            <a:r>
              <a:rPr lang="fa-IR" dirty="0" smtClean="0">
                <a:solidFill>
                  <a:schemeClr val="tx1"/>
                </a:solidFill>
              </a:rPr>
              <a:t>مشروعیت </a:t>
            </a:r>
            <a:r>
              <a:rPr lang="fa-IR" dirty="0">
                <a:solidFill>
                  <a:schemeClr val="tx1"/>
                </a:solidFill>
              </a:rPr>
              <a:t>دولتی و امر سیاسی </a:t>
            </a:r>
            <a:r>
              <a:rPr lang="fa-IR" dirty="0" smtClean="0">
                <a:solidFill>
                  <a:schemeClr val="tx1"/>
                </a:solidFill>
              </a:rPr>
              <a:t>:دولت </a:t>
            </a:r>
            <a:r>
              <a:rPr lang="fa-IR" dirty="0">
                <a:solidFill>
                  <a:schemeClr val="tx1"/>
                </a:solidFill>
              </a:rPr>
              <a:t>و حاکمیت با طراحی و اجرای هر سیاست یا برنامه به دنبال تحکیم قدرت و </a:t>
            </a:r>
            <a:r>
              <a:rPr lang="fa-IR" dirty="0" smtClean="0">
                <a:solidFill>
                  <a:schemeClr val="tx1"/>
                </a:solidFill>
              </a:rPr>
              <a:t>افزایش </a:t>
            </a:r>
            <a:r>
              <a:rPr lang="fa-IR" dirty="0">
                <a:solidFill>
                  <a:schemeClr val="tx1"/>
                </a:solidFill>
              </a:rPr>
              <a:t>مشروعیت خود </a:t>
            </a:r>
            <a:r>
              <a:rPr lang="fa-IR" dirty="0" smtClean="0">
                <a:solidFill>
                  <a:schemeClr val="tx1"/>
                </a:solidFill>
              </a:rPr>
              <a:t>است.</a:t>
            </a:r>
            <a:endParaRPr lang="en-US" dirty="0">
              <a:solidFill>
                <a:schemeClr val="tx1"/>
              </a:solidFill>
            </a:endParaRPr>
          </a:p>
        </p:txBody>
      </p:sp>
    </p:spTree>
    <p:extLst>
      <p:ext uri="{BB962C8B-B14F-4D97-AF65-F5344CB8AC3E}">
        <p14:creationId xmlns:p14="http://schemas.microsoft.com/office/powerpoint/2010/main" val="1339357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327</TotalTime>
  <Words>2075</Words>
  <Application>Microsoft Office PowerPoint</Application>
  <PresentationFormat>On-screen Show (4:3)</PresentationFormat>
  <Paragraphs>287</Paragraphs>
  <Slides>29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B Lotus</vt:lpstr>
      <vt:lpstr>Wingdings 2</vt:lpstr>
      <vt:lpstr>Times New Roman</vt:lpstr>
      <vt:lpstr>Arial</vt:lpstr>
      <vt:lpstr>B Nazanin</vt:lpstr>
      <vt:lpstr>Symbol</vt:lpstr>
      <vt:lpstr>Trebuchet MS</vt:lpstr>
      <vt:lpstr>Calibri</vt:lpstr>
      <vt:lpstr>Wingdings</vt:lpstr>
      <vt:lpstr>B Titr</vt:lpstr>
      <vt:lpstr>Georgia</vt:lpstr>
      <vt:lpstr>Urban</vt:lpstr>
      <vt:lpstr>واکاوی عوامل زمینه­ای شکست سیاستهای علم، فناوری و نوآوری</vt:lpstr>
      <vt:lpstr>چکیده</vt:lpstr>
      <vt:lpstr>مقدمه (1)</vt:lpstr>
      <vt:lpstr>مقدمه (2)</vt:lpstr>
      <vt:lpstr>مدل مفهومی پژوهش(1)</vt:lpstr>
      <vt:lpstr>مدل مفهومی پژوهش(2)</vt:lpstr>
      <vt:lpstr>مدل مفهومی پژوهش(3)</vt:lpstr>
      <vt:lpstr>مدل مفهومی پژوهش(4)</vt:lpstr>
      <vt:lpstr>مدل مفهومی پژوهش(5)</vt:lpstr>
      <vt:lpstr>مدل مفهومی پژوهش(6)</vt:lpstr>
      <vt:lpstr>مدل مفهومی پژوهش(7)</vt:lpstr>
      <vt:lpstr>مدل مفهومی پژوهش(8)</vt:lpstr>
      <vt:lpstr>مدل مفهومی پژوهش(9)</vt:lpstr>
      <vt:lpstr>مدل مفهومی پژوهش(10)</vt:lpstr>
      <vt:lpstr>مدل مفهومی پژوهش(11)</vt:lpstr>
      <vt:lpstr>مدل مفهومی پژوهش(12)</vt:lpstr>
      <vt:lpstr>مدل مفهومی پژوهش(13)</vt:lpstr>
      <vt:lpstr>مدل مفهومی پژوهش(14)</vt:lpstr>
      <vt:lpstr>مدل مفهومی پژوهش(15)</vt:lpstr>
      <vt:lpstr>مدل مفهومی پژوهش(16)</vt:lpstr>
      <vt:lpstr>مطالعه موردی ارزیابی سیاستهای سوختهای زیستی در ایران(1)</vt:lpstr>
      <vt:lpstr>مطالعه موردی ارزیابی سیاستهای سوختهای زیستی در ایران(2)</vt:lpstr>
      <vt:lpstr>مطالعه موردی ارزیابی سیاستهای سوختهای زیستی در ایران(3)</vt:lpstr>
      <vt:lpstr>مطالعه موردی ارزیابی سیاستهای سوختهای زیستی در ایران(4)</vt:lpstr>
      <vt:lpstr>مطالعه موردی ارزیابی سیاستهای سوختهای زیستی در ایران(5)</vt:lpstr>
      <vt:lpstr>مطالعه موردی ارزیابی سیاستهای سوختهای زیستی در ایران(6)</vt:lpstr>
      <vt:lpstr>مطالعه موردی ارزیابی سیاستهای سوختهای زیستی در ایران(7)</vt:lpstr>
      <vt:lpstr>مطالعه موردی ارزیابی سیاستهای سوختهای زیستی در ایران(8)</vt:lpstr>
      <vt:lpstr>مطالعه موردی ارزیابی سیاستهای سوختهای زیستی در ایران(9)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فصل</dc:title>
  <dc:creator>alizadeh</dc:creator>
  <cp:lastModifiedBy>Windows User</cp:lastModifiedBy>
  <cp:revision>62</cp:revision>
  <dcterms:created xsi:type="dcterms:W3CDTF">2019-05-01T06:29:46Z</dcterms:created>
  <dcterms:modified xsi:type="dcterms:W3CDTF">2019-08-31T18:13:36Z</dcterms:modified>
</cp:coreProperties>
</file>