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saveSubsetFonts="1">
  <p:sldMasterIdLst>
    <p:sldMasterId id="2147483660" r:id="rId1"/>
  </p:sldMasterIdLst>
  <p:notesMasterIdLst>
    <p:notesMasterId r:id="rId42"/>
  </p:notesMasterIdLst>
  <p:sldIdLst>
    <p:sldId id="256" r:id="rId2"/>
    <p:sldId id="265" r:id="rId3"/>
    <p:sldId id="261" r:id="rId4"/>
    <p:sldId id="266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70" r:id="rId15"/>
    <p:sldId id="281" r:id="rId16"/>
    <p:sldId id="280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295" r:id="rId25"/>
    <p:sldId id="283" r:id="rId26"/>
    <p:sldId id="284" r:id="rId27"/>
    <p:sldId id="285" r:id="rId28"/>
    <p:sldId id="286" r:id="rId29"/>
    <p:sldId id="287" r:id="rId30"/>
    <p:sldId id="288" r:id="rId31"/>
    <p:sldId id="290" r:id="rId32"/>
    <p:sldId id="289" r:id="rId33"/>
    <p:sldId id="262" r:id="rId34"/>
    <p:sldId id="291" r:id="rId35"/>
    <p:sldId id="268" r:id="rId36"/>
    <p:sldId id="292" r:id="rId37"/>
    <p:sldId id="267" r:id="rId38"/>
    <p:sldId id="293" r:id="rId39"/>
    <p:sldId id="269" r:id="rId40"/>
    <p:sldId id="294" r:id="rId41"/>
  </p:sldIdLst>
  <p:sldSz cx="9144000" cy="6858000" type="screen4x3"/>
  <p:notesSz cx="6858000" cy="9144000"/>
  <p:embeddedFontLst>
    <p:embeddedFont>
      <p:font typeface="Trebuchet MS" pitchFamily="34" charset="0"/>
      <p:regular r:id="rId43"/>
      <p:bold r:id="rId44"/>
      <p:italic r:id="rId45"/>
      <p:boldItalic r:id="rId46"/>
    </p:embeddedFont>
    <p:embeddedFont>
      <p:font typeface="B Titr" pitchFamily="2" charset="-78"/>
      <p:bold r:id="rId47"/>
    </p:embeddedFont>
    <p:embeddedFont>
      <p:font typeface="Georgia" pitchFamily="18" charset="0"/>
      <p:regular r:id="rId48"/>
      <p:bold r:id="rId49"/>
      <p:italic r:id="rId50"/>
      <p:boldItalic r:id="rId51"/>
    </p:embeddedFont>
    <p:embeddedFont>
      <p:font typeface="B Nazanin" pitchFamily="2" charset="-78"/>
      <p:regular r:id="rId52"/>
      <p:bold r:id="rId53"/>
    </p:embeddedFont>
    <p:embeddedFont>
      <p:font typeface="Calibri" pitchFamily="34" charset="0"/>
      <p:regular r:id="rId54"/>
      <p:bold r:id="rId55"/>
      <p:italic r:id="rId56"/>
      <p:boldItalic r:id="rId57"/>
    </p:embeddedFont>
    <p:embeddedFont>
      <p:font typeface="Wingdings 2" pitchFamily="18" charset="2"/>
      <p:regular r:id="rId58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0A606-7E77-4C01-B2FB-484F0E9F261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DEA5480-80CF-41DC-BC9F-F89B2E7B4EEC}">
      <dgm:prSet phldrT="[Text]" custT="1"/>
      <dgm:spPr/>
      <dgm:t>
        <a:bodyPr/>
        <a:lstStyle/>
        <a:p>
          <a:pPr algn="just" rtl="1"/>
          <a:r>
            <a:rPr lang="fa-IR" sz="2800" dirty="0">
              <a:cs typeface="B Nazanin" panose="00000400000000000000" pitchFamily="2" charset="-78"/>
            </a:rPr>
            <a:t>منابع تأمین مالی بنگاه‌های نوآور</a:t>
          </a:r>
          <a:endParaRPr lang="en-US" sz="2800" dirty="0">
            <a:cs typeface="B Nazanin" panose="00000400000000000000" pitchFamily="2" charset="-78"/>
          </a:endParaRPr>
        </a:p>
      </dgm:t>
    </dgm:pt>
    <dgm:pt modelId="{526E4C38-D490-40A1-AF44-BB77318E8664}" type="parTrans" cxnId="{0CD8CBE5-878D-4CB9-B52B-FE4D54E6CD51}">
      <dgm:prSet/>
      <dgm:spPr/>
      <dgm:t>
        <a:bodyPr/>
        <a:lstStyle/>
        <a:p>
          <a:pPr algn="just" rtl="1"/>
          <a:endParaRPr lang="en-US" sz="2800">
            <a:cs typeface="B Nazanin" panose="00000400000000000000" pitchFamily="2" charset="-78"/>
          </a:endParaRPr>
        </a:p>
      </dgm:t>
    </dgm:pt>
    <dgm:pt modelId="{9C55DDF4-A98C-4B11-AA58-EF41C1019E9C}" type="sibTrans" cxnId="{0CD8CBE5-878D-4CB9-B52B-FE4D54E6CD51}">
      <dgm:prSet/>
      <dgm:spPr/>
      <dgm:t>
        <a:bodyPr/>
        <a:lstStyle/>
        <a:p>
          <a:pPr algn="just" rtl="1"/>
          <a:endParaRPr lang="en-US" sz="2800">
            <a:cs typeface="B Nazanin" panose="00000400000000000000" pitchFamily="2" charset="-78"/>
          </a:endParaRPr>
        </a:p>
      </dgm:t>
    </dgm:pt>
    <dgm:pt modelId="{BD08E3BB-9BDC-4D6B-8FFF-CAF9BD4B4555}">
      <dgm:prSet phldrT="[Text]" custT="1"/>
      <dgm:spPr/>
      <dgm:t>
        <a:bodyPr/>
        <a:lstStyle/>
        <a:p>
          <a:pPr algn="just" rtl="1"/>
          <a:r>
            <a:rPr lang="fa-IR" sz="2800" dirty="0">
              <a:cs typeface="B Nazanin" panose="00000400000000000000" pitchFamily="2" charset="-78"/>
            </a:rPr>
            <a:t>نظام تأمین مالی نوآوری</a:t>
          </a:r>
          <a:endParaRPr lang="en-US" sz="2800" dirty="0">
            <a:cs typeface="B Nazanin" panose="00000400000000000000" pitchFamily="2" charset="-78"/>
          </a:endParaRPr>
        </a:p>
      </dgm:t>
    </dgm:pt>
    <dgm:pt modelId="{D5294C55-D1F6-4E0A-AB0D-390863724764}" type="parTrans" cxnId="{D0500A5A-B247-4B51-85CC-161BFE3A4E9D}">
      <dgm:prSet/>
      <dgm:spPr/>
      <dgm:t>
        <a:bodyPr/>
        <a:lstStyle/>
        <a:p>
          <a:pPr algn="just" rtl="1"/>
          <a:endParaRPr lang="en-US" sz="2800">
            <a:cs typeface="B Nazanin" panose="00000400000000000000" pitchFamily="2" charset="-78"/>
          </a:endParaRPr>
        </a:p>
      </dgm:t>
    </dgm:pt>
    <dgm:pt modelId="{11A22A10-8C62-4A83-8654-5BA971E68639}" type="sibTrans" cxnId="{D0500A5A-B247-4B51-85CC-161BFE3A4E9D}">
      <dgm:prSet/>
      <dgm:spPr/>
      <dgm:t>
        <a:bodyPr/>
        <a:lstStyle/>
        <a:p>
          <a:pPr algn="just" rtl="1"/>
          <a:endParaRPr lang="en-US" sz="2800">
            <a:cs typeface="B Nazanin" panose="00000400000000000000" pitchFamily="2" charset="-78"/>
          </a:endParaRPr>
        </a:p>
      </dgm:t>
    </dgm:pt>
    <dgm:pt modelId="{D12DD950-51E4-44B8-8110-42C0462B6684}">
      <dgm:prSet phldrT="[Text]" custT="1"/>
      <dgm:spPr/>
      <dgm:t>
        <a:bodyPr/>
        <a:lstStyle/>
        <a:p>
          <a:pPr algn="just" rtl="1"/>
          <a:r>
            <a:rPr lang="fa-IR" sz="2800" dirty="0">
              <a:cs typeface="B Nazanin" panose="00000400000000000000" pitchFamily="2" charset="-78"/>
            </a:rPr>
            <a:t>روندهای جهانی در نظام تأمین مالی نوآوری </a:t>
          </a:r>
          <a:endParaRPr lang="en-US" sz="2800" dirty="0">
            <a:cs typeface="B Nazanin" panose="00000400000000000000" pitchFamily="2" charset="-78"/>
          </a:endParaRPr>
        </a:p>
      </dgm:t>
    </dgm:pt>
    <dgm:pt modelId="{017CA5A4-84A6-4688-99BF-E92332F8D75A}" type="parTrans" cxnId="{81063F5E-41A5-4D0F-B715-C7F9B6307527}">
      <dgm:prSet/>
      <dgm:spPr/>
      <dgm:t>
        <a:bodyPr/>
        <a:lstStyle/>
        <a:p>
          <a:pPr algn="just" rtl="1"/>
          <a:endParaRPr lang="en-US" sz="2800">
            <a:cs typeface="B Nazanin" panose="00000400000000000000" pitchFamily="2" charset="-78"/>
          </a:endParaRPr>
        </a:p>
      </dgm:t>
    </dgm:pt>
    <dgm:pt modelId="{F864E6BD-BB66-439B-AE3C-E0B8848F4699}" type="sibTrans" cxnId="{81063F5E-41A5-4D0F-B715-C7F9B6307527}">
      <dgm:prSet/>
      <dgm:spPr/>
      <dgm:t>
        <a:bodyPr/>
        <a:lstStyle/>
        <a:p>
          <a:pPr algn="just" rtl="1"/>
          <a:endParaRPr lang="en-US" sz="2800">
            <a:cs typeface="B Nazanin" panose="00000400000000000000" pitchFamily="2" charset="-78"/>
          </a:endParaRPr>
        </a:p>
      </dgm:t>
    </dgm:pt>
    <dgm:pt modelId="{CC4A42E3-8EE7-4EA7-A232-94806B3C4186}">
      <dgm:prSet phldrT="[Text]" custT="1"/>
      <dgm:spPr/>
      <dgm:t>
        <a:bodyPr/>
        <a:lstStyle/>
        <a:p>
          <a:pPr algn="just" rtl="1"/>
          <a:r>
            <a:rPr lang="fa-IR" sz="2800" dirty="0">
              <a:cs typeface="B Nazanin" panose="00000400000000000000" pitchFamily="2" charset="-78"/>
            </a:rPr>
            <a:t>روندهای تأمین مالی نوآوری در کشورهای در حال توسعه</a:t>
          </a:r>
          <a:endParaRPr lang="en-US" sz="2800" dirty="0">
            <a:cs typeface="B Nazanin" panose="00000400000000000000" pitchFamily="2" charset="-78"/>
          </a:endParaRPr>
        </a:p>
      </dgm:t>
    </dgm:pt>
    <dgm:pt modelId="{731E13A1-EB0E-43DD-BF43-634821735E30}" type="parTrans" cxnId="{3AD64993-4BD0-495B-B215-70BAAABD3BAF}">
      <dgm:prSet/>
      <dgm:spPr/>
      <dgm:t>
        <a:bodyPr/>
        <a:lstStyle/>
        <a:p>
          <a:pPr algn="just" rtl="1"/>
          <a:endParaRPr lang="en-US" sz="2800">
            <a:cs typeface="B Nazanin" panose="00000400000000000000" pitchFamily="2" charset="-78"/>
          </a:endParaRPr>
        </a:p>
      </dgm:t>
    </dgm:pt>
    <dgm:pt modelId="{B3DE3DFB-9433-45DE-87B8-84D1F09A2BF1}" type="sibTrans" cxnId="{3AD64993-4BD0-495B-B215-70BAAABD3BAF}">
      <dgm:prSet/>
      <dgm:spPr/>
      <dgm:t>
        <a:bodyPr/>
        <a:lstStyle/>
        <a:p>
          <a:pPr algn="just" rtl="1"/>
          <a:endParaRPr lang="en-US" sz="2800">
            <a:cs typeface="B Nazanin" panose="00000400000000000000" pitchFamily="2" charset="-78"/>
          </a:endParaRPr>
        </a:p>
      </dgm:t>
    </dgm:pt>
    <dgm:pt modelId="{C24029C8-705B-49A9-87B9-BB680EEA4EEE}">
      <dgm:prSet phldrT="[Text]" custT="1"/>
      <dgm:spPr/>
      <dgm:t>
        <a:bodyPr/>
        <a:lstStyle/>
        <a:p>
          <a:pPr algn="just" rtl="1"/>
          <a:r>
            <a:rPr lang="fa-IR" sz="2800" dirty="0">
              <a:cs typeface="B Nazanin" panose="00000400000000000000" pitchFamily="2" charset="-78"/>
            </a:rPr>
            <a:t>نظام تأمین مالی نوآوری در ایران </a:t>
          </a:r>
          <a:endParaRPr lang="en-US" sz="2800" dirty="0">
            <a:cs typeface="B Nazanin" panose="00000400000000000000" pitchFamily="2" charset="-78"/>
          </a:endParaRPr>
        </a:p>
      </dgm:t>
    </dgm:pt>
    <dgm:pt modelId="{CD26A8FF-644C-4AA2-8C5F-BC3B34DC8717}" type="parTrans" cxnId="{419F77DE-F4FA-4B2B-821D-7084A32D3B4F}">
      <dgm:prSet/>
      <dgm:spPr/>
      <dgm:t>
        <a:bodyPr/>
        <a:lstStyle/>
        <a:p>
          <a:pPr algn="just" rtl="1"/>
          <a:endParaRPr lang="en-US" sz="2800">
            <a:cs typeface="B Nazanin" panose="00000400000000000000" pitchFamily="2" charset="-78"/>
          </a:endParaRPr>
        </a:p>
      </dgm:t>
    </dgm:pt>
    <dgm:pt modelId="{6F4CCF6B-9B2A-4512-874E-4BC0C7E672D6}" type="sibTrans" cxnId="{419F77DE-F4FA-4B2B-821D-7084A32D3B4F}">
      <dgm:prSet/>
      <dgm:spPr/>
      <dgm:t>
        <a:bodyPr/>
        <a:lstStyle/>
        <a:p>
          <a:pPr algn="just" rtl="1"/>
          <a:endParaRPr lang="en-US" sz="2800">
            <a:cs typeface="B Nazanin" panose="00000400000000000000" pitchFamily="2" charset="-78"/>
          </a:endParaRPr>
        </a:p>
      </dgm:t>
    </dgm:pt>
    <dgm:pt modelId="{B9F58788-7BA0-4521-B73B-8D18BF7CC859}">
      <dgm:prSet custT="1"/>
      <dgm:spPr/>
      <dgm:t>
        <a:bodyPr/>
        <a:lstStyle/>
        <a:p>
          <a:pPr algn="just" rtl="1"/>
          <a:r>
            <a:rPr lang="fa-IR" sz="2800" dirty="0">
              <a:cs typeface="B Nazanin" panose="00000400000000000000" pitchFamily="2" charset="-78"/>
            </a:rPr>
            <a:t>بازیگران کلیدی نظام تأمین مالی نوآوری</a:t>
          </a:r>
          <a:endParaRPr lang="en-US" sz="2800" dirty="0">
            <a:cs typeface="B Nazanin" panose="00000400000000000000" pitchFamily="2" charset="-78"/>
          </a:endParaRPr>
        </a:p>
      </dgm:t>
    </dgm:pt>
    <dgm:pt modelId="{9D809091-ABD3-4732-80B8-EC927727D16B}" type="parTrans" cxnId="{7D227DFD-B201-465F-A506-3E3004EF28CC}">
      <dgm:prSet/>
      <dgm:spPr/>
      <dgm:t>
        <a:bodyPr/>
        <a:lstStyle/>
        <a:p>
          <a:pPr algn="just" rtl="1"/>
          <a:endParaRPr lang="en-US" sz="2800">
            <a:cs typeface="B Nazanin" panose="00000400000000000000" pitchFamily="2" charset="-78"/>
          </a:endParaRPr>
        </a:p>
      </dgm:t>
    </dgm:pt>
    <dgm:pt modelId="{E76DFF51-4CE5-46BD-B8AE-7D77A9E6BFE3}" type="sibTrans" cxnId="{7D227DFD-B201-465F-A506-3E3004EF28CC}">
      <dgm:prSet/>
      <dgm:spPr/>
      <dgm:t>
        <a:bodyPr/>
        <a:lstStyle/>
        <a:p>
          <a:pPr algn="just" rtl="1"/>
          <a:endParaRPr lang="en-US" sz="2800">
            <a:cs typeface="B Nazanin" panose="00000400000000000000" pitchFamily="2" charset="-78"/>
          </a:endParaRPr>
        </a:p>
      </dgm:t>
    </dgm:pt>
    <dgm:pt modelId="{24DC37F9-09B7-45D2-8580-8D2C8FBA2FFA}" type="pres">
      <dgm:prSet presAssocID="{6830A606-7E77-4C01-B2FB-484F0E9F261C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pPr rtl="1"/>
          <a:endParaRPr lang="fa-IR"/>
        </a:p>
      </dgm:t>
    </dgm:pt>
    <dgm:pt modelId="{01AB0AD1-39AC-4DED-A62E-EBDCD2FDD271}" type="pres">
      <dgm:prSet presAssocID="{6830A606-7E77-4C01-B2FB-484F0E9F261C}" presName="Name1" presStyleCnt="0"/>
      <dgm:spPr/>
    </dgm:pt>
    <dgm:pt modelId="{C5F5CF0E-7D32-4410-91A5-C2556A245947}" type="pres">
      <dgm:prSet presAssocID="{6830A606-7E77-4C01-B2FB-484F0E9F261C}" presName="cycle" presStyleCnt="0"/>
      <dgm:spPr/>
    </dgm:pt>
    <dgm:pt modelId="{5F30AF19-1526-40A2-99B3-9D9720D52D03}" type="pres">
      <dgm:prSet presAssocID="{6830A606-7E77-4C01-B2FB-484F0E9F261C}" presName="srcNode" presStyleLbl="node1" presStyleIdx="0" presStyleCnt="6"/>
      <dgm:spPr/>
    </dgm:pt>
    <dgm:pt modelId="{373A18BB-0F49-493A-B662-39A37F2C1A21}" type="pres">
      <dgm:prSet presAssocID="{6830A606-7E77-4C01-B2FB-484F0E9F261C}" presName="conn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506FF014-62BC-4E01-A3CB-6BC6571418CB}" type="pres">
      <dgm:prSet presAssocID="{6830A606-7E77-4C01-B2FB-484F0E9F261C}" presName="extraNode" presStyleLbl="node1" presStyleIdx="0" presStyleCnt="6"/>
      <dgm:spPr/>
    </dgm:pt>
    <dgm:pt modelId="{E5A2D9CA-95F3-4D96-A774-5D2AED87B7AC}" type="pres">
      <dgm:prSet presAssocID="{6830A606-7E77-4C01-B2FB-484F0E9F261C}" presName="dstNode" presStyleLbl="node1" presStyleIdx="0" presStyleCnt="6"/>
      <dgm:spPr/>
    </dgm:pt>
    <dgm:pt modelId="{1D43FB2E-EC6C-4078-B685-A8D4C2DE9901}" type="pres">
      <dgm:prSet presAssocID="{2DEA5480-80CF-41DC-BC9F-F89B2E7B4EE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66697D5-BF5A-470B-B8B0-AD23AA54BB3B}" type="pres">
      <dgm:prSet presAssocID="{2DEA5480-80CF-41DC-BC9F-F89B2E7B4EEC}" presName="accent_1" presStyleCnt="0"/>
      <dgm:spPr/>
    </dgm:pt>
    <dgm:pt modelId="{552374A7-8E0F-4F68-BF09-5F0CCFF7C8A5}" type="pres">
      <dgm:prSet presAssocID="{2DEA5480-80CF-41DC-BC9F-F89B2E7B4EEC}" presName="accentRepeatNode" presStyleLbl="solidFgAcc1" presStyleIdx="0" presStyleCnt="6"/>
      <dgm:spPr/>
    </dgm:pt>
    <dgm:pt modelId="{4D12F5E1-1CCA-4B33-B63E-7E333452AEF9}" type="pres">
      <dgm:prSet presAssocID="{BD08E3BB-9BDC-4D6B-8FFF-CAF9BD4B455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948B02D-2243-46E5-9399-A5E0C163F6FF}" type="pres">
      <dgm:prSet presAssocID="{BD08E3BB-9BDC-4D6B-8FFF-CAF9BD4B4555}" presName="accent_2" presStyleCnt="0"/>
      <dgm:spPr/>
    </dgm:pt>
    <dgm:pt modelId="{5F79E1C7-F15F-4DA9-9BA2-5A5248E203B8}" type="pres">
      <dgm:prSet presAssocID="{BD08E3BB-9BDC-4D6B-8FFF-CAF9BD4B4555}" presName="accentRepeatNode" presStyleLbl="solidFgAcc1" presStyleIdx="1" presStyleCnt="6"/>
      <dgm:spPr/>
    </dgm:pt>
    <dgm:pt modelId="{612676AA-1E1C-428C-AF77-3BDB1E94D52C}" type="pres">
      <dgm:prSet presAssocID="{B9F58788-7BA0-4521-B73B-8D18BF7CC85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9B28989-DB05-49AB-9073-2360D0ECDACF}" type="pres">
      <dgm:prSet presAssocID="{B9F58788-7BA0-4521-B73B-8D18BF7CC859}" presName="accent_3" presStyleCnt="0"/>
      <dgm:spPr/>
    </dgm:pt>
    <dgm:pt modelId="{0D20D680-3439-4674-A6E3-D573C2D8F62E}" type="pres">
      <dgm:prSet presAssocID="{B9F58788-7BA0-4521-B73B-8D18BF7CC859}" presName="accentRepeatNode" presStyleLbl="solidFgAcc1" presStyleIdx="2" presStyleCnt="6"/>
      <dgm:spPr/>
    </dgm:pt>
    <dgm:pt modelId="{627F5696-9691-4076-8B99-A64AF6C57232}" type="pres">
      <dgm:prSet presAssocID="{D12DD950-51E4-44B8-8110-42C0462B668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BF6C2E8-7C34-467B-95E7-3E9A12FA09EC}" type="pres">
      <dgm:prSet presAssocID="{D12DD950-51E4-44B8-8110-42C0462B6684}" presName="accent_4" presStyleCnt="0"/>
      <dgm:spPr/>
    </dgm:pt>
    <dgm:pt modelId="{1BF4EE36-C191-4B02-BAA4-7E7580080E7D}" type="pres">
      <dgm:prSet presAssocID="{D12DD950-51E4-44B8-8110-42C0462B6684}" presName="accentRepeatNode" presStyleLbl="solidFgAcc1" presStyleIdx="3" presStyleCnt="6"/>
      <dgm:spPr/>
    </dgm:pt>
    <dgm:pt modelId="{C5F826FD-A41E-49DF-95C7-34B174D66FCD}" type="pres">
      <dgm:prSet presAssocID="{CC4A42E3-8EE7-4EA7-A232-94806B3C418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4510D8C-AE42-4299-92D0-D74A333ACCB7}" type="pres">
      <dgm:prSet presAssocID="{CC4A42E3-8EE7-4EA7-A232-94806B3C4186}" presName="accent_5" presStyleCnt="0"/>
      <dgm:spPr/>
    </dgm:pt>
    <dgm:pt modelId="{7C0DB025-4740-44BB-8F38-3D9ECBCEBD71}" type="pres">
      <dgm:prSet presAssocID="{CC4A42E3-8EE7-4EA7-A232-94806B3C4186}" presName="accentRepeatNode" presStyleLbl="solidFgAcc1" presStyleIdx="4" presStyleCnt="6"/>
      <dgm:spPr/>
    </dgm:pt>
    <dgm:pt modelId="{6EE2704E-09E9-4AFC-802A-3C3C26190C2C}" type="pres">
      <dgm:prSet presAssocID="{C24029C8-705B-49A9-87B9-BB680EEA4EE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3CAF2D-3D3F-4D50-9064-CDBFF0F703EC}" type="pres">
      <dgm:prSet presAssocID="{C24029C8-705B-49A9-87B9-BB680EEA4EEE}" presName="accent_6" presStyleCnt="0"/>
      <dgm:spPr/>
    </dgm:pt>
    <dgm:pt modelId="{7123FBDD-48AF-4621-B8FA-7EF945F15D64}" type="pres">
      <dgm:prSet presAssocID="{C24029C8-705B-49A9-87B9-BB680EEA4EEE}" presName="accentRepeatNode" presStyleLbl="solidFgAcc1" presStyleIdx="5" presStyleCnt="6"/>
      <dgm:spPr/>
    </dgm:pt>
  </dgm:ptLst>
  <dgm:cxnLst>
    <dgm:cxn modelId="{DB9B0F78-32DC-40E2-AE03-5D8C072A2064}" type="presOf" srcId="{B9F58788-7BA0-4521-B73B-8D18BF7CC859}" destId="{612676AA-1E1C-428C-AF77-3BDB1E94D52C}" srcOrd="0" destOrd="0" presId="urn:microsoft.com/office/officeart/2008/layout/VerticalCurvedList"/>
    <dgm:cxn modelId="{E1BA5DA8-D51C-4BF9-B80A-230F9AD4B6B0}" type="presOf" srcId="{6830A606-7E77-4C01-B2FB-484F0E9F261C}" destId="{24DC37F9-09B7-45D2-8580-8D2C8FBA2FFA}" srcOrd="0" destOrd="0" presId="urn:microsoft.com/office/officeart/2008/layout/VerticalCurvedList"/>
    <dgm:cxn modelId="{7D227DFD-B201-465F-A506-3E3004EF28CC}" srcId="{6830A606-7E77-4C01-B2FB-484F0E9F261C}" destId="{B9F58788-7BA0-4521-B73B-8D18BF7CC859}" srcOrd="2" destOrd="0" parTransId="{9D809091-ABD3-4732-80B8-EC927727D16B}" sibTransId="{E76DFF51-4CE5-46BD-B8AE-7D77A9E6BFE3}"/>
    <dgm:cxn modelId="{16420AB4-8AAC-4885-AA73-2DCB8B88C4E5}" type="presOf" srcId="{9C55DDF4-A98C-4B11-AA58-EF41C1019E9C}" destId="{373A18BB-0F49-493A-B662-39A37F2C1A21}" srcOrd="0" destOrd="0" presId="urn:microsoft.com/office/officeart/2008/layout/VerticalCurvedList"/>
    <dgm:cxn modelId="{6093EA0F-9BED-47D9-B256-2EB171634172}" type="presOf" srcId="{C24029C8-705B-49A9-87B9-BB680EEA4EEE}" destId="{6EE2704E-09E9-4AFC-802A-3C3C26190C2C}" srcOrd="0" destOrd="0" presId="urn:microsoft.com/office/officeart/2008/layout/VerticalCurvedList"/>
    <dgm:cxn modelId="{39222A59-80C5-4A47-8EDF-F80BA02C8B3E}" type="presOf" srcId="{2DEA5480-80CF-41DC-BC9F-F89B2E7B4EEC}" destId="{1D43FB2E-EC6C-4078-B685-A8D4C2DE9901}" srcOrd="0" destOrd="0" presId="urn:microsoft.com/office/officeart/2008/layout/VerticalCurvedList"/>
    <dgm:cxn modelId="{0CD8CBE5-878D-4CB9-B52B-FE4D54E6CD51}" srcId="{6830A606-7E77-4C01-B2FB-484F0E9F261C}" destId="{2DEA5480-80CF-41DC-BC9F-F89B2E7B4EEC}" srcOrd="0" destOrd="0" parTransId="{526E4C38-D490-40A1-AF44-BB77318E8664}" sibTransId="{9C55DDF4-A98C-4B11-AA58-EF41C1019E9C}"/>
    <dgm:cxn modelId="{419F77DE-F4FA-4B2B-821D-7084A32D3B4F}" srcId="{6830A606-7E77-4C01-B2FB-484F0E9F261C}" destId="{C24029C8-705B-49A9-87B9-BB680EEA4EEE}" srcOrd="5" destOrd="0" parTransId="{CD26A8FF-644C-4AA2-8C5F-BC3B34DC8717}" sibTransId="{6F4CCF6B-9B2A-4512-874E-4BC0C7E672D6}"/>
    <dgm:cxn modelId="{81063F5E-41A5-4D0F-B715-C7F9B6307527}" srcId="{6830A606-7E77-4C01-B2FB-484F0E9F261C}" destId="{D12DD950-51E4-44B8-8110-42C0462B6684}" srcOrd="3" destOrd="0" parTransId="{017CA5A4-84A6-4688-99BF-E92332F8D75A}" sibTransId="{F864E6BD-BB66-439B-AE3C-E0B8848F4699}"/>
    <dgm:cxn modelId="{50BF7906-69E9-4AB4-A8C1-ADEA49F22638}" type="presOf" srcId="{CC4A42E3-8EE7-4EA7-A232-94806B3C4186}" destId="{C5F826FD-A41E-49DF-95C7-34B174D66FCD}" srcOrd="0" destOrd="0" presId="urn:microsoft.com/office/officeart/2008/layout/VerticalCurvedList"/>
    <dgm:cxn modelId="{BF49CFE8-BDE1-4AD1-829F-78695D933316}" type="presOf" srcId="{BD08E3BB-9BDC-4D6B-8FFF-CAF9BD4B4555}" destId="{4D12F5E1-1CCA-4B33-B63E-7E333452AEF9}" srcOrd="0" destOrd="0" presId="urn:microsoft.com/office/officeart/2008/layout/VerticalCurvedList"/>
    <dgm:cxn modelId="{E311BF5C-1890-49C6-AF63-1679C9A4FF5C}" type="presOf" srcId="{D12DD950-51E4-44B8-8110-42C0462B6684}" destId="{627F5696-9691-4076-8B99-A64AF6C57232}" srcOrd="0" destOrd="0" presId="urn:microsoft.com/office/officeart/2008/layout/VerticalCurvedList"/>
    <dgm:cxn modelId="{D0500A5A-B247-4B51-85CC-161BFE3A4E9D}" srcId="{6830A606-7E77-4C01-B2FB-484F0E9F261C}" destId="{BD08E3BB-9BDC-4D6B-8FFF-CAF9BD4B4555}" srcOrd="1" destOrd="0" parTransId="{D5294C55-D1F6-4E0A-AB0D-390863724764}" sibTransId="{11A22A10-8C62-4A83-8654-5BA971E68639}"/>
    <dgm:cxn modelId="{3AD64993-4BD0-495B-B215-70BAAABD3BAF}" srcId="{6830A606-7E77-4C01-B2FB-484F0E9F261C}" destId="{CC4A42E3-8EE7-4EA7-A232-94806B3C4186}" srcOrd="4" destOrd="0" parTransId="{731E13A1-EB0E-43DD-BF43-634821735E30}" sibTransId="{B3DE3DFB-9433-45DE-87B8-84D1F09A2BF1}"/>
    <dgm:cxn modelId="{C070C2BE-2853-42AA-8F22-4CF503D4C594}" type="presParOf" srcId="{24DC37F9-09B7-45D2-8580-8D2C8FBA2FFA}" destId="{01AB0AD1-39AC-4DED-A62E-EBDCD2FDD271}" srcOrd="0" destOrd="0" presId="urn:microsoft.com/office/officeart/2008/layout/VerticalCurvedList"/>
    <dgm:cxn modelId="{72024BCD-77FB-4572-8A65-03B11EC9F06C}" type="presParOf" srcId="{01AB0AD1-39AC-4DED-A62E-EBDCD2FDD271}" destId="{C5F5CF0E-7D32-4410-91A5-C2556A245947}" srcOrd="0" destOrd="0" presId="urn:microsoft.com/office/officeart/2008/layout/VerticalCurvedList"/>
    <dgm:cxn modelId="{C885F21F-BA66-4953-9C06-D43F13C6A2C6}" type="presParOf" srcId="{C5F5CF0E-7D32-4410-91A5-C2556A245947}" destId="{5F30AF19-1526-40A2-99B3-9D9720D52D03}" srcOrd="0" destOrd="0" presId="urn:microsoft.com/office/officeart/2008/layout/VerticalCurvedList"/>
    <dgm:cxn modelId="{0C70E197-C349-4B6E-9864-1E38344C6A95}" type="presParOf" srcId="{C5F5CF0E-7D32-4410-91A5-C2556A245947}" destId="{373A18BB-0F49-493A-B662-39A37F2C1A21}" srcOrd="1" destOrd="0" presId="urn:microsoft.com/office/officeart/2008/layout/VerticalCurvedList"/>
    <dgm:cxn modelId="{847F5808-6431-4E05-A167-DF07AE79D533}" type="presParOf" srcId="{C5F5CF0E-7D32-4410-91A5-C2556A245947}" destId="{506FF014-62BC-4E01-A3CB-6BC6571418CB}" srcOrd="2" destOrd="0" presId="urn:microsoft.com/office/officeart/2008/layout/VerticalCurvedList"/>
    <dgm:cxn modelId="{195A2326-2409-4270-8717-DFFC97DD889D}" type="presParOf" srcId="{C5F5CF0E-7D32-4410-91A5-C2556A245947}" destId="{E5A2D9CA-95F3-4D96-A774-5D2AED87B7AC}" srcOrd="3" destOrd="0" presId="urn:microsoft.com/office/officeart/2008/layout/VerticalCurvedList"/>
    <dgm:cxn modelId="{3853BD30-B473-4F4B-97AA-5D89CAA7F0F4}" type="presParOf" srcId="{01AB0AD1-39AC-4DED-A62E-EBDCD2FDD271}" destId="{1D43FB2E-EC6C-4078-B685-A8D4C2DE9901}" srcOrd="1" destOrd="0" presId="urn:microsoft.com/office/officeart/2008/layout/VerticalCurvedList"/>
    <dgm:cxn modelId="{713B3CE6-7FB4-410F-A261-FE861B40F79B}" type="presParOf" srcId="{01AB0AD1-39AC-4DED-A62E-EBDCD2FDD271}" destId="{866697D5-BF5A-470B-B8B0-AD23AA54BB3B}" srcOrd="2" destOrd="0" presId="urn:microsoft.com/office/officeart/2008/layout/VerticalCurvedList"/>
    <dgm:cxn modelId="{0302DA78-37C8-4983-AB4E-96369FE16FE0}" type="presParOf" srcId="{866697D5-BF5A-470B-B8B0-AD23AA54BB3B}" destId="{552374A7-8E0F-4F68-BF09-5F0CCFF7C8A5}" srcOrd="0" destOrd="0" presId="urn:microsoft.com/office/officeart/2008/layout/VerticalCurvedList"/>
    <dgm:cxn modelId="{37534A8A-88A2-4B09-93AD-0F1F1E5AF054}" type="presParOf" srcId="{01AB0AD1-39AC-4DED-A62E-EBDCD2FDD271}" destId="{4D12F5E1-1CCA-4B33-B63E-7E333452AEF9}" srcOrd="3" destOrd="0" presId="urn:microsoft.com/office/officeart/2008/layout/VerticalCurvedList"/>
    <dgm:cxn modelId="{8C953F8B-F280-4D72-BC6D-6E549FC62105}" type="presParOf" srcId="{01AB0AD1-39AC-4DED-A62E-EBDCD2FDD271}" destId="{5948B02D-2243-46E5-9399-A5E0C163F6FF}" srcOrd="4" destOrd="0" presId="urn:microsoft.com/office/officeart/2008/layout/VerticalCurvedList"/>
    <dgm:cxn modelId="{57DB4DBF-9B12-4489-AA2A-73EB075E1249}" type="presParOf" srcId="{5948B02D-2243-46E5-9399-A5E0C163F6FF}" destId="{5F79E1C7-F15F-4DA9-9BA2-5A5248E203B8}" srcOrd="0" destOrd="0" presId="urn:microsoft.com/office/officeart/2008/layout/VerticalCurvedList"/>
    <dgm:cxn modelId="{45F4ADDA-2B6B-4C06-9E1F-B8D2D6BBF5E5}" type="presParOf" srcId="{01AB0AD1-39AC-4DED-A62E-EBDCD2FDD271}" destId="{612676AA-1E1C-428C-AF77-3BDB1E94D52C}" srcOrd="5" destOrd="0" presId="urn:microsoft.com/office/officeart/2008/layout/VerticalCurvedList"/>
    <dgm:cxn modelId="{1636A397-3091-4361-8EFC-3AABCC52474A}" type="presParOf" srcId="{01AB0AD1-39AC-4DED-A62E-EBDCD2FDD271}" destId="{69B28989-DB05-49AB-9073-2360D0ECDACF}" srcOrd="6" destOrd="0" presId="urn:microsoft.com/office/officeart/2008/layout/VerticalCurvedList"/>
    <dgm:cxn modelId="{3B44CB97-3F6F-469B-8C10-A8D1264AC9A9}" type="presParOf" srcId="{69B28989-DB05-49AB-9073-2360D0ECDACF}" destId="{0D20D680-3439-4674-A6E3-D573C2D8F62E}" srcOrd="0" destOrd="0" presId="urn:microsoft.com/office/officeart/2008/layout/VerticalCurvedList"/>
    <dgm:cxn modelId="{6FAF2E85-0444-4EA7-A83A-664C3BA53743}" type="presParOf" srcId="{01AB0AD1-39AC-4DED-A62E-EBDCD2FDD271}" destId="{627F5696-9691-4076-8B99-A64AF6C57232}" srcOrd="7" destOrd="0" presId="urn:microsoft.com/office/officeart/2008/layout/VerticalCurvedList"/>
    <dgm:cxn modelId="{52E38A91-0A48-4C65-B6D6-AFD22BCCB4DE}" type="presParOf" srcId="{01AB0AD1-39AC-4DED-A62E-EBDCD2FDD271}" destId="{4BF6C2E8-7C34-467B-95E7-3E9A12FA09EC}" srcOrd="8" destOrd="0" presId="urn:microsoft.com/office/officeart/2008/layout/VerticalCurvedList"/>
    <dgm:cxn modelId="{6CB44AB2-EA54-4DEB-8746-77CDBC30BF45}" type="presParOf" srcId="{4BF6C2E8-7C34-467B-95E7-3E9A12FA09EC}" destId="{1BF4EE36-C191-4B02-BAA4-7E7580080E7D}" srcOrd="0" destOrd="0" presId="urn:microsoft.com/office/officeart/2008/layout/VerticalCurvedList"/>
    <dgm:cxn modelId="{A0DCB456-85AD-4770-A466-4F1D089B06F6}" type="presParOf" srcId="{01AB0AD1-39AC-4DED-A62E-EBDCD2FDD271}" destId="{C5F826FD-A41E-49DF-95C7-34B174D66FCD}" srcOrd="9" destOrd="0" presId="urn:microsoft.com/office/officeart/2008/layout/VerticalCurvedList"/>
    <dgm:cxn modelId="{044D67C6-9B42-4C6C-9B0B-6C1D498E25E3}" type="presParOf" srcId="{01AB0AD1-39AC-4DED-A62E-EBDCD2FDD271}" destId="{84510D8C-AE42-4299-92D0-D74A333ACCB7}" srcOrd="10" destOrd="0" presId="urn:microsoft.com/office/officeart/2008/layout/VerticalCurvedList"/>
    <dgm:cxn modelId="{769C2589-37C5-459B-9561-021BA81ABA31}" type="presParOf" srcId="{84510D8C-AE42-4299-92D0-D74A333ACCB7}" destId="{7C0DB025-4740-44BB-8F38-3D9ECBCEBD71}" srcOrd="0" destOrd="0" presId="urn:microsoft.com/office/officeart/2008/layout/VerticalCurvedList"/>
    <dgm:cxn modelId="{9554E229-0BB5-4341-9AC8-04149A382750}" type="presParOf" srcId="{01AB0AD1-39AC-4DED-A62E-EBDCD2FDD271}" destId="{6EE2704E-09E9-4AFC-802A-3C3C26190C2C}" srcOrd="11" destOrd="0" presId="urn:microsoft.com/office/officeart/2008/layout/VerticalCurvedList"/>
    <dgm:cxn modelId="{F5BFECB4-EF30-4259-A194-DA668D1C4EFB}" type="presParOf" srcId="{01AB0AD1-39AC-4DED-A62E-EBDCD2FDD271}" destId="{313CAF2D-3D3F-4D50-9064-CDBFF0F703EC}" srcOrd="12" destOrd="0" presId="urn:microsoft.com/office/officeart/2008/layout/VerticalCurvedList"/>
    <dgm:cxn modelId="{2D3B7B43-8511-464B-A145-E2FF5417F562}" type="presParOf" srcId="{313CAF2D-3D3F-4D50-9064-CDBFF0F703EC}" destId="{7123FBDD-48AF-4621-B8FA-7EF945F15D6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EEE356-A986-47BB-A07C-12D700FC1B6F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E22E11CD-C534-467B-A975-04118D92069D}">
      <dgm:prSet phldrT="[Text]" custT="1"/>
      <dgm:spPr/>
      <dgm:t>
        <a:bodyPr/>
        <a:lstStyle/>
        <a:p>
          <a:pPr rtl="1"/>
          <a:r>
            <a:rPr lang="fa-IR" sz="2600" b="1" dirty="0">
              <a:cs typeface="B Nazanin" panose="00000400000000000000" pitchFamily="2" charset="-78"/>
            </a:rPr>
            <a:t>بازیگران کلیدی </a:t>
          </a:r>
          <a:endParaRPr lang="en-US" sz="2600" b="1" dirty="0">
            <a:cs typeface="B Nazanin" panose="00000400000000000000" pitchFamily="2" charset="-78"/>
          </a:endParaRPr>
        </a:p>
      </dgm:t>
    </dgm:pt>
    <dgm:pt modelId="{D1C800AC-8F75-4296-BC8E-7C1EAC80BE0C}" type="parTrans" cxnId="{BD27D879-C0B1-4989-A07F-0CDC1A6EAEB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5CD2305C-9257-4273-9239-73B56160C32C}" type="sibTrans" cxnId="{BD27D879-C0B1-4989-A07F-0CDC1A6EAEB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2FCF4442-BB37-4979-925A-A64B878FB1BD}">
      <dgm:prSet phldrT="[Text]" custT="1"/>
      <dgm:spPr/>
      <dgm:t>
        <a:bodyPr/>
        <a:lstStyle/>
        <a:p>
          <a:pPr rtl="1"/>
          <a:r>
            <a:rPr lang="fa-IR" sz="2300" dirty="0">
              <a:cs typeface="B Nazanin" panose="00000400000000000000" pitchFamily="2" charset="-78"/>
            </a:rPr>
            <a:t>بازیگران دولتی</a:t>
          </a:r>
          <a:endParaRPr lang="en-US" sz="2300" dirty="0">
            <a:cs typeface="B Nazanin" panose="00000400000000000000" pitchFamily="2" charset="-78"/>
          </a:endParaRPr>
        </a:p>
      </dgm:t>
    </dgm:pt>
    <dgm:pt modelId="{B70BD04B-F6A4-4948-BB86-9EECB4555E15}" type="parTrans" cxnId="{280969D6-E32F-47C7-93C3-D4A5E2D917FD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2FCCB4D5-58A8-4ED8-B8DD-BE29CF4CD765}" type="sibTrans" cxnId="{280969D6-E32F-47C7-93C3-D4A5E2D917FD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772553AC-A829-456D-B3F8-9247DBFEDBFA}">
      <dgm:prSet phldrT="[Text]" custT="1"/>
      <dgm:spPr/>
      <dgm:t>
        <a:bodyPr/>
        <a:lstStyle/>
        <a:p>
          <a:pPr rtl="1"/>
          <a:r>
            <a:rPr lang="fa-IR" sz="2300" dirty="0">
              <a:cs typeface="B Nazanin" panose="00000400000000000000" pitchFamily="2" charset="-78"/>
            </a:rPr>
            <a:t>بانک‌های تجاری</a:t>
          </a:r>
          <a:endParaRPr lang="en-US" sz="2300" dirty="0">
            <a:cs typeface="B Nazanin" panose="00000400000000000000" pitchFamily="2" charset="-78"/>
          </a:endParaRPr>
        </a:p>
      </dgm:t>
    </dgm:pt>
    <dgm:pt modelId="{EEF4FAD3-C938-4235-8AF5-10C1E0A3E384}" type="parTrans" cxnId="{2CB1C87E-892E-44E0-B033-695525595F9F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821E6A17-DFD7-4F8F-A719-317E48666051}" type="sibTrans" cxnId="{2CB1C87E-892E-44E0-B033-695525595F9F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72D630D5-FBB3-430D-BFAA-1C32C7F9263D}">
      <dgm:prSet phldrT="[Text]" custT="1"/>
      <dgm:spPr/>
      <dgm:t>
        <a:bodyPr/>
        <a:lstStyle/>
        <a:p>
          <a:pPr rtl="1"/>
          <a:r>
            <a:rPr lang="fa-IR" sz="2300" dirty="0">
              <a:cs typeface="B Nazanin" panose="00000400000000000000" pitchFamily="2" charset="-78"/>
            </a:rPr>
            <a:t>شرکت‌های سرمایه‌گذاری خطرپذیر (</a:t>
          </a:r>
          <a:r>
            <a:rPr lang="en-US" sz="1800" dirty="0">
              <a:cs typeface="B Nazanin" panose="00000400000000000000" pitchFamily="2" charset="-78"/>
            </a:rPr>
            <a:t>VC</a:t>
          </a:r>
          <a:r>
            <a:rPr lang="fa-IR" sz="2300" dirty="0">
              <a:cs typeface="B Nazanin" panose="00000400000000000000" pitchFamily="2" charset="-78"/>
            </a:rPr>
            <a:t>)</a:t>
          </a:r>
          <a:endParaRPr lang="en-US" sz="2300" dirty="0">
            <a:cs typeface="B Nazanin" panose="00000400000000000000" pitchFamily="2" charset="-78"/>
          </a:endParaRPr>
        </a:p>
      </dgm:t>
    </dgm:pt>
    <dgm:pt modelId="{47019910-B2D9-45ED-8810-8276C0FE1807}" type="parTrans" cxnId="{7A1FB4EE-B12D-49ED-9D0E-BA97D84D6884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49ED3BE8-2A9B-4587-8C8D-14AEC0CF3290}" type="sibTrans" cxnId="{7A1FB4EE-B12D-49ED-9D0E-BA97D84D6884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AE573623-D08F-4351-9D3B-57E32291A2FE}">
      <dgm:prSet phldrT="[Text]" custT="1"/>
      <dgm:spPr/>
      <dgm:t>
        <a:bodyPr/>
        <a:lstStyle/>
        <a:p>
          <a:r>
            <a:rPr lang="fa-IR" sz="2300" dirty="0">
              <a:cs typeface="B Nazanin" panose="00000400000000000000" pitchFamily="2" charset="-78"/>
            </a:rPr>
            <a:t>اشخاص حقیقی</a:t>
          </a:r>
          <a:endParaRPr lang="en-US" sz="2300" dirty="0">
            <a:cs typeface="B Nazanin" panose="00000400000000000000" pitchFamily="2" charset="-78"/>
          </a:endParaRPr>
        </a:p>
      </dgm:t>
    </dgm:pt>
    <dgm:pt modelId="{8589EC02-5D93-4FB7-AEEE-2D0D83A76AAC}" type="parTrans" cxnId="{BF324E4C-26A5-4455-8A28-F8F8D0A4BB3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4AFE666F-E2F8-4B75-A47E-AB0A1B07D05D}" type="sibTrans" cxnId="{BF324E4C-26A5-4455-8A28-F8F8D0A4BB3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089E09E1-A51A-40F5-AF12-810339221C95}">
      <dgm:prSet phldrT="[Text]" custT="1"/>
      <dgm:spPr/>
      <dgm:t>
        <a:bodyPr/>
        <a:lstStyle/>
        <a:p>
          <a:pPr rtl="1"/>
          <a:r>
            <a:rPr lang="fa-IR" sz="2300" dirty="0">
              <a:cs typeface="B Nazanin" panose="00000400000000000000" pitchFamily="2" charset="-78"/>
            </a:rPr>
            <a:t>بازارهای سهام</a:t>
          </a:r>
          <a:endParaRPr lang="en-US" sz="2300" dirty="0">
            <a:cs typeface="B Nazanin" panose="00000400000000000000" pitchFamily="2" charset="-78"/>
          </a:endParaRPr>
        </a:p>
      </dgm:t>
    </dgm:pt>
    <dgm:pt modelId="{345ACABB-9F2C-438B-A9B9-D6D9E5AC5036}" type="parTrans" cxnId="{4D18F546-1B4B-4014-A48C-8CD0CAF6F2FB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804F52DC-18D8-4510-A941-5FC3966982DC}" type="sibTrans" cxnId="{4D18F546-1B4B-4014-A48C-8CD0CAF6F2FB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4F583189-17B0-48E9-B83F-A560BF473E11}">
      <dgm:prSet phldrT="[Text]" custT="1"/>
      <dgm:spPr/>
      <dgm:t>
        <a:bodyPr/>
        <a:lstStyle/>
        <a:p>
          <a:pPr rtl="1"/>
          <a:r>
            <a:rPr lang="fa-IR" sz="2300" dirty="0">
              <a:cs typeface="B Nazanin" panose="00000400000000000000" pitchFamily="2" charset="-78"/>
            </a:rPr>
            <a:t>بنیادها </a:t>
          </a:r>
          <a:r>
            <a:rPr lang="fa-IR" sz="2000" dirty="0">
              <a:cs typeface="B Nazanin" panose="00000400000000000000" pitchFamily="2" charset="-78"/>
            </a:rPr>
            <a:t>(وقف، خیرین و...)</a:t>
          </a:r>
          <a:endParaRPr lang="en-US" sz="2300" dirty="0">
            <a:cs typeface="B Nazanin" panose="00000400000000000000" pitchFamily="2" charset="-78"/>
          </a:endParaRPr>
        </a:p>
      </dgm:t>
    </dgm:pt>
    <dgm:pt modelId="{C512A42A-037B-4005-AEE6-544C65C7A556}" type="parTrans" cxnId="{89BB533B-D052-4951-916E-B344D93D129B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19B4E875-024E-4088-AB5D-0F287A127F0B}" type="sibTrans" cxnId="{89BB533B-D052-4951-916E-B344D93D129B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1EDADE5E-0153-4A99-B81D-D290E812803C}">
      <dgm:prSet phldrT="[Text]" custT="1"/>
      <dgm:spPr/>
      <dgm:t>
        <a:bodyPr/>
        <a:lstStyle/>
        <a:p>
          <a:pPr rtl="1"/>
          <a:r>
            <a:rPr lang="fa-IR" sz="2300" dirty="0">
              <a:cs typeface="B Nazanin" panose="00000400000000000000" pitchFamily="2" charset="-78"/>
            </a:rPr>
            <a:t>شرکت‌های تأمین سرمایه</a:t>
          </a:r>
          <a:endParaRPr lang="en-US" sz="2300" dirty="0">
            <a:cs typeface="B Nazanin" panose="00000400000000000000" pitchFamily="2" charset="-78"/>
          </a:endParaRPr>
        </a:p>
      </dgm:t>
    </dgm:pt>
    <dgm:pt modelId="{75117AF4-721A-48A3-A96E-2F8B7B730A6F}" type="parTrans" cxnId="{AABB8929-BE07-4140-8212-A1576F92D317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34785BE0-C4B5-48E7-A2E5-B829F9593127}" type="sibTrans" cxnId="{AABB8929-BE07-4140-8212-A1576F92D317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29673A31-AF71-48E4-BC02-F456EF341E71}">
      <dgm:prSet phldrT="[Text]" custT="1"/>
      <dgm:spPr/>
      <dgm:t>
        <a:bodyPr/>
        <a:lstStyle/>
        <a:p>
          <a:pPr rtl="1"/>
          <a:r>
            <a:rPr lang="fa-IR" sz="2300" dirty="0">
              <a:cs typeface="B Nazanin" panose="00000400000000000000" pitchFamily="2" charset="-78"/>
            </a:rPr>
            <a:t>بانک‌های توسعه‌ای</a:t>
          </a:r>
          <a:endParaRPr lang="en-US" sz="2300" dirty="0">
            <a:cs typeface="B Nazanin" panose="00000400000000000000" pitchFamily="2" charset="-78"/>
          </a:endParaRPr>
        </a:p>
      </dgm:t>
    </dgm:pt>
    <dgm:pt modelId="{4ADB5BA5-58DC-4F66-B1DA-D2DF69B736E0}" type="parTrans" cxnId="{FDEEDC1A-0831-42E4-9F6F-F0128D08F35E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C271E17B-47FB-48E6-A0B7-9C05A0F9BC29}" type="sibTrans" cxnId="{FDEEDC1A-0831-42E4-9F6F-F0128D08F35E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1536CFC0-48E1-419D-9278-9F58BE74C806}" type="pres">
      <dgm:prSet presAssocID="{EDEEE356-A986-47BB-A07C-12D700FC1B6F}" presName="Name0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E8541A6-021A-4659-9FF9-607A67B44BA0}" type="pres">
      <dgm:prSet presAssocID="{E22E11CD-C534-467B-A975-04118D92069D}" presName="centerShape" presStyleLbl="node0" presStyleIdx="0" presStyleCnt="1" custScaleX="119335" custScaleY="119335"/>
      <dgm:spPr/>
      <dgm:t>
        <a:bodyPr/>
        <a:lstStyle/>
        <a:p>
          <a:pPr rtl="1"/>
          <a:endParaRPr lang="fa-IR"/>
        </a:p>
      </dgm:t>
    </dgm:pt>
    <dgm:pt modelId="{015DDE9D-12D2-4696-90B4-A6E90E73EE2A}" type="pres">
      <dgm:prSet presAssocID="{2FCF4442-BB37-4979-925A-A64B878FB1BD}" presName="node" presStyleLbl="node1" presStyleIdx="0" presStyleCnt="8" custScaleX="213957" custScaleY="14039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C7E644C-BA63-45BF-8D53-AE5003F4AB3D}" type="pres">
      <dgm:prSet presAssocID="{2FCF4442-BB37-4979-925A-A64B878FB1BD}" presName="dummy" presStyleCnt="0"/>
      <dgm:spPr/>
    </dgm:pt>
    <dgm:pt modelId="{08756169-B1D2-43A3-9369-1518ACE1F317}" type="pres">
      <dgm:prSet presAssocID="{2FCCB4D5-58A8-4ED8-B8DD-BE29CF4CD765}" presName="sibTrans" presStyleLbl="sibTrans2D1" presStyleIdx="0" presStyleCnt="8"/>
      <dgm:spPr/>
      <dgm:t>
        <a:bodyPr/>
        <a:lstStyle/>
        <a:p>
          <a:pPr rtl="1"/>
          <a:endParaRPr lang="fa-IR"/>
        </a:p>
      </dgm:t>
    </dgm:pt>
    <dgm:pt modelId="{F646E67C-64B8-4490-8931-229B2A50BCF8}" type="pres">
      <dgm:prSet presAssocID="{089E09E1-A51A-40F5-AF12-810339221C95}" presName="node" presStyleLbl="node1" presStyleIdx="1" presStyleCnt="8" custScaleX="213957" custScaleY="140398" custRadScaleRad="99870" custRadScaleInc="-3943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1984B40-F8A0-4AB9-8B3D-89D6672DCBC2}" type="pres">
      <dgm:prSet presAssocID="{089E09E1-A51A-40F5-AF12-810339221C95}" presName="dummy" presStyleCnt="0"/>
      <dgm:spPr/>
    </dgm:pt>
    <dgm:pt modelId="{75818CA4-9487-491D-93B5-940657873BD2}" type="pres">
      <dgm:prSet presAssocID="{804F52DC-18D8-4510-A941-5FC3966982DC}" presName="sibTrans" presStyleLbl="sibTrans2D1" presStyleIdx="1" presStyleCnt="8"/>
      <dgm:spPr/>
      <dgm:t>
        <a:bodyPr/>
        <a:lstStyle/>
        <a:p>
          <a:pPr rtl="1"/>
          <a:endParaRPr lang="fa-IR"/>
        </a:p>
      </dgm:t>
    </dgm:pt>
    <dgm:pt modelId="{0F7C7C9F-2EDC-4CF7-A4E0-20F14E4B87C3}" type="pres">
      <dgm:prSet presAssocID="{4F583189-17B0-48E9-B83F-A560BF473E11}" presName="node" presStyleLbl="node1" presStyleIdx="2" presStyleCnt="8" custScaleX="213957" custScaleY="14039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881C314-D2DB-4851-9822-320A72D39DE5}" type="pres">
      <dgm:prSet presAssocID="{4F583189-17B0-48E9-B83F-A560BF473E11}" presName="dummy" presStyleCnt="0"/>
      <dgm:spPr/>
    </dgm:pt>
    <dgm:pt modelId="{E4781922-D5D2-4B48-B7E0-1AD61261BF06}" type="pres">
      <dgm:prSet presAssocID="{19B4E875-024E-4088-AB5D-0F287A127F0B}" presName="sibTrans" presStyleLbl="sibTrans2D1" presStyleIdx="2" presStyleCnt="8"/>
      <dgm:spPr/>
      <dgm:t>
        <a:bodyPr/>
        <a:lstStyle/>
        <a:p>
          <a:pPr rtl="1"/>
          <a:endParaRPr lang="fa-IR"/>
        </a:p>
      </dgm:t>
    </dgm:pt>
    <dgm:pt modelId="{F4001698-A25D-4124-B1B5-99BBB8AC3D21}" type="pres">
      <dgm:prSet presAssocID="{1EDADE5E-0153-4A99-B81D-D290E812803C}" presName="node" presStyleLbl="node1" presStyleIdx="3" presStyleCnt="8" custScaleX="213957" custScaleY="140398" custRadScaleRad="97251" custRadScaleInc="31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484531A-42BE-48B8-BE1D-41AEBCEEB460}" type="pres">
      <dgm:prSet presAssocID="{1EDADE5E-0153-4A99-B81D-D290E812803C}" presName="dummy" presStyleCnt="0"/>
      <dgm:spPr/>
    </dgm:pt>
    <dgm:pt modelId="{50ABD3F7-C8D0-438E-8E4B-5A2C03C216B8}" type="pres">
      <dgm:prSet presAssocID="{34785BE0-C4B5-48E7-A2E5-B829F9593127}" presName="sibTrans" presStyleLbl="sibTrans2D1" presStyleIdx="3" presStyleCnt="8"/>
      <dgm:spPr/>
      <dgm:t>
        <a:bodyPr/>
        <a:lstStyle/>
        <a:p>
          <a:pPr rtl="1"/>
          <a:endParaRPr lang="fa-IR"/>
        </a:p>
      </dgm:t>
    </dgm:pt>
    <dgm:pt modelId="{9F4BDA1E-B09C-4BD8-9A3A-695509F6869A}" type="pres">
      <dgm:prSet presAssocID="{29673A31-AF71-48E4-BC02-F456EF341E71}" presName="node" presStyleLbl="node1" presStyleIdx="4" presStyleCnt="8" custScaleX="213957" custScaleY="14039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A624531-2EAB-4EAE-BEBC-B25901B225B2}" type="pres">
      <dgm:prSet presAssocID="{29673A31-AF71-48E4-BC02-F456EF341E71}" presName="dummy" presStyleCnt="0"/>
      <dgm:spPr/>
    </dgm:pt>
    <dgm:pt modelId="{B90D77E5-9CC6-496C-9C2D-AE9A47158F95}" type="pres">
      <dgm:prSet presAssocID="{C271E17B-47FB-48E6-A0B7-9C05A0F9BC29}" presName="sibTrans" presStyleLbl="sibTrans2D1" presStyleIdx="4" presStyleCnt="8"/>
      <dgm:spPr/>
      <dgm:t>
        <a:bodyPr/>
        <a:lstStyle/>
        <a:p>
          <a:pPr rtl="1"/>
          <a:endParaRPr lang="fa-IR"/>
        </a:p>
      </dgm:t>
    </dgm:pt>
    <dgm:pt modelId="{026A59AF-6DFF-4B7D-B32C-D91A2B453A0D}" type="pres">
      <dgm:prSet presAssocID="{772553AC-A829-456D-B3F8-9247DBFEDBFA}" presName="node" presStyleLbl="node1" presStyleIdx="5" presStyleCnt="8" custScaleX="213957" custScaleY="140398" custRadScaleRad="97251" custRadScaleInc="-31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E7D94B1-61BF-49C8-B7F3-0CB8CAA84071}" type="pres">
      <dgm:prSet presAssocID="{772553AC-A829-456D-B3F8-9247DBFEDBFA}" presName="dummy" presStyleCnt="0"/>
      <dgm:spPr/>
    </dgm:pt>
    <dgm:pt modelId="{E99EDBC4-8564-409E-BCF1-8DFBC8D7A090}" type="pres">
      <dgm:prSet presAssocID="{821E6A17-DFD7-4F8F-A719-317E48666051}" presName="sibTrans" presStyleLbl="sibTrans2D1" presStyleIdx="5" presStyleCnt="8"/>
      <dgm:spPr/>
      <dgm:t>
        <a:bodyPr/>
        <a:lstStyle/>
        <a:p>
          <a:pPr rtl="1"/>
          <a:endParaRPr lang="fa-IR"/>
        </a:p>
      </dgm:t>
    </dgm:pt>
    <dgm:pt modelId="{19B54226-EF4D-4D01-BAA7-41A2A34A907A}" type="pres">
      <dgm:prSet presAssocID="{72D630D5-FBB3-430D-BFAA-1C32C7F9263D}" presName="node" presStyleLbl="node1" presStyleIdx="6" presStyleCnt="8" custScaleX="213957" custScaleY="14039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D97BC2A-B82D-4876-8482-F7F5F71EAEFA}" type="pres">
      <dgm:prSet presAssocID="{72D630D5-FBB3-430D-BFAA-1C32C7F9263D}" presName="dummy" presStyleCnt="0"/>
      <dgm:spPr/>
    </dgm:pt>
    <dgm:pt modelId="{472F5788-DE90-464F-8887-FF1A310E266F}" type="pres">
      <dgm:prSet presAssocID="{49ED3BE8-2A9B-4587-8C8D-14AEC0CF3290}" presName="sibTrans" presStyleLbl="sibTrans2D1" presStyleIdx="6" presStyleCnt="8"/>
      <dgm:spPr/>
      <dgm:t>
        <a:bodyPr/>
        <a:lstStyle/>
        <a:p>
          <a:pPr rtl="1"/>
          <a:endParaRPr lang="fa-IR"/>
        </a:p>
      </dgm:t>
    </dgm:pt>
    <dgm:pt modelId="{F916C3BC-92E4-4424-973C-FF8DC669D2CD}" type="pres">
      <dgm:prSet presAssocID="{AE573623-D08F-4351-9D3B-57E32291A2FE}" presName="node" presStyleLbl="node1" presStyleIdx="7" presStyleCnt="8" custScaleX="213957" custScaleY="140398" custRadScaleRad="99870" custRadScaleInc="3943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A2673E9-4E33-4519-8C9E-D688B61AF93D}" type="pres">
      <dgm:prSet presAssocID="{AE573623-D08F-4351-9D3B-57E32291A2FE}" presName="dummy" presStyleCnt="0"/>
      <dgm:spPr/>
    </dgm:pt>
    <dgm:pt modelId="{B57FE076-6990-46CA-9F40-B7CFFE5BD7F4}" type="pres">
      <dgm:prSet presAssocID="{4AFE666F-E2F8-4B75-A47E-AB0A1B07D05D}" presName="sibTrans" presStyleLbl="sibTrans2D1" presStyleIdx="7" presStyleCnt="8"/>
      <dgm:spPr/>
      <dgm:t>
        <a:bodyPr/>
        <a:lstStyle/>
        <a:p>
          <a:pPr rtl="1"/>
          <a:endParaRPr lang="fa-IR"/>
        </a:p>
      </dgm:t>
    </dgm:pt>
  </dgm:ptLst>
  <dgm:cxnLst>
    <dgm:cxn modelId="{BF324E4C-26A5-4455-8A28-F8F8D0A4BB3A}" srcId="{E22E11CD-C534-467B-A975-04118D92069D}" destId="{AE573623-D08F-4351-9D3B-57E32291A2FE}" srcOrd="7" destOrd="0" parTransId="{8589EC02-5D93-4FB7-AEEE-2D0D83A76AAC}" sibTransId="{4AFE666F-E2F8-4B75-A47E-AB0A1B07D05D}"/>
    <dgm:cxn modelId="{2CB1C87E-892E-44E0-B033-695525595F9F}" srcId="{E22E11CD-C534-467B-A975-04118D92069D}" destId="{772553AC-A829-456D-B3F8-9247DBFEDBFA}" srcOrd="5" destOrd="0" parTransId="{EEF4FAD3-C938-4235-8AF5-10C1E0A3E384}" sibTransId="{821E6A17-DFD7-4F8F-A719-317E48666051}"/>
    <dgm:cxn modelId="{EFFA970A-9AE3-43BF-9091-0CBAE8B31362}" type="presOf" srcId="{4F583189-17B0-48E9-B83F-A560BF473E11}" destId="{0F7C7C9F-2EDC-4CF7-A4E0-20F14E4B87C3}" srcOrd="0" destOrd="0" presId="urn:microsoft.com/office/officeart/2005/8/layout/radial6"/>
    <dgm:cxn modelId="{D7B733D1-9AC8-4ECB-8BC6-1F1EEED2B46A}" type="presOf" srcId="{AE573623-D08F-4351-9D3B-57E32291A2FE}" destId="{F916C3BC-92E4-4424-973C-FF8DC669D2CD}" srcOrd="0" destOrd="0" presId="urn:microsoft.com/office/officeart/2005/8/layout/radial6"/>
    <dgm:cxn modelId="{94743F91-3C32-464C-B65A-8F8429668F49}" type="presOf" srcId="{1EDADE5E-0153-4A99-B81D-D290E812803C}" destId="{F4001698-A25D-4124-B1B5-99BBB8AC3D21}" srcOrd="0" destOrd="0" presId="urn:microsoft.com/office/officeart/2005/8/layout/radial6"/>
    <dgm:cxn modelId="{219A6D58-092A-4229-A71F-1495887EDF9C}" type="presOf" srcId="{49ED3BE8-2A9B-4587-8C8D-14AEC0CF3290}" destId="{472F5788-DE90-464F-8887-FF1A310E266F}" srcOrd="0" destOrd="0" presId="urn:microsoft.com/office/officeart/2005/8/layout/radial6"/>
    <dgm:cxn modelId="{BED5ED3D-0072-4810-B3F5-58CCF05A2D24}" type="presOf" srcId="{C271E17B-47FB-48E6-A0B7-9C05A0F9BC29}" destId="{B90D77E5-9CC6-496C-9C2D-AE9A47158F95}" srcOrd="0" destOrd="0" presId="urn:microsoft.com/office/officeart/2005/8/layout/radial6"/>
    <dgm:cxn modelId="{89BB533B-D052-4951-916E-B344D93D129B}" srcId="{E22E11CD-C534-467B-A975-04118D92069D}" destId="{4F583189-17B0-48E9-B83F-A560BF473E11}" srcOrd="2" destOrd="0" parTransId="{C512A42A-037B-4005-AEE6-544C65C7A556}" sibTransId="{19B4E875-024E-4088-AB5D-0F287A127F0B}"/>
    <dgm:cxn modelId="{B65952EF-629C-4072-9631-114CE6531EFB}" type="presOf" srcId="{34785BE0-C4B5-48E7-A2E5-B829F9593127}" destId="{50ABD3F7-C8D0-438E-8E4B-5A2C03C216B8}" srcOrd="0" destOrd="0" presId="urn:microsoft.com/office/officeart/2005/8/layout/radial6"/>
    <dgm:cxn modelId="{7BE0CE2F-3032-4D7A-9601-93DDCBC4A935}" type="presOf" srcId="{EDEEE356-A986-47BB-A07C-12D700FC1B6F}" destId="{1536CFC0-48E1-419D-9278-9F58BE74C806}" srcOrd="0" destOrd="0" presId="urn:microsoft.com/office/officeart/2005/8/layout/radial6"/>
    <dgm:cxn modelId="{C613B0C4-9BF7-4F9A-BF25-86F9FE28FEB3}" type="presOf" srcId="{804F52DC-18D8-4510-A941-5FC3966982DC}" destId="{75818CA4-9487-491D-93B5-940657873BD2}" srcOrd="0" destOrd="0" presId="urn:microsoft.com/office/officeart/2005/8/layout/radial6"/>
    <dgm:cxn modelId="{ED9B2B49-E73D-40BF-A104-26630F3E1C34}" type="presOf" srcId="{821E6A17-DFD7-4F8F-A719-317E48666051}" destId="{E99EDBC4-8564-409E-BCF1-8DFBC8D7A090}" srcOrd="0" destOrd="0" presId="urn:microsoft.com/office/officeart/2005/8/layout/radial6"/>
    <dgm:cxn modelId="{E853446F-4EA1-46D5-B02A-2AAB9C4439EA}" type="presOf" srcId="{29673A31-AF71-48E4-BC02-F456EF341E71}" destId="{9F4BDA1E-B09C-4BD8-9A3A-695509F6869A}" srcOrd="0" destOrd="0" presId="urn:microsoft.com/office/officeart/2005/8/layout/radial6"/>
    <dgm:cxn modelId="{46D72566-2C79-4D99-A28D-C54F58FFA801}" type="presOf" srcId="{089E09E1-A51A-40F5-AF12-810339221C95}" destId="{F646E67C-64B8-4490-8931-229B2A50BCF8}" srcOrd="0" destOrd="0" presId="urn:microsoft.com/office/officeart/2005/8/layout/radial6"/>
    <dgm:cxn modelId="{8F5565BA-B67D-4D07-84B9-5B1F140BDE58}" type="presOf" srcId="{2FCF4442-BB37-4979-925A-A64B878FB1BD}" destId="{015DDE9D-12D2-4696-90B4-A6E90E73EE2A}" srcOrd="0" destOrd="0" presId="urn:microsoft.com/office/officeart/2005/8/layout/radial6"/>
    <dgm:cxn modelId="{3A5483C0-F517-49DA-8B4D-EC5A7F4419B7}" type="presOf" srcId="{E22E11CD-C534-467B-A975-04118D92069D}" destId="{8E8541A6-021A-4659-9FF9-607A67B44BA0}" srcOrd="0" destOrd="0" presId="urn:microsoft.com/office/officeart/2005/8/layout/radial6"/>
    <dgm:cxn modelId="{BA5F97AF-9414-46E2-B1F9-6C1538CD6251}" type="presOf" srcId="{2FCCB4D5-58A8-4ED8-B8DD-BE29CF4CD765}" destId="{08756169-B1D2-43A3-9369-1518ACE1F317}" srcOrd="0" destOrd="0" presId="urn:microsoft.com/office/officeart/2005/8/layout/radial6"/>
    <dgm:cxn modelId="{7A1FB4EE-B12D-49ED-9D0E-BA97D84D6884}" srcId="{E22E11CD-C534-467B-A975-04118D92069D}" destId="{72D630D5-FBB3-430D-BFAA-1C32C7F9263D}" srcOrd="6" destOrd="0" parTransId="{47019910-B2D9-45ED-8810-8276C0FE1807}" sibTransId="{49ED3BE8-2A9B-4587-8C8D-14AEC0CF3290}"/>
    <dgm:cxn modelId="{4D18F546-1B4B-4014-A48C-8CD0CAF6F2FB}" srcId="{E22E11CD-C534-467B-A975-04118D92069D}" destId="{089E09E1-A51A-40F5-AF12-810339221C95}" srcOrd="1" destOrd="0" parTransId="{345ACABB-9F2C-438B-A9B9-D6D9E5AC5036}" sibTransId="{804F52DC-18D8-4510-A941-5FC3966982DC}"/>
    <dgm:cxn modelId="{C4B91D87-170E-4243-B684-A3B76504889E}" type="presOf" srcId="{772553AC-A829-456D-B3F8-9247DBFEDBFA}" destId="{026A59AF-6DFF-4B7D-B32C-D91A2B453A0D}" srcOrd="0" destOrd="0" presId="urn:microsoft.com/office/officeart/2005/8/layout/radial6"/>
    <dgm:cxn modelId="{FDEEDC1A-0831-42E4-9F6F-F0128D08F35E}" srcId="{E22E11CD-C534-467B-A975-04118D92069D}" destId="{29673A31-AF71-48E4-BC02-F456EF341E71}" srcOrd="4" destOrd="0" parTransId="{4ADB5BA5-58DC-4F66-B1DA-D2DF69B736E0}" sibTransId="{C271E17B-47FB-48E6-A0B7-9C05A0F9BC29}"/>
    <dgm:cxn modelId="{9DC26369-05E6-4AB9-9280-A74C168EFE64}" type="presOf" srcId="{19B4E875-024E-4088-AB5D-0F287A127F0B}" destId="{E4781922-D5D2-4B48-B7E0-1AD61261BF06}" srcOrd="0" destOrd="0" presId="urn:microsoft.com/office/officeart/2005/8/layout/radial6"/>
    <dgm:cxn modelId="{1A6EB634-381B-4DBB-A759-2638072CD98C}" type="presOf" srcId="{4AFE666F-E2F8-4B75-A47E-AB0A1B07D05D}" destId="{B57FE076-6990-46CA-9F40-B7CFFE5BD7F4}" srcOrd="0" destOrd="0" presId="urn:microsoft.com/office/officeart/2005/8/layout/radial6"/>
    <dgm:cxn modelId="{AABB8929-BE07-4140-8212-A1576F92D317}" srcId="{E22E11CD-C534-467B-A975-04118D92069D}" destId="{1EDADE5E-0153-4A99-B81D-D290E812803C}" srcOrd="3" destOrd="0" parTransId="{75117AF4-721A-48A3-A96E-2F8B7B730A6F}" sibTransId="{34785BE0-C4B5-48E7-A2E5-B829F9593127}"/>
    <dgm:cxn modelId="{BD27D879-C0B1-4989-A07F-0CDC1A6EAEBA}" srcId="{EDEEE356-A986-47BB-A07C-12D700FC1B6F}" destId="{E22E11CD-C534-467B-A975-04118D92069D}" srcOrd="0" destOrd="0" parTransId="{D1C800AC-8F75-4296-BC8E-7C1EAC80BE0C}" sibTransId="{5CD2305C-9257-4273-9239-73B56160C32C}"/>
    <dgm:cxn modelId="{280969D6-E32F-47C7-93C3-D4A5E2D917FD}" srcId="{E22E11CD-C534-467B-A975-04118D92069D}" destId="{2FCF4442-BB37-4979-925A-A64B878FB1BD}" srcOrd="0" destOrd="0" parTransId="{B70BD04B-F6A4-4948-BB86-9EECB4555E15}" sibTransId="{2FCCB4D5-58A8-4ED8-B8DD-BE29CF4CD765}"/>
    <dgm:cxn modelId="{260ECD3C-E0D7-40F8-9580-BBC798394666}" type="presOf" srcId="{72D630D5-FBB3-430D-BFAA-1C32C7F9263D}" destId="{19B54226-EF4D-4D01-BAA7-41A2A34A907A}" srcOrd="0" destOrd="0" presId="urn:microsoft.com/office/officeart/2005/8/layout/radial6"/>
    <dgm:cxn modelId="{55C6C4E0-1F68-4571-9DD5-9913FEA367DD}" type="presParOf" srcId="{1536CFC0-48E1-419D-9278-9F58BE74C806}" destId="{8E8541A6-021A-4659-9FF9-607A67B44BA0}" srcOrd="0" destOrd="0" presId="urn:microsoft.com/office/officeart/2005/8/layout/radial6"/>
    <dgm:cxn modelId="{CAFD18BE-5DD6-4425-9DD2-4EB66C03A699}" type="presParOf" srcId="{1536CFC0-48E1-419D-9278-9F58BE74C806}" destId="{015DDE9D-12D2-4696-90B4-A6E90E73EE2A}" srcOrd="1" destOrd="0" presId="urn:microsoft.com/office/officeart/2005/8/layout/radial6"/>
    <dgm:cxn modelId="{5A723393-E86B-423C-84AA-2F923D8A41F6}" type="presParOf" srcId="{1536CFC0-48E1-419D-9278-9F58BE74C806}" destId="{3C7E644C-BA63-45BF-8D53-AE5003F4AB3D}" srcOrd="2" destOrd="0" presId="urn:microsoft.com/office/officeart/2005/8/layout/radial6"/>
    <dgm:cxn modelId="{1A170A87-A0D0-4868-B816-B83E5D5F1762}" type="presParOf" srcId="{1536CFC0-48E1-419D-9278-9F58BE74C806}" destId="{08756169-B1D2-43A3-9369-1518ACE1F317}" srcOrd="3" destOrd="0" presId="urn:microsoft.com/office/officeart/2005/8/layout/radial6"/>
    <dgm:cxn modelId="{7F6C0497-6801-4463-965F-A3940D812DAC}" type="presParOf" srcId="{1536CFC0-48E1-419D-9278-9F58BE74C806}" destId="{F646E67C-64B8-4490-8931-229B2A50BCF8}" srcOrd="4" destOrd="0" presId="urn:microsoft.com/office/officeart/2005/8/layout/radial6"/>
    <dgm:cxn modelId="{014B9967-68B0-4194-855D-6D68268D09BB}" type="presParOf" srcId="{1536CFC0-48E1-419D-9278-9F58BE74C806}" destId="{11984B40-F8A0-4AB9-8B3D-89D6672DCBC2}" srcOrd="5" destOrd="0" presId="urn:microsoft.com/office/officeart/2005/8/layout/radial6"/>
    <dgm:cxn modelId="{6B200A83-B325-4D8F-8523-4B9782E1B8DC}" type="presParOf" srcId="{1536CFC0-48E1-419D-9278-9F58BE74C806}" destId="{75818CA4-9487-491D-93B5-940657873BD2}" srcOrd="6" destOrd="0" presId="urn:microsoft.com/office/officeart/2005/8/layout/radial6"/>
    <dgm:cxn modelId="{4C7FE138-59DC-4C3D-8E89-A75256014563}" type="presParOf" srcId="{1536CFC0-48E1-419D-9278-9F58BE74C806}" destId="{0F7C7C9F-2EDC-4CF7-A4E0-20F14E4B87C3}" srcOrd="7" destOrd="0" presId="urn:microsoft.com/office/officeart/2005/8/layout/radial6"/>
    <dgm:cxn modelId="{2D1F5126-9660-43D3-AB4D-C61CE7C28F7D}" type="presParOf" srcId="{1536CFC0-48E1-419D-9278-9F58BE74C806}" destId="{4881C314-D2DB-4851-9822-320A72D39DE5}" srcOrd="8" destOrd="0" presId="urn:microsoft.com/office/officeart/2005/8/layout/radial6"/>
    <dgm:cxn modelId="{33064C9F-A4AC-492F-BF1A-A8522225A405}" type="presParOf" srcId="{1536CFC0-48E1-419D-9278-9F58BE74C806}" destId="{E4781922-D5D2-4B48-B7E0-1AD61261BF06}" srcOrd="9" destOrd="0" presId="urn:microsoft.com/office/officeart/2005/8/layout/radial6"/>
    <dgm:cxn modelId="{F32A5697-4F84-4061-80F0-F070456AD375}" type="presParOf" srcId="{1536CFC0-48E1-419D-9278-9F58BE74C806}" destId="{F4001698-A25D-4124-B1B5-99BBB8AC3D21}" srcOrd="10" destOrd="0" presId="urn:microsoft.com/office/officeart/2005/8/layout/radial6"/>
    <dgm:cxn modelId="{AD1B0080-E6CF-4FDC-BCCD-504231D30355}" type="presParOf" srcId="{1536CFC0-48E1-419D-9278-9F58BE74C806}" destId="{7484531A-42BE-48B8-BE1D-41AEBCEEB460}" srcOrd="11" destOrd="0" presId="urn:microsoft.com/office/officeart/2005/8/layout/radial6"/>
    <dgm:cxn modelId="{8C82177C-1FAF-4757-A0A1-B170017EC800}" type="presParOf" srcId="{1536CFC0-48E1-419D-9278-9F58BE74C806}" destId="{50ABD3F7-C8D0-438E-8E4B-5A2C03C216B8}" srcOrd="12" destOrd="0" presId="urn:microsoft.com/office/officeart/2005/8/layout/radial6"/>
    <dgm:cxn modelId="{A5C3E3C9-40D1-454E-A4FE-9EFFD3D45894}" type="presParOf" srcId="{1536CFC0-48E1-419D-9278-9F58BE74C806}" destId="{9F4BDA1E-B09C-4BD8-9A3A-695509F6869A}" srcOrd="13" destOrd="0" presId="urn:microsoft.com/office/officeart/2005/8/layout/radial6"/>
    <dgm:cxn modelId="{D19CEF68-5E79-473E-9FDA-4A6D3A09C428}" type="presParOf" srcId="{1536CFC0-48E1-419D-9278-9F58BE74C806}" destId="{0A624531-2EAB-4EAE-BEBC-B25901B225B2}" srcOrd="14" destOrd="0" presId="urn:microsoft.com/office/officeart/2005/8/layout/radial6"/>
    <dgm:cxn modelId="{607D356B-037B-4945-AC83-1AAB70364DB5}" type="presParOf" srcId="{1536CFC0-48E1-419D-9278-9F58BE74C806}" destId="{B90D77E5-9CC6-496C-9C2D-AE9A47158F95}" srcOrd="15" destOrd="0" presId="urn:microsoft.com/office/officeart/2005/8/layout/radial6"/>
    <dgm:cxn modelId="{55B93450-8815-4EC9-AA9F-7E3C34D769BF}" type="presParOf" srcId="{1536CFC0-48E1-419D-9278-9F58BE74C806}" destId="{026A59AF-6DFF-4B7D-B32C-D91A2B453A0D}" srcOrd="16" destOrd="0" presId="urn:microsoft.com/office/officeart/2005/8/layout/radial6"/>
    <dgm:cxn modelId="{EA875B15-A475-4EA7-8094-2A0703873E99}" type="presParOf" srcId="{1536CFC0-48E1-419D-9278-9F58BE74C806}" destId="{6E7D94B1-61BF-49C8-B7F3-0CB8CAA84071}" srcOrd="17" destOrd="0" presId="urn:microsoft.com/office/officeart/2005/8/layout/radial6"/>
    <dgm:cxn modelId="{82BC5A78-7131-46DE-8D58-A6EDCE316292}" type="presParOf" srcId="{1536CFC0-48E1-419D-9278-9F58BE74C806}" destId="{E99EDBC4-8564-409E-BCF1-8DFBC8D7A090}" srcOrd="18" destOrd="0" presId="urn:microsoft.com/office/officeart/2005/8/layout/radial6"/>
    <dgm:cxn modelId="{0F32F545-1B35-45E1-BCB3-DF1F4988D19E}" type="presParOf" srcId="{1536CFC0-48E1-419D-9278-9F58BE74C806}" destId="{19B54226-EF4D-4D01-BAA7-41A2A34A907A}" srcOrd="19" destOrd="0" presId="urn:microsoft.com/office/officeart/2005/8/layout/radial6"/>
    <dgm:cxn modelId="{4E5FBF04-17FD-472D-AD13-4819D3C03B39}" type="presParOf" srcId="{1536CFC0-48E1-419D-9278-9F58BE74C806}" destId="{9D97BC2A-B82D-4876-8482-F7F5F71EAEFA}" srcOrd="20" destOrd="0" presId="urn:microsoft.com/office/officeart/2005/8/layout/radial6"/>
    <dgm:cxn modelId="{74467D11-1FAB-46C1-8ABB-A19A7BD5B3B4}" type="presParOf" srcId="{1536CFC0-48E1-419D-9278-9F58BE74C806}" destId="{472F5788-DE90-464F-8887-FF1A310E266F}" srcOrd="21" destOrd="0" presId="urn:microsoft.com/office/officeart/2005/8/layout/radial6"/>
    <dgm:cxn modelId="{A44B1790-0401-4805-914D-4FB71BAD2464}" type="presParOf" srcId="{1536CFC0-48E1-419D-9278-9F58BE74C806}" destId="{F916C3BC-92E4-4424-973C-FF8DC669D2CD}" srcOrd="22" destOrd="0" presId="urn:microsoft.com/office/officeart/2005/8/layout/radial6"/>
    <dgm:cxn modelId="{280616F0-0A48-40FE-B937-A0BA578CF050}" type="presParOf" srcId="{1536CFC0-48E1-419D-9278-9F58BE74C806}" destId="{3A2673E9-4E33-4519-8C9E-D688B61AF93D}" srcOrd="23" destOrd="0" presId="urn:microsoft.com/office/officeart/2005/8/layout/radial6"/>
    <dgm:cxn modelId="{69F4EE33-E22D-44E2-A4DD-AD39CADE9330}" type="presParOf" srcId="{1536CFC0-48E1-419D-9278-9F58BE74C806}" destId="{B57FE076-6990-46CA-9F40-B7CFFE5BD7F4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D9DC07-E900-454A-91EB-6E59957B6D31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00D3FA75-8F74-43F2-BCD3-3E42CD44CB59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اشخاص حقیقی</a:t>
          </a:r>
          <a:endParaRPr lang="en-US" sz="2600" dirty="0">
            <a:cs typeface="B Nazanin" panose="00000400000000000000" pitchFamily="2" charset="-78"/>
          </a:endParaRPr>
        </a:p>
      </dgm:t>
    </dgm:pt>
    <dgm:pt modelId="{0074C1CD-21CC-477F-8A94-A3C0A5A2F74B}" type="parTrans" cxnId="{1AB66992-B3F1-4443-936A-9F970AF2FA8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03D954D0-4488-4D1C-AD3C-21735BF00790}" type="sibTrans" cxnId="{1AB66992-B3F1-4443-936A-9F970AF2FA8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A07C0C87-15D7-48A1-BADB-D99E3555FA10}">
      <dgm:prSet phldrT="[Text]"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شامل شخصی فرد کارآفرین و نوآور، دوستان، خانواده و فرشتگان سرمایه‌گذاری </a:t>
          </a:r>
          <a:endParaRPr lang="en-US" sz="2600" dirty="0">
            <a:cs typeface="B Nazanin" panose="00000400000000000000" pitchFamily="2" charset="-78"/>
          </a:endParaRPr>
        </a:p>
      </dgm:t>
    </dgm:pt>
    <dgm:pt modelId="{574DC415-E233-4E2B-8211-E558F8E5CCB6}" type="parTrans" cxnId="{46360023-BA9D-4B13-9E6D-ED301A37B386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D87FB259-4FF8-471D-BE82-5E868F780FFC}" type="sibTrans" cxnId="{46360023-BA9D-4B13-9E6D-ED301A37B386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A74AEA03-25AD-4979-8A17-151EDD1D7E7C}">
      <dgm:prSet phldrT="[Text]"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تأمین مالی نوآوری در مراحل اولیه که ریسک سرمایه‌گذاری زیاد است، امکان تأمین وثیقه برای نوآوران وجود ندارد و مؤسسات دولتی و خصوصی تمایلی به تأمین مالی ندارند</a:t>
          </a:r>
          <a:endParaRPr lang="en-US" sz="2600" dirty="0">
            <a:cs typeface="B Nazanin" panose="00000400000000000000" pitchFamily="2" charset="-78"/>
          </a:endParaRPr>
        </a:p>
      </dgm:t>
    </dgm:pt>
    <dgm:pt modelId="{1BABEBFA-1848-4674-9A5B-A9E9DA4BF8C0}" type="parTrans" cxnId="{59C82133-C07C-47B3-A432-F64823EB4B83}">
      <dgm:prSet/>
      <dgm:spPr/>
      <dgm:t>
        <a:bodyPr/>
        <a:lstStyle/>
        <a:p>
          <a:endParaRPr lang="en-US"/>
        </a:p>
      </dgm:t>
    </dgm:pt>
    <dgm:pt modelId="{47EF223B-279C-4C6B-96B1-AD5E208E714E}" type="sibTrans" cxnId="{59C82133-C07C-47B3-A432-F64823EB4B83}">
      <dgm:prSet/>
      <dgm:spPr/>
      <dgm:t>
        <a:bodyPr/>
        <a:lstStyle/>
        <a:p>
          <a:endParaRPr lang="en-US"/>
        </a:p>
      </dgm:t>
    </dgm:pt>
    <dgm:pt modelId="{7F37871F-B87B-46E4-B9B8-24D382987382}">
      <dgm:prSet phldrT="[Text]"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نقش دولت‌ها: ارائه معافیت‌های مالیاتی و ایجاد اتحادیه‌ها و صندوق‌های سرمایه‌گذاری مشترک برای حمایت از گسترش </a:t>
          </a:r>
          <a:r>
            <a:rPr lang="ar-SA" sz="26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rPr>
            <a:t>سرمایه‌گذاری توسط فرشتگان </a:t>
          </a:r>
          <a:r>
            <a:rPr lang="fa-IR" sz="2600" dirty="0">
              <a:cs typeface="B Nazanin" panose="00000400000000000000" pitchFamily="2" charset="-78"/>
            </a:rPr>
            <a:t> </a:t>
          </a:r>
          <a:endParaRPr lang="en-US" sz="2600" dirty="0">
            <a:cs typeface="B Nazanin" panose="00000400000000000000" pitchFamily="2" charset="-78"/>
          </a:endParaRPr>
        </a:p>
      </dgm:t>
    </dgm:pt>
    <dgm:pt modelId="{24BF0A6B-BD49-4F6C-A879-DEB530CF75FF}" type="parTrans" cxnId="{05DB9F88-088A-4674-8765-D3DFCA35DA39}">
      <dgm:prSet/>
      <dgm:spPr/>
      <dgm:t>
        <a:bodyPr/>
        <a:lstStyle/>
        <a:p>
          <a:endParaRPr lang="en-US"/>
        </a:p>
      </dgm:t>
    </dgm:pt>
    <dgm:pt modelId="{9DF31D6F-343B-4106-8754-69262758839A}" type="sibTrans" cxnId="{05DB9F88-088A-4674-8765-D3DFCA35DA39}">
      <dgm:prSet/>
      <dgm:spPr/>
      <dgm:t>
        <a:bodyPr/>
        <a:lstStyle/>
        <a:p>
          <a:endParaRPr lang="en-US"/>
        </a:p>
      </dgm:t>
    </dgm:pt>
    <dgm:pt modelId="{B2DBB964-5744-4984-BD10-86E9876B7179}" type="pres">
      <dgm:prSet presAssocID="{D2D9DC07-E900-454A-91EB-6E59957B6D3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47B51CF-02A4-4007-8BC8-AE79CA0ABE43}" type="pres">
      <dgm:prSet presAssocID="{00D3FA75-8F74-43F2-BCD3-3E42CD44CB59}" presName="linNode" presStyleCnt="0"/>
      <dgm:spPr/>
    </dgm:pt>
    <dgm:pt modelId="{8D3A20CE-03DD-4DB8-95FA-6D0D47127887}" type="pres">
      <dgm:prSet presAssocID="{00D3FA75-8F74-43F2-BCD3-3E42CD44CB59}" presName="parentText" presStyleLbl="node1" presStyleIdx="0" presStyleCnt="1" custScaleX="81853" custScaleY="117970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0DA517B-1B4E-46A1-8480-ADB671E9C2A9}" type="pres">
      <dgm:prSet presAssocID="{00D3FA75-8F74-43F2-BCD3-3E42CD44CB59}" presName="descendantText" presStyleLbl="alignAccFollowNode1" presStyleIdx="0" presStyleCnt="1" custScaleX="120781" custScaleY="13696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4A73318-5825-4DB6-837A-1B22D0C106ED}" type="presOf" srcId="{D2D9DC07-E900-454A-91EB-6E59957B6D31}" destId="{B2DBB964-5744-4984-BD10-86E9876B7179}" srcOrd="0" destOrd="0" presId="urn:microsoft.com/office/officeart/2005/8/layout/vList5"/>
    <dgm:cxn modelId="{11B873BB-1FAE-4BF3-9AFE-BC9F834859CB}" type="presOf" srcId="{00D3FA75-8F74-43F2-BCD3-3E42CD44CB59}" destId="{8D3A20CE-03DD-4DB8-95FA-6D0D47127887}" srcOrd="0" destOrd="0" presId="urn:microsoft.com/office/officeart/2005/8/layout/vList5"/>
    <dgm:cxn modelId="{05DB9F88-088A-4674-8765-D3DFCA35DA39}" srcId="{00D3FA75-8F74-43F2-BCD3-3E42CD44CB59}" destId="{7F37871F-B87B-46E4-B9B8-24D382987382}" srcOrd="2" destOrd="0" parTransId="{24BF0A6B-BD49-4F6C-A879-DEB530CF75FF}" sibTransId="{9DF31D6F-343B-4106-8754-69262758839A}"/>
    <dgm:cxn modelId="{59C82133-C07C-47B3-A432-F64823EB4B83}" srcId="{00D3FA75-8F74-43F2-BCD3-3E42CD44CB59}" destId="{A74AEA03-25AD-4979-8A17-151EDD1D7E7C}" srcOrd="1" destOrd="0" parTransId="{1BABEBFA-1848-4674-9A5B-A9E9DA4BF8C0}" sibTransId="{47EF223B-279C-4C6B-96B1-AD5E208E714E}"/>
    <dgm:cxn modelId="{2324631B-40BA-4DB1-9A86-C117052D6232}" type="presOf" srcId="{A07C0C87-15D7-48A1-BADB-D99E3555FA10}" destId="{C0DA517B-1B4E-46A1-8480-ADB671E9C2A9}" srcOrd="0" destOrd="0" presId="urn:microsoft.com/office/officeart/2005/8/layout/vList5"/>
    <dgm:cxn modelId="{0AC59E2E-E229-4C78-892E-E60CDF03A45F}" type="presOf" srcId="{7F37871F-B87B-46E4-B9B8-24D382987382}" destId="{C0DA517B-1B4E-46A1-8480-ADB671E9C2A9}" srcOrd="0" destOrd="2" presId="urn:microsoft.com/office/officeart/2005/8/layout/vList5"/>
    <dgm:cxn modelId="{6B8CF7A1-4C0D-4ABF-9F66-6F20BEAFC810}" type="presOf" srcId="{A74AEA03-25AD-4979-8A17-151EDD1D7E7C}" destId="{C0DA517B-1B4E-46A1-8480-ADB671E9C2A9}" srcOrd="0" destOrd="1" presId="urn:microsoft.com/office/officeart/2005/8/layout/vList5"/>
    <dgm:cxn modelId="{1AB66992-B3F1-4443-936A-9F970AF2FA8A}" srcId="{D2D9DC07-E900-454A-91EB-6E59957B6D31}" destId="{00D3FA75-8F74-43F2-BCD3-3E42CD44CB59}" srcOrd="0" destOrd="0" parTransId="{0074C1CD-21CC-477F-8A94-A3C0A5A2F74B}" sibTransId="{03D954D0-4488-4D1C-AD3C-21735BF00790}"/>
    <dgm:cxn modelId="{46360023-BA9D-4B13-9E6D-ED301A37B386}" srcId="{00D3FA75-8F74-43F2-BCD3-3E42CD44CB59}" destId="{A07C0C87-15D7-48A1-BADB-D99E3555FA10}" srcOrd="0" destOrd="0" parTransId="{574DC415-E233-4E2B-8211-E558F8E5CCB6}" sibTransId="{D87FB259-4FF8-471D-BE82-5E868F780FFC}"/>
    <dgm:cxn modelId="{F455EA5F-2BBF-4377-A9F8-DDEB634092C8}" type="presParOf" srcId="{B2DBB964-5744-4984-BD10-86E9876B7179}" destId="{547B51CF-02A4-4007-8BC8-AE79CA0ABE43}" srcOrd="0" destOrd="0" presId="urn:microsoft.com/office/officeart/2005/8/layout/vList5"/>
    <dgm:cxn modelId="{7475DC86-BFA3-4854-B79D-BC585F306569}" type="presParOf" srcId="{547B51CF-02A4-4007-8BC8-AE79CA0ABE43}" destId="{8D3A20CE-03DD-4DB8-95FA-6D0D47127887}" srcOrd="0" destOrd="0" presId="urn:microsoft.com/office/officeart/2005/8/layout/vList5"/>
    <dgm:cxn modelId="{182A520B-1E20-4B56-B3F4-873FA4759810}" type="presParOf" srcId="{547B51CF-02A4-4007-8BC8-AE79CA0ABE43}" destId="{C0DA517B-1B4E-46A1-8480-ADB671E9C2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2D9DC07-E900-454A-91EB-6E59957B6D31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00D3FA75-8F74-43F2-BCD3-3E42CD44CB59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شرکت‌های سرمایه‌گذاری خطرپذیر</a:t>
          </a:r>
          <a:endParaRPr lang="en-US" sz="2600" dirty="0">
            <a:cs typeface="B Nazanin" panose="00000400000000000000" pitchFamily="2" charset="-78"/>
          </a:endParaRPr>
        </a:p>
      </dgm:t>
    </dgm:pt>
    <dgm:pt modelId="{0074C1CD-21CC-477F-8A94-A3C0A5A2F74B}" type="parTrans" cxnId="{1AB66992-B3F1-4443-936A-9F970AF2FA8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03D954D0-4488-4D1C-AD3C-21735BF00790}" type="sibTrans" cxnId="{1AB66992-B3F1-4443-936A-9F970AF2FA8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A07C0C87-15D7-48A1-BADB-D99E3555FA10}">
      <dgm:prSet phldrT="[Text]" custT="1"/>
      <dgm:spPr/>
      <dgm:t>
        <a:bodyPr/>
        <a:lstStyle/>
        <a:p>
          <a:pPr algn="just" rtl="1"/>
          <a:r>
            <a:rPr lang="fa-IR" sz="2600" kern="1200" dirty="0">
              <a:cs typeface="B Nazanin" panose="00000400000000000000" pitchFamily="2" charset="-78"/>
            </a:rPr>
            <a:t>دارای کف سرمایه‌گذاری مشخص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574DC415-E233-4E2B-8211-E558F8E5CCB6}" type="parTrans" cxnId="{46360023-BA9D-4B13-9E6D-ED301A37B386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D87FB259-4FF8-471D-BE82-5E868F780FFC}" type="sibTrans" cxnId="{46360023-BA9D-4B13-9E6D-ED301A37B386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DC5DA9DF-89BD-4A13-A2E5-3929EDD712E0}">
      <dgm:prSet phldrT="[Text]" custT="1"/>
      <dgm:spPr/>
      <dgm:t>
        <a:bodyPr/>
        <a:lstStyle/>
        <a:p>
          <a:pPr algn="just" rtl="1"/>
          <a:r>
            <a:rPr lang="fa-IR" sz="2600" kern="1200" dirty="0">
              <a:cs typeface="B Nazanin" panose="00000400000000000000" pitchFamily="2" charset="-78"/>
            </a:rPr>
            <a:t>افق زمانی سرمایه‌گذاری بین 5 تا 10 سال 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FCA4D697-0032-48A1-AE8B-74084246768B}" type="parTrans" cxnId="{C4FC4D38-58CF-4175-B2E0-A3934D7D5BE4}">
      <dgm:prSet/>
      <dgm:spPr/>
      <dgm:t>
        <a:bodyPr/>
        <a:lstStyle/>
        <a:p>
          <a:endParaRPr lang="en-US"/>
        </a:p>
      </dgm:t>
    </dgm:pt>
    <dgm:pt modelId="{39A286AE-ABB3-47D7-9674-4CD75FF15D33}" type="sibTrans" cxnId="{C4FC4D38-58CF-4175-B2E0-A3934D7D5BE4}">
      <dgm:prSet/>
      <dgm:spPr/>
      <dgm:t>
        <a:bodyPr/>
        <a:lstStyle/>
        <a:p>
          <a:endParaRPr lang="en-US"/>
        </a:p>
      </dgm:t>
    </dgm:pt>
    <dgm:pt modelId="{C2DFFDC9-54FE-4EEF-A09F-43248A0847A1}">
      <dgm:prSet phldrT="[Text]" custT="1"/>
      <dgm:spPr/>
      <dgm:t>
        <a:bodyPr/>
        <a:lstStyle/>
        <a:p>
          <a:pPr algn="just" rtl="1"/>
          <a:r>
            <a:rPr lang="fa-IR" sz="2600" kern="1200" dirty="0">
              <a:cs typeface="B Nazanin" panose="00000400000000000000" pitchFamily="2" charset="-78"/>
            </a:rPr>
            <a:t>روش‌های مختلف خروج سرمایه‌گذار از سرمایه‌گذاری خطرپذیر: فروش سهام به صاحبان اولیه فناوری، فروش سهام به سرمایه‌گذاران دیگر، فروش سهام به رقبای اصلی بنگاه شکل‌گرفته، فروش سهام در بازار سهام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34C0F4D4-CC8C-451B-ACD6-6919AE181EE4}" type="parTrans" cxnId="{70BFE39D-814C-4CFA-BE80-D51972BA9608}">
      <dgm:prSet/>
      <dgm:spPr/>
      <dgm:t>
        <a:bodyPr/>
        <a:lstStyle/>
        <a:p>
          <a:endParaRPr lang="en-US"/>
        </a:p>
      </dgm:t>
    </dgm:pt>
    <dgm:pt modelId="{8B9A4DAD-D7E6-4C6D-9AC0-4AD20E624DA9}" type="sibTrans" cxnId="{70BFE39D-814C-4CFA-BE80-D51972BA9608}">
      <dgm:prSet/>
      <dgm:spPr/>
      <dgm:t>
        <a:bodyPr/>
        <a:lstStyle/>
        <a:p>
          <a:endParaRPr lang="en-US"/>
        </a:p>
      </dgm:t>
    </dgm:pt>
    <dgm:pt modelId="{68CB90D4-5107-4612-B75A-24C903E72A4E}">
      <dgm:prSet phldrT="[Text]" custT="1"/>
      <dgm:spPr/>
      <dgm:t>
        <a:bodyPr/>
        <a:lstStyle/>
        <a:p>
          <a:pPr algn="just" rtl="1"/>
          <a:r>
            <a:rPr lang="fa-IR" sz="2600" kern="1200" dirty="0">
              <a:cs typeface="B Nazanin" panose="00000400000000000000" pitchFamily="2" charset="-78"/>
            </a:rPr>
            <a:t>انواع صندوق‌های سرمایه‌گذاری خطرپذیر از نظر نوع مالکیت: صندوق‌های سرمایه‌گذاری خطرپذیر دولتی (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GVC</a:t>
          </a:r>
          <a:r>
            <a:rPr lang="fa-IR" sz="2600" kern="1200" dirty="0">
              <a:cs typeface="B Nazanin" panose="00000400000000000000" pitchFamily="2" charset="-78"/>
            </a:rPr>
            <a:t>) و صندوق‌های سرمایه‌گذاری خطرپذیر مستقل (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IVC</a:t>
          </a:r>
          <a:r>
            <a:rPr lang="fa-IR" sz="2600" kern="1200" dirty="0">
              <a:cs typeface="B Nazanin" panose="00000400000000000000" pitchFamily="2" charset="-78"/>
            </a:rPr>
            <a:t>)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6A21670E-8425-4A23-914E-8CDA944EE47D}" type="parTrans" cxnId="{AD1D98B3-CBB0-4E06-9395-C37456EF8BD9}">
      <dgm:prSet/>
      <dgm:spPr/>
      <dgm:t>
        <a:bodyPr/>
        <a:lstStyle/>
        <a:p>
          <a:endParaRPr lang="en-US"/>
        </a:p>
      </dgm:t>
    </dgm:pt>
    <dgm:pt modelId="{1CD9CB37-97F4-47E9-80E9-29F8C47646FC}" type="sibTrans" cxnId="{AD1D98B3-CBB0-4E06-9395-C37456EF8BD9}">
      <dgm:prSet/>
      <dgm:spPr/>
      <dgm:t>
        <a:bodyPr/>
        <a:lstStyle/>
        <a:p>
          <a:endParaRPr lang="en-US"/>
        </a:p>
      </dgm:t>
    </dgm:pt>
    <dgm:pt modelId="{B17101E8-139B-4EFA-82B8-57ABCF9BC63A}">
      <dgm:prSet phldrT="[Text]" custT="1"/>
      <dgm:spPr/>
      <dgm:t>
        <a:bodyPr/>
        <a:lstStyle/>
        <a:p>
          <a:pPr algn="just" rtl="1"/>
          <a:r>
            <a:rPr lang="fa-IR" sz="2600" kern="1200" dirty="0">
              <a:cs typeface="B Nazanin" panose="00000400000000000000" pitchFamily="2" charset="-78"/>
            </a:rPr>
            <a:t>سرمایه‌گذاری خطرپذیر شرکتی (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CVC</a:t>
          </a:r>
          <a:r>
            <a:rPr lang="fa-IR" sz="2600" kern="1200" dirty="0">
              <a:cs typeface="B Nazanin" panose="00000400000000000000" pitchFamily="2" charset="-78"/>
            </a:rPr>
            <a:t>): سرمایه‌گذاری شرکت‌های بزرگ روی کسب‌وکارهای نوپا و فناور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DE01A645-1AB2-4DBD-B976-2E88C732897C}" type="parTrans" cxnId="{E439B402-AB9C-40BB-98E0-F78243EB56C4}">
      <dgm:prSet/>
      <dgm:spPr/>
      <dgm:t>
        <a:bodyPr/>
        <a:lstStyle/>
        <a:p>
          <a:endParaRPr lang="en-US"/>
        </a:p>
      </dgm:t>
    </dgm:pt>
    <dgm:pt modelId="{0AA514DD-1925-48A8-9300-0756A43383E6}" type="sibTrans" cxnId="{E439B402-AB9C-40BB-98E0-F78243EB56C4}">
      <dgm:prSet/>
      <dgm:spPr/>
      <dgm:t>
        <a:bodyPr/>
        <a:lstStyle/>
        <a:p>
          <a:endParaRPr lang="en-US"/>
        </a:p>
      </dgm:t>
    </dgm:pt>
    <dgm:pt modelId="{B2DBB964-5744-4984-BD10-86E9876B7179}" type="pres">
      <dgm:prSet presAssocID="{D2D9DC07-E900-454A-91EB-6E59957B6D3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47B51CF-02A4-4007-8BC8-AE79CA0ABE43}" type="pres">
      <dgm:prSet presAssocID="{00D3FA75-8F74-43F2-BCD3-3E42CD44CB59}" presName="linNode" presStyleCnt="0"/>
      <dgm:spPr/>
    </dgm:pt>
    <dgm:pt modelId="{8D3A20CE-03DD-4DB8-95FA-6D0D47127887}" type="pres">
      <dgm:prSet presAssocID="{00D3FA75-8F74-43F2-BCD3-3E42CD44CB59}" presName="parentText" presStyleLbl="node1" presStyleIdx="0" presStyleCnt="1" custScaleX="81853" custScaleY="117970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0DA517B-1B4E-46A1-8480-ADB671E9C2A9}" type="pres">
      <dgm:prSet presAssocID="{00D3FA75-8F74-43F2-BCD3-3E42CD44CB59}" presName="descendantText" presStyleLbl="alignAccFollowNode1" presStyleIdx="0" presStyleCnt="1" custScaleX="180207" custScaleY="14354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4A73318-5825-4DB6-837A-1B22D0C106ED}" type="presOf" srcId="{D2D9DC07-E900-454A-91EB-6E59957B6D31}" destId="{B2DBB964-5744-4984-BD10-86E9876B7179}" srcOrd="0" destOrd="0" presId="urn:microsoft.com/office/officeart/2005/8/layout/vList5"/>
    <dgm:cxn modelId="{AD1D98B3-CBB0-4E06-9395-C37456EF8BD9}" srcId="{00D3FA75-8F74-43F2-BCD3-3E42CD44CB59}" destId="{68CB90D4-5107-4612-B75A-24C903E72A4E}" srcOrd="3" destOrd="0" parTransId="{6A21670E-8425-4A23-914E-8CDA944EE47D}" sibTransId="{1CD9CB37-97F4-47E9-80E9-29F8C47646FC}"/>
    <dgm:cxn modelId="{11B873BB-1FAE-4BF3-9AFE-BC9F834859CB}" type="presOf" srcId="{00D3FA75-8F74-43F2-BCD3-3E42CD44CB59}" destId="{8D3A20CE-03DD-4DB8-95FA-6D0D47127887}" srcOrd="0" destOrd="0" presId="urn:microsoft.com/office/officeart/2005/8/layout/vList5"/>
    <dgm:cxn modelId="{95A49A5B-55EF-474E-BFA5-1985A0FADBC0}" type="presOf" srcId="{B17101E8-139B-4EFA-82B8-57ABCF9BC63A}" destId="{C0DA517B-1B4E-46A1-8480-ADB671E9C2A9}" srcOrd="0" destOrd="4" presId="urn:microsoft.com/office/officeart/2005/8/layout/vList5"/>
    <dgm:cxn modelId="{23D82B88-8CBA-4BD4-9D0A-940677B81D12}" type="presOf" srcId="{68CB90D4-5107-4612-B75A-24C903E72A4E}" destId="{C0DA517B-1B4E-46A1-8480-ADB671E9C2A9}" srcOrd="0" destOrd="3" presId="urn:microsoft.com/office/officeart/2005/8/layout/vList5"/>
    <dgm:cxn modelId="{C4FC4D38-58CF-4175-B2E0-A3934D7D5BE4}" srcId="{00D3FA75-8F74-43F2-BCD3-3E42CD44CB59}" destId="{DC5DA9DF-89BD-4A13-A2E5-3929EDD712E0}" srcOrd="1" destOrd="0" parTransId="{FCA4D697-0032-48A1-AE8B-74084246768B}" sibTransId="{39A286AE-ABB3-47D7-9674-4CD75FF15D33}"/>
    <dgm:cxn modelId="{7D590CD1-9614-4383-B480-80AEE809C497}" type="presOf" srcId="{DC5DA9DF-89BD-4A13-A2E5-3929EDD712E0}" destId="{C0DA517B-1B4E-46A1-8480-ADB671E9C2A9}" srcOrd="0" destOrd="1" presId="urn:microsoft.com/office/officeart/2005/8/layout/vList5"/>
    <dgm:cxn modelId="{2324631B-40BA-4DB1-9A86-C117052D6232}" type="presOf" srcId="{A07C0C87-15D7-48A1-BADB-D99E3555FA10}" destId="{C0DA517B-1B4E-46A1-8480-ADB671E9C2A9}" srcOrd="0" destOrd="0" presId="urn:microsoft.com/office/officeart/2005/8/layout/vList5"/>
    <dgm:cxn modelId="{E439B402-AB9C-40BB-98E0-F78243EB56C4}" srcId="{00D3FA75-8F74-43F2-BCD3-3E42CD44CB59}" destId="{B17101E8-139B-4EFA-82B8-57ABCF9BC63A}" srcOrd="4" destOrd="0" parTransId="{DE01A645-1AB2-4DBD-B976-2E88C732897C}" sibTransId="{0AA514DD-1925-48A8-9300-0756A43383E6}"/>
    <dgm:cxn modelId="{70BFE39D-814C-4CFA-BE80-D51972BA9608}" srcId="{00D3FA75-8F74-43F2-BCD3-3E42CD44CB59}" destId="{C2DFFDC9-54FE-4EEF-A09F-43248A0847A1}" srcOrd="2" destOrd="0" parTransId="{34C0F4D4-CC8C-451B-ACD6-6919AE181EE4}" sibTransId="{8B9A4DAD-D7E6-4C6D-9AC0-4AD20E624DA9}"/>
    <dgm:cxn modelId="{1AB66992-B3F1-4443-936A-9F970AF2FA8A}" srcId="{D2D9DC07-E900-454A-91EB-6E59957B6D31}" destId="{00D3FA75-8F74-43F2-BCD3-3E42CD44CB59}" srcOrd="0" destOrd="0" parTransId="{0074C1CD-21CC-477F-8A94-A3C0A5A2F74B}" sibTransId="{03D954D0-4488-4D1C-AD3C-21735BF00790}"/>
    <dgm:cxn modelId="{46360023-BA9D-4B13-9E6D-ED301A37B386}" srcId="{00D3FA75-8F74-43F2-BCD3-3E42CD44CB59}" destId="{A07C0C87-15D7-48A1-BADB-D99E3555FA10}" srcOrd="0" destOrd="0" parTransId="{574DC415-E233-4E2B-8211-E558F8E5CCB6}" sibTransId="{D87FB259-4FF8-471D-BE82-5E868F780FFC}"/>
    <dgm:cxn modelId="{FFCBE6BC-B5E1-43F3-8123-7B3C9BCC12EB}" type="presOf" srcId="{C2DFFDC9-54FE-4EEF-A09F-43248A0847A1}" destId="{C0DA517B-1B4E-46A1-8480-ADB671E9C2A9}" srcOrd="0" destOrd="2" presId="urn:microsoft.com/office/officeart/2005/8/layout/vList5"/>
    <dgm:cxn modelId="{F455EA5F-2BBF-4377-A9F8-DDEB634092C8}" type="presParOf" srcId="{B2DBB964-5744-4984-BD10-86E9876B7179}" destId="{547B51CF-02A4-4007-8BC8-AE79CA0ABE43}" srcOrd="0" destOrd="0" presId="urn:microsoft.com/office/officeart/2005/8/layout/vList5"/>
    <dgm:cxn modelId="{7475DC86-BFA3-4854-B79D-BC585F306569}" type="presParOf" srcId="{547B51CF-02A4-4007-8BC8-AE79CA0ABE43}" destId="{8D3A20CE-03DD-4DB8-95FA-6D0D47127887}" srcOrd="0" destOrd="0" presId="urn:microsoft.com/office/officeart/2005/8/layout/vList5"/>
    <dgm:cxn modelId="{182A520B-1E20-4B56-B3F4-873FA4759810}" type="presParOf" srcId="{547B51CF-02A4-4007-8BC8-AE79CA0ABE43}" destId="{C0DA517B-1B4E-46A1-8480-ADB671E9C2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2D9DC07-E900-454A-91EB-6E59957B6D31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00D3FA75-8F74-43F2-BCD3-3E42CD44CB59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بانک‌های تجاری</a:t>
          </a:r>
          <a:endParaRPr lang="en-US" sz="2600" dirty="0">
            <a:cs typeface="B Nazanin" panose="00000400000000000000" pitchFamily="2" charset="-78"/>
          </a:endParaRPr>
        </a:p>
      </dgm:t>
    </dgm:pt>
    <dgm:pt modelId="{0074C1CD-21CC-477F-8A94-A3C0A5A2F74B}" type="parTrans" cxnId="{1AB66992-B3F1-4443-936A-9F970AF2FA8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03D954D0-4488-4D1C-AD3C-21735BF00790}" type="sibTrans" cxnId="{1AB66992-B3F1-4443-936A-9F970AF2FA8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A07C0C87-15D7-48A1-BADB-D99E3555FA10}">
      <dgm:prSet phldrT="[Text]" custT="1"/>
      <dgm:spPr/>
      <dgm:t>
        <a:bodyPr/>
        <a:lstStyle/>
        <a:p>
          <a:pPr algn="just" rtl="1"/>
          <a:r>
            <a:rPr lang="fa-IR" sz="2600" kern="1200" dirty="0">
              <a:cs typeface="B Nazanin" panose="00000400000000000000" pitchFamily="2" charset="-78"/>
            </a:rPr>
            <a:t>تأمین مالی در مراحل رشد و بلوغ شرکت‌ها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574DC415-E233-4E2B-8211-E558F8E5CCB6}" type="parTrans" cxnId="{46360023-BA9D-4B13-9E6D-ED301A37B386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D87FB259-4FF8-471D-BE82-5E868F780FFC}" type="sibTrans" cxnId="{46360023-BA9D-4B13-9E6D-ED301A37B386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AB4C4687-0F9E-4279-9F98-25EA016A6717}">
      <dgm:prSet phldrT="[Text]" custT="1"/>
      <dgm:spPr/>
      <dgm:t>
        <a:bodyPr/>
        <a:lstStyle/>
        <a:p>
          <a:pPr algn="just" rtl="1"/>
          <a:r>
            <a:rPr lang="fa-IR" sz="2600" kern="1200" dirty="0">
              <a:cs typeface="B Nazanin" panose="00000400000000000000" pitchFamily="2" charset="-78"/>
            </a:rPr>
            <a:t>روش‌های تأمین مالی: </a:t>
          </a:r>
          <a:r>
            <a:rPr lang="fa-IR" sz="2600" kern="12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rPr>
            <a:t>وام سرمایه در گردش (کوتاه‌مدت) و وام سرمایه ثابت (بلندمدت) برای خرید تجهیزات، احداث کارخانه و خرید گواهی‌نامه ثبت اختراع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6AFA73D6-BBF9-49EC-86DF-F57175A92F3B}" type="parTrans" cxnId="{AFBA88EF-1394-49D2-99DF-5F69D769C54A}">
      <dgm:prSet/>
      <dgm:spPr/>
      <dgm:t>
        <a:bodyPr/>
        <a:lstStyle/>
        <a:p>
          <a:endParaRPr lang="en-US"/>
        </a:p>
      </dgm:t>
    </dgm:pt>
    <dgm:pt modelId="{9F597806-AA1C-4B73-B609-201FB5BBB238}" type="sibTrans" cxnId="{AFBA88EF-1394-49D2-99DF-5F69D769C54A}">
      <dgm:prSet/>
      <dgm:spPr/>
      <dgm:t>
        <a:bodyPr/>
        <a:lstStyle/>
        <a:p>
          <a:endParaRPr lang="en-US"/>
        </a:p>
      </dgm:t>
    </dgm:pt>
    <dgm:pt modelId="{70863C56-DCAF-433D-A9FE-8428B59E25DC}">
      <dgm:prSet phldrT="[Text]" custT="1"/>
      <dgm:spPr/>
      <dgm:t>
        <a:bodyPr/>
        <a:lstStyle/>
        <a:p>
          <a:pPr algn="just" rtl="1"/>
          <a:r>
            <a:rPr lang="fa-IR" sz="2600" kern="12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rPr>
            <a:t>مستلزم ارائه ضمانت به بانک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25AF1308-51D7-4A99-BA51-E6B1D1626EA3}" type="parTrans" cxnId="{57FEEAC6-66AE-4CDC-8AD1-8137CEA3FF65}">
      <dgm:prSet/>
      <dgm:spPr/>
      <dgm:t>
        <a:bodyPr/>
        <a:lstStyle/>
        <a:p>
          <a:endParaRPr lang="en-US"/>
        </a:p>
      </dgm:t>
    </dgm:pt>
    <dgm:pt modelId="{CDB8D965-6223-402D-B0F0-BEFB1AEF9EC9}" type="sibTrans" cxnId="{57FEEAC6-66AE-4CDC-8AD1-8137CEA3FF65}">
      <dgm:prSet/>
      <dgm:spPr/>
      <dgm:t>
        <a:bodyPr/>
        <a:lstStyle/>
        <a:p>
          <a:endParaRPr lang="en-US"/>
        </a:p>
      </dgm:t>
    </dgm:pt>
    <dgm:pt modelId="{CE477E6D-2225-4E3C-B45D-3A3676FE336A}">
      <dgm:prSet phldrT="[Text]" custT="1"/>
      <dgm:spPr/>
      <dgm:t>
        <a:bodyPr/>
        <a:lstStyle/>
        <a:p>
          <a:pPr algn="just" rtl="1"/>
          <a:r>
            <a:rPr lang="fa-IR" sz="2600" kern="12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rPr>
            <a:t>تسهیل دستیابی به منابع بانکی از طریق طراحی نظام اعتبارسنجی ملی و طراحی سازوکاری برای پذیرش ماشین‌آلات مرتبط با طرح و دارایی‌های فکری به‌عنوان ضمانت   </a:t>
          </a:r>
          <a:r>
            <a:rPr lang="fa-IR" sz="2600" kern="1200" dirty="0">
              <a:cs typeface="B Nazanin" panose="00000400000000000000" pitchFamily="2" charset="-78"/>
            </a:rPr>
            <a:t>  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D99BC4F6-5E02-4712-8942-BD2A103E93C9}" type="parTrans" cxnId="{33DCB0F0-C8FD-4BFC-9FEF-503EDD870B7C}">
      <dgm:prSet/>
      <dgm:spPr/>
      <dgm:t>
        <a:bodyPr/>
        <a:lstStyle/>
        <a:p>
          <a:endParaRPr lang="en-US"/>
        </a:p>
      </dgm:t>
    </dgm:pt>
    <dgm:pt modelId="{64C0CFFD-31CE-4E97-99BD-89D549FCD71A}" type="sibTrans" cxnId="{33DCB0F0-C8FD-4BFC-9FEF-503EDD870B7C}">
      <dgm:prSet/>
      <dgm:spPr/>
      <dgm:t>
        <a:bodyPr/>
        <a:lstStyle/>
        <a:p>
          <a:endParaRPr lang="en-US"/>
        </a:p>
      </dgm:t>
    </dgm:pt>
    <dgm:pt modelId="{B2DBB964-5744-4984-BD10-86E9876B7179}" type="pres">
      <dgm:prSet presAssocID="{D2D9DC07-E900-454A-91EB-6E59957B6D3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47B51CF-02A4-4007-8BC8-AE79CA0ABE43}" type="pres">
      <dgm:prSet presAssocID="{00D3FA75-8F74-43F2-BCD3-3E42CD44CB59}" presName="linNode" presStyleCnt="0"/>
      <dgm:spPr/>
    </dgm:pt>
    <dgm:pt modelId="{8D3A20CE-03DD-4DB8-95FA-6D0D47127887}" type="pres">
      <dgm:prSet presAssocID="{00D3FA75-8F74-43F2-BCD3-3E42CD44CB59}" presName="parentText" presStyleLbl="node1" presStyleIdx="0" presStyleCnt="1" custScaleX="81853" custScaleY="98519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0DA517B-1B4E-46A1-8480-ADB671E9C2A9}" type="pres">
      <dgm:prSet presAssocID="{00D3FA75-8F74-43F2-BCD3-3E42CD44CB59}" presName="descendantText" presStyleLbl="alignAccFollowNode1" presStyleIdx="0" presStyleCnt="1" custScaleX="180207" custScaleY="11439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4A73318-5825-4DB6-837A-1B22D0C106ED}" type="presOf" srcId="{D2D9DC07-E900-454A-91EB-6E59957B6D31}" destId="{B2DBB964-5744-4984-BD10-86E9876B7179}" srcOrd="0" destOrd="0" presId="urn:microsoft.com/office/officeart/2005/8/layout/vList5"/>
    <dgm:cxn modelId="{11B873BB-1FAE-4BF3-9AFE-BC9F834859CB}" type="presOf" srcId="{00D3FA75-8F74-43F2-BCD3-3E42CD44CB59}" destId="{8D3A20CE-03DD-4DB8-95FA-6D0D47127887}" srcOrd="0" destOrd="0" presId="urn:microsoft.com/office/officeart/2005/8/layout/vList5"/>
    <dgm:cxn modelId="{DDAF894C-D516-4A74-914E-88D11761624C}" type="presOf" srcId="{AB4C4687-0F9E-4279-9F98-25EA016A6717}" destId="{C0DA517B-1B4E-46A1-8480-ADB671E9C2A9}" srcOrd="0" destOrd="1" presId="urn:microsoft.com/office/officeart/2005/8/layout/vList5"/>
    <dgm:cxn modelId="{2324631B-40BA-4DB1-9A86-C117052D6232}" type="presOf" srcId="{A07C0C87-15D7-48A1-BADB-D99E3555FA10}" destId="{C0DA517B-1B4E-46A1-8480-ADB671E9C2A9}" srcOrd="0" destOrd="0" presId="urn:microsoft.com/office/officeart/2005/8/layout/vList5"/>
    <dgm:cxn modelId="{AFBA88EF-1394-49D2-99DF-5F69D769C54A}" srcId="{00D3FA75-8F74-43F2-BCD3-3E42CD44CB59}" destId="{AB4C4687-0F9E-4279-9F98-25EA016A6717}" srcOrd="1" destOrd="0" parTransId="{6AFA73D6-BBF9-49EC-86DF-F57175A92F3B}" sibTransId="{9F597806-AA1C-4B73-B609-201FB5BBB238}"/>
    <dgm:cxn modelId="{33DCB0F0-C8FD-4BFC-9FEF-503EDD870B7C}" srcId="{00D3FA75-8F74-43F2-BCD3-3E42CD44CB59}" destId="{CE477E6D-2225-4E3C-B45D-3A3676FE336A}" srcOrd="3" destOrd="0" parTransId="{D99BC4F6-5E02-4712-8942-BD2A103E93C9}" sibTransId="{64C0CFFD-31CE-4E97-99BD-89D549FCD71A}"/>
    <dgm:cxn modelId="{6D9BB999-148A-4407-BD4D-72B60D650AA1}" type="presOf" srcId="{CE477E6D-2225-4E3C-B45D-3A3676FE336A}" destId="{C0DA517B-1B4E-46A1-8480-ADB671E9C2A9}" srcOrd="0" destOrd="3" presId="urn:microsoft.com/office/officeart/2005/8/layout/vList5"/>
    <dgm:cxn modelId="{0706A1BA-FF51-4F09-BA4A-007F3CCEF6BE}" type="presOf" srcId="{70863C56-DCAF-433D-A9FE-8428B59E25DC}" destId="{C0DA517B-1B4E-46A1-8480-ADB671E9C2A9}" srcOrd="0" destOrd="2" presId="urn:microsoft.com/office/officeart/2005/8/layout/vList5"/>
    <dgm:cxn modelId="{57FEEAC6-66AE-4CDC-8AD1-8137CEA3FF65}" srcId="{00D3FA75-8F74-43F2-BCD3-3E42CD44CB59}" destId="{70863C56-DCAF-433D-A9FE-8428B59E25DC}" srcOrd="2" destOrd="0" parTransId="{25AF1308-51D7-4A99-BA51-E6B1D1626EA3}" sibTransId="{CDB8D965-6223-402D-B0F0-BEFB1AEF9EC9}"/>
    <dgm:cxn modelId="{1AB66992-B3F1-4443-936A-9F970AF2FA8A}" srcId="{D2D9DC07-E900-454A-91EB-6E59957B6D31}" destId="{00D3FA75-8F74-43F2-BCD3-3E42CD44CB59}" srcOrd="0" destOrd="0" parTransId="{0074C1CD-21CC-477F-8A94-A3C0A5A2F74B}" sibTransId="{03D954D0-4488-4D1C-AD3C-21735BF00790}"/>
    <dgm:cxn modelId="{46360023-BA9D-4B13-9E6D-ED301A37B386}" srcId="{00D3FA75-8F74-43F2-BCD3-3E42CD44CB59}" destId="{A07C0C87-15D7-48A1-BADB-D99E3555FA10}" srcOrd="0" destOrd="0" parTransId="{574DC415-E233-4E2B-8211-E558F8E5CCB6}" sibTransId="{D87FB259-4FF8-471D-BE82-5E868F780FFC}"/>
    <dgm:cxn modelId="{F455EA5F-2BBF-4377-A9F8-DDEB634092C8}" type="presParOf" srcId="{B2DBB964-5744-4984-BD10-86E9876B7179}" destId="{547B51CF-02A4-4007-8BC8-AE79CA0ABE43}" srcOrd="0" destOrd="0" presId="urn:microsoft.com/office/officeart/2005/8/layout/vList5"/>
    <dgm:cxn modelId="{7475DC86-BFA3-4854-B79D-BC585F306569}" type="presParOf" srcId="{547B51CF-02A4-4007-8BC8-AE79CA0ABE43}" destId="{8D3A20CE-03DD-4DB8-95FA-6D0D47127887}" srcOrd="0" destOrd="0" presId="urn:microsoft.com/office/officeart/2005/8/layout/vList5"/>
    <dgm:cxn modelId="{182A520B-1E20-4B56-B3F4-873FA4759810}" type="presParOf" srcId="{547B51CF-02A4-4007-8BC8-AE79CA0ABE43}" destId="{C0DA517B-1B4E-46A1-8480-ADB671E9C2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2D9DC07-E900-454A-91EB-6E59957B6D31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00D3FA75-8F74-43F2-BCD3-3E42CD44CB59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بانک‌های توسعه‌ای</a:t>
          </a:r>
          <a:endParaRPr lang="en-US" sz="2600" dirty="0">
            <a:cs typeface="B Nazanin" panose="00000400000000000000" pitchFamily="2" charset="-78"/>
          </a:endParaRPr>
        </a:p>
      </dgm:t>
    </dgm:pt>
    <dgm:pt modelId="{0074C1CD-21CC-477F-8A94-A3C0A5A2F74B}" type="parTrans" cxnId="{1AB66992-B3F1-4443-936A-9F970AF2FA8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03D954D0-4488-4D1C-AD3C-21735BF00790}" type="sibTrans" cxnId="{1AB66992-B3F1-4443-936A-9F970AF2FA8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A07C0C87-15D7-48A1-BADB-D99E3555FA10}">
      <dgm:prSet phldrT="[Text]" custT="1"/>
      <dgm:spPr/>
      <dgm:t>
        <a:bodyPr/>
        <a:lstStyle/>
        <a:p>
          <a:pPr algn="just" rtl="1"/>
          <a:r>
            <a:rPr lang="fa-IR" sz="2600" kern="1200" dirty="0">
              <a:cs typeface="B Nazanin" panose="00000400000000000000" pitchFamily="2" charset="-78"/>
            </a:rPr>
            <a:t>تأمین مالی طرح‌های پرریسک و دیربازده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574DC415-E233-4E2B-8211-E558F8E5CCB6}" type="parTrans" cxnId="{46360023-BA9D-4B13-9E6D-ED301A37B386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D87FB259-4FF8-471D-BE82-5E868F780FFC}" type="sibTrans" cxnId="{46360023-BA9D-4B13-9E6D-ED301A37B386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3A553489-FE2E-4CBC-9603-C1B8B56A308D}">
      <dgm:prSet phldrT="[Text]" custT="1"/>
      <dgm:spPr/>
      <dgm:t>
        <a:bodyPr/>
        <a:lstStyle/>
        <a:p>
          <a:pPr algn="just" rtl="1"/>
          <a:r>
            <a:rPr lang="fa-IR" sz="2600" kern="1200" dirty="0">
              <a:cs typeface="B Nazanin" panose="00000400000000000000" pitchFamily="2" charset="-78"/>
            </a:rPr>
            <a:t>ارائه منابع مالی بلندمدت همراه با کمک‌های فنی و مدیریتی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50F09650-E231-441D-9107-CB859684123C}" type="parTrans" cxnId="{41E2204A-C70B-4A08-AA5B-4AF01EEDD8CF}">
      <dgm:prSet/>
      <dgm:spPr/>
      <dgm:t>
        <a:bodyPr/>
        <a:lstStyle/>
        <a:p>
          <a:endParaRPr lang="en-US"/>
        </a:p>
      </dgm:t>
    </dgm:pt>
    <dgm:pt modelId="{3C54AAFE-8D20-4BBB-90A4-54A3440020CD}" type="sibTrans" cxnId="{41E2204A-C70B-4A08-AA5B-4AF01EEDD8CF}">
      <dgm:prSet/>
      <dgm:spPr/>
      <dgm:t>
        <a:bodyPr/>
        <a:lstStyle/>
        <a:p>
          <a:endParaRPr lang="en-US"/>
        </a:p>
      </dgm:t>
    </dgm:pt>
    <dgm:pt modelId="{5C7B0B2E-5A2D-47E2-BEBF-16269CE0ECA3}">
      <dgm:prSet phldrT="[Text]" custT="1"/>
      <dgm:spPr/>
      <dgm:t>
        <a:bodyPr/>
        <a:lstStyle/>
        <a:p>
          <a:pPr algn="just" rtl="1"/>
          <a:r>
            <a:rPr lang="fa-IR" sz="2600" kern="1200" dirty="0">
              <a:cs typeface="B Nazanin" panose="00000400000000000000" pitchFamily="2" charset="-78"/>
            </a:rPr>
            <a:t>کمک به تسهیل دسترسی به سرمایه، افزایش سرمایه‌گذاری مولد در کشورهای کم‌درآمد، ارتقای کارآفرینی و ایجاد کسب‌وکارها و مشاغل جدید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CC618960-33C7-4C23-A06C-4F9DD2DAE368}" type="parTrans" cxnId="{6D66389F-A4CF-46DE-9F76-606F7E2993B0}">
      <dgm:prSet/>
      <dgm:spPr/>
      <dgm:t>
        <a:bodyPr/>
        <a:lstStyle/>
        <a:p>
          <a:endParaRPr lang="en-US"/>
        </a:p>
      </dgm:t>
    </dgm:pt>
    <dgm:pt modelId="{1CC7D72E-7E7A-46AE-A01F-6765B71F7962}" type="sibTrans" cxnId="{6D66389F-A4CF-46DE-9F76-606F7E2993B0}">
      <dgm:prSet/>
      <dgm:spPr/>
      <dgm:t>
        <a:bodyPr/>
        <a:lstStyle/>
        <a:p>
          <a:endParaRPr lang="en-US"/>
        </a:p>
      </dgm:t>
    </dgm:pt>
    <dgm:pt modelId="{4B87728E-4A72-46D1-A421-BFB6A57EAD8D}">
      <dgm:prSet phldrT="[Text]" custT="1"/>
      <dgm:spPr/>
      <dgm:t>
        <a:bodyPr/>
        <a:lstStyle/>
        <a:p>
          <a:pPr algn="just" rtl="1"/>
          <a:r>
            <a:rPr lang="fa-IR" sz="2600" kern="1200" dirty="0">
              <a:cs typeface="B Nazanin" panose="00000400000000000000" pitchFamily="2" charset="-78"/>
            </a:rPr>
            <a:t>نرخ بهره کمتر نسبت به بانک‌های تجاری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88EB8B74-2891-42F0-A116-BF34785B21DE}" type="parTrans" cxnId="{5E6A2451-9764-4460-895A-09B2300CBA2B}">
      <dgm:prSet/>
      <dgm:spPr/>
      <dgm:t>
        <a:bodyPr/>
        <a:lstStyle/>
        <a:p>
          <a:endParaRPr lang="en-US"/>
        </a:p>
      </dgm:t>
    </dgm:pt>
    <dgm:pt modelId="{E5ED1C70-BFA2-4CD0-8AD5-135C33EE3CAE}" type="sibTrans" cxnId="{5E6A2451-9764-4460-895A-09B2300CBA2B}">
      <dgm:prSet/>
      <dgm:spPr/>
      <dgm:t>
        <a:bodyPr/>
        <a:lstStyle/>
        <a:p>
          <a:endParaRPr lang="en-US"/>
        </a:p>
      </dgm:t>
    </dgm:pt>
    <dgm:pt modelId="{B2DBB964-5744-4984-BD10-86E9876B7179}" type="pres">
      <dgm:prSet presAssocID="{D2D9DC07-E900-454A-91EB-6E59957B6D3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47B51CF-02A4-4007-8BC8-AE79CA0ABE43}" type="pres">
      <dgm:prSet presAssocID="{00D3FA75-8F74-43F2-BCD3-3E42CD44CB59}" presName="linNode" presStyleCnt="0"/>
      <dgm:spPr/>
    </dgm:pt>
    <dgm:pt modelId="{8D3A20CE-03DD-4DB8-95FA-6D0D47127887}" type="pres">
      <dgm:prSet presAssocID="{00D3FA75-8F74-43F2-BCD3-3E42CD44CB59}" presName="parentText" presStyleLbl="node1" presStyleIdx="0" presStyleCnt="1" custScaleX="81853" custScaleY="98519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0DA517B-1B4E-46A1-8480-ADB671E9C2A9}" type="pres">
      <dgm:prSet presAssocID="{00D3FA75-8F74-43F2-BCD3-3E42CD44CB59}" presName="descendantText" presStyleLbl="alignAccFollowNode1" presStyleIdx="0" presStyleCnt="1" custScaleX="180207" custScaleY="11439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4A73318-5825-4DB6-837A-1B22D0C106ED}" type="presOf" srcId="{D2D9DC07-E900-454A-91EB-6E59957B6D31}" destId="{B2DBB964-5744-4984-BD10-86E9876B7179}" srcOrd="0" destOrd="0" presId="urn:microsoft.com/office/officeart/2005/8/layout/vList5"/>
    <dgm:cxn modelId="{5E6A2451-9764-4460-895A-09B2300CBA2B}" srcId="{00D3FA75-8F74-43F2-BCD3-3E42CD44CB59}" destId="{4B87728E-4A72-46D1-A421-BFB6A57EAD8D}" srcOrd="3" destOrd="0" parTransId="{88EB8B74-2891-42F0-A116-BF34785B21DE}" sibTransId="{E5ED1C70-BFA2-4CD0-8AD5-135C33EE3CAE}"/>
    <dgm:cxn modelId="{6D66389F-A4CF-46DE-9F76-606F7E2993B0}" srcId="{00D3FA75-8F74-43F2-BCD3-3E42CD44CB59}" destId="{5C7B0B2E-5A2D-47E2-BEBF-16269CE0ECA3}" srcOrd="2" destOrd="0" parTransId="{CC618960-33C7-4C23-A06C-4F9DD2DAE368}" sibTransId="{1CC7D72E-7E7A-46AE-A01F-6765B71F7962}"/>
    <dgm:cxn modelId="{11B873BB-1FAE-4BF3-9AFE-BC9F834859CB}" type="presOf" srcId="{00D3FA75-8F74-43F2-BCD3-3E42CD44CB59}" destId="{8D3A20CE-03DD-4DB8-95FA-6D0D47127887}" srcOrd="0" destOrd="0" presId="urn:microsoft.com/office/officeart/2005/8/layout/vList5"/>
    <dgm:cxn modelId="{41E2204A-C70B-4A08-AA5B-4AF01EEDD8CF}" srcId="{00D3FA75-8F74-43F2-BCD3-3E42CD44CB59}" destId="{3A553489-FE2E-4CBC-9603-C1B8B56A308D}" srcOrd="1" destOrd="0" parTransId="{50F09650-E231-441D-9107-CB859684123C}" sibTransId="{3C54AAFE-8D20-4BBB-90A4-54A3440020CD}"/>
    <dgm:cxn modelId="{2324631B-40BA-4DB1-9A86-C117052D6232}" type="presOf" srcId="{A07C0C87-15D7-48A1-BADB-D99E3555FA10}" destId="{C0DA517B-1B4E-46A1-8480-ADB671E9C2A9}" srcOrd="0" destOrd="0" presId="urn:microsoft.com/office/officeart/2005/8/layout/vList5"/>
    <dgm:cxn modelId="{2898F573-9293-4465-BC6D-495E3E1FB13F}" type="presOf" srcId="{4B87728E-4A72-46D1-A421-BFB6A57EAD8D}" destId="{C0DA517B-1B4E-46A1-8480-ADB671E9C2A9}" srcOrd="0" destOrd="3" presId="urn:microsoft.com/office/officeart/2005/8/layout/vList5"/>
    <dgm:cxn modelId="{1670D6A4-7640-44C6-8910-507BDEC3936B}" type="presOf" srcId="{3A553489-FE2E-4CBC-9603-C1B8B56A308D}" destId="{C0DA517B-1B4E-46A1-8480-ADB671E9C2A9}" srcOrd="0" destOrd="1" presId="urn:microsoft.com/office/officeart/2005/8/layout/vList5"/>
    <dgm:cxn modelId="{1AB66992-B3F1-4443-936A-9F970AF2FA8A}" srcId="{D2D9DC07-E900-454A-91EB-6E59957B6D31}" destId="{00D3FA75-8F74-43F2-BCD3-3E42CD44CB59}" srcOrd="0" destOrd="0" parTransId="{0074C1CD-21CC-477F-8A94-A3C0A5A2F74B}" sibTransId="{03D954D0-4488-4D1C-AD3C-21735BF00790}"/>
    <dgm:cxn modelId="{A3EDFFC2-2463-4BCF-846B-EA39E49B2BEE}" type="presOf" srcId="{5C7B0B2E-5A2D-47E2-BEBF-16269CE0ECA3}" destId="{C0DA517B-1B4E-46A1-8480-ADB671E9C2A9}" srcOrd="0" destOrd="2" presId="urn:microsoft.com/office/officeart/2005/8/layout/vList5"/>
    <dgm:cxn modelId="{46360023-BA9D-4B13-9E6D-ED301A37B386}" srcId="{00D3FA75-8F74-43F2-BCD3-3E42CD44CB59}" destId="{A07C0C87-15D7-48A1-BADB-D99E3555FA10}" srcOrd="0" destOrd="0" parTransId="{574DC415-E233-4E2B-8211-E558F8E5CCB6}" sibTransId="{D87FB259-4FF8-471D-BE82-5E868F780FFC}"/>
    <dgm:cxn modelId="{F455EA5F-2BBF-4377-A9F8-DDEB634092C8}" type="presParOf" srcId="{B2DBB964-5744-4984-BD10-86E9876B7179}" destId="{547B51CF-02A4-4007-8BC8-AE79CA0ABE43}" srcOrd="0" destOrd="0" presId="urn:microsoft.com/office/officeart/2005/8/layout/vList5"/>
    <dgm:cxn modelId="{7475DC86-BFA3-4854-B79D-BC585F306569}" type="presParOf" srcId="{547B51CF-02A4-4007-8BC8-AE79CA0ABE43}" destId="{8D3A20CE-03DD-4DB8-95FA-6D0D47127887}" srcOrd="0" destOrd="0" presId="urn:microsoft.com/office/officeart/2005/8/layout/vList5"/>
    <dgm:cxn modelId="{182A520B-1E20-4B56-B3F4-873FA4759810}" type="presParOf" srcId="{547B51CF-02A4-4007-8BC8-AE79CA0ABE43}" destId="{C0DA517B-1B4E-46A1-8480-ADB671E9C2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2D9DC07-E900-454A-91EB-6E59957B6D31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00D3FA75-8F74-43F2-BCD3-3E42CD44CB59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شرکت‌های تأمین سرمایه</a:t>
          </a:r>
          <a:endParaRPr lang="en-US" sz="2600" dirty="0">
            <a:cs typeface="B Nazanin" panose="00000400000000000000" pitchFamily="2" charset="-78"/>
          </a:endParaRPr>
        </a:p>
      </dgm:t>
    </dgm:pt>
    <dgm:pt modelId="{0074C1CD-21CC-477F-8A94-A3C0A5A2F74B}" type="parTrans" cxnId="{1AB66992-B3F1-4443-936A-9F970AF2FA8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03D954D0-4488-4D1C-AD3C-21735BF00790}" type="sibTrans" cxnId="{1AB66992-B3F1-4443-936A-9F970AF2FA8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A07C0C87-15D7-48A1-BADB-D99E3555FA10}">
      <dgm:prSet phldrT="[Text]" custT="1"/>
      <dgm:spPr/>
      <dgm:t>
        <a:bodyPr/>
        <a:lstStyle/>
        <a:p>
          <a:pPr algn="just" rtl="1"/>
          <a:r>
            <a:rPr lang="fa-IR" sz="2600" kern="1200" dirty="0">
              <a:cs typeface="B Nazanin" panose="00000400000000000000" pitchFamily="2" charset="-78"/>
            </a:rPr>
            <a:t>ارائه انواع خدمات مالی شامل ارزش‌گذاری، مشاوره، ادغام و اکتساب و ... 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574DC415-E233-4E2B-8211-E558F8E5CCB6}" type="parTrans" cxnId="{46360023-BA9D-4B13-9E6D-ED301A37B386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D87FB259-4FF8-471D-BE82-5E868F780FFC}" type="sibTrans" cxnId="{46360023-BA9D-4B13-9E6D-ED301A37B386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02407717-ED62-4844-BE80-1AF331940C97}">
      <dgm:prSet phldrT="[Text]" custT="1"/>
      <dgm:spPr/>
      <dgm:t>
        <a:bodyPr/>
        <a:lstStyle/>
        <a:p>
          <a:pPr algn="just" rtl="1"/>
          <a:r>
            <a:rPr lang="fa-IR" sz="2600" kern="1200" dirty="0">
              <a:cs typeface="B Nazanin" panose="00000400000000000000" pitchFamily="2" charset="-78"/>
            </a:rPr>
            <a:t>فعالیت به عنوان واسطه بین ناشر اوراق بهادار و عامه سرمایه‌گذاران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FC192114-1A54-4FFB-BBE3-85B8B219B47D}" type="parTrans" cxnId="{7DA4855A-0AEF-4632-AF26-A53999688A1F}">
      <dgm:prSet/>
      <dgm:spPr/>
      <dgm:t>
        <a:bodyPr/>
        <a:lstStyle/>
        <a:p>
          <a:endParaRPr lang="en-US"/>
        </a:p>
      </dgm:t>
    </dgm:pt>
    <dgm:pt modelId="{BE74713B-53FA-431B-8E65-0A533C45BB03}" type="sibTrans" cxnId="{7DA4855A-0AEF-4632-AF26-A53999688A1F}">
      <dgm:prSet/>
      <dgm:spPr/>
      <dgm:t>
        <a:bodyPr/>
        <a:lstStyle/>
        <a:p>
          <a:endParaRPr lang="en-US"/>
        </a:p>
      </dgm:t>
    </dgm:pt>
    <dgm:pt modelId="{314FA725-61AC-4FDE-ADC8-587E0ED45C34}">
      <dgm:prSet phldrT="[Text]" custT="1"/>
      <dgm:spPr/>
      <dgm:t>
        <a:bodyPr/>
        <a:lstStyle/>
        <a:p>
          <a:pPr algn="just" rtl="1"/>
          <a:r>
            <a:rPr lang="fa-IR" sz="2600" kern="1200" dirty="0">
              <a:cs typeface="B Nazanin" panose="00000400000000000000" pitchFamily="2" charset="-78"/>
            </a:rPr>
            <a:t>انجام فعالیت‌های کارگزاری معامله‌گری، بازارگردانی، مشاوره، سبدگردانی، پذیره‌نویسی، تعهد پذیره‌نویسی و ...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1DD60E30-AE50-4003-A6C2-6DF850BFEF72}" type="parTrans" cxnId="{E798343F-999D-4981-B983-8355C9A90373}">
      <dgm:prSet/>
      <dgm:spPr/>
      <dgm:t>
        <a:bodyPr/>
        <a:lstStyle/>
        <a:p>
          <a:endParaRPr lang="en-US"/>
        </a:p>
      </dgm:t>
    </dgm:pt>
    <dgm:pt modelId="{F44E64BA-7671-40B1-95FF-5B1EF1F5FA35}" type="sibTrans" cxnId="{E798343F-999D-4981-B983-8355C9A90373}">
      <dgm:prSet/>
      <dgm:spPr/>
      <dgm:t>
        <a:bodyPr/>
        <a:lstStyle/>
        <a:p>
          <a:endParaRPr lang="en-US"/>
        </a:p>
      </dgm:t>
    </dgm:pt>
    <dgm:pt modelId="{9EDD7F92-C241-440D-BB5E-BC193F665DAD}">
      <dgm:prSet phldrT="[Text]" custT="1"/>
      <dgm:spPr/>
      <dgm:t>
        <a:bodyPr/>
        <a:lstStyle/>
        <a:p>
          <a:pPr algn="just" rtl="1"/>
          <a:r>
            <a:rPr lang="fa-IR" sz="2600" kern="1200" dirty="0">
              <a:cs typeface="B Nazanin" panose="00000400000000000000" pitchFamily="2" charset="-78"/>
            </a:rPr>
            <a:t>تأمین مالی خارج از بورس با استفاده از سرمایه خود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AE2CCA9B-6B7C-4C0E-A805-81977C433C73}" type="parTrans" cxnId="{2E4312CF-3F43-4560-A395-67C3E309371E}">
      <dgm:prSet/>
      <dgm:spPr/>
      <dgm:t>
        <a:bodyPr/>
        <a:lstStyle/>
        <a:p>
          <a:endParaRPr lang="en-US"/>
        </a:p>
      </dgm:t>
    </dgm:pt>
    <dgm:pt modelId="{3DC3FE8E-CA6B-4CC6-A492-51D31544C5F8}" type="sibTrans" cxnId="{2E4312CF-3F43-4560-A395-67C3E309371E}">
      <dgm:prSet/>
      <dgm:spPr/>
      <dgm:t>
        <a:bodyPr/>
        <a:lstStyle/>
        <a:p>
          <a:endParaRPr lang="en-US"/>
        </a:p>
      </dgm:t>
    </dgm:pt>
    <dgm:pt modelId="{F9D56D22-BF11-4659-8222-37A74FE582CE}">
      <dgm:prSet phldrT="[Text]" custT="1"/>
      <dgm:spPr/>
      <dgm:t>
        <a:bodyPr/>
        <a:lstStyle/>
        <a:p>
          <a:pPr algn="just" rtl="1"/>
          <a:r>
            <a:rPr lang="fa-IR" sz="2600" kern="1200" dirty="0">
              <a:cs typeface="B Nazanin" panose="00000400000000000000" pitchFamily="2" charset="-78"/>
            </a:rPr>
            <a:t>دارای مسئولیت فروش و معاملات ثانویه تا زمان سررسید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EE1C6674-74F5-44D3-9964-12D242ADD05A}" type="parTrans" cxnId="{62A81982-D439-43E1-88D4-997341B9818D}">
      <dgm:prSet/>
      <dgm:spPr/>
      <dgm:t>
        <a:bodyPr/>
        <a:lstStyle/>
        <a:p>
          <a:endParaRPr lang="en-US"/>
        </a:p>
      </dgm:t>
    </dgm:pt>
    <dgm:pt modelId="{E83DAA5D-87F3-4FAC-8627-F79648CC1092}" type="sibTrans" cxnId="{62A81982-D439-43E1-88D4-997341B9818D}">
      <dgm:prSet/>
      <dgm:spPr/>
      <dgm:t>
        <a:bodyPr/>
        <a:lstStyle/>
        <a:p>
          <a:endParaRPr lang="en-US"/>
        </a:p>
      </dgm:t>
    </dgm:pt>
    <dgm:pt modelId="{B531F576-5C9F-4646-8068-2058D4ADF361}">
      <dgm:prSet phldrT="[Text]" custT="1"/>
      <dgm:spPr/>
      <dgm:t>
        <a:bodyPr/>
        <a:lstStyle/>
        <a:p>
          <a:pPr algn="just" rtl="1"/>
          <a:r>
            <a:rPr lang="fa-IR" sz="2600" kern="1200" dirty="0">
              <a:cs typeface="B Nazanin" panose="00000400000000000000" pitchFamily="2" charset="-78"/>
            </a:rPr>
            <a:t>تأمین مالی پروژه‌های متوسط و بزرگ 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CEE134B5-BA5A-4AEF-8256-1EDA1E9FCB51}" type="parTrans" cxnId="{9C34C387-1613-435D-BB33-6F1C82A98A78}">
      <dgm:prSet/>
      <dgm:spPr/>
      <dgm:t>
        <a:bodyPr/>
        <a:lstStyle/>
        <a:p>
          <a:endParaRPr lang="en-US"/>
        </a:p>
      </dgm:t>
    </dgm:pt>
    <dgm:pt modelId="{57A35D03-02FE-437D-9A46-6A66E8C9BBF0}" type="sibTrans" cxnId="{9C34C387-1613-435D-BB33-6F1C82A98A78}">
      <dgm:prSet/>
      <dgm:spPr/>
      <dgm:t>
        <a:bodyPr/>
        <a:lstStyle/>
        <a:p>
          <a:endParaRPr lang="en-US"/>
        </a:p>
      </dgm:t>
    </dgm:pt>
    <dgm:pt modelId="{46FA9A03-80B0-4673-ADAE-6835ED95E2F5}">
      <dgm:prSet phldrT="[Text]" custT="1"/>
      <dgm:spPr/>
      <dgm:t>
        <a:bodyPr/>
        <a:lstStyle/>
        <a:p>
          <a:pPr algn="just" rtl="1"/>
          <a:r>
            <a:rPr lang="fa-IR" sz="2600" kern="1200" dirty="0">
              <a:cs typeface="B Nazanin" panose="00000400000000000000" pitchFamily="2" charset="-78"/>
            </a:rPr>
            <a:t>انتشار اوراق بهادار در بورس با سرمایه دیگران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CB4A4AA3-161E-4F3C-9F97-F0AB7B3D58FF}" type="parTrans" cxnId="{81C49484-1E58-4E7F-AA90-5B81DBD6D678}">
      <dgm:prSet/>
      <dgm:spPr/>
      <dgm:t>
        <a:bodyPr/>
        <a:lstStyle/>
        <a:p>
          <a:endParaRPr lang="en-US"/>
        </a:p>
      </dgm:t>
    </dgm:pt>
    <dgm:pt modelId="{A8FE0293-1689-43F4-A062-3DED830F8722}" type="sibTrans" cxnId="{81C49484-1E58-4E7F-AA90-5B81DBD6D678}">
      <dgm:prSet/>
      <dgm:spPr/>
      <dgm:t>
        <a:bodyPr/>
        <a:lstStyle/>
        <a:p>
          <a:endParaRPr lang="en-US"/>
        </a:p>
      </dgm:t>
    </dgm:pt>
    <dgm:pt modelId="{B2DBB964-5744-4984-BD10-86E9876B7179}" type="pres">
      <dgm:prSet presAssocID="{D2D9DC07-E900-454A-91EB-6E59957B6D3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47B51CF-02A4-4007-8BC8-AE79CA0ABE43}" type="pres">
      <dgm:prSet presAssocID="{00D3FA75-8F74-43F2-BCD3-3E42CD44CB59}" presName="linNode" presStyleCnt="0"/>
      <dgm:spPr/>
    </dgm:pt>
    <dgm:pt modelId="{8D3A20CE-03DD-4DB8-95FA-6D0D47127887}" type="pres">
      <dgm:prSet presAssocID="{00D3FA75-8F74-43F2-BCD3-3E42CD44CB59}" presName="parentText" presStyleLbl="node1" presStyleIdx="0" presStyleCnt="1" custScaleX="81853" custScaleY="98519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0DA517B-1B4E-46A1-8480-ADB671E9C2A9}" type="pres">
      <dgm:prSet presAssocID="{00D3FA75-8F74-43F2-BCD3-3E42CD44CB59}" presName="descendantText" presStyleLbl="alignAccFollowNode1" presStyleIdx="0" presStyleCnt="1" custScaleX="180207" custScaleY="12159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4A73318-5825-4DB6-837A-1B22D0C106ED}" type="presOf" srcId="{D2D9DC07-E900-454A-91EB-6E59957B6D31}" destId="{B2DBB964-5744-4984-BD10-86E9876B7179}" srcOrd="0" destOrd="0" presId="urn:microsoft.com/office/officeart/2005/8/layout/vList5"/>
    <dgm:cxn modelId="{11B873BB-1FAE-4BF3-9AFE-BC9F834859CB}" type="presOf" srcId="{00D3FA75-8F74-43F2-BCD3-3E42CD44CB59}" destId="{8D3A20CE-03DD-4DB8-95FA-6D0D47127887}" srcOrd="0" destOrd="0" presId="urn:microsoft.com/office/officeart/2005/8/layout/vList5"/>
    <dgm:cxn modelId="{BEBFAA04-5B97-410F-8B65-9294C871075B}" type="presOf" srcId="{9EDD7F92-C241-440D-BB5E-BC193F665DAD}" destId="{C0DA517B-1B4E-46A1-8480-ADB671E9C2A9}" srcOrd="0" destOrd="4" presId="urn:microsoft.com/office/officeart/2005/8/layout/vList5"/>
    <dgm:cxn modelId="{E798343F-999D-4981-B983-8355C9A90373}" srcId="{00D3FA75-8F74-43F2-BCD3-3E42CD44CB59}" destId="{314FA725-61AC-4FDE-ADC8-587E0ED45C34}" srcOrd="3" destOrd="0" parTransId="{1DD60E30-AE50-4003-A6C2-6DF850BFEF72}" sibTransId="{F44E64BA-7671-40B1-95FF-5B1EF1F5FA35}"/>
    <dgm:cxn modelId="{81C49484-1E58-4E7F-AA90-5B81DBD6D678}" srcId="{00D3FA75-8F74-43F2-BCD3-3E42CD44CB59}" destId="{46FA9A03-80B0-4673-ADAE-6835ED95E2F5}" srcOrd="5" destOrd="0" parTransId="{CB4A4AA3-161E-4F3C-9F97-F0AB7B3D58FF}" sibTransId="{A8FE0293-1689-43F4-A062-3DED830F8722}"/>
    <dgm:cxn modelId="{7DA4855A-0AEF-4632-AF26-A53999688A1F}" srcId="{00D3FA75-8F74-43F2-BCD3-3E42CD44CB59}" destId="{02407717-ED62-4844-BE80-1AF331940C97}" srcOrd="2" destOrd="0" parTransId="{FC192114-1A54-4FFB-BBE3-85B8B219B47D}" sibTransId="{BE74713B-53FA-431B-8E65-0A533C45BB03}"/>
    <dgm:cxn modelId="{05852749-40FA-4377-9156-62612BE803DC}" type="presOf" srcId="{F9D56D22-BF11-4659-8222-37A74FE582CE}" destId="{C0DA517B-1B4E-46A1-8480-ADB671E9C2A9}" srcOrd="0" destOrd="6" presId="urn:microsoft.com/office/officeart/2005/8/layout/vList5"/>
    <dgm:cxn modelId="{2324631B-40BA-4DB1-9A86-C117052D6232}" type="presOf" srcId="{A07C0C87-15D7-48A1-BADB-D99E3555FA10}" destId="{C0DA517B-1B4E-46A1-8480-ADB671E9C2A9}" srcOrd="0" destOrd="0" presId="urn:microsoft.com/office/officeart/2005/8/layout/vList5"/>
    <dgm:cxn modelId="{0047B52B-28B7-4AC1-9F2C-FEED43E4A0E3}" type="presOf" srcId="{B531F576-5C9F-4646-8068-2058D4ADF361}" destId="{C0DA517B-1B4E-46A1-8480-ADB671E9C2A9}" srcOrd="0" destOrd="1" presId="urn:microsoft.com/office/officeart/2005/8/layout/vList5"/>
    <dgm:cxn modelId="{E3F16777-A0B2-44CE-8E77-A73C5B8773D2}" type="presOf" srcId="{46FA9A03-80B0-4673-ADAE-6835ED95E2F5}" destId="{C0DA517B-1B4E-46A1-8480-ADB671E9C2A9}" srcOrd="0" destOrd="5" presId="urn:microsoft.com/office/officeart/2005/8/layout/vList5"/>
    <dgm:cxn modelId="{3CC37EBD-FAE0-4757-80B2-C94E3A8764E1}" type="presOf" srcId="{314FA725-61AC-4FDE-ADC8-587E0ED45C34}" destId="{C0DA517B-1B4E-46A1-8480-ADB671E9C2A9}" srcOrd="0" destOrd="3" presId="urn:microsoft.com/office/officeart/2005/8/layout/vList5"/>
    <dgm:cxn modelId="{2E4312CF-3F43-4560-A395-67C3E309371E}" srcId="{00D3FA75-8F74-43F2-BCD3-3E42CD44CB59}" destId="{9EDD7F92-C241-440D-BB5E-BC193F665DAD}" srcOrd="4" destOrd="0" parTransId="{AE2CCA9B-6B7C-4C0E-A805-81977C433C73}" sibTransId="{3DC3FE8E-CA6B-4CC6-A492-51D31544C5F8}"/>
    <dgm:cxn modelId="{DE60F032-2861-4F85-8A8C-11199FF0FEF8}" type="presOf" srcId="{02407717-ED62-4844-BE80-1AF331940C97}" destId="{C0DA517B-1B4E-46A1-8480-ADB671E9C2A9}" srcOrd="0" destOrd="2" presId="urn:microsoft.com/office/officeart/2005/8/layout/vList5"/>
    <dgm:cxn modelId="{62A81982-D439-43E1-88D4-997341B9818D}" srcId="{00D3FA75-8F74-43F2-BCD3-3E42CD44CB59}" destId="{F9D56D22-BF11-4659-8222-37A74FE582CE}" srcOrd="6" destOrd="0" parTransId="{EE1C6674-74F5-44D3-9964-12D242ADD05A}" sibTransId="{E83DAA5D-87F3-4FAC-8627-F79648CC1092}"/>
    <dgm:cxn modelId="{9C34C387-1613-435D-BB33-6F1C82A98A78}" srcId="{00D3FA75-8F74-43F2-BCD3-3E42CD44CB59}" destId="{B531F576-5C9F-4646-8068-2058D4ADF361}" srcOrd="1" destOrd="0" parTransId="{CEE134B5-BA5A-4AEF-8256-1EDA1E9FCB51}" sibTransId="{57A35D03-02FE-437D-9A46-6A66E8C9BBF0}"/>
    <dgm:cxn modelId="{1AB66992-B3F1-4443-936A-9F970AF2FA8A}" srcId="{D2D9DC07-E900-454A-91EB-6E59957B6D31}" destId="{00D3FA75-8F74-43F2-BCD3-3E42CD44CB59}" srcOrd="0" destOrd="0" parTransId="{0074C1CD-21CC-477F-8A94-A3C0A5A2F74B}" sibTransId="{03D954D0-4488-4D1C-AD3C-21735BF00790}"/>
    <dgm:cxn modelId="{46360023-BA9D-4B13-9E6D-ED301A37B386}" srcId="{00D3FA75-8F74-43F2-BCD3-3E42CD44CB59}" destId="{A07C0C87-15D7-48A1-BADB-D99E3555FA10}" srcOrd="0" destOrd="0" parTransId="{574DC415-E233-4E2B-8211-E558F8E5CCB6}" sibTransId="{D87FB259-4FF8-471D-BE82-5E868F780FFC}"/>
    <dgm:cxn modelId="{F455EA5F-2BBF-4377-A9F8-DDEB634092C8}" type="presParOf" srcId="{B2DBB964-5744-4984-BD10-86E9876B7179}" destId="{547B51CF-02A4-4007-8BC8-AE79CA0ABE43}" srcOrd="0" destOrd="0" presId="urn:microsoft.com/office/officeart/2005/8/layout/vList5"/>
    <dgm:cxn modelId="{7475DC86-BFA3-4854-B79D-BC585F306569}" type="presParOf" srcId="{547B51CF-02A4-4007-8BC8-AE79CA0ABE43}" destId="{8D3A20CE-03DD-4DB8-95FA-6D0D47127887}" srcOrd="0" destOrd="0" presId="urn:microsoft.com/office/officeart/2005/8/layout/vList5"/>
    <dgm:cxn modelId="{182A520B-1E20-4B56-B3F4-873FA4759810}" type="presParOf" srcId="{547B51CF-02A4-4007-8BC8-AE79CA0ABE43}" destId="{C0DA517B-1B4E-46A1-8480-ADB671E9C2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2D9DC07-E900-454A-91EB-6E59957B6D31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00D3FA75-8F74-43F2-BCD3-3E42CD44CB59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بنیادها</a:t>
          </a:r>
          <a:endParaRPr lang="en-US" sz="2600" dirty="0">
            <a:cs typeface="B Nazanin" panose="00000400000000000000" pitchFamily="2" charset="-78"/>
          </a:endParaRPr>
        </a:p>
      </dgm:t>
    </dgm:pt>
    <dgm:pt modelId="{0074C1CD-21CC-477F-8A94-A3C0A5A2F74B}" type="parTrans" cxnId="{1AB66992-B3F1-4443-936A-9F970AF2FA8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03D954D0-4488-4D1C-AD3C-21735BF00790}" type="sibTrans" cxnId="{1AB66992-B3F1-4443-936A-9F970AF2FA8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A07C0C87-15D7-48A1-BADB-D99E3555FA10}">
      <dgm:prSet phldrT="[Text]" custT="1"/>
      <dgm:spPr/>
      <dgm:t>
        <a:bodyPr/>
        <a:lstStyle/>
        <a:p>
          <a:pPr algn="just" rtl="1"/>
          <a:r>
            <a:rPr lang="fa-IR" sz="2600" kern="1200" dirty="0">
              <a:cs typeface="B Nazanin" panose="00000400000000000000" pitchFamily="2" charset="-78"/>
            </a:rPr>
            <a:t>مؤسسات غیردولتی و غیرانتفاعی متمرکز روی علم، فناوری و نوآوری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574DC415-E233-4E2B-8211-E558F8E5CCB6}" type="parTrans" cxnId="{46360023-BA9D-4B13-9E6D-ED301A37B386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D87FB259-4FF8-471D-BE82-5E868F780FFC}" type="sibTrans" cxnId="{46360023-BA9D-4B13-9E6D-ED301A37B386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AD34B381-78D9-4DD6-890D-0F2ECC4F75BA}">
      <dgm:prSet phldrT="[Text]" custT="1"/>
      <dgm:spPr/>
      <dgm:t>
        <a:bodyPr/>
        <a:lstStyle/>
        <a:p>
          <a:pPr algn="just" rtl="1"/>
          <a:r>
            <a:rPr lang="fa-IR" sz="2600" kern="1200" dirty="0">
              <a:cs typeface="B Nazanin" panose="00000400000000000000" pitchFamily="2" charset="-78"/>
            </a:rPr>
            <a:t>پر کردن خلأهای تأمین مالی از سوی دیگر بازیگران نظام تأمین مالی نوآوری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3CF3A063-64AE-42C5-A17F-FF48530AB4E6}" type="parTrans" cxnId="{38B917B2-7C51-4F25-8B71-6BA5E53A1C34}">
      <dgm:prSet/>
      <dgm:spPr/>
      <dgm:t>
        <a:bodyPr/>
        <a:lstStyle/>
        <a:p>
          <a:endParaRPr lang="en-US"/>
        </a:p>
      </dgm:t>
    </dgm:pt>
    <dgm:pt modelId="{2FA0B09C-0529-4212-B277-488F44588AA8}" type="sibTrans" cxnId="{38B917B2-7C51-4F25-8B71-6BA5E53A1C34}">
      <dgm:prSet/>
      <dgm:spPr/>
      <dgm:t>
        <a:bodyPr/>
        <a:lstStyle/>
        <a:p>
          <a:endParaRPr lang="en-US"/>
        </a:p>
      </dgm:t>
    </dgm:pt>
    <dgm:pt modelId="{8C017199-B79C-4955-B2CF-61A13FA02DFD}">
      <dgm:prSet phldrT="[Text]" custT="1"/>
      <dgm:spPr/>
      <dgm:t>
        <a:bodyPr/>
        <a:lstStyle/>
        <a:p>
          <a:pPr algn="just" rtl="1"/>
          <a:r>
            <a:rPr lang="fa-IR" sz="2600" kern="1200" dirty="0">
              <a:cs typeface="B Nazanin" panose="00000400000000000000" pitchFamily="2" charset="-78"/>
            </a:rPr>
            <a:t>استقلال مالی و در نتیجه ریسک‌پذیری بیشتر و سرمایه‌گذاری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AAF2EA74-B49B-4117-AA2D-73F166A6E092}" type="parTrans" cxnId="{B3CC0E68-1AB6-4C31-AE60-BF30B1509A8A}">
      <dgm:prSet/>
      <dgm:spPr/>
      <dgm:t>
        <a:bodyPr/>
        <a:lstStyle/>
        <a:p>
          <a:endParaRPr lang="en-US"/>
        </a:p>
      </dgm:t>
    </dgm:pt>
    <dgm:pt modelId="{96DF44BA-D656-48DE-A7D1-7E93DAFDB8E3}" type="sibTrans" cxnId="{B3CC0E68-1AB6-4C31-AE60-BF30B1509A8A}">
      <dgm:prSet/>
      <dgm:spPr/>
      <dgm:t>
        <a:bodyPr/>
        <a:lstStyle/>
        <a:p>
          <a:endParaRPr lang="en-US"/>
        </a:p>
      </dgm:t>
    </dgm:pt>
    <dgm:pt modelId="{5FD8A52E-D049-4E33-8FEA-948387194852}">
      <dgm:prSet phldrT="[Text]" custT="1"/>
      <dgm:spPr/>
      <dgm:t>
        <a:bodyPr/>
        <a:lstStyle/>
        <a:p>
          <a:pPr algn="just" rtl="1"/>
          <a:r>
            <a:rPr lang="fa-IR" sz="2600" kern="1200" dirty="0">
              <a:cs typeface="B Nazanin" panose="00000400000000000000" pitchFamily="2" charset="-78"/>
            </a:rPr>
            <a:t>نقش‌ها: پشتیبانی از شبکه‌سازی و تبادل ایده‌ها، شناسایی و بررسی نیازها و چالش‌های حیاتی، جذب منابع مالی خیرین در راستای توسعه فناوری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42EF97F6-BE7A-4CB2-856D-10C95483F46F}" type="parTrans" cxnId="{A3E2A782-4F56-47D6-976F-A42C5D74C3D3}">
      <dgm:prSet/>
      <dgm:spPr/>
      <dgm:t>
        <a:bodyPr/>
        <a:lstStyle/>
        <a:p>
          <a:endParaRPr lang="en-US"/>
        </a:p>
      </dgm:t>
    </dgm:pt>
    <dgm:pt modelId="{6E3DDADC-0520-400D-A2A4-A6D070015BA1}" type="sibTrans" cxnId="{A3E2A782-4F56-47D6-976F-A42C5D74C3D3}">
      <dgm:prSet/>
      <dgm:spPr/>
      <dgm:t>
        <a:bodyPr/>
        <a:lstStyle/>
        <a:p>
          <a:endParaRPr lang="en-US"/>
        </a:p>
      </dgm:t>
    </dgm:pt>
    <dgm:pt modelId="{B2DBB964-5744-4984-BD10-86E9876B7179}" type="pres">
      <dgm:prSet presAssocID="{D2D9DC07-E900-454A-91EB-6E59957B6D3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47B51CF-02A4-4007-8BC8-AE79CA0ABE43}" type="pres">
      <dgm:prSet presAssocID="{00D3FA75-8F74-43F2-BCD3-3E42CD44CB59}" presName="linNode" presStyleCnt="0"/>
      <dgm:spPr/>
    </dgm:pt>
    <dgm:pt modelId="{8D3A20CE-03DD-4DB8-95FA-6D0D47127887}" type="pres">
      <dgm:prSet presAssocID="{00D3FA75-8F74-43F2-BCD3-3E42CD44CB59}" presName="parentText" presStyleLbl="node1" presStyleIdx="0" presStyleCnt="1" custScaleX="81853" custScaleY="94458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0DA517B-1B4E-46A1-8480-ADB671E9C2A9}" type="pres">
      <dgm:prSet presAssocID="{00D3FA75-8F74-43F2-BCD3-3E42CD44CB59}" presName="descendantText" presStyleLbl="alignAccFollowNode1" presStyleIdx="0" presStyleCnt="1" custScaleX="180207" custScaleY="1109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4A73318-5825-4DB6-837A-1B22D0C106ED}" type="presOf" srcId="{D2D9DC07-E900-454A-91EB-6E59957B6D31}" destId="{B2DBB964-5744-4984-BD10-86E9876B7179}" srcOrd="0" destOrd="0" presId="urn:microsoft.com/office/officeart/2005/8/layout/vList5"/>
    <dgm:cxn modelId="{EAB32CF3-4662-4991-B733-CD043177E8AB}" type="presOf" srcId="{5FD8A52E-D049-4E33-8FEA-948387194852}" destId="{C0DA517B-1B4E-46A1-8480-ADB671E9C2A9}" srcOrd="0" destOrd="3" presId="urn:microsoft.com/office/officeart/2005/8/layout/vList5"/>
    <dgm:cxn modelId="{11B873BB-1FAE-4BF3-9AFE-BC9F834859CB}" type="presOf" srcId="{00D3FA75-8F74-43F2-BCD3-3E42CD44CB59}" destId="{8D3A20CE-03DD-4DB8-95FA-6D0D47127887}" srcOrd="0" destOrd="0" presId="urn:microsoft.com/office/officeart/2005/8/layout/vList5"/>
    <dgm:cxn modelId="{85380117-2ED5-46D4-AC6D-535C4E9DF108}" type="presOf" srcId="{AD34B381-78D9-4DD6-890D-0F2ECC4F75BA}" destId="{C0DA517B-1B4E-46A1-8480-ADB671E9C2A9}" srcOrd="0" destOrd="1" presId="urn:microsoft.com/office/officeart/2005/8/layout/vList5"/>
    <dgm:cxn modelId="{A3E2A782-4F56-47D6-976F-A42C5D74C3D3}" srcId="{00D3FA75-8F74-43F2-BCD3-3E42CD44CB59}" destId="{5FD8A52E-D049-4E33-8FEA-948387194852}" srcOrd="3" destOrd="0" parTransId="{42EF97F6-BE7A-4CB2-856D-10C95483F46F}" sibTransId="{6E3DDADC-0520-400D-A2A4-A6D070015BA1}"/>
    <dgm:cxn modelId="{2324631B-40BA-4DB1-9A86-C117052D6232}" type="presOf" srcId="{A07C0C87-15D7-48A1-BADB-D99E3555FA10}" destId="{C0DA517B-1B4E-46A1-8480-ADB671E9C2A9}" srcOrd="0" destOrd="0" presId="urn:microsoft.com/office/officeart/2005/8/layout/vList5"/>
    <dgm:cxn modelId="{B3CC0E68-1AB6-4C31-AE60-BF30B1509A8A}" srcId="{00D3FA75-8F74-43F2-BCD3-3E42CD44CB59}" destId="{8C017199-B79C-4955-B2CF-61A13FA02DFD}" srcOrd="2" destOrd="0" parTransId="{AAF2EA74-B49B-4117-AA2D-73F166A6E092}" sibTransId="{96DF44BA-D656-48DE-A7D1-7E93DAFDB8E3}"/>
    <dgm:cxn modelId="{105B52AD-E95D-495B-808F-F450B994861B}" type="presOf" srcId="{8C017199-B79C-4955-B2CF-61A13FA02DFD}" destId="{C0DA517B-1B4E-46A1-8480-ADB671E9C2A9}" srcOrd="0" destOrd="2" presId="urn:microsoft.com/office/officeart/2005/8/layout/vList5"/>
    <dgm:cxn modelId="{1AB66992-B3F1-4443-936A-9F970AF2FA8A}" srcId="{D2D9DC07-E900-454A-91EB-6E59957B6D31}" destId="{00D3FA75-8F74-43F2-BCD3-3E42CD44CB59}" srcOrd="0" destOrd="0" parTransId="{0074C1CD-21CC-477F-8A94-A3C0A5A2F74B}" sibTransId="{03D954D0-4488-4D1C-AD3C-21735BF00790}"/>
    <dgm:cxn modelId="{46360023-BA9D-4B13-9E6D-ED301A37B386}" srcId="{00D3FA75-8F74-43F2-BCD3-3E42CD44CB59}" destId="{A07C0C87-15D7-48A1-BADB-D99E3555FA10}" srcOrd="0" destOrd="0" parTransId="{574DC415-E233-4E2B-8211-E558F8E5CCB6}" sibTransId="{D87FB259-4FF8-471D-BE82-5E868F780FFC}"/>
    <dgm:cxn modelId="{38B917B2-7C51-4F25-8B71-6BA5E53A1C34}" srcId="{00D3FA75-8F74-43F2-BCD3-3E42CD44CB59}" destId="{AD34B381-78D9-4DD6-890D-0F2ECC4F75BA}" srcOrd="1" destOrd="0" parTransId="{3CF3A063-64AE-42C5-A17F-FF48530AB4E6}" sibTransId="{2FA0B09C-0529-4212-B277-488F44588AA8}"/>
    <dgm:cxn modelId="{F455EA5F-2BBF-4377-A9F8-DDEB634092C8}" type="presParOf" srcId="{B2DBB964-5744-4984-BD10-86E9876B7179}" destId="{547B51CF-02A4-4007-8BC8-AE79CA0ABE43}" srcOrd="0" destOrd="0" presId="urn:microsoft.com/office/officeart/2005/8/layout/vList5"/>
    <dgm:cxn modelId="{7475DC86-BFA3-4854-B79D-BC585F306569}" type="presParOf" srcId="{547B51CF-02A4-4007-8BC8-AE79CA0ABE43}" destId="{8D3A20CE-03DD-4DB8-95FA-6D0D47127887}" srcOrd="0" destOrd="0" presId="urn:microsoft.com/office/officeart/2005/8/layout/vList5"/>
    <dgm:cxn modelId="{182A520B-1E20-4B56-B3F4-873FA4759810}" type="presParOf" srcId="{547B51CF-02A4-4007-8BC8-AE79CA0ABE43}" destId="{C0DA517B-1B4E-46A1-8480-ADB671E9C2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2D9DC07-E900-454A-91EB-6E59957B6D31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00D3FA75-8F74-43F2-BCD3-3E42CD44CB59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بازارهای سهام</a:t>
          </a:r>
          <a:endParaRPr lang="en-US" sz="2600" dirty="0">
            <a:cs typeface="B Nazanin" panose="00000400000000000000" pitchFamily="2" charset="-78"/>
          </a:endParaRPr>
        </a:p>
      </dgm:t>
    </dgm:pt>
    <dgm:pt modelId="{0074C1CD-21CC-477F-8A94-A3C0A5A2F74B}" type="parTrans" cxnId="{1AB66992-B3F1-4443-936A-9F970AF2FA8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03D954D0-4488-4D1C-AD3C-21735BF00790}" type="sibTrans" cxnId="{1AB66992-B3F1-4443-936A-9F970AF2FA8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A07C0C87-15D7-48A1-BADB-D99E3555FA10}">
      <dgm:prSet phldrT="[Text]" custT="1"/>
      <dgm:spPr/>
      <dgm:t>
        <a:bodyPr/>
        <a:lstStyle/>
        <a:p>
          <a:pPr algn="just" rtl="1"/>
          <a:r>
            <a:rPr lang="fa-IR" sz="2600" kern="1200" dirty="0">
              <a:cs typeface="B Nazanin" panose="00000400000000000000" pitchFamily="2" charset="-78"/>
            </a:rPr>
            <a:t>شبکه‌ای از تراکنش‌های اقتصادی 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574DC415-E233-4E2B-8211-E558F8E5CCB6}" type="parTrans" cxnId="{46360023-BA9D-4B13-9E6D-ED301A37B386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D87FB259-4FF8-471D-BE82-5E868F780FFC}" type="sibTrans" cxnId="{46360023-BA9D-4B13-9E6D-ED301A37B386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10C3EE33-4DE7-4F30-A750-6B1178E90296}">
      <dgm:prSet phldrT="[Text]" custT="1"/>
      <dgm:spPr/>
      <dgm:t>
        <a:bodyPr/>
        <a:lstStyle/>
        <a:p>
          <a:pPr algn="just" rtl="1"/>
          <a:r>
            <a:rPr lang="fa-IR" sz="2600" kern="1200" dirty="0">
              <a:cs typeface="B Nazanin" panose="00000400000000000000" pitchFamily="2" charset="-78"/>
            </a:rPr>
            <a:t>شامل افراد با سرمایه‌گذاری‌های کوچک، سازمان‌های بزرگ، صندوق‌های سرمایه‌گذاری مشترک، بانک‌ها، صندوق‌های پوشش ریسک، بیمه و بنگاه‌های تولیدی و صنعتی 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831A460C-1216-418C-AF25-C0F50AB280F0}" type="parTrans" cxnId="{AAB51E82-34E0-46E4-9DF8-6CEF3B1D5966}">
      <dgm:prSet/>
      <dgm:spPr/>
      <dgm:t>
        <a:bodyPr/>
        <a:lstStyle/>
        <a:p>
          <a:endParaRPr lang="en-US"/>
        </a:p>
      </dgm:t>
    </dgm:pt>
    <dgm:pt modelId="{C6282877-CD1F-4EFB-A739-85A1EE8A4B2F}" type="sibTrans" cxnId="{AAB51E82-34E0-46E4-9DF8-6CEF3B1D5966}">
      <dgm:prSet/>
      <dgm:spPr/>
      <dgm:t>
        <a:bodyPr/>
        <a:lstStyle/>
        <a:p>
          <a:endParaRPr lang="en-US"/>
        </a:p>
      </dgm:t>
    </dgm:pt>
    <dgm:pt modelId="{C4B85485-6AFA-4984-B957-CDF4206F02B4}">
      <dgm:prSet phldrT="[Text]" custT="1"/>
      <dgm:spPr/>
      <dgm:t>
        <a:bodyPr/>
        <a:lstStyle/>
        <a:p>
          <a:pPr algn="just" rtl="1"/>
          <a:r>
            <a:rPr lang="fa-IR" sz="2600" kern="1200" dirty="0">
              <a:cs typeface="B Nazanin" panose="00000400000000000000" pitchFamily="2" charset="-78"/>
            </a:rPr>
            <a:t>شفافیت عملکرد بنگاه‌های عرضه‌کننده سهام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52A9B73E-C956-4A88-A2AF-21435D3E8219}" type="parTrans" cxnId="{F7C0BBA7-BAE0-4937-8BA2-5B8CD2B91AFA}">
      <dgm:prSet/>
      <dgm:spPr/>
      <dgm:t>
        <a:bodyPr/>
        <a:lstStyle/>
        <a:p>
          <a:endParaRPr lang="en-US"/>
        </a:p>
      </dgm:t>
    </dgm:pt>
    <dgm:pt modelId="{40F7FA90-BD5F-4025-A37F-78C2BD1E24F2}" type="sibTrans" cxnId="{F7C0BBA7-BAE0-4937-8BA2-5B8CD2B91AFA}">
      <dgm:prSet/>
      <dgm:spPr/>
      <dgm:t>
        <a:bodyPr/>
        <a:lstStyle/>
        <a:p>
          <a:endParaRPr lang="en-US"/>
        </a:p>
      </dgm:t>
    </dgm:pt>
    <dgm:pt modelId="{37C8F45D-EA74-428B-8F20-C7ED3128C8D1}">
      <dgm:prSet phldrT="[Text]" custT="1"/>
      <dgm:spPr/>
      <dgm:t>
        <a:bodyPr/>
        <a:lstStyle/>
        <a:p>
          <a:pPr algn="just" rtl="1"/>
          <a:r>
            <a:rPr lang="fa-IR" sz="2600" kern="1200" dirty="0">
              <a:cs typeface="B Nazanin" panose="00000400000000000000" pitchFamily="2" charset="-78"/>
            </a:rPr>
            <a:t>لزوم توجه به معیارهای آینده‌نگری مانند میزان نوآوری، بازارهای آینده و دارایی‌های فکری مانند دانش فنی در رتبه‌بندی بنگاه‌ها در بازار سهام 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35FEA3C0-E28F-4539-93BE-DD3F1F2921DA}" type="parTrans" cxnId="{E5970B51-1E11-4A6B-ADB9-1BF8456D056E}">
      <dgm:prSet/>
      <dgm:spPr/>
      <dgm:t>
        <a:bodyPr/>
        <a:lstStyle/>
        <a:p>
          <a:endParaRPr lang="en-US"/>
        </a:p>
      </dgm:t>
    </dgm:pt>
    <dgm:pt modelId="{CB682091-887B-4756-B49E-818929E59666}" type="sibTrans" cxnId="{E5970B51-1E11-4A6B-ADB9-1BF8456D056E}">
      <dgm:prSet/>
      <dgm:spPr/>
      <dgm:t>
        <a:bodyPr/>
        <a:lstStyle/>
        <a:p>
          <a:endParaRPr lang="en-US"/>
        </a:p>
      </dgm:t>
    </dgm:pt>
    <dgm:pt modelId="{B2DBB964-5744-4984-BD10-86E9876B7179}" type="pres">
      <dgm:prSet presAssocID="{D2D9DC07-E900-454A-91EB-6E59957B6D3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47B51CF-02A4-4007-8BC8-AE79CA0ABE43}" type="pres">
      <dgm:prSet presAssocID="{00D3FA75-8F74-43F2-BCD3-3E42CD44CB59}" presName="linNode" presStyleCnt="0"/>
      <dgm:spPr/>
    </dgm:pt>
    <dgm:pt modelId="{8D3A20CE-03DD-4DB8-95FA-6D0D47127887}" type="pres">
      <dgm:prSet presAssocID="{00D3FA75-8F74-43F2-BCD3-3E42CD44CB59}" presName="parentText" presStyleLbl="node1" presStyleIdx="0" presStyleCnt="1" custScaleX="81853" custScaleY="94458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0DA517B-1B4E-46A1-8480-ADB671E9C2A9}" type="pres">
      <dgm:prSet presAssocID="{00D3FA75-8F74-43F2-BCD3-3E42CD44CB59}" presName="descendantText" presStyleLbl="alignAccFollowNode1" presStyleIdx="0" presStyleCnt="1" custScaleX="180207" custScaleY="1109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4A73318-5825-4DB6-837A-1B22D0C106ED}" type="presOf" srcId="{D2D9DC07-E900-454A-91EB-6E59957B6D31}" destId="{B2DBB964-5744-4984-BD10-86E9876B7179}" srcOrd="0" destOrd="0" presId="urn:microsoft.com/office/officeart/2005/8/layout/vList5"/>
    <dgm:cxn modelId="{6D8AA552-C028-44A4-BA20-595631F7623F}" type="presOf" srcId="{37C8F45D-EA74-428B-8F20-C7ED3128C8D1}" destId="{C0DA517B-1B4E-46A1-8480-ADB671E9C2A9}" srcOrd="0" destOrd="3" presId="urn:microsoft.com/office/officeart/2005/8/layout/vList5"/>
    <dgm:cxn modelId="{11B873BB-1FAE-4BF3-9AFE-BC9F834859CB}" type="presOf" srcId="{00D3FA75-8F74-43F2-BCD3-3E42CD44CB59}" destId="{8D3A20CE-03DD-4DB8-95FA-6D0D47127887}" srcOrd="0" destOrd="0" presId="urn:microsoft.com/office/officeart/2005/8/layout/vList5"/>
    <dgm:cxn modelId="{2324631B-40BA-4DB1-9A86-C117052D6232}" type="presOf" srcId="{A07C0C87-15D7-48A1-BADB-D99E3555FA10}" destId="{C0DA517B-1B4E-46A1-8480-ADB671E9C2A9}" srcOrd="0" destOrd="0" presId="urn:microsoft.com/office/officeart/2005/8/layout/vList5"/>
    <dgm:cxn modelId="{6649A440-581A-495E-848B-46BD3B747761}" type="presOf" srcId="{10C3EE33-4DE7-4F30-A750-6B1178E90296}" destId="{C0DA517B-1B4E-46A1-8480-ADB671E9C2A9}" srcOrd="0" destOrd="1" presId="urn:microsoft.com/office/officeart/2005/8/layout/vList5"/>
    <dgm:cxn modelId="{8EBF8B2C-F235-4375-B352-A45C4E84DED9}" type="presOf" srcId="{C4B85485-6AFA-4984-B957-CDF4206F02B4}" destId="{C0DA517B-1B4E-46A1-8480-ADB671E9C2A9}" srcOrd="0" destOrd="2" presId="urn:microsoft.com/office/officeart/2005/8/layout/vList5"/>
    <dgm:cxn modelId="{F7C0BBA7-BAE0-4937-8BA2-5B8CD2B91AFA}" srcId="{00D3FA75-8F74-43F2-BCD3-3E42CD44CB59}" destId="{C4B85485-6AFA-4984-B957-CDF4206F02B4}" srcOrd="2" destOrd="0" parTransId="{52A9B73E-C956-4A88-A2AF-21435D3E8219}" sibTransId="{40F7FA90-BD5F-4025-A37F-78C2BD1E24F2}"/>
    <dgm:cxn modelId="{1AB66992-B3F1-4443-936A-9F970AF2FA8A}" srcId="{D2D9DC07-E900-454A-91EB-6E59957B6D31}" destId="{00D3FA75-8F74-43F2-BCD3-3E42CD44CB59}" srcOrd="0" destOrd="0" parTransId="{0074C1CD-21CC-477F-8A94-A3C0A5A2F74B}" sibTransId="{03D954D0-4488-4D1C-AD3C-21735BF00790}"/>
    <dgm:cxn modelId="{46360023-BA9D-4B13-9E6D-ED301A37B386}" srcId="{00D3FA75-8F74-43F2-BCD3-3E42CD44CB59}" destId="{A07C0C87-15D7-48A1-BADB-D99E3555FA10}" srcOrd="0" destOrd="0" parTransId="{574DC415-E233-4E2B-8211-E558F8E5CCB6}" sibTransId="{D87FB259-4FF8-471D-BE82-5E868F780FFC}"/>
    <dgm:cxn modelId="{E5970B51-1E11-4A6B-ADB9-1BF8456D056E}" srcId="{00D3FA75-8F74-43F2-BCD3-3E42CD44CB59}" destId="{37C8F45D-EA74-428B-8F20-C7ED3128C8D1}" srcOrd="3" destOrd="0" parTransId="{35FEA3C0-E28F-4539-93BE-DD3F1F2921DA}" sibTransId="{CB682091-887B-4756-B49E-818929E59666}"/>
    <dgm:cxn modelId="{AAB51E82-34E0-46E4-9DF8-6CEF3B1D5966}" srcId="{00D3FA75-8F74-43F2-BCD3-3E42CD44CB59}" destId="{10C3EE33-4DE7-4F30-A750-6B1178E90296}" srcOrd="1" destOrd="0" parTransId="{831A460C-1216-418C-AF25-C0F50AB280F0}" sibTransId="{C6282877-CD1F-4EFB-A739-85A1EE8A4B2F}"/>
    <dgm:cxn modelId="{F455EA5F-2BBF-4377-A9F8-DDEB634092C8}" type="presParOf" srcId="{B2DBB964-5744-4984-BD10-86E9876B7179}" destId="{547B51CF-02A4-4007-8BC8-AE79CA0ABE43}" srcOrd="0" destOrd="0" presId="urn:microsoft.com/office/officeart/2005/8/layout/vList5"/>
    <dgm:cxn modelId="{7475DC86-BFA3-4854-B79D-BC585F306569}" type="presParOf" srcId="{547B51CF-02A4-4007-8BC8-AE79CA0ABE43}" destId="{8D3A20CE-03DD-4DB8-95FA-6D0D47127887}" srcOrd="0" destOrd="0" presId="urn:microsoft.com/office/officeart/2005/8/layout/vList5"/>
    <dgm:cxn modelId="{182A520B-1E20-4B56-B3F4-873FA4759810}" type="presParOf" srcId="{547B51CF-02A4-4007-8BC8-AE79CA0ABE43}" destId="{C0DA517B-1B4E-46A1-8480-ADB671E9C2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2D9DC07-E900-454A-91EB-6E59957B6D31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00D3FA75-8F74-43F2-BCD3-3E42CD44CB59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بازیگران دولتی</a:t>
          </a:r>
          <a:endParaRPr lang="en-US" sz="2600" dirty="0">
            <a:cs typeface="B Nazanin" panose="00000400000000000000" pitchFamily="2" charset="-78"/>
          </a:endParaRPr>
        </a:p>
      </dgm:t>
    </dgm:pt>
    <dgm:pt modelId="{0074C1CD-21CC-477F-8A94-A3C0A5A2F74B}" type="parTrans" cxnId="{1AB66992-B3F1-4443-936A-9F970AF2FA8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03D954D0-4488-4D1C-AD3C-21735BF00790}" type="sibTrans" cxnId="{1AB66992-B3F1-4443-936A-9F970AF2FA8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A07C0C87-15D7-48A1-BADB-D99E3555FA10}">
      <dgm:prSet phldrT="[Text]" custT="1"/>
      <dgm:spPr/>
      <dgm:t>
        <a:bodyPr/>
        <a:lstStyle/>
        <a:p>
          <a:pPr algn="just" rtl="1"/>
          <a:r>
            <a:rPr lang="fa-IR" sz="2600" kern="1200" dirty="0">
              <a:cs typeface="B Nazanin" panose="00000400000000000000" pitchFamily="2" charset="-78"/>
            </a:rPr>
            <a:t>صندوق‌های توسعه فناوری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574DC415-E233-4E2B-8211-E558F8E5CCB6}" type="parTrans" cxnId="{46360023-BA9D-4B13-9E6D-ED301A37B386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D87FB259-4FF8-471D-BE82-5E868F780FFC}" type="sibTrans" cxnId="{46360023-BA9D-4B13-9E6D-ED301A37B386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C4C7AE4A-63B4-45DF-9923-B869A78E92E4}">
      <dgm:prSet phldrT="[Text]" custT="1"/>
      <dgm:spPr/>
      <dgm:t>
        <a:bodyPr/>
        <a:lstStyle/>
        <a:p>
          <a:pPr algn="just" rtl="1"/>
          <a:r>
            <a:rPr lang="fa-IR" sz="2600" kern="1200" dirty="0">
              <a:cs typeface="B Nazanin" panose="00000400000000000000" pitchFamily="2" charset="-78"/>
            </a:rPr>
            <a:t>حمایت از توسعه فناوری در بنگاه‌های نوآور با ارائه وام‌های آسان، سرمایه‌گذاری خطرپذیر، ارائه ضمانت‌نامه و خدمات مدیریتی  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3CF48949-5F84-4ACB-9433-C0FD34A52877}" type="parTrans" cxnId="{63AE4AE9-7488-49A7-BA13-B54FBA65F2A7}">
      <dgm:prSet/>
      <dgm:spPr/>
      <dgm:t>
        <a:bodyPr/>
        <a:lstStyle/>
        <a:p>
          <a:endParaRPr lang="en-US"/>
        </a:p>
      </dgm:t>
    </dgm:pt>
    <dgm:pt modelId="{8ED45D4A-E004-448C-854E-D608AFC23457}" type="sibTrans" cxnId="{63AE4AE9-7488-49A7-BA13-B54FBA65F2A7}">
      <dgm:prSet/>
      <dgm:spPr/>
      <dgm:t>
        <a:bodyPr/>
        <a:lstStyle/>
        <a:p>
          <a:endParaRPr lang="en-US"/>
        </a:p>
      </dgm:t>
    </dgm:pt>
    <dgm:pt modelId="{AF29FB2C-E204-4626-8422-305F12ADAFBA}">
      <dgm:prSet phldrT="[Text]" custT="1"/>
      <dgm:spPr/>
      <dgm:t>
        <a:bodyPr/>
        <a:lstStyle/>
        <a:p>
          <a:pPr algn="just" rtl="1"/>
          <a:r>
            <a:rPr lang="fa-IR" sz="2600" kern="1200" dirty="0">
              <a:cs typeface="B Nazanin" panose="00000400000000000000" pitchFamily="2" charset="-78"/>
            </a:rPr>
            <a:t>تمرکز روی مراحلی که بانک‌ها یا سرمایه‌گذاران خصوصی تمایل چندانی به سرمایه‌گذاری ندارند </a:t>
          </a:r>
          <a:endParaRPr lang="en-US" sz="2600" kern="1200" dirty="0">
            <a:cs typeface="B Nazanin" panose="00000400000000000000" pitchFamily="2" charset="-78"/>
          </a:endParaRPr>
        </a:p>
      </dgm:t>
    </dgm:pt>
    <dgm:pt modelId="{C6681197-9204-4A75-8DCA-78419D16E267}" type="parTrans" cxnId="{CD6FE862-52AD-4463-AE8C-4FE376BBCCB4}">
      <dgm:prSet/>
      <dgm:spPr/>
      <dgm:t>
        <a:bodyPr/>
        <a:lstStyle/>
        <a:p>
          <a:endParaRPr lang="en-US"/>
        </a:p>
      </dgm:t>
    </dgm:pt>
    <dgm:pt modelId="{7E017999-75F3-482D-81FB-1104EFB98D1B}" type="sibTrans" cxnId="{CD6FE862-52AD-4463-AE8C-4FE376BBCCB4}">
      <dgm:prSet/>
      <dgm:spPr/>
      <dgm:t>
        <a:bodyPr/>
        <a:lstStyle/>
        <a:p>
          <a:endParaRPr lang="en-US"/>
        </a:p>
      </dgm:t>
    </dgm:pt>
    <dgm:pt modelId="{B2DBB964-5744-4984-BD10-86E9876B7179}" type="pres">
      <dgm:prSet presAssocID="{D2D9DC07-E900-454A-91EB-6E59957B6D3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47B51CF-02A4-4007-8BC8-AE79CA0ABE43}" type="pres">
      <dgm:prSet presAssocID="{00D3FA75-8F74-43F2-BCD3-3E42CD44CB59}" presName="linNode" presStyleCnt="0"/>
      <dgm:spPr/>
    </dgm:pt>
    <dgm:pt modelId="{8D3A20CE-03DD-4DB8-95FA-6D0D47127887}" type="pres">
      <dgm:prSet presAssocID="{00D3FA75-8F74-43F2-BCD3-3E42CD44CB59}" presName="parentText" presStyleLbl="node1" presStyleIdx="0" presStyleCnt="1" custScaleX="81853" custScaleY="94458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0DA517B-1B4E-46A1-8480-ADB671E9C2A9}" type="pres">
      <dgm:prSet presAssocID="{00D3FA75-8F74-43F2-BCD3-3E42CD44CB59}" presName="descendantText" presStyleLbl="alignAccFollowNode1" presStyleIdx="0" presStyleCnt="1" custScaleX="180207" custScaleY="1109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4A73318-5825-4DB6-837A-1B22D0C106ED}" type="presOf" srcId="{D2D9DC07-E900-454A-91EB-6E59957B6D31}" destId="{B2DBB964-5744-4984-BD10-86E9876B7179}" srcOrd="0" destOrd="0" presId="urn:microsoft.com/office/officeart/2005/8/layout/vList5"/>
    <dgm:cxn modelId="{11B873BB-1FAE-4BF3-9AFE-BC9F834859CB}" type="presOf" srcId="{00D3FA75-8F74-43F2-BCD3-3E42CD44CB59}" destId="{8D3A20CE-03DD-4DB8-95FA-6D0D47127887}" srcOrd="0" destOrd="0" presId="urn:microsoft.com/office/officeart/2005/8/layout/vList5"/>
    <dgm:cxn modelId="{63AE4AE9-7488-49A7-BA13-B54FBA65F2A7}" srcId="{00D3FA75-8F74-43F2-BCD3-3E42CD44CB59}" destId="{C4C7AE4A-63B4-45DF-9923-B869A78E92E4}" srcOrd="2" destOrd="0" parTransId="{3CF48949-5F84-4ACB-9433-C0FD34A52877}" sibTransId="{8ED45D4A-E004-448C-854E-D608AFC23457}"/>
    <dgm:cxn modelId="{05F8B344-EA48-4006-8E06-0275B42172F6}" type="presOf" srcId="{C4C7AE4A-63B4-45DF-9923-B869A78E92E4}" destId="{C0DA517B-1B4E-46A1-8480-ADB671E9C2A9}" srcOrd="0" destOrd="2" presId="urn:microsoft.com/office/officeart/2005/8/layout/vList5"/>
    <dgm:cxn modelId="{2324631B-40BA-4DB1-9A86-C117052D6232}" type="presOf" srcId="{A07C0C87-15D7-48A1-BADB-D99E3555FA10}" destId="{C0DA517B-1B4E-46A1-8480-ADB671E9C2A9}" srcOrd="0" destOrd="0" presId="urn:microsoft.com/office/officeart/2005/8/layout/vList5"/>
    <dgm:cxn modelId="{CD6FE862-52AD-4463-AE8C-4FE376BBCCB4}" srcId="{00D3FA75-8F74-43F2-BCD3-3E42CD44CB59}" destId="{AF29FB2C-E204-4626-8422-305F12ADAFBA}" srcOrd="1" destOrd="0" parTransId="{C6681197-9204-4A75-8DCA-78419D16E267}" sibTransId="{7E017999-75F3-482D-81FB-1104EFB98D1B}"/>
    <dgm:cxn modelId="{1AB66992-B3F1-4443-936A-9F970AF2FA8A}" srcId="{D2D9DC07-E900-454A-91EB-6E59957B6D31}" destId="{00D3FA75-8F74-43F2-BCD3-3E42CD44CB59}" srcOrd="0" destOrd="0" parTransId="{0074C1CD-21CC-477F-8A94-A3C0A5A2F74B}" sibTransId="{03D954D0-4488-4D1C-AD3C-21735BF00790}"/>
    <dgm:cxn modelId="{46360023-BA9D-4B13-9E6D-ED301A37B386}" srcId="{00D3FA75-8F74-43F2-BCD3-3E42CD44CB59}" destId="{A07C0C87-15D7-48A1-BADB-D99E3555FA10}" srcOrd="0" destOrd="0" parTransId="{574DC415-E233-4E2B-8211-E558F8E5CCB6}" sibTransId="{D87FB259-4FF8-471D-BE82-5E868F780FFC}"/>
    <dgm:cxn modelId="{DB2D9CB4-07FB-4F2F-80D9-33164473C36E}" type="presOf" srcId="{AF29FB2C-E204-4626-8422-305F12ADAFBA}" destId="{C0DA517B-1B4E-46A1-8480-ADB671E9C2A9}" srcOrd="0" destOrd="1" presId="urn:microsoft.com/office/officeart/2005/8/layout/vList5"/>
    <dgm:cxn modelId="{F455EA5F-2BBF-4377-A9F8-DDEB634092C8}" type="presParOf" srcId="{B2DBB964-5744-4984-BD10-86E9876B7179}" destId="{547B51CF-02A4-4007-8BC8-AE79CA0ABE43}" srcOrd="0" destOrd="0" presId="urn:microsoft.com/office/officeart/2005/8/layout/vList5"/>
    <dgm:cxn modelId="{7475DC86-BFA3-4854-B79D-BC585F306569}" type="presParOf" srcId="{547B51CF-02A4-4007-8BC8-AE79CA0ABE43}" destId="{8D3A20CE-03DD-4DB8-95FA-6D0D47127887}" srcOrd="0" destOrd="0" presId="urn:microsoft.com/office/officeart/2005/8/layout/vList5"/>
    <dgm:cxn modelId="{182A520B-1E20-4B56-B3F4-873FA4759810}" type="presParOf" srcId="{547B51CF-02A4-4007-8BC8-AE79CA0ABE43}" destId="{C0DA517B-1B4E-46A1-8480-ADB671E9C2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2D9DC07-E900-454A-91EB-6E59957B6D31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118F60D7-EA7B-4F52-9032-7AFCF8EF55FB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صندوق مستقل از نهادهای توسعه‌ای</a:t>
          </a:r>
          <a:endParaRPr lang="en-US" sz="2600" dirty="0">
            <a:cs typeface="B Nazanin" panose="00000400000000000000" pitchFamily="2" charset="-78"/>
          </a:endParaRPr>
        </a:p>
      </dgm:t>
    </dgm:pt>
    <dgm:pt modelId="{F6B2FAAC-3E2C-4CE1-886A-F1B86EAACFFB}" type="par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72A760DE-7772-46B0-B9E0-CCD71F59EEB0}" type="sib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FFDDCFF9-D27A-4782-9DEF-6124479308D2}">
      <dgm:prSet phldrT="[Text]"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نهادهای توسعه‌ای: پارک‌های علم و فناوری، مراکز نوآوری، دفاتر انتقال فناوری</a:t>
          </a:r>
          <a:endParaRPr lang="en-US" sz="2600" dirty="0">
            <a:cs typeface="B Nazanin" panose="00000400000000000000" pitchFamily="2" charset="-78"/>
          </a:endParaRPr>
        </a:p>
      </dgm:t>
    </dgm:pt>
    <dgm:pt modelId="{2D21900C-647E-46CE-85E2-8B390AA9AB5A}" type="par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856889A2-A612-4223-B2CD-A5A74EC8A560}" type="sib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69FBD47B-7A0D-452F-AD8E-6892080F43D6}">
      <dgm:prSet phldrT="[Text]"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نهاهای مالی </a:t>
          </a:r>
          <a:endParaRPr lang="en-US" sz="2600" dirty="0">
            <a:cs typeface="B Nazanin" panose="00000400000000000000" pitchFamily="2" charset="-78"/>
          </a:endParaRPr>
        </a:p>
      </dgm:t>
    </dgm:pt>
    <dgm:pt modelId="{3FDC5371-776A-437D-A704-824B7F3A5120}" type="parTrans" cxnId="{7940E07C-9997-4ADA-A5C7-D8396037246D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6404AB1E-26B5-411B-AECB-1635CFA5329A}" type="sibTrans" cxnId="{7940E07C-9997-4ADA-A5C7-D8396037246D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00D3FA75-8F74-43F2-BCD3-3E42CD44CB59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تمایز نهادهای تأمین مالی پژوهشگران و تأمین مالی شرکت‌ها</a:t>
          </a:r>
          <a:endParaRPr lang="en-US" sz="2600" dirty="0">
            <a:cs typeface="B Nazanin" panose="00000400000000000000" pitchFamily="2" charset="-78"/>
          </a:endParaRPr>
        </a:p>
      </dgm:t>
    </dgm:pt>
    <dgm:pt modelId="{0074C1CD-21CC-477F-8A94-A3C0A5A2F74B}" type="parTrans" cxnId="{1AB66992-B3F1-4443-936A-9F970AF2FA8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03D954D0-4488-4D1C-AD3C-21735BF00790}" type="sibTrans" cxnId="{1AB66992-B3F1-4443-936A-9F970AF2FA8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A07C0C87-15D7-48A1-BADB-D99E3555FA10}">
      <dgm:prSet phldrT="[Text]"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صندوق‌های پژوهشگران: اعطای گرنت به پژوهشگران؛ در قالب بنیادهای تخصصی علوم و فناوری؛ از طریق فرایند داوری همتا </a:t>
          </a:r>
          <a:endParaRPr lang="en-US" sz="2600" dirty="0">
            <a:cs typeface="B Nazanin" panose="00000400000000000000" pitchFamily="2" charset="-78"/>
          </a:endParaRPr>
        </a:p>
      </dgm:t>
    </dgm:pt>
    <dgm:pt modelId="{574DC415-E233-4E2B-8211-E558F8E5CCB6}" type="parTrans" cxnId="{46360023-BA9D-4B13-9E6D-ED301A37B386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D87FB259-4FF8-471D-BE82-5E868F780FFC}" type="sibTrans" cxnId="{46360023-BA9D-4B13-9E6D-ED301A37B386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5167DBDF-293C-4C57-A266-DF4C662AA723}">
      <dgm:prSet phldrT="[Text]"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صندوق‌های نوآوری: تمرکز روی تأمین مالی تجاری‌سازی فناوری و نوآوری شرکت‌ها؛ داوری از طریق ارزیابی بر اساس معیارهای اقتصادی و فناورانه </a:t>
          </a:r>
          <a:endParaRPr lang="en-US" sz="2600" dirty="0">
            <a:cs typeface="B Nazanin" panose="00000400000000000000" pitchFamily="2" charset="-78"/>
          </a:endParaRPr>
        </a:p>
      </dgm:t>
    </dgm:pt>
    <dgm:pt modelId="{240A0DD2-9088-4FCC-9168-2DE9A320C9E3}" type="sibTrans" cxnId="{80095A37-BA1A-4A6A-9B3F-9BCF7FCF14E9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1FF3CB2D-B62D-4E97-9D9B-807C76008B6A}" type="parTrans" cxnId="{80095A37-BA1A-4A6A-9B3F-9BCF7FCF14E9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B2DBB964-5744-4984-BD10-86E9876B7179}" type="pres">
      <dgm:prSet presAssocID="{D2D9DC07-E900-454A-91EB-6E59957B6D3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AC2DEC9-5F39-4224-89A5-FEE641D30684}" type="pres">
      <dgm:prSet presAssocID="{118F60D7-EA7B-4F52-9032-7AFCF8EF55FB}" presName="linNode" presStyleCnt="0"/>
      <dgm:spPr/>
    </dgm:pt>
    <dgm:pt modelId="{C7E86C3B-688B-4A46-8646-04096B0B3CD6}" type="pres">
      <dgm:prSet presAssocID="{118F60D7-EA7B-4F52-9032-7AFCF8EF55FB}" presName="parentText" presStyleLbl="node1" presStyleIdx="0" presStyleCnt="2" custScaleX="81853" custScaleY="63849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DB16AA-D831-4368-B720-68D35D601B4D}" type="pres">
      <dgm:prSet presAssocID="{118F60D7-EA7B-4F52-9032-7AFCF8EF55FB}" presName="descendantText" presStyleLbl="alignAccFollowNode1" presStyleIdx="0" presStyleCnt="2" custScaleX="120781" custScaleY="6832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C5C5E6C-8112-4123-A7CB-C6B8B9A991D4}" type="pres">
      <dgm:prSet presAssocID="{72A760DE-7772-46B0-B9E0-CCD71F59EEB0}" presName="sp" presStyleCnt="0"/>
      <dgm:spPr/>
    </dgm:pt>
    <dgm:pt modelId="{547B51CF-02A4-4007-8BC8-AE79CA0ABE43}" type="pres">
      <dgm:prSet presAssocID="{00D3FA75-8F74-43F2-BCD3-3E42CD44CB59}" presName="linNode" presStyleCnt="0"/>
      <dgm:spPr/>
    </dgm:pt>
    <dgm:pt modelId="{8D3A20CE-03DD-4DB8-95FA-6D0D47127887}" type="pres">
      <dgm:prSet presAssocID="{00D3FA75-8F74-43F2-BCD3-3E42CD44CB59}" presName="parentText" presStyleLbl="node1" presStyleIdx="1" presStyleCnt="2" custScaleX="81853" custScaleY="117970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0DA517B-1B4E-46A1-8480-ADB671E9C2A9}" type="pres">
      <dgm:prSet presAssocID="{00D3FA75-8F74-43F2-BCD3-3E42CD44CB59}" presName="descendantText" presStyleLbl="alignAccFollowNode1" presStyleIdx="1" presStyleCnt="2" custScaleX="120781" custScaleY="13696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4A73318-5825-4DB6-837A-1B22D0C106ED}" type="presOf" srcId="{D2D9DC07-E900-454A-91EB-6E59957B6D31}" destId="{B2DBB964-5744-4984-BD10-86E9876B7179}" srcOrd="0" destOrd="0" presId="urn:microsoft.com/office/officeart/2005/8/layout/vList5"/>
    <dgm:cxn modelId="{D16E0402-EEBE-4A26-B087-906E7EDAA02D}" type="presOf" srcId="{5167DBDF-293C-4C57-A266-DF4C662AA723}" destId="{C0DA517B-1B4E-46A1-8480-ADB671E9C2A9}" srcOrd="0" destOrd="1" presId="urn:microsoft.com/office/officeart/2005/8/layout/vList5"/>
    <dgm:cxn modelId="{5421308F-29F5-461A-8651-5C407054875C}" srcId="{118F60D7-EA7B-4F52-9032-7AFCF8EF55FB}" destId="{FFDDCFF9-D27A-4782-9DEF-6124479308D2}" srcOrd="0" destOrd="0" parTransId="{2D21900C-647E-46CE-85E2-8B390AA9AB5A}" sibTransId="{856889A2-A612-4223-B2CD-A5A74EC8A560}"/>
    <dgm:cxn modelId="{11B873BB-1FAE-4BF3-9AFE-BC9F834859CB}" type="presOf" srcId="{00D3FA75-8F74-43F2-BCD3-3E42CD44CB59}" destId="{8D3A20CE-03DD-4DB8-95FA-6D0D47127887}" srcOrd="0" destOrd="0" presId="urn:microsoft.com/office/officeart/2005/8/layout/vList5"/>
    <dgm:cxn modelId="{0138B7BD-2CD4-4C10-9131-05A00A7AFA52}" type="presOf" srcId="{118F60D7-EA7B-4F52-9032-7AFCF8EF55FB}" destId="{C7E86C3B-688B-4A46-8646-04096B0B3CD6}" srcOrd="0" destOrd="0" presId="urn:microsoft.com/office/officeart/2005/8/layout/vList5"/>
    <dgm:cxn modelId="{2324631B-40BA-4DB1-9A86-C117052D6232}" type="presOf" srcId="{A07C0C87-15D7-48A1-BADB-D99E3555FA10}" destId="{C0DA517B-1B4E-46A1-8480-ADB671E9C2A9}" srcOrd="0" destOrd="0" presId="urn:microsoft.com/office/officeart/2005/8/layout/vList5"/>
    <dgm:cxn modelId="{7CE9D054-4F50-434D-BAD1-E0D431F6684F}" type="presOf" srcId="{FFDDCFF9-D27A-4782-9DEF-6124479308D2}" destId="{FADB16AA-D831-4368-B720-68D35D601B4D}" srcOrd="0" destOrd="0" presId="urn:microsoft.com/office/officeart/2005/8/layout/vList5"/>
    <dgm:cxn modelId="{83A5DDEF-494C-4090-9424-CC253A1F27DA}" type="presOf" srcId="{69FBD47B-7A0D-452F-AD8E-6892080F43D6}" destId="{FADB16AA-D831-4368-B720-68D35D601B4D}" srcOrd="0" destOrd="1" presId="urn:microsoft.com/office/officeart/2005/8/layout/vList5"/>
    <dgm:cxn modelId="{1C1CD8F5-3507-4C8D-B617-A5C9F365C46A}" srcId="{D2D9DC07-E900-454A-91EB-6E59957B6D31}" destId="{118F60D7-EA7B-4F52-9032-7AFCF8EF55FB}" srcOrd="0" destOrd="0" parTransId="{F6B2FAAC-3E2C-4CE1-886A-F1B86EAACFFB}" sibTransId="{72A760DE-7772-46B0-B9E0-CCD71F59EEB0}"/>
    <dgm:cxn modelId="{7940E07C-9997-4ADA-A5C7-D8396037246D}" srcId="{118F60D7-EA7B-4F52-9032-7AFCF8EF55FB}" destId="{69FBD47B-7A0D-452F-AD8E-6892080F43D6}" srcOrd="1" destOrd="0" parTransId="{3FDC5371-776A-437D-A704-824B7F3A5120}" sibTransId="{6404AB1E-26B5-411B-AECB-1635CFA5329A}"/>
    <dgm:cxn modelId="{1AB66992-B3F1-4443-936A-9F970AF2FA8A}" srcId="{D2D9DC07-E900-454A-91EB-6E59957B6D31}" destId="{00D3FA75-8F74-43F2-BCD3-3E42CD44CB59}" srcOrd="1" destOrd="0" parTransId="{0074C1CD-21CC-477F-8A94-A3C0A5A2F74B}" sibTransId="{03D954D0-4488-4D1C-AD3C-21735BF00790}"/>
    <dgm:cxn modelId="{46360023-BA9D-4B13-9E6D-ED301A37B386}" srcId="{00D3FA75-8F74-43F2-BCD3-3E42CD44CB59}" destId="{A07C0C87-15D7-48A1-BADB-D99E3555FA10}" srcOrd="0" destOrd="0" parTransId="{574DC415-E233-4E2B-8211-E558F8E5CCB6}" sibTransId="{D87FB259-4FF8-471D-BE82-5E868F780FFC}"/>
    <dgm:cxn modelId="{80095A37-BA1A-4A6A-9B3F-9BCF7FCF14E9}" srcId="{00D3FA75-8F74-43F2-BCD3-3E42CD44CB59}" destId="{5167DBDF-293C-4C57-A266-DF4C662AA723}" srcOrd="1" destOrd="0" parTransId="{1FF3CB2D-B62D-4E97-9D9B-807C76008B6A}" sibTransId="{240A0DD2-9088-4FCC-9168-2DE9A320C9E3}"/>
    <dgm:cxn modelId="{8C3A634C-82AE-456B-A586-24B3FF03BEAB}" type="presParOf" srcId="{B2DBB964-5744-4984-BD10-86E9876B7179}" destId="{0AC2DEC9-5F39-4224-89A5-FEE641D30684}" srcOrd="0" destOrd="0" presId="urn:microsoft.com/office/officeart/2005/8/layout/vList5"/>
    <dgm:cxn modelId="{A6DE1C8B-7367-43BB-B5F0-0F10F14DF416}" type="presParOf" srcId="{0AC2DEC9-5F39-4224-89A5-FEE641D30684}" destId="{C7E86C3B-688B-4A46-8646-04096B0B3CD6}" srcOrd="0" destOrd="0" presId="urn:microsoft.com/office/officeart/2005/8/layout/vList5"/>
    <dgm:cxn modelId="{05BA7D74-5DC6-4315-870A-7C59279EBE31}" type="presParOf" srcId="{0AC2DEC9-5F39-4224-89A5-FEE641D30684}" destId="{FADB16AA-D831-4368-B720-68D35D601B4D}" srcOrd="1" destOrd="0" presId="urn:microsoft.com/office/officeart/2005/8/layout/vList5"/>
    <dgm:cxn modelId="{61C3C2D6-11C0-40E5-864B-41F62AFC7D39}" type="presParOf" srcId="{B2DBB964-5744-4984-BD10-86E9876B7179}" destId="{3C5C5E6C-8112-4123-A7CB-C6B8B9A991D4}" srcOrd="1" destOrd="0" presId="urn:microsoft.com/office/officeart/2005/8/layout/vList5"/>
    <dgm:cxn modelId="{F455EA5F-2BBF-4377-A9F8-DDEB634092C8}" type="presParOf" srcId="{B2DBB964-5744-4984-BD10-86E9876B7179}" destId="{547B51CF-02A4-4007-8BC8-AE79CA0ABE43}" srcOrd="2" destOrd="0" presId="urn:microsoft.com/office/officeart/2005/8/layout/vList5"/>
    <dgm:cxn modelId="{7475DC86-BFA3-4854-B79D-BC585F306569}" type="presParOf" srcId="{547B51CF-02A4-4007-8BC8-AE79CA0ABE43}" destId="{8D3A20CE-03DD-4DB8-95FA-6D0D47127887}" srcOrd="0" destOrd="0" presId="urn:microsoft.com/office/officeart/2005/8/layout/vList5"/>
    <dgm:cxn modelId="{182A520B-1E20-4B56-B3F4-873FA4759810}" type="presParOf" srcId="{547B51CF-02A4-4007-8BC8-AE79CA0ABE43}" destId="{C0DA517B-1B4E-46A1-8480-ADB671E9C2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A115E6-6CE4-4EC5-B5C1-FECD38401B81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1BF1B1D-2B05-40D5-ADB3-D6DD2A603E1F}">
      <dgm:prSet phldrT="[Text]" custT="1"/>
      <dgm:spPr/>
      <dgm:t>
        <a:bodyPr/>
        <a:lstStyle/>
        <a:p>
          <a:pPr algn="just" rtl="1"/>
          <a:r>
            <a:rPr lang="fa-IR" sz="2000" dirty="0">
              <a:cs typeface="B Nazanin" panose="00000400000000000000" pitchFamily="2" charset="-78"/>
            </a:rPr>
            <a:t>دره مرگ: سرمایه پیش‌اولیه (</a:t>
          </a:r>
          <a:r>
            <a:rPr lang="en-US" sz="2000" dirty="0">
              <a:cs typeface="B Nazanin" panose="00000400000000000000" pitchFamily="2" charset="-78"/>
            </a:rPr>
            <a:t>Pre-seed</a:t>
          </a:r>
          <a:r>
            <a:rPr lang="fa-IR" sz="2000" dirty="0">
              <a:cs typeface="B Nazanin" panose="00000400000000000000" pitchFamily="2" charset="-78"/>
            </a:rPr>
            <a:t>)، منابع شخصی، خانواده، دوستان </a:t>
          </a:r>
          <a:endParaRPr lang="en-US" sz="2000" dirty="0">
            <a:cs typeface="B Nazanin" panose="00000400000000000000" pitchFamily="2" charset="-78"/>
          </a:endParaRPr>
        </a:p>
      </dgm:t>
    </dgm:pt>
    <dgm:pt modelId="{C970E607-6473-4591-BC51-ED1C64FC4C9E}" type="parTrans" cxnId="{BE1B6A9A-0F7F-4B8E-A07C-2A4C9A02492E}">
      <dgm:prSet/>
      <dgm:spPr/>
      <dgm:t>
        <a:bodyPr/>
        <a:lstStyle/>
        <a:p>
          <a:pPr algn="just" rtl="1"/>
          <a:endParaRPr lang="en-US" sz="2000">
            <a:cs typeface="B Nazanin" panose="00000400000000000000" pitchFamily="2" charset="-78"/>
          </a:endParaRPr>
        </a:p>
      </dgm:t>
    </dgm:pt>
    <dgm:pt modelId="{8CB2470B-3FB2-4595-85F5-6909F8C3AD38}" type="sibTrans" cxnId="{BE1B6A9A-0F7F-4B8E-A07C-2A4C9A02492E}">
      <dgm:prSet/>
      <dgm:spPr/>
      <dgm:t>
        <a:bodyPr/>
        <a:lstStyle/>
        <a:p>
          <a:pPr algn="just" rtl="1"/>
          <a:endParaRPr lang="en-US" sz="2000">
            <a:cs typeface="B Nazanin" panose="00000400000000000000" pitchFamily="2" charset="-78"/>
          </a:endParaRPr>
        </a:p>
      </dgm:t>
    </dgm:pt>
    <dgm:pt modelId="{F20DE0AA-273F-4C54-AFA8-603F256AB7AC}">
      <dgm:prSet phldrT="[Text]" custT="1"/>
      <dgm:spPr/>
      <dgm:t>
        <a:bodyPr/>
        <a:lstStyle/>
        <a:p>
          <a:pPr algn="just" rtl="1"/>
          <a:r>
            <a:rPr lang="fa-IR" sz="2000" dirty="0">
              <a:cs typeface="B Nazanin" panose="00000400000000000000" pitchFamily="2" charset="-78"/>
            </a:rPr>
            <a:t>دور اول سرمایه‌گذاری (سری </a:t>
          </a:r>
          <a:r>
            <a:rPr lang="en-US" sz="2000" dirty="0">
              <a:cs typeface="B Nazanin" panose="00000400000000000000" pitchFamily="2" charset="-78"/>
            </a:rPr>
            <a:t>A</a:t>
          </a:r>
          <a:r>
            <a:rPr lang="fa-IR" sz="2000" dirty="0">
              <a:cs typeface="B Nazanin" panose="00000400000000000000" pitchFamily="2" charset="-78"/>
            </a:rPr>
            <a:t>): بین 100 تا 300 میلیون دلار (در ایران از 100 میلیون تومان)، واگذاری بخشی از مالکیت، بهینه‌سازی پایگاه مشتریان شرکت و محصولات</a:t>
          </a:r>
          <a:endParaRPr lang="en-US" sz="2000" dirty="0">
            <a:cs typeface="B Nazanin" panose="00000400000000000000" pitchFamily="2" charset="-78"/>
          </a:endParaRPr>
        </a:p>
      </dgm:t>
    </dgm:pt>
    <dgm:pt modelId="{A480FA8F-B3C1-4FD2-9B05-ABEC101BF700}" type="parTrans" cxnId="{6ED21E0A-2E9F-40D5-8561-CD15BC2F9B20}">
      <dgm:prSet/>
      <dgm:spPr/>
      <dgm:t>
        <a:bodyPr/>
        <a:lstStyle/>
        <a:p>
          <a:pPr algn="just" rtl="1"/>
          <a:endParaRPr lang="en-US" sz="2000">
            <a:cs typeface="B Nazanin" panose="00000400000000000000" pitchFamily="2" charset="-78"/>
          </a:endParaRPr>
        </a:p>
      </dgm:t>
    </dgm:pt>
    <dgm:pt modelId="{BB22E86C-98F3-4CD2-8483-5616C622EBFA}" type="sibTrans" cxnId="{6ED21E0A-2E9F-40D5-8561-CD15BC2F9B20}">
      <dgm:prSet/>
      <dgm:spPr/>
      <dgm:t>
        <a:bodyPr/>
        <a:lstStyle/>
        <a:p>
          <a:pPr algn="just" rtl="1"/>
          <a:endParaRPr lang="en-US" sz="2000">
            <a:cs typeface="B Nazanin" panose="00000400000000000000" pitchFamily="2" charset="-78"/>
          </a:endParaRPr>
        </a:p>
      </dgm:t>
    </dgm:pt>
    <dgm:pt modelId="{2BB6532D-9949-42DE-A099-6E45575EF3A0}">
      <dgm:prSet phldrT="[Text]" custT="1"/>
      <dgm:spPr/>
      <dgm:t>
        <a:bodyPr/>
        <a:lstStyle/>
        <a:p>
          <a:pPr algn="just" rtl="1"/>
          <a:r>
            <a:rPr lang="fa-IR" sz="2000" dirty="0">
              <a:cs typeface="B Nazanin" panose="00000400000000000000" pitchFamily="2" charset="-78"/>
            </a:rPr>
            <a:t>دور دوم سرمایه‌گذاری (سری </a:t>
          </a:r>
          <a:r>
            <a:rPr lang="en-US" sz="2000" dirty="0">
              <a:cs typeface="B Nazanin" panose="00000400000000000000" pitchFamily="2" charset="-78"/>
            </a:rPr>
            <a:t>B</a:t>
          </a:r>
          <a:r>
            <a:rPr lang="fa-IR" sz="2000" dirty="0">
              <a:cs typeface="B Nazanin" panose="00000400000000000000" pitchFamily="2" charset="-78"/>
            </a:rPr>
            <a:t>): بین 200 میلیون تا 1 میلیارد دلار، کمک به شرکت در توسعه بازار</a:t>
          </a:r>
          <a:endParaRPr lang="en-US" sz="2000" dirty="0">
            <a:cs typeface="B Nazanin" panose="00000400000000000000" pitchFamily="2" charset="-78"/>
          </a:endParaRPr>
        </a:p>
      </dgm:t>
    </dgm:pt>
    <dgm:pt modelId="{861B7634-CB3F-48D2-97FF-3314DDFCFE0F}" type="parTrans" cxnId="{092E6919-6E0D-4953-9902-0938F51BFBCE}">
      <dgm:prSet/>
      <dgm:spPr/>
      <dgm:t>
        <a:bodyPr/>
        <a:lstStyle/>
        <a:p>
          <a:pPr algn="just" rtl="1"/>
          <a:endParaRPr lang="en-US" sz="2000">
            <a:cs typeface="B Nazanin" panose="00000400000000000000" pitchFamily="2" charset="-78"/>
          </a:endParaRPr>
        </a:p>
      </dgm:t>
    </dgm:pt>
    <dgm:pt modelId="{06B235CC-7A4D-4DD0-BE18-771C5030298E}" type="sibTrans" cxnId="{092E6919-6E0D-4953-9902-0938F51BFBCE}">
      <dgm:prSet/>
      <dgm:spPr/>
      <dgm:t>
        <a:bodyPr/>
        <a:lstStyle/>
        <a:p>
          <a:pPr algn="just" rtl="1"/>
          <a:endParaRPr lang="en-US" sz="2000">
            <a:cs typeface="B Nazanin" panose="00000400000000000000" pitchFamily="2" charset="-78"/>
          </a:endParaRPr>
        </a:p>
      </dgm:t>
    </dgm:pt>
    <dgm:pt modelId="{A003049A-1BFF-4517-B4E1-7220F4CF21D7}">
      <dgm:prSet phldrT="[Text]" custT="1"/>
      <dgm:spPr/>
      <dgm:t>
        <a:bodyPr/>
        <a:lstStyle/>
        <a:p>
          <a:pPr algn="just" rtl="1"/>
          <a:r>
            <a:rPr lang="fa-IR" sz="2000" dirty="0">
              <a:cs typeface="B Nazanin" panose="00000400000000000000" pitchFamily="2" charset="-78"/>
            </a:rPr>
            <a:t>دور سوم سرمایه‌گذاری (سری </a:t>
          </a:r>
          <a:r>
            <a:rPr lang="en-US" sz="1800" dirty="0">
              <a:cs typeface="B Nazanin" panose="00000400000000000000" pitchFamily="2" charset="-78"/>
            </a:rPr>
            <a:t>C</a:t>
          </a:r>
          <a:r>
            <a:rPr lang="fa-IR" sz="2000" dirty="0">
              <a:cs typeface="B Nazanin" panose="00000400000000000000" pitchFamily="2" charset="-78"/>
            </a:rPr>
            <a:t>): بیش از 1 میلیارد دلار، تأمین منابع مالی توسعه محصولات جدید، ورود به بازارهای جدید، خرید شرکت‌های دیگر، تمرکز روی افزایش مقیاس و رشد سریع</a:t>
          </a:r>
          <a:endParaRPr lang="en-US" sz="2000" dirty="0">
            <a:cs typeface="B Nazanin" panose="00000400000000000000" pitchFamily="2" charset="-78"/>
          </a:endParaRPr>
        </a:p>
      </dgm:t>
    </dgm:pt>
    <dgm:pt modelId="{69FDE841-8DE7-4EE1-AEE3-2F9F231598D5}" type="parTrans" cxnId="{F793238A-27EA-417D-853C-0D11840E1D96}">
      <dgm:prSet/>
      <dgm:spPr/>
      <dgm:t>
        <a:bodyPr/>
        <a:lstStyle/>
        <a:p>
          <a:pPr algn="just"/>
          <a:endParaRPr lang="en-US" sz="2000"/>
        </a:p>
      </dgm:t>
    </dgm:pt>
    <dgm:pt modelId="{4A55119D-4CBA-4FD8-85A4-D3EF421BECB0}" type="sibTrans" cxnId="{F793238A-27EA-417D-853C-0D11840E1D96}">
      <dgm:prSet/>
      <dgm:spPr/>
      <dgm:t>
        <a:bodyPr/>
        <a:lstStyle/>
        <a:p>
          <a:pPr algn="just"/>
          <a:endParaRPr lang="en-US" sz="2000"/>
        </a:p>
      </dgm:t>
    </dgm:pt>
    <dgm:pt modelId="{4E03360C-8AC8-4AF8-BDD7-47502EBEAEB7}" type="pres">
      <dgm:prSet presAssocID="{99A115E6-6CE4-4EC5-B5C1-FECD38401B81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E400FC5-7D88-4F43-8D04-90236CD30DFB}" type="pres">
      <dgm:prSet presAssocID="{11BF1B1D-2B05-40D5-ADB3-D6DD2A603E1F}" presName="parentLin" presStyleCnt="0"/>
      <dgm:spPr/>
    </dgm:pt>
    <dgm:pt modelId="{1DD37630-2381-46DD-B19C-89A7B52DC8C5}" type="pres">
      <dgm:prSet presAssocID="{11BF1B1D-2B05-40D5-ADB3-D6DD2A603E1F}" presName="parentLeftMargin" presStyleLbl="node1" presStyleIdx="0" presStyleCnt="4"/>
      <dgm:spPr/>
      <dgm:t>
        <a:bodyPr/>
        <a:lstStyle/>
        <a:p>
          <a:pPr rtl="1"/>
          <a:endParaRPr lang="fa-IR"/>
        </a:p>
      </dgm:t>
    </dgm:pt>
    <dgm:pt modelId="{E460BCA8-B6EF-484A-8249-8E210CFCA0D0}" type="pres">
      <dgm:prSet presAssocID="{11BF1B1D-2B05-40D5-ADB3-D6DD2A603E1F}" presName="parentText" presStyleLbl="node1" presStyleIdx="0" presStyleCnt="4" custScaleX="128335" custScaleY="16679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E1DD782-5629-4724-B289-E601D9A76C45}" type="pres">
      <dgm:prSet presAssocID="{11BF1B1D-2B05-40D5-ADB3-D6DD2A603E1F}" presName="negativeSpace" presStyleCnt="0"/>
      <dgm:spPr/>
    </dgm:pt>
    <dgm:pt modelId="{88C5F065-7ABD-4255-B5E8-91D66C86E359}" type="pres">
      <dgm:prSet presAssocID="{11BF1B1D-2B05-40D5-ADB3-D6DD2A603E1F}" presName="childText" presStyleLbl="conFgAcc1" presStyleIdx="0" presStyleCnt="4" custScaleY="166791">
        <dgm:presLayoutVars>
          <dgm:bulletEnabled val="1"/>
        </dgm:presLayoutVars>
      </dgm:prSet>
      <dgm:spPr/>
    </dgm:pt>
    <dgm:pt modelId="{9C8926C6-2E89-485C-814C-38E71DB480A1}" type="pres">
      <dgm:prSet presAssocID="{8CB2470B-3FB2-4595-85F5-6909F8C3AD38}" presName="spaceBetweenRectangles" presStyleCnt="0"/>
      <dgm:spPr/>
    </dgm:pt>
    <dgm:pt modelId="{644A1B50-ED8E-4EBE-B688-55D2480B064D}" type="pres">
      <dgm:prSet presAssocID="{F20DE0AA-273F-4C54-AFA8-603F256AB7AC}" presName="parentLin" presStyleCnt="0"/>
      <dgm:spPr/>
    </dgm:pt>
    <dgm:pt modelId="{A76E6E0B-D664-4034-8803-BAB6844A3A40}" type="pres">
      <dgm:prSet presAssocID="{F20DE0AA-273F-4C54-AFA8-603F256AB7AC}" presName="parentLeftMargin" presStyleLbl="node1" presStyleIdx="0" presStyleCnt="4"/>
      <dgm:spPr/>
      <dgm:t>
        <a:bodyPr/>
        <a:lstStyle/>
        <a:p>
          <a:pPr rtl="1"/>
          <a:endParaRPr lang="fa-IR"/>
        </a:p>
      </dgm:t>
    </dgm:pt>
    <dgm:pt modelId="{A5AEB6AF-9FBE-451E-B56B-D9E0F736710A}" type="pres">
      <dgm:prSet presAssocID="{F20DE0AA-273F-4C54-AFA8-603F256AB7AC}" presName="parentText" presStyleLbl="node1" presStyleIdx="1" presStyleCnt="4" custScaleX="128335" custScaleY="16679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2D06658-6D1C-491F-BE63-C02AD99EA8CA}" type="pres">
      <dgm:prSet presAssocID="{F20DE0AA-273F-4C54-AFA8-603F256AB7AC}" presName="negativeSpace" presStyleCnt="0"/>
      <dgm:spPr/>
    </dgm:pt>
    <dgm:pt modelId="{FAF89AFF-B280-403F-B411-981B3E772CD2}" type="pres">
      <dgm:prSet presAssocID="{F20DE0AA-273F-4C54-AFA8-603F256AB7AC}" presName="childText" presStyleLbl="conFgAcc1" presStyleIdx="1" presStyleCnt="4" custScaleY="166791">
        <dgm:presLayoutVars>
          <dgm:bulletEnabled val="1"/>
        </dgm:presLayoutVars>
      </dgm:prSet>
      <dgm:spPr/>
    </dgm:pt>
    <dgm:pt modelId="{2B49E2F6-ECCF-4B6D-9BF3-273592854C80}" type="pres">
      <dgm:prSet presAssocID="{BB22E86C-98F3-4CD2-8483-5616C622EBFA}" presName="spaceBetweenRectangles" presStyleCnt="0"/>
      <dgm:spPr/>
    </dgm:pt>
    <dgm:pt modelId="{518906E1-36BE-4A7E-8408-2EFE5136414A}" type="pres">
      <dgm:prSet presAssocID="{2BB6532D-9949-42DE-A099-6E45575EF3A0}" presName="parentLin" presStyleCnt="0"/>
      <dgm:spPr/>
    </dgm:pt>
    <dgm:pt modelId="{BFB454E2-1637-4808-A706-B45A4AF26B0E}" type="pres">
      <dgm:prSet presAssocID="{2BB6532D-9949-42DE-A099-6E45575EF3A0}" presName="parentLeftMargin" presStyleLbl="node1" presStyleIdx="1" presStyleCnt="4"/>
      <dgm:spPr/>
      <dgm:t>
        <a:bodyPr/>
        <a:lstStyle/>
        <a:p>
          <a:pPr rtl="1"/>
          <a:endParaRPr lang="fa-IR"/>
        </a:p>
      </dgm:t>
    </dgm:pt>
    <dgm:pt modelId="{34C90A4D-B295-415A-9C18-46308713D878}" type="pres">
      <dgm:prSet presAssocID="{2BB6532D-9949-42DE-A099-6E45575EF3A0}" presName="parentText" presStyleLbl="node1" presStyleIdx="2" presStyleCnt="4" custScaleX="128335" custScaleY="16679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B9786F5-A01D-47FB-A0C1-9CF9784A95EB}" type="pres">
      <dgm:prSet presAssocID="{2BB6532D-9949-42DE-A099-6E45575EF3A0}" presName="negativeSpace" presStyleCnt="0"/>
      <dgm:spPr/>
    </dgm:pt>
    <dgm:pt modelId="{56DAB1B3-DD89-48E1-AB35-19D41C1AEC9B}" type="pres">
      <dgm:prSet presAssocID="{2BB6532D-9949-42DE-A099-6E45575EF3A0}" presName="childText" presStyleLbl="conFgAcc1" presStyleIdx="2" presStyleCnt="4" custScaleY="166791">
        <dgm:presLayoutVars>
          <dgm:bulletEnabled val="1"/>
        </dgm:presLayoutVars>
      </dgm:prSet>
      <dgm:spPr/>
    </dgm:pt>
    <dgm:pt modelId="{FEB4C083-C131-4D85-A697-6CCD60E648EA}" type="pres">
      <dgm:prSet presAssocID="{06B235CC-7A4D-4DD0-BE18-771C5030298E}" presName="spaceBetweenRectangles" presStyleCnt="0"/>
      <dgm:spPr/>
    </dgm:pt>
    <dgm:pt modelId="{60E421F6-A731-44E1-8361-C19BD63E382C}" type="pres">
      <dgm:prSet presAssocID="{A003049A-1BFF-4517-B4E1-7220F4CF21D7}" presName="parentLin" presStyleCnt="0"/>
      <dgm:spPr/>
    </dgm:pt>
    <dgm:pt modelId="{1D991E8B-0658-4FC4-AB26-632FCE6D62EB}" type="pres">
      <dgm:prSet presAssocID="{A003049A-1BFF-4517-B4E1-7220F4CF21D7}" presName="parentLeftMargin" presStyleLbl="node1" presStyleIdx="2" presStyleCnt="4"/>
      <dgm:spPr/>
      <dgm:t>
        <a:bodyPr/>
        <a:lstStyle/>
        <a:p>
          <a:pPr rtl="1"/>
          <a:endParaRPr lang="fa-IR"/>
        </a:p>
      </dgm:t>
    </dgm:pt>
    <dgm:pt modelId="{A30990DC-2182-4079-A3BD-956D6CFBB9F5}" type="pres">
      <dgm:prSet presAssocID="{A003049A-1BFF-4517-B4E1-7220F4CF21D7}" presName="parentText" presStyleLbl="node1" presStyleIdx="3" presStyleCnt="4" custScaleX="128335" custScaleY="16679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A1CA5F-E918-4F12-BE72-A4175322E01F}" type="pres">
      <dgm:prSet presAssocID="{A003049A-1BFF-4517-B4E1-7220F4CF21D7}" presName="negativeSpace" presStyleCnt="0"/>
      <dgm:spPr/>
    </dgm:pt>
    <dgm:pt modelId="{0A6333F4-D269-41F6-8594-D19B276AEEEA}" type="pres">
      <dgm:prSet presAssocID="{A003049A-1BFF-4517-B4E1-7220F4CF21D7}" presName="childText" presStyleLbl="conFgAcc1" presStyleIdx="3" presStyleCnt="4" custScaleY="166791">
        <dgm:presLayoutVars>
          <dgm:bulletEnabled val="1"/>
        </dgm:presLayoutVars>
      </dgm:prSet>
      <dgm:spPr/>
    </dgm:pt>
  </dgm:ptLst>
  <dgm:cxnLst>
    <dgm:cxn modelId="{E7C8D6F1-D0BE-4354-8E00-5216CA83726C}" type="presOf" srcId="{A003049A-1BFF-4517-B4E1-7220F4CF21D7}" destId="{1D991E8B-0658-4FC4-AB26-632FCE6D62EB}" srcOrd="0" destOrd="0" presId="urn:microsoft.com/office/officeart/2005/8/layout/list1"/>
    <dgm:cxn modelId="{7B722CD8-B49C-4602-9A8F-1A8523B3CC03}" type="presOf" srcId="{F20DE0AA-273F-4C54-AFA8-603F256AB7AC}" destId="{A76E6E0B-D664-4034-8803-BAB6844A3A40}" srcOrd="0" destOrd="0" presId="urn:microsoft.com/office/officeart/2005/8/layout/list1"/>
    <dgm:cxn modelId="{ABAC4CDA-805A-4D64-80A0-67DF282E5D46}" type="presOf" srcId="{2BB6532D-9949-42DE-A099-6E45575EF3A0}" destId="{34C90A4D-B295-415A-9C18-46308713D878}" srcOrd="1" destOrd="0" presId="urn:microsoft.com/office/officeart/2005/8/layout/list1"/>
    <dgm:cxn modelId="{681E6054-C0FA-4446-8595-5FA7B7C39CCD}" type="presOf" srcId="{2BB6532D-9949-42DE-A099-6E45575EF3A0}" destId="{BFB454E2-1637-4808-A706-B45A4AF26B0E}" srcOrd="0" destOrd="0" presId="urn:microsoft.com/office/officeart/2005/8/layout/list1"/>
    <dgm:cxn modelId="{B3D38A55-1205-4775-9B01-F50B022C4557}" type="presOf" srcId="{11BF1B1D-2B05-40D5-ADB3-D6DD2A603E1F}" destId="{E460BCA8-B6EF-484A-8249-8E210CFCA0D0}" srcOrd="1" destOrd="0" presId="urn:microsoft.com/office/officeart/2005/8/layout/list1"/>
    <dgm:cxn modelId="{0CED30F5-A3BF-4E17-BEDA-B8D9E125D8A0}" type="presOf" srcId="{F20DE0AA-273F-4C54-AFA8-603F256AB7AC}" destId="{A5AEB6AF-9FBE-451E-B56B-D9E0F736710A}" srcOrd="1" destOrd="0" presId="urn:microsoft.com/office/officeart/2005/8/layout/list1"/>
    <dgm:cxn modelId="{EEF1D4CF-D72B-4F0B-B475-4AC33A9A9AD9}" type="presOf" srcId="{11BF1B1D-2B05-40D5-ADB3-D6DD2A603E1F}" destId="{1DD37630-2381-46DD-B19C-89A7B52DC8C5}" srcOrd="0" destOrd="0" presId="urn:microsoft.com/office/officeart/2005/8/layout/list1"/>
    <dgm:cxn modelId="{85CB96C7-E367-487E-B0BB-6E4EB54A6470}" type="presOf" srcId="{99A115E6-6CE4-4EC5-B5C1-FECD38401B81}" destId="{4E03360C-8AC8-4AF8-BDD7-47502EBEAEB7}" srcOrd="0" destOrd="0" presId="urn:microsoft.com/office/officeart/2005/8/layout/list1"/>
    <dgm:cxn modelId="{BE1B6A9A-0F7F-4B8E-A07C-2A4C9A02492E}" srcId="{99A115E6-6CE4-4EC5-B5C1-FECD38401B81}" destId="{11BF1B1D-2B05-40D5-ADB3-D6DD2A603E1F}" srcOrd="0" destOrd="0" parTransId="{C970E607-6473-4591-BC51-ED1C64FC4C9E}" sibTransId="{8CB2470B-3FB2-4595-85F5-6909F8C3AD38}"/>
    <dgm:cxn modelId="{6ED21E0A-2E9F-40D5-8561-CD15BC2F9B20}" srcId="{99A115E6-6CE4-4EC5-B5C1-FECD38401B81}" destId="{F20DE0AA-273F-4C54-AFA8-603F256AB7AC}" srcOrd="1" destOrd="0" parTransId="{A480FA8F-B3C1-4FD2-9B05-ABEC101BF700}" sibTransId="{BB22E86C-98F3-4CD2-8483-5616C622EBFA}"/>
    <dgm:cxn modelId="{F793238A-27EA-417D-853C-0D11840E1D96}" srcId="{99A115E6-6CE4-4EC5-B5C1-FECD38401B81}" destId="{A003049A-1BFF-4517-B4E1-7220F4CF21D7}" srcOrd="3" destOrd="0" parTransId="{69FDE841-8DE7-4EE1-AEE3-2F9F231598D5}" sibTransId="{4A55119D-4CBA-4FD8-85A4-D3EF421BECB0}"/>
    <dgm:cxn modelId="{707317D1-C433-4A1E-8A3E-102C7A391C8B}" type="presOf" srcId="{A003049A-1BFF-4517-B4E1-7220F4CF21D7}" destId="{A30990DC-2182-4079-A3BD-956D6CFBB9F5}" srcOrd="1" destOrd="0" presId="urn:microsoft.com/office/officeart/2005/8/layout/list1"/>
    <dgm:cxn modelId="{092E6919-6E0D-4953-9902-0938F51BFBCE}" srcId="{99A115E6-6CE4-4EC5-B5C1-FECD38401B81}" destId="{2BB6532D-9949-42DE-A099-6E45575EF3A0}" srcOrd="2" destOrd="0" parTransId="{861B7634-CB3F-48D2-97FF-3314DDFCFE0F}" sibTransId="{06B235CC-7A4D-4DD0-BE18-771C5030298E}"/>
    <dgm:cxn modelId="{7EBD7AE1-87FA-4B9B-A1D6-49C92E875C91}" type="presParOf" srcId="{4E03360C-8AC8-4AF8-BDD7-47502EBEAEB7}" destId="{DE400FC5-7D88-4F43-8D04-90236CD30DFB}" srcOrd="0" destOrd="0" presId="urn:microsoft.com/office/officeart/2005/8/layout/list1"/>
    <dgm:cxn modelId="{95CA85A8-11B0-4691-A75B-34526FD3C883}" type="presParOf" srcId="{DE400FC5-7D88-4F43-8D04-90236CD30DFB}" destId="{1DD37630-2381-46DD-B19C-89A7B52DC8C5}" srcOrd="0" destOrd="0" presId="urn:microsoft.com/office/officeart/2005/8/layout/list1"/>
    <dgm:cxn modelId="{33EBAB99-BBF1-4152-A1BF-C3F5541F6DD8}" type="presParOf" srcId="{DE400FC5-7D88-4F43-8D04-90236CD30DFB}" destId="{E460BCA8-B6EF-484A-8249-8E210CFCA0D0}" srcOrd="1" destOrd="0" presId="urn:microsoft.com/office/officeart/2005/8/layout/list1"/>
    <dgm:cxn modelId="{2E183FF5-12F5-4C76-92CD-71C2CC6731FA}" type="presParOf" srcId="{4E03360C-8AC8-4AF8-BDD7-47502EBEAEB7}" destId="{6E1DD782-5629-4724-B289-E601D9A76C45}" srcOrd="1" destOrd="0" presId="urn:microsoft.com/office/officeart/2005/8/layout/list1"/>
    <dgm:cxn modelId="{86DD26BC-4B82-4A68-A1E7-E82626EC6E69}" type="presParOf" srcId="{4E03360C-8AC8-4AF8-BDD7-47502EBEAEB7}" destId="{88C5F065-7ABD-4255-B5E8-91D66C86E359}" srcOrd="2" destOrd="0" presId="urn:microsoft.com/office/officeart/2005/8/layout/list1"/>
    <dgm:cxn modelId="{EABFCA83-5CA8-40BC-B758-4B928AE7C54F}" type="presParOf" srcId="{4E03360C-8AC8-4AF8-BDD7-47502EBEAEB7}" destId="{9C8926C6-2E89-485C-814C-38E71DB480A1}" srcOrd="3" destOrd="0" presId="urn:microsoft.com/office/officeart/2005/8/layout/list1"/>
    <dgm:cxn modelId="{5DD8D2C2-E1E5-4187-B589-D61C424B4DF0}" type="presParOf" srcId="{4E03360C-8AC8-4AF8-BDD7-47502EBEAEB7}" destId="{644A1B50-ED8E-4EBE-B688-55D2480B064D}" srcOrd="4" destOrd="0" presId="urn:microsoft.com/office/officeart/2005/8/layout/list1"/>
    <dgm:cxn modelId="{70400639-DB9E-4F7D-8AC2-289E8C98DE93}" type="presParOf" srcId="{644A1B50-ED8E-4EBE-B688-55D2480B064D}" destId="{A76E6E0B-D664-4034-8803-BAB6844A3A40}" srcOrd="0" destOrd="0" presId="urn:microsoft.com/office/officeart/2005/8/layout/list1"/>
    <dgm:cxn modelId="{43232AA6-7EC8-49C1-91E0-ED1F53520DDD}" type="presParOf" srcId="{644A1B50-ED8E-4EBE-B688-55D2480B064D}" destId="{A5AEB6AF-9FBE-451E-B56B-D9E0F736710A}" srcOrd="1" destOrd="0" presId="urn:microsoft.com/office/officeart/2005/8/layout/list1"/>
    <dgm:cxn modelId="{A6C42928-2CB6-4F27-A35D-C3F978284CEA}" type="presParOf" srcId="{4E03360C-8AC8-4AF8-BDD7-47502EBEAEB7}" destId="{92D06658-6D1C-491F-BE63-C02AD99EA8CA}" srcOrd="5" destOrd="0" presId="urn:microsoft.com/office/officeart/2005/8/layout/list1"/>
    <dgm:cxn modelId="{0D2F77E9-6A24-4559-B385-BB7B120571A9}" type="presParOf" srcId="{4E03360C-8AC8-4AF8-BDD7-47502EBEAEB7}" destId="{FAF89AFF-B280-403F-B411-981B3E772CD2}" srcOrd="6" destOrd="0" presId="urn:microsoft.com/office/officeart/2005/8/layout/list1"/>
    <dgm:cxn modelId="{1CA785B2-596D-4920-A06C-72D8E81E0E98}" type="presParOf" srcId="{4E03360C-8AC8-4AF8-BDD7-47502EBEAEB7}" destId="{2B49E2F6-ECCF-4B6D-9BF3-273592854C80}" srcOrd="7" destOrd="0" presId="urn:microsoft.com/office/officeart/2005/8/layout/list1"/>
    <dgm:cxn modelId="{18A0D06E-EA0F-402E-8051-C6972F39F3EE}" type="presParOf" srcId="{4E03360C-8AC8-4AF8-BDD7-47502EBEAEB7}" destId="{518906E1-36BE-4A7E-8408-2EFE5136414A}" srcOrd="8" destOrd="0" presId="urn:microsoft.com/office/officeart/2005/8/layout/list1"/>
    <dgm:cxn modelId="{0507244E-595A-49BD-A90B-1C7D02690DFC}" type="presParOf" srcId="{518906E1-36BE-4A7E-8408-2EFE5136414A}" destId="{BFB454E2-1637-4808-A706-B45A4AF26B0E}" srcOrd="0" destOrd="0" presId="urn:microsoft.com/office/officeart/2005/8/layout/list1"/>
    <dgm:cxn modelId="{2E8A3A0B-F709-486E-A6EA-6A18F3A80D06}" type="presParOf" srcId="{518906E1-36BE-4A7E-8408-2EFE5136414A}" destId="{34C90A4D-B295-415A-9C18-46308713D878}" srcOrd="1" destOrd="0" presId="urn:microsoft.com/office/officeart/2005/8/layout/list1"/>
    <dgm:cxn modelId="{CFE9655F-CEDD-429D-A7EE-BDCBC7BF8D52}" type="presParOf" srcId="{4E03360C-8AC8-4AF8-BDD7-47502EBEAEB7}" destId="{EB9786F5-A01D-47FB-A0C1-9CF9784A95EB}" srcOrd="9" destOrd="0" presId="urn:microsoft.com/office/officeart/2005/8/layout/list1"/>
    <dgm:cxn modelId="{4BD091BB-8D27-4D14-98A5-F2DB8C828931}" type="presParOf" srcId="{4E03360C-8AC8-4AF8-BDD7-47502EBEAEB7}" destId="{56DAB1B3-DD89-48E1-AB35-19D41C1AEC9B}" srcOrd="10" destOrd="0" presId="urn:microsoft.com/office/officeart/2005/8/layout/list1"/>
    <dgm:cxn modelId="{60BC28DD-023E-43C8-BFCE-DECF944B5CA3}" type="presParOf" srcId="{4E03360C-8AC8-4AF8-BDD7-47502EBEAEB7}" destId="{FEB4C083-C131-4D85-A697-6CCD60E648EA}" srcOrd="11" destOrd="0" presId="urn:microsoft.com/office/officeart/2005/8/layout/list1"/>
    <dgm:cxn modelId="{7EFC4C7D-4C13-4911-95E3-99FD86E3A24D}" type="presParOf" srcId="{4E03360C-8AC8-4AF8-BDD7-47502EBEAEB7}" destId="{60E421F6-A731-44E1-8361-C19BD63E382C}" srcOrd="12" destOrd="0" presId="urn:microsoft.com/office/officeart/2005/8/layout/list1"/>
    <dgm:cxn modelId="{4D428336-6EE0-4E9F-9CA9-69BDD4222CB0}" type="presParOf" srcId="{60E421F6-A731-44E1-8361-C19BD63E382C}" destId="{1D991E8B-0658-4FC4-AB26-632FCE6D62EB}" srcOrd="0" destOrd="0" presId="urn:microsoft.com/office/officeart/2005/8/layout/list1"/>
    <dgm:cxn modelId="{17B41362-092C-4CAA-A331-8775A9E9D85E}" type="presParOf" srcId="{60E421F6-A731-44E1-8361-C19BD63E382C}" destId="{A30990DC-2182-4079-A3BD-956D6CFBB9F5}" srcOrd="1" destOrd="0" presId="urn:microsoft.com/office/officeart/2005/8/layout/list1"/>
    <dgm:cxn modelId="{357E50B8-6D51-45C4-BE1C-2D4DCD63615C}" type="presParOf" srcId="{4E03360C-8AC8-4AF8-BDD7-47502EBEAEB7}" destId="{66A1CA5F-E918-4F12-BE72-A4175322E01F}" srcOrd="13" destOrd="0" presId="urn:microsoft.com/office/officeart/2005/8/layout/list1"/>
    <dgm:cxn modelId="{646D5928-A12B-4E1B-BE83-EE877735201D}" type="presParOf" srcId="{4E03360C-8AC8-4AF8-BDD7-47502EBEAEB7}" destId="{0A6333F4-D269-41F6-8594-D19B276AEEE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2D9DC07-E900-454A-91EB-6E59957B6D31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118F60D7-EA7B-4F52-9032-7AFCF8EF55FB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رویکرد غیرمستقیم</a:t>
          </a:r>
          <a:endParaRPr lang="en-US" sz="2600" dirty="0">
            <a:cs typeface="B Nazanin" panose="00000400000000000000" pitchFamily="2" charset="-78"/>
          </a:endParaRPr>
        </a:p>
      </dgm:t>
    </dgm:pt>
    <dgm:pt modelId="{F6B2FAAC-3E2C-4CE1-886A-F1B86EAACFFB}" type="par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72A760DE-7772-46B0-B9E0-CCD71F59EEB0}" type="sib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FFDDCFF9-D27A-4782-9DEF-6124479308D2}">
      <dgm:prSet phldrT="[Text]" custT="1"/>
      <dgm:spPr/>
      <dgm:t>
        <a:bodyPr/>
        <a:lstStyle/>
        <a:p>
          <a:pPr algn="just" rtl="1"/>
          <a:r>
            <a:rPr lang="fa-IR" sz="2600">
              <a:cs typeface="B Nazanin" panose="00000400000000000000" pitchFamily="2" charset="-78"/>
            </a:rPr>
            <a:t>گذار صندوق‌های دارای منابع عمومی از خدمات مالی مستقیم به سمت ارائه خدمات غیرمستقیم </a:t>
          </a:r>
          <a:endParaRPr lang="en-US" sz="2600" dirty="0">
            <a:cs typeface="B Nazanin" panose="00000400000000000000" pitchFamily="2" charset="-78"/>
          </a:endParaRPr>
        </a:p>
      </dgm:t>
    </dgm:pt>
    <dgm:pt modelId="{2D21900C-647E-46CE-85E2-8B390AA9AB5A}" type="par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856889A2-A612-4223-B2CD-A5A74EC8A560}" type="sib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00D3FA75-8F74-43F2-BCD3-3E42CD44CB59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ارتقای بوم‌سازگان سرمایه‌گذاری خطرپذیر</a:t>
          </a:r>
          <a:endParaRPr lang="en-US" sz="2600" dirty="0">
            <a:cs typeface="B Nazanin" panose="00000400000000000000" pitchFamily="2" charset="-78"/>
          </a:endParaRPr>
        </a:p>
      </dgm:t>
    </dgm:pt>
    <dgm:pt modelId="{0074C1CD-21CC-477F-8A94-A3C0A5A2F74B}" type="parTrans" cxnId="{1AB66992-B3F1-4443-936A-9F970AF2FA8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03D954D0-4488-4D1C-AD3C-21735BF00790}" type="sibTrans" cxnId="{1AB66992-B3F1-4443-936A-9F970AF2FA8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A07C0C87-15D7-48A1-BADB-D99E3555FA10}">
      <dgm:prSet phldrT="[Text]"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صندوق‌های دولتی نوآوری: صندوق‌هایی با وظیفه بهبود و ارتقای بوم‌سازگان سرمایه‌گذاری خطرپذیر؛ تنظیم‌گری صندوق‌های سرمایه‌گذاری خطرپذیر؛ نظارت بر اجرای روش‌های تأمین مالی جمعی</a:t>
          </a:r>
          <a:endParaRPr lang="en-US" sz="2600" dirty="0">
            <a:cs typeface="B Nazanin" panose="00000400000000000000" pitchFamily="2" charset="-78"/>
          </a:endParaRPr>
        </a:p>
      </dgm:t>
    </dgm:pt>
    <dgm:pt modelId="{574DC415-E233-4E2B-8211-E558F8E5CCB6}" type="parTrans" cxnId="{46360023-BA9D-4B13-9E6D-ED301A37B386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D87FB259-4FF8-471D-BE82-5E868F780FFC}" type="sibTrans" cxnId="{46360023-BA9D-4B13-9E6D-ED301A37B386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73FBF666-52B4-49C2-B49F-A3EEFF16B26B}">
      <dgm:prSet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صندوق مادر: مشارکت در صندوق‌های </a:t>
          </a:r>
          <a:r>
            <a:rPr lang="en-US" sz="2000" dirty="0">
              <a:cs typeface="B Nazanin" panose="00000400000000000000" pitchFamily="2" charset="-78"/>
            </a:rPr>
            <a:t>VC</a:t>
          </a:r>
          <a:r>
            <a:rPr lang="fa-IR" sz="2600" dirty="0">
              <a:cs typeface="B Nazanin" panose="00000400000000000000" pitchFamily="2" charset="-78"/>
            </a:rPr>
            <a:t> به منظور اهرم کردن منابع دولتی، کنترل فساد دولتی، نرخ موفقیت بیشتر و نرخ بازگشت سرمایه بیشتر </a:t>
          </a:r>
          <a:endParaRPr lang="en-US" sz="2600" dirty="0">
            <a:cs typeface="B Nazanin" panose="00000400000000000000" pitchFamily="2" charset="-78"/>
          </a:endParaRPr>
        </a:p>
      </dgm:t>
    </dgm:pt>
    <dgm:pt modelId="{48B8AF72-5AB0-42F8-95F7-71C9DC1D1EC6}" type="parTrans" cxnId="{8D84187F-2B0C-4C97-A773-DE18DC6796DF}">
      <dgm:prSet/>
      <dgm:spPr/>
      <dgm:t>
        <a:bodyPr/>
        <a:lstStyle/>
        <a:p>
          <a:endParaRPr lang="en-US"/>
        </a:p>
      </dgm:t>
    </dgm:pt>
    <dgm:pt modelId="{DD2E1F71-0EDD-485A-B5AA-B9934D65D978}" type="sibTrans" cxnId="{8D84187F-2B0C-4C97-A773-DE18DC6796DF}">
      <dgm:prSet/>
      <dgm:spPr/>
      <dgm:t>
        <a:bodyPr/>
        <a:lstStyle/>
        <a:p>
          <a:endParaRPr lang="en-US"/>
        </a:p>
      </dgm:t>
    </dgm:pt>
    <dgm:pt modelId="{B2DBB964-5744-4984-BD10-86E9876B7179}" type="pres">
      <dgm:prSet presAssocID="{D2D9DC07-E900-454A-91EB-6E59957B6D3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AC2DEC9-5F39-4224-89A5-FEE641D30684}" type="pres">
      <dgm:prSet presAssocID="{118F60D7-EA7B-4F52-9032-7AFCF8EF55FB}" presName="linNode" presStyleCnt="0"/>
      <dgm:spPr/>
    </dgm:pt>
    <dgm:pt modelId="{C7E86C3B-688B-4A46-8646-04096B0B3CD6}" type="pres">
      <dgm:prSet presAssocID="{118F60D7-EA7B-4F52-9032-7AFCF8EF55FB}" presName="parentText" presStyleLbl="node1" presStyleIdx="0" presStyleCnt="2" custScaleX="81853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DB16AA-D831-4368-B720-68D35D601B4D}" type="pres">
      <dgm:prSet presAssocID="{118F60D7-EA7B-4F52-9032-7AFCF8EF55FB}" presName="descendantText" presStyleLbl="alignAccFollowNode1" presStyleIdx="0" presStyleCnt="2" custScaleX="120781" custScaleY="11977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C5C5E6C-8112-4123-A7CB-C6B8B9A991D4}" type="pres">
      <dgm:prSet presAssocID="{72A760DE-7772-46B0-B9E0-CCD71F59EEB0}" presName="sp" presStyleCnt="0"/>
      <dgm:spPr/>
    </dgm:pt>
    <dgm:pt modelId="{547B51CF-02A4-4007-8BC8-AE79CA0ABE43}" type="pres">
      <dgm:prSet presAssocID="{00D3FA75-8F74-43F2-BCD3-3E42CD44CB59}" presName="linNode" presStyleCnt="0"/>
      <dgm:spPr/>
    </dgm:pt>
    <dgm:pt modelId="{8D3A20CE-03DD-4DB8-95FA-6D0D47127887}" type="pres">
      <dgm:prSet presAssocID="{00D3FA75-8F74-43F2-BCD3-3E42CD44CB59}" presName="parentText" presStyleLbl="node1" presStyleIdx="1" presStyleCnt="2" custScaleX="81853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0DA517B-1B4E-46A1-8480-ADB671E9C2A9}" type="pres">
      <dgm:prSet presAssocID="{00D3FA75-8F74-43F2-BCD3-3E42CD44CB59}" presName="descendantText" presStyleLbl="alignAccFollowNode1" presStyleIdx="1" presStyleCnt="2" custScaleX="120781" custScaleY="10701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4A73318-5825-4DB6-837A-1B22D0C106ED}" type="presOf" srcId="{D2D9DC07-E900-454A-91EB-6E59957B6D31}" destId="{B2DBB964-5744-4984-BD10-86E9876B7179}" srcOrd="0" destOrd="0" presId="urn:microsoft.com/office/officeart/2005/8/layout/vList5"/>
    <dgm:cxn modelId="{5421308F-29F5-461A-8651-5C407054875C}" srcId="{118F60D7-EA7B-4F52-9032-7AFCF8EF55FB}" destId="{FFDDCFF9-D27A-4782-9DEF-6124479308D2}" srcOrd="0" destOrd="0" parTransId="{2D21900C-647E-46CE-85E2-8B390AA9AB5A}" sibTransId="{856889A2-A612-4223-B2CD-A5A74EC8A560}"/>
    <dgm:cxn modelId="{11B873BB-1FAE-4BF3-9AFE-BC9F834859CB}" type="presOf" srcId="{00D3FA75-8F74-43F2-BCD3-3E42CD44CB59}" destId="{8D3A20CE-03DD-4DB8-95FA-6D0D47127887}" srcOrd="0" destOrd="0" presId="urn:microsoft.com/office/officeart/2005/8/layout/vList5"/>
    <dgm:cxn modelId="{0138B7BD-2CD4-4C10-9131-05A00A7AFA52}" type="presOf" srcId="{118F60D7-EA7B-4F52-9032-7AFCF8EF55FB}" destId="{C7E86C3B-688B-4A46-8646-04096B0B3CD6}" srcOrd="0" destOrd="0" presId="urn:microsoft.com/office/officeart/2005/8/layout/vList5"/>
    <dgm:cxn modelId="{2324631B-40BA-4DB1-9A86-C117052D6232}" type="presOf" srcId="{A07C0C87-15D7-48A1-BADB-D99E3555FA10}" destId="{C0DA517B-1B4E-46A1-8480-ADB671E9C2A9}" srcOrd="0" destOrd="0" presId="urn:microsoft.com/office/officeart/2005/8/layout/vList5"/>
    <dgm:cxn modelId="{7CE9D054-4F50-434D-BAD1-E0D431F6684F}" type="presOf" srcId="{FFDDCFF9-D27A-4782-9DEF-6124479308D2}" destId="{FADB16AA-D831-4368-B720-68D35D601B4D}" srcOrd="0" destOrd="0" presId="urn:microsoft.com/office/officeart/2005/8/layout/vList5"/>
    <dgm:cxn modelId="{1C1CD8F5-3507-4C8D-B617-A5C9F365C46A}" srcId="{D2D9DC07-E900-454A-91EB-6E59957B6D31}" destId="{118F60D7-EA7B-4F52-9032-7AFCF8EF55FB}" srcOrd="0" destOrd="0" parTransId="{F6B2FAAC-3E2C-4CE1-886A-F1B86EAACFFB}" sibTransId="{72A760DE-7772-46B0-B9E0-CCD71F59EEB0}"/>
    <dgm:cxn modelId="{1AB66992-B3F1-4443-936A-9F970AF2FA8A}" srcId="{D2D9DC07-E900-454A-91EB-6E59957B6D31}" destId="{00D3FA75-8F74-43F2-BCD3-3E42CD44CB59}" srcOrd="1" destOrd="0" parTransId="{0074C1CD-21CC-477F-8A94-A3C0A5A2F74B}" sibTransId="{03D954D0-4488-4D1C-AD3C-21735BF00790}"/>
    <dgm:cxn modelId="{46360023-BA9D-4B13-9E6D-ED301A37B386}" srcId="{00D3FA75-8F74-43F2-BCD3-3E42CD44CB59}" destId="{A07C0C87-15D7-48A1-BADB-D99E3555FA10}" srcOrd="0" destOrd="0" parTransId="{574DC415-E233-4E2B-8211-E558F8E5CCB6}" sibTransId="{D87FB259-4FF8-471D-BE82-5E868F780FFC}"/>
    <dgm:cxn modelId="{8D84187F-2B0C-4C97-A773-DE18DC6796DF}" srcId="{118F60D7-EA7B-4F52-9032-7AFCF8EF55FB}" destId="{73FBF666-52B4-49C2-B49F-A3EEFF16B26B}" srcOrd="1" destOrd="0" parTransId="{48B8AF72-5AB0-42F8-95F7-71C9DC1D1EC6}" sibTransId="{DD2E1F71-0EDD-485A-B5AA-B9934D65D978}"/>
    <dgm:cxn modelId="{B255CDB5-D083-42CA-809D-66563D4ECF63}" type="presOf" srcId="{73FBF666-52B4-49C2-B49F-A3EEFF16B26B}" destId="{FADB16AA-D831-4368-B720-68D35D601B4D}" srcOrd="0" destOrd="1" presId="urn:microsoft.com/office/officeart/2005/8/layout/vList5"/>
    <dgm:cxn modelId="{8C3A634C-82AE-456B-A586-24B3FF03BEAB}" type="presParOf" srcId="{B2DBB964-5744-4984-BD10-86E9876B7179}" destId="{0AC2DEC9-5F39-4224-89A5-FEE641D30684}" srcOrd="0" destOrd="0" presId="urn:microsoft.com/office/officeart/2005/8/layout/vList5"/>
    <dgm:cxn modelId="{A6DE1C8B-7367-43BB-B5F0-0F10F14DF416}" type="presParOf" srcId="{0AC2DEC9-5F39-4224-89A5-FEE641D30684}" destId="{C7E86C3B-688B-4A46-8646-04096B0B3CD6}" srcOrd="0" destOrd="0" presId="urn:microsoft.com/office/officeart/2005/8/layout/vList5"/>
    <dgm:cxn modelId="{05BA7D74-5DC6-4315-870A-7C59279EBE31}" type="presParOf" srcId="{0AC2DEC9-5F39-4224-89A5-FEE641D30684}" destId="{FADB16AA-D831-4368-B720-68D35D601B4D}" srcOrd="1" destOrd="0" presId="urn:microsoft.com/office/officeart/2005/8/layout/vList5"/>
    <dgm:cxn modelId="{61C3C2D6-11C0-40E5-864B-41F62AFC7D39}" type="presParOf" srcId="{B2DBB964-5744-4984-BD10-86E9876B7179}" destId="{3C5C5E6C-8112-4123-A7CB-C6B8B9A991D4}" srcOrd="1" destOrd="0" presId="urn:microsoft.com/office/officeart/2005/8/layout/vList5"/>
    <dgm:cxn modelId="{F455EA5F-2BBF-4377-A9F8-DDEB634092C8}" type="presParOf" srcId="{B2DBB964-5744-4984-BD10-86E9876B7179}" destId="{547B51CF-02A4-4007-8BC8-AE79CA0ABE43}" srcOrd="2" destOrd="0" presId="urn:microsoft.com/office/officeart/2005/8/layout/vList5"/>
    <dgm:cxn modelId="{7475DC86-BFA3-4854-B79D-BC585F306569}" type="presParOf" srcId="{547B51CF-02A4-4007-8BC8-AE79CA0ABE43}" destId="{8D3A20CE-03DD-4DB8-95FA-6D0D47127887}" srcOrd="0" destOrd="0" presId="urn:microsoft.com/office/officeart/2005/8/layout/vList5"/>
    <dgm:cxn modelId="{182A520B-1E20-4B56-B3F4-873FA4759810}" type="presParOf" srcId="{547B51CF-02A4-4007-8BC8-AE79CA0ABE43}" destId="{C0DA517B-1B4E-46A1-8480-ADB671E9C2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2D9DC07-E900-454A-91EB-6E59957B6D31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118F60D7-EA7B-4F52-9032-7AFCF8EF55FB}">
      <dgm:prSet phldrT="[Text]" custT="1"/>
      <dgm:spPr/>
      <dgm:t>
        <a:bodyPr/>
        <a:lstStyle/>
        <a:p>
          <a:pPr rtl="1"/>
          <a:r>
            <a:rPr lang="fa-IR" sz="2400" dirty="0">
              <a:cs typeface="B Nazanin" panose="00000400000000000000" pitchFamily="2" charset="-78"/>
            </a:rPr>
            <a:t>صندوق‌های تخصصی</a:t>
          </a:r>
          <a:endParaRPr lang="en-US" sz="2400" dirty="0">
            <a:cs typeface="B Nazanin" panose="00000400000000000000" pitchFamily="2" charset="-78"/>
          </a:endParaRPr>
        </a:p>
      </dgm:t>
    </dgm:pt>
    <dgm:pt modelId="{F6B2FAAC-3E2C-4CE1-886A-F1B86EAACFFB}" type="parTrans" cxnId="{1C1CD8F5-3507-4C8D-B617-A5C9F365C46A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72A760DE-7772-46B0-B9E0-CCD71F59EEB0}" type="sibTrans" cxnId="{1C1CD8F5-3507-4C8D-B617-A5C9F365C46A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FFDDCFF9-D27A-4782-9DEF-6124479308D2}">
      <dgm:prSet phldrT="[Text]"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شکل‌گیری صندوق‌های تخصصی در برخی حوزه‌های نوظهور یا اولویت‌های ملی</a:t>
          </a:r>
          <a:endParaRPr lang="en-US" sz="2400" dirty="0">
            <a:cs typeface="B Nazanin" panose="00000400000000000000" pitchFamily="2" charset="-78"/>
          </a:endParaRPr>
        </a:p>
      </dgm:t>
    </dgm:pt>
    <dgm:pt modelId="{2D21900C-647E-46CE-85E2-8B390AA9AB5A}" type="parTrans" cxnId="{5421308F-29F5-461A-8651-5C407054875C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856889A2-A612-4223-B2CD-A5A74EC8A560}" type="sibTrans" cxnId="{5421308F-29F5-461A-8651-5C407054875C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00D3FA75-8F74-43F2-BCD3-3E42CD44CB59}">
      <dgm:prSet phldrT="[Text]" custT="1"/>
      <dgm:spPr/>
      <dgm:t>
        <a:bodyPr/>
        <a:lstStyle/>
        <a:p>
          <a:pPr rtl="1"/>
          <a:r>
            <a:rPr lang="fa-IR" sz="2400" dirty="0">
              <a:cs typeface="B Nazanin" panose="00000400000000000000" pitchFamily="2" charset="-78"/>
            </a:rPr>
            <a:t>استقلال صندوق</a:t>
          </a:r>
          <a:endParaRPr lang="en-US" sz="2400" dirty="0">
            <a:cs typeface="B Nazanin" panose="00000400000000000000" pitchFamily="2" charset="-78"/>
          </a:endParaRPr>
        </a:p>
      </dgm:t>
    </dgm:pt>
    <dgm:pt modelId="{0074C1CD-21CC-477F-8A94-A3C0A5A2F74B}" type="parTrans" cxnId="{1AB66992-B3F1-4443-936A-9F970AF2FA8A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03D954D0-4488-4D1C-AD3C-21735BF00790}" type="sibTrans" cxnId="{1AB66992-B3F1-4443-936A-9F970AF2FA8A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A07C0C87-15D7-48A1-BADB-D99E3555FA10}">
      <dgm:prSet phldrT="[Text]"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استقلال صندوق‌های نوآوری، از سازمان‌های متولی و مجری؛ ارزیابی طرح‌ها بر اساس معیارهای اقتصادی؛ کمترین میزان اتلاف منابع مالی دولتی؛ پرهیز از ارزیابی غیرحرفه‌ای و سلیقه‌ای  </a:t>
          </a:r>
          <a:endParaRPr lang="en-US" sz="2400" dirty="0">
            <a:cs typeface="B Nazanin" panose="00000400000000000000" pitchFamily="2" charset="-78"/>
          </a:endParaRPr>
        </a:p>
      </dgm:t>
    </dgm:pt>
    <dgm:pt modelId="{574DC415-E233-4E2B-8211-E558F8E5CCB6}" type="parTrans" cxnId="{46360023-BA9D-4B13-9E6D-ED301A37B386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D87FB259-4FF8-471D-BE82-5E868F780FFC}" type="sibTrans" cxnId="{46360023-BA9D-4B13-9E6D-ED301A37B386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73FBF666-52B4-49C2-B49F-A3EEFF16B26B}">
      <dgm:prSet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ارائه خدمات توانمندسازی در کنار خدمات تأمین مالی</a:t>
          </a:r>
          <a:endParaRPr lang="en-US" sz="2400" dirty="0">
            <a:cs typeface="B Nazanin" panose="00000400000000000000" pitchFamily="2" charset="-78"/>
          </a:endParaRPr>
        </a:p>
      </dgm:t>
    </dgm:pt>
    <dgm:pt modelId="{48B8AF72-5AB0-42F8-95F7-71C9DC1D1EC6}" type="parTrans" cxnId="{8D84187F-2B0C-4C97-A773-DE18DC6796DF}">
      <dgm:prSet/>
      <dgm:spPr/>
      <dgm:t>
        <a:bodyPr/>
        <a:lstStyle/>
        <a:p>
          <a:endParaRPr lang="en-US" sz="2400"/>
        </a:p>
      </dgm:t>
    </dgm:pt>
    <dgm:pt modelId="{DD2E1F71-0EDD-485A-B5AA-B9934D65D978}" type="sibTrans" cxnId="{8D84187F-2B0C-4C97-A773-DE18DC6796DF}">
      <dgm:prSet/>
      <dgm:spPr/>
      <dgm:t>
        <a:bodyPr/>
        <a:lstStyle/>
        <a:p>
          <a:endParaRPr lang="en-US" sz="2400"/>
        </a:p>
      </dgm:t>
    </dgm:pt>
    <dgm:pt modelId="{CD805B65-5DF9-4128-8D69-E907366C5A3B}">
      <dgm:prSet phldrT="[Text]" custT="1"/>
      <dgm:spPr/>
      <dgm:t>
        <a:bodyPr/>
        <a:lstStyle/>
        <a:p>
          <a:pPr rtl="1"/>
          <a:r>
            <a:rPr lang="fa-IR" sz="2400" dirty="0">
              <a:cs typeface="B Nazanin" panose="00000400000000000000" pitchFamily="2" charset="-78"/>
            </a:rPr>
            <a:t>استفاده از نظام بانکی</a:t>
          </a:r>
          <a:endParaRPr lang="en-US" sz="2400" dirty="0">
            <a:cs typeface="B Nazanin" panose="00000400000000000000" pitchFamily="2" charset="-78"/>
          </a:endParaRPr>
        </a:p>
      </dgm:t>
    </dgm:pt>
    <dgm:pt modelId="{F30BDD3A-5DB8-43D6-A759-D58BBBC3FF26}" type="parTrans" cxnId="{80A40DD3-1326-4A6A-9895-0C452F800809}">
      <dgm:prSet/>
      <dgm:spPr/>
      <dgm:t>
        <a:bodyPr/>
        <a:lstStyle/>
        <a:p>
          <a:endParaRPr lang="en-US" sz="2400"/>
        </a:p>
      </dgm:t>
    </dgm:pt>
    <dgm:pt modelId="{8D3D018F-230B-4860-AE9E-A66686F17177}" type="sibTrans" cxnId="{80A40DD3-1326-4A6A-9895-0C452F800809}">
      <dgm:prSet/>
      <dgm:spPr/>
      <dgm:t>
        <a:bodyPr/>
        <a:lstStyle/>
        <a:p>
          <a:endParaRPr lang="en-US" sz="2400"/>
        </a:p>
      </dgm:t>
    </dgm:pt>
    <dgm:pt modelId="{B3482312-3DA1-478E-85F7-CAAEA20E081C}">
      <dgm:prSet phldrT="[Text]"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استفاده از قالب بانک در تأمین مالی دولتی نوآوری</a:t>
          </a:r>
          <a:endParaRPr lang="en-US" sz="2400" dirty="0">
            <a:cs typeface="B Nazanin" panose="00000400000000000000" pitchFamily="2" charset="-78"/>
          </a:endParaRPr>
        </a:p>
      </dgm:t>
    </dgm:pt>
    <dgm:pt modelId="{D6948BA4-76C8-4F93-BC19-42A4A7D83F58}" type="parTrans" cxnId="{BE3AA209-EEC8-4CCA-AE29-6F9B0CE6BFE6}">
      <dgm:prSet/>
      <dgm:spPr/>
      <dgm:t>
        <a:bodyPr/>
        <a:lstStyle/>
        <a:p>
          <a:endParaRPr lang="en-US" sz="2400"/>
        </a:p>
      </dgm:t>
    </dgm:pt>
    <dgm:pt modelId="{6F95C8F6-B205-4DD2-87AA-4A6737F0A99F}" type="sibTrans" cxnId="{BE3AA209-EEC8-4CCA-AE29-6F9B0CE6BFE6}">
      <dgm:prSet/>
      <dgm:spPr/>
      <dgm:t>
        <a:bodyPr/>
        <a:lstStyle/>
        <a:p>
          <a:endParaRPr lang="en-US" sz="2400"/>
        </a:p>
      </dgm:t>
    </dgm:pt>
    <dgm:pt modelId="{0B73E13C-4AB1-4873-BBC0-94634B0EE96E}">
      <dgm:prSet phldrT="[Text]"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امکان استفاده از ظرفیت‌های حکم‌رانی بانک‌ها؛ تقویت دیدگاه اقتصادی؛ استفاده از تعامل و ظرفیت‌های مالی بانک‌ها؛ زمینه‌سازی برای استفاده از سرمایه‌گذاری‌های اهرمی </a:t>
          </a:r>
          <a:endParaRPr lang="en-US" sz="2400" dirty="0">
            <a:cs typeface="B Nazanin" panose="00000400000000000000" pitchFamily="2" charset="-78"/>
          </a:endParaRPr>
        </a:p>
      </dgm:t>
    </dgm:pt>
    <dgm:pt modelId="{EEED7BD2-1693-4667-8DAA-6F324E296B8A}" type="parTrans" cxnId="{E1C42A46-DDD8-4490-960A-0C99962977A3}">
      <dgm:prSet/>
      <dgm:spPr/>
      <dgm:t>
        <a:bodyPr/>
        <a:lstStyle/>
        <a:p>
          <a:endParaRPr lang="en-US" sz="2400"/>
        </a:p>
      </dgm:t>
    </dgm:pt>
    <dgm:pt modelId="{E5CC4295-FCE3-4734-A6D9-EF34F50ED3BC}" type="sibTrans" cxnId="{E1C42A46-DDD8-4490-960A-0C99962977A3}">
      <dgm:prSet/>
      <dgm:spPr/>
      <dgm:t>
        <a:bodyPr/>
        <a:lstStyle/>
        <a:p>
          <a:endParaRPr lang="en-US" sz="2400"/>
        </a:p>
      </dgm:t>
    </dgm:pt>
    <dgm:pt modelId="{B2DBB964-5744-4984-BD10-86E9876B7179}" type="pres">
      <dgm:prSet presAssocID="{D2D9DC07-E900-454A-91EB-6E59957B6D3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AC2DEC9-5F39-4224-89A5-FEE641D30684}" type="pres">
      <dgm:prSet presAssocID="{118F60D7-EA7B-4F52-9032-7AFCF8EF55FB}" presName="linNode" presStyleCnt="0"/>
      <dgm:spPr/>
    </dgm:pt>
    <dgm:pt modelId="{C7E86C3B-688B-4A46-8646-04096B0B3CD6}" type="pres">
      <dgm:prSet presAssocID="{118F60D7-EA7B-4F52-9032-7AFCF8EF55FB}" presName="parentText" presStyleLbl="node1" presStyleIdx="0" presStyleCnt="3" custScaleX="81853" custScaleY="75817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DB16AA-D831-4368-B720-68D35D601B4D}" type="pres">
      <dgm:prSet presAssocID="{118F60D7-EA7B-4F52-9032-7AFCF8EF55FB}" presName="descendantText" presStyleLbl="alignAccFollowNode1" presStyleIdx="0" presStyleCnt="3" custScaleX="120781" custScaleY="9081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C5C5E6C-8112-4123-A7CB-C6B8B9A991D4}" type="pres">
      <dgm:prSet presAssocID="{72A760DE-7772-46B0-B9E0-CCD71F59EEB0}" presName="sp" presStyleCnt="0"/>
      <dgm:spPr/>
    </dgm:pt>
    <dgm:pt modelId="{547B51CF-02A4-4007-8BC8-AE79CA0ABE43}" type="pres">
      <dgm:prSet presAssocID="{00D3FA75-8F74-43F2-BCD3-3E42CD44CB59}" presName="linNode" presStyleCnt="0"/>
      <dgm:spPr/>
    </dgm:pt>
    <dgm:pt modelId="{8D3A20CE-03DD-4DB8-95FA-6D0D47127887}" type="pres">
      <dgm:prSet presAssocID="{00D3FA75-8F74-43F2-BCD3-3E42CD44CB59}" presName="parentText" presStyleLbl="node1" presStyleIdx="1" presStyleCnt="3" custScaleX="81853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0DA517B-1B4E-46A1-8480-ADB671E9C2A9}" type="pres">
      <dgm:prSet presAssocID="{00D3FA75-8F74-43F2-BCD3-3E42CD44CB59}" presName="descendantText" presStyleLbl="alignAccFollowNode1" presStyleIdx="1" presStyleCnt="3" custScaleX="120781" custScaleY="11697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14A402C-A807-4027-979C-ED57B96B6FAE}" type="pres">
      <dgm:prSet presAssocID="{03D954D0-4488-4D1C-AD3C-21735BF00790}" presName="sp" presStyleCnt="0"/>
      <dgm:spPr/>
    </dgm:pt>
    <dgm:pt modelId="{F79494B8-915A-419C-9486-D677C366236D}" type="pres">
      <dgm:prSet presAssocID="{CD805B65-5DF9-4128-8D69-E907366C5A3B}" presName="linNode" presStyleCnt="0"/>
      <dgm:spPr/>
    </dgm:pt>
    <dgm:pt modelId="{9F64D865-0217-4C2C-A31A-F4984B25F910}" type="pres">
      <dgm:prSet presAssocID="{CD805B65-5DF9-4128-8D69-E907366C5A3B}" presName="parentText" presStyleLbl="node1" presStyleIdx="2" presStyleCnt="3" custScaleX="81853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01AE5BB-F544-49CB-90F2-939512121AB6}" type="pres">
      <dgm:prSet presAssocID="{CD805B65-5DF9-4128-8D69-E907366C5A3B}" presName="descendantText" presStyleLbl="alignAccFollowNode1" presStyleIdx="2" presStyleCnt="3" custScaleX="120781" custScaleY="13603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1B873BB-1FAE-4BF3-9AFE-BC9F834859CB}" type="presOf" srcId="{00D3FA75-8F74-43F2-BCD3-3E42CD44CB59}" destId="{8D3A20CE-03DD-4DB8-95FA-6D0D47127887}" srcOrd="0" destOrd="0" presId="urn:microsoft.com/office/officeart/2005/8/layout/vList5"/>
    <dgm:cxn modelId="{05F0C972-C359-473C-9782-D149C4012C6B}" type="presOf" srcId="{CD805B65-5DF9-4128-8D69-E907366C5A3B}" destId="{9F64D865-0217-4C2C-A31A-F4984B25F910}" srcOrd="0" destOrd="0" presId="urn:microsoft.com/office/officeart/2005/8/layout/vList5"/>
    <dgm:cxn modelId="{B255CDB5-D083-42CA-809D-66563D4ECF63}" type="presOf" srcId="{73FBF666-52B4-49C2-B49F-A3EEFF16B26B}" destId="{FADB16AA-D831-4368-B720-68D35D601B4D}" srcOrd="0" destOrd="1" presId="urn:microsoft.com/office/officeart/2005/8/layout/vList5"/>
    <dgm:cxn modelId="{0138B7BD-2CD4-4C10-9131-05A00A7AFA52}" type="presOf" srcId="{118F60D7-EA7B-4F52-9032-7AFCF8EF55FB}" destId="{C7E86C3B-688B-4A46-8646-04096B0B3CD6}" srcOrd="0" destOrd="0" presId="urn:microsoft.com/office/officeart/2005/8/layout/vList5"/>
    <dgm:cxn modelId="{1AB66992-B3F1-4443-936A-9F970AF2FA8A}" srcId="{D2D9DC07-E900-454A-91EB-6E59957B6D31}" destId="{00D3FA75-8F74-43F2-BCD3-3E42CD44CB59}" srcOrd="1" destOrd="0" parTransId="{0074C1CD-21CC-477F-8A94-A3C0A5A2F74B}" sibTransId="{03D954D0-4488-4D1C-AD3C-21735BF00790}"/>
    <dgm:cxn modelId="{2324631B-40BA-4DB1-9A86-C117052D6232}" type="presOf" srcId="{A07C0C87-15D7-48A1-BADB-D99E3555FA10}" destId="{C0DA517B-1B4E-46A1-8480-ADB671E9C2A9}" srcOrd="0" destOrd="0" presId="urn:microsoft.com/office/officeart/2005/8/layout/vList5"/>
    <dgm:cxn modelId="{80A40DD3-1326-4A6A-9895-0C452F800809}" srcId="{D2D9DC07-E900-454A-91EB-6E59957B6D31}" destId="{CD805B65-5DF9-4128-8D69-E907366C5A3B}" srcOrd="2" destOrd="0" parTransId="{F30BDD3A-5DB8-43D6-A759-D58BBBC3FF26}" sibTransId="{8D3D018F-230B-4860-AE9E-A66686F17177}"/>
    <dgm:cxn modelId="{BE3AA209-EEC8-4CCA-AE29-6F9B0CE6BFE6}" srcId="{CD805B65-5DF9-4128-8D69-E907366C5A3B}" destId="{B3482312-3DA1-478E-85F7-CAAEA20E081C}" srcOrd="0" destOrd="0" parTransId="{D6948BA4-76C8-4F93-BC19-42A4A7D83F58}" sibTransId="{6F95C8F6-B205-4DD2-87AA-4A6737F0A99F}"/>
    <dgm:cxn modelId="{5421308F-29F5-461A-8651-5C407054875C}" srcId="{118F60D7-EA7B-4F52-9032-7AFCF8EF55FB}" destId="{FFDDCFF9-D27A-4782-9DEF-6124479308D2}" srcOrd="0" destOrd="0" parTransId="{2D21900C-647E-46CE-85E2-8B390AA9AB5A}" sibTransId="{856889A2-A612-4223-B2CD-A5A74EC8A560}"/>
    <dgm:cxn modelId="{7CE9D054-4F50-434D-BAD1-E0D431F6684F}" type="presOf" srcId="{FFDDCFF9-D27A-4782-9DEF-6124479308D2}" destId="{FADB16AA-D831-4368-B720-68D35D601B4D}" srcOrd="0" destOrd="0" presId="urn:microsoft.com/office/officeart/2005/8/layout/vList5"/>
    <dgm:cxn modelId="{CF405A23-3AF7-4116-8506-9D1176632225}" type="presOf" srcId="{0B73E13C-4AB1-4873-BBC0-94634B0EE96E}" destId="{401AE5BB-F544-49CB-90F2-939512121AB6}" srcOrd="0" destOrd="1" presId="urn:microsoft.com/office/officeart/2005/8/layout/vList5"/>
    <dgm:cxn modelId="{73BA5208-9114-4AE9-9862-ADBD8B27C645}" type="presOf" srcId="{B3482312-3DA1-478E-85F7-CAAEA20E081C}" destId="{401AE5BB-F544-49CB-90F2-939512121AB6}" srcOrd="0" destOrd="0" presId="urn:microsoft.com/office/officeart/2005/8/layout/vList5"/>
    <dgm:cxn modelId="{E1C42A46-DDD8-4490-960A-0C99962977A3}" srcId="{CD805B65-5DF9-4128-8D69-E907366C5A3B}" destId="{0B73E13C-4AB1-4873-BBC0-94634B0EE96E}" srcOrd="1" destOrd="0" parTransId="{EEED7BD2-1693-4667-8DAA-6F324E296B8A}" sibTransId="{E5CC4295-FCE3-4734-A6D9-EF34F50ED3BC}"/>
    <dgm:cxn modelId="{84A73318-5825-4DB6-837A-1B22D0C106ED}" type="presOf" srcId="{D2D9DC07-E900-454A-91EB-6E59957B6D31}" destId="{B2DBB964-5744-4984-BD10-86E9876B7179}" srcOrd="0" destOrd="0" presId="urn:microsoft.com/office/officeart/2005/8/layout/vList5"/>
    <dgm:cxn modelId="{1C1CD8F5-3507-4C8D-B617-A5C9F365C46A}" srcId="{D2D9DC07-E900-454A-91EB-6E59957B6D31}" destId="{118F60D7-EA7B-4F52-9032-7AFCF8EF55FB}" srcOrd="0" destOrd="0" parTransId="{F6B2FAAC-3E2C-4CE1-886A-F1B86EAACFFB}" sibTransId="{72A760DE-7772-46B0-B9E0-CCD71F59EEB0}"/>
    <dgm:cxn modelId="{46360023-BA9D-4B13-9E6D-ED301A37B386}" srcId="{00D3FA75-8F74-43F2-BCD3-3E42CD44CB59}" destId="{A07C0C87-15D7-48A1-BADB-D99E3555FA10}" srcOrd="0" destOrd="0" parTransId="{574DC415-E233-4E2B-8211-E558F8E5CCB6}" sibTransId="{D87FB259-4FF8-471D-BE82-5E868F780FFC}"/>
    <dgm:cxn modelId="{8D84187F-2B0C-4C97-A773-DE18DC6796DF}" srcId="{118F60D7-EA7B-4F52-9032-7AFCF8EF55FB}" destId="{73FBF666-52B4-49C2-B49F-A3EEFF16B26B}" srcOrd="1" destOrd="0" parTransId="{48B8AF72-5AB0-42F8-95F7-71C9DC1D1EC6}" sibTransId="{DD2E1F71-0EDD-485A-B5AA-B9934D65D978}"/>
    <dgm:cxn modelId="{8C3A634C-82AE-456B-A586-24B3FF03BEAB}" type="presParOf" srcId="{B2DBB964-5744-4984-BD10-86E9876B7179}" destId="{0AC2DEC9-5F39-4224-89A5-FEE641D30684}" srcOrd="0" destOrd="0" presId="urn:microsoft.com/office/officeart/2005/8/layout/vList5"/>
    <dgm:cxn modelId="{A6DE1C8B-7367-43BB-B5F0-0F10F14DF416}" type="presParOf" srcId="{0AC2DEC9-5F39-4224-89A5-FEE641D30684}" destId="{C7E86C3B-688B-4A46-8646-04096B0B3CD6}" srcOrd="0" destOrd="0" presId="urn:microsoft.com/office/officeart/2005/8/layout/vList5"/>
    <dgm:cxn modelId="{05BA7D74-5DC6-4315-870A-7C59279EBE31}" type="presParOf" srcId="{0AC2DEC9-5F39-4224-89A5-FEE641D30684}" destId="{FADB16AA-D831-4368-B720-68D35D601B4D}" srcOrd="1" destOrd="0" presId="urn:microsoft.com/office/officeart/2005/8/layout/vList5"/>
    <dgm:cxn modelId="{61C3C2D6-11C0-40E5-864B-41F62AFC7D39}" type="presParOf" srcId="{B2DBB964-5744-4984-BD10-86E9876B7179}" destId="{3C5C5E6C-8112-4123-A7CB-C6B8B9A991D4}" srcOrd="1" destOrd="0" presId="urn:microsoft.com/office/officeart/2005/8/layout/vList5"/>
    <dgm:cxn modelId="{F455EA5F-2BBF-4377-A9F8-DDEB634092C8}" type="presParOf" srcId="{B2DBB964-5744-4984-BD10-86E9876B7179}" destId="{547B51CF-02A4-4007-8BC8-AE79CA0ABE43}" srcOrd="2" destOrd="0" presId="urn:microsoft.com/office/officeart/2005/8/layout/vList5"/>
    <dgm:cxn modelId="{7475DC86-BFA3-4854-B79D-BC585F306569}" type="presParOf" srcId="{547B51CF-02A4-4007-8BC8-AE79CA0ABE43}" destId="{8D3A20CE-03DD-4DB8-95FA-6D0D47127887}" srcOrd="0" destOrd="0" presId="urn:microsoft.com/office/officeart/2005/8/layout/vList5"/>
    <dgm:cxn modelId="{182A520B-1E20-4B56-B3F4-873FA4759810}" type="presParOf" srcId="{547B51CF-02A4-4007-8BC8-AE79CA0ABE43}" destId="{C0DA517B-1B4E-46A1-8480-ADB671E9C2A9}" srcOrd="1" destOrd="0" presId="urn:microsoft.com/office/officeart/2005/8/layout/vList5"/>
    <dgm:cxn modelId="{C9805DCB-6DAB-4E5A-91C0-5AFE8D2432D3}" type="presParOf" srcId="{B2DBB964-5744-4984-BD10-86E9876B7179}" destId="{D14A402C-A807-4027-979C-ED57B96B6FAE}" srcOrd="3" destOrd="0" presId="urn:microsoft.com/office/officeart/2005/8/layout/vList5"/>
    <dgm:cxn modelId="{248D4719-D243-4E35-9C5A-AAA9FFDDB9CE}" type="presParOf" srcId="{B2DBB964-5744-4984-BD10-86E9876B7179}" destId="{F79494B8-915A-419C-9486-D677C366236D}" srcOrd="4" destOrd="0" presId="urn:microsoft.com/office/officeart/2005/8/layout/vList5"/>
    <dgm:cxn modelId="{EA278461-FBB4-40EA-90EC-37C0C1259576}" type="presParOf" srcId="{F79494B8-915A-419C-9486-D677C366236D}" destId="{9F64D865-0217-4C2C-A31A-F4984B25F910}" srcOrd="0" destOrd="0" presId="urn:microsoft.com/office/officeart/2005/8/layout/vList5"/>
    <dgm:cxn modelId="{41F5A5DA-11D9-425A-92FA-270313830F42}" type="presParOf" srcId="{F79494B8-915A-419C-9486-D677C366236D}" destId="{401AE5BB-F544-49CB-90F2-939512121A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3DEB44D-DF00-4BB8-8D5A-32F1F74A2DE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43EEC97-8F69-474F-8DF6-D5E1E4327657}">
      <dgm:prSet phldrT="[Text]" custT="1"/>
      <dgm:spPr/>
      <dgm:t>
        <a:bodyPr/>
        <a:lstStyle/>
        <a:p>
          <a:pPr algn="ctr" rtl="1"/>
          <a:r>
            <a:rPr lang="fa-IR" sz="2800" dirty="0">
              <a:cs typeface="B Nazanin" panose="00000400000000000000" pitchFamily="2" charset="-78"/>
            </a:rPr>
            <a:t>خطرپذیر نبودن بخش خصوصی و نقش مهم دولت در تأمین مالی نوآوری</a:t>
          </a:r>
          <a:endParaRPr lang="en-US" sz="2800" dirty="0">
            <a:cs typeface="B Nazanin" panose="00000400000000000000" pitchFamily="2" charset="-78"/>
          </a:endParaRPr>
        </a:p>
      </dgm:t>
    </dgm:pt>
    <dgm:pt modelId="{741B1E95-E48B-426C-870E-3A4C364A57CE}" type="parTrans" cxnId="{1B4B689A-2825-4509-A0E3-C68B38370985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8D4C4659-1719-464B-A2FE-FD9B4AA77F84}" type="sibTrans" cxnId="{1B4B689A-2825-4509-A0E3-C68B38370985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A84E63E1-7E5E-4625-9DDA-7E5D754D517D}">
      <dgm:prSet phldrT="[Text]" custT="1"/>
      <dgm:spPr/>
      <dgm:t>
        <a:bodyPr/>
        <a:lstStyle/>
        <a:p>
          <a:pPr algn="ctr" rtl="1"/>
          <a:r>
            <a:rPr lang="fa-IR" sz="2800" dirty="0">
              <a:cs typeface="B Nazanin" panose="00000400000000000000" pitchFamily="2" charset="-78"/>
            </a:rPr>
            <a:t>اعطای مشوق‌های سیاستی برای تسهیل انتقال و تجاری‌سازی فناوری </a:t>
          </a:r>
          <a:endParaRPr lang="en-US" sz="2800" dirty="0">
            <a:cs typeface="B Nazanin" panose="00000400000000000000" pitchFamily="2" charset="-78"/>
          </a:endParaRPr>
        </a:p>
      </dgm:t>
    </dgm:pt>
    <dgm:pt modelId="{75D8E4F9-E8D6-4B56-B778-361B6B7E2FE1}" type="parTrans" cxnId="{AD8FDC72-8603-4F87-848A-FF5E6B4C5EF2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AAAF1F06-32BB-4CB8-9E34-6C8E4FA251D3}" type="sibTrans" cxnId="{AD8FDC72-8603-4F87-848A-FF5E6B4C5EF2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20834533-E757-4479-8C6D-E92F0EAC77F2}">
      <dgm:prSet phldrT="[Text]" custT="1"/>
      <dgm:spPr/>
      <dgm:t>
        <a:bodyPr/>
        <a:lstStyle/>
        <a:p>
          <a:pPr algn="ctr" rtl="1"/>
          <a:r>
            <a:rPr lang="fa-IR" sz="2800" dirty="0">
              <a:cs typeface="B Nazanin" panose="00000400000000000000" pitchFamily="2" charset="-78"/>
            </a:rPr>
            <a:t>لزوم اجرای سیاست‌های مالی و مالیاتی هماهنگ برای کاهش ریسک تأمین مالی نوآوری و ارتقای رقابت‌پذیری بنگاه‌های نوپا </a:t>
          </a:r>
          <a:endParaRPr lang="en-US" sz="2800" dirty="0">
            <a:cs typeface="B Nazanin" panose="00000400000000000000" pitchFamily="2" charset="-78"/>
          </a:endParaRPr>
        </a:p>
      </dgm:t>
    </dgm:pt>
    <dgm:pt modelId="{5973D73F-27CE-41FB-9F2F-81CACD5E1009}" type="parTrans" cxnId="{6B3DA38D-F826-4E15-84E8-94E05BE848CA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08B498C2-B05A-464A-B051-31855DC799F7}" type="sibTrans" cxnId="{6B3DA38D-F826-4E15-84E8-94E05BE848CA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360D6B1B-77BD-4370-8A11-29DF54C3EF34}">
      <dgm:prSet phldrT="[Text]" custT="1"/>
      <dgm:spPr/>
      <dgm:t>
        <a:bodyPr/>
        <a:lstStyle/>
        <a:p>
          <a:pPr algn="ctr" rtl="1"/>
          <a:r>
            <a:rPr lang="fa-IR" sz="2800" dirty="0">
              <a:cs typeface="B Nazanin" panose="00000400000000000000" pitchFamily="2" charset="-78"/>
            </a:rPr>
            <a:t>لزوم هماهنگی سیاست‌ها و چارچوب نهادی حمایت از توسعه فناوری  </a:t>
          </a:r>
          <a:endParaRPr lang="en-US" sz="2800" dirty="0">
            <a:cs typeface="B Nazanin" panose="00000400000000000000" pitchFamily="2" charset="-78"/>
          </a:endParaRPr>
        </a:p>
      </dgm:t>
    </dgm:pt>
    <dgm:pt modelId="{2D77D66D-F668-400F-B08D-C115DA08CD16}" type="parTrans" cxnId="{3B28EC77-A24D-4E9E-97A5-053225BE890D}">
      <dgm:prSet/>
      <dgm:spPr/>
      <dgm:t>
        <a:bodyPr/>
        <a:lstStyle/>
        <a:p>
          <a:pPr algn="ctr"/>
          <a:endParaRPr lang="en-US" sz="2800"/>
        </a:p>
      </dgm:t>
    </dgm:pt>
    <dgm:pt modelId="{5E7078B9-FC57-40F8-9047-119FBDD72C70}" type="sibTrans" cxnId="{3B28EC77-A24D-4E9E-97A5-053225BE890D}">
      <dgm:prSet/>
      <dgm:spPr/>
      <dgm:t>
        <a:bodyPr/>
        <a:lstStyle/>
        <a:p>
          <a:pPr algn="ctr"/>
          <a:endParaRPr lang="en-US" sz="2800"/>
        </a:p>
      </dgm:t>
    </dgm:pt>
    <dgm:pt modelId="{96044AA4-4844-497C-B171-9F31E56B1DDD}" type="pres">
      <dgm:prSet presAssocID="{C3DEB44D-DF00-4BB8-8D5A-32F1F74A2D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0EFA324-DCF7-4B3C-ADD0-7314E8867B53}" type="pres">
      <dgm:prSet presAssocID="{B43EEC97-8F69-474F-8DF6-D5E1E432765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DA5FE32-80D2-4460-BB92-06D7776F3A0E}" type="pres">
      <dgm:prSet presAssocID="{8D4C4659-1719-464B-A2FE-FD9B4AA77F84}" presName="spacer" presStyleCnt="0"/>
      <dgm:spPr/>
    </dgm:pt>
    <dgm:pt modelId="{9E7FE95C-E427-4FD9-907D-62FBC56E2FDE}" type="pres">
      <dgm:prSet presAssocID="{360D6B1B-77BD-4370-8A11-29DF54C3EF3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621D7B7-13F5-4E84-B97E-A0D1A8E0A8B3}" type="pres">
      <dgm:prSet presAssocID="{5E7078B9-FC57-40F8-9047-119FBDD72C70}" presName="spacer" presStyleCnt="0"/>
      <dgm:spPr/>
    </dgm:pt>
    <dgm:pt modelId="{8898BCDA-C93C-4BEB-BE45-FA5A858B34F8}" type="pres">
      <dgm:prSet presAssocID="{A84E63E1-7E5E-4625-9DDA-7E5D754D517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24FB9FA-CB41-4E92-B5D7-E21D31F0245E}" type="pres">
      <dgm:prSet presAssocID="{AAAF1F06-32BB-4CB8-9E34-6C8E4FA251D3}" presName="spacer" presStyleCnt="0"/>
      <dgm:spPr/>
    </dgm:pt>
    <dgm:pt modelId="{6ACBE405-A9ED-433F-B69B-36D5B0D65E1F}" type="pres">
      <dgm:prSet presAssocID="{20834533-E757-4479-8C6D-E92F0EAC77F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FE2499F-553B-45E8-B7D4-5B2E2F2DE191}" type="presOf" srcId="{A84E63E1-7E5E-4625-9DDA-7E5D754D517D}" destId="{8898BCDA-C93C-4BEB-BE45-FA5A858B34F8}" srcOrd="0" destOrd="0" presId="urn:microsoft.com/office/officeart/2005/8/layout/vList2"/>
    <dgm:cxn modelId="{1B4B689A-2825-4509-A0E3-C68B38370985}" srcId="{C3DEB44D-DF00-4BB8-8D5A-32F1F74A2DEF}" destId="{B43EEC97-8F69-474F-8DF6-D5E1E4327657}" srcOrd="0" destOrd="0" parTransId="{741B1E95-E48B-426C-870E-3A4C364A57CE}" sibTransId="{8D4C4659-1719-464B-A2FE-FD9B4AA77F84}"/>
    <dgm:cxn modelId="{CDF8D514-4583-4515-A21B-9AF479EAE6BA}" type="presOf" srcId="{360D6B1B-77BD-4370-8A11-29DF54C3EF34}" destId="{9E7FE95C-E427-4FD9-907D-62FBC56E2FDE}" srcOrd="0" destOrd="0" presId="urn:microsoft.com/office/officeart/2005/8/layout/vList2"/>
    <dgm:cxn modelId="{091DE8D5-011E-4A8C-9CF3-D288FCA411F4}" type="presOf" srcId="{C3DEB44D-DF00-4BB8-8D5A-32F1F74A2DEF}" destId="{96044AA4-4844-497C-B171-9F31E56B1DDD}" srcOrd="0" destOrd="0" presId="urn:microsoft.com/office/officeart/2005/8/layout/vList2"/>
    <dgm:cxn modelId="{CAB627D0-A463-4CD8-B03F-C867BB64A06E}" type="presOf" srcId="{20834533-E757-4479-8C6D-E92F0EAC77F2}" destId="{6ACBE405-A9ED-433F-B69B-36D5B0D65E1F}" srcOrd="0" destOrd="0" presId="urn:microsoft.com/office/officeart/2005/8/layout/vList2"/>
    <dgm:cxn modelId="{AD8FDC72-8603-4F87-848A-FF5E6B4C5EF2}" srcId="{C3DEB44D-DF00-4BB8-8D5A-32F1F74A2DEF}" destId="{A84E63E1-7E5E-4625-9DDA-7E5D754D517D}" srcOrd="2" destOrd="0" parTransId="{75D8E4F9-E8D6-4B56-B778-361B6B7E2FE1}" sibTransId="{AAAF1F06-32BB-4CB8-9E34-6C8E4FA251D3}"/>
    <dgm:cxn modelId="{7B9A8009-AFA4-49A7-986F-9C8157B44434}" type="presOf" srcId="{B43EEC97-8F69-474F-8DF6-D5E1E4327657}" destId="{D0EFA324-DCF7-4B3C-ADD0-7314E8867B53}" srcOrd="0" destOrd="0" presId="urn:microsoft.com/office/officeart/2005/8/layout/vList2"/>
    <dgm:cxn modelId="{6B3DA38D-F826-4E15-84E8-94E05BE848CA}" srcId="{C3DEB44D-DF00-4BB8-8D5A-32F1F74A2DEF}" destId="{20834533-E757-4479-8C6D-E92F0EAC77F2}" srcOrd="3" destOrd="0" parTransId="{5973D73F-27CE-41FB-9F2F-81CACD5E1009}" sibTransId="{08B498C2-B05A-464A-B051-31855DC799F7}"/>
    <dgm:cxn modelId="{3B28EC77-A24D-4E9E-97A5-053225BE890D}" srcId="{C3DEB44D-DF00-4BB8-8D5A-32F1F74A2DEF}" destId="{360D6B1B-77BD-4370-8A11-29DF54C3EF34}" srcOrd="1" destOrd="0" parTransId="{2D77D66D-F668-400F-B08D-C115DA08CD16}" sibTransId="{5E7078B9-FC57-40F8-9047-119FBDD72C70}"/>
    <dgm:cxn modelId="{405A9715-84F8-4164-A654-4B9561FB90A9}" type="presParOf" srcId="{96044AA4-4844-497C-B171-9F31E56B1DDD}" destId="{D0EFA324-DCF7-4B3C-ADD0-7314E8867B53}" srcOrd="0" destOrd="0" presId="urn:microsoft.com/office/officeart/2005/8/layout/vList2"/>
    <dgm:cxn modelId="{1E3EB256-44FA-4132-96C8-31745C789E28}" type="presParOf" srcId="{96044AA4-4844-497C-B171-9F31E56B1DDD}" destId="{BDA5FE32-80D2-4460-BB92-06D7776F3A0E}" srcOrd="1" destOrd="0" presId="urn:microsoft.com/office/officeart/2005/8/layout/vList2"/>
    <dgm:cxn modelId="{7A659983-5ECF-43BA-8AFC-5121A57962F0}" type="presParOf" srcId="{96044AA4-4844-497C-B171-9F31E56B1DDD}" destId="{9E7FE95C-E427-4FD9-907D-62FBC56E2FDE}" srcOrd="2" destOrd="0" presId="urn:microsoft.com/office/officeart/2005/8/layout/vList2"/>
    <dgm:cxn modelId="{2F60C282-D4DD-4FD6-80A8-33F3CDC424DD}" type="presParOf" srcId="{96044AA4-4844-497C-B171-9F31E56B1DDD}" destId="{D621D7B7-13F5-4E84-B97E-A0D1A8E0A8B3}" srcOrd="3" destOrd="0" presId="urn:microsoft.com/office/officeart/2005/8/layout/vList2"/>
    <dgm:cxn modelId="{63AA5482-3C8D-4AEF-9E34-C366ECE655A7}" type="presParOf" srcId="{96044AA4-4844-497C-B171-9F31E56B1DDD}" destId="{8898BCDA-C93C-4BEB-BE45-FA5A858B34F8}" srcOrd="4" destOrd="0" presId="urn:microsoft.com/office/officeart/2005/8/layout/vList2"/>
    <dgm:cxn modelId="{C2C8D74F-C945-4F4C-BBBC-74D127D969EA}" type="presParOf" srcId="{96044AA4-4844-497C-B171-9F31E56B1DDD}" destId="{924FB9FA-CB41-4E92-B5D7-E21D31F0245E}" srcOrd="5" destOrd="0" presId="urn:microsoft.com/office/officeart/2005/8/layout/vList2"/>
    <dgm:cxn modelId="{DCCC6D18-93C7-40F0-8E88-34996FDE83D4}" type="presParOf" srcId="{96044AA4-4844-497C-B171-9F31E56B1DDD}" destId="{6ACBE405-A9ED-433F-B69B-36D5B0D65E1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3DEB44D-DF00-4BB8-8D5A-32F1F74A2DE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43EEC97-8F69-474F-8DF6-D5E1E4327657}">
      <dgm:prSet phldrT="[Text]" custT="1"/>
      <dgm:spPr/>
      <dgm:t>
        <a:bodyPr/>
        <a:lstStyle/>
        <a:p>
          <a:pPr algn="ctr" rtl="1"/>
          <a:r>
            <a:rPr lang="fa-IR" sz="2800" dirty="0">
              <a:cs typeface="B Nazanin" panose="00000400000000000000" pitchFamily="2" charset="-78"/>
            </a:rPr>
            <a:t>راه‌اندازی بازار سرمایه‌ای ویژه بنگاه‌های فناوری‌محور و نوپا با قوانین و مقررات سهل‌گیرانه‌تر</a:t>
          </a:r>
          <a:endParaRPr lang="en-US" sz="2800" dirty="0">
            <a:cs typeface="B Nazanin" panose="00000400000000000000" pitchFamily="2" charset="-78"/>
          </a:endParaRPr>
        </a:p>
      </dgm:t>
    </dgm:pt>
    <dgm:pt modelId="{741B1E95-E48B-426C-870E-3A4C364A57CE}" type="parTrans" cxnId="{1B4B689A-2825-4509-A0E3-C68B38370985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8D4C4659-1719-464B-A2FE-FD9B4AA77F84}" type="sibTrans" cxnId="{1B4B689A-2825-4509-A0E3-C68B38370985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20834533-E757-4479-8C6D-E92F0EAC77F2}">
      <dgm:prSet phldrT="[Text]" custT="1"/>
      <dgm:spPr/>
      <dgm:t>
        <a:bodyPr/>
        <a:lstStyle/>
        <a:p>
          <a:pPr algn="ctr" rtl="1"/>
          <a:r>
            <a:rPr lang="fa-IR" sz="2800" dirty="0">
              <a:cs typeface="B Nazanin" panose="00000400000000000000" pitchFamily="2" charset="-78"/>
            </a:rPr>
            <a:t>در نظر گرفتن معیارهای مبتنی بر پتانسیل کسب‌وکار، ارزش دارایی‌های فکری و پتانسیل تجاری‌سازی نتایج تحقیق و توسعه بنگاه برای تصویب طرح‌ها</a:t>
          </a:r>
          <a:endParaRPr lang="en-US" sz="2800" dirty="0">
            <a:cs typeface="B Nazanin" panose="00000400000000000000" pitchFamily="2" charset="-78"/>
          </a:endParaRPr>
        </a:p>
      </dgm:t>
    </dgm:pt>
    <dgm:pt modelId="{5973D73F-27CE-41FB-9F2F-81CACD5E1009}" type="parTrans" cxnId="{6B3DA38D-F826-4E15-84E8-94E05BE848CA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08B498C2-B05A-464A-B051-31855DC799F7}" type="sibTrans" cxnId="{6B3DA38D-F826-4E15-84E8-94E05BE848CA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360D6B1B-77BD-4370-8A11-29DF54C3EF34}">
      <dgm:prSet phldrT="[Text]" custT="1"/>
      <dgm:spPr/>
      <dgm:t>
        <a:bodyPr/>
        <a:lstStyle/>
        <a:p>
          <a:pPr algn="ctr" rtl="1"/>
          <a:r>
            <a:rPr lang="fa-IR" sz="2800" dirty="0">
              <a:cs typeface="B Nazanin" panose="00000400000000000000" pitchFamily="2" charset="-78"/>
            </a:rPr>
            <a:t>ضرورت توسعه خدمات نوآورانه مبتنی بر وام برای بنگاه‌های فناوری‌محور </a:t>
          </a:r>
          <a:endParaRPr lang="en-US" sz="2800" dirty="0">
            <a:cs typeface="B Nazanin" panose="00000400000000000000" pitchFamily="2" charset="-78"/>
          </a:endParaRPr>
        </a:p>
      </dgm:t>
    </dgm:pt>
    <dgm:pt modelId="{2D77D66D-F668-400F-B08D-C115DA08CD16}" type="parTrans" cxnId="{3B28EC77-A24D-4E9E-97A5-053225BE890D}">
      <dgm:prSet/>
      <dgm:spPr/>
      <dgm:t>
        <a:bodyPr/>
        <a:lstStyle/>
        <a:p>
          <a:pPr algn="ctr"/>
          <a:endParaRPr lang="en-US" sz="2800"/>
        </a:p>
      </dgm:t>
    </dgm:pt>
    <dgm:pt modelId="{5E7078B9-FC57-40F8-9047-119FBDD72C70}" type="sibTrans" cxnId="{3B28EC77-A24D-4E9E-97A5-053225BE890D}">
      <dgm:prSet/>
      <dgm:spPr/>
      <dgm:t>
        <a:bodyPr/>
        <a:lstStyle/>
        <a:p>
          <a:pPr algn="ctr"/>
          <a:endParaRPr lang="en-US" sz="2800"/>
        </a:p>
      </dgm:t>
    </dgm:pt>
    <dgm:pt modelId="{7F1F8DBE-1035-47D3-B91F-9610B13EBCE9}">
      <dgm:prSet phldrT="[Text]" custT="1"/>
      <dgm:spPr/>
      <dgm:t>
        <a:bodyPr/>
        <a:lstStyle/>
        <a:p>
          <a:pPr algn="ctr" rtl="1"/>
          <a:r>
            <a:rPr lang="fa-IR" sz="2800" dirty="0">
              <a:cs typeface="B Nazanin" panose="00000400000000000000" pitchFamily="2" charset="-78"/>
            </a:rPr>
            <a:t>در نظر گرفتن نرخ سود کمتر برای بخش‌های فناوری بالا</a:t>
          </a:r>
          <a:endParaRPr lang="en-US" sz="2800" dirty="0">
            <a:cs typeface="B Nazanin" panose="00000400000000000000" pitchFamily="2" charset="-78"/>
          </a:endParaRPr>
        </a:p>
      </dgm:t>
    </dgm:pt>
    <dgm:pt modelId="{CD8946B6-E663-4619-B276-1F29D3C00170}" type="parTrans" cxnId="{54D31BBE-C546-4F92-A8AA-560C1F12258D}">
      <dgm:prSet/>
      <dgm:spPr/>
      <dgm:t>
        <a:bodyPr/>
        <a:lstStyle/>
        <a:p>
          <a:endParaRPr lang="en-US"/>
        </a:p>
      </dgm:t>
    </dgm:pt>
    <dgm:pt modelId="{626D20A8-31EC-46BC-B1D3-F29C80B877C9}" type="sibTrans" cxnId="{54D31BBE-C546-4F92-A8AA-560C1F12258D}">
      <dgm:prSet/>
      <dgm:spPr/>
      <dgm:t>
        <a:bodyPr/>
        <a:lstStyle/>
        <a:p>
          <a:endParaRPr lang="en-US"/>
        </a:p>
      </dgm:t>
    </dgm:pt>
    <dgm:pt modelId="{96044AA4-4844-497C-B171-9F31E56B1DDD}" type="pres">
      <dgm:prSet presAssocID="{C3DEB44D-DF00-4BB8-8D5A-32F1F74A2D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0EFA324-DCF7-4B3C-ADD0-7314E8867B53}" type="pres">
      <dgm:prSet presAssocID="{B43EEC97-8F69-474F-8DF6-D5E1E432765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DA5FE32-80D2-4460-BB92-06D7776F3A0E}" type="pres">
      <dgm:prSet presAssocID="{8D4C4659-1719-464B-A2FE-FD9B4AA77F84}" presName="spacer" presStyleCnt="0"/>
      <dgm:spPr/>
    </dgm:pt>
    <dgm:pt modelId="{9E7FE95C-E427-4FD9-907D-62FBC56E2FDE}" type="pres">
      <dgm:prSet presAssocID="{360D6B1B-77BD-4370-8A11-29DF54C3EF3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621D7B7-13F5-4E84-B97E-A0D1A8E0A8B3}" type="pres">
      <dgm:prSet presAssocID="{5E7078B9-FC57-40F8-9047-119FBDD72C70}" presName="spacer" presStyleCnt="0"/>
      <dgm:spPr/>
    </dgm:pt>
    <dgm:pt modelId="{6ACBE405-A9ED-433F-B69B-36D5B0D65E1F}" type="pres">
      <dgm:prSet presAssocID="{20834533-E757-4479-8C6D-E92F0EAC77F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0BDDE59-930A-43A6-8D26-B46F2B53CA81}" type="pres">
      <dgm:prSet presAssocID="{08B498C2-B05A-464A-B051-31855DC799F7}" presName="spacer" presStyleCnt="0"/>
      <dgm:spPr/>
    </dgm:pt>
    <dgm:pt modelId="{B868D69E-3898-43CD-A5EA-AA3436C07CD1}" type="pres">
      <dgm:prSet presAssocID="{7F1F8DBE-1035-47D3-B91F-9610B13EBCE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B4B689A-2825-4509-A0E3-C68B38370985}" srcId="{C3DEB44D-DF00-4BB8-8D5A-32F1F74A2DEF}" destId="{B43EEC97-8F69-474F-8DF6-D5E1E4327657}" srcOrd="0" destOrd="0" parTransId="{741B1E95-E48B-426C-870E-3A4C364A57CE}" sibTransId="{8D4C4659-1719-464B-A2FE-FD9B4AA77F84}"/>
    <dgm:cxn modelId="{CDF8D514-4583-4515-A21B-9AF479EAE6BA}" type="presOf" srcId="{360D6B1B-77BD-4370-8A11-29DF54C3EF34}" destId="{9E7FE95C-E427-4FD9-907D-62FBC56E2FDE}" srcOrd="0" destOrd="0" presId="urn:microsoft.com/office/officeart/2005/8/layout/vList2"/>
    <dgm:cxn modelId="{091DE8D5-011E-4A8C-9CF3-D288FCA411F4}" type="presOf" srcId="{C3DEB44D-DF00-4BB8-8D5A-32F1F74A2DEF}" destId="{96044AA4-4844-497C-B171-9F31E56B1DDD}" srcOrd="0" destOrd="0" presId="urn:microsoft.com/office/officeart/2005/8/layout/vList2"/>
    <dgm:cxn modelId="{CAB627D0-A463-4CD8-B03F-C867BB64A06E}" type="presOf" srcId="{20834533-E757-4479-8C6D-E92F0EAC77F2}" destId="{6ACBE405-A9ED-433F-B69B-36D5B0D65E1F}" srcOrd="0" destOrd="0" presId="urn:microsoft.com/office/officeart/2005/8/layout/vList2"/>
    <dgm:cxn modelId="{7B9A8009-AFA4-49A7-986F-9C8157B44434}" type="presOf" srcId="{B43EEC97-8F69-474F-8DF6-D5E1E4327657}" destId="{D0EFA324-DCF7-4B3C-ADD0-7314E8867B53}" srcOrd="0" destOrd="0" presId="urn:microsoft.com/office/officeart/2005/8/layout/vList2"/>
    <dgm:cxn modelId="{909ACB74-8BD5-4A73-8E1D-E992F9199DFA}" type="presOf" srcId="{7F1F8DBE-1035-47D3-B91F-9610B13EBCE9}" destId="{B868D69E-3898-43CD-A5EA-AA3436C07CD1}" srcOrd="0" destOrd="0" presId="urn:microsoft.com/office/officeart/2005/8/layout/vList2"/>
    <dgm:cxn modelId="{6B3DA38D-F826-4E15-84E8-94E05BE848CA}" srcId="{C3DEB44D-DF00-4BB8-8D5A-32F1F74A2DEF}" destId="{20834533-E757-4479-8C6D-E92F0EAC77F2}" srcOrd="2" destOrd="0" parTransId="{5973D73F-27CE-41FB-9F2F-81CACD5E1009}" sibTransId="{08B498C2-B05A-464A-B051-31855DC799F7}"/>
    <dgm:cxn modelId="{3B28EC77-A24D-4E9E-97A5-053225BE890D}" srcId="{C3DEB44D-DF00-4BB8-8D5A-32F1F74A2DEF}" destId="{360D6B1B-77BD-4370-8A11-29DF54C3EF34}" srcOrd="1" destOrd="0" parTransId="{2D77D66D-F668-400F-B08D-C115DA08CD16}" sibTransId="{5E7078B9-FC57-40F8-9047-119FBDD72C70}"/>
    <dgm:cxn modelId="{54D31BBE-C546-4F92-A8AA-560C1F12258D}" srcId="{C3DEB44D-DF00-4BB8-8D5A-32F1F74A2DEF}" destId="{7F1F8DBE-1035-47D3-B91F-9610B13EBCE9}" srcOrd="3" destOrd="0" parTransId="{CD8946B6-E663-4619-B276-1F29D3C00170}" sibTransId="{626D20A8-31EC-46BC-B1D3-F29C80B877C9}"/>
    <dgm:cxn modelId="{405A9715-84F8-4164-A654-4B9561FB90A9}" type="presParOf" srcId="{96044AA4-4844-497C-B171-9F31E56B1DDD}" destId="{D0EFA324-DCF7-4B3C-ADD0-7314E8867B53}" srcOrd="0" destOrd="0" presId="urn:microsoft.com/office/officeart/2005/8/layout/vList2"/>
    <dgm:cxn modelId="{1E3EB256-44FA-4132-96C8-31745C789E28}" type="presParOf" srcId="{96044AA4-4844-497C-B171-9F31E56B1DDD}" destId="{BDA5FE32-80D2-4460-BB92-06D7776F3A0E}" srcOrd="1" destOrd="0" presId="urn:microsoft.com/office/officeart/2005/8/layout/vList2"/>
    <dgm:cxn modelId="{7A659983-5ECF-43BA-8AFC-5121A57962F0}" type="presParOf" srcId="{96044AA4-4844-497C-B171-9F31E56B1DDD}" destId="{9E7FE95C-E427-4FD9-907D-62FBC56E2FDE}" srcOrd="2" destOrd="0" presId="urn:microsoft.com/office/officeart/2005/8/layout/vList2"/>
    <dgm:cxn modelId="{2F60C282-D4DD-4FD6-80A8-33F3CDC424DD}" type="presParOf" srcId="{96044AA4-4844-497C-B171-9F31E56B1DDD}" destId="{D621D7B7-13F5-4E84-B97E-A0D1A8E0A8B3}" srcOrd="3" destOrd="0" presId="urn:microsoft.com/office/officeart/2005/8/layout/vList2"/>
    <dgm:cxn modelId="{DCCC6D18-93C7-40F0-8E88-34996FDE83D4}" type="presParOf" srcId="{96044AA4-4844-497C-B171-9F31E56B1DDD}" destId="{6ACBE405-A9ED-433F-B69B-36D5B0D65E1F}" srcOrd="4" destOrd="0" presId="urn:microsoft.com/office/officeart/2005/8/layout/vList2"/>
    <dgm:cxn modelId="{4083B26E-94B0-48B6-AB7A-38A6A686D6F2}" type="presParOf" srcId="{96044AA4-4844-497C-B171-9F31E56B1DDD}" destId="{80BDDE59-930A-43A6-8D26-B46F2B53CA81}" srcOrd="5" destOrd="0" presId="urn:microsoft.com/office/officeart/2005/8/layout/vList2"/>
    <dgm:cxn modelId="{2FFC25F7-E0BC-4725-AD5E-4F156A21D403}" type="presParOf" srcId="{96044AA4-4844-497C-B171-9F31E56B1DDD}" destId="{B868D69E-3898-43CD-A5EA-AA3436C07CD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3DEB44D-DF00-4BB8-8D5A-32F1F74A2DE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43EEC97-8F69-474F-8DF6-D5E1E4327657}">
      <dgm:prSet phldrT="[Text]" custT="1"/>
      <dgm:spPr/>
      <dgm:t>
        <a:bodyPr/>
        <a:lstStyle/>
        <a:p>
          <a:pPr algn="ctr" rtl="1"/>
          <a:r>
            <a:rPr lang="fa-IR" sz="2800" dirty="0">
              <a:cs typeface="B Nazanin" panose="00000400000000000000" pitchFamily="2" charset="-78"/>
            </a:rPr>
            <a:t>لزوم حمایت دولت‌ها از توسعه سرمایه‌گذاری خطرپذیر به‌عنوان سازوکار جایگزین تأمین مالی نوآوری </a:t>
          </a:r>
          <a:endParaRPr lang="en-US" sz="2800" dirty="0">
            <a:cs typeface="B Nazanin" panose="00000400000000000000" pitchFamily="2" charset="-78"/>
          </a:endParaRPr>
        </a:p>
      </dgm:t>
    </dgm:pt>
    <dgm:pt modelId="{741B1E95-E48B-426C-870E-3A4C364A57CE}" type="parTrans" cxnId="{1B4B689A-2825-4509-A0E3-C68B38370985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8D4C4659-1719-464B-A2FE-FD9B4AA77F84}" type="sibTrans" cxnId="{1B4B689A-2825-4509-A0E3-C68B38370985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A84E63E1-7E5E-4625-9DDA-7E5D754D517D}">
      <dgm:prSet phldrT="[Text]" custT="1"/>
      <dgm:spPr/>
      <dgm:t>
        <a:bodyPr/>
        <a:lstStyle/>
        <a:p>
          <a:pPr algn="ctr" rtl="1"/>
          <a:r>
            <a:rPr lang="fa-IR" sz="2800" dirty="0">
              <a:cs typeface="B Nazanin" panose="00000400000000000000" pitchFamily="2" charset="-78"/>
            </a:rPr>
            <a:t>بهبود قوانین مرتبط با حفاظت از مالکیت فکری، مانند معافیت مالیاتی برای بنگاه‌هایی که به دنبال ثبت یا خرید مالکیت فکری هستند </a:t>
          </a:r>
          <a:endParaRPr lang="en-US" sz="2800" dirty="0">
            <a:cs typeface="B Nazanin" panose="00000400000000000000" pitchFamily="2" charset="-78"/>
          </a:endParaRPr>
        </a:p>
      </dgm:t>
    </dgm:pt>
    <dgm:pt modelId="{75D8E4F9-E8D6-4B56-B778-361B6B7E2FE1}" type="parTrans" cxnId="{AD8FDC72-8603-4F87-848A-FF5E6B4C5EF2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AAAF1F06-32BB-4CB8-9E34-6C8E4FA251D3}" type="sibTrans" cxnId="{AD8FDC72-8603-4F87-848A-FF5E6B4C5EF2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20834533-E757-4479-8C6D-E92F0EAC77F2}">
      <dgm:prSet phldrT="[Text]" custT="1"/>
      <dgm:spPr/>
      <dgm:t>
        <a:bodyPr/>
        <a:lstStyle/>
        <a:p>
          <a:pPr algn="ctr" rtl="1"/>
          <a:r>
            <a:rPr lang="fa-IR" sz="2800" dirty="0">
              <a:cs typeface="B Nazanin" panose="00000400000000000000" pitchFamily="2" charset="-78"/>
            </a:rPr>
            <a:t>ضرورت ایجاد فضای رقابتی در بین نهادهای مالی خطرپذیر و گذار از وضعیت دولتی به خصوصی طی یک دوره چند ساله به منظور جلوگیری از فساد مالی</a:t>
          </a:r>
          <a:endParaRPr lang="en-US" sz="2800" dirty="0">
            <a:cs typeface="B Nazanin" panose="00000400000000000000" pitchFamily="2" charset="-78"/>
          </a:endParaRPr>
        </a:p>
      </dgm:t>
    </dgm:pt>
    <dgm:pt modelId="{5973D73F-27CE-41FB-9F2F-81CACD5E1009}" type="parTrans" cxnId="{6B3DA38D-F826-4E15-84E8-94E05BE848CA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08B498C2-B05A-464A-B051-31855DC799F7}" type="sibTrans" cxnId="{6B3DA38D-F826-4E15-84E8-94E05BE848CA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360D6B1B-77BD-4370-8A11-29DF54C3EF34}">
      <dgm:prSet phldrT="[Text]" custT="1"/>
      <dgm:spPr/>
      <dgm:t>
        <a:bodyPr/>
        <a:lstStyle/>
        <a:p>
          <a:pPr algn="ctr" rtl="1"/>
          <a:r>
            <a:rPr lang="fa-IR" sz="2800" dirty="0">
              <a:cs typeface="B Nazanin" panose="00000400000000000000" pitchFamily="2" charset="-78"/>
            </a:rPr>
            <a:t>در نظر گرفتن سیاست‌های مکمل سرمایه‌گذاری خطرپذیر شامل ایجاد زیرساخت نوآوری و محیط قانونی مناسب برای حمایت از نوآوری </a:t>
          </a:r>
          <a:endParaRPr lang="en-US" sz="2800" dirty="0">
            <a:cs typeface="B Nazanin" panose="00000400000000000000" pitchFamily="2" charset="-78"/>
          </a:endParaRPr>
        </a:p>
      </dgm:t>
    </dgm:pt>
    <dgm:pt modelId="{2D77D66D-F668-400F-B08D-C115DA08CD16}" type="parTrans" cxnId="{3B28EC77-A24D-4E9E-97A5-053225BE890D}">
      <dgm:prSet/>
      <dgm:spPr/>
      <dgm:t>
        <a:bodyPr/>
        <a:lstStyle/>
        <a:p>
          <a:pPr algn="ctr"/>
          <a:endParaRPr lang="en-US" sz="2800"/>
        </a:p>
      </dgm:t>
    </dgm:pt>
    <dgm:pt modelId="{5E7078B9-FC57-40F8-9047-119FBDD72C70}" type="sibTrans" cxnId="{3B28EC77-A24D-4E9E-97A5-053225BE890D}">
      <dgm:prSet/>
      <dgm:spPr/>
      <dgm:t>
        <a:bodyPr/>
        <a:lstStyle/>
        <a:p>
          <a:pPr algn="ctr"/>
          <a:endParaRPr lang="en-US" sz="2800"/>
        </a:p>
      </dgm:t>
    </dgm:pt>
    <dgm:pt modelId="{96044AA4-4844-497C-B171-9F31E56B1DDD}" type="pres">
      <dgm:prSet presAssocID="{C3DEB44D-DF00-4BB8-8D5A-32F1F74A2D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0EFA324-DCF7-4B3C-ADD0-7314E8867B53}" type="pres">
      <dgm:prSet presAssocID="{B43EEC97-8F69-474F-8DF6-D5E1E432765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DA5FE32-80D2-4460-BB92-06D7776F3A0E}" type="pres">
      <dgm:prSet presAssocID="{8D4C4659-1719-464B-A2FE-FD9B4AA77F84}" presName="spacer" presStyleCnt="0"/>
      <dgm:spPr/>
    </dgm:pt>
    <dgm:pt modelId="{9E7FE95C-E427-4FD9-907D-62FBC56E2FDE}" type="pres">
      <dgm:prSet presAssocID="{360D6B1B-77BD-4370-8A11-29DF54C3EF3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621D7B7-13F5-4E84-B97E-A0D1A8E0A8B3}" type="pres">
      <dgm:prSet presAssocID="{5E7078B9-FC57-40F8-9047-119FBDD72C70}" presName="spacer" presStyleCnt="0"/>
      <dgm:spPr/>
    </dgm:pt>
    <dgm:pt modelId="{8898BCDA-C93C-4BEB-BE45-FA5A858B34F8}" type="pres">
      <dgm:prSet presAssocID="{A84E63E1-7E5E-4625-9DDA-7E5D754D517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24FB9FA-CB41-4E92-B5D7-E21D31F0245E}" type="pres">
      <dgm:prSet presAssocID="{AAAF1F06-32BB-4CB8-9E34-6C8E4FA251D3}" presName="spacer" presStyleCnt="0"/>
      <dgm:spPr/>
    </dgm:pt>
    <dgm:pt modelId="{6ACBE405-A9ED-433F-B69B-36D5B0D65E1F}" type="pres">
      <dgm:prSet presAssocID="{20834533-E757-4479-8C6D-E92F0EAC77F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FE2499F-553B-45E8-B7D4-5B2E2F2DE191}" type="presOf" srcId="{A84E63E1-7E5E-4625-9DDA-7E5D754D517D}" destId="{8898BCDA-C93C-4BEB-BE45-FA5A858B34F8}" srcOrd="0" destOrd="0" presId="urn:microsoft.com/office/officeart/2005/8/layout/vList2"/>
    <dgm:cxn modelId="{1B4B689A-2825-4509-A0E3-C68B38370985}" srcId="{C3DEB44D-DF00-4BB8-8D5A-32F1F74A2DEF}" destId="{B43EEC97-8F69-474F-8DF6-D5E1E4327657}" srcOrd="0" destOrd="0" parTransId="{741B1E95-E48B-426C-870E-3A4C364A57CE}" sibTransId="{8D4C4659-1719-464B-A2FE-FD9B4AA77F84}"/>
    <dgm:cxn modelId="{CDF8D514-4583-4515-A21B-9AF479EAE6BA}" type="presOf" srcId="{360D6B1B-77BD-4370-8A11-29DF54C3EF34}" destId="{9E7FE95C-E427-4FD9-907D-62FBC56E2FDE}" srcOrd="0" destOrd="0" presId="urn:microsoft.com/office/officeart/2005/8/layout/vList2"/>
    <dgm:cxn modelId="{091DE8D5-011E-4A8C-9CF3-D288FCA411F4}" type="presOf" srcId="{C3DEB44D-DF00-4BB8-8D5A-32F1F74A2DEF}" destId="{96044AA4-4844-497C-B171-9F31E56B1DDD}" srcOrd="0" destOrd="0" presId="urn:microsoft.com/office/officeart/2005/8/layout/vList2"/>
    <dgm:cxn modelId="{CAB627D0-A463-4CD8-B03F-C867BB64A06E}" type="presOf" srcId="{20834533-E757-4479-8C6D-E92F0EAC77F2}" destId="{6ACBE405-A9ED-433F-B69B-36D5B0D65E1F}" srcOrd="0" destOrd="0" presId="urn:microsoft.com/office/officeart/2005/8/layout/vList2"/>
    <dgm:cxn modelId="{AD8FDC72-8603-4F87-848A-FF5E6B4C5EF2}" srcId="{C3DEB44D-DF00-4BB8-8D5A-32F1F74A2DEF}" destId="{A84E63E1-7E5E-4625-9DDA-7E5D754D517D}" srcOrd="2" destOrd="0" parTransId="{75D8E4F9-E8D6-4B56-B778-361B6B7E2FE1}" sibTransId="{AAAF1F06-32BB-4CB8-9E34-6C8E4FA251D3}"/>
    <dgm:cxn modelId="{7B9A8009-AFA4-49A7-986F-9C8157B44434}" type="presOf" srcId="{B43EEC97-8F69-474F-8DF6-D5E1E4327657}" destId="{D0EFA324-DCF7-4B3C-ADD0-7314E8867B53}" srcOrd="0" destOrd="0" presId="urn:microsoft.com/office/officeart/2005/8/layout/vList2"/>
    <dgm:cxn modelId="{6B3DA38D-F826-4E15-84E8-94E05BE848CA}" srcId="{C3DEB44D-DF00-4BB8-8D5A-32F1F74A2DEF}" destId="{20834533-E757-4479-8C6D-E92F0EAC77F2}" srcOrd="3" destOrd="0" parTransId="{5973D73F-27CE-41FB-9F2F-81CACD5E1009}" sibTransId="{08B498C2-B05A-464A-B051-31855DC799F7}"/>
    <dgm:cxn modelId="{3B28EC77-A24D-4E9E-97A5-053225BE890D}" srcId="{C3DEB44D-DF00-4BB8-8D5A-32F1F74A2DEF}" destId="{360D6B1B-77BD-4370-8A11-29DF54C3EF34}" srcOrd="1" destOrd="0" parTransId="{2D77D66D-F668-400F-B08D-C115DA08CD16}" sibTransId="{5E7078B9-FC57-40F8-9047-119FBDD72C70}"/>
    <dgm:cxn modelId="{405A9715-84F8-4164-A654-4B9561FB90A9}" type="presParOf" srcId="{96044AA4-4844-497C-B171-9F31E56B1DDD}" destId="{D0EFA324-DCF7-4B3C-ADD0-7314E8867B53}" srcOrd="0" destOrd="0" presId="urn:microsoft.com/office/officeart/2005/8/layout/vList2"/>
    <dgm:cxn modelId="{1E3EB256-44FA-4132-96C8-31745C789E28}" type="presParOf" srcId="{96044AA4-4844-497C-B171-9F31E56B1DDD}" destId="{BDA5FE32-80D2-4460-BB92-06D7776F3A0E}" srcOrd="1" destOrd="0" presId="urn:microsoft.com/office/officeart/2005/8/layout/vList2"/>
    <dgm:cxn modelId="{7A659983-5ECF-43BA-8AFC-5121A57962F0}" type="presParOf" srcId="{96044AA4-4844-497C-B171-9F31E56B1DDD}" destId="{9E7FE95C-E427-4FD9-907D-62FBC56E2FDE}" srcOrd="2" destOrd="0" presId="urn:microsoft.com/office/officeart/2005/8/layout/vList2"/>
    <dgm:cxn modelId="{2F60C282-D4DD-4FD6-80A8-33F3CDC424DD}" type="presParOf" srcId="{96044AA4-4844-497C-B171-9F31E56B1DDD}" destId="{D621D7B7-13F5-4E84-B97E-A0D1A8E0A8B3}" srcOrd="3" destOrd="0" presId="urn:microsoft.com/office/officeart/2005/8/layout/vList2"/>
    <dgm:cxn modelId="{63AA5482-3C8D-4AEF-9E34-C366ECE655A7}" type="presParOf" srcId="{96044AA4-4844-497C-B171-9F31E56B1DDD}" destId="{8898BCDA-C93C-4BEB-BE45-FA5A858B34F8}" srcOrd="4" destOrd="0" presId="urn:microsoft.com/office/officeart/2005/8/layout/vList2"/>
    <dgm:cxn modelId="{C2C8D74F-C945-4F4C-BBBC-74D127D969EA}" type="presParOf" srcId="{96044AA4-4844-497C-B171-9F31E56B1DDD}" destId="{924FB9FA-CB41-4E92-B5D7-E21D31F0245E}" srcOrd="5" destOrd="0" presId="urn:microsoft.com/office/officeart/2005/8/layout/vList2"/>
    <dgm:cxn modelId="{DCCC6D18-93C7-40F0-8E88-34996FDE83D4}" type="presParOf" srcId="{96044AA4-4844-497C-B171-9F31E56B1DDD}" destId="{6ACBE405-A9ED-433F-B69B-36D5B0D65E1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3DEB44D-DF00-4BB8-8D5A-32F1F74A2DE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43EEC97-8F69-474F-8DF6-D5E1E4327657}">
      <dgm:prSet phldrT="[Text]" custT="1"/>
      <dgm:spPr/>
      <dgm:t>
        <a:bodyPr/>
        <a:lstStyle/>
        <a:p>
          <a:pPr algn="ctr" rtl="1"/>
          <a:r>
            <a:rPr lang="fa-IR" sz="2800" dirty="0">
              <a:cs typeface="B Nazanin" panose="00000400000000000000" pitchFamily="2" charset="-78"/>
            </a:rPr>
            <a:t>پررنگ بودن نقش نهادهای دولتی نسبت به نهادهای خصوصی</a:t>
          </a:r>
          <a:endParaRPr lang="en-US" sz="2800" dirty="0">
            <a:cs typeface="B Nazanin" panose="00000400000000000000" pitchFamily="2" charset="-78"/>
          </a:endParaRPr>
        </a:p>
      </dgm:t>
    </dgm:pt>
    <dgm:pt modelId="{741B1E95-E48B-426C-870E-3A4C364A57CE}" type="parTrans" cxnId="{1B4B689A-2825-4509-A0E3-C68B38370985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8D4C4659-1719-464B-A2FE-FD9B4AA77F84}" type="sibTrans" cxnId="{1B4B689A-2825-4509-A0E3-C68B38370985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A84E63E1-7E5E-4625-9DDA-7E5D754D517D}">
      <dgm:prSet phldrT="[Text]" custT="1"/>
      <dgm:spPr/>
      <dgm:t>
        <a:bodyPr/>
        <a:lstStyle/>
        <a:p>
          <a:pPr algn="ctr" rtl="1"/>
          <a:r>
            <a:rPr lang="fa-IR" sz="2800" dirty="0">
              <a:cs typeface="B Nazanin" panose="00000400000000000000" pitchFamily="2" charset="-78"/>
            </a:rPr>
            <a:t>شکل‌گیری شتابدهنده‌ها و شرکت‌های سرمایه‌گذاری خطرپذیر برای تأمین سرمایه پیش‌اولیه و اولیه و نیز صندوق نوآوری و شکوفایی در سطح ملی برای تأمین مالی شرکت‌های دانش‌بنیان </a:t>
          </a:r>
          <a:endParaRPr lang="en-US" sz="2800" dirty="0">
            <a:cs typeface="B Nazanin" panose="00000400000000000000" pitchFamily="2" charset="-78"/>
          </a:endParaRPr>
        </a:p>
      </dgm:t>
    </dgm:pt>
    <dgm:pt modelId="{75D8E4F9-E8D6-4B56-B778-361B6B7E2FE1}" type="parTrans" cxnId="{AD8FDC72-8603-4F87-848A-FF5E6B4C5EF2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AAAF1F06-32BB-4CB8-9E34-6C8E4FA251D3}" type="sibTrans" cxnId="{AD8FDC72-8603-4F87-848A-FF5E6B4C5EF2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20834533-E757-4479-8C6D-E92F0EAC77F2}">
      <dgm:prSet phldrT="[Text]" custT="1"/>
      <dgm:spPr/>
      <dgm:t>
        <a:bodyPr/>
        <a:lstStyle/>
        <a:p>
          <a:pPr algn="ctr" rtl="1"/>
          <a:r>
            <a:rPr lang="fa-IR" sz="2800" dirty="0">
              <a:cs typeface="B Nazanin" panose="00000400000000000000" pitchFamily="2" charset="-78"/>
            </a:rPr>
            <a:t>شکل‌گیری پلت‌فرم‌های تأمین مالی جمعی </a:t>
          </a:r>
          <a:endParaRPr lang="en-US" sz="2800" dirty="0">
            <a:cs typeface="B Nazanin" panose="00000400000000000000" pitchFamily="2" charset="-78"/>
          </a:endParaRPr>
        </a:p>
      </dgm:t>
    </dgm:pt>
    <dgm:pt modelId="{5973D73F-27CE-41FB-9F2F-81CACD5E1009}" type="parTrans" cxnId="{6B3DA38D-F826-4E15-84E8-94E05BE848CA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08B498C2-B05A-464A-B051-31855DC799F7}" type="sibTrans" cxnId="{6B3DA38D-F826-4E15-84E8-94E05BE848CA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360D6B1B-77BD-4370-8A11-29DF54C3EF34}">
      <dgm:prSet phldrT="[Text]" custT="1"/>
      <dgm:spPr/>
      <dgm:t>
        <a:bodyPr/>
        <a:lstStyle/>
        <a:p>
          <a:pPr algn="ctr" rtl="1"/>
          <a:r>
            <a:rPr lang="fa-IR" sz="2800" dirty="0">
              <a:cs typeface="B Nazanin" panose="00000400000000000000" pitchFamily="2" charset="-78"/>
            </a:rPr>
            <a:t>محقق نشدن حمایت از بنگاه‌ها در مراحل جنینی و نمونه‌سازی </a:t>
          </a:r>
          <a:endParaRPr lang="en-US" sz="2800" dirty="0">
            <a:cs typeface="B Nazanin" panose="00000400000000000000" pitchFamily="2" charset="-78"/>
          </a:endParaRPr>
        </a:p>
      </dgm:t>
    </dgm:pt>
    <dgm:pt modelId="{2D77D66D-F668-400F-B08D-C115DA08CD16}" type="parTrans" cxnId="{3B28EC77-A24D-4E9E-97A5-053225BE890D}">
      <dgm:prSet/>
      <dgm:spPr/>
      <dgm:t>
        <a:bodyPr/>
        <a:lstStyle/>
        <a:p>
          <a:pPr algn="ctr"/>
          <a:endParaRPr lang="en-US" sz="2800"/>
        </a:p>
      </dgm:t>
    </dgm:pt>
    <dgm:pt modelId="{5E7078B9-FC57-40F8-9047-119FBDD72C70}" type="sibTrans" cxnId="{3B28EC77-A24D-4E9E-97A5-053225BE890D}">
      <dgm:prSet/>
      <dgm:spPr/>
      <dgm:t>
        <a:bodyPr/>
        <a:lstStyle/>
        <a:p>
          <a:pPr algn="ctr"/>
          <a:endParaRPr lang="en-US" sz="2800"/>
        </a:p>
      </dgm:t>
    </dgm:pt>
    <dgm:pt modelId="{96044AA4-4844-497C-B171-9F31E56B1DDD}" type="pres">
      <dgm:prSet presAssocID="{C3DEB44D-DF00-4BB8-8D5A-32F1F74A2D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0EFA324-DCF7-4B3C-ADD0-7314E8867B53}" type="pres">
      <dgm:prSet presAssocID="{B43EEC97-8F69-474F-8DF6-D5E1E4327657}" presName="parentText" presStyleLbl="node1" presStyleIdx="0" presStyleCnt="4" custScaleY="8199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DA5FE32-80D2-4460-BB92-06D7776F3A0E}" type="pres">
      <dgm:prSet presAssocID="{8D4C4659-1719-464B-A2FE-FD9B4AA77F84}" presName="spacer" presStyleCnt="0"/>
      <dgm:spPr/>
    </dgm:pt>
    <dgm:pt modelId="{9E7FE95C-E427-4FD9-907D-62FBC56E2FDE}" type="pres">
      <dgm:prSet presAssocID="{360D6B1B-77BD-4370-8A11-29DF54C3EF34}" presName="parentText" presStyleLbl="node1" presStyleIdx="1" presStyleCnt="4" custScaleY="6347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621D7B7-13F5-4E84-B97E-A0D1A8E0A8B3}" type="pres">
      <dgm:prSet presAssocID="{5E7078B9-FC57-40F8-9047-119FBDD72C70}" presName="spacer" presStyleCnt="0"/>
      <dgm:spPr/>
    </dgm:pt>
    <dgm:pt modelId="{8898BCDA-C93C-4BEB-BE45-FA5A858B34F8}" type="pres">
      <dgm:prSet presAssocID="{A84E63E1-7E5E-4625-9DDA-7E5D754D517D}" presName="parentText" presStyleLbl="node1" presStyleIdx="2" presStyleCnt="4" custScaleY="13861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24FB9FA-CB41-4E92-B5D7-E21D31F0245E}" type="pres">
      <dgm:prSet presAssocID="{AAAF1F06-32BB-4CB8-9E34-6C8E4FA251D3}" presName="spacer" presStyleCnt="0"/>
      <dgm:spPr/>
    </dgm:pt>
    <dgm:pt modelId="{6ACBE405-A9ED-433F-B69B-36D5B0D65E1F}" type="pres">
      <dgm:prSet presAssocID="{20834533-E757-4479-8C6D-E92F0EAC77F2}" presName="parentText" presStyleLbl="node1" presStyleIdx="3" presStyleCnt="4" custScaleY="6982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FE2499F-553B-45E8-B7D4-5B2E2F2DE191}" type="presOf" srcId="{A84E63E1-7E5E-4625-9DDA-7E5D754D517D}" destId="{8898BCDA-C93C-4BEB-BE45-FA5A858B34F8}" srcOrd="0" destOrd="0" presId="urn:microsoft.com/office/officeart/2005/8/layout/vList2"/>
    <dgm:cxn modelId="{1B4B689A-2825-4509-A0E3-C68B38370985}" srcId="{C3DEB44D-DF00-4BB8-8D5A-32F1F74A2DEF}" destId="{B43EEC97-8F69-474F-8DF6-D5E1E4327657}" srcOrd="0" destOrd="0" parTransId="{741B1E95-E48B-426C-870E-3A4C364A57CE}" sibTransId="{8D4C4659-1719-464B-A2FE-FD9B4AA77F84}"/>
    <dgm:cxn modelId="{CDF8D514-4583-4515-A21B-9AF479EAE6BA}" type="presOf" srcId="{360D6B1B-77BD-4370-8A11-29DF54C3EF34}" destId="{9E7FE95C-E427-4FD9-907D-62FBC56E2FDE}" srcOrd="0" destOrd="0" presId="urn:microsoft.com/office/officeart/2005/8/layout/vList2"/>
    <dgm:cxn modelId="{091DE8D5-011E-4A8C-9CF3-D288FCA411F4}" type="presOf" srcId="{C3DEB44D-DF00-4BB8-8D5A-32F1F74A2DEF}" destId="{96044AA4-4844-497C-B171-9F31E56B1DDD}" srcOrd="0" destOrd="0" presId="urn:microsoft.com/office/officeart/2005/8/layout/vList2"/>
    <dgm:cxn modelId="{CAB627D0-A463-4CD8-B03F-C867BB64A06E}" type="presOf" srcId="{20834533-E757-4479-8C6D-E92F0EAC77F2}" destId="{6ACBE405-A9ED-433F-B69B-36D5B0D65E1F}" srcOrd="0" destOrd="0" presId="urn:microsoft.com/office/officeart/2005/8/layout/vList2"/>
    <dgm:cxn modelId="{AD8FDC72-8603-4F87-848A-FF5E6B4C5EF2}" srcId="{C3DEB44D-DF00-4BB8-8D5A-32F1F74A2DEF}" destId="{A84E63E1-7E5E-4625-9DDA-7E5D754D517D}" srcOrd="2" destOrd="0" parTransId="{75D8E4F9-E8D6-4B56-B778-361B6B7E2FE1}" sibTransId="{AAAF1F06-32BB-4CB8-9E34-6C8E4FA251D3}"/>
    <dgm:cxn modelId="{7B9A8009-AFA4-49A7-986F-9C8157B44434}" type="presOf" srcId="{B43EEC97-8F69-474F-8DF6-D5E1E4327657}" destId="{D0EFA324-DCF7-4B3C-ADD0-7314E8867B53}" srcOrd="0" destOrd="0" presId="urn:microsoft.com/office/officeart/2005/8/layout/vList2"/>
    <dgm:cxn modelId="{6B3DA38D-F826-4E15-84E8-94E05BE848CA}" srcId="{C3DEB44D-DF00-4BB8-8D5A-32F1F74A2DEF}" destId="{20834533-E757-4479-8C6D-E92F0EAC77F2}" srcOrd="3" destOrd="0" parTransId="{5973D73F-27CE-41FB-9F2F-81CACD5E1009}" sibTransId="{08B498C2-B05A-464A-B051-31855DC799F7}"/>
    <dgm:cxn modelId="{3B28EC77-A24D-4E9E-97A5-053225BE890D}" srcId="{C3DEB44D-DF00-4BB8-8D5A-32F1F74A2DEF}" destId="{360D6B1B-77BD-4370-8A11-29DF54C3EF34}" srcOrd="1" destOrd="0" parTransId="{2D77D66D-F668-400F-B08D-C115DA08CD16}" sibTransId="{5E7078B9-FC57-40F8-9047-119FBDD72C70}"/>
    <dgm:cxn modelId="{405A9715-84F8-4164-A654-4B9561FB90A9}" type="presParOf" srcId="{96044AA4-4844-497C-B171-9F31E56B1DDD}" destId="{D0EFA324-DCF7-4B3C-ADD0-7314E8867B53}" srcOrd="0" destOrd="0" presId="urn:microsoft.com/office/officeart/2005/8/layout/vList2"/>
    <dgm:cxn modelId="{1E3EB256-44FA-4132-96C8-31745C789E28}" type="presParOf" srcId="{96044AA4-4844-497C-B171-9F31E56B1DDD}" destId="{BDA5FE32-80D2-4460-BB92-06D7776F3A0E}" srcOrd="1" destOrd="0" presId="urn:microsoft.com/office/officeart/2005/8/layout/vList2"/>
    <dgm:cxn modelId="{7A659983-5ECF-43BA-8AFC-5121A57962F0}" type="presParOf" srcId="{96044AA4-4844-497C-B171-9F31E56B1DDD}" destId="{9E7FE95C-E427-4FD9-907D-62FBC56E2FDE}" srcOrd="2" destOrd="0" presId="urn:microsoft.com/office/officeart/2005/8/layout/vList2"/>
    <dgm:cxn modelId="{2F60C282-D4DD-4FD6-80A8-33F3CDC424DD}" type="presParOf" srcId="{96044AA4-4844-497C-B171-9F31E56B1DDD}" destId="{D621D7B7-13F5-4E84-B97E-A0D1A8E0A8B3}" srcOrd="3" destOrd="0" presId="urn:microsoft.com/office/officeart/2005/8/layout/vList2"/>
    <dgm:cxn modelId="{63AA5482-3C8D-4AEF-9E34-C366ECE655A7}" type="presParOf" srcId="{96044AA4-4844-497C-B171-9F31E56B1DDD}" destId="{8898BCDA-C93C-4BEB-BE45-FA5A858B34F8}" srcOrd="4" destOrd="0" presId="urn:microsoft.com/office/officeart/2005/8/layout/vList2"/>
    <dgm:cxn modelId="{C2C8D74F-C945-4F4C-BBBC-74D127D969EA}" type="presParOf" srcId="{96044AA4-4844-497C-B171-9F31E56B1DDD}" destId="{924FB9FA-CB41-4E92-B5D7-E21D31F0245E}" srcOrd="5" destOrd="0" presId="urn:microsoft.com/office/officeart/2005/8/layout/vList2"/>
    <dgm:cxn modelId="{DCCC6D18-93C7-40F0-8E88-34996FDE83D4}" type="presParOf" srcId="{96044AA4-4844-497C-B171-9F31E56B1DDD}" destId="{6ACBE405-A9ED-433F-B69B-36D5B0D65E1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3DEB44D-DF00-4BB8-8D5A-32F1F74A2DE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43EEC97-8F69-474F-8DF6-D5E1E4327657}">
      <dgm:prSet phldrT="[Text]" custT="1"/>
      <dgm:spPr/>
      <dgm:t>
        <a:bodyPr/>
        <a:lstStyle/>
        <a:p>
          <a:pPr algn="ctr" rtl="1"/>
          <a:r>
            <a:rPr lang="fa-IR" sz="2800" dirty="0">
              <a:cs typeface="B Nazanin" panose="00000400000000000000" pitchFamily="2" charset="-78"/>
            </a:rPr>
            <a:t>نبود سازوکار و نهادهای مناسب برای حمایت از بنگاه‌های بزرگ دانش‌بنیان و توسعه‌دهنده فناوری </a:t>
          </a:r>
          <a:endParaRPr lang="en-US" sz="2800" dirty="0">
            <a:cs typeface="B Nazanin" panose="00000400000000000000" pitchFamily="2" charset="-78"/>
          </a:endParaRPr>
        </a:p>
      </dgm:t>
    </dgm:pt>
    <dgm:pt modelId="{741B1E95-E48B-426C-870E-3A4C364A57CE}" type="parTrans" cxnId="{1B4B689A-2825-4509-A0E3-C68B38370985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8D4C4659-1719-464B-A2FE-FD9B4AA77F84}" type="sibTrans" cxnId="{1B4B689A-2825-4509-A0E3-C68B38370985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A84E63E1-7E5E-4625-9DDA-7E5D754D517D}">
      <dgm:prSet phldrT="[Text]" custT="1"/>
      <dgm:spPr/>
      <dgm:t>
        <a:bodyPr/>
        <a:lstStyle/>
        <a:p>
          <a:pPr algn="ctr" rtl="1"/>
          <a:r>
            <a:rPr lang="fa-IR" sz="2800" dirty="0">
              <a:cs typeface="B Nazanin" panose="00000400000000000000" pitchFamily="2" charset="-78"/>
            </a:rPr>
            <a:t>نوپا بودن حوزه سرمایه‌گذاری خطرپذیر و نبود دانش و آگاهی کافی در میان افراد فعال در حوزه تأمین مالی </a:t>
          </a:r>
          <a:endParaRPr lang="en-US" sz="2800" dirty="0">
            <a:cs typeface="B Nazanin" panose="00000400000000000000" pitchFamily="2" charset="-78"/>
          </a:endParaRPr>
        </a:p>
      </dgm:t>
    </dgm:pt>
    <dgm:pt modelId="{75D8E4F9-E8D6-4B56-B778-361B6B7E2FE1}" type="parTrans" cxnId="{AD8FDC72-8603-4F87-848A-FF5E6B4C5EF2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AAAF1F06-32BB-4CB8-9E34-6C8E4FA251D3}" type="sibTrans" cxnId="{AD8FDC72-8603-4F87-848A-FF5E6B4C5EF2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20834533-E757-4479-8C6D-E92F0EAC77F2}">
      <dgm:prSet phldrT="[Text]" custT="1"/>
      <dgm:spPr/>
      <dgm:t>
        <a:bodyPr/>
        <a:lstStyle/>
        <a:p>
          <a:pPr algn="ctr" rtl="1"/>
          <a:r>
            <a:rPr lang="fa-IR" sz="2800" dirty="0">
              <a:cs typeface="B Nazanin" panose="00000400000000000000" pitchFamily="2" charset="-78"/>
            </a:rPr>
            <a:t>نبود درک درست از سرمایه‌گذاری خطرپذیر در میان شرکت‌ها و صنایع بزرگ</a:t>
          </a:r>
          <a:endParaRPr lang="en-US" sz="2800" dirty="0">
            <a:cs typeface="B Nazanin" panose="00000400000000000000" pitchFamily="2" charset="-78"/>
          </a:endParaRPr>
        </a:p>
      </dgm:t>
    </dgm:pt>
    <dgm:pt modelId="{5973D73F-27CE-41FB-9F2F-81CACD5E1009}" type="parTrans" cxnId="{6B3DA38D-F826-4E15-84E8-94E05BE848CA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08B498C2-B05A-464A-B051-31855DC799F7}" type="sibTrans" cxnId="{6B3DA38D-F826-4E15-84E8-94E05BE848CA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360D6B1B-77BD-4370-8A11-29DF54C3EF34}">
      <dgm:prSet phldrT="[Text]" custT="1"/>
      <dgm:spPr/>
      <dgm:t>
        <a:bodyPr/>
        <a:lstStyle/>
        <a:p>
          <a:pPr algn="ctr" rtl="1"/>
          <a:r>
            <a:rPr lang="fa-IR" sz="2800" dirty="0">
              <a:cs typeface="B Nazanin" panose="00000400000000000000" pitchFamily="2" charset="-78"/>
            </a:rPr>
            <a:t>سازوکار و نهادی مناسبی برای حمایت و نوسازی بنگاه‌ها در مرحله زوال </a:t>
          </a:r>
          <a:endParaRPr lang="en-US" sz="2800" dirty="0">
            <a:cs typeface="B Nazanin" panose="00000400000000000000" pitchFamily="2" charset="-78"/>
          </a:endParaRPr>
        </a:p>
      </dgm:t>
    </dgm:pt>
    <dgm:pt modelId="{2D77D66D-F668-400F-B08D-C115DA08CD16}" type="parTrans" cxnId="{3B28EC77-A24D-4E9E-97A5-053225BE890D}">
      <dgm:prSet/>
      <dgm:spPr/>
      <dgm:t>
        <a:bodyPr/>
        <a:lstStyle/>
        <a:p>
          <a:pPr algn="ctr"/>
          <a:endParaRPr lang="en-US" sz="2800"/>
        </a:p>
      </dgm:t>
    </dgm:pt>
    <dgm:pt modelId="{5E7078B9-FC57-40F8-9047-119FBDD72C70}" type="sibTrans" cxnId="{3B28EC77-A24D-4E9E-97A5-053225BE890D}">
      <dgm:prSet/>
      <dgm:spPr/>
      <dgm:t>
        <a:bodyPr/>
        <a:lstStyle/>
        <a:p>
          <a:pPr algn="ctr"/>
          <a:endParaRPr lang="en-US" sz="2800"/>
        </a:p>
      </dgm:t>
    </dgm:pt>
    <dgm:pt modelId="{6EC1421E-AFA4-4C2E-BDD1-F16C00E8D184}">
      <dgm:prSet phldrT="[Text]" custT="1"/>
      <dgm:spPr/>
      <dgm:t>
        <a:bodyPr/>
        <a:lstStyle/>
        <a:p>
          <a:pPr algn="ctr" rtl="1"/>
          <a:r>
            <a:rPr lang="fa-IR" sz="2800" dirty="0">
              <a:cs typeface="B Nazanin" panose="00000400000000000000" pitchFamily="2" charset="-78"/>
            </a:rPr>
            <a:t>حرکت فضای سرمایه‌گذاری خطرپذیر کشور به سمت کسب سود در کوتاه‌مدت</a:t>
          </a:r>
          <a:endParaRPr lang="en-US" sz="2800" dirty="0">
            <a:cs typeface="B Nazanin" panose="00000400000000000000" pitchFamily="2" charset="-78"/>
          </a:endParaRPr>
        </a:p>
      </dgm:t>
    </dgm:pt>
    <dgm:pt modelId="{B9738EA1-820D-401F-90F9-D7EBAD8E8EDD}" type="parTrans" cxnId="{6D8B7663-B93B-418C-8B97-6E100E427CEA}">
      <dgm:prSet/>
      <dgm:spPr/>
      <dgm:t>
        <a:bodyPr/>
        <a:lstStyle/>
        <a:p>
          <a:endParaRPr lang="en-US"/>
        </a:p>
      </dgm:t>
    </dgm:pt>
    <dgm:pt modelId="{30EC5389-AA1B-4535-A369-24618707865C}" type="sibTrans" cxnId="{6D8B7663-B93B-418C-8B97-6E100E427CEA}">
      <dgm:prSet/>
      <dgm:spPr/>
      <dgm:t>
        <a:bodyPr/>
        <a:lstStyle/>
        <a:p>
          <a:endParaRPr lang="en-US"/>
        </a:p>
      </dgm:t>
    </dgm:pt>
    <dgm:pt modelId="{96044AA4-4844-497C-B171-9F31E56B1DDD}" type="pres">
      <dgm:prSet presAssocID="{C3DEB44D-DF00-4BB8-8D5A-32F1F74A2D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0EFA324-DCF7-4B3C-ADD0-7314E8867B53}" type="pres">
      <dgm:prSet presAssocID="{B43EEC97-8F69-474F-8DF6-D5E1E4327657}" presName="parentText" presStyleLbl="node1" presStyleIdx="0" presStyleCnt="5" custScaleY="8199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DA5FE32-80D2-4460-BB92-06D7776F3A0E}" type="pres">
      <dgm:prSet presAssocID="{8D4C4659-1719-464B-A2FE-FD9B4AA77F84}" presName="spacer" presStyleCnt="0"/>
      <dgm:spPr/>
    </dgm:pt>
    <dgm:pt modelId="{9E7FE95C-E427-4FD9-907D-62FBC56E2FDE}" type="pres">
      <dgm:prSet presAssocID="{360D6B1B-77BD-4370-8A11-29DF54C3EF34}" presName="parentText" presStyleLbl="node1" presStyleIdx="1" presStyleCnt="5" custScaleY="6347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621D7B7-13F5-4E84-B97E-A0D1A8E0A8B3}" type="pres">
      <dgm:prSet presAssocID="{5E7078B9-FC57-40F8-9047-119FBDD72C70}" presName="spacer" presStyleCnt="0"/>
      <dgm:spPr/>
    </dgm:pt>
    <dgm:pt modelId="{8898BCDA-C93C-4BEB-BE45-FA5A858B34F8}" type="pres">
      <dgm:prSet presAssocID="{A84E63E1-7E5E-4625-9DDA-7E5D754D517D}" presName="parentText" presStyleLbl="node1" presStyleIdx="2" presStyleCnt="5" custScaleY="11030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24FB9FA-CB41-4E92-B5D7-E21D31F0245E}" type="pres">
      <dgm:prSet presAssocID="{AAAF1F06-32BB-4CB8-9E34-6C8E4FA251D3}" presName="spacer" presStyleCnt="0"/>
      <dgm:spPr/>
    </dgm:pt>
    <dgm:pt modelId="{6ACBE405-A9ED-433F-B69B-36D5B0D65E1F}" type="pres">
      <dgm:prSet presAssocID="{20834533-E757-4479-8C6D-E92F0EAC77F2}" presName="parentText" presStyleLbl="node1" presStyleIdx="3" presStyleCnt="5" custScaleY="6982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0F8E147-FC42-490A-A124-47A45409EC69}" type="pres">
      <dgm:prSet presAssocID="{08B498C2-B05A-464A-B051-31855DC799F7}" presName="spacer" presStyleCnt="0"/>
      <dgm:spPr/>
    </dgm:pt>
    <dgm:pt modelId="{10901FDE-59CB-48E3-8FCC-2E13E8E3CE93}" type="pres">
      <dgm:prSet presAssocID="{6EC1421E-AFA4-4C2E-BDD1-F16C00E8D184}" presName="parentText" presStyleLbl="node1" presStyleIdx="4" presStyleCnt="5" custScaleY="6982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6D8B7663-B93B-418C-8B97-6E100E427CEA}" srcId="{C3DEB44D-DF00-4BB8-8D5A-32F1F74A2DEF}" destId="{6EC1421E-AFA4-4C2E-BDD1-F16C00E8D184}" srcOrd="4" destOrd="0" parTransId="{B9738EA1-820D-401F-90F9-D7EBAD8E8EDD}" sibTransId="{30EC5389-AA1B-4535-A369-24618707865C}"/>
    <dgm:cxn modelId="{BFE2499F-553B-45E8-B7D4-5B2E2F2DE191}" type="presOf" srcId="{A84E63E1-7E5E-4625-9DDA-7E5D754D517D}" destId="{8898BCDA-C93C-4BEB-BE45-FA5A858B34F8}" srcOrd="0" destOrd="0" presId="urn:microsoft.com/office/officeart/2005/8/layout/vList2"/>
    <dgm:cxn modelId="{48854246-F91C-4EF0-908D-52C99CE7EEC6}" type="presOf" srcId="{6EC1421E-AFA4-4C2E-BDD1-F16C00E8D184}" destId="{10901FDE-59CB-48E3-8FCC-2E13E8E3CE93}" srcOrd="0" destOrd="0" presId="urn:microsoft.com/office/officeart/2005/8/layout/vList2"/>
    <dgm:cxn modelId="{1B4B689A-2825-4509-A0E3-C68B38370985}" srcId="{C3DEB44D-DF00-4BB8-8D5A-32F1F74A2DEF}" destId="{B43EEC97-8F69-474F-8DF6-D5E1E4327657}" srcOrd="0" destOrd="0" parTransId="{741B1E95-E48B-426C-870E-3A4C364A57CE}" sibTransId="{8D4C4659-1719-464B-A2FE-FD9B4AA77F84}"/>
    <dgm:cxn modelId="{CDF8D514-4583-4515-A21B-9AF479EAE6BA}" type="presOf" srcId="{360D6B1B-77BD-4370-8A11-29DF54C3EF34}" destId="{9E7FE95C-E427-4FD9-907D-62FBC56E2FDE}" srcOrd="0" destOrd="0" presId="urn:microsoft.com/office/officeart/2005/8/layout/vList2"/>
    <dgm:cxn modelId="{091DE8D5-011E-4A8C-9CF3-D288FCA411F4}" type="presOf" srcId="{C3DEB44D-DF00-4BB8-8D5A-32F1F74A2DEF}" destId="{96044AA4-4844-497C-B171-9F31E56B1DDD}" srcOrd="0" destOrd="0" presId="urn:microsoft.com/office/officeart/2005/8/layout/vList2"/>
    <dgm:cxn modelId="{CAB627D0-A463-4CD8-B03F-C867BB64A06E}" type="presOf" srcId="{20834533-E757-4479-8C6D-E92F0EAC77F2}" destId="{6ACBE405-A9ED-433F-B69B-36D5B0D65E1F}" srcOrd="0" destOrd="0" presId="urn:microsoft.com/office/officeart/2005/8/layout/vList2"/>
    <dgm:cxn modelId="{AD8FDC72-8603-4F87-848A-FF5E6B4C5EF2}" srcId="{C3DEB44D-DF00-4BB8-8D5A-32F1F74A2DEF}" destId="{A84E63E1-7E5E-4625-9DDA-7E5D754D517D}" srcOrd="2" destOrd="0" parTransId="{75D8E4F9-E8D6-4B56-B778-361B6B7E2FE1}" sibTransId="{AAAF1F06-32BB-4CB8-9E34-6C8E4FA251D3}"/>
    <dgm:cxn modelId="{7B9A8009-AFA4-49A7-986F-9C8157B44434}" type="presOf" srcId="{B43EEC97-8F69-474F-8DF6-D5E1E4327657}" destId="{D0EFA324-DCF7-4B3C-ADD0-7314E8867B53}" srcOrd="0" destOrd="0" presId="urn:microsoft.com/office/officeart/2005/8/layout/vList2"/>
    <dgm:cxn modelId="{6B3DA38D-F826-4E15-84E8-94E05BE848CA}" srcId="{C3DEB44D-DF00-4BB8-8D5A-32F1F74A2DEF}" destId="{20834533-E757-4479-8C6D-E92F0EAC77F2}" srcOrd="3" destOrd="0" parTransId="{5973D73F-27CE-41FB-9F2F-81CACD5E1009}" sibTransId="{08B498C2-B05A-464A-B051-31855DC799F7}"/>
    <dgm:cxn modelId="{3B28EC77-A24D-4E9E-97A5-053225BE890D}" srcId="{C3DEB44D-DF00-4BB8-8D5A-32F1F74A2DEF}" destId="{360D6B1B-77BD-4370-8A11-29DF54C3EF34}" srcOrd="1" destOrd="0" parTransId="{2D77D66D-F668-400F-B08D-C115DA08CD16}" sibTransId="{5E7078B9-FC57-40F8-9047-119FBDD72C70}"/>
    <dgm:cxn modelId="{405A9715-84F8-4164-A654-4B9561FB90A9}" type="presParOf" srcId="{96044AA4-4844-497C-B171-9F31E56B1DDD}" destId="{D0EFA324-DCF7-4B3C-ADD0-7314E8867B53}" srcOrd="0" destOrd="0" presId="urn:microsoft.com/office/officeart/2005/8/layout/vList2"/>
    <dgm:cxn modelId="{1E3EB256-44FA-4132-96C8-31745C789E28}" type="presParOf" srcId="{96044AA4-4844-497C-B171-9F31E56B1DDD}" destId="{BDA5FE32-80D2-4460-BB92-06D7776F3A0E}" srcOrd="1" destOrd="0" presId="urn:microsoft.com/office/officeart/2005/8/layout/vList2"/>
    <dgm:cxn modelId="{7A659983-5ECF-43BA-8AFC-5121A57962F0}" type="presParOf" srcId="{96044AA4-4844-497C-B171-9F31E56B1DDD}" destId="{9E7FE95C-E427-4FD9-907D-62FBC56E2FDE}" srcOrd="2" destOrd="0" presId="urn:microsoft.com/office/officeart/2005/8/layout/vList2"/>
    <dgm:cxn modelId="{2F60C282-D4DD-4FD6-80A8-33F3CDC424DD}" type="presParOf" srcId="{96044AA4-4844-497C-B171-9F31E56B1DDD}" destId="{D621D7B7-13F5-4E84-B97E-A0D1A8E0A8B3}" srcOrd="3" destOrd="0" presId="urn:microsoft.com/office/officeart/2005/8/layout/vList2"/>
    <dgm:cxn modelId="{63AA5482-3C8D-4AEF-9E34-C366ECE655A7}" type="presParOf" srcId="{96044AA4-4844-497C-B171-9F31E56B1DDD}" destId="{8898BCDA-C93C-4BEB-BE45-FA5A858B34F8}" srcOrd="4" destOrd="0" presId="urn:microsoft.com/office/officeart/2005/8/layout/vList2"/>
    <dgm:cxn modelId="{C2C8D74F-C945-4F4C-BBBC-74D127D969EA}" type="presParOf" srcId="{96044AA4-4844-497C-B171-9F31E56B1DDD}" destId="{924FB9FA-CB41-4E92-B5D7-E21D31F0245E}" srcOrd="5" destOrd="0" presId="urn:microsoft.com/office/officeart/2005/8/layout/vList2"/>
    <dgm:cxn modelId="{DCCC6D18-93C7-40F0-8E88-34996FDE83D4}" type="presParOf" srcId="{96044AA4-4844-497C-B171-9F31E56B1DDD}" destId="{6ACBE405-A9ED-433F-B69B-36D5B0D65E1F}" srcOrd="6" destOrd="0" presId="urn:microsoft.com/office/officeart/2005/8/layout/vList2"/>
    <dgm:cxn modelId="{D8788808-BFEF-4962-A37B-7C8F182FA392}" type="presParOf" srcId="{96044AA4-4844-497C-B171-9F31E56B1DDD}" destId="{F0F8E147-FC42-490A-A124-47A45409EC69}" srcOrd="7" destOrd="0" presId="urn:microsoft.com/office/officeart/2005/8/layout/vList2"/>
    <dgm:cxn modelId="{0D88202E-B6B9-455E-98FD-310572830122}" type="presParOf" srcId="{96044AA4-4844-497C-B171-9F31E56B1DDD}" destId="{10901FDE-59CB-48E3-8FCC-2E13E8E3CE9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3DEB44D-DF00-4BB8-8D5A-32F1F74A2DE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43EEC97-8F69-474F-8DF6-D5E1E4327657}">
      <dgm:prSet phldrT="[Text]" custT="1"/>
      <dgm:spPr/>
      <dgm:t>
        <a:bodyPr/>
        <a:lstStyle/>
        <a:p>
          <a:pPr algn="ctr" rtl="1"/>
          <a:r>
            <a:rPr lang="fa-IR" sz="2800" dirty="0">
              <a:cs typeface="B Nazanin" panose="00000400000000000000" pitchFamily="2" charset="-78"/>
            </a:rPr>
            <a:t>تعامل معاونت علمی و فناوری با بانک‌ها برای هدایت منابع مالی کشور به سمت بنگاه‌های فناور </a:t>
          </a:r>
          <a:endParaRPr lang="en-US" sz="2800" dirty="0">
            <a:cs typeface="B Nazanin" panose="00000400000000000000" pitchFamily="2" charset="-78"/>
          </a:endParaRPr>
        </a:p>
      </dgm:t>
    </dgm:pt>
    <dgm:pt modelId="{741B1E95-E48B-426C-870E-3A4C364A57CE}" type="parTrans" cxnId="{1B4B689A-2825-4509-A0E3-C68B38370985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8D4C4659-1719-464B-A2FE-FD9B4AA77F84}" type="sibTrans" cxnId="{1B4B689A-2825-4509-A0E3-C68B38370985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A84E63E1-7E5E-4625-9DDA-7E5D754D517D}">
      <dgm:prSet phldrT="[Text]" custT="1"/>
      <dgm:spPr/>
      <dgm:t>
        <a:bodyPr/>
        <a:lstStyle/>
        <a:p>
          <a:pPr algn="ctr" rtl="1"/>
          <a:r>
            <a:rPr lang="fa-IR" sz="2800" dirty="0">
              <a:cs typeface="B Nazanin" panose="00000400000000000000" pitchFamily="2" charset="-78"/>
            </a:rPr>
            <a:t>نبود نهاد رگولاتوری واحد و قوانین منسجم برای نظام تأمین مالی نوآوری و نهادهای توسعه‌ای در کشور </a:t>
          </a:r>
          <a:endParaRPr lang="en-US" sz="2800" dirty="0">
            <a:cs typeface="B Nazanin" panose="00000400000000000000" pitchFamily="2" charset="-78"/>
          </a:endParaRPr>
        </a:p>
      </dgm:t>
    </dgm:pt>
    <dgm:pt modelId="{75D8E4F9-E8D6-4B56-B778-361B6B7E2FE1}" type="parTrans" cxnId="{AD8FDC72-8603-4F87-848A-FF5E6B4C5EF2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AAAF1F06-32BB-4CB8-9E34-6C8E4FA251D3}" type="sibTrans" cxnId="{AD8FDC72-8603-4F87-848A-FF5E6B4C5EF2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20834533-E757-4479-8C6D-E92F0EAC77F2}">
      <dgm:prSet phldrT="[Text]" custT="1"/>
      <dgm:spPr/>
      <dgm:t>
        <a:bodyPr/>
        <a:lstStyle/>
        <a:p>
          <a:pPr algn="ctr" rtl="1"/>
          <a:r>
            <a:rPr lang="fa-IR" sz="2800" dirty="0">
              <a:cs typeface="B Nazanin" panose="00000400000000000000" pitchFamily="2" charset="-78"/>
            </a:rPr>
            <a:t>گسترده بودن حوزه‌های فناوری مشخص‌شده در نقشه جامع علمی کشور</a:t>
          </a:r>
          <a:endParaRPr lang="en-US" sz="2800" dirty="0">
            <a:cs typeface="B Nazanin" panose="00000400000000000000" pitchFamily="2" charset="-78"/>
          </a:endParaRPr>
        </a:p>
      </dgm:t>
    </dgm:pt>
    <dgm:pt modelId="{5973D73F-27CE-41FB-9F2F-81CACD5E1009}" type="parTrans" cxnId="{6B3DA38D-F826-4E15-84E8-94E05BE848CA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08B498C2-B05A-464A-B051-31855DC799F7}" type="sibTrans" cxnId="{6B3DA38D-F826-4E15-84E8-94E05BE848CA}">
      <dgm:prSet/>
      <dgm:spPr/>
      <dgm:t>
        <a:bodyPr/>
        <a:lstStyle/>
        <a:p>
          <a:pPr algn="ctr" rtl="1"/>
          <a:endParaRPr lang="en-US" sz="2800">
            <a:cs typeface="B Nazanin" panose="00000400000000000000" pitchFamily="2" charset="-78"/>
          </a:endParaRPr>
        </a:p>
      </dgm:t>
    </dgm:pt>
    <dgm:pt modelId="{360D6B1B-77BD-4370-8A11-29DF54C3EF34}">
      <dgm:prSet phldrT="[Text]" custT="1"/>
      <dgm:spPr/>
      <dgm:t>
        <a:bodyPr/>
        <a:lstStyle/>
        <a:p>
          <a:pPr algn="ctr" rtl="1"/>
          <a:r>
            <a:rPr lang="fa-IR" sz="2800" dirty="0">
              <a:cs typeface="B Nazanin" panose="00000400000000000000" pitchFamily="2" charset="-78"/>
            </a:rPr>
            <a:t>صندوق نوآوری و شکوفایی: رهبری نهادهای تأمین مالی نوآوری و دبیرخانه کارگروه صندوق‌های پژوهش و فناوری</a:t>
          </a:r>
          <a:endParaRPr lang="en-US" sz="2800" dirty="0">
            <a:cs typeface="B Nazanin" panose="00000400000000000000" pitchFamily="2" charset="-78"/>
          </a:endParaRPr>
        </a:p>
      </dgm:t>
    </dgm:pt>
    <dgm:pt modelId="{2D77D66D-F668-400F-B08D-C115DA08CD16}" type="parTrans" cxnId="{3B28EC77-A24D-4E9E-97A5-053225BE890D}">
      <dgm:prSet/>
      <dgm:spPr/>
      <dgm:t>
        <a:bodyPr/>
        <a:lstStyle/>
        <a:p>
          <a:pPr algn="ctr"/>
          <a:endParaRPr lang="en-US" sz="2800"/>
        </a:p>
      </dgm:t>
    </dgm:pt>
    <dgm:pt modelId="{5E7078B9-FC57-40F8-9047-119FBDD72C70}" type="sibTrans" cxnId="{3B28EC77-A24D-4E9E-97A5-053225BE890D}">
      <dgm:prSet/>
      <dgm:spPr/>
      <dgm:t>
        <a:bodyPr/>
        <a:lstStyle/>
        <a:p>
          <a:pPr algn="ctr"/>
          <a:endParaRPr lang="en-US" sz="2800"/>
        </a:p>
      </dgm:t>
    </dgm:pt>
    <dgm:pt modelId="{96044AA4-4844-497C-B171-9F31E56B1DDD}" type="pres">
      <dgm:prSet presAssocID="{C3DEB44D-DF00-4BB8-8D5A-32F1F74A2D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0EFA324-DCF7-4B3C-ADD0-7314E8867B53}" type="pres">
      <dgm:prSet presAssocID="{B43EEC97-8F69-474F-8DF6-D5E1E4327657}" presName="parentText" presStyleLbl="node1" presStyleIdx="0" presStyleCnt="4" custScaleY="8199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DA5FE32-80D2-4460-BB92-06D7776F3A0E}" type="pres">
      <dgm:prSet presAssocID="{8D4C4659-1719-464B-A2FE-FD9B4AA77F84}" presName="spacer" presStyleCnt="0"/>
      <dgm:spPr/>
    </dgm:pt>
    <dgm:pt modelId="{9E7FE95C-E427-4FD9-907D-62FBC56E2FDE}" type="pres">
      <dgm:prSet presAssocID="{360D6B1B-77BD-4370-8A11-29DF54C3EF34}" presName="parentText" presStyleLbl="node1" presStyleIdx="1" presStyleCnt="4" custScaleY="9517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621D7B7-13F5-4E84-B97E-A0D1A8E0A8B3}" type="pres">
      <dgm:prSet presAssocID="{5E7078B9-FC57-40F8-9047-119FBDD72C70}" presName="spacer" presStyleCnt="0"/>
      <dgm:spPr/>
    </dgm:pt>
    <dgm:pt modelId="{8898BCDA-C93C-4BEB-BE45-FA5A858B34F8}" type="pres">
      <dgm:prSet presAssocID="{A84E63E1-7E5E-4625-9DDA-7E5D754D517D}" presName="parentText" presStyleLbl="node1" presStyleIdx="2" presStyleCnt="4" custScaleY="9965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24FB9FA-CB41-4E92-B5D7-E21D31F0245E}" type="pres">
      <dgm:prSet presAssocID="{AAAF1F06-32BB-4CB8-9E34-6C8E4FA251D3}" presName="spacer" presStyleCnt="0"/>
      <dgm:spPr/>
    </dgm:pt>
    <dgm:pt modelId="{6ACBE405-A9ED-433F-B69B-36D5B0D65E1F}" type="pres">
      <dgm:prSet presAssocID="{20834533-E757-4479-8C6D-E92F0EAC77F2}" presName="parentText" presStyleLbl="node1" presStyleIdx="3" presStyleCnt="4" custScaleY="6982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FE2499F-553B-45E8-B7D4-5B2E2F2DE191}" type="presOf" srcId="{A84E63E1-7E5E-4625-9DDA-7E5D754D517D}" destId="{8898BCDA-C93C-4BEB-BE45-FA5A858B34F8}" srcOrd="0" destOrd="0" presId="urn:microsoft.com/office/officeart/2005/8/layout/vList2"/>
    <dgm:cxn modelId="{1B4B689A-2825-4509-A0E3-C68B38370985}" srcId="{C3DEB44D-DF00-4BB8-8D5A-32F1F74A2DEF}" destId="{B43EEC97-8F69-474F-8DF6-D5E1E4327657}" srcOrd="0" destOrd="0" parTransId="{741B1E95-E48B-426C-870E-3A4C364A57CE}" sibTransId="{8D4C4659-1719-464B-A2FE-FD9B4AA77F84}"/>
    <dgm:cxn modelId="{CDF8D514-4583-4515-A21B-9AF479EAE6BA}" type="presOf" srcId="{360D6B1B-77BD-4370-8A11-29DF54C3EF34}" destId="{9E7FE95C-E427-4FD9-907D-62FBC56E2FDE}" srcOrd="0" destOrd="0" presId="urn:microsoft.com/office/officeart/2005/8/layout/vList2"/>
    <dgm:cxn modelId="{091DE8D5-011E-4A8C-9CF3-D288FCA411F4}" type="presOf" srcId="{C3DEB44D-DF00-4BB8-8D5A-32F1F74A2DEF}" destId="{96044AA4-4844-497C-B171-9F31E56B1DDD}" srcOrd="0" destOrd="0" presId="urn:microsoft.com/office/officeart/2005/8/layout/vList2"/>
    <dgm:cxn modelId="{CAB627D0-A463-4CD8-B03F-C867BB64A06E}" type="presOf" srcId="{20834533-E757-4479-8C6D-E92F0EAC77F2}" destId="{6ACBE405-A9ED-433F-B69B-36D5B0D65E1F}" srcOrd="0" destOrd="0" presId="urn:microsoft.com/office/officeart/2005/8/layout/vList2"/>
    <dgm:cxn modelId="{AD8FDC72-8603-4F87-848A-FF5E6B4C5EF2}" srcId="{C3DEB44D-DF00-4BB8-8D5A-32F1F74A2DEF}" destId="{A84E63E1-7E5E-4625-9DDA-7E5D754D517D}" srcOrd="2" destOrd="0" parTransId="{75D8E4F9-E8D6-4B56-B778-361B6B7E2FE1}" sibTransId="{AAAF1F06-32BB-4CB8-9E34-6C8E4FA251D3}"/>
    <dgm:cxn modelId="{7B9A8009-AFA4-49A7-986F-9C8157B44434}" type="presOf" srcId="{B43EEC97-8F69-474F-8DF6-D5E1E4327657}" destId="{D0EFA324-DCF7-4B3C-ADD0-7314E8867B53}" srcOrd="0" destOrd="0" presId="urn:microsoft.com/office/officeart/2005/8/layout/vList2"/>
    <dgm:cxn modelId="{6B3DA38D-F826-4E15-84E8-94E05BE848CA}" srcId="{C3DEB44D-DF00-4BB8-8D5A-32F1F74A2DEF}" destId="{20834533-E757-4479-8C6D-E92F0EAC77F2}" srcOrd="3" destOrd="0" parTransId="{5973D73F-27CE-41FB-9F2F-81CACD5E1009}" sibTransId="{08B498C2-B05A-464A-B051-31855DC799F7}"/>
    <dgm:cxn modelId="{3B28EC77-A24D-4E9E-97A5-053225BE890D}" srcId="{C3DEB44D-DF00-4BB8-8D5A-32F1F74A2DEF}" destId="{360D6B1B-77BD-4370-8A11-29DF54C3EF34}" srcOrd="1" destOrd="0" parTransId="{2D77D66D-F668-400F-B08D-C115DA08CD16}" sibTransId="{5E7078B9-FC57-40F8-9047-119FBDD72C70}"/>
    <dgm:cxn modelId="{405A9715-84F8-4164-A654-4B9561FB90A9}" type="presParOf" srcId="{96044AA4-4844-497C-B171-9F31E56B1DDD}" destId="{D0EFA324-DCF7-4B3C-ADD0-7314E8867B53}" srcOrd="0" destOrd="0" presId="urn:microsoft.com/office/officeart/2005/8/layout/vList2"/>
    <dgm:cxn modelId="{1E3EB256-44FA-4132-96C8-31745C789E28}" type="presParOf" srcId="{96044AA4-4844-497C-B171-9F31E56B1DDD}" destId="{BDA5FE32-80D2-4460-BB92-06D7776F3A0E}" srcOrd="1" destOrd="0" presId="urn:microsoft.com/office/officeart/2005/8/layout/vList2"/>
    <dgm:cxn modelId="{7A659983-5ECF-43BA-8AFC-5121A57962F0}" type="presParOf" srcId="{96044AA4-4844-497C-B171-9F31E56B1DDD}" destId="{9E7FE95C-E427-4FD9-907D-62FBC56E2FDE}" srcOrd="2" destOrd="0" presId="urn:microsoft.com/office/officeart/2005/8/layout/vList2"/>
    <dgm:cxn modelId="{2F60C282-D4DD-4FD6-80A8-33F3CDC424DD}" type="presParOf" srcId="{96044AA4-4844-497C-B171-9F31E56B1DDD}" destId="{D621D7B7-13F5-4E84-B97E-A0D1A8E0A8B3}" srcOrd="3" destOrd="0" presId="urn:microsoft.com/office/officeart/2005/8/layout/vList2"/>
    <dgm:cxn modelId="{63AA5482-3C8D-4AEF-9E34-C366ECE655A7}" type="presParOf" srcId="{96044AA4-4844-497C-B171-9F31E56B1DDD}" destId="{8898BCDA-C93C-4BEB-BE45-FA5A858B34F8}" srcOrd="4" destOrd="0" presId="urn:microsoft.com/office/officeart/2005/8/layout/vList2"/>
    <dgm:cxn modelId="{C2C8D74F-C945-4F4C-BBBC-74D127D969EA}" type="presParOf" srcId="{96044AA4-4844-497C-B171-9F31E56B1DDD}" destId="{924FB9FA-CB41-4E92-B5D7-E21D31F0245E}" srcOrd="5" destOrd="0" presId="urn:microsoft.com/office/officeart/2005/8/layout/vList2"/>
    <dgm:cxn modelId="{DCCC6D18-93C7-40F0-8E88-34996FDE83D4}" type="presParOf" srcId="{96044AA4-4844-497C-B171-9F31E56B1DDD}" destId="{6ACBE405-A9ED-433F-B69B-36D5B0D65E1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A115E6-6CE4-4EC5-B5C1-FECD38401B81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1BF1B1D-2B05-40D5-ADB3-D6DD2A603E1F}">
      <dgm:prSet phldrT="[Text]"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ادغام و اکتساب: روش افزایش مقیاس شرکت‌ها، افزایش سهم و قدرت در بازار، رقابتی شدن، دستیابی به سبد محصول یا خدمت وسیع‌تر یا بهبود شرایط اقتصادی شرکت‌ها </a:t>
          </a:r>
          <a:endParaRPr lang="en-US" sz="2400" dirty="0">
            <a:cs typeface="B Nazanin" panose="00000400000000000000" pitchFamily="2" charset="-78"/>
          </a:endParaRPr>
        </a:p>
      </dgm:t>
    </dgm:pt>
    <dgm:pt modelId="{C970E607-6473-4591-BC51-ED1C64FC4C9E}" type="parTrans" cxnId="{BE1B6A9A-0F7F-4B8E-A07C-2A4C9A02492E}">
      <dgm:prSet/>
      <dgm:spPr/>
      <dgm:t>
        <a:bodyPr/>
        <a:lstStyle/>
        <a:p>
          <a:pPr algn="just" rtl="1"/>
          <a:endParaRPr lang="en-US" sz="2400">
            <a:cs typeface="B Nazanin" panose="00000400000000000000" pitchFamily="2" charset="-78"/>
          </a:endParaRPr>
        </a:p>
      </dgm:t>
    </dgm:pt>
    <dgm:pt modelId="{8CB2470B-3FB2-4595-85F5-6909F8C3AD38}" type="sibTrans" cxnId="{BE1B6A9A-0F7F-4B8E-A07C-2A4C9A02492E}">
      <dgm:prSet/>
      <dgm:spPr/>
      <dgm:t>
        <a:bodyPr/>
        <a:lstStyle/>
        <a:p>
          <a:pPr algn="just" rtl="1"/>
          <a:endParaRPr lang="en-US" sz="2400">
            <a:cs typeface="B Nazanin" panose="00000400000000000000" pitchFamily="2" charset="-78"/>
          </a:endParaRPr>
        </a:p>
      </dgm:t>
    </dgm:pt>
    <dgm:pt modelId="{F20DE0AA-273F-4C54-AFA8-603F256AB7AC}">
      <dgm:prSet phldrT="[Text]"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اتحاد راهبردی: مستقل ماندن شرکا، تقسیم کنترل مدیریتی، همکاری برای دستیابی به اهداف مشترک</a:t>
          </a:r>
          <a:endParaRPr lang="en-US" sz="2400" dirty="0">
            <a:cs typeface="B Nazanin" panose="00000400000000000000" pitchFamily="2" charset="-78"/>
          </a:endParaRPr>
        </a:p>
      </dgm:t>
    </dgm:pt>
    <dgm:pt modelId="{A480FA8F-B3C1-4FD2-9B05-ABEC101BF700}" type="parTrans" cxnId="{6ED21E0A-2E9F-40D5-8561-CD15BC2F9B20}">
      <dgm:prSet/>
      <dgm:spPr/>
      <dgm:t>
        <a:bodyPr/>
        <a:lstStyle/>
        <a:p>
          <a:pPr algn="just" rtl="1"/>
          <a:endParaRPr lang="en-US" sz="2400">
            <a:cs typeface="B Nazanin" panose="00000400000000000000" pitchFamily="2" charset="-78"/>
          </a:endParaRPr>
        </a:p>
      </dgm:t>
    </dgm:pt>
    <dgm:pt modelId="{BB22E86C-98F3-4CD2-8483-5616C622EBFA}" type="sibTrans" cxnId="{6ED21E0A-2E9F-40D5-8561-CD15BC2F9B20}">
      <dgm:prSet/>
      <dgm:spPr/>
      <dgm:t>
        <a:bodyPr/>
        <a:lstStyle/>
        <a:p>
          <a:pPr algn="just" rtl="1"/>
          <a:endParaRPr lang="en-US" sz="2400">
            <a:cs typeface="B Nazanin" panose="00000400000000000000" pitchFamily="2" charset="-78"/>
          </a:endParaRPr>
        </a:p>
      </dgm:t>
    </dgm:pt>
    <dgm:pt modelId="{2BB6532D-9949-42DE-A099-6E45575EF3A0}">
      <dgm:prSet phldrT="[Text]"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عرضه عمومی اولیه سهام: اولین فروش سهام شرکت خصوصی در بازار سهام و تبدیل شدن به شرکت عمومی </a:t>
          </a:r>
          <a:endParaRPr lang="en-US" sz="2400" dirty="0">
            <a:cs typeface="B Nazanin" panose="00000400000000000000" pitchFamily="2" charset="-78"/>
          </a:endParaRPr>
        </a:p>
      </dgm:t>
    </dgm:pt>
    <dgm:pt modelId="{861B7634-CB3F-48D2-97FF-3314DDFCFE0F}" type="parTrans" cxnId="{092E6919-6E0D-4953-9902-0938F51BFBCE}">
      <dgm:prSet/>
      <dgm:spPr/>
      <dgm:t>
        <a:bodyPr/>
        <a:lstStyle/>
        <a:p>
          <a:pPr algn="just" rtl="1"/>
          <a:endParaRPr lang="en-US" sz="2400">
            <a:cs typeface="B Nazanin" panose="00000400000000000000" pitchFamily="2" charset="-78"/>
          </a:endParaRPr>
        </a:p>
      </dgm:t>
    </dgm:pt>
    <dgm:pt modelId="{06B235CC-7A4D-4DD0-BE18-771C5030298E}" type="sibTrans" cxnId="{092E6919-6E0D-4953-9902-0938F51BFBCE}">
      <dgm:prSet/>
      <dgm:spPr/>
      <dgm:t>
        <a:bodyPr/>
        <a:lstStyle/>
        <a:p>
          <a:pPr algn="just" rtl="1"/>
          <a:endParaRPr lang="en-US" sz="2400">
            <a:cs typeface="B Nazanin" panose="00000400000000000000" pitchFamily="2" charset="-78"/>
          </a:endParaRPr>
        </a:p>
      </dgm:t>
    </dgm:pt>
    <dgm:pt modelId="{A003049A-1BFF-4517-B4E1-7220F4CF21D7}">
      <dgm:prSet phldrT="[Text]"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عرضه‌های ثانویه: خرید و فروش مجدد سهام شرکت در بازار سهام</a:t>
          </a:r>
          <a:endParaRPr lang="en-US" sz="2400" dirty="0">
            <a:cs typeface="B Nazanin" panose="00000400000000000000" pitchFamily="2" charset="-78"/>
          </a:endParaRPr>
        </a:p>
      </dgm:t>
    </dgm:pt>
    <dgm:pt modelId="{4A55119D-4CBA-4FD8-85A4-D3EF421BECB0}" type="sibTrans" cxnId="{F793238A-27EA-417D-853C-0D11840E1D96}">
      <dgm:prSet/>
      <dgm:spPr/>
      <dgm:t>
        <a:bodyPr/>
        <a:lstStyle/>
        <a:p>
          <a:pPr algn="just"/>
          <a:endParaRPr lang="en-US" sz="2400"/>
        </a:p>
      </dgm:t>
    </dgm:pt>
    <dgm:pt modelId="{69FDE841-8DE7-4EE1-AEE3-2F9F231598D5}" type="parTrans" cxnId="{F793238A-27EA-417D-853C-0D11840E1D96}">
      <dgm:prSet/>
      <dgm:spPr/>
      <dgm:t>
        <a:bodyPr/>
        <a:lstStyle/>
        <a:p>
          <a:pPr algn="just"/>
          <a:endParaRPr lang="en-US" sz="2400"/>
        </a:p>
      </dgm:t>
    </dgm:pt>
    <dgm:pt modelId="{4E03360C-8AC8-4AF8-BDD7-47502EBEAEB7}" type="pres">
      <dgm:prSet presAssocID="{99A115E6-6CE4-4EC5-B5C1-FECD38401B81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E400FC5-7D88-4F43-8D04-90236CD30DFB}" type="pres">
      <dgm:prSet presAssocID="{11BF1B1D-2B05-40D5-ADB3-D6DD2A603E1F}" presName="parentLin" presStyleCnt="0"/>
      <dgm:spPr/>
    </dgm:pt>
    <dgm:pt modelId="{1DD37630-2381-46DD-B19C-89A7B52DC8C5}" type="pres">
      <dgm:prSet presAssocID="{11BF1B1D-2B05-40D5-ADB3-D6DD2A603E1F}" presName="parentLeftMargin" presStyleLbl="node1" presStyleIdx="0" presStyleCnt="4"/>
      <dgm:spPr/>
      <dgm:t>
        <a:bodyPr/>
        <a:lstStyle/>
        <a:p>
          <a:pPr rtl="1"/>
          <a:endParaRPr lang="fa-IR"/>
        </a:p>
      </dgm:t>
    </dgm:pt>
    <dgm:pt modelId="{E460BCA8-B6EF-484A-8249-8E210CFCA0D0}" type="pres">
      <dgm:prSet presAssocID="{11BF1B1D-2B05-40D5-ADB3-D6DD2A603E1F}" presName="parentText" presStyleLbl="node1" presStyleIdx="0" presStyleCnt="4" custScaleX="128926" custScaleY="29753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E1DD782-5629-4724-B289-E601D9A76C45}" type="pres">
      <dgm:prSet presAssocID="{11BF1B1D-2B05-40D5-ADB3-D6DD2A603E1F}" presName="negativeSpace" presStyleCnt="0"/>
      <dgm:spPr/>
    </dgm:pt>
    <dgm:pt modelId="{88C5F065-7ABD-4255-B5E8-91D66C86E359}" type="pres">
      <dgm:prSet presAssocID="{11BF1B1D-2B05-40D5-ADB3-D6DD2A603E1F}" presName="childText" presStyleLbl="conFgAcc1" presStyleIdx="0" presStyleCnt="4" custScaleY="166791">
        <dgm:presLayoutVars>
          <dgm:bulletEnabled val="1"/>
        </dgm:presLayoutVars>
      </dgm:prSet>
      <dgm:spPr/>
    </dgm:pt>
    <dgm:pt modelId="{9C8926C6-2E89-485C-814C-38E71DB480A1}" type="pres">
      <dgm:prSet presAssocID="{8CB2470B-3FB2-4595-85F5-6909F8C3AD38}" presName="spaceBetweenRectangles" presStyleCnt="0"/>
      <dgm:spPr/>
    </dgm:pt>
    <dgm:pt modelId="{644A1B50-ED8E-4EBE-B688-55D2480B064D}" type="pres">
      <dgm:prSet presAssocID="{F20DE0AA-273F-4C54-AFA8-603F256AB7AC}" presName="parentLin" presStyleCnt="0"/>
      <dgm:spPr/>
    </dgm:pt>
    <dgm:pt modelId="{A76E6E0B-D664-4034-8803-BAB6844A3A40}" type="pres">
      <dgm:prSet presAssocID="{F20DE0AA-273F-4C54-AFA8-603F256AB7AC}" presName="parentLeftMargin" presStyleLbl="node1" presStyleIdx="0" presStyleCnt="4"/>
      <dgm:spPr/>
      <dgm:t>
        <a:bodyPr/>
        <a:lstStyle/>
        <a:p>
          <a:pPr rtl="1"/>
          <a:endParaRPr lang="fa-IR"/>
        </a:p>
      </dgm:t>
    </dgm:pt>
    <dgm:pt modelId="{A5AEB6AF-9FBE-451E-B56B-D9E0F736710A}" type="pres">
      <dgm:prSet presAssocID="{F20DE0AA-273F-4C54-AFA8-603F256AB7AC}" presName="parentText" presStyleLbl="node1" presStyleIdx="1" presStyleCnt="4" custScaleX="128926" custScaleY="16679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2D06658-6D1C-491F-BE63-C02AD99EA8CA}" type="pres">
      <dgm:prSet presAssocID="{F20DE0AA-273F-4C54-AFA8-603F256AB7AC}" presName="negativeSpace" presStyleCnt="0"/>
      <dgm:spPr/>
    </dgm:pt>
    <dgm:pt modelId="{FAF89AFF-B280-403F-B411-981B3E772CD2}" type="pres">
      <dgm:prSet presAssocID="{F20DE0AA-273F-4C54-AFA8-603F256AB7AC}" presName="childText" presStyleLbl="conFgAcc1" presStyleIdx="1" presStyleCnt="4" custScaleY="166791">
        <dgm:presLayoutVars>
          <dgm:bulletEnabled val="1"/>
        </dgm:presLayoutVars>
      </dgm:prSet>
      <dgm:spPr/>
    </dgm:pt>
    <dgm:pt modelId="{2B49E2F6-ECCF-4B6D-9BF3-273592854C80}" type="pres">
      <dgm:prSet presAssocID="{BB22E86C-98F3-4CD2-8483-5616C622EBFA}" presName="spaceBetweenRectangles" presStyleCnt="0"/>
      <dgm:spPr/>
    </dgm:pt>
    <dgm:pt modelId="{518906E1-36BE-4A7E-8408-2EFE5136414A}" type="pres">
      <dgm:prSet presAssocID="{2BB6532D-9949-42DE-A099-6E45575EF3A0}" presName="parentLin" presStyleCnt="0"/>
      <dgm:spPr/>
    </dgm:pt>
    <dgm:pt modelId="{BFB454E2-1637-4808-A706-B45A4AF26B0E}" type="pres">
      <dgm:prSet presAssocID="{2BB6532D-9949-42DE-A099-6E45575EF3A0}" presName="parentLeftMargin" presStyleLbl="node1" presStyleIdx="1" presStyleCnt="4"/>
      <dgm:spPr/>
      <dgm:t>
        <a:bodyPr/>
        <a:lstStyle/>
        <a:p>
          <a:pPr rtl="1"/>
          <a:endParaRPr lang="fa-IR"/>
        </a:p>
      </dgm:t>
    </dgm:pt>
    <dgm:pt modelId="{34C90A4D-B295-415A-9C18-46308713D878}" type="pres">
      <dgm:prSet presAssocID="{2BB6532D-9949-42DE-A099-6E45575EF3A0}" presName="parentText" presStyleLbl="node1" presStyleIdx="2" presStyleCnt="4" custScaleX="128926" custScaleY="16679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B9786F5-A01D-47FB-A0C1-9CF9784A95EB}" type="pres">
      <dgm:prSet presAssocID="{2BB6532D-9949-42DE-A099-6E45575EF3A0}" presName="negativeSpace" presStyleCnt="0"/>
      <dgm:spPr/>
    </dgm:pt>
    <dgm:pt modelId="{56DAB1B3-DD89-48E1-AB35-19D41C1AEC9B}" type="pres">
      <dgm:prSet presAssocID="{2BB6532D-9949-42DE-A099-6E45575EF3A0}" presName="childText" presStyleLbl="conFgAcc1" presStyleIdx="2" presStyleCnt="4" custScaleY="166791">
        <dgm:presLayoutVars>
          <dgm:bulletEnabled val="1"/>
        </dgm:presLayoutVars>
      </dgm:prSet>
      <dgm:spPr/>
    </dgm:pt>
    <dgm:pt modelId="{FEB4C083-C131-4D85-A697-6CCD60E648EA}" type="pres">
      <dgm:prSet presAssocID="{06B235CC-7A4D-4DD0-BE18-771C5030298E}" presName="spaceBetweenRectangles" presStyleCnt="0"/>
      <dgm:spPr/>
    </dgm:pt>
    <dgm:pt modelId="{60E421F6-A731-44E1-8361-C19BD63E382C}" type="pres">
      <dgm:prSet presAssocID="{A003049A-1BFF-4517-B4E1-7220F4CF21D7}" presName="parentLin" presStyleCnt="0"/>
      <dgm:spPr/>
    </dgm:pt>
    <dgm:pt modelId="{1D991E8B-0658-4FC4-AB26-632FCE6D62EB}" type="pres">
      <dgm:prSet presAssocID="{A003049A-1BFF-4517-B4E1-7220F4CF21D7}" presName="parentLeftMargin" presStyleLbl="node1" presStyleIdx="2" presStyleCnt="4"/>
      <dgm:spPr/>
      <dgm:t>
        <a:bodyPr/>
        <a:lstStyle/>
        <a:p>
          <a:pPr rtl="1"/>
          <a:endParaRPr lang="fa-IR"/>
        </a:p>
      </dgm:t>
    </dgm:pt>
    <dgm:pt modelId="{A30990DC-2182-4079-A3BD-956D6CFBB9F5}" type="pres">
      <dgm:prSet presAssocID="{A003049A-1BFF-4517-B4E1-7220F4CF21D7}" presName="parentText" presStyleLbl="node1" presStyleIdx="3" presStyleCnt="4" custScaleX="128926" custScaleY="16679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A1CA5F-E918-4F12-BE72-A4175322E01F}" type="pres">
      <dgm:prSet presAssocID="{A003049A-1BFF-4517-B4E1-7220F4CF21D7}" presName="negativeSpace" presStyleCnt="0"/>
      <dgm:spPr/>
    </dgm:pt>
    <dgm:pt modelId="{0A6333F4-D269-41F6-8594-D19B276AEEEA}" type="pres">
      <dgm:prSet presAssocID="{A003049A-1BFF-4517-B4E1-7220F4CF21D7}" presName="childText" presStyleLbl="conFgAcc1" presStyleIdx="3" presStyleCnt="4" custScaleY="166791">
        <dgm:presLayoutVars>
          <dgm:bulletEnabled val="1"/>
        </dgm:presLayoutVars>
      </dgm:prSet>
      <dgm:spPr/>
    </dgm:pt>
  </dgm:ptLst>
  <dgm:cxnLst>
    <dgm:cxn modelId="{E7C8D6F1-D0BE-4354-8E00-5216CA83726C}" type="presOf" srcId="{A003049A-1BFF-4517-B4E1-7220F4CF21D7}" destId="{1D991E8B-0658-4FC4-AB26-632FCE6D62EB}" srcOrd="0" destOrd="0" presId="urn:microsoft.com/office/officeart/2005/8/layout/list1"/>
    <dgm:cxn modelId="{7B722CD8-B49C-4602-9A8F-1A8523B3CC03}" type="presOf" srcId="{F20DE0AA-273F-4C54-AFA8-603F256AB7AC}" destId="{A76E6E0B-D664-4034-8803-BAB6844A3A40}" srcOrd="0" destOrd="0" presId="urn:microsoft.com/office/officeart/2005/8/layout/list1"/>
    <dgm:cxn modelId="{ABAC4CDA-805A-4D64-80A0-67DF282E5D46}" type="presOf" srcId="{2BB6532D-9949-42DE-A099-6E45575EF3A0}" destId="{34C90A4D-B295-415A-9C18-46308713D878}" srcOrd="1" destOrd="0" presId="urn:microsoft.com/office/officeart/2005/8/layout/list1"/>
    <dgm:cxn modelId="{681E6054-C0FA-4446-8595-5FA7B7C39CCD}" type="presOf" srcId="{2BB6532D-9949-42DE-A099-6E45575EF3A0}" destId="{BFB454E2-1637-4808-A706-B45A4AF26B0E}" srcOrd="0" destOrd="0" presId="urn:microsoft.com/office/officeart/2005/8/layout/list1"/>
    <dgm:cxn modelId="{B3D38A55-1205-4775-9B01-F50B022C4557}" type="presOf" srcId="{11BF1B1D-2B05-40D5-ADB3-D6DD2A603E1F}" destId="{E460BCA8-B6EF-484A-8249-8E210CFCA0D0}" srcOrd="1" destOrd="0" presId="urn:microsoft.com/office/officeart/2005/8/layout/list1"/>
    <dgm:cxn modelId="{0CED30F5-A3BF-4E17-BEDA-B8D9E125D8A0}" type="presOf" srcId="{F20DE0AA-273F-4C54-AFA8-603F256AB7AC}" destId="{A5AEB6AF-9FBE-451E-B56B-D9E0F736710A}" srcOrd="1" destOrd="0" presId="urn:microsoft.com/office/officeart/2005/8/layout/list1"/>
    <dgm:cxn modelId="{EEF1D4CF-D72B-4F0B-B475-4AC33A9A9AD9}" type="presOf" srcId="{11BF1B1D-2B05-40D5-ADB3-D6DD2A603E1F}" destId="{1DD37630-2381-46DD-B19C-89A7B52DC8C5}" srcOrd="0" destOrd="0" presId="urn:microsoft.com/office/officeart/2005/8/layout/list1"/>
    <dgm:cxn modelId="{85CB96C7-E367-487E-B0BB-6E4EB54A6470}" type="presOf" srcId="{99A115E6-6CE4-4EC5-B5C1-FECD38401B81}" destId="{4E03360C-8AC8-4AF8-BDD7-47502EBEAEB7}" srcOrd="0" destOrd="0" presId="urn:microsoft.com/office/officeart/2005/8/layout/list1"/>
    <dgm:cxn modelId="{BE1B6A9A-0F7F-4B8E-A07C-2A4C9A02492E}" srcId="{99A115E6-6CE4-4EC5-B5C1-FECD38401B81}" destId="{11BF1B1D-2B05-40D5-ADB3-D6DD2A603E1F}" srcOrd="0" destOrd="0" parTransId="{C970E607-6473-4591-BC51-ED1C64FC4C9E}" sibTransId="{8CB2470B-3FB2-4595-85F5-6909F8C3AD38}"/>
    <dgm:cxn modelId="{6ED21E0A-2E9F-40D5-8561-CD15BC2F9B20}" srcId="{99A115E6-6CE4-4EC5-B5C1-FECD38401B81}" destId="{F20DE0AA-273F-4C54-AFA8-603F256AB7AC}" srcOrd="1" destOrd="0" parTransId="{A480FA8F-B3C1-4FD2-9B05-ABEC101BF700}" sibTransId="{BB22E86C-98F3-4CD2-8483-5616C622EBFA}"/>
    <dgm:cxn modelId="{F793238A-27EA-417D-853C-0D11840E1D96}" srcId="{99A115E6-6CE4-4EC5-B5C1-FECD38401B81}" destId="{A003049A-1BFF-4517-B4E1-7220F4CF21D7}" srcOrd="3" destOrd="0" parTransId="{69FDE841-8DE7-4EE1-AEE3-2F9F231598D5}" sibTransId="{4A55119D-4CBA-4FD8-85A4-D3EF421BECB0}"/>
    <dgm:cxn modelId="{707317D1-C433-4A1E-8A3E-102C7A391C8B}" type="presOf" srcId="{A003049A-1BFF-4517-B4E1-7220F4CF21D7}" destId="{A30990DC-2182-4079-A3BD-956D6CFBB9F5}" srcOrd="1" destOrd="0" presId="urn:microsoft.com/office/officeart/2005/8/layout/list1"/>
    <dgm:cxn modelId="{092E6919-6E0D-4953-9902-0938F51BFBCE}" srcId="{99A115E6-6CE4-4EC5-B5C1-FECD38401B81}" destId="{2BB6532D-9949-42DE-A099-6E45575EF3A0}" srcOrd="2" destOrd="0" parTransId="{861B7634-CB3F-48D2-97FF-3314DDFCFE0F}" sibTransId="{06B235CC-7A4D-4DD0-BE18-771C5030298E}"/>
    <dgm:cxn modelId="{7EBD7AE1-87FA-4B9B-A1D6-49C92E875C91}" type="presParOf" srcId="{4E03360C-8AC8-4AF8-BDD7-47502EBEAEB7}" destId="{DE400FC5-7D88-4F43-8D04-90236CD30DFB}" srcOrd="0" destOrd="0" presId="urn:microsoft.com/office/officeart/2005/8/layout/list1"/>
    <dgm:cxn modelId="{95CA85A8-11B0-4691-A75B-34526FD3C883}" type="presParOf" srcId="{DE400FC5-7D88-4F43-8D04-90236CD30DFB}" destId="{1DD37630-2381-46DD-B19C-89A7B52DC8C5}" srcOrd="0" destOrd="0" presId="urn:microsoft.com/office/officeart/2005/8/layout/list1"/>
    <dgm:cxn modelId="{33EBAB99-BBF1-4152-A1BF-C3F5541F6DD8}" type="presParOf" srcId="{DE400FC5-7D88-4F43-8D04-90236CD30DFB}" destId="{E460BCA8-B6EF-484A-8249-8E210CFCA0D0}" srcOrd="1" destOrd="0" presId="urn:microsoft.com/office/officeart/2005/8/layout/list1"/>
    <dgm:cxn modelId="{2E183FF5-12F5-4C76-92CD-71C2CC6731FA}" type="presParOf" srcId="{4E03360C-8AC8-4AF8-BDD7-47502EBEAEB7}" destId="{6E1DD782-5629-4724-B289-E601D9A76C45}" srcOrd="1" destOrd="0" presId="urn:microsoft.com/office/officeart/2005/8/layout/list1"/>
    <dgm:cxn modelId="{86DD26BC-4B82-4A68-A1E7-E82626EC6E69}" type="presParOf" srcId="{4E03360C-8AC8-4AF8-BDD7-47502EBEAEB7}" destId="{88C5F065-7ABD-4255-B5E8-91D66C86E359}" srcOrd="2" destOrd="0" presId="urn:microsoft.com/office/officeart/2005/8/layout/list1"/>
    <dgm:cxn modelId="{EABFCA83-5CA8-40BC-B758-4B928AE7C54F}" type="presParOf" srcId="{4E03360C-8AC8-4AF8-BDD7-47502EBEAEB7}" destId="{9C8926C6-2E89-485C-814C-38E71DB480A1}" srcOrd="3" destOrd="0" presId="urn:microsoft.com/office/officeart/2005/8/layout/list1"/>
    <dgm:cxn modelId="{5DD8D2C2-E1E5-4187-B589-D61C424B4DF0}" type="presParOf" srcId="{4E03360C-8AC8-4AF8-BDD7-47502EBEAEB7}" destId="{644A1B50-ED8E-4EBE-B688-55D2480B064D}" srcOrd="4" destOrd="0" presId="urn:microsoft.com/office/officeart/2005/8/layout/list1"/>
    <dgm:cxn modelId="{70400639-DB9E-4F7D-8AC2-289E8C98DE93}" type="presParOf" srcId="{644A1B50-ED8E-4EBE-B688-55D2480B064D}" destId="{A76E6E0B-D664-4034-8803-BAB6844A3A40}" srcOrd="0" destOrd="0" presId="urn:microsoft.com/office/officeart/2005/8/layout/list1"/>
    <dgm:cxn modelId="{43232AA6-7EC8-49C1-91E0-ED1F53520DDD}" type="presParOf" srcId="{644A1B50-ED8E-4EBE-B688-55D2480B064D}" destId="{A5AEB6AF-9FBE-451E-B56B-D9E0F736710A}" srcOrd="1" destOrd="0" presId="urn:microsoft.com/office/officeart/2005/8/layout/list1"/>
    <dgm:cxn modelId="{A6C42928-2CB6-4F27-A35D-C3F978284CEA}" type="presParOf" srcId="{4E03360C-8AC8-4AF8-BDD7-47502EBEAEB7}" destId="{92D06658-6D1C-491F-BE63-C02AD99EA8CA}" srcOrd="5" destOrd="0" presId="urn:microsoft.com/office/officeart/2005/8/layout/list1"/>
    <dgm:cxn modelId="{0D2F77E9-6A24-4559-B385-BB7B120571A9}" type="presParOf" srcId="{4E03360C-8AC8-4AF8-BDD7-47502EBEAEB7}" destId="{FAF89AFF-B280-403F-B411-981B3E772CD2}" srcOrd="6" destOrd="0" presId="urn:microsoft.com/office/officeart/2005/8/layout/list1"/>
    <dgm:cxn modelId="{1CA785B2-596D-4920-A06C-72D8E81E0E98}" type="presParOf" srcId="{4E03360C-8AC8-4AF8-BDD7-47502EBEAEB7}" destId="{2B49E2F6-ECCF-4B6D-9BF3-273592854C80}" srcOrd="7" destOrd="0" presId="urn:microsoft.com/office/officeart/2005/8/layout/list1"/>
    <dgm:cxn modelId="{18A0D06E-EA0F-402E-8051-C6972F39F3EE}" type="presParOf" srcId="{4E03360C-8AC8-4AF8-BDD7-47502EBEAEB7}" destId="{518906E1-36BE-4A7E-8408-2EFE5136414A}" srcOrd="8" destOrd="0" presId="urn:microsoft.com/office/officeart/2005/8/layout/list1"/>
    <dgm:cxn modelId="{0507244E-595A-49BD-A90B-1C7D02690DFC}" type="presParOf" srcId="{518906E1-36BE-4A7E-8408-2EFE5136414A}" destId="{BFB454E2-1637-4808-A706-B45A4AF26B0E}" srcOrd="0" destOrd="0" presId="urn:microsoft.com/office/officeart/2005/8/layout/list1"/>
    <dgm:cxn modelId="{2E8A3A0B-F709-486E-A6EA-6A18F3A80D06}" type="presParOf" srcId="{518906E1-36BE-4A7E-8408-2EFE5136414A}" destId="{34C90A4D-B295-415A-9C18-46308713D878}" srcOrd="1" destOrd="0" presId="urn:microsoft.com/office/officeart/2005/8/layout/list1"/>
    <dgm:cxn modelId="{CFE9655F-CEDD-429D-A7EE-BDCBC7BF8D52}" type="presParOf" srcId="{4E03360C-8AC8-4AF8-BDD7-47502EBEAEB7}" destId="{EB9786F5-A01D-47FB-A0C1-9CF9784A95EB}" srcOrd="9" destOrd="0" presId="urn:microsoft.com/office/officeart/2005/8/layout/list1"/>
    <dgm:cxn modelId="{4BD091BB-8D27-4D14-98A5-F2DB8C828931}" type="presParOf" srcId="{4E03360C-8AC8-4AF8-BDD7-47502EBEAEB7}" destId="{56DAB1B3-DD89-48E1-AB35-19D41C1AEC9B}" srcOrd="10" destOrd="0" presId="urn:microsoft.com/office/officeart/2005/8/layout/list1"/>
    <dgm:cxn modelId="{60BC28DD-023E-43C8-BFCE-DECF944B5CA3}" type="presParOf" srcId="{4E03360C-8AC8-4AF8-BDD7-47502EBEAEB7}" destId="{FEB4C083-C131-4D85-A697-6CCD60E648EA}" srcOrd="11" destOrd="0" presId="urn:microsoft.com/office/officeart/2005/8/layout/list1"/>
    <dgm:cxn modelId="{7EFC4C7D-4C13-4911-95E3-99FD86E3A24D}" type="presParOf" srcId="{4E03360C-8AC8-4AF8-BDD7-47502EBEAEB7}" destId="{60E421F6-A731-44E1-8361-C19BD63E382C}" srcOrd="12" destOrd="0" presId="urn:microsoft.com/office/officeart/2005/8/layout/list1"/>
    <dgm:cxn modelId="{4D428336-6EE0-4E9F-9CA9-69BDD4222CB0}" type="presParOf" srcId="{60E421F6-A731-44E1-8361-C19BD63E382C}" destId="{1D991E8B-0658-4FC4-AB26-632FCE6D62EB}" srcOrd="0" destOrd="0" presId="urn:microsoft.com/office/officeart/2005/8/layout/list1"/>
    <dgm:cxn modelId="{17B41362-092C-4CAA-A331-8775A9E9D85E}" type="presParOf" srcId="{60E421F6-A731-44E1-8361-C19BD63E382C}" destId="{A30990DC-2182-4079-A3BD-956D6CFBB9F5}" srcOrd="1" destOrd="0" presId="urn:microsoft.com/office/officeart/2005/8/layout/list1"/>
    <dgm:cxn modelId="{357E50B8-6D51-45C4-BE1C-2D4DCD63615C}" type="presParOf" srcId="{4E03360C-8AC8-4AF8-BDD7-47502EBEAEB7}" destId="{66A1CA5F-E918-4F12-BE72-A4175322E01F}" srcOrd="13" destOrd="0" presId="urn:microsoft.com/office/officeart/2005/8/layout/list1"/>
    <dgm:cxn modelId="{646D5928-A12B-4E1B-BE83-EE877735201D}" type="presParOf" srcId="{4E03360C-8AC8-4AF8-BDD7-47502EBEAEB7}" destId="{0A6333F4-D269-41F6-8594-D19B276AEEE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FE0E32-7696-4768-A257-B24B75F6BD3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A33818-8EEB-439A-A1D9-2B1BD2A7CB74}">
      <dgm:prSet phldrT="[Text]" custT="1"/>
      <dgm:spPr/>
      <dgm:t>
        <a:bodyPr/>
        <a:lstStyle/>
        <a:p>
          <a:pPr rtl="1"/>
          <a:r>
            <a:rPr lang="fa-IR" sz="2800" b="1" dirty="0">
              <a:cs typeface="B Nazanin" panose="00000400000000000000" pitchFamily="2" charset="-78"/>
            </a:rPr>
            <a:t>منابع درونی</a:t>
          </a:r>
          <a:endParaRPr lang="en-US" sz="2800" b="1" dirty="0">
            <a:cs typeface="B Nazanin" panose="00000400000000000000" pitchFamily="2" charset="-78"/>
          </a:endParaRPr>
        </a:p>
      </dgm:t>
    </dgm:pt>
    <dgm:pt modelId="{4D196F78-E022-405C-BD20-ADADD26BB313}" type="parTrans" cxnId="{D769F1A6-6688-4786-A016-E3C069EF1956}">
      <dgm:prSet/>
      <dgm:spPr/>
      <dgm:t>
        <a:bodyPr/>
        <a:lstStyle/>
        <a:p>
          <a:pPr rtl="1"/>
          <a:endParaRPr lang="en-US" sz="2800">
            <a:cs typeface="B Nazanin" panose="00000400000000000000" pitchFamily="2" charset="-78"/>
          </a:endParaRPr>
        </a:p>
      </dgm:t>
    </dgm:pt>
    <dgm:pt modelId="{99870DF2-F1B4-4358-8DA3-314619AAD57E}" type="sibTrans" cxnId="{D769F1A6-6688-4786-A016-E3C069EF1956}">
      <dgm:prSet/>
      <dgm:spPr/>
      <dgm:t>
        <a:bodyPr/>
        <a:lstStyle/>
        <a:p>
          <a:pPr rtl="1"/>
          <a:endParaRPr lang="en-US" sz="2800">
            <a:cs typeface="B Nazanin" panose="00000400000000000000" pitchFamily="2" charset="-78"/>
          </a:endParaRPr>
        </a:p>
      </dgm:t>
    </dgm:pt>
    <dgm:pt modelId="{BE9729C9-F2F3-4103-8C2A-6DB0AABC040A}">
      <dgm:prSet phldrT="[Text]" custT="1"/>
      <dgm:spPr/>
      <dgm:t>
        <a:bodyPr/>
        <a:lstStyle/>
        <a:p>
          <a:pPr algn="just" rtl="1"/>
          <a:r>
            <a:rPr lang="fa-IR" sz="2800" b="1" dirty="0">
              <a:cs typeface="B Nazanin" panose="00000400000000000000" pitchFamily="2" charset="-78"/>
            </a:rPr>
            <a:t>منابع شخصی کارآفرین، خانواده و دوستان</a:t>
          </a:r>
          <a:r>
            <a:rPr lang="fa-IR" sz="2800" dirty="0">
              <a:cs typeface="B Nazanin" panose="00000400000000000000" pitchFamily="2" charset="-78"/>
            </a:rPr>
            <a:t>: محدودیت حجم منابع؛ خطرپذیری زیاد؛ هزینه کم؛ بهترین منبع تأمین مالی برای مراحل اولیه عمر طرح و بنگاه</a:t>
          </a:r>
          <a:endParaRPr lang="en-US" sz="2800" dirty="0">
            <a:cs typeface="B Nazanin" panose="00000400000000000000" pitchFamily="2" charset="-78"/>
          </a:endParaRPr>
        </a:p>
      </dgm:t>
    </dgm:pt>
    <dgm:pt modelId="{E2CB6B65-457A-4A50-8AB2-941C546E0A48}" type="parTrans" cxnId="{A76E4ECB-22D2-4500-8FA1-194DEB5BE5A5}">
      <dgm:prSet/>
      <dgm:spPr/>
      <dgm:t>
        <a:bodyPr/>
        <a:lstStyle/>
        <a:p>
          <a:pPr rtl="1"/>
          <a:endParaRPr lang="en-US" sz="2800">
            <a:cs typeface="B Nazanin" panose="00000400000000000000" pitchFamily="2" charset="-78"/>
          </a:endParaRPr>
        </a:p>
      </dgm:t>
    </dgm:pt>
    <dgm:pt modelId="{AE32E8E5-C5D9-4160-AB74-6B8B814AE75E}" type="sibTrans" cxnId="{A76E4ECB-22D2-4500-8FA1-194DEB5BE5A5}">
      <dgm:prSet/>
      <dgm:spPr/>
      <dgm:t>
        <a:bodyPr/>
        <a:lstStyle/>
        <a:p>
          <a:pPr rtl="1"/>
          <a:endParaRPr lang="en-US" sz="2800">
            <a:cs typeface="B Nazanin" panose="00000400000000000000" pitchFamily="2" charset="-78"/>
          </a:endParaRPr>
        </a:p>
      </dgm:t>
    </dgm:pt>
    <dgm:pt modelId="{01A6F3ED-D9A6-468D-813B-7776517AD3F7}">
      <dgm:prSet phldrT="[Text]" custT="1"/>
      <dgm:spPr/>
      <dgm:t>
        <a:bodyPr/>
        <a:lstStyle/>
        <a:p>
          <a:pPr algn="just" rtl="1"/>
          <a:r>
            <a:rPr lang="fa-IR" sz="2800" b="1" dirty="0">
              <a:cs typeface="B Nazanin" panose="00000400000000000000" pitchFamily="2" charset="-78"/>
            </a:rPr>
            <a:t>سود انباشته</a:t>
          </a:r>
          <a:r>
            <a:rPr lang="fa-IR" sz="2800" dirty="0">
              <a:cs typeface="B Nazanin" panose="00000400000000000000" pitchFamily="2" charset="-78"/>
            </a:rPr>
            <a:t>: سهم کم در مراحل اولیه؛ افزایش سهم با افزایش عمر، درآمد و سودآوری بنگاه؛ هزینه کم؛ عاملی مهم در جذب سرمایه</a:t>
          </a:r>
          <a:endParaRPr lang="en-US" sz="2800" dirty="0">
            <a:cs typeface="B Nazanin" panose="00000400000000000000" pitchFamily="2" charset="-78"/>
          </a:endParaRPr>
        </a:p>
      </dgm:t>
    </dgm:pt>
    <dgm:pt modelId="{8E3D8902-430F-4093-B3D8-9D915BA945BE}" type="parTrans" cxnId="{A88EF1F6-0F82-4C6A-91B1-05C6046C39CA}">
      <dgm:prSet/>
      <dgm:spPr/>
      <dgm:t>
        <a:bodyPr/>
        <a:lstStyle/>
        <a:p>
          <a:pPr rtl="1"/>
          <a:endParaRPr lang="en-US" sz="2800">
            <a:cs typeface="B Nazanin" panose="00000400000000000000" pitchFamily="2" charset="-78"/>
          </a:endParaRPr>
        </a:p>
      </dgm:t>
    </dgm:pt>
    <dgm:pt modelId="{CF0E3F28-2FE3-4F34-9AAB-25383D96459F}" type="sibTrans" cxnId="{A88EF1F6-0F82-4C6A-91B1-05C6046C39CA}">
      <dgm:prSet/>
      <dgm:spPr/>
      <dgm:t>
        <a:bodyPr/>
        <a:lstStyle/>
        <a:p>
          <a:pPr rtl="1"/>
          <a:endParaRPr lang="en-US" sz="2800">
            <a:cs typeface="B Nazanin" panose="00000400000000000000" pitchFamily="2" charset="-78"/>
          </a:endParaRPr>
        </a:p>
      </dgm:t>
    </dgm:pt>
    <dgm:pt modelId="{69CF2032-3B71-4EA8-976D-0E97CC7C20FF}" type="pres">
      <dgm:prSet presAssocID="{20FE0E32-7696-4768-A257-B24B75F6BD3F}" presName="vert0" presStyleCnt="0">
        <dgm:presLayoutVars>
          <dgm:dir val="rev"/>
          <dgm:animOne val="branch"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2B08FBC1-556D-434F-8781-8BB56624DBE1}" type="pres">
      <dgm:prSet presAssocID="{3CA33818-8EEB-439A-A1D9-2B1BD2A7CB74}" presName="thickLine" presStyleLbl="alignNode1" presStyleIdx="0" presStyleCnt="1"/>
      <dgm:spPr/>
    </dgm:pt>
    <dgm:pt modelId="{296303E2-9057-49DB-BD05-5254DF74E807}" type="pres">
      <dgm:prSet presAssocID="{3CA33818-8EEB-439A-A1D9-2B1BD2A7CB74}" presName="horz1" presStyleCnt="0"/>
      <dgm:spPr/>
    </dgm:pt>
    <dgm:pt modelId="{2352D026-10A2-4F0F-AD48-9AD4D5EC020C}" type="pres">
      <dgm:prSet presAssocID="{3CA33818-8EEB-439A-A1D9-2B1BD2A7CB74}" presName="tx1" presStyleLbl="revTx" presStyleIdx="0" presStyleCnt="3"/>
      <dgm:spPr/>
      <dgm:t>
        <a:bodyPr/>
        <a:lstStyle/>
        <a:p>
          <a:pPr rtl="1"/>
          <a:endParaRPr lang="fa-IR"/>
        </a:p>
      </dgm:t>
    </dgm:pt>
    <dgm:pt modelId="{50075FD4-6A14-4B34-A0E6-61DD7000FF43}" type="pres">
      <dgm:prSet presAssocID="{3CA33818-8EEB-439A-A1D9-2B1BD2A7CB74}" presName="vert1" presStyleCnt="0"/>
      <dgm:spPr/>
    </dgm:pt>
    <dgm:pt modelId="{BB308B87-E732-4E16-AB0A-53F0DD9F837D}" type="pres">
      <dgm:prSet presAssocID="{BE9729C9-F2F3-4103-8C2A-6DB0AABC040A}" presName="vertSpace2a" presStyleCnt="0"/>
      <dgm:spPr/>
    </dgm:pt>
    <dgm:pt modelId="{DDD98AA4-9339-4101-8621-84629C23B8D3}" type="pres">
      <dgm:prSet presAssocID="{BE9729C9-F2F3-4103-8C2A-6DB0AABC040A}" presName="horz2" presStyleCnt="0"/>
      <dgm:spPr/>
    </dgm:pt>
    <dgm:pt modelId="{F651DCEF-1392-46C1-A503-88851C01C9F9}" type="pres">
      <dgm:prSet presAssocID="{BE9729C9-F2F3-4103-8C2A-6DB0AABC040A}" presName="horzSpace2" presStyleCnt="0"/>
      <dgm:spPr/>
    </dgm:pt>
    <dgm:pt modelId="{6A2D0C19-C100-437E-890A-6E574E59A0CB}" type="pres">
      <dgm:prSet presAssocID="{BE9729C9-F2F3-4103-8C2A-6DB0AABC040A}" presName="tx2" presStyleLbl="revTx" presStyleIdx="1" presStyleCnt="3"/>
      <dgm:spPr/>
      <dgm:t>
        <a:bodyPr/>
        <a:lstStyle/>
        <a:p>
          <a:pPr rtl="1"/>
          <a:endParaRPr lang="fa-IR"/>
        </a:p>
      </dgm:t>
    </dgm:pt>
    <dgm:pt modelId="{182F659F-5E7F-4DB4-8D71-2A67CB4AC4AC}" type="pres">
      <dgm:prSet presAssocID="{BE9729C9-F2F3-4103-8C2A-6DB0AABC040A}" presName="vert2" presStyleCnt="0"/>
      <dgm:spPr/>
    </dgm:pt>
    <dgm:pt modelId="{68F398E3-E4D6-4911-AD77-0F7B7B61CC8D}" type="pres">
      <dgm:prSet presAssocID="{BE9729C9-F2F3-4103-8C2A-6DB0AABC040A}" presName="thinLine2b" presStyleLbl="callout" presStyleIdx="0" presStyleCnt="2"/>
      <dgm:spPr/>
    </dgm:pt>
    <dgm:pt modelId="{2D1A79FE-4E7C-4965-B685-8F225C92279C}" type="pres">
      <dgm:prSet presAssocID="{BE9729C9-F2F3-4103-8C2A-6DB0AABC040A}" presName="vertSpace2b" presStyleCnt="0"/>
      <dgm:spPr/>
    </dgm:pt>
    <dgm:pt modelId="{7E2FBA4B-AF85-41FB-9D7D-533C1239D8CE}" type="pres">
      <dgm:prSet presAssocID="{01A6F3ED-D9A6-468D-813B-7776517AD3F7}" presName="horz2" presStyleCnt="0"/>
      <dgm:spPr/>
    </dgm:pt>
    <dgm:pt modelId="{93C7DB30-37ED-42CE-8551-E955EEF28405}" type="pres">
      <dgm:prSet presAssocID="{01A6F3ED-D9A6-468D-813B-7776517AD3F7}" presName="horzSpace2" presStyleCnt="0"/>
      <dgm:spPr/>
    </dgm:pt>
    <dgm:pt modelId="{72F59882-4255-4B7B-A00E-A3F1BC1FC4E3}" type="pres">
      <dgm:prSet presAssocID="{01A6F3ED-D9A6-468D-813B-7776517AD3F7}" presName="tx2" presStyleLbl="revTx" presStyleIdx="2" presStyleCnt="3"/>
      <dgm:spPr/>
      <dgm:t>
        <a:bodyPr/>
        <a:lstStyle/>
        <a:p>
          <a:pPr rtl="1"/>
          <a:endParaRPr lang="fa-IR"/>
        </a:p>
      </dgm:t>
    </dgm:pt>
    <dgm:pt modelId="{9343FBA6-D58B-4FD3-9D94-F4230F971C4C}" type="pres">
      <dgm:prSet presAssocID="{01A6F3ED-D9A6-468D-813B-7776517AD3F7}" presName="vert2" presStyleCnt="0"/>
      <dgm:spPr/>
    </dgm:pt>
    <dgm:pt modelId="{5EBBB9AD-1056-4B7A-950B-97330D9956F1}" type="pres">
      <dgm:prSet presAssocID="{01A6F3ED-D9A6-468D-813B-7776517AD3F7}" presName="thinLine2b" presStyleLbl="callout" presStyleIdx="1" presStyleCnt="2"/>
      <dgm:spPr/>
    </dgm:pt>
    <dgm:pt modelId="{E76E2402-1D27-4BDF-AB93-97D5A2DFDA7E}" type="pres">
      <dgm:prSet presAssocID="{01A6F3ED-D9A6-468D-813B-7776517AD3F7}" presName="vertSpace2b" presStyleCnt="0"/>
      <dgm:spPr/>
    </dgm:pt>
  </dgm:ptLst>
  <dgm:cxnLst>
    <dgm:cxn modelId="{73EDB4AF-C8F2-48E0-81AC-E9A67A9FC0CA}" type="presOf" srcId="{20FE0E32-7696-4768-A257-B24B75F6BD3F}" destId="{69CF2032-3B71-4EA8-976D-0E97CC7C20FF}" srcOrd="0" destOrd="0" presId="urn:microsoft.com/office/officeart/2008/layout/LinedList"/>
    <dgm:cxn modelId="{A76E4ECB-22D2-4500-8FA1-194DEB5BE5A5}" srcId="{3CA33818-8EEB-439A-A1D9-2B1BD2A7CB74}" destId="{BE9729C9-F2F3-4103-8C2A-6DB0AABC040A}" srcOrd="0" destOrd="0" parTransId="{E2CB6B65-457A-4A50-8AB2-941C546E0A48}" sibTransId="{AE32E8E5-C5D9-4160-AB74-6B8B814AE75E}"/>
    <dgm:cxn modelId="{F231FA1C-EF11-4340-A322-4F59BAE56D66}" type="presOf" srcId="{3CA33818-8EEB-439A-A1D9-2B1BD2A7CB74}" destId="{2352D026-10A2-4F0F-AD48-9AD4D5EC020C}" srcOrd="0" destOrd="0" presId="urn:microsoft.com/office/officeart/2008/layout/LinedList"/>
    <dgm:cxn modelId="{08C3531B-EC67-4D94-B7EA-3CF6DCD77C52}" type="presOf" srcId="{BE9729C9-F2F3-4103-8C2A-6DB0AABC040A}" destId="{6A2D0C19-C100-437E-890A-6E574E59A0CB}" srcOrd="0" destOrd="0" presId="urn:microsoft.com/office/officeart/2008/layout/LinedList"/>
    <dgm:cxn modelId="{A88EF1F6-0F82-4C6A-91B1-05C6046C39CA}" srcId="{3CA33818-8EEB-439A-A1D9-2B1BD2A7CB74}" destId="{01A6F3ED-D9A6-468D-813B-7776517AD3F7}" srcOrd="1" destOrd="0" parTransId="{8E3D8902-430F-4093-B3D8-9D915BA945BE}" sibTransId="{CF0E3F28-2FE3-4F34-9AAB-25383D96459F}"/>
    <dgm:cxn modelId="{D769F1A6-6688-4786-A016-E3C069EF1956}" srcId="{20FE0E32-7696-4768-A257-B24B75F6BD3F}" destId="{3CA33818-8EEB-439A-A1D9-2B1BD2A7CB74}" srcOrd="0" destOrd="0" parTransId="{4D196F78-E022-405C-BD20-ADADD26BB313}" sibTransId="{99870DF2-F1B4-4358-8DA3-314619AAD57E}"/>
    <dgm:cxn modelId="{6A71D900-F3B2-4E97-B5A0-327AF038F69D}" type="presOf" srcId="{01A6F3ED-D9A6-468D-813B-7776517AD3F7}" destId="{72F59882-4255-4B7B-A00E-A3F1BC1FC4E3}" srcOrd="0" destOrd="0" presId="urn:microsoft.com/office/officeart/2008/layout/LinedList"/>
    <dgm:cxn modelId="{09F6C018-1969-44F2-9CE0-E8FFD25D2CA8}" type="presParOf" srcId="{69CF2032-3B71-4EA8-976D-0E97CC7C20FF}" destId="{2B08FBC1-556D-434F-8781-8BB56624DBE1}" srcOrd="0" destOrd="0" presId="urn:microsoft.com/office/officeart/2008/layout/LinedList"/>
    <dgm:cxn modelId="{7FEF6365-0FA9-450D-A245-E29B13AD2F60}" type="presParOf" srcId="{69CF2032-3B71-4EA8-976D-0E97CC7C20FF}" destId="{296303E2-9057-49DB-BD05-5254DF74E807}" srcOrd="1" destOrd="0" presId="urn:microsoft.com/office/officeart/2008/layout/LinedList"/>
    <dgm:cxn modelId="{3C0F9CA3-5918-4878-965C-577494C50264}" type="presParOf" srcId="{296303E2-9057-49DB-BD05-5254DF74E807}" destId="{2352D026-10A2-4F0F-AD48-9AD4D5EC020C}" srcOrd="0" destOrd="0" presId="urn:microsoft.com/office/officeart/2008/layout/LinedList"/>
    <dgm:cxn modelId="{BC580D2C-B662-49FA-ABAA-5C302D12FA45}" type="presParOf" srcId="{296303E2-9057-49DB-BD05-5254DF74E807}" destId="{50075FD4-6A14-4B34-A0E6-61DD7000FF43}" srcOrd="1" destOrd="0" presId="urn:microsoft.com/office/officeart/2008/layout/LinedList"/>
    <dgm:cxn modelId="{7AFF0DA6-6A9A-4744-B2DF-C171A7CB9694}" type="presParOf" srcId="{50075FD4-6A14-4B34-A0E6-61DD7000FF43}" destId="{BB308B87-E732-4E16-AB0A-53F0DD9F837D}" srcOrd="0" destOrd="0" presId="urn:microsoft.com/office/officeart/2008/layout/LinedList"/>
    <dgm:cxn modelId="{A849E41A-FDBA-4A91-867E-64D7F0B7734E}" type="presParOf" srcId="{50075FD4-6A14-4B34-A0E6-61DD7000FF43}" destId="{DDD98AA4-9339-4101-8621-84629C23B8D3}" srcOrd="1" destOrd="0" presId="urn:microsoft.com/office/officeart/2008/layout/LinedList"/>
    <dgm:cxn modelId="{92D992CD-6FF2-44B6-9719-CE268EF2EB19}" type="presParOf" srcId="{DDD98AA4-9339-4101-8621-84629C23B8D3}" destId="{F651DCEF-1392-46C1-A503-88851C01C9F9}" srcOrd="0" destOrd="0" presId="urn:microsoft.com/office/officeart/2008/layout/LinedList"/>
    <dgm:cxn modelId="{533B40E7-CEB6-4D5D-80BC-B8C370B427EE}" type="presParOf" srcId="{DDD98AA4-9339-4101-8621-84629C23B8D3}" destId="{6A2D0C19-C100-437E-890A-6E574E59A0CB}" srcOrd="1" destOrd="0" presId="urn:microsoft.com/office/officeart/2008/layout/LinedList"/>
    <dgm:cxn modelId="{E7939B35-EF36-4D07-B074-2B4303476C31}" type="presParOf" srcId="{DDD98AA4-9339-4101-8621-84629C23B8D3}" destId="{182F659F-5E7F-4DB4-8D71-2A67CB4AC4AC}" srcOrd="2" destOrd="0" presId="urn:microsoft.com/office/officeart/2008/layout/LinedList"/>
    <dgm:cxn modelId="{E4A8DD65-5FF5-4921-8942-ECE57AD9D64A}" type="presParOf" srcId="{50075FD4-6A14-4B34-A0E6-61DD7000FF43}" destId="{68F398E3-E4D6-4911-AD77-0F7B7B61CC8D}" srcOrd="2" destOrd="0" presId="urn:microsoft.com/office/officeart/2008/layout/LinedList"/>
    <dgm:cxn modelId="{5DABAD5D-DF6E-4818-A895-82901F899F49}" type="presParOf" srcId="{50075FD4-6A14-4B34-A0E6-61DD7000FF43}" destId="{2D1A79FE-4E7C-4965-B685-8F225C92279C}" srcOrd="3" destOrd="0" presId="urn:microsoft.com/office/officeart/2008/layout/LinedList"/>
    <dgm:cxn modelId="{EFDEF112-B021-4F5F-A5EC-BAC379626904}" type="presParOf" srcId="{50075FD4-6A14-4B34-A0E6-61DD7000FF43}" destId="{7E2FBA4B-AF85-41FB-9D7D-533C1239D8CE}" srcOrd="4" destOrd="0" presId="urn:microsoft.com/office/officeart/2008/layout/LinedList"/>
    <dgm:cxn modelId="{CEDCCE31-C611-4CB3-8ED2-C44667EF5FFE}" type="presParOf" srcId="{7E2FBA4B-AF85-41FB-9D7D-533C1239D8CE}" destId="{93C7DB30-37ED-42CE-8551-E955EEF28405}" srcOrd="0" destOrd="0" presId="urn:microsoft.com/office/officeart/2008/layout/LinedList"/>
    <dgm:cxn modelId="{740AFB13-DC77-427A-A0AA-0AFE467B64EB}" type="presParOf" srcId="{7E2FBA4B-AF85-41FB-9D7D-533C1239D8CE}" destId="{72F59882-4255-4B7B-A00E-A3F1BC1FC4E3}" srcOrd="1" destOrd="0" presId="urn:microsoft.com/office/officeart/2008/layout/LinedList"/>
    <dgm:cxn modelId="{82423C9D-F629-4664-AB4A-858447768295}" type="presParOf" srcId="{7E2FBA4B-AF85-41FB-9D7D-533C1239D8CE}" destId="{9343FBA6-D58B-4FD3-9D94-F4230F971C4C}" srcOrd="2" destOrd="0" presId="urn:microsoft.com/office/officeart/2008/layout/LinedList"/>
    <dgm:cxn modelId="{051FF8E5-CD15-493C-B1A5-2B6D743AD7FA}" type="presParOf" srcId="{50075FD4-6A14-4B34-A0E6-61DD7000FF43}" destId="{5EBBB9AD-1056-4B7A-950B-97330D9956F1}" srcOrd="5" destOrd="0" presId="urn:microsoft.com/office/officeart/2008/layout/LinedList"/>
    <dgm:cxn modelId="{F8588229-B00A-4083-8D95-9D5671D14F66}" type="presParOf" srcId="{50075FD4-6A14-4B34-A0E6-61DD7000FF43}" destId="{E76E2402-1D27-4BDF-AB93-97D5A2DFDA7E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FE0E32-7696-4768-A257-B24B75F6BD3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A33818-8EEB-439A-A1D9-2B1BD2A7CB74}">
      <dgm:prSet phldrT="[Text]" custT="1"/>
      <dgm:spPr/>
      <dgm:t>
        <a:bodyPr/>
        <a:lstStyle/>
        <a:p>
          <a:pPr rtl="1"/>
          <a:r>
            <a:rPr lang="fa-IR" sz="2800" b="1" dirty="0">
              <a:cs typeface="B Nazanin" panose="00000400000000000000" pitchFamily="2" charset="-78"/>
            </a:rPr>
            <a:t>منابع بیرونی</a:t>
          </a:r>
          <a:endParaRPr lang="en-US" sz="2800" b="1" dirty="0">
            <a:cs typeface="B Nazanin" panose="00000400000000000000" pitchFamily="2" charset="-78"/>
          </a:endParaRPr>
        </a:p>
      </dgm:t>
    </dgm:pt>
    <dgm:pt modelId="{4D196F78-E022-405C-BD20-ADADD26BB313}" type="parTrans" cxnId="{D769F1A6-6688-4786-A016-E3C069EF1956}">
      <dgm:prSet/>
      <dgm:spPr/>
      <dgm:t>
        <a:bodyPr/>
        <a:lstStyle/>
        <a:p>
          <a:pPr rtl="1"/>
          <a:endParaRPr lang="en-US" sz="2800">
            <a:cs typeface="B Nazanin" panose="00000400000000000000" pitchFamily="2" charset="-78"/>
          </a:endParaRPr>
        </a:p>
      </dgm:t>
    </dgm:pt>
    <dgm:pt modelId="{99870DF2-F1B4-4358-8DA3-314619AAD57E}" type="sibTrans" cxnId="{D769F1A6-6688-4786-A016-E3C069EF1956}">
      <dgm:prSet/>
      <dgm:spPr/>
      <dgm:t>
        <a:bodyPr/>
        <a:lstStyle/>
        <a:p>
          <a:pPr rtl="1"/>
          <a:endParaRPr lang="en-US" sz="2800">
            <a:cs typeface="B Nazanin" panose="00000400000000000000" pitchFamily="2" charset="-78"/>
          </a:endParaRPr>
        </a:p>
      </dgm:t>
    </dgm:pt>
    <dgm:pt modelId="{BE9729C9-F2F3-4103-8C2A-6DB0AABC040A}">
      <dgm:prSet phldrT="[Text]" custT="1"/>
      <dgm:spPr/>
      <dgm:t>
        <a:bodyPr/>
        <a:lstStyle/>
        <a:p>
          <a:pPr algn="just" rtl="1"/>
          <a:r>
            <a:rPr lang="fa-IR" sz="2600" b="1" dirty="0">
              <a:cs typeface="B Nazanin" panose="00000400000000000000" pitchFamily="2" charset="-78"/>
            </a:rPr>
            <a:t>فرشتگان سرمایه‌گذار</a:t>
          </a:r>
          <a:r>
            <a:rPr lang="fa-IR" sz="2600" dirty="0">
              <a:cs typeface="B Nazanin" panose="00000400000000000000" pitchFamily="2" charset="-78"/>
            </a:rPr>
            <a:t>: مشارکت در مالکیت پروژه یا اوراق بدهی قابل تبدیل به اوراق مالکیت؛ سرمایه‌گذاری به‌واسطه آشنایی با کارآفرین و اعتقاد و اعتماد او؛ خطرپذیری زیاد؛ پر کردن شکاف بین دو منبع تأمین مالی شخصی و سرمایه‌گذاری خطرپذیر </a:t>
          </a:r>
          <a:endParaRPr lang="en-US" sz="2600" dirty="0">
            <a:cs typeface="B Nazanin" panose="00000400000000000000" pitchFamily="2" charset="-78"/>
          </a:endParaRPr>
        </a:p>
      </dgm:t>
    </dgm:pt>
    <dgm:pt modelId="{E2CB6B65-457A-4A50-8AB2-941C546E0A48}" type="parTrans" cxnId="{A76E4ECB-22D2-4500-8FA1-194DEB5BE5A5}">
      <dgm:prSet/>
      <dgm:spPr/>
      <dgm:t>
        <a:bodyPr/>
        <a:lstStyle/>
        <a:p>
          <a:pPr rtl="1"/>
          <a:endParaRPr lang="en-US" sz="2800">
            <a:cs typeface="B Nazanin" panose="00000400000000000000" pitchFamily="2" charset="-78"/>
          </a:endParaRPr>
        </a:p>
      </dgm:t>
    </dgm:pt>
    <dgm:pt modelId="{AE32E8E5-C5D9-4160-AB74-6B8B814AE75E}" type="sibTrans" cxnId="{A76E4ECB-22D2-4500-8FA1-194DEB5BE5A5}">
      <dgm:prSet/>
      <dgm:spPr/>
      <dgm:t>
        <a:bodyPr/>
        <a:lstStyle/>
        <a:p>
          <a:pPr rtl="1"/>
          <a:endParaRPr lang="en-US" sz="2800">
            <a:cs typeface="B Nazanin" panose="00000400000000000000" pitchFamily="2" charset="-78"/>
          </a:endParaRPr>
        </a:p>
      </dgm:t>
    </dgm:pt>
    <dgm:pt modelId="{01A6F3ED-D9A6-468D-813B-7776517AD3F7}">
      <dgm:prSet phldrT="[Text]" custT="1"/>
      <dgm:spPr/>
      <dgm:t>
        <a:bodyPr/>
        <a:lstStyle/>
        <a:p>
          <a:pPr algn="just" rtl="1"/>
          <a:r>
            <a:rPr lang="fa-IR" sz="2600" b="1" dirty="0">
              <a:cs typeface="B Nazanin" panose="00000400000000000000" pitchFamily="2" charset="-78"/>
            </a:rPr>
            <a:t>سرمایه‌گذاری خطرپذیر</a:t>
          </a:r>
          <a:r>
            <a:rPr lang="fa-IR" sz="2600" dirty="0">
              <a:cs typeface="B Nazanin" panose="00000400000000000000" pitchFamily="2" charset="-78"/>
            </a:rPr>
            <a:t>: غربال هوشمندانه و بهره‌وری منابع مالی با سرمایه‌گذاری روی طرح‌های خوش‌آتیه؛ کاهش خطر سرمایه‌گذاری و افزایش هم‌افزایی در سبد نوآوری‌ها با سرمایه‌گذاری هم‌زمان روی چند شرکت نوپا در حوزه‌های مختلف و مکمل؛ مشارکت هم‌زمان در مالکیت و مدیریت شرکت‌ها؛ پذیرش ریسک بیشتر با جهت‌گیری سودآوری میان‌مدت و بلندمدت (پس از 5 تا 7 سال) </a:t>
          </a:r>
          <a:endParaRPr lang="en-US" sz="2600" dirty="0">
            <a:cs typeface="B Nazanin" panose="00000400000000000000" pitchFamily="2" charset="-78"/>
          </a:endParaRPr>
        </a:p>
        <a:p>
          <a:pPr algn="just" rtl="1"/>
          <a:endParaRPr lang="en-US" sz="2600" dirty="0">
            <a:cs typeface="B Nazanin" panose="00000400000000000000" pitchFamily="2" charset="-78"/>
          </a:endParaRPr>
        </a:p>
      </dgm:t>
    </dgm:pt>
    <dgm:pt modelId="{8E3D8902-430F-4093-B3D8-9D915BA945BE}" type="parTrans" cxnId="{A88EF1F6-0F82-4C6A-91B1-05C6046C39CA}">
      <dgm:prSet/>
      <dgm:spPr/>
      <dgm:t>
        <a:bodyPr/>
        <a:lstStyle/>
        <a:p>
          <a:pPr rtl="1"/>
          <a:endParaRPr lang="en-US" sz="2800">
            <a:cs typeface="B Nazanin" panose="00000400000000000000" pitchFamily="2" charset="-78"/>
          </a:endParaRPr>
        </a:p>
      </dgm:t>
    </dgm:pt>
    <dgm:pt modelId="{CF0E3F28-2FE3-4F34-9AAB-25383D96459F}" type="sibTrans" cxnId="{A88EF1F6-0F82-4C6A-91B1-05C6046C39CA}">
      <dgm:prSet/>
      <dgm:spPr/>
      <dgm:t>
        <a:bodyPr/>
        <a:lstStyle/>
        <a:p>
          <a:pPr rtl="1"/>
          <a:endParaRPr lang="en-US" sz="2800">
            <a:cs typeface="B Nazanin" panose="00000400000000000000" pitchFamily="2" charset="-78"/>
          </a:endParaRPr>
        </a:p>
      </dgm:t>
    </dgm:pt>
    <dgm:pt modelId="{69CF2032-3B71-4EA8-976D-0E97CC7C20FF}" type="pres">
      <dgm:prSet presAssocID="{20FE0E32-7696-4768-A257-B24B75F6BD3F}" presName="vert0" presStyleCnt="0">
        <dgm:presLayoutVars>
          <dgm:dir val="rev"/>
          <dgm:animOne val="branch"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2B08FBC1-556D-434F-8781-8BB56624DBE1}" type="pres">
      <dgm:prSet presAssocID="{3CA33818-8EEB-439A-A1D9-2B1BD2A7CB74}" presName="thickLine" presStyleLbl="alignNode1" presStyleIdx="0" presStyleCnt="1"/>
      <dgm:spPr/>
    </dgm:pt>
    <dgm:pt modelId="{296303E2-9057-49DB-BD05-5254DF74E807}" type="pres">
      <dgm:prSet presAssocID="{3CA33818-8EEB-439A-A1D9-2B1BD2A7CB74}" presName="horz1" presStyleCnt="0"/>
      <dgm:spPr/>
    </dgm:pt>
    <dgm:pt modelId="{2352D026-10A2-4F0F-AD48-9AD4D5EC020C}" type="pres">
      <dgm:prSet presAssocID="{3CA33818-8EEB-439A-A1D9-2B1BD2A7CB74}" presName="tx1" presStyleLbl="revTx" presStyleIdx="0" presStyleCnt="3"/>
      <dgm:spPr/>
      <dgm:t>
        <a:bodyPr/>
        <a:lstStyle/>
        <a:p>
          <a:pPr rtl="1"/>
          <a:endParaRPr lang="fa-IR"/>
        </a:p>
      </dgm:t>
    </dgm:pt>
    <dgm:pt modelId="{50075FD4-6A14-4B34-A0E6-61DD7000FF43}" type="pres">
      <dgm:prSet presAssocID="{3CA33818-8EEB-439A-A1D9-2B1BD2A7CB74}" presName="vert1" presStyleCnt="0"/>
      <dgm:spPr/>
    </dgm:pt>
    <dgm:pt modelId="{BB308B87-E732-4E16-AB0A-53F0DD9F837D}" type="pres">
      <dgm:prSet presAssocID="{BE9729C9-F2F3-4103-8C2A-6DB0AABC040A}" presName="vertSpace2a" presStyleCnt="0"/>
      <dgm:spPr/>
    </dgm:pt>
    <dgm:pt modelId="{DDD98AA4-9339-4101-8621-84629C23B8D3}" type="pres">
      <dgm:prSet presAssocID="{BE9729C9-F2F3-4103-8C2A-6DB0AABC040A}" presName="horz2" presStyleCnt="0"/>
      <dgm:spPr/>
    </dgm:pt>
    <dgm:pt modelId="{F651DCEF-1392-46C1-A503-88851C01C9F9}" type="pres">
      <dgm:prSet presAssocID="{BE9729C9-F2F3-4103-8C2A-6DB0AABC040A}" presName="horzSpace2" presStyleCnt="0"/>
      <dgm:spPr/>
    </dgm:pt>
    <dgm:pt modelId="{6A2D0C19-C100-437E-890A-6E574E59A0CB}" type="pres">
      <dgm:prSet presAssocID="{BE9729C9-F2F3-4103-8C2A-6DB0AABC040A}" presName="tx2" presStyleLbl="revTx" presStyleIdx="1" presStyleCnt="3"/>
      <dgm:spPr/>
      <dgm:t>
        <a:bodyPr/>
        <a:lstStyle/>
        <a:p>
          <a:pPr rtl="1"/>
          <a:endParaRPr lang="fa-IR"/>
        </a:p>
      </dgm:t>
    </dgm:pt>
    <dgm:pt modelId="{182F659F-5E7F-4DB4-8D71-2A67CB4AC4AC}" type="pres">
      <dgm:prSet presAssocID="{BE9729C9-F2F3-4103-8C2A-6DB0AABC040A}" presName="vert2" presStyleCnt="0"/>
      <dgm:spPr/>
    </dgm:pt>
    <dgm:pt modelId="{68F398E3-E4D6-4911-AD77-0F7B7B61CC8D}" type="pres">
      <dgm:prSet presAssocID="{BE9729C9-F2F3-4103-8C2A-6DB0AABC040A}" presName="thinLine2b" presStyleLbl="callout" presStyleIdx="0" presStyleCnt="2" custLinFactNeighborY="-692"/>
      <dgm:spPr/>
    </dgm:pt>
    <dgm:pt modelId="{2D1A79FE-4E7C-4965-B685-8F225C92279C}" type="pres">
      <dgm:prSet presAssocID="{BE9729C9-F2F3-4103-8C2A-6DB0AABC040A}" presName="vertSpace2b" presStyleCnt="0"/>
      <dgm:spPr/>
    </dgm:pt>
    <dgm:pt modelId="{7E2FBA4B-AF85-41FB-9D7D-533C1239D8CE}" type="pres">
      <dgm:prSet presAssocID="{01A6F3ED-D9A6-468D-813B-7776517AD3F7}" presName="horz2" presStyleCnt="0"/>
      <dgm:spPr/>
    </dgm:pt>
    <dgm:pt modelId="{93C7DB30-37ED-42CE-8551-E955EEF28405}" type="pres">
      <dgm:prSet presAssocID="{01A6F3ED-D9A6-468D-813B-7776517AD3F7}" presName="horzSpace2" presStyleCnt="0"/>
      <dgm:spPr/>
    </dgm:pt>
    <dgm:pt modelId="{72F59882-4255-4B7B-A00E-A3F1BC1FC4E3}" type="pres">
      <dgm:prSet presAssocID="{01A6F3ED-D9A6-468D-813B-7776517AD3F7}" presName="tx2" presStyleLbl="revTx" presStyleIdx="2" presStyleCnt="3" custScaleY="159306" custLinFactNeighborY="-8106"/>
      <dgm:spPr/>
      <dgm:t>
        <a:bodyPr/>
        <a:lstStyle/>
        <a:p>
          <a:pPr rtl="1"/>
          <a:endParaRPr lang="fa-IR"/>
        </a:p>
      </dgm:t>
    </dgm:pt>
    <dgm:pt modelId="{9343FBA6-D58B-4FD3-9D94-F4230F971C4C}" type="pres">
      <dgm:prSet presAssocID="{01A6F3ED-D9A6-468D-813B-7776517AD3F7}" presName="vert2" presStyleCnt="0"/>
      <dgm:spPr/>
    </dgm:pt>
    <dgm:pt modelId="{5EBBB9AD-1056-4B7A-950B-97330D9956F1}" type="pres">
      <dgm:prSet presAssocID="{01A6F3ED-D9A6-468D-813B-7776517AD3F7}" presName="thinLine2b" presStyleLbl="callout" presStyleIdx="1" presStyleCnt="2"/>
      <dgm:spPr/>
    </dgm:pt>
    <dgm:pt modelId="{E76E2402-1D27-4BDF-AB93-97D5A2DFDA7E}" type="pres">
      <dgm:prSet presAssocID="{01A6F3ED-D9A6-468D-813B-7776517AD3F7}" presName="vertSpace2b" presStyleCnt="0"/>
      <dgm:spPr/>
    </dgm:pt>
  </dgm:ptLst>
  <dgm:cxnLst>
    <dgm:cxn modelId="{73EDB4AF-C8F2-48E0-81AC-E9A67A9FC0CA}" type="presOf" srcId="{20FE0E32-7696-4768-A257-B24B75F6BD3F}" destId="{69CF2032-3B71-4EA8-976D-0E97CC7C20FF}" srcOrd="0" destOrd="0" presId="urn:microsoft.com/office/officeart/2008/layout/LinedList"/>
    <dgm:cxn modelId="{A76E4ECB-22D2-4500-8FA1-194DEB5BE5A5}" srcId="{3CA33818-8EEB-439A-A1D9-2B1BD2A7CB74}" destId="{BE9729C9-F2F3-4103-8C2A-6DB0AABC040A}" srcOrd="0" destOrd="0" parTransId="{E2CB6B65-457A-4A50-8AB2-941C546E0A48}" sibTransId="{AE32E8E5-C5D9-4160-AB74-6B8B814AE75E}"/>
    <dgm:cxn modelId="{F231FA1C-EF11-4340-A322-4F59BAE56D66}" type="presOf" srcId="{3CA33818-8EEB-439A-A1D9-2B1BD2A7CB74}" destId="{2352D026-10A2-4F0F-AD48-9AD4D5EC020C}" srcOrd="0" destOrd="0" presId="urn:microsoft.com/office/officeart/2008/layout/LinedList"/>
    <dgm:cxn modelId="{08C3531B-EC67-4D94-B7EA-3CF6DCD77C52}" type="presOf" srcId="{BE9729C9-F2F3-4103-8C2A-6DB0AABC040A}" destId="{6A2D0C19-C100-437E-890A-6E574E59A0CB}" srcOrd="0" destOrd="0" presId="urn:microsoft.com/office/officeart/2008/layout/LinedList"/>
    <dgm:cxn modelId="{A88EF1F6-0F82-4C6A-91B1-05C6046C39CA}" srcId="{3CA33818-8EEB-439A-A1D9-2B1BD2A7CB74}" destId="{01A6F3ED-D9A6-468D-813B-7776517AD3F7}" srcOrd="1" destOrd="0" parTransId="{8E3D8902-430F-4093-B3D8-9D915BA945BE}" sibTransId="{CF0E3F28-2FE3-4F34-9AAB-25383D96459F}"/>
    <dgm:cxn modelId="{D769F1A6-6688-4786-A016-E3C069EF1956}" srcId="{20FE0E32-7696-4768-A257-B24B75F6BD3F}" destId="{3CA33818-8EEB-439A-A1D9-2B1BD2A7CB74}" srcOrd="0" destOrd="0" parTransId="{4D196F78-E022-405C-BD20-ADADD26BB313}" sibTransId="{99870DF2-F1B4-4358-8DA3-314619AAD57E}"/>
    <dgm:cxn modelId="{6A71D900-F3B2-4E97-B5A0-327AF038F69D}" type="presOf" srcId="{01A6F3ED-D9A6-468D-813B-7776517AD3F7}" destId="{72F59882-4255-4B7B-A00E-A3F1BC1FC4E3}" srcOrd="0" destOrd="0" presId="urn:microsoft.com/office/officeart/2008/layout/LinedList"/>
    <dgm:cxn modelId="{09F6C018-1969-44F2-9CE0-E8FFD25D2CA8}" type="presParOf" srcId="{69CF2032-3B71-4EA8-976D-0E97CC7C20FF}" destId="{2B08FBC1-556D-434F-8781-8BB56624DBE1}" srcOrd="0" destOrd="0" presId="urn:microsoft.com/office/officeart/2008/layout/LinedList"/>
    <dgm:cxn modelId="{7FEF6365-0FA9-450D-A245-E29B13AD2F60}" type="presParOf" srcId="{69CF2032-3B71-4EA8-976D-0E97CC7C20FF}" destId="{296303E2-9057-49DB-BD05-5254DF74E807}" srcOrd="1" destOrd="0" presId="urn:microsoft.com/office/officeart/2008/layout/LinedList"/>
    <dgm:cxn modelId="{3C0F9CA3-5918-4878-965C-577494C50264}" type="presParOf" srcId="{296303E2-9057-49DB-BD05-5254DF74E807}" destId="{2352D026-10A2-4F0F-AD48-9AD4D5EC020C}" srcOrd="0" destOrd="0" presId="urn:microsoft.com/office/officeart/2008/layout/LinedList"/>
    <dgm:cxn modelId="{BC580D2C-B662-49FA-ABAA-5C302D12FA45}" type="presParOf" srcId="{296303E2-9057-49DB-BD05-5254DF74E807}" destId="{50075FD4-6A14-4B34-A0E6-61DD7000FF43}" srcOrd="1" destOrd="0" presId="urn:microsoft.com/office/officeart/2008/layout/LinedList"/>
    <dgm:cxn modelId="{7AFF0DA6-6A9A-4744-B2DF-C171A7CB9694}" type="presParOf" srcId="{50075FD4-6A14-4B34-A0E6-61DD7000FF43}" destId="{BB308B87-E732-4E16-AB0A-53F0DD9F837D}" srcOrd="0" destOrd="0" presId="urn:microsoft.com/office/officeart/2008/layout/LinedList"/>
    <dgm:cxn modelId="{A849E41A-FDBA-4A91-867E-64D7F0B7734E}" type="presParOf" srcId="{50075FD4-6A14-4B34-A0E6-61DD7000FF43}" destId="{DDD98AA4-9339-4101-8621-84629C23B8D3}" srcOrd="1" destOrd="0" presId="urn:microsoft.com/office/officeart/2008/layout/LinedList"/>
    <dgm:cxn modelId="{92D992CD-6FF2-44B6-9719-CE268EF2EB19}" type="presParOf" srcId="{DDD98AA4-9339-4101-8621-84629C23B8D3}" destId="{F651DCEF-1392-46C1-A503-88851C01C9F9}" srcOrd="0" destOrd="0" presId="urn:microsoft.com/office/officeart/2008/layout/LinedList"/>
    <dgm:cxn modelId="{533B40E7-CEB6-4D5D-80BC-B8C370B427EE}" type="presParOf" srcId="{DDD98AA4-9339-4101-8621-84629C23B8D3}" destId="{6A2D0C19-C100-437E-890A-6E574E59A0CB}" srcOrd="1" destOrd="0" presId="urn:microsoft.com/office/officeart/2008/layout/LinedList"/>
    <dgm:cxn modelId="{E7939B35-EF36-4D07-B074-2B4303476C31}" type="presParOf" srcId="{DDD98AA4-9339-4101-8621-84629C23B8D3}" destId="{182F659F-5E7F-4DB4-8D71-2A67CB4AC4AC}" srcOrd="2" destOrd="0" presId="urn:microsoft.com/office/officeart/2008/layout/LinedList"/>
    <dgm:cxn modelId="{E4A8DD65-5FF5-4921-8942-ECE57AD9D64A}" type="presParOf" srcId="{50075FD4-6A14-4B34-A0E6-61DD7000FF43}" destId="{68F398E3-E4D6-4911-AD77-0F7B7B61CC8D}" srcOrd="2" destOrd="0" presId="urn:microsoft.com/office/officeart/2008/layout/LinedList"/>
    <dgm:cxn modelId="{5DABAD5D-DF6E-4818-A895-82901F899F49}" type="presParOf" srcId="{50075FD4-6A14-4B34-A0E6-61DD7000FF43}" destId="{2D1A79FE-4E7C-4965-B685-8F225C92279C}" srcOrd="3" destOrd="0" presId="urn:microsoft.com/office/officeart/2008/layout/LinedList"/>
    <dgm:cxn modelId="{EFDEF112-B021-4F5F-A5EC-BAC379626904}" type="presParOf" srcId="{50075FD4-6A14-4B34-A0E6-61DD7000FF43}" destId="{7E2FBA4B-AF85-41FB-9D7D-533C1239D8CE}" srcOrd="4" destOrd="0" presId="urn:microsoft.com/office/officeart/2008/layout/LinedList"/>
    <dgm:cxn modelId="{CEDCCE31-C611-4CB3-8ED2-C44667EF5FFE}" type="presParOf" srcId="{7E2FBA4B-AF85-41FB-9D7D-533C1239D8CE}" destId="{93C7DB30-37ED-42CE-8551-E955EEF28405}" srcOrd="0" destOrd="0" presId="urn:microsoft.com/office/officeart/2008/layout/LinedList"/>
    <dgm:cxn modelId="{740AFB13-DC77-427A-A0AA-0AFE467B64EB}" type="presParOf" srcId="{7E2FBA4B-AF85-41FB-9D7D-533C1239D8CE}" destId="{72F59882-4255-4B7B-A00E-A3F1BC1FC4E3}" srcOrd="1" destOrd="0" presId="urn:microsoft.com/office/officeart/2008/layout/LinedList"/>
    <dgm:cxn modelId="{82423C9D-F629-4664-AB4A-858447768295}" type="presParOf" srcId="{7E2FBA4B-AF85-41FB-9D7D-533C1239D8CE}" destId="{9343FBA6-D58B-4FD3-9D94-F4230F971C4C}" srcOrd="2" destOrd="0" presId="urn:microsoft.com/office/officeart/2008/layout/LinedList"/>
    <dgm:cxn modelId="{051FF8E5-CD15-493C-B1A5-2B6D743AD7FA}" type="presParOf" srcId="{50075FD4-6A14-4B34-A0E6-61DD7000FF43}" destId="{5EBBB9AD-1056-4B7A-950B-97330D9956F1}" srcOrd="5" destOrd="0" presId="urn:microsoft.com/office/officeart/2008/layout/LinedList"/>
    <dgm:cxn modelId="{F8588229-B00A-4083-8D95-9D5671D14F66}" type="presParOf" srcId="{50075FD4-6A14-4B34-A0E6-61DD7000FF43}" destId="{E76E2402-1D27-4BDF-AB93-97D5A2DFDA7E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1B96E3-9EBA-485D-B3BA-89084D02D515}" type="doc">
      <dgm:prSet loTypeId="urn:microsoft.com/office/officeart/2005/8/layout/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AA16495-ACF7-4C42-9F31-920FBCA990C2}">
      <dgm:prSet phldrT="[Text]" custT="1"/>
      <dgm:spPr/>
      <dgm:t>
        <a:bodyPr/>
        <a:lstStyle/>
        <a:p>
          <a:pPr rtl="1"/>
          <a:r>
            <a:rPr lang="fa-IR" sz="2400" dirty="0">
              <a:cs typeface="B Nazanin" panose="00000400000000000000" pitchFamily="2" charset="-78"/>
            </a:rPr>
            <a:t>ایجاد فرصت معامله</a:t>
          </a:r>
          <a:endParaRPr lang="en-US" sz="2400" dirty="0">
            <a:cs typeface="B Nazanin" panose="00000400000000000000" pitchFamily="2" charset="-78"/>
          </a:endParaRPr>
        </a:p>
      </dgm:t>
    </dgm:pt>
    <dgm:pt modelId="{0B144A14-5568-4A3F-BAEE-425ACD0216E8}" type="parTrans" cxnId="{508DC9C8-1431-4987-8BEC-5C662D91BB6B}">
      <dgm:prSet/>
      <dgm:spPr/>
      <dgm:t>
        <a:bodyPr/>
        <a:lstStyle/>
        <a:p>
          <a:pPr rtl="1"/>
          <a:endParaRPr lang="en-US" sz="3200">
            <a:cs typeface="B Nazanin" panose="00000400000000000000" pitchFamily="2" charset="-78"/>
          </a:endParaRPr>
        </a:p>
      </dgm:t>
    </dgm:pt>
    <dgm:pt modelId="{186AF933-0721-4228-880F-35C4BFF48C55}" type="sibTrans" cxnId="{508DC9C8-1431-4987-8BEC-5C662D91BB6B}">
      <dgm:prSet custT="1"/>
      <dgm:spPr/>
      <dgm:t>
        <a:bodyPr/>
        <a:lstStyle/>
        <a:p>
          <a:pPr rtl="1"/>
          <a:endParaRPr lang="en-US" sz="2000">
            <a:cs typeface="B Nazanin" panose="00000400000000000000" pitchFamily="2" charset="-78"/>
          </a:endParaRPr>
        </a:p>
      </dgm:t>
    </dgm:pt>
    <dgm:pt modelId="{1801D930-C115-4D69-B8C9-13670E9397B5}">
      <dgm:prSet phldrT="[Text]" custT="1"/>
      <dgm:spPr/>
      <dgm:t>
        <a:bodyPr/>
        <a:lstStyle/>
        <a:p>
          <a:pPr rtl="1"/>
          <a:r>
            <a:rPr lang="fa-IR" sz="2400" dirty="0">
              <a:cs typeface="B Nazanin" panose="00000400000000000000" pitchFamily="2" charset="-78"/>
            </a:rPr>
            <a:t>غربالگری اولیه</a:t>
          </a:r>
          <a:endParaRPr lang="en-US" sz="2400" dirty="0">
            <a:cs typeface="B Nazanin" panose="00000400000000000000" pitchFamily="2" charset="-78"/>
          </a:endParaRPr>
        </a:p>
      </dgm:t>
    </dgm:pt>
    <dgm:pt modelId="{1F7BF54D-9EC8-4801-9B48-7DAB054E4700}" type="parTrans" cxnId="{0D9DC0D9-186E-41BA-BA13-3E4B4236717E}">
      <dgm:prSet/>
      <dgm:spPr/>
      <dgm:t>
        <a:bodyPr/>
        <a:lstStyle/>
        <a:p>
          <a:pPr rtl="1"/>
          <a:endParaRPr lang="en-US" sz="3200">
            <a:cs typeface="B Nazanin" panose="00000400000000000000" pitchFamily="2" charset="-78"/>
          </a:endParaRPr>
        </a:p>
      </dgm:t>
    </dgm:pt>
    <dgm:pt modelId="{40E50284-061A-4DA3-A7F1-FF04D654F7F9}" type="sibTrans" cxnId="{0D9DC0D9-186E-41BA-BA13-3E4B4236717E}">
      <dgm:prSet custT="1"/>
      <dgm:spPr/>
      <dgm:t>
        <a:bodyPr/>
        <a:lstStyle/>
        <a:p>
          <a:pPr rtl="1"/>
          <a:endParaRPr lang="en-US" sz="2000">
            <a:cs typeface="B Nazanin" panose="00000400000000000000" pitchFamily="2" charset="-78"/>
          </a:endParaRPr>
        </a:p>
      </dgm:t>
    </dgm:pt>
    <dgm:pt modelId="{FA625E4C-80F2-4953-912A-9D2C5F280BB5}">
      <dgm:prSet phldrT="[Text]" custT="1"/>
      <dgm:spPr/>
      <dgm:t>
        <a:bodyPr/>
        <a:lstStyle/>
        <a:p>
          <a:pPr rtl="1"/>
          <a:r>
            <a:rPr lang="fa-IR" sz="2400" dirty="0">
              <a:cs typeface="B Nazanin" panose="00000400000000000000" pitchFamily="2" charset="-78"/>
            </a:rPr>
            <a:t>فاز اول ارزیابی موشکافانه و بازخورد داخلی</a:t>
          </a:r>
          <a:endParaRPr lang="en-US" sz="2400" dirty="0">
            <a:cs typeface="B Nazanin" panose="00000400000000000000" pitchFamily="2" charset="-78"/>
          </a:endParaRPr>
        </a:p>
      </dgm:t>
    </dgm:pt>
    <dgm:pt modelId="{9C114FD8-613D-4E56-814B-63FF8E4C3AF2}" type="parTrans" cxnId="{90271488-45CB-4CCA-B8AF-0D29FCEC71F9}">
      <dgm:prSet/>
      <dgm:spPr/>
      <dgm:t>
        <a:bodyPr/>
        <a:lstStyle/>
        <a:p>
          <a:pPr rtl="1"/>
          <a:endParaRPr lang="en-US" sz="3200">
            <a:cs typeface="B Nazanin" panose="00000400000000000000" pitchFamily="2" charset="-78"/>
          </a:endParaRPr>
        </a:p>
      </dgm:t>
    </dgm:pt>
    <dgm:pt modelId="{2445ABAF-A10C-48B9-85DC-6493F0B6B3C9}" type="sibTrans" cxnId="{90271488-45CB-4CCA-B8AF-0D29FCEC71F9}">
      <dgm:prSet custT="1"/>
      <dgm:spPr/>
      <dgm:t>
        <a:bodyPr/>
        <a:lstStyle/>
        <a:p>
          <a:pPr rtl="1"/>
          <a:endParaRPr lang="en-US" sz="2000">
            <a:cs typeface="B Nazanin" panose="00000400000000000000" pitchFamily="2" charset="-78"/>
          </a:endParaRPr>
        </a:p>
      </dgm:t>
    </dgm:pt>
    <dgm:pt modelId="{A020ECDF-3195-4D73-8309-0EE64834B035}">
      <dgm:prSet phldrT="[Text]" custT="1"/>
      <dgm:spPr/>
      <dgm:t>
        <a:bodyPr/>
        <a:lstStyle/>
        <a:p>
          <a:pPr rtl="1"/>
          <a:r>
            <a:rPr lang="fa-IR" sz="2400" dirty="0">
              <a:cs typeface="B Nazanin" panose="00000400000000000000" pitchFamily="2" charset="-78"/>
            </a:rPr>
            <a:t>تکمیل امور پیش از تصویب</a:t>
          </a:r>
          <a:endParaRPr lang="en-US" sz="2400" dirty="0">
            <a:cs typeface="B Nazanin" panose="00000400000000000000" pitchFamily="2" charset="-78"/>
          </a:endParaRPr>
        </a:p>
      </dgm:t>
    </dgm:pt>
    <dgm:pt modelId="{D240CD24-2D63-4DBD-87A8-9B194A914E13}" type="parTrans" cxnId="{1029922F-9E2F-4202-91AE-B9C5B19D7F92}">
      <dgm:prSet/>
      <dgm:spPr/>
      <dgm:t>
        <a:bodyPr/>
        <a:lstStyle/>
        <a:p>
          <a:pPr rtl="1"/>
          <a:endParaRPr lang="en-US" sz="3200">
            <a:cs typeface="B Nazanin" panose="00000400000000000000" pitchFamily="2" charset="-78"/>
          </a:endParaRPr>
        </a:p>
      </dgm:t>
    </dgm:pt>
    <dgm:pt modelId="{CC502564-AB15-460E-B3D1-D625D02A7CCE}" type="sibTrans" cxnId="{1029922F-9E2F-4202-91AE-B9C5B19D7F92}">
      <dgm:prSet custT="1"/>
      <dgm:spPr/>
      <dgm:t>
        <a:bodyPr/>
        <a:lstStyle/>
        <a:p>
          <a:pPr rtl="1"/>
          <a:endParaRPr lang="en-US" sz="2000">
            <a:cs typeface="B Nazanin" panose="00000400000000000000" pitchFamily="2" charset="-78"/>
          </a:endParaRPr>
        </a:p>
      </dgm:t>
    </dgm:pt>
    <dgm:pt modelId="{DCC444FB-4B3F-4E23-9223-B0AE280CC48B}">
      <dgm:prSet phldrT="[Text]" custT="1"/>
      <dgm:spPr/>
      <dgm:t>
        <a:bodyPr/>
        <a:lstStyle/>
        <a:p>
          <a:pPr rtl="1"/>
          <a:r>
            <a:rPr lang="fa-IR" sz="2400" dirty="0">
              <a:cs typeface="B Nazanin" panose="00000400000000000000" pitchFamily="2" charset="-78"/>
            </a:rPr>
            <a:t>فاز دوم ارزیابی موشکافانه و تصویب داخلی</a:t>
          </a:r>
          <a:endParaRPr lang="en-US" sz="2400" dirty="0">
            <a:cs typeface="B Nazanin" panose="00000400000000000000" pitchFamily="2" charset="-78"/>
          </a:endParaRPr>
        </a:p>
      </dgm:t>
    </dgm:pt>
    <dgm:pt modelId="{5D77662B-CD75-46DE-9517-0BBCC6AEAB92}" type="parTrans" cxnId="{104C2AD9-C026-4412-857C-FC953DFDA38F}">
      <dgm:prSet/>
      <dgm:spPr/>
      <dgm:t>
        <a:bodyPr/>
        <a:lstStyle/>
        <a:p>
          <a:pPr rtl="1"/>
          <a:endParaRPr lang="en-US" sz="3200">
            <a:cs typeface="B Nazanin" panose="00000400000000000000" pitchFamily="2" charset="-78"/>
          </a:endParaRPr>
        </a:p>
      </dgm:t>
    </dgm:pt>
    <dgm:pt modelId="{8DCA2984-C926-408D-AC15-76500F335E70}" type="sibTrans" cxnId="{104C2AD9-C026-4412-857C-FC953DFDA38F}">
      <dgm:prSet custT="1"/>
      <dgm:spPr/>
      <dgm:t>
        <a:bodyPr/>
        <a:lstStyle/>
        <a:p>
          <a:pPr rtl="1"/>
          <a:endParaRPr lang="en-US" sz="2000">
            <a:cs typeface="B Nazanin" panose="00000400000000000000" pitchFamily="2" charset="-78"/>
          </a:endParaRPr>
        </a:p>
      </dgm:t>
    </dgm:pt>
    <dgm:pt modelId="{F1E0A501-AB33-4DE3-A2AF-C0D450717476}">
      <dgm:prSet phldrT="[Text]" custT="1"/>
      <dgm:spPr/>
      <dgm:t>
        <a:bodyPr/>
        <a:lstStyle/>
        <a:p>
          <a:pPr rtl="1"/>
          <a:r>
            <a:rPr lang="fa-IR" sz="2400" dirty="0">
              <a:cs typeface="B Nazanin" panose="00000400000000000000" pitchFamily="2" charset="-78"/>
            </a:rPr>
            <a:t>تکمیل معامله</a:t>
          </a:r>
          <a:endParaRPr lang="en-US" sz="2400" dirty="0">
            <a:cs typeface="B Nazanin" panose="00000400000000000000" pitchFamily="2" charset="-78"/>
          </a:endParaRPr>
        </a:p>
      </dgm:t>
    </dgm:pt>
    <dgm:pt modelId="{0923AEF2-8410-414B-9705-E167F336EE3A}" type="parTrans" cxnId="{C0B90842-79E1-4056-9F55-8FC7558CF635}">
      <dgm:prSet/>
      <dgm:spPr/>
      <dgm:t>
        <a:bodyPr/>
        <a:lstStyle/>
        <a:p>
          <a:pPr rtl="1"/>
          <a:endParaRPr lang="en-US" sz="3200">
            <a:cs typeface="B Nazanin" panose="00000400000000000000" pitchFamily="2" charset="-78"/>
          </a:endParaRPr>
        </a:p>
      </dgm:t>
    </dgm:pt>
    <dgm:pt modelId="{EB04A76D-43E9-4445-A899-11676B91E38A}" type="sibTrans" cxnId="{C0B90842-79E1-4056-9F55-8FC7558CF635}">
      <dgm:prSet custT="1"/>
      <dgm:spPr/>
      <dgm:t>
        <a:bodyPr/>
        <a:lstStyle/>
        <a:p>
          <a:pPr rtl="1"/>
          <a:endParaRPr lang="en-US" sz="2000">
            <a:cs typeface="B Nazanin" panose="00000400000000000000" pitchFamily="2" charset="-78"/>
          </a:endParaRPr>
        </a:p>
      </dgm:t>
    </dgm:pt>
    <dgm:pt modelId="{CA386339-AD75-4632-9171-12A6B4424D0B}">
      <dgm:prSet phldrT="[Text]" custT="1"/>
      <dgm:spPr/>
      <dgm:t>
        <a:bodyPr/>
        <a:lstStyle/>
        <a:p>
          <a:pPr rtl="1"/>
          <a:r>
            <a:rPr lang="fa-IR" sz="2400" dirty="0">
              <a:cs typeface="B Nazanin" panose="00000400000000000000" pitchFamily="2" charset="-78"/>
            </a:rPr>
            <a:t>پایش</a:t>
          </a:r>
          <a:endParaRPr lang="en-US" sz="2400" dirty="0">
            <a:cs typeface="B Nazanin" panose="00000400000000000000" pitchFamily="2" charset="-78"/>
          </a:endParaRPr>
        </a:p>
      </dgm:t>
    </dgm:pt>
    <dgm:pt modelId="{01A36B83-AEB2-477B-9B5A-FF5981029CDD}" type="parTrans" cxnId="{FA5AC6FA-8AE0-489C-A120-D61E04626060}">
      <dgm:prSet/>
      <dgm:spPr/>
      <dgm:t>
        <a:bodyPr/>
        <a:lstStyle/>
        <a:p>
          <a:pPr rtl="1"/>
          <a:endParaRPr lang="en-US" sz="3200">
            <a:cs typeface="B Nazanin" panose="00000400000000000000" pitchFamily="2" charset="-78"/>
          </a:endParaRPr>
        </a:p>
      </dgm:t>
    </dgm:pt>
    <dgm:pt modelId="{C596093F-A3D9-443F-A6B9-2091F7322D1E}" type="sibTrans" cxnId="{FA5AC6FA-8AE0-489C-A120-D61E04626060}">
      <dgm:prSet custT="1"/>
      <dgm:spPr/>
      <dgm:t>
        <a:bodyPr/>
        <a:lstStyle/>
        <a:p>
          <a:pPr rtl="1"/>
          <a:endParaRPr lang="en-US" sz="2000">
            <a:cs typeface="B Nazanin" panose="00000400000000000000" pitchFamily="2" charset="-78"/>
          </a:endParaRPr>
        </a:p>
      </dgm:t>
    </dgm:pt>
    <dgm:pt modelId="{6DF151D2-D209-4EFD-84B9-6B54B9D4425F}">
      <dgm:prSet phldrT="[Text]" custT="1"/>
      <dgm:spPr/>
      <dgm:t>
        <a:bodyPr/>
        <a:lstStyle/>
        <a:p>
          <a:pPr rtl="1"/>
          <a:r>
            <a:rPr lang="fa-IR" sz="2400" dirty="0">
              <a:cs typeface="B Nazanin" panose="00000400000000000000" pitchFamily="2" charset="-78"/>
            </a:rPr>
            <a:t>خروج</a:t>
          </a:r>
          <a:endParaRPr lang="en-US" sz="2400" dirty="0">
            <a:cs typeface="B Nazanin" panose="00000400000000000000" pitchFamily="2" charset="-78"/>
          </a:endParaRPr>
        </a:p>
      </dgm:t>
    </dgm:pt>
    <dgm:pt modelId="{08B11313-E42C-4009-B858-1E8D01AC064A}" type="parTrans" cxnId="{1B5A89F6-3121-41E1-B0D9-94A433B8CC06}">
      <dgm:prSet/>
      <dgm:spPr/>
      <dgm:t>
        <a:bodyPr/>
        <a:lstStyle/>
        <a:p>
          <a:pPr rtl="1"/>
          <a:endParaRPr lang="en-US" sz="3200">
            <a:cs typeface="B Nazanin" panose="00000400000000000000" pitchFamily="2" charset="-78"/>
          </a:endParaRPr>
        </a:p>
      </dgm:t>
    </dgm:pt>
    <dgm:pt modelId="{30B286DF-3266-43E3-8C1A-CDBDF2760392}" type="sibTrans" cxnId="{1B5A89F6-3121-41E1-B0D9-94A433B8CC06}">
      <dgm:prSet/>
      <dgm:spPr/>
      <dgm:t>
        <a:bodyPr/>
        <a:lstStyle/>
        <a:p>
          <a:pPr rtl="1"/>
          <a:endParaRPr lang="en-US" sz="3200">
            <a:cs typeface="B Nazanin" panose="00000400000000000000" pitchFamily="2" charset="-78"/>
          </a:endParaRPr>
        </a:p>
      </dgm:t>
    </dgm:pt>
    <dgm:pt modelId="{88CFC39F-6BFC-4332-B40D-26236A195F03}" type="pres">
      <dgm:prSet presAssocID="{301B96E3-9EBA-485D-B3BA-89084D02D515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FDAC160-9F6A-4570-B3C8-622F73767EF1}" type="pres">
      <dgm:prSet presAssocID="{7AA16495-ACF7-4C42-9F31-920FBCA990C2}" presName="node" presStyleLbl="node1" presStyleIdx="0" presStyleCnt="8" custScaleX="13902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0939C91-8ADC-4CDA-A2AD-D0E8D7863103}" type="pres">
      <dgm:prSet presAssocID="{186AF933-0721-4228-880F-35C4BFF48C55}" presName="sibTrans" presStyleLbl="sibTrans2D1" presStyleIdx="0" presStyleCnt="7" custScaleX="139019"/>
      <dgm:spPr/>
      <dgm:t>
        <a:bodyPr/>
        <a:lstStyle/>
        <a:p>
          <a:pPr rtl="1"/>
          <a:endParaRPr lang="fa-IR"/>
        </a:p>
      </dgm:t>
    </dgm:pt>
    <dgm:pt modelId="{0AE5684A-660B-49EA-96D1-2F8821E9E2F4}" type="pres">
      <dgm:prSet presAssocID="{186AF933-0721-4228-880F-35C4BFF48C55}" presName="connectorText" presStyleLbl="sibTrans2D1" presStyleIdx="0" presStyleCnt="7"/>
      <dgm:spPr/>
      <dgm:t>
        <a:bodyPr/>
        <a:lstStyle/>
        <a:p>
          <a:pPr rtl="1"/>
          <a:endParaRPr lang="fa-IR"/>
        </a:p>
      </dgm:t>
    </dgm:pt>
    <dgm:pt modelId="{B1869553-0F22-4C01-AC40-E0D692CDBAC4}" type="pres">
      <dgm:prSet presAssocID="{1801D930-C115-4D69-B8C9-13670E9397B5}" presName="node" presStyleLbl="node1" presStyleIdx="1" presStyleCnt="8" custScaleX="13902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E2B139F-D116-4683-8C69-1679A632C775}" type="pres">
      <dgm:prSet presAssocID="{40E50284-061A-4DA3-A7F1-FF04D654F7F9}" presName="sibTrans" presStyleLbl="sibTrans2D1" presStyleIdx="1" presStyleCnt="7" custScaleX="139019"/>
      <dgm:spPr/>
      <dgm:t>
        <a:bodyPr/>
        <a:lstStyle/>
        <a:p>
          <a:pPr rtl="1"/>
          <a:endParaRPr lang="fa-IR"/>
        </a:p>
      </dgm:t>
    </dgm:pt>
    <dgm:pt modelId="{A90A5E31-85A2-4977-BD4F-E11101A03650}" type="pres">
      <dgm:prSet presAssocID="{40E50284-061A-4DA3-A7F1-FF04D654F7F9}" presName="connectorText" presStyleLbl="sibTrans2D1" presStyleIdx="1" presStyleCnt="7"/>
      <dgm:spPr/>
      <dgm:t>
        <a:bodyPr/>
        <a:lstStyle/>
        <a:p>
          <a:pPr rtl="1"/>
          <a:endParaRPr lang="fa-IR"/>
        </a:p>
      </dgm:t>
    </dgm:pt>
    <dgm:pt modelId="{B74E8A74-5CB8-42FA-A385-C880C230799C}" type="pres">
      <dgm:prSet presAssocID="{FA625E4C-80F2-4953-912A-9D2C5F280BB5}" presName="node" presStyleLbl="node1" presStyleIdx="2" presStyleCnt="8" custScaleX="13902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89B3856-B06C-49E2-94AC-369A4BE960CF}" type="pres">
      <dgm:prSet presAssocID="{2445ABAF-A10C-48B9-85DC-6493F0B6B3C9}" presName="sibTrans" presStyleLbl="sibTrans2D1" presStyleIdx="2" presStyleCnt="7" custScaleX="139019"/>
      <dgm:spPr/>
      <dgm:t>
        <a:bodyPr/>
        <a:lstStyle/>
        <a:p>
          <a:pPr rtl="1"/>
          <a:endParaRPr lang="fa-IR"/>
        </a:p>
      </dgm:t>
    </dgm:pt>
    <dgm:pt modelId="{D6B6808E-545E-4C80-A68C-63C297E357B9}" type="pres">
      <dgm:prSet presAssocID="{2445ABAF-A10C-48B9-85DC-6493F0B6B3C9}" presName="connectorText" presStyleLbl="sibTrans2D1" presStyleIdx="2" presStyleCnt="7"/>
      <dgm:spPr/>
      <dgm:t>
        <a:bodyPr/>
        <a:lstStyle/>
        <a:p>
          <a:pPr rtl="1"/>
          <a:endParaRPr lang="fa-IR"/>
        </a:p>
      </dgm:t>
    </dgm:pt>
    <dgm:pt modelId="{7BC44E92-A55D-4307-836F-FF820DA26CEC}" type="pres">
      <dgm:prSet presAssocID="{A020ECDF-3195-4D73-8309-0EE64834B035}" presName="node" presStyleLbl="node1" presStyleIdx="3" presStyleCnt="8" custScaleX="13902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2B3E905-6944-48FC-8F20-F4C36B02C287}" type="pres">
      <dgm:prSet presAssocID="{CC502564-AB15-460E-B3D1-D625D02A7CCE}" presName="sibTrans" presStyleLbl="sibTrans2D1" presStyleIdx="3" presStyleCnt="7" custScaleX="139019"/>
      <dgm:spPr/>
      <dgm:t>
        <a:bodyPr/>
        <a:lstStyle/>
        <a:p>
          <a:pPr rtl="1"/>
          <a:endParaRPr lang="fa-IR"/>
        </a:p>
      </dgm:t>
    </dgm:pt>
    <dgm:pt modelId="{B2D98939-40A8-4831-BAAD-4557CAB9799F}" type="pres">
      <dgm:prSet presAssocID="{CC502564-AB15-460E-B3D1-D625D02A7CCE}" presName="connectorText" presStyleLbl="sibTrans2D1" presStyleIdx="3" presStyleCnt="7"/>
      <dgm:spPr/>
      <dgm:t>
        <a:bodyPr/>
        <a:lstStyle/>
        <a:p>
          <a:pPr rtl="1"/>
          <a:endParaRPr lang="fa-IR"/>
        </a:p>
      </dgm:t>
    </dgm:pt>
    <dgm:pt modelId="{0ED4EC9A-EF64-4CBC-A246-3FB58AA449D4}" type="pres">
      <dgm:prSet presAssocID="{DCC444FB-4B3F-4E23-9223-B0AE280CC48B}" presName="node" presStyleLbl="node1" presStyleIdx="4" presStyleCnt="8" custScaleX="13902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10FEC00-B5BB-4CC6-91E7-ACCE7F57274E}" type="pres">
      <dgm:prSet presAssocID="{8DCA2984-C926-408D-AC15-76500F335E70}" presName="sibTrans" presStyleLbl="sibTrans2D1" presStyleIdx="4" presStyleCnt="7" custScaleX="139019"/>
      <dgm:spPr/>
      <dgm:t>
        <a:bodyPr/>
        <a:lstStyle/>
        <a:p>
          <a:pPr rtl="1"/>
          <a:endParaRPr lang="fa-IR"/>
        </a:p>
      </dgm:t>
    </dgm:pt>
    <dgm:pt modelId="{43EAB6D0-218D-4F18-840C-A99FDBBB1BE9}" type="pres">
      <dgm:prSet presAssocID="{8DCA2984-C926-408D-AC15-76500F335E70}" presName="connectorText" presStyleLbl="sibTrans2D1" presStyleIdx="4" presStyleCnt="7"/>
      <dgm:spPr/>
      <dgm:t>
        <a:bodyPr/>
        <a:lstStyle/>
        <a:p>
          <a:pPr rtl="1"/>
          <a:endParaRPr lang="fa-IR"/>
        </a:p>
      </dgm:t>
    </dgm:pt>
    <dgm:pt modelId="{FA5A1BD9-1C91-4EB3-AB7D-5EE3C6643099}" type="pres">
      <dgm:prSet presAssocID="{F1E0A501-AB33-4DE3-A2AF-C0D450717476}" presName="node" presStyleLbl="node1" presStyleIdx="5" presStyleCnt="8" custScaleX="13902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3222536-ABE9-4163-867B-80D22F07F9C8}" type="pres">
      <dgm:prSet presAssocID="{EB04A76D-43E9-4445-A899-11676B91E38A}" presName="sibTrans" presStyleLbl="sibTrans2D1" presStyleIdx="5" presStyleCnt="7" custScaleX="139019"/>
      <dgm:spPr/>
      <dgm:t>
        <a:bodyPr/>
        <a:lstStyle/>
        <a:p>
          <a:pPr rtl="1"/>
          <a:endParaRPr lang="fa-IR"/>
        </a:p>
      </dgm:t>
    </dgm:pt>
    <dgm:pt modelId="{DA482C09-D92E-454E-9404-9D2C3570BF5A}" type="pres">
      <dgm:prSet presAssocID="{EB04A76D-43E9-4445-A899-11676B91E38A}" presName="connectorText" presStyleLbl="sibTrans2D1" presStyleIdx="5" presStyleCnt="7"/>
      <dgm:spPr/>
      <dgm:t>
        <a:bodyPr/>
        <a:lstStyle/>
        <a:p>
          <a:pPr rtl="1"/>
          <a:endParaRPr lang="fa-IR"/>
        </a:p>
      </dgm:t>
    </dgm:pt>
    <dgm:pt modelId="{4F0CFA19-14AE-424A-AEF5-C78EB7C70345}" type="pres">
      <dgm:prSet presAssocID="{CA386339-AD75-4632-9171-12A6B4424D0B}" presName="node" presStyleLbl="node1" presStyleIdx="6" presStyleCnt="8" custScaleX="13902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F93BD1D-3974-4E1E-8BDD-75BE5DDFC510}" type="pres">
      <dgm:prSet presAssocID="{C596093F-A3D9-443F-A6B9-2091F7322D1E}" presName="sibTrans" presStyleLbl="sibTrans2D1" presStyleIdx="6" presStyleCnt="7" custScaleX="139019"/>
      <dgm:spPr/>
      <dgm:t>
        <a:bodyPr/>
        <a:lstStyle/>
        <a:p>
          <a:pPr rtl="1"/>
          <a:endParaRPr lang="fa-IR"/>
        </a:p>
      </dgm:t>
    </dgm:pt>
    <dgm:pt modelId="{F2608AA3-459D-47DA-BB25-6ED6DFDAD094}" type="pres">
      <dgm:prSet presAssocID="{C596093F-A3D9-443F-A6B9-2091F7322D1E}" presName="connectorText" presStyleLbl="sibTrans2D1" presStyleIdx="6" presStyleCnt="7"/>
      <dgm:spPr/>
      <dgm:t>
        <a:bodyPr/>
        <a:lstStyle/>
        <a:p>
          <a:pPr rtl="1"/>
          <a:endParaRPr lang="fa-IR"/>
        </a:p>
      </dgm:t>
    </dgm:pt>
    <dgm:pt modelId="{CD7BC5F6-297A-48E3-BC0F-55E166EEB5D7}" type="pres">
      <dgm:prSet presAssocID="{6DF151D2-D209-4EFD-84B9-6B54B9D4425F}" presName="node" presStyleLbl="node1" presStyleIdx="7" presStyleCnt="8" custScaleX="13902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D18639D-3E22-4D58-B8EA-836FE91800CA}" type="presOf" srcId="{EB04A76D-43E9-4445-A899-11676B91E38A}" destId="{13222536-ABE9-4163-867B-80D22F07F9C8}" srcOrd="0" destOrd="0" presId="urn:microsoft.com/office/officeart/2005/8/layout/process5"/>
    <dgm:cxn modelId="{0538AA36-CE07-4655-A729-928F11BCDB36}" type="presOf" srcId="{40E50284-061A-4DA3-A7F1-FF04D654F7F9}" destId="{FE2B139F-D116-4683-8C69-1679A632C775}" srcOrd="0" destOrd="0" presId="urn:microsoft.com/office/officeart/2005/8/layout/process5"/>
    <dgm:cxn modelId="{4750E156-E5DA-450E-967E-62436984A423}" type="presOf" srcId="{1801D930-C115-4D69-B8C9-13670E9397B5}" destId="{B1869553-0F22-4C01-AC40-E0D692CDBAC4}" srcOrd="0" destOrd="0" presId="urn:microsoft.com/office/officeart/2005/8/layout/process5"/>
    <dgm:cxn modelId="{8B759579-A6CD-4C8E-8775-A4695F33615D}" type="presOf" srcId="{8DCA2984-C926-408D-AC15-76500F335E70}" destId="{510FEC00-B5BB-4CC6-91E7-ACCE7F57274E}" srcOrd="0" destOrd="0" presId="urn:microsoft.com/office/officeart/2005/8/layout/process5"/>
    <dgm:cxn modelId="{A437FD8C-4AFF-4658-BAE6-12744610A20F}" type="presOf" srcId="{C596093F-A3D9-443F-A6B9-2091F7322D1E}" destId="{F2608AA3-459D-47DA-BB25-6ED6DFDAD094}" srcOrd="1" destOrd="0" presId="urn:microsoft.com/office/officeart/2005/8/layout/process5"/>
    <dgm:cxn modelId="{D0548D28-C69C-4510-B210-EC6CA2FFF134}" type="presOf" srcId="{186AF933-0721-4228-880F-35C4BFF48C55}" destId="{80939C91-8ADC-4CDA-A2AD-D0E8D7863103}" srcOrd="0" destOrd="0" presId="urn:microsoft.com/office/officeart/2005/8/layout/process5"/>
    <dgm:cxn modelId="{06604F46-49BB-4F61-B3AE-9374A4CF821D}" type="presOf" srcId="{2445ABAF-A10C-48B9-85DC-6493F0B6B3C9}" destId="{989B3856-B06C-49E2-94AC-369A4BE960CF}" srcOrd="0" destOrd="0" presId="urn:microsoft.com/office/officeart/2005/8/layout/process5"/>
    <dgm:cxn modelId="{042EFF66-9A61-489A-A2EE-24D9A4B19DD0}" type="presOf" srcId="{FA625E4C-80F2-4953-912A-9D2C5F280BB5}" destId="{B74E8A74-5CB8-42FA-A385-C880C230799C}" srcOrd="0" destOrd="0" presId="urn:microsoft.com/office/officeart/2005/8/layout/process5"/>
    <dgm:cxn modelId="{6CF9E012-64D0-4EE1-8034-16F4F80196F4}" type="presOf" srcId="{301B96E3-9EBA-485D-B3BA-89084D02D515}" destId="{88CFC39F-6BFC-4332-B40D-26236A195F03}" srcOrd="0" destOrd="0" presId="urn:microsoft.com/office/officeart/2005/8/layout/process5"/>
    <dgm:cxn modelId="{1F2D2558-6A9C-4D7C-A03C-ACA152D3F289}" type="presOf" srcId="{186AF933-0721-4228-880F-35C4BFF48C55}" destId="{0AE5684A-660B-49EA-96D1-2F8821E9E2F4}" srcOrd="1" destOrd="0" presId="urn:microsoft.com/office/officeart/2005/8/layout/process5"/>
    <dgm:cxn modelId="{B39BFADE-2148-490C-88C6-E6835C285BB8}" type="presOf" srcId="{8DCA2984-C926-408D-AC15-76500F335E70}" destId="{43EAB6D0-218D-4F18-840C-A99FDBBB1BE9}" srcOrd="1" destOrd="0" presId="urn:microsoft.com/office/officeart/2005/8/layout/process5"/>
    <dgm:cxn modelId="{5CE14D55-4F28-4E88-9188-9BDDD3C13758}" type="presOf" srcId="{CC502564-AB15-460E-B3D1-D625D02A7CCE}" destId="{B2D98939-40A8-4831-BAAD-4557CAB9799F}" srcOrd="1" destOrd="0" presId="urn:microsoft.com/office/officeart/2005/8/layout/process5"/>
    <dgm:cxn modelId="{F79678CC-FD97-4364-838F-8A0FB355AB93}" type="presOf" srcId="{2445ABAF-A10C-48B9-85DC-6493F0B6B3C9}" destId="{D6B6808E-545E-4C80-A68C-63C297E357B9}" srcOrd="1" destOrd="0" presId="urn:microsoft.com/office/officeart/2005/8/layout/process5"/>
    <dgm:cxn modelId="{1E9B6A02-01EB-41CD-870F-F488D4530B04}" type="presOf" srcId="{CA386339-AD75-4632-9171-12A6B4424D0B}" destId="{4F0CFA19-14AE-424A-AEF5-C78EB7C70345}" srcOrd="0" destOrd="0" presId="urn:microsoft.com/office/officeart/2005/8/layout/process5"/>
    <dgm:cxn modelId="{5B5D4FC6-1B7A-4080-8283-4D1B4473AAB7}" type="presOf" srcId="{40E50284-061A-4DA3-A7F1-FF04D654F7F9}" destId="{A90A5E31-85A2-4977-BD4F-E11101A03650}" srcOrd="1" destOrd="0" presId="urn:microsoft.com/office/officeart/2005/8/layout/process5"/>
    <dgm:cxn modelId="{861A9A63-2ECD-4DCB-8509-7BB92ECC14E1}" type="presOf" srcId="{7AA16495-ACF7-4C42-9F31-920FBCA990C2}" destId="{9FDAC160-9F6A-4570-B3C8-622F73767EF1}" srcOrd="0" destOrd="0" presId="urn:microsoft.com/office/officeart/2005/8/layout/process5"/>
    <dgm:cxn modelId="{104C2AD9-C026-4412-857C-FC953DFDA38F}" srcId="{301B96E3-9EBA-485D-B3BA-89084D02D515}" destId="{DCC444FB-4B3F-4E23-9223-B0AE280CC48B}" srcOrd="4" destOrd="0" parTransId="{5D77662B-CD75-46DE-9517-0BBCC6AEAB92}" sibTransId="{8DCA2984-C926-408D-AC15-76500F335E70}"/>
    <dgm:cxn modelId="{8C20B4DA-4139-44E2-A349-28F57E654182}" type="presOf" srcId="{C596093F-A3D9-443F-A6B9-2091F7322D1E}" destId="{5F93BD1D-3974-4E1E-8BDD-75BE5DDFC510}" srcOrd="0" destOrd="0" presId="urn:microsoft.com/office/officeart/2005/8/layout/process5"/>
    <dgm:cxn modelId="{B4F42930-F07B-4B5C-85C2-F198FCE87122}" type="presOf" srcId="{CC502564-AB15-460E-B3D1-D625D02A7CCE}" destId="{02B3E905-6944-48FC-8F20-F4C36B02C287}" srcOrd="0" destOrd="0" presId="urn:microsoft.com/office/officeart/2005/8/layout/process5"/>
    <dgm:cxn modelId="{CC9F89C3-C33B-4D62-84A4-358F9C818570}" type="presOf" srcId="{EB04A76D-43E9-4445-A899-11676B91E38A}" destId="{DA482C09-D92E-454E-9404-9D2C3570BF5A}" srcOrd="1" destOrd="0" presId="urn:microsoft.com/office/officeart/2005/8/layout/process5"/>
    <dgm:cxn modelId="{1029922F-9E2F-4202-91AE-B9C5B19D7F92}" srcId="{301B96E3-9EBA-485D-B3BA-89084D02D515}" destId="{A020ECDF-3195-4D73-8309-0EE64834B035}" srcOrd="3" destOrd="0" parTransId="{D240CD24-2D63-4DBD-87A8-9B194A914E13}" sibTransId="{CC502564-AB15-460E-B3D1-D625D02A7CCE}"/>
    <dgm:cxn modelId="{1B5A89F6-3121-41E1-B0D9-94A433B8CC06}" srcId="{301B96E3-9EBA-485D-B3BA-89084D02D515}" destId="{6DF151D2-D209-4EFD-84B9-6B54B9D4425F}" srcOrd="7" destOrd="0" parTransId="{08B11313-E42C-4009-B858-1E8D01AC064A}" sibTransId="{30B286DF-3266-43E3-8C1A-CDBDF2760392}"/>
    <dgm:cxn modelId="{FA5AC6FA-8AE0-489C-A120-D61E04626060}" srcId="{301B96E3-9EBA-485D-B3BA-89084D02D515}" destId="{CA386339-AD75-4632-9171-12A6B4424D0B}" srcOrd="6" destOrd="0" parTransId="{01A36B83-AEB2-477B-9B5A-FF5981029CDD}" sibTransId="{C596093F-A3D9-443F-A6B9-2091F7322D1E}"/>
    <dgm:cxn modelId="{0D9DC0D9-186E-41BA-BA13-3E4B4236717E}" srcId="{301B96E3-9EBA-485D-B3BA-89084D02D515}" destId="{1801D930-C115-4D69-B8C9-13670E9397B5}" srcOrd="1" destOrd="0" parTransId="{1F7BF54D-9EC8-4801-9B48-7DAB054E4700}" sibTransId="{40E50284-061A-4DA3-A7F1-FF04D654F7F9}"/>
    <dgm:cxn modelId="{508DC9C8-1431-4987-8BEC-5C662D91BB6B}" srcId="{301B96E3-9EBA-485D-B3BA-89084D02D515}" destId="{7AA16495-ACF7-4C42-9F31-920FBCA990C2}" srcOrd="0" destOrd="0" parTransId="{0B144A14-5568-4A3F-BAEE-425ACD0216E8}" sibTransId="{186AF933-0721-4228-880F-35C4BFF48C55}"/>
    <dgm:cxn modelId="{90271488-45CB-4CCA-B8AF-0D29FCEC71F9}" srcId="{301B96E3-9EBA-485D-B3BA-89084D02D515}" destId="{FA625E4C-80F2-4953-912A-9D2C5F280BB5}" srcOrd="2" destOrd="0" parTransId="{9C114FD8-613D-4E56-814B-63FF8E4C3AF2}" sibTransId="{2445ABAF-A10C-48B9-85DC-6493F0B6B3C9}"/>
    <dgm:cxn modelId="{6072DD83-8DDD-41CC-B794-168A1816F7CB}" type="presOf" srcId="{F1E0A501-AB33-4DE3-A2AF-C0D450717476}" destId="{FA5A1BD9-1C91-4EB3-AB7D-5EE3C6643099}" srcOrd="0" destOrd="0" presId="urn:microsoft.com/office/officeart/2005/8/layout/process5"/>
    <dgm:cxn modelId="{33B462F5-EA83-4674-873F-E3272D598265}" type="presOf" srcId="{6DF151D2-D209-4EFD-84B9-6B54B9D4425F}" destId="{CD7BC5F6-297A-48E3-BC0F-55E166EEB5D7}" srcOrd="0" destOrd="0" presId="urn:microsoft.com/office/officeart/2005/8/layout/process5"/>
    <dgm:cxn modelId="{C0B90842-79E1-4056-9F55-8FC7558CF635}" srcId="{301B96E3-9EBA-485D-B3BA-89084D02D515}" destId="{F1E0A501-AB33-4DE3-A2AF-C0D450717476}" srcOrd="5" destOrd="0" parTransId="{0923AEF2-8410-414B-9705-E167F336EE3A}" sibTransId="{EB04A76D-43E9-4445-A899-11676B91E38A}"/>
    <dgm:cxn modelId="{199D4463-F1F0-40D8-8EA8-82541AA75B35}" type="presOf" srcId="{A020ECDF-3195-4D73-8309-0EE64834B035}" destId="{7BC44E92-A55D-4307-836F-FF820DA26CEC}" srcOrd="0" destOrd="0" presId="urn:microsoft.com/office/officeart/2005/8/layout/process5"/>
    <dgm:cxn modelId="{9B529736-6533-43AD-B666-B0517A16AF7D}" type="presOf" srcId="{DCC444FB-4B3F-4E23-9223-B0AE280CC48B}" destId="{0ED4EC9A-EF64-4CBC-A246-3FB58AA449D4}" srcOrd="0" destOrd="0" presId="urn:microsoft.com/office/officeart/2005/8/layout/process5"/>
    <dgm:cxn modelId="{D06C0121-121E-4AE6-A106-1305D009E9D9}" type="presParOf" srcId="{88CFC39F-6BFC-4332-B40D-26236A195F03}" destId="{9FDAC160-9F6A-4570-B3C8-622F73767EF1}" srcOrd="0" destOrd="0" presId="urn:microsoft.com/office/officeart/2005/8/layout/process5"/>
    <dgm:cxn modelId="{639CCE60-8EA6-4171-97F1-C479010843D0}" type="presParOf" srcId="{88CFC39F-6BFC-4332-B40D-26236A195F03}" destId="{80939C91-8ADC-4CDA-A2AD-D0E8D7863103}" srcOrd="1" destOrd="0" presId="urn:microsoft.com/office/officeart/2005/8/layout/process5"/>
    <dgm:cxn modelId="{5F4C6A3F-3328-4729-BCF4-B3CC0F22D583}" type="presParOf" srcId="{80939C91-8ADC-4CDA-A2AD-D0E8D7863103}" destId="{0AE5684A-660B-49EA-96D1-2F8821E9E2F4}" srcOrd="0" destOrd="0" presId="urn:microsoft.com/office/officeart/2005/8/layout/process5"/>
    <dgm:cxn modelId="{A167C7A4-312B-49A2-B582-B49C298CAFED}" type="presParOf" srcId="{88CFC39F-6BFC-4332-B40D-26236A195F03}" destId="{B1869553-0F22-4C01-AC40-E0D692CDBAC4}" srcOrd="2" destOrd="0" presId="urn:microsoft.com/office/officeart/2005/8/layout/process5"/>
    <dgm:cxn modelId="{966C2942-60DF-499F-9EEB-6DB6C4A704B2}" type="presParOf" srcId="{88CFC39F-6BFC-4332-B40D-26236A195F03}" destId="{FE2B139F-D116-4683-8C69-1679A632C775}" srcOrd="3" destOrd="0" presId="urn:microsoft.com/office/officeart/2005/8/layout/process5"/>
    <dgm:cxn modelId="{00BD0974-2B45-4895-9F93-8C365F4E63C2}" type="presParOf" srcId="{FE2B139F-D116-4683-8C69-1679A632C775}" destId="{A90A5E31-85A2-4977-BD4F-E11101A03650}" srcOrd="0" destOrd="0" presId="urn:microsoft.com/office/officeart/2005/8/layout/process5"/>
    <dgm:cxn modelId="{F7A1D523-59D0-4BD6-BF65-85321D81A1C9}" type="presParOf" srcId="{88CFC39F-6BFC-4332-B40D-26236A195F03}" destId="{B74E8A74-5CB8-42FA-A385-C880C230799C}" srcOrd="4" destOrd="0" presId="urn:microsoft.com/office/officeart/2005/8/layout/process5"/>
    <dgm:cxn modelId="{40B0A955-1637-4576-A33C-524FCF1C2F05}" type="presParOf" srcId="{88CFC39F-6BFC-4332-B40D-26236A195F03}" destId="{989B3856-B06C-49E2-94AC-369A4BE960CF}" srcOrd="5" destOrd="0" presId="urn:microsoft.com/office/officeart/2005/8/layout/process5"/>
    <dgm:cxn modelId="{71C7F433-ED4B-4B64-A7CF-D8D0ED1FBD9D}" type="presParOf" srcId="{989B3856-B06C-49E2-94AC-369A4BE960CF}" destId="{D6B6808E-545E-4C80-A68C-63C297E357B9}" srcOrd="0" destOrd="0" presId="urn:microsoft.com/office/officeart/2005/8/layout/process5"/>
    <dgm:cxn modelId="{0DECA2D9-7396-41FA-91C6-62B49F01A185}" type="presParOf" srcId="{88CFC39F-6BFC-4332-B40D-26236A195F03}" destId="{7BC44E92-A55D-4307-836F-FF820DA26CEC}" srcOrd="6" destOrd="0" presId="urn:microsoft.com/office/officeart/2005/8/layout/process5"/>
    <dgm:cxn modelId="{942560A6-941A-4BDB-A10F-B36BC183D930}" type="presParOf" srcId="{88CFC39F-6BFC-4332-B40D-26236A195F03}" destId="{02B3E905-6944-48FC-8F20-F4C36B02C287}" srcOrd="7" destOrd="0" presId="urn:microsoft.com/office/officeart/2005/8/layout/process5"/>
    <dgm:cxn modelId="{F120901D-A63D-423B-82B6-87072221776B}" type="presParOf" srcId="{02B3E905-6944-48FC-8F20-F4C36B02C287}" destId="{B2D98939-40A8-4831-BAAD-4557CAB9799F}" srcOrd="0" destOrd="0" presId="urn:microsoft.com/office/officeart/2005/8/layout/process5"/>
    <dgm:cxn modelId="{19B60C12-3CB7-46F1-AD01-CBE948814A84}" type="presParOf" srcId="{88CFC39F-6BFC-4332-B40D-26236A195F03}" destId="{0ED4EC9A-EF64-4CBC-A246-3FB58AA449D4}" srcOrd="8" destOrd="0" presId="urn:microsoft.com/office/officeart/2005/8/layout/process5"/>
    <dgm:cxn modelId="{29FF52C7-D43C-4D9F-AE51-FDE153A42D14}" type="presParOf" srcId="{88CFC39F-6BFC-4332-B40D-26236A195F03}" destId="{510FEC00-B5BB-4CC6-91E7-ACCE7F57274E}" srcOrd="9" destOrd="0" presId="urn:microsoft.com/office/officeart/2005/8/layout/process5"/>
    <dgm:cxn modelId="{2A29BB49-4730-4DC6-8447-3698BB14FD17}" type="presParOf" srcId="{510FEC00-B5BB-4CC6-91E7-ACCE7F57274E}" destId="{43EAB6D0-218D-4F18-840C-A99FDBBB1BE9}" srcOrd="0" destOrd="0" presId="urn:microsoft.com/office/officeart/2005/8/layout/process5"/>
    <dgm:cxn modelId="{E55A6CF4-AE5B-4EB5-91F3-880725838D0C}" type="presParOf" srcId="{88CFC39F-6BFC-4332-B40D-26236A195F03}" destId="{FA5A1BD9-1C91-4EB3-AB7D-5EE3C6643099}" srcOrd="10" destOrd="0" presId="urn:microsoft.com/office/officeart/2005/8/layout/process5"/>
    <dgm:cxn modelId="{2F7CAA87-A1D0-4C9F-8FC6-14F7AB368D7C}" type="presParOf" srcId="{88CFC39F-6BFC-4332-B40D-26236A195F03}" destId="{13222536-ABE9-4163-867B-80D22F07F9C8}" srcOrd="11" destOrd="0" presId="urn:microsoft.com/office/officeart/2005/8/layout/process5"/>
    <dgm:cxn modelId="{B936FF28-2548-4129-9E24-590EA38E8F01}" type="presParOf" srcId="{13222536-ABE9-4163-867B-80D22F07F9C8}" destId="{DA482C09-D92E-454E-9404-9D2C3570BF5A}" srcOrd="0" destOrd="0" presId="urn:microsoft.com/office/officeart/2005/8/layout/process5"/>
    <dgm:cxn modelId="{78BD0190-8A92-4BEB-A675-F7A1732D3728}" type="presParOf" srcId="{88CFC39F-6BFC-4332-B40D-26236A195F03}" destId="{4F0CFA19-14AE-424A-AEF5-C78EB7C70345}" srcOrd="12" destOrd="0" presId="urn:microsoft.com/office/officeart/2005/8/layout/process5"/>
    <dgm:cxn modelId="{ED4C52C8-2E3C-4782-9CFA-C6F0E00DCD20}" type="presParOf" srcId="{88CFC39F-6BFC-4332-B40D-26236A195F03}" destId="{5F93BD1D-3974-4E1E-8BDD-75BE5DDFC510}" srcOrd="13" destOrd="0" presId="urn:microsoft.com/office/officeart/2005/8/layout/process5"/>
    <dgm:cxn modelId="{22C3A34C-98D3-4CFE-9B18-C2E206535113}" type="presParOf" srcId="{5F93BD1D-3974-4E1E-8BDD-75BE5DDFC510}" destId="{F2608AA3-459D-47DA-BB25-6ED6DFDAD094}" srcOrd="0" destOrd="0" presId="urn:microsoft.com/office/officeart/2005/8/layout/process5"/>
    <dgm:cxn modelId="{668FB724-2947-4A2E-8764-F6FA36D7535F}" type="presParOf" srcId="{88CFC39F-6BFC-4332-B40D-26236A195F03}" destId="{CD7BC5F6-297A-48E3-BC0F-55E166EEB5D7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51C1F6-7771-402F-ACE6-DACBFCA9243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106278-57F1-42B4-9E03-2BAEEBE4E4D0}">
      <dgm:prSet phldrT="[Text]" custT="1"/>
      <dgm:spPr/>
      <dgm:t>
        <a:bodyPr/>
        <a:lstStyle/>
        <a:p>
          <a:pPr algn="just" rtl="1"/>
          <a:r>
            <a:rPr lang="fa-IR" sz="2800" b="1" dirty="0">
              <a:cs typeface="B Nazanin" panose="00000400000000000000" pitchFamily="2" charset="-78"/>
            </a:rPr>
            <a:t>منابع بیرونی</a:t>
          </a:r>
          <a:endParaRPr lang="en-US" sz="2800" dirty="0">
            <a:cs typeface="B Nazanin" panose="00000400000000000000" pitchFamily="2" charset="-78"/>
          </a:endParaRPr>
        </a:p>
      </dgm:t>
    </dgm:pt>
    <dgm:pt modelId="{3FD6C439-737E-4B17-A597-B8005D919BF8}" type="parTrans" cxnId="{7952FBA6-586B-48AF-A073-F8FA91C33ADD}">
      <dgm:prSet/>
      <dgm:spPr/>
      <dgm:t>
        <a:bodyPr/>
        <a:lstStyle/>
        <a:p>
          <a:pPr algn="just" rtl="1"/>
          <a:endParaRPr lang="en-US" sz="2600">
            <a:cs typeface="B Nazanin" panose="00000400000000000000" pitchFamily="2" charset="-78"/>
          </a:endParaRPr>
        </a:p>
      </dgm:t>
    </dgm:pt>
    <dgm:pt modelId="{7BA602D5-66AA-45C7-AED8-8A2EFBA1DD31}" type="sibTrans" cxnId="{7952FBA6-586B-48AF-A073-F8FA91C33ADD}">
      <dgm:prSet/>
      <dgm:spPr/>
      <dgm:t>
        <a:bodyPr/>
        <a:lstStyle/>
        <a:p>
          <a:pPr algn="just" rtl="1"/>
          <a:endParaRPr lang="en-US" sz="2600">
            <a:cs typeface="B Nazanin" panose="00000400000000000000" pitchFamily="2" charset="-78"/>
          </a:endParaRPr>
        </a:p>
      </dgm:t>
    </dgm:pt>
    <dgm:pt modelId="{272619BB-B268-4FD2-B3C8-D34C8FA09657}">
      <dgm:prSet phldrT="[Text]" custT="1"/>
      <dgm:spPr/>
      <dgm:t>
        <a:bodyPr/>
        <a:lstStyle/>
        <a:p>
          <a:pPr algn="just" rtl="1"/>
          <a:r>
            <a:rPr lang="fa-IR" sz="2400" b="1" dirty="0">
              <a:cs typeface="B Nazanin" panose="00000400000000000000" pitchFamily="2" charset="-78"/>
            </a:rPr>
            <a:t>صندوق‌های سرمایه‌گذاری خطرپذیر دولتی ـ منطقه‌ای</a:t>
          </a:r>
          <a:r>
            <a:rPr lang="fa-IR" sz="2400" dirty="0">
              <a:cs typeface="B Nazanin" panose="00000400000000000000" pitchFamily="2" charset="-78"/>
            </a:rPr>
            <a:t>: مستقل یا وابسته به نهادهای توسعه‌ای منطقه‌ای؛ تمرکز تجاری؛ تأمین بخشی از منابع صندوق توسط دولت </a:t>
          </a:r>
          <a:endParaRPr lang="en-US" sz="2400" dirty="0">
            <a:cs typeface="B Nazanin" panose="00000400000000000000" pitchFamily="2" charset="-78"/>
          </a:endParaRPr>
        </a:p>
      </dgm:t>
    </dgm:pt>
    <dgm:pt modelId="{F7DED3B8-AD54-46B4-B581-32AB66959BB6}" type="parTrans" cxnId="{446C7FB2-A804-45E2-B885-25B6596CDC73}">
      <dgm:prSet/>
      <dgm:spPr/>
      <dgm:t>
        <a:bodyPr/>
        <a:lstStyle/>
        <a:p>
          <a:pPr algn="just" rtl="1"/>
          <a:endParaRPr lang="en-US" sz="2600">
            <a:cs typeface="B Nazanin" panose="00000400000000000000" pitchFamily="2" charset="-78"/>
          </a:endParaRPr>
        </a:p>
      </dgm:t>
    </dgm:pt>
    <dgm:pt modelId="{6AC81662-0E2E-47DB-A800-DABFAD7D00B0}" type="sibTrans" cxnId="{446C7FB2-A804-45E2-B885-25B6596CDC73}">
      <dgm:prSet/>
      <dgm:spPr/>
      <dgm:t>
        <a:bodyPr/>
        <a:lstStyle/>
        <a:p>
          <a:pPr algn="just" rtl="1"/>
          <a:endParaRPr lang="en-US" sz="2600">
            <a:cs typeface="B Nazanin" panose="00000400000000000000" pitchFamily="2" charset="-78"/>
          </a:endParaRPr>
        </a:p>
      </dgm:t>
    </dgm:pt>
    <dgm:pt modelId="{CB387B8C-585C-44F7-90E0-21B7F5DDB29E}">
      <dgm:prSet phldrT="[Text]" custT="1"/>
      <dgm:spPr/>
      <dgm:t>
        <a:bodyPr/>
        <a:lstStyle/>
        <a:p>
          <a:pPr algn="just" rtl="1"/>
          <a:r>
            <a:rPr lang="fa-IR" sz="2400" b="1" dirty="0">
              <a:cs typeface="B Nazanin" panose="00000400000000000000" pitchFamily="2" charset="-78"/>
            </a:rPr>
            <a:t>تأمین مالی جمعی</a:t>
          </a:r>
          <a:r>
            <a:rPr lang="fa-IR" sz="2400" dirty="0">
              <a:cs typeface="B Nazanin" panose="00000400000000000000" pitchFamily="2" charset="-78"/>
            </a:rPr>
            <a:t>: ابزاری اشتراكی و عمومی برای سرمایه‌گذاری اشخاص، شركت‌ها، سازمان‌ها، صندوق‌ها یا گروه‌ها از طریق بازار اینترنتی؛ شامل 4 دسته اهدا، پاداش، قرض (وام‌دهی جمعی)، مشارکت (خرید سهام جمعی)</a:t>
          </a:r>
          <a:endParaRPr lang="en-US" sz="2400" dirty="0">
            <a:cs typeface="B Nazanin" panose="00000400000000000000" pitchFamily="2" charset="-78"/>
          </a:endParaRPr>
        </a:p>
      </dgm:t>
    </dgm:pt>
    <dgm:pt modelId="{87F95F06-5B3A-47DD-9E76-AAA2836FE37C}" type="parTrans" cxnId="{DECB603A-6949-4323-87C7-86ED306E064E}">
      <dgm:prSet/>
      <dgm:spPr/>
      <dgm:t>
        <a:bodyPr/>
        <a:lstStyle/>
        <a:p>
          <a:pPr algn="just" rtl="1"/>
          <a:endParaRPr lang="en-US" sz="2600">
            <a:cs typeface="B Nazanin" panose="00000400000000000000" pitchFamily="2" charset="-78"/>
          </a:endParaRPr>
        </a:p>
      </dgm:t>
    </dgm:pt>
    <dgm:pt modelId="{79D30E9F-D0AE-43F3-BD16-BBB6CFF55A95}" type="sibTrans" cxnId="{DECB603A-6949-4323-87C7-86ED306E064E}">
      <dgm:prSet/>
      <dgm:spPr/>
      <dgm:t>
        <a:bodyPr/>
        <a:lstStyle/>
        <a:p>
          <a:pPr algn="just" rtl="1"/>
          <a:endParaRPr lang="en-US" sz="2600">
            <a:cs typeface="B Nazanin" panose="00000400000000000000" pitchFamily="2" charset="-78"/>
          </a:endParaRPr>
        </a:p>
      </dgm:t>
    </dgm:pt>
    <dgm:pt modelId="{1249D3F4-D0C7-486B-9046-01428CE49C7B}">
      <dgm:prSet phldrT="[Text]" custT="1"/>
      <dgm:spPr/>
      <dgm:t>
        <a:bodyPr/>
        <a:lstStyle/>
        <a:p>
          <a:pPr algn="just" rtl="1"/>
          <a:r>
            <a:rPr lang="fa-IR" sz="24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eorgia"/>
              <a:ea typeface="+mn-ea"/>
              <a:cs typeface="B Nazanin" panose="00000400000000000000" pitchFamily="2" charset="-78"/>
            </a:rPr>
            <a:t>تأمین مالی میانی (</a:t>
          </a:r>
          <a:r>
            <a:rPr lang="en-US" sz="2000" b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Mezzanine Finance</a:t>
          </a:r>
          <a:r>
            <a:rPr lang="fa-IR" sz="24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eorgia"/>
              <a:ea typeface="+mn-ea"/>
              <a:cs typeface="B Nazanin" panose="00000400000000000000" pitchFamily="2" charset="-78"/>
            </a:rPr>
            <a:t>)</a:t>
          </a:r>
          <a:r>
            <a:rPr lang="fa-IR" sz="2400" b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eorgia"/>
              <a:ea typeface="+mn-ea"/>
              <a:cs typeface="B Nazanin" panose="00000400000000000000" pitchFamily="2" charset="-78"/>
            </a:rPr>
            <a:t>: تأمین مالی مابین سهام و بدهی؛ پر کردن خلأ بین مشارکت صاحبان سهام شرکت و وام بانکی؛ کاربرد برای رشد و توسعه، ادغام و اکتساب راهبردی، خرید کامل اهرمی، ایجاد خط تولید و کانال‌های توزیع جدید، سرمایه‌گذاری مجدد، تشکیل سرمایه یا خرید سهام از دیگر سهام‌داران شرکت </a:t>
          </a:r>
          <a:endParaRPr lang="en-US" sz="2400" dirty="0">
            <a:cs typeface="B Nazanin" panose="00000400000000000000" pitchFamily="2" charset="-78"/>
          </a:endParaRPr>
        </a:p>
      </dgm:t>
    </dgm:pt>
    <dgm:pt modelId="{B2BD0A81-3CE7-4138-ADD0-B4ECCCBD3262}" type="parTrans" cxnId="{CA7924C3-3938-4040-8177-A6B1E7B46EE3}">
      <dgm:prSet/>
      <dgm:spPr/>
      <dgm:t>
        <a:bodyPr/>
        <a:lstStyle/>
        <a:p>
          <a:pPr algn="just" rtl="1"/>
          <a:endParaRPr lang="en-US" sz="2600">
            <a:cs typeface="B Nazanin" panose="00000400000000000000" pitchFamily="2" charset="-78"/>
          </a:endParaRPr>
        </a:p>
      </dgm:t>
    </dgm:pt>
    <dgm:pt modelId="{B732BAD3-37A1-4D98-9E6B-CB2A4490E30F}" type="sibTrans" cxnId="{CA7924C3-3938-4040-8177-A6B1E7B46EE3}">
      <dgm:prSet/>
      <dgm:spPr/>
      <dgm:t>
        <a:bodyPr/>
        <a:lstStyle/>
        <a:p>
          <a:pPr algn="just" rtl="1"/>
          <a:endParaRPr lang="en-US" sz="2600">
            <a:cs typeface="B Nazanin" panose="00000400000000000000" pitchFamily="2" charset="-78"/>
          </a:endParaRPr>
        </a:p>
      </dgm:t>
    </dgm:pt>
    <dgm:pt modelId="{4975CC8A-C6AD-4EF5-AEBB-B78073FD2210}" type="pres">
      <dgm:prSet presAssocID="{9451C1F6-7771-402F-ACE6-DACBFCA9243A}" presName="vert0" presStyleCnt="0">
        <dgm:presLayoutVars>
          <dgm:dir val="rev"/>
          <dgm:animOne val="branch"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E2478B06-FD2E-44A2-ABFC-F0014A9B60A3}" type="pres">
      <dgm:prSet presAssocID="{7C106278-57F1-42B4-9E03-2BAEEBE4E4D0}" presName="thickLine" presStyleLbl="alignNode1" presStyleIdx="0" presStyleCnt="1"/>
      <dgm:spPr/>
    </dgm:pt>
    <dgm:pt modelId="{11817191-5392-49C0-8D87-BBB49D5E3559}" type="pres">
      <dgm:prSet presAssocID="{7C106278-57F1-42B4-9E03-2BAEEBE4E4D0}" presName="horz1" presStyleCnt="0"/>
      <dgm:spPr/>
    </dgm:pt>
    <dgm:pt modelId="{5469C30A-11DE-4C03-BEF0-9A731895CAD2}" type="pres">
      <dgm:prSet presAssocID="{7C106278-57F1-42B4-9E03-2BAEEBE4E4D0}" presName="tx1" presStyleLbl="revTx" presStyleIdx="0" presStyleCnt="4"/>
      <dgm:spPr/>
      <dgm:t>
        <a:bodyPr/>
        <a:lstStyle/>
        <a:p>
          <a:pPr rtl="1"/>
          <a:endParaRPr lang="fa-IR"/>
        </a:p>
      </dgm:t>
    </dgm:pt>
    <dgm:pt modelId="{A99F3E23-D179-4B69-8702-CE1703D2D585}" type="pres">
      <dgm:prSet presAssocID="{7C106278-57F1-42B4-9E03-2BAEEBE4E4D0}" presName="vert1" presStyleCnt="0"/>
      <dgm:spPr/>
    </dgm:pt>
    <dgm:pt modelId="{A1B4C37D-72D8-4FFE-9ED3-65051E9D5BCD}" type="pres">
      <dgm:prSet presAssocID="{272619BB-B268-4FD2-B3C8-D34C8FA09657}" presName="vertSpace2a" presStyleCnt="0"/>
      <dgm:spPr/>
    </dgm:pt>
    <dgm:pt modelId="{09DB9B7E-5417-459B-9225-3FBA6EBC4D23}" type="pres">
      <dgm:prSet presAssocID="{272619BB-B268-4FD2-B3C8-D34C8FA09657}" presName="horz2" presStyleCnt="0"/>
      <dgm:spPr/>
    </dgm:pt>
    <dgm:pt modelId="{0739D45D-AF28-48EE-911A-414F3F46D57D}" type="pres">
      <dgm:prSet presAssocID="{272619BB-B268-4FD2-B3C8-D34C8FA09657}" presName="horzSpace2" presStyleCnt="0"/>
      <dgm:spPr/>
    </dgm:pt>
    <dgm:pt modelId="{629BEFD3-8C2C-4519-BD51-FE695EEA820A}" type="pres">
      <dgm:prSet presAssocID="{272619BB-B268-4FD2-B3C8-D34C8FA09657}" presName="tx2" presStyleLbl="revTx" presStyleIdx="1" presStyleCnt="4" custScaleY="66357" custLinFactNeighborY="-4147"/>
      <dgm:spPr/>
      <dgm:t>
        <a:bodyPr/>
        <a:lstStyle/>
        <a:p>
          <a:pPr rtl="1"/>
          <a:endParaRPr lang="fa-IR"/>
        </a:p>
      </dgm:t>
    </dgm:pt>
    <dgm:pt modelId="{9F25EF73-0912-47A3-A88F-D4B468EAB5BE}" type="pres">
      <dgm:prSet presAssocID="{272619BB-B268-4FD2-B3C8-D34C8FA09657}" presName="vert2" presStyleCnt="0"/>
      <dgm:spPr/>
    </dgm:pt>
    <dgm:pt modelId="{A61174A7-9239-4759-80EF-65208484BCC9}" type="pres">
      <dgm:prSet presAssocID="{272619BB-B268-4FD2-B3C8-D34C8FA09657}" presName="thinLine2b" presStyleLbl="callout" presStyleIdx="0" presStyleCnt="3"/>
      <dgm:spPr/>
    </dgm:pt>
    <dgm:pt modelId="{3CB514F4-98F1-42AA-978E-4E848DC7E9DA}" type="pres">
      <dgm:prSet presAssocID="{272619BB-B268-4FD2-B3C8-D34C8FA09657}" presName="vertSpace2b" presStyleCnt="0"/>
      <dgm:spPr/>
    </dgm:pt>
    <dgm:pt modelId="{EBA8C95B-EF97-43A3-9840-BF0F312FA206}" type="pres">
      <dgm:prSet presAssocID="{CB387B8C-585C-44F7-90E0-21B7F5DDB29E}" presName="horz2" presStyleCnt="0"/>
      <dgm:spPr/>
    </dgm:pt>
    <dgm:pt modelId="{E2F5C840-C79F-40AC-B1B4-A40A12F5CF7D}" type="pres">
      <dgm:prSet presAssocID="{CB387B8C-585C-44F7-90E0-21B7F5DDB29E}" presName="horzSpace2" presStyleCnt="0"/>
      <dgm:spPr/>
    </dgm:pt>
    <dgm:pt modelId="{B6286857-B9B4-4698-B2DA-79DB37C4AB8F}" type="pres">
      <dgm:prSet presAssocID="{CB387B8C-585C-44F7-90E0-21B7F5DDB29E}" presName="tx2" presStyleLbl="revTx" presStyleIdx="2" presStyleCnt="4" custScaleY="95531" custLinFactNeighborY="-9067"/>
      <dgm:spPr/>
      <dgm:t>
        <a:bodyPr/>
        <a:lstStyle/>
        <a:p>
          <a:pPr rtl="1"/>
          <a:endParaRPr lang="fa-IR"/>
        </a:p>
      </dgm:t>
    </dgm:pt>
    <dgm:pt modelId="{3C1BA647-9635-474E-88AB-DD0C05B89A87}" type="pres">
      <dgm:prSet presAssocID="{CB387B8C-585C-44F7-90E0-21B7F5DDB29E}" presName="vert2" presStyleCnt="0"/>
      <dgm:spPr/>
    </dgm:pt>
    <dgm:pt modelId="{92B2F4A8-B977-4DA9-AD7F-11F8EB1EE7A1}" type="pres">
      <dgm:prSet presAssocID="{CB387B8C-585C-44F7-90E0-21B7F5DDB29E}" presName="thinLine2b" presStyleLbl="callout" presStyleIdx="1" presStyleCnt="3" custLinFactY="-97120" custLinFactNeighborY="-100000"/>
      <dgm:spPr/>
    </dgm:pt>
    <dgm:pt modelId="{9FB480AF-B8CD-43BF-8FC6-0EA34959B499}" type="pres">
      <dgm:prSet presAssocID="{CB387B8C-585C-44F7-90E0-21B7F5DDB29E}" presName="vertSpace2b" presStyleCnt="0"/>
      <dgm:spPr/>
    </dgm:pt>
    <dgm:pt modelId="{3CDE15DC-83F6-43D1-990D-325CDE78952B}" type="pres">
      <dgm:prSet presAssocID="{1249D3F4-D0C7-486B-9046-01428CE49C7B}" presName="horz2" presStyleCnt="0"/>
      <dgm:spPr/>
    </dgm:pt>
    <dgm:pt modelId="{40FA064A-F57D-4F0C-8215-0C49748D48CF}" type="pres">
      <dgm:prSet presAssocID="{1249D3F4-D0C7-486B-9046-01428CE49C7B}" presName="horzSpace2" presStyleCnt="0"/>
      <dgm:spPr/>
    </dgm:pt>
    <dgm:pt modelId="{52F4D5AC-BEBA-4995-800B-AC53C68EE40F}" type="pres">
      <dgm:prSet presAssocID="{1249D3F4-D0C7-486B-9046-01428CE49C7B}" presName="tx2" presStyleLbl="revTx" presStyleIdx="3" presStyleCnt="4" custLinFactNeighborY="-15806"/>
      <dgm:spPr/>
      <dgm:t>
        <a:bodyPr/>
        <a:lstStyle/>
        <a:p>
          <a:pPr rtl="1"/>
          <a:endParaRPr lang="fa-IR"/>
        </a:p>
      </dgm:t>
    </dgm:pt>
    <dgm:pt modelId="{6143448D-A886-40E0-AF66-B372A60E27E9}" type="pres">
      <dgm:prSet presAssocID="{1249D3F4-D0C7-486B-9046-01428CE49C7B}" presName="vert2" presStyleCnt="0"/>
      <dgm:spPr/>
    </dgm:pt>
    <dgm:pt modelId="{6D22F1C7-1973-4A92-BB59-1F6E0F913C3C}" type="pres">
      <dgm:prSet presAssocID="{1249D3F4-D0C7-486B-9046-01428CE49C7B}" presName="thinLine2b" presStyleLbl="callout" presStyleIdx="2" presStyleCnt="3"/>
      <dgm:spPr/>
    </dgm:pt>
    <dgm:pt modelId="{AB33D87C-0184-4CC7-91CA-71A498A04F40}" type="pres">
      <dgm:prSet presAssocID="{1249D3F4-D0C7-486B-9046-01428CE49C7B}" presName="vertSpace2b" presStyleCnt="0"/>
      <dgm:spPr/>
    </dgm:pt>
  </dgm:ptLst>
  <dgm:cxnLst>
    <dgm:cxn modelId="{43EE8D28-975C-4A96-AE7E-5D76DBE71C36}" type="presOf" srcId="{CB387B8C-585C-44F7-90E0-21B7F5DDB29E}" destId="{B6286857-B9B4-4698-B2DA-79DB37C4AB8F}" srcOrd="0" destOrd="0" presId="urn:microsoft.com/office/officeart/2008/layout/LinedList"/>
    <dgm:cxn modelId="{0FF7AEDB-8EE2-4B6A-A48C-C2342D41BF0D}" type="presOf" srcId="{272619BB-B268-4FD2-B3C8-D34C8FA09657}" destId="{629BEFD3-8C2C-4519-BD51-FE695EEA820A}" srcOrd="0" destOrd="0" presId="urn:microsoft.com/office/officeart/2008/layout/LinedList"/>
    <dgm:cxn modelId="{446C7FB2-A804-45E2-B885-25B6596CDC73}" srcId="{7C106278-57F1-42B4-9E03-2BAEEBE4E4D0}" destId="{272619BB-B268-4FD2-B3C8-D34C8FA09657}" srcOrd="0" destOrd="0" parTransId="{F7DED3B8-AD54-46B4-B581-32AB66959BB6}" sibTransId="{6AC81662-0E2E-47DB-A800-DABFAD7D00B0}"/>
    <dgm:cxn modelId="{91A45A21-8890-4152-B0B2-AC5EDBE6BAFD}" type="presOf" srcId="{1249D3F4-D0C7-486B-9046-01428CE49C7B}" destId="{52F4D5AC-BEBA-4995-800B-AC53C68EE40F}" srcOrd="0" destOrd="0" presId="urn:microsoft.com/office/officeart/2008/layout/LinedList"/>
    <dgm:cxn modelId="{7952FBA6-586B-48AF-A073-F8FA91C33ADD}" srcId="{9451C1F6-7771-402F-ACE6-DACBFCA9243A}" destId="{7C106278-57F1-42B4-9E03-2BAEEBE4E4D0}" srcOrd="0" destOrd="0" parTransId="{3FD6C439-737E-4B17-A597-B8005D919BF8}" sibTransId="{7BA602D5-66AA-45C7-AED8-8A2EFBA1DD31}"/>
    <dgm:cxn modelId="{CA7924C3-3938-4040-8177-A6B1E7B46EE3}" srcId="{7C106278-57F1-42B4-9E03-2BAEEBE4E4D0}" destId="{1249D3F4-D0C7-486B-9046-01428CE49C7B}" srcOrd="2" destOrd="0" parTransId="{B2BD0A81-3CE7-4138-ADD0-B4ECCCBD3262}" sibTransId="{B732BAD3-37A1-4D98-9E6B-CB2A4490E30F}"/>
    <dgm:cxn modelId="{DECB603A-6949-4323-87C7-86ED306E064E}" srcId="{7C106278-57F1-42B4-9E03-2BAEEBE4E4D0}" destId="{CB387B8C-585C-44F7-90E0-21B7F5DDB29E}" srcOrd="1" destOrd="0" parTransId="{87F95F06-5B3A-47DD-9E76-AAA2836FE37C}" sibTransId="{79D30E9F-D0AE-43F3-BD16-BBB6CFF55A95}"/>
    <dgm:cxn modelId="{3F02C5FE-05BC-47DC-9A81-F4AFEBEE738C}" type="presOf" srcId="{9451C1F6-7771-402F-ACE6-DACBFCA9243A}" destId="{4975CC8A-C6AD-4EF5-AEBB-B78073FD2210}" srcOrd="0" destOrd="0" presId="urn:microsoft.com/office/officeart/2008/layout/LinedList"/>
    <dgm:cxn modelId="{DDA5D1A7-9A16-4727-BC78-B846144463D1}" type="presOf" srcId="{7C106278-57F1-42B4-9E03-2BAEEBE4E4D0}" destId="{5469C30A-11DE-4C03-BEF0-9A731895CAD2}" srcOrd="0" destOrd="0" presId="urn:microsoft.com/office/officeart/2008/layout/LinedList"/>
    <dgm:cxn modelId="{165DD728-7950-4DD6-8E9C-18DB84C36F6A}" type="presParOf" srcId="{4975CC8A-C6AD-4EF5-AEBB-B78073FD2210}" destId="{E2478B06-FD2E-44A2-ABFC-F0014A9B60A3}" srcOrd="0" destOrd="0" presId="urn:microsoft.com/office/officeart/2008/layout/LinedList"/>
    <dgm:cxn modelId="{D4A84900-D1C7-494B-98D6-0CB458158B80}" type="presParOf" srcId="{4975CC8A-C6AD-4EF5-AEBB-B78073FD2210}" destId="{11817191-5392-49C0-8D87-BBB49D5E3559}" srcOrd="1" destOrd="0" presId="urn:microsoft.com/office/officeart/2008/layout/LinedList"/>
    <dgm:cxn modelId="{51A4E598-B7CC-4522-8650-27353A432E17}" type="presParOf" srcId="{11817191-5392-49C0-8D87-BBB49D5E3559}" destId="{5469C30A-11DE-4C03-BEF0-9A731895CAD2}" srcOrd="0" destOrd="0" presId="urn:microsoft.com/office/officeart/2008/layout/LinedList"/>
    <dgm:cxn modelId="{5A6E29FC-1431-470A-8B9E-9E912E67EB02}" type="presParOf" srcId="{11817191-5392-49C0-8D87-BBB49D5E3559}" destId="{A99F3E23-D179-4B69-8702-CE1703D2D585}" srcOrd="1" destOrd="0" presId="urn:microsoft.com/office/officeart/2008/layout/LinedList"/>
    <dgm:cxn modelId="{0A54DA8D-48E0-4727-82ED-E148B1E25DC4}" type="presParOf" srcId="{A99F3E23-D179-4B69-8702-CE1703D2D585}" destId="{A1B4C37D-72D8-4FFE-9ED3-65051E9D5BCD}" srcOrd="0" destOrd="0" presId="urn:microsoft.com/office/officeart/2008/layout/LinedList"/>
    <dgm:cxn modelId="{D5C94068-5C60-45F4-9729-219808FB6A8B}" type="presParOf" srcId="{A99F3E23-D179-4B69-8702-CE1703D2D585}" destId="{09DB9B7E-5417-459B-9225-3FBA6EBC4D23}" srcOrd="1" destOrd="0" presId="urn:microsoft.com/office/officeart/2008/layout/LinedList"/>
    <dgm:cxn modelId="{F7558C6B-E7C2-4F0E-89F9-ECE33C503069}" type="presParOf" srcId="{09DB9B7E-5417-459B-9225-3FBA6EBC4D23}" destId="{0739D45D-AF28-48EE-911A-414F3F46D57D}" srcOrd="0" destOrd="0" presId="urn:microsoft.com/office/officeart/2008/layout/LinedList"/>
    <dgm:cxn modelId="{AB11A976-D13E-4D50-A283-896365C7C6AC}" type="presParOf" srcId="{09DB9B7E-5417-459B-9225-3FBA6EBC4D23}" destId="{629BEFD3-8C2C-4519-BD51-FE695EEA820A}" srcOrd="1" destOrd="0" presId="urn:microsoft.com/office/officeart/2008/layout/LinedList"/>
    <dgm:cxn modelId="{FE91CF4C-3FC8-4530-B104-F48153520C92}" type="presParOf" srcId="{09DB9B7E-5417-459B-9225-3FBA6EBC4D23}" destId="{9F25EF73-0912-47A3-A88F-D4B468EAB5BE}" srcOrd="2" destOrd="0" presId="urn:microsoft.com/office/officeart/2008/layout/LinedList"/>
    <dgm:cxn modelId="{77D9E2D1-D665-401F-939B-3CFAA31D630F}" type="presParOf" srcId="{A99F3E23-D179-4B69-8702-CE1703D2D585}" destId="{A61174A7-9239-4759-80EF-65208484BCC9}" srcOrd="2" destOrd="0" presId="urn:microsoft.com/office/officeart/2008/layout/LinedList"/>
    <dgm:cxn modelId="{F6591749-8E98-4F51-A7EB-C82734779C1C}" type="presParOf" srcId="{A99F3E23-D179-4B69-8702-CE1703D2D585}" destId="{3CB514F4-98F1-42AA-978E-4E848DC7E9DA}" srcOrd="3" destOrd="0" presId="urn:microsoft.com/office/officeart/2008/layout/LinedList"/>
    <dgm:cxn modelId="{658CA3D6-57E8-425E-A0A5-A705FEB9CD23}" type="presParOf" srcId="{A99F3E23-D179-4B69-8702-CE1703D2D585}" destId="{EBA8C95B-EF97-43A3-9840-BF0F312FA206}" srcOrd="4" destOrd="0" presId="urn:microsoft.com/office/officeart/2008/layout/LinedList"/>
    <dgm:cxn modelId="{F30FA4EA-299B-4888-A9F1-646B09113543}" type="presParOf" srcId="{EBA8C95B-EF97-43A3-9840-BF0F312FA206}" destId="{E2F5C840-C79F-40AC-B1B4-A40A12F5CF7D}" srcOrd="0" destOrd="0" presId="urn:microsoft.com/office/officeart/2008/layout/LinedList"/>
    <dgm:cxn modelId="{5F98B25E-0016-4771-AEA7-1418A19C965C}" type="presParOf" srcId="{EBA8C95B-EF97-43A3-9840-BF0F312FA206}" destId="{B6286857-B9B4-4698-B2DA-79DB37C4AB8F}" srcOrd="1" destOrd="0" presId="urn:microsoft.com/office/officeart/2008/layout/LinedList"/>
    <dgm:cxn modelId="{EBCB7EB0-3B34-4854-987D-36E5CE477011}" type="presParOf" srcId="{EBA8C95B-EF97-43A3-9840-BF0F312FA206}" destId="{3C1BA647-9635-474E-88AB-DD0C05B89A87}" srcOrd="2" destOrd="0" presId="urn:microsoft.com/office/officeart/2008/layout/LinedList"/>
    <dgm:cxn modelId="{4F6F79EE-6B49-4BF0-81FF-EF46EB6DC717}" type="presParOf" srcId="{A99F3E23-D179-4B69-8702-CE1703D2D585}" destId="{92B2F4A8-B977-4DA9-AD7F-11F8EB1EE7A1}" srcOrd="5" destOrd="0" presId="urn:microsoft.com/office/officeart/2008/layout/LinedList"/>
    <dgm:cxn modelId="{F6652AE0-54EB-49B1-865C-126C4BDCA56D}" type="presParOf" srcId="{A99F3E23-D179-4B69-8702-CE1703D2D585}" destId="{9FB480AF-B8CD-43BF-8FC6-0EA34959B499}" srcOrd="6" destOrd="0" presId="urn:microsoft.com/office/officeart/2008/layout/LinedList"/>
    <dgm:cxn modelId="{A88164FA-AE85-4065-A606-DDB4E86A2F2E}" type="presParOf" srcId="{A99F3E23-D179-4B69-8702-CE1703D2D585}" destId="{3CDE15DC-83F6-43D1-990D-325CDE78952B}" srcOrd="7" destOrd="0" presId="urn:microsoft.com/office/officeart/2008/layout/LinedList"/>
    <dgm:cxn modelId="{F88C59C4-1DCE-4CAE-B8BB-D4EF0107BD8E}" type="presParOf" srcId="{3CDE15DC-83F6-43D1-990D-325CDE78952B}" destId="{40FA064A-F57D-4F0C-8215-0C49748D48CF}" srcOrd="0" destOrd="0" presId="urn:microsoft.com/office/officeart/2008/layout/LinedList"/>
    <dgm:cxn modelId="{518EB2F3-EA43-4D05-B7D2-1B13B009AA6F}" type="presParOf" srcId="{3CDE15DC-83F6-43D1-990D-325CDE78952B}" destId="{52F4D5AC-BEBA-4995-800B-AC53C68EE40F}" srcOrd="1" destOrd="0" presId="urn:microsoft.com/office/officeart/2008/layout/LinedList"/>
    <dgm:cxn modelId="{DFF879C0-64E7-41DF-B271-010954CD5181}" type="presParOf" srcId="{3CDE15DC-83F6-43D1-990D-325CDE78952B}" destId="{6143448D-A886-40E0-AF66-B372A60E27E9}" srcOrd="2" destOrd="0" presId="urn:microsoft.com/office/officeart/2008/layout/LinedList"/>
    <dgm:cxn modelId="{58F35AA0-6D97-4BB8-9012-C94E632DB753}" type="presParOf" srcId="{A99F3E23-D179-4B69-8702-CE1703D2D585}" destId="{6D22F1C7-1973-4A92-BB59-1F6E0F913C3C}" srcOrd="8" destOrd="0" presId="urn:microsoft.com/office/officeart/2008/layout/LinedList"/>
    <dgm:cxn modelId="{F09786EE-A8B1-4552-A77C-CB51881D7A6B}" type="presParOf" srcId="{A99F3E23-D179-4B69-8702-CE1703D2D585}" destId="{AB33D87C-0184-4CC7-91CA-71A498A04F4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51C1F6-7771-402F-ACE6-DACBFCA9243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106278-57F1-42B4-9E03-2BAEEBE4E4D0}">
      <dgm:prSet phldrT="[Text]" custT="1"/>
      <dgm:spPr/>
      <dgm:t>
        <a:bodyPr/>
        <a:lstStyle/>
        <a:p>
          <a:pPr algn="just" rtl="1"/>
          <a:r>
            <a:rPr lang="fa-IR" sz="2800" b="1" dirty="0">
              <a:cs typeface="B Nazanin" panose="00000400000000000000" pitchFamily="2" charset="-78"/>
            </a:rPr>
            <a:t>منابع بیرونی</a:t>
          </a:r>
          <a:endParaRPr lang="en-US" sz="2800" dirty="0">
            <a:cs typeface="B Nazanin" panose="00000400000000000000" pitchFamily="2" charset="-78"/>
          </a:endParaRPr>
        </a:p>
      </dgm:t>
    </dgm:pt>
    <dgm:pt modelId="{3FD6C439-737E-4B17-A597-B8005D919BF8}" type="parTrans" cxnId="{7952FBA6-586B-48AF-A073-F8FA91C33ADD}">
      <dgm:prSet/>
      <dgm:spPr/>
      <dgm:t>
        <a:bodyPr/>
        <a:lstStyle/>
        <a:p>
          <a:pPr algn="just" rtl="1"/>
          <a:endParaRPr lang="en-US" sz="2600">
            <a:cs typeface="B Nazanin" panose="00000400000000000000" pitchFamily="2" charset="-78"/>
          </a:endParaRPr>
        </a:p>
      </dgm:t>
    </dgm:pt>
    <dgm:pt modelId="{7BA602D5-66AA-45C7-AED8-8A2EFBA1DD31}" type="sibTrans" cxnId="{7952FBA6-586B-48AF-A073-F8FA91C33ADD}">
      <dgm:prSet/>
      <dgm:spPr/>
      <dgm:t>
        <a:bodyPr/>
        <a:lstStyle/>
        <a:p>
          <a:pPr algn="just" rtl="1"/>
          <a:endParaRPr lang="en-US" sz="2600">
            <a:cs typeface="B Nazanin" panose="00000400000000000000" pitchFamily="2" charset="-78"/>
          </a:endParaRPr>
        </a:p>
      </dgm:t>
    </dgm:pt>
    <dgm:pt modelId="{272619BB-B268-4FD2-B3C8-D34C8FA09657}">
      <dgm:prSet phldrT="[Text]" custT="1"/>
      <dgm:spPr/>
      <dgm:t>
        <a:bodyPr/>
        <a:lstStyle/>
        <a:p>
          <a:pPr algn="just" rtl="1"/>
          <a:r>
            <a:rPr lang="fa-IR" sz="2400" b="1" dirty="0">
              <a:cs typeface="B Nazanin" panose="00000400000000000000" pitchFamily="2" charset="-78"/>
            </a:rPr>
            <a:t>منابع بانکی (استقراضی)</a:t>
          </a:r>
          <a:r>
            <a:rPr lang="fa-IR" sz="2400" dirty="0">
              <a:cs typeface="B Nazanin" panose="00000400000000000000" pitchFamily="2" charset="-78"/>
            </a:rPr>
            <a:t>: اعطای وام با دریافت وثیقه‌های سنگین و ضمانت؛ محدودیت سقف وام؛ مبتنی بر سود ثابت، ریسک کم و بدون نیاز به مشاركت </a:t>
          </a:r>
          <a:endParaRPr lang="en-US" sz="2400" dirty="0">
            <a:cs typeface="B Nazanin" panose="00000400000000000000" pitchFamily="2" charset="-78"/>
          </a:endParaRPr>
        </a:p>
      </dgm:t>
    </dgm:pt>
    <dgm:pt modelId="{F7DED3B8-AD54-46B4-B581-32AB66959BB6}" type="parTrans" cxnId="{446C7FB2-A804-45E2-B885-25B6596CDC73}">
      <dgm:prSet/>
      <dgm:spPr/>
      <dgm:t>
        <a:bodyPr/>
        <a:lstStyle/>
        <a:p>
          <a:pPr algn="just" rtl="1"/>
          <a:endParaRPr lang="en-US" sz="2600">
            <a:cs typeface="B Nazanin" panose="00000400000000000000" pitchFamily="2" charset="-78"/>
          </a:endParaRPr>
        </a:p>
      </dgm:t>
    </dgm:pt>
    <dgm:pt modelId="{6AC81662-0E2E-47DB-A800-DABFAD7D00B0}" type="sibTrans" cxnId="{446C7FB2-A804-45E2-B885-25B6596CDC73}">
      <dgm:prSet/>
      <dgm:spPr/>
      <dgm:t>
        <a:bodyPr/>
        <a:lstStyle/>
        <a:p>
          <a:pPr algn="just" rtl="1"/>
          <a:endParaRPr lang="en-US" sz="2600">
            <a:cs typeface="B Nazanin" panose="00000400000000000000" pitchFamily="2" charset="-78"/>
          </a:endParaRPr>
        </a:p>
      </dgm:t>
    </dgm:pt>
    <dgm:pt modelId="{CB387B8C-585C-44F7-90E0-21B7F5DDB29E}">
      <dgm:prSet phldrT="[Text]" custT="1"/>
      <dgm:spPr/>
      <dgm:t>
        <a:bodyPr/>
        <a:lstStyle/>
        <a:p>
          <a:pPr algn="just" rtl="1"/>
          <a:r>
            <a:rPr lang="fa-IR" sz="2400" b="1" dirty="0">
              <a:cs typeface="B Nazanin" panose="00000400000000000000" pitchFamily="2" charset="-78"/>
            </a:rPr>
            <a:t>اعتبار تجاری</a:t>
          </a:r>
          <a:r>
            <a:rPr lang="fa-IR" sz="2400" dirty="0">
              <a:cs typeface="B Nazanin" panose="00000400000000000000" pitchFamily="2" charset="-78"/>
            </a:rPr>
            <a:t>: تأمین منابع مالی لازم برای خرید مواد اولیه و قطعات به مدت 30 تا 90 روز به صورت اعتباری و با نرخ بهره‌ای معین توسط فروشندگان و عرضه‌کنندگان</a:t>
          </a:r>
          <a:endParaRPr lang="en-US" sz="2400" dirty="0">
            <a:cs typeface="B Nazanin" panose="00000400000000000000" pitchFamily="2" charset="-78"/>
          </a:endParaRPr>
        </a:p>
      </dgm:t>
    </dgm:pt>
    <dgm:pt modelId="{87F95F06-5B3A-47DD-9E76-AAA2836FE37C}" type="parTrans" cxnId="{DECB603A-6949-4323-87C7-86ED306E064E}">
      <dgm:prSet/>
      <dgm:spPr/>
      <dgm:t>
        <a:bodyPr/>
        <a:lstStyle/>
        <a:p>
          <a:pPr algn="just" rtl="1"/>
          <a:endParaRPr lang="en-US" sz="2600">
            <a:cs typeface="B Nazanin" panose="00000400000000000000" pitchFamily="2" charset="-78"/>
          </a:endParaRPr>
        </a:p>
      </dgm:t>
    </dgm:pt>
    <dgm:pt modelId="{79D30E9F-D0AE-43F3-BD16-BBB6CFF55A95}" type="sibTrans" cxnId="{DECB603A-6949-4323-87C7-86ED306E064E}">
      <dgm:prSet/>
      <dgm:spPr/>
      <dgm:t>
        <a:bodyPr/>
        <a:lstStyle/>
        <a:p>
          <a:pPr algn="just" rtl="1"/>
          <a:endParaRPr lang="en-US" sz="2600">
            <a:cs typeface="B Nazanin" panose="00000400000000000000" pitchFamily="2" charset="-78"/>
          </a:endParaRPr>
        </a:p>
      </dgm:t>
    </dgm:pt>
    <dgm:pt modelId="{1249D3F4-D0C7-486B-9046-01428CE49C7B}">
      <dgm:prSet phldrT="[Text]" custT="1"/>
      <dgm:spPr/>
      <dgm:t>
        <a:bodyPr/>
        <a:lstStyle/>
        <a:p>
          <a:pPr algn="just" rtl="1"/>
          <a:r>
            <a:rPr lang="fa-IR" sz="24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eorgia"/>
              <a:ea typeface="+mn-ea"/>
              <a:cs typeface="B Nazanin" panose="00000400000000000000" pitchFamily="2" charset="-78"/>
            </a:rPr>
            <a:t>لیزینگ، اجاره و خرید</a:t>
          </a:r>
          <a:r>
            <a:rPr lang="fa-IR" sz="2400" b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eorgia"/>
              <a:ea typeface="+mn-ea"/>
              <a:cs typeface="B Nazanin" panose="00000400000000000000" pitchFamily="2" charset="-78"/>
            </a:rPr>
            <a:t>: اعطای تسهیلات خرید محصولات سرمایه‌ای یا واسطه‌ای بادوام از بنگاه‌های فناور به خریداران؛ فراهم‌سازی شرایط توسعه بازار بنگاه‌های فناور؛ تسهیل فرآیند خرید و فروش کالاهای مصرفی بادوام و سرمایه‌ای</a:t>
          </a:r>
          <a:endParaRPr lang="en-US" sz="2400" dirty="0">
            <a:cs typeface="B Nazanin" panose="00000400000000000000" pitchFamily="2" charset="-78"/>
          </a:endParaRPr>
        </a:p>
      </dgm:t>
    </dgm:pt>
    <dgm:pt modelId="{B2BD0A81-3CE7-4138-ADD0-B4ECCCBD3262}" type="parTrans" cxnId="{CA7924C3-3938-4040-8177-A6B1E7B46EE3}">
      <dgm:prSet/>
      <dgm:spPr/>
      <dgm:t>
        <a:bodyPr/>
        <a:lstStyle/>
        <a:p>
          <a:pPr algn="just" rtl="1"/>
          <a:endParaRPr lang="en-US" sz="2600">
            <a:cs typeface="B Nazanin" panose="00000400000000000000" pitchFamily="2" charset="-78"/>
          </a:endParaRPr>
        </a:p>
      </dgm:t>
    </dgm:pt>
    <dgm:pt modelId="{B732BAD3-37A1-4D98-9E6B-CB2A4490E30F}" type="sibTrans" cxnId="{CA7924C3-3938-4040-8177-A6B1E7B46EE3}">
      <dgm:prSet/>
      <dgm:spPr/>
      <dgm:t>
        <a:bodyPr/>
        <a:lstStyle/>
        <a:p>
          <a:pPr algn="just" rtl="1"/>
          <a:endParaRPr lang="en-US" sz="2600">
            <a:cs typeface="B Nazanin" panose="00000400000000000000" pitchFamily="2" charset="-78"/>
          </a:endParaRPr>
        </a:p>
      </dgm:t>
    </dgm:pt>
    <dgm:pt modelId="{4975CC8A-C6AD-4EF5-AEBB-B78073FD2210}" type="pres">
      <dgm:prSet presAssocID="{9451C1F6-7771-402F-ACE6-DACBFCA9243A}" presName="vert0" presStyleCnt="0">
        <dgm:presLayoutVars>
          <dgm:dir val="rev"/>
          <dgm:animOne val="branch"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E2478B06-FD2E-44A2-ABFC-F0014A9B60A3}" type="pres">
      <dgm:prSet presAssocID="{7C106278-57F1-42B4-9E03-2BAEEBE4E4D0}" presName="thickLine" presStyleLbl="alignNode1" presStyleIdx="0" presStyleCnt="1"/>
      <dgm:spPr/>
    </dgm:pt>
    <dgm:pt modelId="{11817191-5392-49C0-8D87-BBB49D5E3559}" type="pres">
      <dgm:prSet presAssocID="{7C106278-57F1-42B4-9E03-2BAEEBE4E4D0}" presName="horz1" presStyleCnt="0"/>
      <dgm:spPr/>
    </dgm:pt>
    <dgm:pt modelId="{5469C30A-11DE-4C03-BEF0-9A731895CAD2}" type="pres">
      <dgm:prSet presAssocID="{7C106278-57F1-42B4-9E03-2BAEEBE4E4D0}" presName="tx1" presStyleLbl="revTx" presStyleIdx="0" presStyleCnt="4"/>
      <dgm:spPr/>
      <dgm:t>
        <a:bodyPr/>
        <a:lstStyle/>
        <a:p>
          <a:pPr rtl="1"/>
          <a:endParaRPr lang="fa-IR"/>
        </a:p>
      </dgm:t>
    </dgm:pt>
    <dgm:pt modelId="{A99F3E23-D179-4B69-8702-CE1703D2D585}" type="pres">
      <dgm:prSet presAssocID="{7C106278-57F1-42B4-9E03-2BAEEBE4E4D0}" presName="vert1" presStyleCnt="0"/>
      <dgm:spPr/>
    </dgm:pt>
    <dgm:pt modelId="{A1B4C37D-72D8-4FFE-9ED3-65051E9D5BCD}" type="pres">
      <dgm:prSet presAssocID="{272619BB-B268-4FD2-B3C8-D34C8FA09657}" presName="vertSpace2a" presStyleCnt="0"/>
      <dgm:spPr/>
    </dgm:pt>
    <dgm:pt modelId="{09DB9B7E-5417-459B-9225-3FBA6EBC4D23}" type="pres">
      <dgm:prSet presAssocID="{272619BB-B268-4FD2-B3C8-D34C8FA09657}" presName="horz2" presStyleCnt="0"/>
      <dgm:spPr/>
    </dgm:pt>
    <dgm:pt modelId="{0739D45D-AF28-48EE-911A-414F3F46D57D}" type="pres">
      <dgm:prSet presAssocID="{272619BB-B268-4FD2-B3C8-D34C8FA09657}" presName="horzSpace2" presStyleCnt="0"/>
      <dgm:spPr/>
    </dgm:pt>
    <dgm:pt modelId="{629BEFD3-8C2C-4519-BD51-FE695EEA820A}" type="pres">
      <dgm:prSet presAssocID="{272619BB-B268-4FD2-B3C8-D34C8FA09657}" presName="tx2" presStyleLbl="revTx" presStyleIdx="1" presStyleCnt="4" custScaleY="66357" custLinFactNeighborY="-4147"/>
      <dgm:spPr/>
      <dgm:t>
        <a:bodyPr/>
        <a:lstStyle/>
        <a:p>
          <a:pPr rtl="1"/>
          <a:endParaRPr lang="fa-IR"/>
        </a:p>
      </dgm:t>
    </dgm:pt>
    <dgm:pt modelId="{9F25EF73-0912-47A3-A88F-D4B468EAB5BE}" type="pres">
      <dgm:prSet presAssocID="{272619BB-B268-4FD2-B3C8-D34C8FA09657}" presName="vert2" presStyleCnt="0"/>
      <dgm:spPr/>
    </dgm:pt>
    <dgm:pt modelId="{A61174A7-9239-4759-80EF-65208484BCC9}" type="pres">
      <dgm:prSet presAssocID="{272619BB-B268-4FD2-B3C8-D34C8FA09657}" presName="thinLine2b" presStyleLbl="callout" presStyleIdx="0" presStyleCnt="3" custLinFactNeighborY="74973"/>
      <dgm:spPr/>
    </dgm:pt>
    <dgm:pt modelId="{3CB514F4-98F1-42AA-978E-4E848DC7E9DA}" type="pres">
      <dgm:prSet presAssocID="{272619BB-B268-4FD2-B3C8-D34C8FA09657}" presName="vertSpace2b" presStyleCnt="0"/>
      <dgm:spPr/>
    </dgm:pt>
    <dgm:pt modelId="{EBA8C95B-EF97-43A3-9840-BF0F312FA206}" type="pres">
      <dgm:prSet presAssocID="{CB387B8C-585C-44F7-90E0-21B7F5DDB29E}" presName="horz2" presStyleCnt="0"/>
      <dgm:spPr/>
    </dgm:pt>
    <dgm:pt modelId="{E2F5C840-C79F-40AC-B1B4-A40A12F5CF7D}" type="pres">
      <dgm:prSet presAssocID="{CB387B8C-585C-44F7-90E0-21B7F5DDB29E}" presName="horzSpace2" presStyleCnt="0"/>
      <dgm:spPr/>
    </dgm:pt>
    <dgm:pt modelId="{B6286857-B9B4-4698-B2DA-79DB37C4AB8F}" type="pres">
      <dgm:prSet presAssocID="{CB387B8C-585C-44F7-90E0-21B7F5DDB29E}" presName="tx2" presStyleLbl="revTx" presStyleIdx="2" presStyleCnt="4" custScaleY="95531" custLinFactNeighborY="-2989"/>
      <dgm:spPr/>
      <dgm:t>
        <a:bodyPr/>
        <a:lstStyle/>
        <a:p>
          <a:pPr rtl="1"/>
          <a:endParaRPr lang="fa-IR"/>
        </a:p>
      </dgm:t>
    </dgm:pt>
    <dgm:pt modelId="{3C1BA647-9635-474E-88AB-DD0C05B89A87}" type="pres">
      <dgm:prSet presAssocID="{CB387B8C-585C-44F7-90E0-21B7F5DDB29E}" presName="vert2" presStyleCnt="0"/>
      <dgm:spPr/>
    </dgm:pt>
    <dgm:pt modelId="{92B2F4A8-B977-4DA9-AD7F-11F8EB1EE7A1}" type="pres">
      <dgm:prSet presAssocID="{CB387B8C-585C-44F7-90E0-21B7F5DDB29E}" presName="thinLine2b" presStyleLbl="callout" presStyleIdx="1" presStyleCnt="3" custLinFactY="-97120" custLinFactNeighborY="-100000"/>
      <dgm:spPr/>
    </dgm:pt>
    <dgm:pt modelId="{9FB480AF-B8CD-43BF-8FC6-0EA34959B499}" type="pres">
      <dgm:prSet presAssocID="{CB387B8C-585C-44F7-90E0-21B7F5DDB29E}" presName="vertSpace2b" presStyleCnt="0"/>
      <dgm:spPr/>
    </dgm:pt>
    <dgm:pt modelId="{3CDE15DC-83F6-43D1-990D-325CDE78952B}" type="pres">
      <dgm:prSet presAssocID="{1249D3F4-D0C7-486B-9046-01428CE49C7B}" presName="horz2" presStyleCnt="0"/>
      <dgm:spPr/>
    </dgm:pt>
    <dgm:pt modelId="{40FA064A-F57D-4F0C-8215-0C49748D48CF}" type="pres">
      <dgm:prSet presAssocID="{1249D3F4-D0C7-486B-9046-01428CE49C7B}" presName="horzSpace2" presStyleCnt="0"/>
      <dgm:spPr/>
    </dgm:pt>
    <dgm:pt modelId="{52F4D5AC-BEBA-4995-800B-AC53C68EE40F}" type="pres">
      <dgm:prSet presAssocID="{1249D3F4-D0C7-486B-9046-01428CE49C7B}" presName="tx2" presStyleLbl="revTx" presStyleIdx="3" presStyleCnt="4" custLinFactNeighborY="-10289"/>
      <dgm:spPr/>
      <dgm:t>
        <a:bodyPr/>
        <a:lstStyle/>
        <a:p>
          <a:pPr rtl="1"/>
          <a:endParaRPr lang="fa-IR"/>
        </a:p>
      </dgm:t>
    </dgm:pt>
    <dgm:pt modelId="{6143448D-A886-40E0-AF66-B372A60E27E9}" type="pres">
      <dgm:prSet presAssocID="{1249D3F4-D0C7-486B-9046-01428CE49C7B}" presName="vert2" presStyleCnt="0"/>
      <dgm:spPr/>
    </dgm:pt>
    <dgm:pt modelId="{6D22F1C7-1973-4A92-BB59-1F6E0F913C3C}" type="pres">
      <dgm:prSet presAssocID="{1249D3F4-D0C7-486B-9046-01428CE49C7B}" presName="thinLine2b" presStyleLbl="callout" presStyleIdx="2" presStyleCnt="3"/>
      <dgm:spPr/>
    </dgm:pt>
    <dgm:pt modelId="{AB33D87C-0184-4CC7-91CA-71A498A04F40}" type="pres">
      <dgm:prSet presAssocID="{1249D3F4-D0C7-486B-9046-01428CE49C7B}" presName="vertSpace2b" presStyleCnt="0"/>
      <dgm:spPr/>
    </dgm:pt>
  </dgm:ptLst>
  <dgm:cxnLst>
    <dgm:cxn modelId="{43EE8D28-975C-4A96-AE7E-5D76DBE71C36}" type="presOf" srcId="{CB387B8C-585C-44F7-90E0-21B7F5DDB29E}" destId="{B6286857-B9B4-4698-B2DA-79DB37C4AB8F}" srcOrd="0" destOrd="0" presId="urn:microsoft.com/office/officeart/2008/layout/LinedList"/>
    <dgm:cxn modelId="{0FF7AEDB-8EE2-4B6A-A48C-C2342D41BF0D}" type="presOf" srcId="{272619BB-B268-4FD2-B3C8-D34C8FA09657}" destId="{629BEFD3-8C2C-4519-BD51-FE695EEA820A}" srcOrd="0" destOrd="0" presId="urn:microsoft.com/office/officeart/2008/layout/LinedList"/>
    <dgm:cxn modelId="{446C7FB2-A804-45E2-B885-25B6596CDC73}" srcId="{7C106278-57F1-42B4-9E03-2BAEEBE4E4D0}" destId="{272619BB-B268-4FD2-B3C8-D34C8FA09657}" srcOrd="0" destOrd="0" parTransId="{F7DED3B8-AD54-46B4-B581-32AB66959BB6}" sibTransId="{6AC81662-0E2E-47DB-A800-DABFAD7D00B0}"/>
    <dgm:cxn modelId="{91A45A21-8890-4152-B0B2-AC5EDBE6BAFD}" type="presOf" srcId="{1249D3F4-D0C7-486B-9046-01428CE49C7B}" destId="{52F4D5AC-BEBA-4995-800B-AC53C68EE40F}" srcOrd="0" destOrd="0" presId="urn:microsoft.com/office/officeart/2008/layout/LinedList"/>
    <dgm:cxn modelId="{7952FBA6-586B-48AF-A073-F8FA91C33ADD}" srcId="{9451C1F6-7771-402F-ACE6-DACBFCA9243A}" destId="{7C106278-57F1-42B4-9E03-2BAEEBE4E4D0}" srcOrd="0" destOrd="0" parTransId="{3FD6C439-737E-4B17-A597-B8005D919BF8}" sibTransId="{7BA602D5-66AA-45C7-AED8-8A2EFBA1DD31}"/>
    <dgm:cxn modelId="{CA7924C3-3938-4040-8177-A6B1E7B46EE3}" srcId="{7C106278-57F1-42B4-9E03-2BAEEBE4E4D0}" destId="{1249D3F4-D0C7-486B-9046-01428CE49C7B}" srcOrd="2" destOrd="0" parTransId="{B2BD0A81-3CE7-4138-ADD0-B4ECCCBD3262}" sibTransId="{B732BAD3-37A1-4D98-9E6B-CB2A4490E30F}"/>
    <dgm:cxn modelId="{DECB603A-6949-4323-87C7-86ED306E064E}" srcId="{7C106278-57F1-42B4-9E03-2BAEEBE4E4D0}" destId="{CB387B8C-585C-44F7-90E0-21B7F5DDB29E}" srcOrd="1" destOrd="0" parTransId="{87F95F06-5B3A-47DD-9E76-AAA2836FE37C}" sibTransId="{79D30E9F-D0AE-43F3-BD16-BBB6CFF55A95}"/>
    <dgm:cxn modelId="{3F02C5FE-05BC-47DC-9A81-F4AFEBEE738C}" type="presOf" srcId="{9451C1F6-7771-402F-ACE6-DACBFCA9243A}" destId="{4975CC8A-C6AD-4EF5-AEBB-B78073FD2210}" srcOrd="0" destOrd="0" presId="urn:microsoft.com/office/officeart/2008/layout/LinedList"/>
    <dgm:cxn modelId="{DDA5D1A7-9A16-4727-BC78-B846144463D1}" type="presOf" srcId="{7C106278-57F1-42B4-9E03-2BAEEBE4E4D0}" destId="{5469C30A-11DE-4C03-BEF0-9A731895CAD2}" srcOrd="0" destOrd="0" presId="urn:microsoft.com/office/officeart/2008/layout/LinedList"/>
    <dgm:cxn modelId="{165DD728-7950-4DD6-8E9C-18DB84C36F6A}" type="presParOf" srcId="{4975CC8A-C6AD-4EF5-AEBB-B78073FD2210}" destId="{E2478B06-FD2E-44A2-ABFC-F0014A9B60A3}" srcOrd="0" destOrd="0" presId="urn:microsoft.com/office/officeart/2008/layout/LinedList"/>
    <dgm:cxn modelId="{D4A84900-D1C7-494B-98D6-0CB458158B80}" type="presParOf" srcId="{4975CC8A-C6AD-4EF5-AEBB-B78073FD2210}" destId="{11817191-5392-49C0-8D87-BBB49D5E3559}" srcOrd="1" destOrd="0" presId="urn:microsoft.com/office/officeart/2008/layout/LinedList"/>
    <dgm:cxn modelId="{51A4E598-B7CC-4522-8650-27353A432E17}" type="presParOf" srcId="{11817191-5392-49C0-8D87-BBB49D5E3559}" destId="{5469C30A-11DE-4C03-BEF0-9A731895CAD2}" srcOrd="0" destOrd="0" presId="urn:microsoft.com/office/officeart/2008/layout/LinedList"/>
    <dgm:cxn modelId="{5A6E29FC-1431-470A-8B9E-9E912E67EB02}" type="presParOf" srcId="{11817191-5392-49C0-8D87-BBB49D5E3559}" destId="{A99F3E23-D179-4B69-8702-CE1703D2D585}" srcOrd="1" destOrd="0" presId="urn:microsoft.com/office/officeart/2008/layout/LinedList"/>
    <dgm:cxn modelId="{0A54DA8D-48E0-4727-82ED-E148B1E25DC4}" type="presParOf" srcId="{A99F3E23-D179-4B69-8702-CE1703D2D585}" destId="{A1B4C37D-72D8-4FFE-9ED3-65051E9D5BCD}" srcOrd="0" destOrd="0" presId="urn:microsoft.com/office/officeart/2008/layout/LinedList"/>
    <dgm:cxn modelId="{D5C94068-5C60-45F4-9729-219808FB6A8B}" type="presParOf" srcId="{A99F3E23-D179-4B69-8702-CE1703D2D585}" destId="{09DB9B7E-5417-459B-9225-3FBA6EBC4D23}" srcOrd="1" destOrd="0" presId="urn:microsoft.com/office/officeart/2008/layout/LinedList"/>
    <dgm:cxn modelId="{F7558C6B-E7C2-4F0E-89F9-ECE33C503069}" type="presParOf" srcId="{09DB9B7E-5417-459B-9225-3FBA6EBC4D23}" destId="{0739D45D-AF28-48EE-911A-414F3F46D57D}" srcOrd="0" destOrd="0" presId="urn:microsoft.com/office/officeart/2008/layout/LinedList"/>
    <dgm:cxn modelId="{AB11A976-D13E-4D50-A283-896365C7C6AC}" type="presParOf" srcId="{09DB9B7E-5417-459B-9225-3FBA6EBC4D23}" destId="{629BEFD3-8C2C-4519-BD51-FE695EEA820A}" srcOrd="1" destOrd="0" presId="urn:microsoft.com/office/officeart/2008/layout/LinedList"/>
    <dgm:cxn modelId="{FE91CF4C-3FC8-4530-B104-F48153520C92}" type="presParOf" srcId="{09DB9B7E-5417-459B-9225-3FBA6EBC4D23}" destId="{9F25EF73-0912-47A3-A88F-D4B468EAB5BE}" srcOrd="2" destOrd="0" presId="urn:microsoft.com/office/officeart/2008/layout/LinedList"/>
    <dgm:cxn modelId="{77D9E2D1-D665-401F-939B-3CFAA31D630F}" type="presParOf" srcId="{A99F3E23-D179-4B69-8702-CE1703D2D585}" destId="{A61174A7-9239-4759-80EF-65208484BCC9}" srcOrd="2" destOrd="0" presId="urn:microsoft.com/office/officeart/2008/layout/LinedList"/>
    <dgm:cxn modelId="{F6591749-8E98-4F51-A7EB-C82734779C1C}" type="presParOf" srcId="{A99F3E23-D179-4B69-8702-CE1703D2D585}" destId="{3CB514F4-98F1-42AA-978E-4E848DC7E9DA}" srcOrd="3" destOrd="0" presId="urn:microsoft.com/office/officeart/2008/layout/LinedList"/>
    <dgm:cxn modelId="{658CA3D6-57E8-425E-A0A5-A705FEB9CD23}" type="presParOf" srcId="{A99F3E23-D179-4B69-8702-CE1703D2D585}" destId="{EBA8C95B-EF97-43A3-9840-BF0F312FA206}" srcOrd="4" destOrd="0" presId="urn:microsoft.com/office/officeart/2008/layout/LinedList"/>
    <dgm:cxn modelId="{F30FA4EA-299B-4888-A9F1-646B09113543}" type="presParOf" srcId="{EBA8C95B-EF97-43A3-9840-BF0F312FA206}" destId="{E2F5C840-C79F-40AC-B1B4-A40A12F5CF7D}" srcOrd="0" destOrd="0" presId="urn:microsoft.com/office/officeart/2008/layout/LinedList"/>
    <dgm:cxn modelId="{5F98B25E-0016-4771-AEA7-1418A19C965C}" type="presParOf" srcId="{EBA8C95B-EF97-43A3-9840-BF0F312FA206}" destId="{B6286857-B9B4-4698-B2DA-79DB37C4AB8F}" srcOrd="1" destOrd="0" presId="urn:microsoft.com/office/officeart/2008/layout/LinedList"/>
    <dgm:cxn modelId="{EBCB7EB0-3B34-4854-987D-36E5CE477011}" type="presParOf" srcId="{EBA8C95B-EF97-43A3-9840-BF0F312FA206}" destId="{3C1BA647-9635-474E-88AB-DD0C05B89A87}" srcOrd="2" destOrd="0" presId="urn:microsoft.com/office/officeart/2008/layout/LinedList"/>
    <dgm:cxn modelId="{4F6F79EE-6B49-4BF0-81FF-EF46EB6DC717}" type="presParOf" srcId="{A99F3E23-D179-4B69-8702-CE1703D2D585}" destId="{92B2F4A8-B977-4DA9-AD7F-11F8EB1EE7A1}" srcOrd="5" destOrd="0" presId="urn:microsoft.com/office/officeart/2008/layout/LinedList"/>
    <dgm:cxn modelId="{F6652AE0-54EB-49B1-865C-126C4BDCA56D}" type="presParOf" srcId="{A99F3E23-D179-4B69-8702-CE1703D2D585}" destId="{9FB480AF-B8CD-43BF-8FC6-0EA34959B499}" srcOrd="6" destOrd="0" presId="urn:microsoft.com/office/officeart/2008/layout/LinedList"/>
    <dgm:cxn modelId="{A88164FA-AE85-4065-A606-DDB4E86A2F2E}" type="presParOf" srcId="{A99F3E23-D179-4B69-8702-CE1703D2D585}" destId="{3CDE15DC-83F6-43D1-990D-325CDE78952B}" srcOrd="7" destOrd="0" presId="urn:microsoft.com/office/officeart/2008/layout/LinedList"/>
    <dgm:cxn modelId="{F88C59C4-1DCE-4CAE-B8BB-D4EF0107BD8E}" type="presParOf" srcId="{3CDE15DC-83F6-43D1-990D-325CDE78952B}" destId="{40FA064A-F57D-4F0C-8215-0C49748D48CF}" srcOrd="0" destOrd="0" presId="urn:microsoft.com/office/officeart/2008/layout/LinedList"/>
    <dgm:cxn modelId="{518EB2F3-EA43-4D05-B7D2-1B13B009AA6F}" type="presParOf" srcId="{3CDE15DC-83F6-43D1-990D-325CDE78952B}" destId="{52F4D5AC-BEBA-4995-800B-AC53C68EE40F}" srcOrd="1" destOrd="0" presId="urn:microsoft.com/office/officeart/2008/layout/LinedList"/>
    <dgm:cxn modelId="{DFF879C0-64E7-41DF-B271-010954CD5181}" type="presParOf" srcId="{3CDE15DC-83F6-43D1-990D-325CDE78952B}" destId="{6143448D-A886-40E0-AF66-B372A60E27E9}" srcOrd="2" destOrd="0" presId="urn:microsoft.com/office/officeart/2008/layout/LinedList"/>
    <dgm:cxn modelId="{58F35AA0-6D97-4BB8-9012-C94E632DB753}" type="presParOf" srcId="{A99F3E23-D179-4B69-8702-CE1703D2D585}" destId="{6D22F1C7-1973-4A92-BB59-1F6E0F913C3C}" srcOrd="8" destOrd="0" presId="urn:microsoft.com/office/officeart/2008/layout/LinedList"/>
    <dgm:cxn modelId="{F09786EE-A8B1-4552-A77C-CB51881D7A6B}" type="presParOf" srcId="{A99F3E23-D179-4B69-8702-CE1703D2D585}" destId="{AB33D87C-0184-4CC7-91CA-71A498A04F4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51C1F6-7771-402F-ACE6-DACBFCA9243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106278-57F1-42B4-9E03-2BAEEBE4E4D0}">
      <dgm:prSet phldrT="[Text]" custT="1"/>
      <dgm:spPr/>
      <dgm:t>
        <a:bodyPr/>
        <a:lstStyle/>
        <a:p>
          <a:pPr algn="just" rtl="1"/>
          <a:r>
            <a:rPr lang="fa-IR" sz="2800" b="1" dirty="0">
              <a:cs typeface="B Nazanin" panose="00000400000000000000" pitchFamily="2" charset="-78"/>
            </a:rPr>
            <a:t>منابع بیرونی</a:t>
          </a:r>
          <a:endParaRPr lang="en-US" sz="2800" dirty="0">
            <a:cs typeface="B Nazanin" panose="00000400000000000000" pitchFamily="2" charset="-78"/>
          </a:endParaRPr>
        </a:p>
      </dgm:t>
    </dgm:pt>
    <dgm:pt modelId="{3FD6C439-737E-4B17-A597-B8005D919BF8}" type="parTrans" cxnId="{7952FBA6-586B-48AF-A073-F8FA91C33ADD}">
      <dgm:prSet/>
      <dgm:spPr/>
      <dgm:t>
        <a:bodyPr/>
        <a:lstStyle/>
        <a:p>
          <a:pPr algn="just" rtl="1"/>
          <a:endParaRPr lang="en-US" sz="2600">
            <a:cs typeface="B Nazanin" panose="00000400000000000000" pitchFamily="2" charset="-78"/>
          </a:endParaRPr>
        </a:p>
      </dgm:t>
    </dgm:pt>
    <dgm:pt modelId="{7BA602D5-66AA-45C7-AED8-8A2EFBA1DD31}" type="sibTrans" cxnId="{7952FBA6-586B-48AF-A073-F8FA91C33ADD}">
      <dgm:prSet/>
      <dgm:spPr/>
      <dgm:t>
        <a:bodyPr/>
        <a:lstStyle/>
        <a:p>
          <a:pPr algn="just" rtl="1"/>
          <a:endParaRPr lang="en-US" sz="2600">
            <a:cs typeface="B Nazanin" panose="00000400000000000000" pitchFamily="2" charset="-78"/>
          </a:endParaRPr>
        </a:p>
      </dgm:t>
    </dgm:pt>
    <dgm:pt modelId="{272619BB-B268-4FD2-B3C8-D34C8FA09657}">
      <dgm:prSet phldrT="[Text]" custT="1"/>
      <dgm:spPr/>
      <dgm:t>
        <a:bodyPr/>
        <a:lstStyle/>
        <a:p>
          <a:pPr algn="just" rtl="1"/>
          <a:r>
            <a:rPr lang="fa-IR" sz="2400" b="1" dirty="0">
              <a:cs typeface="B Nazanin" panose="00000400000000000000" pitchFamily="2" charset="-78"/>
            </a:rPr>
            <a:t>سرمایه‌گذاری مستقیم خارجی (</a:t>
          </a:r>
          <a:r>
            <a:rPr lang="en-US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FDI</a:t>
          </a:r>
          <a:r>
            <a:rPr lang="fa-IR" sz="2400" b="1" dirty="0">
              <a:cs typeface="B Nazanin" panose="00000400000000000000" pitchFamily="2" charset="-78"/>
            </a:rPr>
            <a:t>)</a:t>
          </a:r>
          <a:r>
            <a:rPr lang="fa-IR" sz="2400" dirty="0">
              <a:cs typeface="B Nazanin" panose="00000400000000000000" pitchFamily="2" charset="-78"/>
            </a:rPr>
            <a:t>: سرمایه‌گذاری برای حصول سود پایدار از طریق عملیات بنگاه در اقتصادی غیر از اقتصاد سرمایه‌گذار؛ نقش فعال و مؤثر سرمایه‌گذار در مدیریت و كنترل تولید و توزیع شركت؛ امکان سرریز فناوری</a:t>
          </a:r>
          <a:endParaRPr lang="en-US" sz="2400" dirty="0">
            <a:cs typeface="B Nazanin" panose="00000400000000000000" pitchFamily="2" charset="-78"/>
          </a:endParaRPr>
        </a:p>
      </dgm:t>
    </dgm:pt>
    <dgm:pt modelId="{F7DED3B8-AD54-46B4-B581-32AB66959BB6}" type="parTrans" cxnId="{446C7FB2-A804-45E2-B885-25B6596CDC73}">
      <dgm:prSet/>
      <dgm:spPr/>
      <dgm:t>
        <a:bodyPr/>
        <a:lstStyle/>
        <a:p>
          <a:pPr algn="just" rtl="1"/>
          <a:endParaRPr lang="en-US" sz="2600">
            <a:cs typeface="B Nazanin" panose="00000400000000000000" pitchFamily="2" charset="-78"/>
          </a:endParaRPr>
        </a:p>
      </dgm:t>
    </dgm:pt>
    <dgm:pt modelId="{6AC81662-0E2E-47DB-A800-DABFAD7D00B0}" type="sibTrans" cxnId="{446C7FB2-A804-45E2-B885-25B6596CDC73}">
      <dgm:prSet/>
      <dgm:spPr/>
      <dgm:t>
        <a:bodyPr/>
        <a:lstStyle/>
        <a:p>
          <a:pPr algn="just" rtl="1"/>
          <a:endParaRPr lang="en-US" sz="2600">
            <a:cs typeface="B Nazanin" panose="00000400000000000000" pitchFamily="2" charset="-78"/>
          </a:endParaRPr>
        </a:p>
      </dgm:t>
    </dgm:pt>
    <dgm:pt modelId="{1249D3F4-D0C7-486B-9046-01428CE49C7B}">
      <dgm:prSet phldrT="[Text]" custT="1"/>
      <dgm:spPr/>
      <dgm:t>
        <a:bodyPr/>
        <a:lstStyle/>
        <a:p>
          <a:pPr algn="just" rtl="1"/>
          <a:r>
            <a:rPr lang="fa-IR" sz="24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eorgia"/>
              <a:ea typeface="+mn-ea"/>
              <a:cs typeface="B Nazanin" panose="00000400000000000000" pitchFamily="2" charset="-78"/>
            </a:rPr>
            <a:t>بازارهای خارج از بورس</a:t>
          </a:r>
          <a:r>
            <a:rPr lang="fa-IR" sz="2400" b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eorgia"/>
              <a:ea typeface="+mn-ea"/>
              <a:cs typeface="B Nazanin" panose="00000400000000000000" pitchFamily="2" charset="-78"/>
            </a:rPr>
            <a:t>: شرایط آسان‌تر از بورس برای پذیرش بنگاه‌ها؛ خطرپذیری بیشترِ سرمایه‌گذاران نسبت به بورس؛ افق سرمایه‌گذاری بلندمدت؛ تأمین مالی از نوع بدهی یا مشارکت در مالکیت؛ نقش مهم بنگاه‌های تأمین سرمایه </a:t>
          </a:r>
          <a:endParaRPr lang="en-US" sz="2400" dirty="0">
            <a:cs typeface="B Nazanin" panose="00000400000000000000" pitchFamily="2" charset="-78"/>
          </a:endParaRPr>
        </a:p>
      </dgm:t>
    </dgm:pt>
    <dgm:pt modelId="{B2BD0A81-3CE7-4138-ADD0-B4ECCCBD3262}" type="parTrans" cxnId="{CA7924C3-3938-4040-8177-A6B1E7B46EE3}">
      <dgm:prSet/>
      <dgm:spPr/>
      <dgm:t>
        <a:bodyPr/>
        <a:lstStyle/>
        <a:p>
          <a:pPr algn="just" rtl="1"/>
          <a:endParaRPr lang="en-US" sz="2600">
            <a:cs typeface="B Nazanin" panose="00000400000000000000" pitchFamily="2" charset="-78"/>
          </a:endParaRPr>
        </a:p>
      </dgm:t>
    </dgm:pt>
    <dgm:pt modelId="{B732BAD3-37A1-4D98-9E6B-CB2A4490E30F}" type="sibTrans" cxnId="{CA7924C3-3938-4040-8177-A6B1E7B46EE3}">
      <dgm:prSet/>
      <dgm:spPr/>
      <dgm:t>
        <a:bodyPr/>
        <a:lstStyle/>
        <a:p>
          <a:pPr algn="just" rtl="1"/>
          <a:endParaRPr lang="en-US" sz="2600">
            <a:cs typeface="B Nazanin" panose="00000400000000000000" pitchFamily="2" charset="-78"/>
          </a:endParaRPr>
        </a:p>
      </dgm:t>
    </dgm:pt>
    <dgm:pt modelId="{CB387B8C-585C-44F7-90E0-21B7F5DDB29E}">
      <dgm:prSet phldrT="[Text]" custT="1"/>
      <dgm:spPr/>
      <dgm:t>
        <a:bodyPr/>
        <a:lstStyle/>
        <a:p>
          <a:pPr algn="just" rtl="1"/>
          <a:r>
            <a:rPr lang="fa-IR" sz="2400" b="1" dirty="0">
              <a:cs typeface="B Nazanin" panose="00000400000000000000" pitchFamily="2" charset="-78"/>
            </a:rPr>
            <a:t>بازار اوراق بهادار (بورس)</a:t>
          </a:r>
          <a:r>
            <a:rPr lang="fa-IR" sz="2400" dirty="0">
              <a:cs typeface="B Nazanin" panose="00000400000000000000" pitchFamily="2" charset="-78"/>
            </a:rPr>
            <a:t>: بالاترین کف سرمایه‌گذاری؛ مناسب برای بنگاه‌های باثبات، با ساختار تثبیت‌شده، طول عمر و سابقه عملکرد کافی و اندازه نسبتاً بزرگ؛ افق سرمایه‌گذاری بلندمدت </a:t>
          </a:r>
          <a:endParaRPr lang="en-US" sz="2400" dirty="0">
            <a:cs typeface="B Nazanin" panose="00000400000000000000" pitchFamily="2" charset="-78"/>
          </a:endParaRPr>
        </a:p>
      </dgm:t>
    </dgm:pt>
    <dgm:pt modelId="{79D30E9F-D0AE-43F3-BD16-BBB6CFF55A95}" type="sibTrans" cxnId="{DECB603A-6949-4323-87C7-86ED306E064E}">
      <dgm:prSet/>
      <dgm:spPr/>
      <dgm:t>
        <a:bodyPr/>
        <a:lstStyle/>
        <a:p>
          <a:pPr algn="just" rtl="1"/>
          <a:endParaRPr lang="en-US" sz="2600">
            <a:cs typeface="B Nazanin" panose="00000400000000000000" pitchFamily="2" charset="-78"/>
          </a:endParaRPr>
        </a:p>
      </dgm:t>
    </dgm:pt>
    <dgm:pt modelId="{87F95F06-5B3A-47DD-9E76-AAA2836FE37C}" type="parTrans" cxnId="{DECB603A-6949-4323-87C7-86ED306E064E}">
      <dgm:prSet/>
      <dgm:spPr/>
      <dgm:t>
        <a:bodyPr/>
        <a:lstStyle/>
        <a:p>
          <a:pPr algn="just" rtl="1"/>
          <a:endParaRPr lang="en-US" sz="2600">
            <a:cs typeface="B Nazanin" panose="00000400000000000000" pitchFamily="2" charset="-78"/>
          </a:endParaRPr>
        </a:p>
      </dgm:t>
    </dgm:pt>
    <dgm:pt modelId="{4975CC8A-C6AD-4EF5-AEBB-B78073FD2210}" type="pres">
      <dgm:prSet presAssocID="{9451C1F6-7771-402F-ACE6-DACBFCA9243A}" presName="vert0" presStyleCnt="0">
        <dgm:presLayoutVars>
          <dgm:dir val="rev"/>
          <dgm:animOne val="branch"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E2478B06-FD2E-44A2-ABFC-F0014A9B60A3}" type="pres">
      <dgm:prSet presAssocID="{7C106278-57F1-42B4-9E03-2BAEEBE4E4D0}" presName="thickLine" presStyleLbl="alignNode1" presStyleIdx="0" presStyleCnt="1"/>
      <dgm:spPr/>
    </dgm:pt>
    <dgm:pt modelId="{11817191-5392-49C0-8D87-BBB49D5E3559}" type="pres">
      <dgm:prSet presAssocID="{7C106278-57F1-42B4-9E03-2BAEEBE4E4D0}" presName="horz1" presStyleCnt="0"/>
      <dgm:spPr/>
    </dgm:pt>
    <dgm:pt modelId="{5469C30A-11DE-4C03-BEF0-9A731895CAD2}" type="pres">
      <dgm:prSet presAssocID="{7C106278-57F1-42B4-9E03-2BAEEBE4E4D0}" presName="tx1" presStyleLbl="revTx" presStyleIdx="0" presStyleCnt="4"/>
      <dgm:spPr/>
      <dgm:t>
        <a:bodyPr/>
        <a:lstStyle/>
        <a:p>
          <a:pPr rtl="1"/>
          <a:endParaRPr lang="fa-IR"/>
        </a:p>
      </dgm:t>
    </dgm:pt>
    <dgm:pt modelId="{A99F3E23-D179-4B69-8702-CE1703D2D585}" type="pres">
      <dgm:prSet presAssocID="{7C106278-57F1-42B4-9E03-2BAEEBE4E4D0}" presName="vert1" presStyleCnt="0"/>
      <dgm:spPr/>
    </dgm:pt>
    <dgm:pt modelId="{A1B4C37D-72D8-4FFE-9ED3-65051E9D5BCD}" type="pres">
      <dgm:prSet presAssocID="{272619BB-B268-4FD2-B3C8-D34C8FA09657}" presName="vertSpace2a" presStyleCnt="0"/>
      <dgm:spPr/>
    </dgm:pt>
    <dgm:pt modelId="{09DB9B7E-5417-459B-9225-3FBA6EBC4D23}" type="pres">
      <dgm:prSet presAssocID="{272619BB-B268-4FD2-B3C8-D34C8FA09657}" presName="horz2" presStyleCnt="0"/>
      <dgm:spPr/>
    </dgm:pt>
    <dgm:pt modelId="{0739D45D-AF28-48EE-911A-414F3F46D57D}" type="pres">
      <dgm:prSet presAssocID="{272619BB-B268-4FD2-B3C8-D34C8FA09657}" presName="horzSpace2" presStyleCnt="0"/>
      <dgm:spPr/>
    </dgm:pt>
    <dgm:pt modelId="{629BEFD3-8C2C-4519-BD51-FE695EEA820A}" type="pres">
      <dgm:prSet presAssocID="{272619BB-B268-4FD2-B3C8-D34C8FA09657}" presName="tx2" presStyleLbl="revTx" presStyleIdx="1" presStyleCnt="4" custScaleY="89430" custLinFactNeighborY="-4147"/>
      <dgm:spPr/>
      <dgm:t>
        <a:bodyPr/>
        <a:lstStyle/>
        <a:p>
          <a:pPr rtl="1"/>
          <a:endParaRPr lang="fa-IR"/>
        </a:p>
      </dgm:t>
    </dgm:pt>
    <dgm:pt modelId="{9F25EF73-0912-47A3-A88F-D4B468EAB5BE}" type="pres">
      <dgm:prSet presAssocID="{272619BB-B268-4FD2-B3C8-D34C8FA09657}" presName="vert2" presStyleCnt="0"/>
      <dgm:spPr/>
    </dgm:pt>
    <dgm:pt modelId="{A61174A7-9239-4759-80EF-65208484BCC9}" type="pres">
      <dgm:prSet presAssocID="{272619BB-B268-4FD2-B3C8-D34C8FA09657}" presName="thinLine2b" presStyleLbl="callout" presStyleIdx="0" presStyleCnt="3" custLinFactNeighborY="74973"/>
      <dgm:spPr/>
    </dgm:pt>
    <dgm:pt modelId="{3CB514F4-98F1-42AA-978E-4E848DC7E9DA}" type="pres">
      <dgm:prSet presAssocID="{272619BB-B268-4FD2-B3C8-D34C8FA09657}" presName="vertSpace2b" presStyleCnt="0"/>
      <dgm:spPr/>
    </dgm:pt>
    <dgm:pt modelId="{EBA8C95B-EF97-43A3-9840-BF0F312FA206}" type="pres">
      <dgm:prSet presAssocID="{CB387B8C-585C-44F7-90E0-21B7F5DDB29E}" presName="horz2" presStyleCnt="0"/>
      <dgm:spPr/>
    </dgm:pt>
    <dgm:pt modelId="{E2F5C840-C79F-40AC-B1B4-A40A12F5CF7D}" type="pres">
      <dgm:prSet presAssocID="{CB387B8C-585C-44F7-90E0-21B7F5DDB29E}" presName="horzSpace2" presStyleCnt="0"/>
      <dgm:spPr/>
    </dgm:pt>
    <dgm:pt modelId="{B6286857-B9B4-4698-B2DA-79DB37C4AB8F}" type="pres">
      <dgm:prSet presAssocID="{CB387B8C-585C-44F7-90E0-21B7F5DDB29E}" presName="tx2" presStyleLbl="revTx" presStyleIdx="2" presStyleCnt="4" custScaleY="84240" custLinFactNeighborY="-2989"/>
      <dgm:spPr/>
      <dgm:t>
        <a:bodyPr/>
        <a:lstStyle/>
        <a:p>
          <a:pPr rtl="1"/>
          <a:endParaRPr lang="fa-IR"/>
        </a:p>
      </dgm:t>
    </dgm:pt>
    <dgm:pt modelId="{3C1BA647-9635-474E-88AB-DD0C05B89A87}" type="pres">
      <dgm:prSet presAssocID="{CB387B8C-585C-44F7-90E0-21B7F5DDB29E}" presName="vert2" presStyleCnt="0"/>
      <dgm:spPr/>
    </dgm:pt>
    <dgm:pt modelId="{92B2F4A8-B977-4DA9-AD7F-11F8EB1EE7A1}" type="pres">
      <dgm:prSet presAssocID="{CB387B8C-585C-44F7-90E0-21B7F5DDB29E}" presName="thinLine2b" presStyleLbl="callout" presStyleIdx="1" presStyleCnt="3" custLinFactY="-97120" custLinFactNeighborY="-100000"/>
      <dgm:spPr/>
    </dgm:pt>
    <dgm:pt modelId="{9FB480AF-B8CD-43BF-8FC6-0EA34959B499}" type="pres">
      <dgm:prSet presAssocID="{CB387B8C-585C-44F7-90E0-21B7F5DDB29E}" presName="vertSpace2b" presStyleCnt="0"/>
      <dgm:spPr/>
    </dgm:pt>
    <dgm:pt modelId="{3CDE15DC-83F6-43D1-990D-325CDE78952B}" type="pres">
      <dgm:prSet presAssocID="{1249D3F4-D0C7-486B-9046-01428CE49C7B}" presName="horz2" presStyleCnt="0"/>
      <dgm:spPr/>
    </dgm:pt>
    <dgm:pt modelId="{40FA064A-F57D-4F0C-8215-0C49748D48CF}" type="pres">
      <dgm:prSet presAssocID="{1249D3F4-D0C7-486B-9046-01428CE49C7B}" presName="horzSpace2" presStyleCnt="0"/>
      <dgm:spPr/>
    </dgm:pt>
    <dgm:pt modelId="{52F4D5AC-BEBA-4995-800B-AC53C68EE40F}" type="pres">
      <dgm:prSet presAssocID="{1249D3F4-D0C7-486B-9046-01428CE49C7B}" presName="tx2" presStyleLbl="revTx" presStyleIdx="3" presStyleCnt="4" custScaleY="93729" custLinFactNeighborY="-10289"/>
      <dgm:spPr/>
      <dgm:t>
        <a:bodyPr/>
        <a:lstStyle/>
        <a:p>
          <a:pPr rtl="1"/>
          <a:endParaRPr lang="fa-IR"/>
        </a:p>
      </dgm:t>
    </dgm:pt>
    <dgm:pt modelId="{6143448D-A886-40E0-AF66-B372A60E27E9}" type="pres">
      <dgm:prSet presAssocID="{1249D3F4-D0C7-486B-9046-01428CE49C7B}" presName="vert2" presStyleCnt="0"/>
      <dgm:spPr/>
    </dgm:pt>
    <dgm:pt modelId="{6D22F1C7-1973-4A92-BB59-1F6E0F913C3C}" type="pres">
      <dgm:prSet presAssocID="{1249D3F4-D0C7-486B-9046-01428CE49C7B}" presName="thinLine2b" presStyleLbl="callout" presStyleIdx="2" presStyleCnt="3"/>
      <dgm:spPr/>
    </dgm:pt>
    <dgm:pt modelId="{AB33D87C-0184-4CC7-91CA-71A498A04F40}" type="pres">
      <dgm:prSet presAssocID="{1249D3F4-D0C7-486B-9046-01428CE49C7B}" presName="vertSpace2b" presStyleCnt="0"/>
      <dgm:spPr/>
    </dgm:pt>
  </dgm:ptLst>
  <dgm:cxnLst>
    <dgm:cxn modelId="{43EE8D28-975C-4A96-AE7E-5D76DBE71C36}" type="presOf" srcId="{CB387B8C-585C-44F7-90E0-21B7F5DDB29E}" destId="{B6286857-B9B4-4698-B2DA-79DB37C4AB8F}" srcOrd="0" destOrd="0" presId="urn:microsoft.com/office/officeart/2008/layout/LinedList"/>
    <dgm:cxn modelId="{0FF7AEDB-8EE2-4B6A-A48C-C2342D41BF0D}" type="presOf" srcId="{272619BB-B268-4FD2-B3C8-D34C8FA09657}" destId="{629BEFD3-8C2C-4519-BD51-FE695EEA820A}" srcOrd="0" destOrd="0" presId="urn:microsoft.com/office/officeart/2008/layout/LinedList"/>
    <dgm:cxn modelId="{446C7FB2-A804-45E2-B885-25B6596CDC73}" srcId="{7C106278-57F1-42B4-9E03-2BAEEBE4E4D0}" destId="{272619BB-B268-4FD2-B3C8-D34C8FA09657}" srcOrd="0" destOrd="0" parTransId="{F7DED3B8-AD54-46B4-B581-32AB66959BB6}" sibTransId="{6AC81662-0E2E-47DB-A800-DABFAD7D00B0}"/>
    <dgm:cxn modelId="{91A45A21-8890-4152-B0B2-AC5EDBE6BAFD}" type="presOf" srcId="{1249D3F4-D0C7-486B-9046-01428CE49C7B}" destId="{52F4D5AC-BEBA-4995-800B-AC53C68EE40F}" srcOrd="0" destOrd="0" presId="urn:microsoft.com/office/officeart/2008/layout/LinedList"/>
    <dgm:cxn modelId="{7952FBA6-586B-48AF-A073-F8FA91C33ADD}" srcId="{9451C1F6-7771-402F-ACE6-DACBFCA9243A}" destId="{7C106278-57F1-42B4-9E03-2BAEEBE4E4D0}" srcOrd="0" destOrd="0" parTransId="{3FD6C439-737E-4B17-A597-B8005D919BF8}" sibTransId="{7BA602D5-66AA-45C7-AED8-8A2EFBA1DD31}"/>
    <dgm:cxn modelId="{CA7924C3-3938-4040-8177-A6B1E7B46EE3}" srcId="{7C106278-57F1-42B4-9E03-2BAEEBE4E4D0}" destId="{1249D3F4-D0C7-486B-9046-01428CE49C7B}" srcOrd="2" destOrd="0" parTransId="{B2BD0A81-3CE7-4138-ADD0-B4ECCCBD3262}" sibTransId="{B732BAD3-37A1-4D98-9E6B-CB2A4490E30F}"/>
    <dgm:cxn modelId="{DECB603A-6949-4323-87C7-86ED306E064E}" srcId="{7C106278-57F1-42B4-9E03-2BAEEBE4E4D0}" destId="{CB387B8C-585C-44F7-90E0-21B7F5DDB29E}" srcOrd="1" destOrd="0" parTransId="{87F95F06-5B3A-47DD-9E76-AAA2836FE37C}" sibTransId="{79D30E9F-D0AE-43F3-BD16-BBB6CFF55A95}"/>
    <dgm:cxn modelId="{3F02C5FE-05BC-47DC-9A81-F4AFEBEE738C}" type="presOf" srcId="{9451C1F6-7771-402F-ACE6-DACBFCA9243A}" destId="{4975CC8A-C6AD-4EF5-AEBB-B78073FD2210}" srcOrd="0" destOrd="0" presId="urn:microsoft.com/office/officeart/2008/layout/LinedList"/>
    <dgm:cxn modelId="{DDA5D1A7-9A16-4727-BC78-B846144463D1}" type="presOf" srcId="{7C106278-57F1-42B4-9E03-2BAEEBE4E4D0}" destId="{5469C30A-11DE-4C03-BEF0-9A731895CAD2}" srcOrd="0" destOrd="0" presId="urn:microsoft.com/office/officeart/2008/layout/LinedList"/>
    <dgm:cxn modelId="{165DD728-7950-4DD6-8E9C-18DB84C36F6A}" type="presParOf" srcId="{4975CC8A-C6AD-4EF5-AEBB-B78073FD2210}" destId="{E2478B06-FD2E-44A2-ABFC-F0014A9B60A3}" srcOrd="0" destOrd="0" presId="urn:microsoft.com/office/officeart/2008/layout/LinedList"/>
    <dgm:cxn modelId="{D4A84900-D1C7-494B-98D6-0CB458158B80}" type="presParOf" srcId="{4975CC8A-C6AD-4EF5-AEBB-B78073FD2210}" destId="{11817191-5392-49C0-8D87-BBB49D5E3559}" srcOrd="1" destOrd="0" presId="urn:microsoft.com/office/officeart/2008/layout/LinedList"/>
    <dgm:cxn modelId="{51A4E598-B7CC-4522-8650-27353A432E17}" type="presParOf" srcId="{11817191-5392-49C0-8D87-BBB49D5E3559}" destId="{5469C30A-11DE-4C03-BEF0-9A731895CAD2}" srcOrd="0" destOrd="0" presId="urn:microsoft.com/office/officeart/2008/layout/LinedList"/>
    <dgm:cxn modelId="{5A6E29FC-1431-470A-8B9E-9E912E67EB02}" type="presParOf" srcId="{11817191-5392-49C0-8D87-BBB49D5E3559}" destId="{A99F3E23-D179-4B69-8702-CE1703D2D585}" srcOrd="1" destOrd="0" presId="urn:microsoft.com/office/officeart/2008/layout/LinedList"/>
    <dgm:cxn modelId="{0A54DA8D-48E0-4727-82ED-E148B1E25DC4}" type="presParOf" srcId="{A99F3E23-D179-4B69-8702-CE1703D2D585}" destId="{A1B4C37D-72D8-4FFE-9ED3-65051E9D5BCD}" srcOrd="0" destOrd="0" presId="urn:microsoft.com/office/officeart/2008/layout/LinedList"/>
    <dgm:cxn modelId="{D5C94068-5C60-45F4-9729-219808FB6A8B}" type="presParOf" srcId="{A99F3E23-D179-4B69-8702-CE1703D2D585}" destId="{09DB9B7E-5417-459B-9225-3FBA6EBC4D23}" srcOrd="1" destOrd="0" presId="urn:microsoft.com/office/officeart/2008/layout/LinedList"/>
    <dgm:cxn modelId="{F7558C6B-E7C2-4F0E-89F9-ECE33C503069}" type="presParOf" srcId="{09DB9B7E-5417-459B-9225-3FBA6EBC4D23}" destId="{0739D45D-AF28-48EE-911A-414F3F46D57D}" srcOrd="0" destOrd="0" presId="urn:microsoft.com/office/officeart/2008/layout/LinedList"/>
    <dgm:cxn modelId="{AB11A976-D13E-4D50-A283-896365C7C6AC}" type="presParOf" srcId="{09DB9B7E-5417-459B-9225-3FBA6EBC4D23}" destId="{629BEFD3-8C2C-4519-BD51-FE695EEA820A}" srcOrd="1" destOrd="0" presId="urn:microsoft.com/office/officeart/2008/layout/LinedList"/>
    <dgm:cxn modelId="{FE91CF4C-3FC8-4530-B104-F48153520C92}" type="presParOf" srcId="{09DB9B7E-5417-459B-9225-3FBA6EBC4D23}" destId="{9F25EF73-0912-47A3-A88F-D4B468EAB5BE}" srcOrd="2" destOrd="0" presId="urn:microsoft.com/office/officeart/2008/layout/LinedList"/>
    <dgm:cxn modelId="{77D9E2D1-D665-401F-939B-3CFAA31D630F}" type="presParOf" srcId="{A99F3E23-D179-4B69-8702-CE1703D2D585}" destId="{A61174A7-9239-4759-80EF-65208484BCC9}" srcOrd="2" destOrd="0" presId="urn:microsoft.com/office/officeart/2008/layout/LinedList"/>
    <dgm:cxn modelId="{F6591749-8E98-4F51-A7EB-C82734779C1C}" type="presParOf" srcId="{A99F3E23-D179-4B69-8702-CE1703D2D585}" destId="{3CB514F4-98F1-42AA-978E-4E848DC7E9DA}" srcOrd="3" destOrd="0" presId="urn:microsoft.com/office/officeart/2008/layout/LinedList"/>
    <dgm:cxn modelId="{658CA3D6-57E8-425E-A0A5-A705FEB9CD23}" type="presParOf" srcId="{A99F3E23-D179-4B69-8702-CE1703D2D585}" destId="{EBA8C95B-EF97-43A3-9840-BF0F312FA206}" srcOrd="4" destOrd="0" presId="urn:microsoft.com/office/officeart/2008/layout/LinedList"/>
    <dgm:cxn modelId="{F30FA4EA-299B-4888-A9F1-646B09113543}" type="presParOf" srcId="{EBA8C95B-EF97-43A3-9840-BF0F312FA206}" destId="{E2F5C840-C79F-40AC-B1B4-A40A12F5CF7D}" srcOrd="0" destOrd="0" presId="urn:microsoft.com/office/officeart/2008/layout/LinedList"/>
    <dgm:cxn modelId="{5F98B25E-0016-4771-AEA7-1418A19C965C}" type="presParOf" srcId="{EBA8C95B-EF97-43A3-9840-BF0F312FA206}" destId="{B6286857-B9B4-4698-B2DA-79DB37C4AB8F}" srcOrd="1" destOrd="0" presId="urn:microsoft.com/office/officeart/2008/layout/LinedList"/>
    <dgm:cxn modelId="{EBCB7EB0-3B34-4854-987D-36E5CE477011}" type="presParOf" srcId="{EBA8C95B-EF97-43A3-9840-BF0F312FA206}" destId="{3C1BA647-9635-474E-88AB-DD0C05B89A87}" srcOrd="2" destOrd="0" presId="urn:microsoft.com/office/officeart/2008/layout/LinedList"/>
    <dgm:cxn modelId="{4F6F79EE-6B49-4BF0-81FF-EF46EB6DC717}" type="presParOf" srcId="{A99F3E23-D179-4B69-8702-CE1703D2D585}" destId="{92B2F4A8-B977-4DA9-AD7F-11F8EB1EE7A1}" srcOrd="5" destOrd="0" presId="urn:microsoft.com/office/officeart/2008/layout/LinedList"/>
    <dgm:cxn modelId="{F6652AE0-54EB-49B1-865C-126C4BDCA56D}" type="presParOf" srcId="{A99F3E23-D179-4B69-8702-CE1703D2D585}" destId="{9FB480AF-B8CD-43BF-8FC6-0EA34959B499}" srcOrd="6" destOrd="0" presId="urn:microsoft.com/office/officeart/2008/layout/LinedList"/>
    <dgm:cxn modelId="{A88164FA-AE85-4065-A606-DDB4E86A2F2E}" type="presParOf" srcId="{A99F3E23-D179-4B69-8702-CE1703D2D585}" destId="{3CDE15DC-83F6-43D1-990D-325CDE78952B}" srcOrd="7" destOrd="0" presId="urn:microsoft.com/office/officeart/2008/layout/LinedList"/>
    <dgm:cxn modelId="{F88C59C4-1DCE-4CAE-B8BB-D4EF0107BD8E}" type="presParOf" srcId="{3CDE15DC-83F6-43D1-990D-325CDE78952B}" destId="{40FA064A-F57D-4F0C-8215-0C49748D48CF}" srcOrd="0" destOrd="0" presId="urn:microsoft.com/office/officeart/2008/layout/LinedList"/>
    <dgm:cxn modelId="{518EB2F3-EA43-4D05-B7D2-1B13B009AA6F}" type="presParOf" srcId="{3CDE15DC-83F6-43D1-990D-325CDE78952B}" destId="{52F4D5AC-BEBA-4995-800B-AC53C68EE40F}" srcOrd="1" destOrd="0" presId="urn:microsoft.com/office/officeart/2008/layout/LinedList"/>
    <dgm:cxn modelId="{DFF879C0-64E7-41DF-B271-010954CD5181}" type="presParOf" srcId="{3CDE15DC-83F6-43D1-990D-325CDE78952B}" destId="{6143448D-A886-40E0-AF66-B372A60E27E9}" srcOrd="2" destOrd="0" presId="urn:microsoft.com/office/officeart/2008/layout/LinedList"/>
    <dgm:cxn modelId="{58F35AA0-6D97-4BB8-9012-C94E632DB753}" type="presParOf" srcId="{A99F3E23-D179-4B69-8702-CE1703D2D585}" destId="{6D22F1C7-1973-4A92-BB59-1F6E0F913C3C}" srcOrd="8" destOrd="0" presId="urn:microsoft.com/office/officeart/2008/layout/LinedList"/>
    <dgm:cxn modelId="{F09786EE-A8B1-4552-A77C-CB51881D7A6B}" type="presParOf" srcId="{A99F3E23-D179-4B69-8702-CE1703D2D585}" destId="{AB33D87C-0184-4CC7-91CA-71A498A04F4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3A18BB-0F49-493A-B662-39A37F2C1A21}">
      <dsp:nvSpPr>
        <dsp:cNvPr id="0" name=""/>
        <dsp:cNvSpPr/>
      </dsp:nvSpPr>
      <dsp:spPr>
        <a:xfrm>
          <a:off x="7454350" y="-729033"/>
          <a:ext cx="5665240" cy="5665240"/>
        </a:xfrm>
        <a:prstGeom prst="blockArc">
          <a:avLst>
            <a:gd name="adj1" fmla="val 8100000"/>
            <a:gd name="adj2" fmla="val 13500000"/>
            <a:gd name="adj3" fmla="val 381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3FB2E-EC6C-4078-B685-A8D4C2DE9901}">
      <dsp:nvSpPr>
        <dsp:cNvPr id="0" name=""/>
        <dsp:cNvSpPr/>
      </dsp:nvSpPr>
      <dsp:spPr>
        <a:xfrm>
          <a:off x="57447" y="221549"/>
          <a:ext cx="7966535" cy="442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351577" bIns="71120" numCol="1" spcCol="1270" anchor="ctr" anchorCtr="0">
          <a:noAutofit/>
        </a:bodyPr>
        <a:lstStyle/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>
              <a:cs typeface="B Nazanin" panose="00000400000000000000" pitchFamily="2" charset="-78"/>
            </a:rPr>
            <a:t>منابع تأمین مالی بنگاه‌های نوآور</a:t>
          </a:r>
          <a:endParaRPr lang="en-US" sz="2800" kern="1200" dirty="0">
            <a:cs typeface="B Nazanin" panose="00000400000000000000" pitchFamily="2" charset="-78"/>
          </a:endParaRPr>
        </a:p>
      </dsp:txBody>
      <dsp:txXfrm>
        <a:off x="57447" y="221549"/>
        <a:ext cx="7966535" cy="442931"/>
      </dsp:txXfrm>
    </dsp:sp>
    <dsp:sp modelId="{552374A7-8E0F-4F68-BF09-5F0CCFF7C8A5}">
      <dsp:nvSpPr>
        <dsp:cNvPr id="0" name=""/>
        <dsp:cNvSpPr/>
      </dsp:nvSpPr>
      <dsp:spPr>
        <a:xfrm>
          <a:off x="7747151" y="166183"/>
          <a:ext cx="553663" cy="5536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2F5E1-1CCA-4B33-B63E-7E333452AEF9}">
      <dsp:nvSpPr>
        <dsp:cNvPr id="0" name=""/>
        <dsp:cNvSpPr/>
      </dsp:nvSpPr>
      <dsp:spPr>
        <a:xfrm>
          <a:off x="57447" y="885862"/>
          <a:ext cx="7602194" cy="442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351577" bIns="71120" numCol="1" spcCol="1270" anchor="ctr" anchorCtr="0">
          <a:noAutofit/>
        </a:bodyPr>
        <a:lstStyle/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>
              <a:cs typeface="B Nazanin" panose="00000400000000000000" pitchFamily="2" charset="-78"/>
            </a:rPr>
            <a:t>نظام تأمین مالی نوآوری</a:t>
          </a:r>
          <a:endParaRPr lang="en-US" sz="2800" kern="1200" dirty="0">
            <a:cs typeface="B Nazanin" panose="00000400000000000000" pitchFamily="2" charset="-78"/>
          </a:endParaRPr>
        </a:p>
      </dsp:txBody>
      <dsp:txXfrm>
        <a:off x="57447" y="885862"/>
        <a:ext cx="7602194" cy="442931"/>
      </dsp:txXfrm>
    </dsp:sp>
    <dsp:sp modelId="{5F79E1C7-F15F-4DA9-9BA2-5A5248E203B8}">
      <dsp:nvSpPr>
        <dsp:cNvPr id="0" name=""/>
        <dsp:cNvSpPr/>
      </dsp:nvSpPr>
      <dsp:spPr>
        <a:xfrm>
          <a:off x="7382810" y="830495"/>
          <a:ext cx="553663" cy="5536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676AA-1E1C-428C-AF77-3BDB1E94D52C}">
      <dsp:nvSpPr>
        <dsp:cNvPr id="0" name=""/>
        <dsp:cNvSpPr/>
      </dsp:nvSpPr>
      <dsp:spPr>
        <a:xfrm>
          <a:off x="57447" y="1550174"/>
          <a:ext cx="7435590" cy="442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351577" bIns="71120" numCol="1" spcCol="1270" anchor="ctr" anchorCtr="0">
          <a:noAutofit/>
        </a:bodyPr>
        <a:lstStyle/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>
              <a:cs typeface="B Nazanin" panose="00000400000000000000" pitchFamily="2" charset="-78"/>
            </a:rPr>
            <a:t>بازیگران کلیدی نظام تأمین مالی نوآوری</a:t>
          </a:r>
          <a:endParaRPr lang="en-US" sz="2800" kern="1200" dirty="0">
            <a:cs typeface="B Nazanin" panose="00000400000000000000" pitchFamily="2" charset="-78"/>
          </a:endParaRPr>
        </a:p>
      </dsp:txBody>
      <dsp:txXfrm>
        <a:off x="57447" y="1550174"/>
        <a:ext cx="7435590" cy="442931"/>
      </dsp:txXfrm>
    </dsp:sp>
    <dsp:sp modelId="{0D20D680-3439-4674-A6E3-D573C2D8F62E}">
      <dsp:nvSpPr>
        <dsp:cNvPr id="0" name=""/>
        <dsp:cNvSpPr/>
      </dsp:nvSpPr>
      <dsp:spPr>
        <a:xfrm>
          <a:off x="7216206" y="1494808"/>
          <a:ext cx="553663" cy="5536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F5696-9691-4076-8B99-A64AF6C57232}">
      <dsp:nvSpPr>
        <dsp:cNvPr id="0" name=""/>
        <dsp:cNvSpPr/>
      </dsp:nvSpPr>
      <dsp:spPr>
        <a:xfrm>
          <a:off x="57447" y="2214066"/>
          <a:ext cx="7435590" cy="442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351577" bIns="71120" numCol="1" spcCol="1270" anchor="ctr" anchorCtr="0">
          <a:noAutofit/>
        </a:bodyPr>
        <a:lstStyle/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>
              <a:cs typeface="B Nazanin" panose="00000400000000000000" pitchFamily="2" charset="-78"/>
            </a:rPr>
            <a:t>روندهای جهانی در نظام تأمین مالی نوآوری </a:t>
          </a:r>
          <a:endParaRPr lang="en-US" sz="2800" kern="1200" dirty="0">
            <a:cs typeface="B Nazanin" panose="00000400000000000000" pitchFamily="2" charset="-78"/>
          </a:endParaRPr>
        </a:p>
      </dsp:txBody>
      <dsp:txXfrm>
        <a:off x="57447" y="2214066"/>
        <a:ext cx="7435590" cy="442931"/>
      </dsp:txXfrm>
    </dsp:sp>
    <dsp:sp modelId="{1BF4EE36-C191-4B02-BAA4-7E7580080E7D}">
      <dsp:nvSpPr>
        <dsp:cNvPr id="0" name=""/>
        <dsp:cNvSpPr/>
      </dsp:nvSpPr>
      <dsp:spPr>
        <a:xfrm>
          <a:off x="7216206" y="2158700"/>
          <a:ext cx="553663" cy="5536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826FD-A41E-49DF-95C7-34B174D66FCD}">
      <dsp:nvSpPr>
        <dsp:cNvPr id="0" name=""/>
        <dsp:cNvSpPr/>
      </dsp:nvSpPr>
      <dsp:spPr>
        <a:xfrm>
          <a:off x="57447" y="2878379"/>
          <a:ext cx="7602194" cy="442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351577" bIns="71120" numCol="1" spcCol="1270" anchor="ctr" anchorCtr="0">
          <a:noAutofit/>
        </a:bodyPr>
        <a:lstStyle/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>
              <a:cs typeface="B Nazanin" panose="00000400000000000000" pitchFamily="2" charset="-78"/>
            </a:rPr>
            <a:t>روندهای تأمین مالی نوآوری در کشورهای در حال توسعه</a:t>
          </a:r>
          <a:endParaRPr lang="en-US" sz="2800" kern="1200" dirty="0">
            <a:cs typeface="B Nazanin" panose="00000400000000000000" pitchFamily="2" charset="-78"/>
          </a:endParaRPr>
        </a:p>
      </dsp:txBody>
      <dsp:txXfrm>
        <a:off x="57447" y="2878379"/>
        <a:ext cx="7602194" cy="442931"/>
      </dsp:txXfrm>
    </dsp:sp>
    <dsp:sp modelId="{7C0DB025-4740-44BB-8F38-3D9ECBCEBD71}">
      <dsp:nvSpPr>
        <dsp:cNvPr id="0" name=""/>
        <dsp:cNvSpPr/>
      </dsp:nvSpPr>
      <dsp:spPr>
        <a:xfrm>
          <a:off x="7382810" y="2823013"/>
          <a:ext cx="553663" cy="5536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2704E-09E9-4AFC-802A-3C3C26190C2C}">
      <dsp:nvSpPr>
        <dsp:cNvPr id="0" name=""/>
        <dsp:cNvSpPr/>
      </dsp:nvSpPr>
      <dsp:spPr>
        <a:xfrm>
          <a:off x="57447" y="3542692"/>
          <a:ext cx="7966535" cy="442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351577" bIns="71120" numCol="1" spcCol="1270" anchor="ctr" anchorCtr="0">
          <a:noAutofit/>
        </a:bodyPr>
        <a:lstStyle/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>
              <a:cs typeface="B Nazanin" panose="00000400000000000000" pitchFamily="2" charset="-78"/>
            </a:rPr>
            <a:t>نظام تأمین مالی نوآوری در ایران </a:t>
          </a:r>
          <a:endParaRPr lang="en-US" sz="2800" kern="1200" dirty="0">
            <a:cs typeface="B Nazanin" panose="00000400000000000000" pitchFamily="2" charset="-78"/>
          </a:endParaRPr>
        </a:p>
      </dsp:txBody>
      <dsp:txXfrm>
        <a:off x="57447" y="3542692"/>
        <a:ext cx="7966535" cy="442931"/>
      </dsp:txXfrm>
    </dsp:sp>
    <dsp:sp modelId="{7123FBDD-48AF-4621-B8FA-7EF945F15D64}">
      <dsp:nvSpPr>
        <dsp:cNvPr id="0" name=""/>
        <dsp:cNvSpPr/>
      </dsp:nvSpPr>
      <dsp:spPr>
        <a:xfrm>
          <a:off x="7747151" y="3487325"/>
          <a:ext cx="553663" cy="5536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C5F065-7ABD-4255-B5E8-91D66C86E359}">
      <dsp:nvSpPr>
        <dsp:cNvPr id="0" name=""/>
        <dsp:cNvSpPr/>
      </dsp:nvSpPr>
      <dsp:spPr>
        <a:xfrm>
          <a:off x="0" y="575186"/>
          <a:ext cx="8712968" cy="672501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0BCA8-B6EF-484A-8249-8E210CFCA0D0}">
      <dsp:nvSpPr>
        <dsp:cNvPr id="0" name=""/>
        <dsp:cNvSpPr/>
      </dsp:nvSpPr>
      <dsp:spPr>
        <a:xfrm>
          <a:off x="450068" y="23558"/>
          <a:ext cx="7827251" cy="7877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just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>
              <a:cs typeface="B Nazanin" panose="00000400000000000000" pitchFamily="2" charset="-78"/>
            </a:rPr>
            <a:t>دره مرگ: سرمایه پیش‌اولیه (</a:t>
          </a:r>
          <a:r>
            <a:rPr lang="en-US" sz="2000" kern="1200" dirty="0">
              <a:cs typeface="B Nazanin" panose="00000400000000000000" pitchFamily="2" charset="-78"/>
            </a:rPr>
            <a:t>Pre-seed</a:t>
          </a:r>
          <a:r>
            <a:rPr lang="fa-IR" sz="2000" kern="1200" dirty="0">
              <a:cs typeface="B Nazanin" panose="00000400000000000000" pitchFamily="2" charset="-78"/>
            </a:rPr>
            <a:t>)، منابع شخصی، خانواده، دوستان </a:t>
          </a:r>
          <a:endParaRPr lang="en-US" sz="2000" kern="1200" dirty="0">
            <a:cs typeface="B Nazanin" panose="00000400000000000000" pitchFamily="2" charset="-78"/>
          </a:endParaRPr>
        </a:p>
      </dsp:txBody>
      <dsp:txXfrm>
        <a:off x="450068" y="23558"/>
        <a:ext cx="7827251" cy="787787"/>
      </dsp:txXfrm>
    </dsp:sp>
    <dsp:sp modelId="{FAF89AFF-B280-403F-B411-981B3E772CD2}">
      <dsp:nvSpPr>
        <dsp:cNvPr id="0" name=""/>
        <dsp:cNvSpPr/>
      </dsp:nvSpPr>
      <dsp:spPr>
        <a:xfrm>
          <a:off x="0" y="1885714"/>
          <a:ext cx="8712968" cy="672501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EB6AF-9FBE-451E-B56B-D9E0F736710A}">
      <dsp:nvSpPr>
        <dsp:cNvPr id="0" name=""/>
        <dsp:cNvSpPr/>
      </dsp:nvSpPr>
      <dsp:spPr>
        <a:xfrm>
          <a:off x="450068" y="1334087"/>
          <a:ext cx="7827251" cy="7877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just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>
              <a:cs typeface="B Nazanin" panose="00000400000000000000" pitchFamily="2" charset="-78"/>
            </a:rPr>
            <a:t>دور اول سرمایه‌گذاری (سری </a:t>
          </a:r>
          <a:r>
            <a:rPr lang="en-US" sz="2000" kern="1200" dirty="0">
              <a:cs typeface="B Nazanin" panose="00000400000000000000" pitchFamily="2" charset="-78"/>
            </a:rPr>
            <a:t>A</a:t>
          </a:r>
          <a:r>
            <a:rPr lang="fa-IR" sz="2000" kern="1200" dirty="0">
              <a:cs typeface="B Nazanin" panose="00000400000000000000" pitchFamily="2" charset="-78"/>
            </a:rPr>
            <a:t>): بین 100 تا 300 میلیون دلار (در ایران از 100 میلیون تومان)، واگذاری بخشی از مالکیت، بهینه‌سازی پایگاه مشتریان شرکت و محصولات</a:t>
          </a:r>
          <a:endParaRPr lang="en-US" sz="2000" kern="1200" dirty="0">
            <a:cs typeface="B Nazanin" panose="00000400000000000000" pitchFamily="2" charset="-78"/>
          </a:endParaRPr>
        </a:p>
      </dsp:txBody>
      <dsp:txXfrm>
        <a:off x="450068" y="1334087"/>
        <a:ext cx="7827251" cy="787787"/>
      </dsp:txXfrm>
    </dsp:sp>
    <dsp:sp modelId="{56DAB1B3-DD89-48E1-AB35-19D41C1AEC9B}">
      <dsp:nvSpPr>
        <dsp:cNvPr id="0" name=""/>
        <dsp:cNvSpPr/>
      </dsp:nvSpPr>
      <dsp:spPr>
        <a:xfrm>
          <a:off x="0" y="3196243"/>
          <a:ext cx="8712968" cy="672501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90A4D-B295-415A-9C18-46308713D878}">
      <dsp:nvSpPr>
        <dsp:cNvPr id="0" name=""/>
        <dsp:cNvSpPr/>
      </dsp:nvSpPr>
      <dsp:spPr>
        <a:xfrm>
          <a:off x="450068" y="2644616"/>
          <a:ext cx="7827251" cy="7877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just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>
              <a:cs typeface="B Nazanin" panose="00000400000000000000" pitchFamily="2" charset="-78"/>
            </a:rPr>
            <a:t>دور دوم سرمایه‌گذاری (سری </a:t>
          </a:r>
          <a:r>
            <a:rPr lang="en-US" sz="2000" kern="1200" dirty="0">
              <a:cs typeface="B Nazanin" panose="00000400000000000000" pitchFamily="2" charset="-78"/>
            </a:rPr>
            <a:t>B</a:t>
          </a:r>
          <a:r>
            <a:rPr lang="fa-IR" sz="2000" kern="1200" dirty="0">
              <a:cs typeface="B Nazanin" panose="00000400000000000000" pitchFamily="2" charset="-78"/>
            </a:rPr>
            <a:t>): بین 200 میلیون تا 1 میلیارد دلار، کمک به شرکت در توسعه بازار</a:t>
          </a:r>
          <a:endParaRPr lang="en-US" sz="2000" kern="1200" dirty="0">
            <a:cs typeface="B Nazanin" panose="00000400000000000000" pitchFamily="2" charset="-78"/>
          </a:endParaRPr>
        </a:p>
      </dsp:txBody>
      <dsp:txXfrm>
        <a:off x="450068" y="2644616"/>
        <a:ext cx="7827251" cy="787787"/>
      </dsp:txXfrm>
    </dsp:sp>
    <dsp:sp modelId="{0A6333F4-D269-41F6-8594-D19B276AEEEA}">
      <dsp:nvSpPr>
        <dsp:cNvPr id="0" name=""/>
        <dsp:cNvSpPr/>
      </dsp:nvSpPr>
      <dsp:spPr>
        <a:xfrm>
          <a:off x="0" y="4506771"/>
          <a:ext cx="8712968" cy="672501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990DC-2182-4079-A3BD-956D6CFBB9F5}">
      <dsp:nvSpPr>
        <dsp:cNvPr id="0" name=""/>
        <dsp:cNvSpPr/>
      </dsp:nvSpPr>
      <dsp:spPr>
        <a:xfrm>
          <a:off x="450068" y="3955144"/>
          <a:ext cx="7827251" cy="7877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just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>
              <a:cs typeface="B Nazanin" panose="00000400000000000000" pitchFamily="2" charset="-78"/>
            </a:rPr>
            <a:t>دور سوم سرمایه‌گذاری (سری </a:t>
          </a:r>
          <a:r>
            <a:rPr lang="en-US" sz="1800" kern="1200" dirty="0">
              <a:cs typeface="B Nazanin" panose="00000400000000000000" pitchFamily="2" charset="-78"/>
            </a:rPr>
            <a:t>C</a:t>
          </a:r>
          <a:r>
            <a:rPr lang="fa-IR" sz="2000" kern="1200" dirty="0">
              <a:cs typeface="B Nazanin" panose="00000400000000000000" pitchFamily="2" charset="-78"/>
            </a:rPr>
            <a:t>): بیش از 1 میلیارد دلار، تأمین منابع مالی توسعه محصولات جدید، ورود به بازارهای جدید، خرید شرکت‌های دیگر، تمرکز روی افزایش مقیاس و رشد سریع</a:t>
          </a:r>
          <a:endParaRPr lang="en-US" sz="2000" kern="1200" dirty="0">
            <a:cs typeface="B Nazanin" panose="00000400000000000000" pitchFamily="2" charset="-78"/>
          </a:endParaRPr>
        </a:p>
      </dsp:txBody>
      <dsp:txXfrm>
        <a:off x="450068" y="3955144"/>
        <a:ext cx="7827251" cy="787787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C5F065-7ABD-4255-B5E8-91D66C86E359}">
      <dsp:nvSpPr>
        <dsp:cNvPr id="0" name=""/>
        <dsp:cNvSpPr/>
      </dsp:nvSpPr>
      <dsp:spPr>
        <a:xfrm>
          <a:off x="0" y="1161512"/>
          <a:ext cx="8712968" cy="58843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0BCA8-B6EF-484A-8249-8E210CFCA0D0}">
      <dsp:nvSpPr>
        <dsp:cNvPr id="0" name=""/>
        <dsp:cNvSpPr/>
      </dsp:nvSpPr>
      <dsp:spPr>
        <a:xfrm>
          <a:off x="422127" y="138503"/>
          <a:ext cx="7855617" cy="12296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ادغام و اکتساب: روش افزایش مقیاس شرکت‌ها، افزایش سهم و قدرت در بازار، رقابتی شدن، دستیابی به سبد محصول یا خدمت وسیع‌تر یا بهبود شرایط اقتصادی شرکت‌ها 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422127" y="138503"/>
        <a:ext cx="7855617" cy="1229648"/>
      </dsp:txXfrm>
    </dsp:sp>
    <dsp:sp modelId="{FAF89AFF-B280-403F-B411-981B3E772CD2}">
      <dsp:nvSpPr>
        <dsp:cNvPr id="0" name=""/>
        <dsp:cNvSpPr/>
      </dsp:nvSpPr>
      <dsp:spPr>
        <a:xfrm>
          <a:off x="0" y="2308224"/>
          <a:ext cx="8712968" cy="58843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EB6AF-9FBE-451E-B56B-D9E0F736710A}">
      <dsp:nvSpPr>
        <dsp:cNvPr id="0" name=""/>
        <dsp:cNvSpPr/>
      </dsp:nvSpPr>
      <dsp:spPr>
        <a:xfrm>
          <a:off x="414022" y="1825550"/>
          <a:ext cx="7863296" cy="6893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اتحاد راهبردی: مستقل ماندن شرکا، تقسیم کنترل مدیریتی، همکاری برای دستیابی به اهداف مشترک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414022" y="1825550"/>
        <a:ext cx="7863296" cy="689313"/>
      </dsp:txXfrm>
    </dsp:sp>
    <dsp:sp modelId="{56DAB1B3-DD89-48E1-AB35-19D41C1AEC9B}">
      <dsp:nvSpPr>
        <dsp:cNvPr id="0" name=""/>
        <dsp:cNvSpPr/>
      </dsp:nvSpPr>
      <dsp:spPr>
        <a:xfrm>
          <a:off x="0" y="3454937"/>
          <a:ext cx="8712968" cy="58843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90A4D-B295-415A-9C18-46308713D878}">
      <dsp:nvSpPr>
        <dsp:cNvPr id="0" name=""/>
        <dsp:cNvSpPr/>
      </dsp:nvSpPr>
      <dsp:spPr>
        <a:xfrm>
          <a:off x="414022" y="2972263"/>
          <a:ext cx="7863296" cy="6893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عرضه عمومی اولیه سهام: اولین فروش سهام شرکت خصوصی در بازار سهام و تبدیل شدن به شرکت عمومی 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414022" y="2972263"/>
        <a:ext cx="7863296" cy="689313"/>
      </dsp:txXfrm>
    </dsp:sp>
    <dsp:sp modelId="{0A6333F4-D269-41F6-8594-D19B276AEEEA}">
      <dsp:nvSpPr>
        <dsp:cNvPr id="0" name=""/>
        <dsp:cNvSpPr/>
      </dsp:nvSpPr>
      <dsp:spPr>
        <a:xfrm>
          <a:off x="0" y="4601649"/>
          <a:ext cx="8712968" cy="58843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990DC-2182-4079-A3BD-956D6CFBB9F5}">
      <dsp:nvSpPr>
        <dsp:cNvPr id="0" name=""/>
        <dsp:cNvSpPr/>
      </dsp:nvSpPr>
      <dsp:spPr>
        <a:xfrm>
          <a:off x="414022" y="4118975"/>
          <a:ext cx="7863296" cy="6893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عرضه‌های ثانویه: خرید و فروش مجدد سهام شرکت در بازار سهام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414022" y="4118975"/>
        <a:ext cx="7863296" cy="68931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08FBC1-556D-434F-8781-8BB56624DBE1}">
      <dsp:nvSpPr>
        <dsp:cNvPr id="0" name=""/>
        <dsp:cNvSpPr/>
      </dsp:nvSpPr>
      <dsp:spPr>
        <a:xfrm>
          <a:off x="0" y="0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2D026-10A2-4F0F-AD48-9AD4D5EC020C}">
      <dsp:nvSpPr>
        <dsp:cNvPr id="0" name=""/>
        <dsp:cNvSpPr/>
      </dsp:nvSpPr>
      <dsp:spPr>
        <a:xfrm>
          <a:off x="6855161" y="0"/>
          <a:ext cx="1713790" cy="4176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>
              <a:cs typeface="B Nazanin" panose="00000400000000000000" pitchFamily="2" charset="-78"/>
            </a:rPr>
            <a:t>منابع درونی</a:t>
          </a:r>
          <a:endParaRPr lang="en-US" sz="2800" b="1" kern="1200" dirty="0">
            <a:cs typeface="B Nazanin" panose="00000400000000000000" pitchFamily="2" charset="-78"/>
          </a:endParaRPr>
        </a:p>
      </dsp:txBody>
      <dsp:txXfrm>
        <a:off x="6855161" y="0"/>
        <a:ext cx="1713790" cy="4176464"/>
      </dsp:txXfrm>
    </dsp:sp>
    <dsp:sp modelId="{6A2D0C19-C100-437E-890A-6E574E59A0CB}">
      <dsp:nvSpPr>
        <dsp:cNvPr id="0" name=""/>
        <dsp:cNvSpPr/>
      </dsp:nvSpPr>
      <dsp:spPr>
        <a:xfrm>
          <a:off x="0" y="97070"/>
          <a:ext cx="6726627" cy="194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>
              <a:cs typeface="B Nazanin" panose="00000400000000000000" pitchFamily="2" charset="-78"/>
            </a:rPr>
            <a:t>منابع شخصی کارآفرین، خانواده و دوستان</a:t>
          </a:r>
          <a:r>
            <a:rPr lang="fa-IR" sz="2800" kern="1200" dirty="0">
              <a:cs typeface="B Nazanin" panose="00000400000000000000" pitchFamily="2" charset="-78"/>
            </a:rPr>
            <a:t>: محدودیت حجم منابع؛ خطرپذیری زیاد؛ هزینه کم؛ بهترین منبع تأمین مالی برای مراحل اولیه عمر طرح و بنگاه</a:t>
          </a:r>
          <a:endParaRPr lang="en-US" sz="2800" kern="1200" dirty="0">
            <a:cs typeface="B Nazanin" panose="00000400000000000000" pitchFamily="2" charset="-78"/>
          </a:endParaRPr>
        </a:p>
      </dsp:txBody>
      <dsp:txXfrm>
        <a:off x="0" y="97070"/>
        <a:ext cx="6726627" cy="1941403"/>
      </dsp:txXfrm>
    </dsp:sp>
    <dsp:sp modelId="{68F398E3-E4D6-4911-AD77-0F7B7B61CC8D}">
      <dsp:nvSpPr>
        <dsp:cNvPr id="0" name=""/>
        <dsp:cNvSpPr/>
      </dsp:nvSpPr>
      <dsp:spPr>
        <a:xfrm>
          <a:off x="0" y="2038473"/>
          <a:ext cx="68551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59882-4255-4B7B-A00E-A3F1BC1FC4E3}">
      <dsp:nvSpPr>
        <dsp:cNvPr id="0" name=""/>
        <dsp:cNvSpPr/>
      </dsp:nvSpPr>
      <dsp:spPr>
        <a:xfrm>
          <a:off x="0" y="2135543"/>
          <a:ext cx="6726627" cy="194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>
              <a:cs typeface="B Nazanin" panose="00000400000000000000" pitchFamily="2" charset="-78"/>
            </a:rPr>
            <a:t>سود انباشته</a:t>
          </a:r>
          <a:r>
            <a:rPr lang="fa-IR" sz="2800" kern="1200" dirty="0">
              <a:cs typeface="B Nazanin" panose="00000400000000000000" pitchFamily="2" charset="-78"/>
            </a:rPr>
            <a:t>: سهم کم در مراحل اولیه؛ افزایش سهم با افزایش عمر، درآمد و سودآوری بنگاه؛ هزینه کم؛ عاملی مهم در جذب سرمایه</a:t>
          </a:r>
          <a:endParaRPr lang="en-US" sz="2800" kern="1200" dirty="0">
            <a:cs typeface="B Nazanin" panose="00000400000000000000" pitchFamily="2" charset="-78"/>
          </a:endParaRPr>
        </a:p>
      </dsp:txBody>
      <dsp:txXfrm>
        <a:off x="0" y="2135543"/>
        <a:ext cx="6726627" cy="1941403"/>
      </dsp:txXfrm>
    </dsp:sp>
    <dsp:sp modelId="{5EBBB9AD-1056-4B7A-950B-97330D9956F1}">
      <dsp:nvSpPr>
        <dsp:cNvPr id="0" name=""/>
        <dsp:cNvSpPr/>
      </dsp:nvSpPr>
      <dsp:spPr>
        <a:xfrm>
          <a:off x="0" y="4076946"/>
          <a:ext cx="68551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08FBC1-556D-434F-8781-8BB56624DBE1}">
      <dsp:nvSpPr>
        <dsp:cNvPr id="0" name=""/>
        <dsp:cNvSpPr/>
      </dsp:nvSpPr>
      <dsp:spPr>
        <a:xfrm>
          <a:off x="0" y="2597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2D026-10A2-4F0F-AD48-9AD4D5EC020C}">
      <dsp:nvSpPr>
        <dsp:cNvPr id="0" name=""/>
        <dsp:cNvSpPr/>
      </dsp:nvSpPr>
      <dsp:spPr>
        <a:xfrm>
          <a:off x="6855161" y="2597"/>
          <a:ext cx="1713790" cy="5314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>
              <a:cs typeface="B Nazanin" panose="00000400000000000000" pitchFamily="2" charset="-78"/>
            </a:rPr>
            <a:t>منابع بیرونی</a:t>
          </a:r>
          <a:endParaRPr lang="en-US" sz="2800" b="1" kern="1200" dirty="0">
            <a:cs typeface="B Nazanin" panose="00000400000000000000" pitchFamily="2" charset="-78"/>
          </a:endParaRPr>
        </a:p>
      </dsp:txBody>
      <dsp:txXfrm>
        <a:off x="6855161" y="2597"/>
        <a:ext cx="1713790" cy="5314269"/>
      </dsp:txXfrm>
    </dsp:sp>
    <dsp:sp modelId="{6A2D0C19-C100-437E-890A-6E574E59A0CB}">
      <dsp:nvSpPr>
        <dsp:cNvPr id="0" name=""/>
        <dsp:cNvSpPr/>
      </dsp:nvSpPr>
      <dsp:spPr>
        <a:xfrm>
          <a:off x="0" y="99385"/>
          <a:ext cx="6726627" cy="1935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just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>
              <a:cs typeface="B Nazanin" panose="00000400000000000000" pitchFamily="2" charset="-78"/>
            </a:rPr>
            <a:t>فرشتگان سرمایه‌گذار</a:t>
          </a:r>
          <a:r>
            <a:rPr lang="fa-IR" sz="2600" kern="1200" dirty="0">
              <a:cs typeface="B Nazanin" panose="00000400000000000000" pitchFamily="2" charset="-78"/>
            </a:rPr>
            <a:t>: مشارکت در مالکیت پروژه یا اوراق بدهی قابل تبدیل به اوراق مالکیت؛ سرمایه‌گذاری به‌واسطه آشنایی با کارآفرین و اعتقاد و اعتماد او؛ خطرپذیری زیاد؛ پر کردن شکاف بین دو منبع تأمین مالی شخصی و سرمایه‌گذاری خطرپذیر 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0" y="99385"/>
        <a:ext cx="6726627" cy="1935764"/>
      </dsp:txXfrm>
    </dsp:sp>
    <dsp:sp modelId="{68F398E3-E4D6-4911-AD77-0F7B7B61CC8D}">
      <dsp:nvSpPr>
        <dsp:cNvPr id="0" name=""/>
        <dsp:cNvSpPr/>
      </dsp:nvSpPr>
      <dsp:spPr>
        <a:xfrm>
          <a:off x="0" y="2034479"/>
          <a:ext cx="68551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59882-4255-4B7B-A00E-A3F1BC1FC4E3}">
      <dsp:nvSpPr>
        <dsp:cNvPr id="0" name=""/>
        <dsp:cNvSpPr/>
      </dsp:nvSpPr>
      <dsp:spPr>
        <a:xfrm>
          <a:off x="0" y="1975024"/>
          <a:ext cx="6726627" cy="308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just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>
              <a:cs typeface="B Nazanin" panose="00000400000000000000" pitchFamily="2" charset="-78"/>
            </a:rPr>
            <a:t>سرمایه‌گذاری خطرپذیر</a:t>
          </a:r>
          <a:r>
            <a:rPr lang="fa-IR" sz="2600" kern="1200" dirty="0">
              <a:cs typeface="B Nazanin" panose="00000400000000000000" pitchFamily="2" charset="-78"/>
            </a:rPr>
            <a:t>: غربال هوشمندانه و بهره‌وری منابع مالی با سرمایه‌گذاری روی طرح‌های خوش‌آتیه؛ کاهش خطر سرمایه‌گذاری و افزایش هم‌افزایی در سبد نوآوری‌ها با سرمایه‌گذاری هم‌زمان روی چند شرکت نوپا در حوزه‌های مختلف و مکمل؛ مشارکت هم‌زمان در مالکیت و مدیریت شرکت‌ها؛ پذیرش ریسک بیشتر با جهت‌گیری سودآوری میان‌مدت و بلندمدت (پس از 5 تا 7 سال) </a:t>
          </a:r>
          <a:endParaRPr lang="en-US" sz="2600" kern="1200" dirty="0">
            <a:cs typeface="B Nazanin" panose="00000400000000000000" pitchFamily="2" charset="-78"/>
          </a:endParaRPr>
        </a:p>
        <a:p>
          <a:pPr lvl="0" algn="just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>
            <a:cs typeface="B Nazanin" panose="00000400000000000000" pitchFamily="2" charset="-78"/>
          </a:endParaRPr>
        </a:p>
      </dsp:txBody>
      <dsp:txXfrm>
        <a:off x="0" y="1975024"/>
        <a:ext cx="6726627" cy="3083788"/>
      </dsp:txXfrm>
    </dsp:sp>
    <dsp:sp modelId="{5EBBB9AD-1056-4B7A-950B-97330D9956F1}">
      <dsp:nvSpPr>
        <dsp:cNvPr id="0" name=""/>
        <dsp:cNvSpPr/>
      </dsp:nvSpPr>
      <dsp:spPr>
        <a:xfrm>
          <a:off x="0" y="5215726"/>
          <a:ext cx="68551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DAC160-9F6A-4570-B3C8-622F73767EF1}">
      <dsp:nvSpPr>
        <dsp:cNvPr id="0" name=""/>
        <dsp:cNvSpPr/>
      </dsp:nvSpPr>
      <dsp:spPr>
        <a:xfrm>
          <a:off x="6147747" y="1858"/>
          <a:ext cx="2346443" cy="10127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ایجاد فرصت معامله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6147747" y="1858"/>
        <a:ext cx="2346443" cy="1012707"/>
      </dsp:txXfrm>
    </dsp:sp>
    <dsp:sp modelId="{80939C91-8ADC-4CDA-A2AD-D0E8D7863103}">
      <dsp:nvSpPr>
        <dsp:cNvPr id="0" name=""/>
        <dsp:cNvSpPr/>
      </dsp:nvSpPr>
      <dsp:spPr>
        <a:xfrm rot="10800000">
          <a:off x="5571584" y="298919"/>
          <a:ext cx="497442" cy="418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cs typeface="B Nazanin" panose="00000400000000000000" pitchFamily="2" charset="-78"/>
          </a:endParaRPr>
        </a:p>
      </dsp:txBody>
      <dsp:txXfrm rot="10800000">
        <a:off x="5571584" y="298919"/>
        <a:ext cx="497442" cy="418585"/>
      </dsp:txXfrm>
    </dsp:sp>
    <dsp:sp modelId="{B1869553-0F22-4C01-AC40-E0D692CDBAC4}">
      <dsp:nvSpPr>
        <dsp:cNvPr id="0" name=""/>
        <dsp:cNvSpPr/>
      </dsp:nvSpPr>
      <dsp:spPr>
        <a:xfrm>
          <a:off x="3126166" y="1858"/>
          <a:ext cx="2346443" cy="10127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غربالگری اولیه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3126166" y="1858"/>
        <a:ext cx="2346443" cy="1012707"/>
      </dsp:txXfrm>
    </dsp:sp>
    <dsp:sp modelId="{FE2B139F-D116-4683-8C69-1679A632C775}">
      <dsp:nvSpPr>
        <dsp:cNvPr id="0" name=""/>
        <dsp:cNvSpPr/>
      </dsp:nvSpPr>
      <dsp:spPr>
        <a:xfrm rot="10800000">
          <a:off x="2550003" y="298919"/>
          <a:ext cx="497442" cy="418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cs typeface="B Nazanin" panose="00000400000000000000" pitchFamily="2" charset="-78"/>
          </a:endParaRPr>
        </a:p>
      </dsp:txBody>
      <dsp:txXfrm rot="10800000">
        <a:off x="2550003" y="298919"/>
        <a:ext cx="497442" cy="418585"/>
      </dsp:txXfrm>
    </dsp:sp>
    <dsp:sp modelId="{B74E8A74-5CB8-42FA-A385-C880C230799C}">
      <dsp:nvSpPr>
        <dsp:cNvPr id="0" name=""/>
        <dsp:cNvSpPr/>
      </dsp:nvSpPr>
      <dsp:spPr>
        <a:xfrm>
          <a:off x="104585" y="1858"/>
          <a:ext cx="2346443" cy="10127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فاز اول ارزیابی موشکافانه و بازخورد داخلی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104585" y="1858"/>
        <a:ext cx="2346443" cy="1012707"/>
      </dsp:txXfrm>
    </dsp:sp>
    <dsp:sp modelId="{989B3856-B06C-49E2-94AC-369A4BE960CF}">
      <dsp:nvSpPr>
        <dsp:cNvPr id="0" name=""/>
        <dsp:cNvSpPr/>
      </dsp:nvSpPr>
      <dsp:spPr>
        <a:xfrm rot="5400000">
          <a:off x="1029085" y="1132715"/>
          <a:ext cx="497442" cy="418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cs typeface="B Nazanin" panose="00000400000000000000" pitchFamily="2" charset="-78"/>
          </a:endParaRPr>
        </a:p>
      </dsp:txBody>
      <dsp:txXfrm rot="5400000">
        <a:off x="1029085" y="1132715"/>
        <a:ext cx="497442" cy="418585"/>
      </dsp:txXfrm>
    </dsp:sp>
    <dsp:sp modelId="{7BC44E92-A55D-4307-836F-FF820DA26CEC}">
      <dsp:nvSpPr>
        <dsp:cNvPr id="0" name=""/>
        <dsp:cNvSpPr/>
      </dsp:nvSpPr>
      <dsp:spPr>
        <a:xfrm>
          <a:off x="104585" y="1689704"/>
          <a:ext cx="2346443" cy="10127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تکمیل امور پیش از تصویب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104585" y="1689704"/>
        <a:ext cx="2346443" cy="1012707"/>
      </dsp:txXfrm>
    </dsp:sp>
    <dsp:sp modelId="{02B3E905-6944-48FC-8F20-F4C36B02C287}">
      <dsp:nvSpPr>
        <dsp:cNvPr id="0" name=""/>
        <dsp:cNvSpPr/>
      </dsp:nvSpPr>
      <dsp:spPr>
        <a:xfrm>
          <a:off x="2529749" y="1986765"/>
          <a:ext cx="497442" cy="418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cs typeface="B Nazanin" panose="00000400000000000000" pitchFamily="2" charset="-78"/>
          </a:endParaRPr>
        </a:p>
      </dsp:txBody>
      <dsp:txXfrm>
        <a:off x="2529749" y="1986765"/>
        <a:ext cx="497442" cy="418585"/>
      </dsp:txXfrm>
    </dsp:sp>
    <dsp:sp modelId="{0ED4EC9A-EF64-4CBC-A246-3FB58AA449D4}">
      <dsp:nvSpPr>
        <dsp:cNvPr id="0" name=""/>
        <dsp:cNvSpPr/>
      </dsp:nvSpPr>
      <dsp:spPr>
        <a:xfrm>
          <a:off x="3126166" y="1689704"/>
          <a:ext cx="2346443" cy="10127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فاز دوم ارزیابی موشکافانه و تصویب داخلی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3126166" y="1689704"/>
        <a:ext cx="2346443" cy="1012707"/>
      </dsp:txXfrm>
    </dsp:sp>
    <dsp:sp modelId="{510FEC00-B5BB-4CC6-91E7-ACCE7F57274E}">
      <dsp:nvSpPr>
        <dsp:cNvPr id="0" name=""/>
        <dsp:cNvSpPr/>
      </dsp:nvSpPr>
      <dsp:spPr>
        <a:xfrm>
          <a:off x="5551330" y="1986765"/>
          <a:ext cx="497442" cy="418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cs typeface="B Nazanin" panose="00000400000000000000" pitchFamily="2" charset="-78"/>
          </a:endParaRPr>
        </a:p>
      </dsp:txBody>
      <dsp:txXfrm>
        <a:off x="5551330" y="1986765"/>
        <a:ext cx="497442" cy="418585"/>
      </dsp:txXfrm>
    </dsp:sp>
    <dsp:sp modelId="{FA5A1BD9-1C91-4EB3-AB7D-5EE3C6643099}">
      <dsp:nvSpPr>
        <dsp:cNvPr id="0" name=""/>
        <dsp:cNvSpPr/>
      </dsp:nvSpPr>
      <dsp:spPr>
        <a:xfrm>
          <a:off x="6147747" y="1689704"/>
          <a:ext cx="2346443" cy="10127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تکمیل معامله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6147747" y="1689704"/>
        <a:ext cx="2346443" cy="1012707"/>
      </dsp:txXfrm>
    </dsp:sp>
    <dsp:sp modelId="{13222536-ABE9-4163-867B-80D22F07F9C8}">
      <dsp:nvSpPr>
        <dsp:cNvPr id="0" name=""/>
        <dsp:cNvSpPr/>
      </dsp:nvSpPr>
      <dsp:spPr>
        <a:xfrm rot="5400000">
          <a:off x="7072248" y="2820560"/>
          <a:ext cx="497442" cy="418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cs typeface="B Nazanin" panose="00000400000000000000" pitchFamily="2" charset="-78"/>
          </a:endParaRPr>
        </a:p>
      </dsp:txBody>
      <dsp:txXfrm rot="5400000">
        <a:off x="7072248" y="2820560"/>
        <a:ext cx="497442" cy="418585"/>
      </dsp:txXfrm>
    </dsp:sp>
    <dsp:sp modelId="{4F0CFA19-14AE-424A-AEF5-C78EB7C70345}">
      <dsp:nvSpPr>
        <dsp:cNvPr id="0" name=""/>
        <dsp:cNvSpPr/>
      </dsp:nvSpPr>
      <dsp:spPr>
        <a:xfrm>
          <a:off x="6147747" y="3377549"/>
          <a:ext cx="2346443" cy="10127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پایش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6147747" y="3377549"/>
        <a:ext cx="2346443" cy="1012707"/>
      </dsp:txXfrm>
    </dsp:sp>
    <dsp:sp modelId="{5F93BD1D-3974-4E1E-8BDD-75BE5DDFC510}">
      <dsp:nvSpPr>
        <dsp:cNvPr id="0" name=""/>
        <dsp:cNvSpPr/>
      </dsp:nvSpPr>
      <dsp:spPr>
        <a:xfrm rot="10800000">
          <a:off x="5571584" y="3674610"/>
          <a:ext cx="497442" cy="418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cs typeface="B Nazanin" panose="00000400000000000000" pitchFamily="2" charset="-78"/>
          </a:endParaRPr>
        </a:p>
      </dsp:txBody>
      <dsp:txXfrm rot="10800000">
        <a:off x="5571584" y="3674610"/>
        <a:ext cx="497442" cy="418585"/>
      </dsp:txXfrm>
    </dsp:sp>
    <dsp:sp modelId="{CD7BC5F6-297A-48E3-BC0F-55E166EEB5D7}">
      <dsp:nvSpPr>
        <dsp:cNvPr id="0" name=""/>
        <dsp:cNvSpPr/>
      </dsp:nvSpPr>
      <dsp:spPr>
        <a:xfrm>
          <a:off x="3126166" y="3377549"/>
          <a:ext cx="2346443" cy="10127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خروج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3126166" y="3377549"/>
        <a:ext cx="2346443" cy="101270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478B06-FD2E-44A2-ABFC-F0014A9B60A3}">
      <dsp:nvSpPr>
        <dsp:cNvPr id="0" name=""/>
        <dsp:cNvSpPr/>
      </dsp:nvSpPr>
      <dsp:spPr>
        <a:xfrm>
          <a:off x="0" y="2505"/>
          <a:ext cx="87602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9C30A-11DE-4C03-BEF0-9A731895CAD2}">
      <dsp:nvSpPr>
        <dsp:cNvPr id="0" name=""/>
        <dsp:cNvSpPr/>
      </dsp:nvSpPr>
      <dsp:spPr>
        <a:xfrm>
          <a:off x="7008236" y="2505"/>
          <a:ext cx="1752059" cy="5125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>
              <a:cs typeface="B Nazanin" panose="00000400000000000000" pitchFamily="2" charset="-78"/>
            </a:rPr>
            <a:t>منابع بیرونی</a:t>
          </a:r>
          <a:endParaRPr lang="en-US" sz="2800" kern="1200" dirty="0">
            <a:cs typeface="B Nazanin" panose="00000400000000000000" pitchFamily="2" charset="-78"/>
          </a:endParaRPr>
        </a:p>
      </dsp:txBody>
      <dsp:txXfrm>
        <a:off x="7008236" y="2505"/>
        <a:ext cx="1752059" cy="5125813"/>
      </dsp:txXfrm>
    </dsp:sp>
    <dsp:sp modelId="{629BEFD3-8C2C-4519-BD51-FE695EEA820A}">
      <dsp:nvSpPr>
        <dsp:cNvPr id="0" name=""/>
        <dsp:cNvSpPr/>
      </dsp:nvSpPr>
      <dsp:spPr>
        <a:xfrm>
          <a:off x="0" y="18004"/>
          <a:ext cx="6876832" cy="1205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>
              <a:cs typeface="B Nazanin" panose="00000400000000000000" pitchFamily="2" charset="-78"/>
            </a:rPr>
            <a:t>صندوق‌های سرمایه‌گذاری خطرپذیر دولتی ـ منطقه‌ای</a:t>
          </a:r>
          <a:r>
            <a:rPr lang="fa-IR" sz="2400" kern="1200" dirty="0">
              <a:cs typeface="B Nazanin" panose="00000400000000000000" pitchFamily="2" charset="-78"/>
            </a:rPr>
            <a:t>: مستقل یا وابسته به نهادهای توسعه‌ای منطقه‌ای؛ تمرکز تجاری؛ تأمین بخشی از منابع صندوق توسط دولت 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0" y="18004"/>
        <a:ext cx="6876832" cy="1205747"/>
      </dsp:txXfrm>
    </dsp:sp>
    <dsp:sp modelId="{A61174A7-9239-4759-80EF-65208484BCC9}">
      <dsp:nvSpPr>
        <dsp:cNvPr id="0" name=""/>
        <dsp:cNvSpPr/>
      </dsp:nvSpPr>
      <dsp:spPr>
        <a:xfrm>
          <a:off x="0" y="1299105"/>
          <a:ext cx="70082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86857-B9B4-4698-B2DA-79DB37C4AB8F}">
      <dsp:nvSpPr>
        <dsp:cNvPr id="0" name=""/>
        <dsp:cNvSpPr/>
      </dsp:nvSpPr>
      <dsp:spPr>
        <a:xfrm>
          <a:off x="0" y="1225205"/>
          <a:ext cx="6876832" cy="1735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>
              <a:cs typeface="B Nazanin" panose="00000400000000000000" pitchFamily="2" charset="-78"/>
            </a:rPr>
            <a:t>تأمین مالی جمعی</a:t>
          </a:r>
          <a:r>
            <a:rPr lang="fa-IR" sz="2400" kern="1200" dirty="0">
              <a:cs typeface="B Nazanin" panose="00000400000000000000" pitchFamily="2" charset="-78"/>
            </a:rPr>
            <a:t>: ابزاری اشتراكی و عمومی برای سرمایه‌گذاری اشخاص، شركت‌ها، سازمان‌ها، صندوق‌ها یا گروه‌ها از طریق بازار اینترنتی؛ شامل 4 دسته اهدا، پاداش، قرض (وام‌دهی جمعی)، مشارکت (خرید سهام جمعی)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0" y="1225205"/>
        <a:ext cx="6876832" cy="1735856"/>
      </dsp:txXfrm>
    </dsp:sp>
    <dsp:sp modelId="{92B2F4A8-B977-4DA9-AD7F-11F8EB1EE7A1}">
      <dsp:nvSpPr>
        <dsp:cNvPr id="0" name=""/>
        <dsp:cNvSpPr/>
      </dsp:nvSpPr>
      <dsp:spPr>
        <a:xfrm>
          <a:off x="0" y="2999998"/>
          <a:ext cx="70082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4D5AC-BEBA-4995-800B-AC53C68EE40F}">
      <dsp:nvSpPr>
        <dsp:cNvPr id="0" name=""/>
        <dsp:cNvSpPr/>
      </dsp:nvSpPr>
      <dsp:spPr>
        <a:xfrm>
          <a:off x="0" y="2929463"/>
          <a:ext cx="6876832" cy="1817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eorgia"/>
              <a:ea typeface="+mn-ea"/>
              <a:cs typeface="B Nazanin" panose="00000400000000000000" pitchFamily="2" charset="-78"/>
            </a:rPr>
            <a:t>تأمین مالی میانی (</a:t>
          </a: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Mezzanine Finance</a:t>
          </a:r>
          <a:r>
            <a:rPr lang="fa-I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eorgia"/>
              <a:ea typeface="+mn-ea"/>
              <a:cs typeface="B Nazanin" panose="00000400000000000000" pitchFamily="2" charset="-78"/>
            </a:rPr>
            <a:t>)</a:t>
          </a:r>
          <a:r>
            <a:rPr lang="fa-IR" sz="2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eorgia"/>
              <a:ea typeface="+mn-ea"/>
              <a:cs typeface="B Nazanin" panose="00000400000000000000" pitchFamily="2" charset="-78"/>
            </a:rPr>
            <a:t>: تأمین مالی مابین سهام و بدهی؛ پر کردن خلأ بین مشارکت صاحبان سهام شرکت و وام بانکی؛ کاربرد برای رشد و توسعه، ادغام و اکتساب راهبردی، خرید کامل اهرمی، ایجاد خط تولید و کانال‌های توزیع جدید، سرمایه‌گذاری مجدد، تشکیل سرمایه یا خرید سهام از دیگر سهام‌داران شرکت 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0" y="2929463"/>
        <a:ext cx="6876832" cy="1817060"/>
      </dsp:txXfrm>
    </dsp:sp>
    <dsp:sp modelId="{6D22F1C7-1973-4A92-BB59-1F6E0F913C3C}">
      <dsp:nvSpPr>
        <dsp:cNvPr id="0" name=""/>
        <dsp:cNvSpPr/>
      </dsp:nvSpPr>
      <dsp:spPr>
        <a:xfrm>
          <a:off x="0" y="5033728"/>
          <a:ext cx="70082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478B06-FD2E-44A2-ABFC-F0014A9B60A3}">
      <dsp:nvSpPr>
        <dsp:cNvPr id="0" name=""/>
        <dsp:cNvSpPr/>
      </dsp:nvSpPr>
      <dsp:spPr>
        <a:xfrm>
          <a:off x="0" y="2418"/>
          <a:ext cx="87602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9C30A-11DE-4C03-BEF0-9A731895CAD2}">
      <dsp:nvSpPr>
        <dsp:cNvPr id="0" name=""/>
        <dsp:cNvSpPr/>
      </dsp:nvSpPr>
      <dsp:spPr>
        <a:xfrm>
          <a:off x="7008236" y="2418"/>
          <a:ext cx="1752059" cy="4948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>
              <a:cs typeface="B Nazanin" panose="00000400000000000000" pitchFamily="2" charset="-78"/>
            </a:rPr>
            <a:t>منابع بیرونی</a:t>
          </a:r>
          <a:endParaRPr lang="en-US" sz="2800" kern="1200" dirty="0">
            <a:cs typeface="B Nazanin" panose="00000400000000000000" pitchFamily="2" charset="-78"/>
          </a:endParaRPr>
        </a:p>
      </dsp:txBody>
      <dsp:txXfrm>
        <a:off x="7008236" y="2418"/>
        <a:ext cx="1752059" cy="4948866"/>
      </dsp:txXfrm>
    </dsp:sp>
    <dsp:sp modelId="{629BEFD3-8C2C-4519-BD51-FE695EEA820A}">
      <dsp:nvSpPr>
        <dsp:cNvPr id="0" name=""/>
        <dsp:cNvSpPr/>
      </dsp:nvSpPr>
      <dsp:spPr>
        <a:xfrm>
          <a:off x="0" y="17383"/>
          <a:ext cx="6876832" cy="1164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>
              <a:cs typeface="B Nazanin" panose="00000400000000000000" pitchFamily="2" charset="-78"/>
            </a:rPr>
            <a:t>منابع بانکی (استقراضی)</a:t>
          </a:r>
          <a:r>
            <a:rPr lang="fa-IR" sz="2400" kern="1200" dirty="0">
              <a:cs typeface="B Nazanin" panose="00000400000000000000" pitchFamily="2" charset="-78"/>
            </a:rPr>
            <a:t>: اعطای وام با دریافت وثیقه‌های سنگین و ضمانت؛ محدودیت سقف وام؛ مبتنی بر سود ثابت، ریسک کم و بدون نیاز به مشاركت 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0" y="17383"/>
        <a:ext cx="6876832" cy="1164123"/>
      </dsp:txXfrm>
    </dsp:sp>
    <dsp:sp modelId="{A61174A7-9239-4759-80EF-65208484BCC9}">
      <dsp:nvSpPr>
        <dsp:cNvPr id="0" name=""/>
        <dsp:cNvSpPr/>
      </dsp:nvSpPr>
      <dsp:spPr>
        <a:xfrm>
          <a:off x="0" y="1320023"/>
          <a:ext cx="70082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86857-B9B4-4698-B2DA-79DB37C4AB8F}">
      <dsp:nvSpPr>
        <dsp:cNvPr id="0" name=""/>
        <dsp:cNvSpPr/>
      </dsp:nvSpPr>
      <dsp:spPr>
        <a:xfrm>
          <a:off x="0" y="1289538"/>
          <a:ext cx="6876832" cy="1675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>
              <a:cs typeface="B Nazanin" panose="00000400000000000000" pitchFamily="2" charset="-78"/>
            </a:rPr>
            <a:t>اعتبار تجاری</a:t>
          </a:r>
          <a:r>
            <a:rPr lang="fa-IR" sz="2400" kern="1200" dirty="0">
              <a:cs typeface="B Nazanin" panose="00000400000000000000" pitchFamily="2" charset="-78"/>
            </a:rPr>
            <a:t>: تأمین منابع مالی لازم برای خرید مواد اولیه و قطعات به مدت 30 تا 90 روز به صورت اعتباری و با نرخ بهره‌ای معین توسط فروشندگان و عرضه‌کنندگان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0" y="1289538"/>
        <a:ext cx="6876832" cy="1675933"/>
      </dsp:txXfrm>
    </dsp:sp>
    <dsp:sp modelId="{92B2F4A8-B977-4DA9-AD7F-11F8EB1EE7A1}">
      <dsp:nvSpPr>
        <dsp:cNvPr id="0" name=""/>
        <dsp:cNvSpPr/>
      </dsp:nvSpPr>
      <dsp:spPr>
        <a:xfrm>
          <a:off x="0" y="2895229"/>
          <a:ext cx="70082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4D5AC-BEBA-4995-800B-AC53C68EE40F}">
      <dsp:nvSpPr>
        <dsp:cNvPr id="0" name=""/>
        <dsp:cNvSpPr/>
      </dsp:nvSpPr>
      <dsp:spPr>
        <a:xfrm>
          <a:off x="0" y="2925122"/>
          <a:ext cx="6876832" cy="1754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eorgia"/>
              <a:ea typeface="+mn-ea"/>
              <a:cs typeface="B Nazanin" panose="00000400000000000000" pitchFamily="2" charset="-78"/>
            </a:rPr>
            <a:t>لیزینگ، اجاره و خرید</a:t>
          </a:r>
          <a:r>
            <a:rPr lang="fa-IR" sz="2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eorgia"/>
              <a:ea typeface="+mn-ea"/>
              <a:cs typeface="B Nazanin" panose="00000400000000000000" pitchFamily="2" charset="-78"/>
            </a:rPr>
            <a:t>: اعطای تسهیلات خرید محصولات سرمایه‌ای یا واسطه‌ای بادوام از بنگاه‌های فناور به خریداران؛ فراهم‌سازی شرایط توسعه بازار بنگاه‌های فناور؛ تسهیل فرآیند خرید و فروش کالاهای مصرفی بادوام و سرمایه‌ای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0" y="2925122"/>
        <a:ext cx="6876832" cy="1754334"/>
      </dsp:txXfrm>
    </dsp:sp>
    <dsp:sp modelId="{6D22F1C7-1973-4A92-BB59-1F6E0F913C3C}">
      <dsp:nvSpPr>
        <dsp:cNvPr id="0" name=""/>
        <dsp:cNvSpPr/>
      </dsp:nvSpPr>
      <dsp:spPr>
        <a:xfrm>
          <a:off x="0" y="4859960"/>
          <a:ext cx="70082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478B06-FD2E-44A2-ABFC-F0014A9B60A3}">
      <dsp:nvSpPr>
        <dsp:cNvPr id="0" name=""/>
        <dsp:cNvSpPr/>
      </dsp:nvSpPr>
      <dsp:spPr>
        <a:xfrm>
          <a:off x="0" y="2470"/>
          <a:ext cx="87602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9C30A-11DE-4C03-BEF0-9A731895CAD2}">
      <dsp:nvSpPr>
        <dsp:cNvPr id="0" name=""/>
        <dsp:cNvSpPr/>
      </dsp:nvSpPr>
      <dsp:spPr>
        <a:xfrm>
          <a:off x="7008236" y="2470"/>
          <a:ext cx="1752059" cy="505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>
              <a:cs typeface="B Nazanin" panose="00000400000000000000" pitchFamily="2" charset="-78"/>
            </a:rPr>
            <a:t>منابع بیرونی</a:t>
          </a:r>
          <a:endParaRPr lang="en-US" sz="2800" kern="1200" dirty="0">
            <a:cs typeface="B Nazanin" panose="00000400000000000000" pitchFamily="2" charset="-78"/>
          </a:endParaRPr>
        </a:p>
      </dsp:txBody>
      <dsp:txXfrm>
        <a:off x="7008236" y="2470"/>
        <a:ext cx="1752059" cy="5053875"/>
      </dsp:txXfrm>
    </dsp:sp>
    <dsp:sp modelId="{629BEFD3-8C2C-4519-BD51-FE695EEA820A}">
      <dsp:nvSpPr>
        <dsp:cNvPr id="0" name=""/>
        <dsp:cNvSpPr/>
      </dsp:nvSpPr>
      <dsp:spPr>
        <a:xfrm>
          <a:off x="0" y="17457"/>
          <a:ext cx="6876832" cy="1571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>
              <a:cs typeface="B Nazanin" panose="00000400000000000000" pitchFamily="2" charset="-78"/>
            </a:rPr>
            <a:t>سرمایه‌گذاری مستقیم خارجی (</a:t>
          </a:r>
          <a:r>
            <a:rPr lang="en-US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FDI</a:t>
          </a:r>
          <a:r>
            <a:rPr lang="fa-IR" sz="2400" b="1" kern="1200" dirty="0">
              <a:cs typeface="B Nazanin" panose="00000400000000000000" pitchFamily="2" charset="-78"/>
            </a:rPr>
            <a:t>)</a:t>
          </a:r>
          <a:r>
            <a:rPr lang="fa-IR" sz="2400" kern="1200" dirty="0">
              <a:cs typeface="B Nazanin" panose="00000400000000000000" pitchFamily="2" charset="-78"/>
            </a:rPr>
            <a:t>: سرمایه‌گذاری برای حصول سود پایدار از طریق عملیات بنگاه در اقتصادی غیر از اقتصاد سرمایه‌گذار؛ نقش فعال و مؤثر سرمایه‌گذار در مدیریت و كنترل تولید و توزیع شركت؛ امکان سرریز فناوری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0" y="17457"/>
        <a:ext cx="6876832" cy="1571295"/>
      </dsp:txXfrm>
    </dsp:sp>
    <dsp:sp modelId="{A61174A7-9239-4759-80EF-65208484BCC9}">
      <dsp:nvSpPr>
        <dsp:cNvPr id="0" name=""/>
        <dsp:cNvSpPr/>
      </dsp:nvSpPr>
      <dsp:spPr>
        <a:xfrm>
          <a:off x="0" y="1727480"/>
          <a:ext cx="70082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86857-B9B4-4698-B2DA-79DB37C4AB8F}">
      <dsp:nvSpPr>
        <dsp:cNvPr id="0" name=""/>
        <dsp:cNvSpPr/>
      </dsp:nvSpPr>
      <dsp:spPr>
        <a:xfrm>
          <a:off x="0" y="1696949"/>
          <a:ext cx="6876832" cy="1480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>
              <a:cs typeface="B Nazanin" panose="00000400000000000000" pitchFamily="2" charset="-78"/>
            </a:rPr>
            <a:t>بازار اوراق بهادار (بورس)</a:t>
          </a:r>
          <a:r>
            <a:rPr lang="fa-IR" sz="2400" kern="1200" dirty="0">
              <a:cs typeface="B Nazanin" panose="00000400000000000000" pitchFamily="2" charset="-78"/>
            </a:rPr>
            <a:t>: بالاترین کف سرمایه‌گذاری؛ مناسب برای بنگاه‌های باثبات، با ساختار تثبیت‌شده، طول عمر و سابقه عملکرد کافی و اندازه نسبتاً بزرگ؛ افق سرمایه‌گذاری بلندمدت 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0" y="1696949"/>
        <a:ext cx="6876832" cy="1480106"/>
      </dsp:txXfrm>
    </dsp:sp>
    <dsp:sp modelId="{92B2F4A8-B977-4DA9-AD7F-11F8EB1EE7A1}">
      <dsp:nvSpPr>
        <dsp:cNvPr id="0" name=""/>
        <dsp:cNvSpPr/>
      </dsp:nvSpPr>
      <dsp:spPr>
        <a:xfrm>
          <a:off x="0" y="3106759"/>
          <a:ext cx="70082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4D5AC-BEBA-4995-800B-AC53C68EE40F}">
      <dsp:nvSpPr>
        <dsp:cNvPr id="0" name=""/>
        <dsp:cNvSpPr/>
      </dsp:nvSpPr>
      <dsp:spPr>
        <a:xfrm>
          <a:off x="0" y="3136644"/>
          <a:ext cx="6876832" cy="1646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eorgia"/>
              <a:ea typeface="+mn-ea"/>
              <a:cs typeface="B Nazanin" panose="00000400000000000000" pitchFamily="2" charset="-78"/>
            </a:rPr>
            <a:t>بازارهای خارج از بورس</a:t>
          </a:r>
          <a:r>
            <a:rPr lang="fa-IR" sz="2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eorgia"/>
              <a:ea typeface="+mn-ea"/>
              <a:cs typeface="B Nazanin" panose="00000400000000000000" pitchFamily="2" charset="-78"/>
            </a:rPr>
            <a:t>: شرایط آسان‌تر از بورس برای پذیرش بنگاه‌ها؛ خطرپذیری بیشترِ سرمایه‌گذاران نسبت به بورس؛ افق سرمایه‌گذاری بلندمدت؛ تأمین مالی از نوع بدهی یا مشارکت در مالکیت؛ نقش مهم بنگاه‌های تأمین سرمایه 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0" y="3136644"/>
        <a:ext cx="6876832" cy="1646829"/>
      </dsp:txXfrm>
    </dsp:sp>
    <dsp:sp modelId="{6D22F1C7-1973-4A92-BB59-1F6E0F913C3C}">
      <dsp:nvSpPr>
        <dsp:cNvPr id="0" name=""/>
        <dsp:cNvSpPr/>
      </dsp:nvSpPr>
      <dsp:spPr>
        <a:xfrm>
          <a:off x="0" y="4964253"/>
          <a:ext cx="70082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BE09D-A4C7-4F65-963E-EF6F28280A3E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36758-0D01-4115-ACAB-BFC1BE8E4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7602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24DEEB22-2D49-4049-98E9-7A0F2B254A9D}" type="datetime8">
              <a:rPr lang="fa-IR" smtClean="0"/>
              <a:pPr/>
              <a:t>ژوئن 11،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9FE0A091-E054-46F7-8B24-145C7C6F1A6A}" type="datetime8">
              <a:rPr lang="fa-IR" smtClean="0"/>
              <a:pPr/>
              <a:t>ژوئن 11،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58AAEED-66C8-44AC-AC9B-29B3417DF22C}" type="datetime8">
              <a:rPr lang="fa-IR" smtClean="0"/>
              <a:pPr/>
              <a:t>ژوئن 11،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r>
              <a:rPr lang="fa-IR" dirty="0"/>
              <a:t> از 40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BBE14BE8-27AE-4FEE-AA62-D47C79F42FF4}" type="datetime8">
              <a:rPr lang="fa-IR" smtClean="0"/>
              <a:pPr/>
              <a:t>ژوئن 11،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644FEE4A-BA53-402C-A51A-860CB3C0384C}" type="datetime8">
              <a:rPr lang="fa-IR" smtClean="0"/>
              <a:pPr/>
              <a:t>ژوئن 11،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30934787-C818-4F6C-B3CF-7DFE04A294E5}" type="datetime8">
              <a:rPr lang="fa-IR" smtClean="0"/>
              <a:pPr/>
              <a:t>ژوئن 11، 19</a:t>
            </a:fld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80292C15-99A7-4E79-8C37-89D493FC4904}" type="datetime8">
              <a:rPr lang="fa-IR" smtClean="0"/>
              <a:pPr/>
              <a:t>ژوئن 11، 19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B4858DD0-3EB8-4022-9103-F0C6941ED0F4}" type="datetime8">
              <a:rPr lang="fa-IR" smtClean="0"/>
              <a:pPr/>
              <a:t>ژوئن 11، 19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80ADFD87-2978-42D5-9ACF-5B1D0AD8B4D5}" type="datetime8">
              <a:rPr lang="fa-IR" smtClean="0"/>
              <a:pPr/>
              <a:t>ژوئن 11،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BE53466F-F83E-4440-BA49-9C5DD4BE3221}" type="datetime8">
              <a:rPr lang="fa-IR" smtClean="0"/>
              <a:pPr/>
              <a:t>ژوئن 11،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1331640" cy="36576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800">
                <a:solidFill>
                  <a:schemeClr val="tx1"/>
                </a:solidFill>
                <a:cs typeface="B Nazanin" panose="00000400000000000000" pitchFamily="2" charset="-78"/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r>
              <a:rPr lang="fa-IR" dirty="0"/>
              <a:t> از 40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rtl="1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5"/>
            <a:ext cx="8458200" cy="1008112"/>
          </a:xfrm>
        </p:spPr>
        <p:txBody>
          <a:bodyPr>
            <a:normAutofit/>
          </a:bodyPr>
          <a:lstStyle/>
          <a:p>
            <a:r>
              <a:rPr lang="fa-IR" sz="3200" dirty="0"/>
              <a:t>تأمین مالی علم، فناوری و نوآوری</a:t>
            </a:r>
            <a:endParaRPr lang="fa-IR" sz="3200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5436096" cy="1944216"/>
          </a:xfrm>
        </p:spPr>
        <p:txBody>
          <a:bodyPr>
            <a:normAutofit/>
          </a:bodyPr>
          <a:lstStyle/>
          <a:p>
            <a:pPr algn="ctr"/>
            <a:endParaRPr lang="fa-IR" b="1" dirty="0">
              <a:cs typeface="B Nazanin" pitchFamily="2" charset="-78"/>
            </a:endParaRPr>
          </a:p>
          <a:p>
            <a:pPr algn="ctr"/>
            <a:r>
              <a:rPr lang="fa-IR" b="1" dirty="0"/>
              <a:t>بهزاد سلطانی</a:t>
            </a:r>
          </a:p>
          <a:p>
            <a:pPr algn="ctr"/>
            <a:r>
              <a:rPr lang="fa-IR" b="1" dirty="0"/>
              <a:t>مرضیه شاوردی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xmlns="" id="{F734F144-C46C-400C-8975-AAAC8B01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منابع تأمین مالی بنگاه‌های نوآور </a:t>
            </a:r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23D2C8D3-92E8-4AB1-903C-CE246904F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76013583"/>
              </p:ext>
            </p:extLst>
          </p:nvPr>
        </p:nvGraphicFramePr>
        <p:xfrm>
          <a:off x="282956" y="1693304"/>
          <a:ext cx="8598776" cy="4392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C85EDC79-91EB-42D4-BE99-220303C972C8}"/>
              </a:ext>
            </a:extLst>
          </p:cNvPr>
          <p:cNvSpPr txBox="1">
            <a:spLocks/>
          </p:cNvSpPr>
          <p:nvPr/>
        </p:nvSpPr>
        <p:spPr>
          <a:xfrm>
            <a:off x="467544" y="6085420"/>
            <a:ext cx="8229600" cy="73467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latin typeface="+mj-lt"/>
                <a:ea typeface="+mj-ea"/>
                <a:cs typeface="B Nazanin" pitchFamily="2" charset="-78"/>
              </a:rPr>
              <a:t>شکل 4- فرایند سرمایه‌گذاری خطرپذیر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27B7867-5294-419F-B6DB-DF944018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10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3404378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xmlns="" id="{F734F144-C46C-400C-8975-AAAC8B01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منابع تأمین مالی بنگاه‌های نوآور </a:t>
            </a:r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71D59BA6-A41E-4962-9F1D-DD81C4A37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88980395"/>
              </p:ext>
            </p:extLst>
          </p:nvPr>
        </p:nvGraphicFramePr>
        <p:xfrm>
          <a:off x="191852" y="1538536"/>
          <a:ext cx="8760296" cy="5130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CF5FC1B-58BC-49AF-B61D-6C3D42FD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11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2603614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xmlns="" id="{F734F144-C46C-400C-8975-AAAC8B01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منابع تأمین مالی بنگاه‌های نوآور </a:t>
            </a:r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71D59BA6-A41E-4962-9F1D-DD81C4A37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38063880"/>
              </p:ext>
            </p:extLst>
          </p:nvPr>
        </p:nvGraphicFramePr>
        <p:xfrm>
          <a:off x="251520" y="1538536"/>
          <a:ext cx="8760296" cy="495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627D807-66BA-4009-B7A5-8C338C3C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12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4163876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xmlns="" id="{F734F144-C46C-400C-8975-AAAC8B01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منابع تأمین مالی بنگاه‌های نوآور </a:t>
            </a:r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71D59BA6-A41E-4962-9F1D-DD81C4A37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81073056"/>
              </p:ext>
            </p:extLst>
          </p:nvPr>
        </p:nvGraphicFramePr>
        <p:xfrm>
          <a:off x="251520" y="1538536"/>
          <a:ext cx="8760296" cy="5058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7A0F251-083E-4A3D-9C3C-0C4805DBF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13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2490962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نظام تأمین مالی نوآوری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C1AC25-51E3-4FF1-8500-ABDA6EF3607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17560"/>
            <a:ext cx="4504650" cy="4504650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3213A69-ED96-452F-8DE5-086BA1C5034B}"/>
              </a:ext>
            </a:extLst>
          </p:cNvPr>
          <p:cNvSpPr txBox="1">
            <a:spLocks/>
          </p:cNvSpPr>
          <p:nvPr/>
        </p:nvSpPr>
        <p:spPr>
          <a:xfrm>
            <a:off x="467544" y="6085420"/>
            <a:ext cx="8229600" cy="73467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latin typeface="+mj-lt"/>
                <a:ea typeface="+mj-ea"/>
                <a:cs typeface="B Nazanin" pitchFamily="2" charset="-78"/>
              </a:rPr>
              <a:t>شکل 5- جایگاه نظام تأمین مالی در نظام ملی نوآوری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FEA23F8-577A-4DA9-9565-59DD792D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14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3900908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645456"/>
            <a:ext cx="8229600" cy="629816"/>
          </a:xfrm>
        </p:spPr>
        <p:txBody>
          <a:bodyPr>
            <a:no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نظام تأمین مالی نوآوری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D37ED996-89F6-48FB-B574-E0356A2480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41685040"/>
              </p:ext>
            </p:extLst>
          </p:nvPr>
        </p:nvGraphicFramePr>
        <p:xfrm>
          <a:off x="395536" y="1268760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0E02454-0DAC-4F9D-B76F-31A37C403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15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272421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بازیگران کلیدی نظام تأمین مالی نوآوری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0DAEF682-949D-45E0-A32F-EB29D8965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43997089"/>
              </p:ext>
            </p:extLst>
          </p:nvPr>
        </p:nvGraphicFramePr>
        <p:xfrm>
          <a:off x="143508" y="1538536"/>
          <a:ext cx="8856984" cy="5202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919C271-4D6A-4DD8-8A16-18B99323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16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2790606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بازیگران کلیدی نظام تأمین مالی نوآوری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0DAEF682-949D-45E0-A32F-EB29D8965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65392521"/>
              </p:ext>
            </p:extLst>
          </p:nvPr>
        </p:nvGraphicFramePr>
        <p:xfrm>
          <a:off x="143508" y="1250323"/>
          <a:ext cx="8856984" cy="5418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86F87EE-4F60-43E7-9CFC-004C85A3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17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2812127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بازیگران کلیدی نظام تأمین مالی نوآوری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0DAEF682-949D-45E0-A32F-EB29D8965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941004"/>
              </p:ext>
            </p:extLst>
          </p:nvPr>
        </p:nvGraphicFramePr>
        <p:xfrm>
          <a:off x="143508" y="1556792"/>
          <a:ext cx="88569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9096FF2-129A-490A-AB21-AD3BA9D9A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18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55735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بازیگران کلیدی نظام تأمین مالی نوآوری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0DAEF682-949D-45E0-A32F-EB29D8965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22174689"/>
              </p:ext>
            </p:extLst>
          </p:nvPr>
        </p:nvGraphicFramePr>
        <p:xfrm>
          <a:off x="143508" y="1556792"/>
          <a:ext cx="88569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D12AF82-C6B0-4493-B3D3-25C40C10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19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255492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85800"/>
          </a:xfrm>
        </p:spPr>
        <p:txBody>
          <a:bodyPr>
            <a:normAutofit fontScale="90000"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فهرست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FB1FF7E2-42DC-4C95-B784-1C1294482E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85420711"/>
              </p:ext>
            </p:extLst>
          </p:nvPr>
        </p:nvGraphicFramePr>
        <p:xfrm>
          <a:off x="323528" y="1737819"/>
          <a:ext cx="8363272" cy="4207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F5CCF96-3252-4EE5-94FE-83EAA024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</a:t>
            </a:fld>
            <a:r>
              <a:rPr lang="fa-IR" dirty="0"/>
              <a:t> از 40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بازیگران کلیدی نظام تأمین مالی نوآوری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0DAEF682-949D-45E0-A32F-EB29D8965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3367101"/>
              </p:ext>
            </p:extLst>
          </p:nvPr>
        </p:nvGraphicFramePr>
        <p:xfrm>
          <a:off x="143508" y="1379672"/>
          <a:ext cx="88569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C51B675-B728-4F56-8F74-49136D33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20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2805978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بازیگران کلیدی نظام تأمین مالی نوآوری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0DAEF682-949D-45E0-A32F-EB29D8965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79189479"/>
              </p:ext>
            </p:extLst>
          </p:nvPr>
        </p:nvGraphicFramePr>
        <p:xfrm>
          <a:off x="143508" y="1556792"/>
          <a:ext cx="885698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A876DC9-12BA-4CC3-9C7D-2127AF2A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21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1250046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بازیگران کلیدی نظام تأمین مالی نوآوری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0DAEF682-949D-45E0-A32F-EB29D8965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4261042"/>
              </p:ext>
            </p:extLst>
          </p:nvPr>
        </p:nvGraphicFramePr>
        <p:xfrm>
          <a:off x="143508" y="1556792"/>
          <a:ext cx="885698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110578F-AF20-4B18-8E55-1E902437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22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3247030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بازیگران کلیدی نظام تأمین مالی نوآوری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0DAEF682-949D-45E0-A32F-EB29D8965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97003876"/>
              </p:ext>
            </p:extLst>
          </p:nvPr>
        </p:nvGraphicFramePr>
        <p:xfrm>
          <a:off x="143508" y="1726736"/>
          <a:ext cx="88569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1A1FF3C-864D-4EE1-AF0C-CAFF0327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23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1425318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روندهای جهانی در نظام تأمین مالی نوآوری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0DAEF682-949D-45E0-A32F-EB29D8965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32026470"/>
              </p:ext>
            </p:extLst>
          </p:nvPr>
        </p:nvGraphicFramePr>
        <p:xfrm>
          <a:off x="143508" y="1538536"/>
          <a:ext cx="8856984" cy="5058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52F3577-C618-45B9-8DB9-DB3DBE017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24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2643042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روندهای جهانی در نظام تأمین مالی نوآوری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0DAEF682-949D-45E0-A32F-EB29D8965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12328912"/>
              </p:ext>
            </p:extLst>
          </p:nvPr>
        </p:nvGraphicFramePr>
        <p:xfrm>
          <a:off x="143508" y="1772816"/>
          <a:ext cx="88569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801B897-2C6C-4A61-89B1-C9DA7E42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25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1727076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روندهای جهانی در نظام تأمین مالی نوآوری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0DAEF682-949D-45E0-A32F-EB29D8965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39415828"/>
              </p:ext>
            </p:extLst>
          </p:nvPr>
        </p:nvGraphicFramePr>
        <p:xfrm>
          <a:off x="143508" y="1538536"/>
          <a:ext cx="8856984" cy="5058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BCD4F53-3D5B-4231-83FF-42AF79E5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26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1695918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روندهای تأمین مالی نوآوری در کشورهای در حال توسعه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1B19C67-48BB-4808-8653-2F6D8141E7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60499599"/>
              </p:ext>
            </p:extLst>
          </p:nvPr>
        </p:nvGraphicFramePr>
        <p:xfrm>
          <a:off x="457200" y="1538536"/>
          <a:ext cx="8229600" cy="4842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EF2FC9D-4CB3-433F-8977-7FA7BA13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27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2946600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8720"/>
            <a:ext cx="889248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روندهای تأمین مالی نوآوری در کشورهای در حال توسعه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1B19C67-48BB-4808-8653-2F6D8141E7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24970779"/>
              </p:ext>
            </p:extLst>
          </p:nvPr>
        </p:nvGraphicFramePr>
        <p:xfrm>
          <a:off x="179512" y="1628800"/>
          <a:ext cx="87849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D929919-53FF-44D4-8842-9705B1186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28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3354836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8720"/>
            <a:ext cx="889248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روندهای تأمین مالی نوآوری در کشورهای در حال توسعه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1B19C67-48BB-4808-8653-2F6D8141E7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4789626"/>
              </p:ext>
            </p:extLst>
          </p:nvPr>
        </p:nvGraphicFramePr>
        <p:xfrm>
          <a:off x="179512" y="1628800"/>
          <a:ext cx="8784976" cy="48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42B054F-4897-46A9-A0C7-BB925136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29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229329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544" y="6085420"/>
            <a:ext cx="8229600" cy="73467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latin typeface="+mj-lt"/>
                <a:ea typeface="+mj-ea"/>
                <a:cs typeface="B Nazanin" pitchFamily="2" charset="-78"/>
              </a:rPr>
              <a:t>شکل 1- مراحل و منابع تأمین مالی در دوره عمر بنگاه‌های فناوری‌محور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DE6B3CC-4C45-4D87-BD2A-350FF18C3AD4}"/>
              </a:ext>
            </a:extLst>
          </p:cNvPr>
          <p:cNvGrpSpPr>
            <a:grpSpLocks/>
          </p:cNvGrpSpPr>
          <p:nvPr/>
        </p:nvGrpSpPr>
        <p:grpSpPr>
          <a:xfrm>
            <a:off x="899592" y="1509171"/>
            <a:ext cx="7560841" cy="4753723"/>
            <a:chOff x="0" y="39757"/>
            <a:chExt cx="4843587" cy="266890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1356FBE-8F06-4D61-A3E5-0134D73E1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223" t="10983" r="5500"/>
            <a:stretch/>
          </p:blipFill>
          <p:spPr bwMode="auto">
            <a:xfrm>
              <a:off x="452230" y="39757"/>
              <a:ext cx="4084955" cy="26689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8" name="Text Box 17">
              <a:extLst>
                <a:ext uri="{FF2B5EF4-FFF2-40B4-BE49-F238E27FC236}">
                  <a16:creationId xmlns:a16="http://schemas.microsoft.com/office/drawing/2014/main" xmlns="" id="{E8D1D61E-A701-4F2B-A79B-CF34D4856C3C}"/>
                </a:ext>
              </a:extLst>
            </p:cNvPr>
            <p:cNvSpPr txBox="1"/>
            <p:nvPr/>
          </p:nvSpPr>
          <p:spPr>
            <a:xfrm>
              <a:off x="1774135" y="43760"/>
              <a:ext cx="1018760" cy="2946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5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تأمین مالی جمعی</a:t>
              </a:r>
              <a:endPara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9" name="Text Box 20">
              <a:extLst>
                <a:ext uri="{FF2B5EF4-FFF2-40B4-BE49-F238E27FC236}">
                  <a16:creationId xmlns:a16="http://schemas.microsoft.com/office/drawing/2014/main" xmlns="" id="{9A5C56DC-8469-43AA-AF56-65E7923B8106}"/>
                </a:ext>
              </a:extLst>
            </p:cNvPr>
            <p:cNvSpPr txBox="1"/>
            <p:nvPr/>
          </p:nvSpPr>
          <p:spPr>
            <a:xfrm>
              <a:off x="0" y="54665"/>
              <a:ext cx="603085" cy="34786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5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درآمد</a:t>
              </a:r>
              <a:endPara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0" name="Text Box 56">
              <a:extLst>
                <a:ext uri="{FF2B5EF4-FFF2-40B4-BE49-F238E27FC236}">
                  <a16:creationId xmlns:a16="http://schemas.microsoft.com/office/drawing/2014/main" xmlns="" id="{86AB95C6-94E1-46D5-AC2D-2EE59CDA04B0}"/>
                </a:ext>
              </a:extLst>
            </p:cNvPr>
            <p:cNvSpPr txBox="1"/>
            <p:nvPr/>
          </p:nvSpPr>
          <p:spPr>
            <a:xfrm>
              <a:off x="3533361" y="2310848"/>
              <a:ext cx="603085" cy="34786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5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زمان</a:t>
              </a:r>
              <a:endPara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1" name="Text Box 58">
              <a:extLst>
                <a:ext uri="{FF2B5EF4-FFF2-40B4-BE49-F238E27FC236}">
                  <a16:creationId xmlns:a16="http://schemas.microsoft.com/office/drawing/2014/main" xmlns="" id="{ABE47801-CC37-4B46-B334-6C0E32303C79}"/>
                </a:ext>
              </a:extLst>
            </p:cNvPr>
            <p:cNvSpPr txBox="1"/>
            <p:nvPr/>
          </p:nvSpPr>
          <p:spPr>
            <a:xfrm>
              <a:off x="2121121" y="273480"/>
              <a:ext cx="1321905" cy="4978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5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سرمایه‌گذاری خطرپذیر، ادغام و اکتساب، اتحاد راهبردی </a:t>
              </a:r>
              <a:endPara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2" name="Text Box 60">
              <a:extLst>
                <a:ext uri="{FF2B5EF4-FFF2-40B4-BE49-F238E27FC236}">
                  <a16:creationId xmlns:a16="http://schemas.microsoft.com/office/drawing/2014/main" xmlns="" id="{403A660B-D770-42F1-80C4-0412AD04CA4D}"/>
                </a:ext>
              </a:extLst>
            </p:cNvPr>
            <p:cNvSpPr txBox="1"/>
            <p:nvPr/>
          </p:nvSpPr>
          <p:spPr>
            <a:xfrm>
              <a:off x="1222513" y="253448"/>
              <a:ext cx="660482" cy="26338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5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شتابدهنده‌ها</a:t>
              </a:r>
              <a:endPara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3" name="Text Box 63">
              <a:extLst>
                <a:ext uri="{FF2B5EF4-FFF2-40B4-BE49-F238E27FC236}">
                  <a16:creationId xmlns:a16="http://schemas.microsoft.com/office/drawing/2014/main" xmlns="" id="{94118BA3-62BF-492E-B080-948E09CA246E}"/>
                </a:ext>
              </a:extLst>
            </p:cNvPr>
            <p:cNvSpPr txBox="1"/>
            <p:nvPr/>
          </p:nvSpPr>
          <p:spPr>
            <a:xfrm>
              <a:off x="1156918" y="461892"/>
              <a:ext cx="993416" cy="47707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5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فرشتگان، شخصی، خانواده، دوستان</a:t>
              </a:r>
              <a:endPara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4" name="Text Box 64">
              <a:extLst>
                <a:ext uri="{FF2B5EF4-FFF2-40B4-BE49-F238E27FC236}">
                  <a16:creationId xmlns:a16="http://schemas.microsoft.com/office/drawing/2014/main" xmlns="" id="{EF7CA582-3684-4B2F-868A-91786753EF82}"/>
                </a:ext>
              </a:extLst>
            </p:cNvPr>
            <p:cNvSpPr txBox="1"/>
            <p:nvPr/>
          </p:nvSpPr>
          <p:spPr>
            <a:xfrm>
              <a:off x="452230" y="1157909"/>
              <a:ext cx="779449" cy="26338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5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هم‌بنیان‌گذاران</a:t>
              </a:r>
              <a:endPara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5" name="Text Box 69">
              <a:extLst>
                <a:ext uri="{FF2B5EF4-FFF2-40B4-BE49-F238E27FC236}">
                  <a16:creationId xmlns:a16="http://schemas.microsoft.com/office/drawing/2014/main" xmlns="" id="{5660FE4D-28C2-4997-9784-C6CBB01E4499}"/>
                </a:ext>
              </a:extLst>
            </p:cNvPr>
            <p:cNvSpPr txBox="1"/>
            <p:nvPr/>
          </p:nvSpPr>
          <p:spPr>
            <a:xfrm>
              <a:off x="1485900" y="1709531"/>
              <a:ext cx="709571" cy="26338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5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نقطه سربه‌سر</a:t>
              </a:r>
              <a:endPara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6" name="Text Box 70">
              <a:extLst>
                <a:ext uri="{FF2B5EF4-FFF2-40B4-BE49-F238E27FC236}">
                  <a16:creationId xmlns:a16="http://schemas.microsoft.com/office/drawing/2014/main" xmlns="" id="{A7E07161-B8E4-404D-9064-9C5E830F1EE5}"/>
                </a:ext>
              </a:extLst>
            </p:cNvPr>
            <p:cNvSpPr txBox="1"/>
            <p:nvPr/>
          </p:nvSpPr>
          <p:spPr>
            <a:xfrm>
              <a:off x="1172817" y="2345635"/>
              <a:ext cx="709571" cy="26338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5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دره مرگ</a:t>
              </a:r>
              <a:endPara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7" name="Text Box 71">
              <a:extLst>
                <a:ext uri="{FF2B5EF4-FFF2-40B4-BE49-F238E27FC236}">
                  <a16:creationId xmlns:a16="http://schemas.microsoft.com/office/drawing/2014/main" xmlns="" id="{D06C67FA-FF58-486C-974F-708A23DD7C12}"/>
                </a:ext>
              </a:extLst>
            </p:cNvPr>
            <p:cNvSpPr txBox="1"/>
            <p:nvPr/>
          </p:nvSpPr>
          <p:spPr>
            <a:xfrm>
              <a:off x="2032552" y="2082248"/>
              <a:ext cx="546072" cy="2628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5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دور اول</a:t>
              </a:r>
              <a:endPara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8" name="Text Box 72">
              <a:extLst>
                <a:ext uri="{FF2B5EF4-FFF2-40B4-BE49-F238E27FC236}">
                  <a16:creationId xmlns:a16="http://schemas.microsoft.com/office/drawing/2014/main" xmlns="" id="{19DD0C67-8710-448E-90AE-4838A91DE9C0}"/>
                </a:ext>
              </a:extLst>
            </p:cNvPr>
            <p:cNvSpPr txBox="1"/>
            <p:nvPr/>
          </p:nvSpPr>
          <p:spPr>
            <a:xfrm>
              <a:off x="2355574" y="1784074"/>
              <a:ext cx="520452" cy="2628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5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دور دوم</a:t>
              </a:r>
              <a:endPara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9" name="Text Box 85">
              <a:extLst>
                <a:ext uri="{FF2B5EF4-FFF2-40B4-BE49-F238E27FC236}">
                  <a16:creationId xmlns:a16="http://schemas.microsoft.com/office/drawing/2014/main" xmlns="" id="{948FADF7-D6F1-4D56-B529-5B8825362781}"/>
                </a:ext>
              </a:extLst>
            </p:cNvPr>
            <p:cNvSpPr txBox="1"/>
            <p:nvPr/>
          </p:nvSpPr>
          <p:spPr>
            <a:xfrm>
              <a:off x="2643809" y="1470992"/>
              <a:ext cx="520452" cy="2628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5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دور سوم</a:t>
              </a:r>
              <a:endPara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0" name="Text Box 88">
              <a:extLst>
                <a:ext uri="{FF2B5EF4-FFF2-40B4-BE49-F238E27FC236}">
                  <a16:creationId xmlns:a16="http://schemas.microsoft.com/office/drawing/2014/main" xmlns="" id="{EE1A653E-ED63-43B2-A191-59ABCC686930}"/>
                </a:ext>
              </a:extLst>
            </p:cNvPr>
            <p:cNvSpPr txBox="1"/>
            <p:nvPr/>
          </p:nvSpPr>
          <p:spPr>
            <a:xfrm>
              <a:off x="2877378" y="1217544"/>
              <a:ext cx="853026" cy="2628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5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تأمین مالی میانی</a:t>
              </a:r>
              <a:endPara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1" name="Text Box 98">
              <a:extLst>
                <a:ext uri="{FF2B5EF4-FFF2-40B4-BE49-F238E27FC236}">
                  <a16:creationId xmlns:a16="http://schemas.microsoft.com/office/drawing/2014/main" xmlns="" id="{052EB94B-089D-4799-81D2-17EE97102FF5}"/>
                </a:ext>
              </a:extLst>
            </p:cNvPr>
            <p:cNvSpPr txBox="1"/>
            <p:nvPr/>
          </p:nvSpPr>
          <p:spPr>
            <a:xfrm>
              <a:off x="2112065" y="824948"/>
              <a:ext cx="644304" cy="2628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5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مراحل اولیه</a:t>
              </a:r>
              <a:endPara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2" name="Text Box 99">
              <a:extLst>
                <a:ext uri="{FF2B5EF4-FFF2-40B4-BE49-F238E27FC236}">
                  <a16:creationId xmlns:a16="http://schemas.microsoft.com/office/drawing/2014/main" xmlns="" id="{B7EEF808-49FF-48DE-BF26-240B1A32C991}"/>
                </a:ext>
              </a:extLst>
            </p:cNvPr>
            <p:cNvSpPr txBox="1"/>
            <p:nvPr/>
          </p:nvSpPr>
          <p:spPr>
            <a:xfrm>
              <a:off x="2798558" y="618150"/>
              <a:ext cx="738533" cy="2628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5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مراحل پایانی</a:t>
              </a:r>
              <a:endPara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3" name="Text Box 100">
              <a:extLst>
                <a:ext uri="{FF2B5EF4-FFF2-40B4-BE49-F238E27FC236}">
                  <a16:creationId xmlns:a16="http://schemas.microsoft.com/office/drawing/2014/main" xmlns="" id="{B01DBFA2-0A57-4A69-81C0-CADF227DB82C}"/>
                </a:ext>
              </a:extLst>
            </p:cNvPr>
            <p:cNvSpPr txBox="1"/>
            <p:nvPr/>
          </p:nvSpPr>
          <p:spPr>
            <a:xfrm>
              <a:off x="3588026" y="854765"/>
              <a:ext cx="395605" cy="124239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vert270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5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عرضه عمومی اولیه سهام</a:t>
              </a:r>
              <a:endPara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4" name="Text Box 101">
              <a:extLst>
                <a:ext uri="{FF2B5EF4-FFF2-40B4-BE49-F238E27FC236}">
                  <a16:creationId xmlns:a16="http://schemas.microsoft.com/office/drawing/2014/main" xmlns="" id="{EBBD3E4E-F668-40EE-BB0D-52342692816F}"/>
                </a:ext>
              </a:extLst>
            </p:cNvPr>
            <p:cNvSpPr txBox="1"/>
            <p:nvPr/>
          </p:nvSpPr>
          <p:spPr>
            <a:xfrm>
              <a:off x="3990561" y="929309"/>
              <a:ext cx="853026" cy="2628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5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بازار عمومی</a:t>
              </a:r>
              <a:endPara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5" name="Text Box 102">
              <a:extLst>
                <a:ext uri="{FF2B5EF4-FFF2-40B4-BE49-F238E27FC236}">
                  <a16:creationId xmlns:a16="http://schemas.microsoft.com/office/drawing/2014/main" xmlns="" id="{143E4DB2-C0F2-4060-A3BB-482C8BC12407}"/>
                </a:ext>
              </a:extLst>
            </p:cNvPr>
            <p:cNvSpPr txBox="1"/>
            <p:nvPr/>
          </p:nvSpPr>
          <p:spPr>
            <a:xfrm>
              <a:off x="3871291" y="163996"/>
              <a:ext cx="853026" cy="2628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5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عرضه‌های ثانویه</a:t>
              </a:r>
              <a:endPara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6" name="Text Box 125">
              <a:extLst>
                <a:ext uri="{FF2B5EF4-FFF2-40B4-BE49-F238E27FC236}">
                  <a16:creationId xmlns:a16="http://schemas.microsoft.com/office/drawing/2014/main" xmlns="" id="{3D44A55F-ED37-4FE4-AA12-F62B32407E4B}"/>
                </a:ext>
              </a:extLst>
            </p:cNvPr>
            <p:cNvSpPr txBox="1"/>
            <p:nvPr/>
          </p:nvSpPr>
          <p:spPr>
            <a:xfrm>
              <a:off x="2794828" y="763346"/>
              <a:ext cx="738533" cy="2628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5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منابع بانکی</a:t>
              </a:r>
              <a:endPara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F734F144-C46C-400C-8975-AAAC8B01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منابع تأمین مالی بنگاه‌های نوآور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18EDB15-9A46-4151-B7E9-55224570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</a:t>
            </a:fld>
            <a:r>
              <a:rPr lang="fa-IR" dirty="0"/>
              <a:t> از 40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8720"/>
            <a:ext cx="889248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نظام تأمین مالی نوآوری در ایران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1B19C67-48BB-4808-8653-2F6D8141E7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8833003"/>
              </p:ext>
            </p:extLst>
          </p:nvPr>
        </p:nvGraphicFramePr>
        <p:xfrm>
          <a:off x="179512" y="1628800"/>
          <a:ext cx="8784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DA69E0E-534E-4155-BC26-BC602352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30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425984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8720"/>
            <a:ext cx="889248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نظام تأمین مالی نوآوری در ایران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1B19C67-48BB-4808-8653-2F6D8141E7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3474392"/>
              </p:ext>
            </p:extLst>
          </p:nvPr>
        </p:nvGraphicFramePr>
        <p:xfrm>
          <a:off x="179512" y="1628800"/>
          <a:ext cx="8784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E3D48D8-B985-4C62-A6DD-5B6DD50C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31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2745893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8720"/>
            <a:ext cx="889248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نظام تأمین مالی نوآوری در ایران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1B19C67-48BB-4808-8653-2F6D8141E7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94168985"/>
              </p:ext>
            </p:extLst>
          </p:nvPr>
        </p:nvGraphicFramePr>
        <p:xfrm>
          <a:off x="179512" y="1628800"/>
          <a:ext cx="87849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04BC396-C778-45FF-8D95-D8A66AD11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32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2941942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576" y="1466528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cs typeface="B Nazanin" pitchFamily="2" charset="-78"/>
              </a:rPr>
              <a:t>جدول 1- نگاشت نهادی نظام تأمین مالی نوآوری در ایران به تفكیك مراحل دوره عمر شرکت و پیشرفت طرح فناورانه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68D534E-4074-4D8D-990E-605BAC3FD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3512603"/>
              </p:ext>
            </p:extLst>
          </p:nvPr>
        </p:nvGraphicFramePr>
        <p:xfrm>
          <a:off x="95952" y="2125392"/>
          <a:ext cx="8952096" cy="459107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064217">
                  <a:extLst>
                    <a:ext uri="{9D8B030D-6E8A-4147-A177-3AD203B41FA5}">
                      <a16:colId xmlns:a16="http://schemas.microsoft.com/office/drawing/2014/main" xmlns="" val="3355164215"/>
                    </a:ext>
                  </a:extLst>
                </a:gridCol>
                <a:gridCol w="960788">
                  <a:extLst>
                    <a:ext uri="{9D8B030D-6E8A-4147-A177-3AD203B41FA5}">
                      <a16:colId xmlns:a16="http://schemas.microsoft.com/office/drawing/2014/main" xmlns="" val="569902528"/>
                    </a:ext>
                  </a:extLst>
                </a:gridCol>
                <a:gridCol w="882654">
                  <a:extLst>
                    <a:ext uri="{9D8B030D-6E8A-4147-A177-3AD203B41FA5}">
                      <a16:colId xmlns:a16="http://schemas.microsoft.com/office/drawing/2014/main" xmlns="" val="3295693162"/>
                    </a:ext>
                  </a:extLst>
                </a:gridCol>
                <a:gridCol w="882043">
                  <a:extLst>
                    <a:ext uri="{9D8B030D-6E8A-4147-A177-3AD203B41FA5}">
                      <a16:colId xmlns:a16="http://schemas.microsoft.com/office/drawing/2014/main" xmlns="" val="1513752927"/>
                    </a:ext>
                  </a:extLst>
                </a:gridCol>
                <a:gridCol w="596982">
                  <a:extLst>
                    <a:ext uri="{9D8B030D-6E8A-4147-A177-3AD203B41FA5}">
                      <a16:colId xmlns:a16="http://schemas.microsoft.com/office/drawing/2014/main" xmlns="" val="3955250905"/>
                    </a:ext>
                  </a:extLst>
                </a:gridCol>
                <a:gridCol w="873499">
                  <a:extLst>
                    <a:ext uri="{9D8B030D-6E8A-4147-A177-3AD203B41FA5}">
                      <a16:colId xmlns:a16="http://schemas.microsoft.com/office/drawing/2014/main" xmlns="" val="3811581120"/>
                    </a:ext>
                  </a:extLst>
                </a:gridCol>
                <a:gridCol w="1005348">
                  <a:extLst>
                    <a:ext uri="{9D8B030D-6E8A-4147-A177-3AD203B41FA5}">
                      <a16:colId xmlns:a16="http://schemas.microsoft.com/office/drawing/2014/main" xmlns="" val="2761350622"/>
                    </a:ext>
                  </a:extLst>
                </a:gridCol>
                <a:gridCol w="600660">
                  <a:extLst>
                    <a:ext uri="{9D8B030D-6E8A-4147-A177-3AD203B41FA5}">
                      <a16:colId xmlns:a16="http://schemas.microsoft.com/office/drawing/2014/main" xmlns="" val="1512752394"/>
                    </a:ext>
                  </a:extLst>
                </a:gridCol>
                <a:gridCol w="1085905">
                  <a:extLst>
                    <a:ext uri="{9D8B030D-6E8A-4147-A177-3AD203B41FA5}">
                      <a16:colId xmlns:a16="http://schemas.microsoft.com/office/drawing/2014/main" xmlns="" val="2155500127"/>
                    </a:ext>
                  </a:extLst>
                </a:gridCol>
              </a:tblGrid>
              <a:tr h="931330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l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مرحله رشد شرکت</a:t>
                      </a:r>
                    </a:p>
                    <a:p>
                      <a:pPr algn="l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fa-IR" sz="18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l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100" kern="12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نهادهای نظام تأمین مالی نوآوری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جنینی</a:t>
                      </a: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 (پژوهش و توسعه و ارائه نمونه آزمایشگاهی)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توسعه نمونه صنعتی (کمینه محصول پذیرفتنی)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تولید محدود (عرضه و تست بازار)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رشد شرکت (شروع تولید)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گسترش شرکت (توسعه بازار)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بلوغ شرکت (توسعه صادرات)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زوال شرکت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توضیحات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extLst>
                  <a:ext uri="{0D108BD9-81ED-4DB2-BD59-A6C34878D82A}">
                    <a16:rowId xmlns:a16="http://schemas.microsoft.com/office/drawing/2014/main" xmlns="" val="4076805571"/>
                  </a:ext>
                </a:extLst>
              </a:tr>
              <a:tr h="703898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بنیاد ملی نخبگان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(معاونت علمی و فناوری)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حمایت مالی برای ثبت اختراع و تأسیس شرکت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+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می‌تواند برای شرکت‌های نخبگان نیز حمایت‌هایی تعریف و ارائه کند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extLst>
                  <a:ext uri="{0D108BD9-81ED-4DB2-BD59-A6C34878D82A}">
                    <a16:rowId xmlns:a16="http://schemas.microsoft.com/office/drawing/2014/main" xmlns="" val="139717231"/>
                  </a:ext>
                </a:extLst>
              </a:tr>
              <a:tr h="1053420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صندوق حمایت از پژوهشگران و فناوران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(معاونت علمی و فناوری)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حمایت مادی و معنوی از طرح‌های پژوهشی و ثبت اختراع</a:t>
                      </a:r>
                      <a:endParaRPr lang="en-US" sz="140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+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حمایت مادی و معنوی از طرح‌های نمونه‌سازی</a:t>
                      </a:r>
                      <a:endParaRPr lang="en-US" sz="140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+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حمایت مادی و معنوی از طرح‌های تجاری‌سازی و عرضه به بازار</a:t>
                      </a:r>
                      <a:endParaRPr lang="en-US" sz="140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+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مشمول شرکت‌های خصوصی دانش‌بنیان نمی‌شود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extLst>
                  <a:ext uri="{0D108BD9-81ED-4DB2-BD59-A6C34878D82A}">
                    <a16:rowId xmlns:a16="http://schemas.microsoft.com/office/drawing/2014/main" xmlns="" val="1446488834"/>
                  </a:ext>
                </a:extLst>
              </a:tr>
              <a:tr h="703898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دانشگاه‌ها و مراکز پژوهشی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(وزارت عتف، وزارت بهداشت، درمان و آموزش پزشکی)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حمایت از پایان‌نامه‌های دکترا و طرح‌های پژوهشی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+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کارآفرینی در دانشگاه‌ها (شرکت‌های دانشگاهی) وجود ندارد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extLst>
                  <a:ext uri="{0D108BD9-81ED-4DB2-BD59-A6C34878D82A}">
                    <a16:rowId xmlns:a16="http://schemas.microsoft.com/office/drawing/2014/main" xmlns="" val="673963526"/>
                  </a:ext>
                </a:extLst>
              </a:tr>
              <a:tr h="276627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راهنما</a:t>
                      </a:r>
                      <a:r>
                        <a:rPr lang="fa-IR" sz="1200" kern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: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>
                    <a:noFill/>
                  </a:tcPr>
                </a:tc>
                <a:tc gridSpan="8">
                  <a:txBody>
                    <a:bodyPr/>
                    <a:lstStyle/>
                    <a:p>
                      <a:pPr algn="just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ـــ 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معنی‌دار نیست و ضرورتی ندارد.          + می‌تواند باشد، اما نیست.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extLst>
                  <a:ext uri="{0D108BD9-81ED-4DB2-BD59-A6C34878D82A}">
                    <a16:rowId xmlns:a16="http://schemas.microsoft.com/office/drawing/2014/main" xmlns="" val="47768328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xmlns="" id="{29019E2C-73E0-4330-BEA3-83724657A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6" y="836712"/>
            <a:ext cx="889248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نظام تأمین مالی نوآوری در ایران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07D131F-2C0D-4554-8873-26E97759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33</a:t>
            </a:fld>
            <a:r>
              <a:rPr lang="fa-IR" dirty="0"/>
              <a:t> از 40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7564" y="1844824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cs typeface="B Nazanin" pitchFamily="2" charset="-78"/>
              </a:rPr>
              <a:t>جدول 1- نگاشت نهادی نظام تأمین مالی نوآوری در ایران به تفكیك مراحل دوره عمر شرکت و پیشرفت طرح فناورانه </a:t>
            </a:r>
            <a:r>
              <a:rPr lang="fa-IR" sz="1600" b="1" dirty="0">
                <a:cs typeface="B Nazanin" pitchFamily="2" charset="-78"/>
              </a:rPr>
              <a:t>(ادامه)</a:t>
            </a:r>
            <a:r>
              <a:rPr lang="fa-IR" sz="2000" b="1" dirty="0">
                <a:cs typeface="B Nazanin" pitchFamily="2" charset="-78"/>
              </a:rPr>
              <a:t>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68D534E-4074-4D8D-990E-605BAC3FD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2655002"/>
              </p:ext>
            </p:extLst>
          </p:nvPr>
        </p:nvGraphicFramePr>
        <p:xfrm>
          <a:off x="100225" y="2858998"/>
          <a:ext cx="8943549" cy="357608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055670">
                  <a:extLst>
                    <a:ext uri="{9D8B030D-6E8A-4147-A177-3AD203B41FA5}">
                      <a16:colId xmlns:a16="http://schemas.microsoft.com/office/drawing/2014/main" xmlns="" val="3355164215"/>
                    </a:ext>
                  </a:extLst>
                </a:gridCol>
                <a:gridCol w="960788">
                  <a:extLst>
                    <a:ext uri="{9D8B030D-6E8A-4147-A177-3AD203B41FA5}">
                      <a16:colId xmlns:a16="http://schemas.microsoft.com/office/drawing/2014/main" xmlns="" val="569902528"/>
                    </a:ext>
                  </a:extLst>
                </a:gridCol>
                <a:gridCol w="882654">
                  <a:extLst>
                    <a:ext uri="{9D8B030D-6E8A-4147-A177-3AD203B41FA5}">
                      <a16:colId xmlns:a16="http://schemas.microsoft.com/office/drawing/2014/main" xmlns="" val="3295693162"/>
                    </a:ext>
                  </a:extLst>
                </a:gridCol>
                <a:gridCol w="882043">
                  <a:extLst>
                    <a:ext uri="{9D8B030D-6E8A-4147-A177-3AD203B41FA5}">
                      <a16:colId xmlns:a16="http://schemas.microsoft.com/office/drawing/2014/main" xmlns="" val="1513752927"/>
                    </a:ext>
                  </a:extLst>
                </a:gridCol>
                <a:gridCol w="596982">
                  <a:extLst>
                    <a:ext uri="{9D8B030D-6E8A-4147-A177-3AD203B41FA5}">
                      <a16:colId xmlns:a16="http://schemas.microsoft.com/office/drawing/2014/main" xmlns="" val="3955250905"/>
                    </a:ext>
                  </a:extLst>
                </a:gridCol>
                <a:gridCol w="873499">
                  <a:extLst>
                    <a:ext uri="{9D8B030D-6E8A-4147-A177-3AD203B41FA5}">
                      <a16:colId xmlns:a16="http://schemas.microsoft.com/office/drawing/2014/main" xmlns="" val="3811581120"/>
                    </a:ext>
                  </a:extLst>
                </a:gridCol>
                <a:gridCol w="1005348">
                  <a:extLst>
                    <a:ext uri="{9D8B030D-6E8A-4147-A177-3AD203B41FA5}">
                      <a16:colId xmlns:a16="http://schemas.microsoft.com/office/drawing/2014/main" xmlns="" val="2761350622"/>
                    </a:ext>
                  </a:extLst>
                </a:gridCol>
                <a:gridCol w="609166">
                  <a:extLst>
                    <a:ext uri="{9D8B030D-6E8A-4147-A177-3AD203B41FA5}">
                      <a16:colId xmlns:a16="http://schemas.microsoft.com/office/drawing/2014/main" xmlns="" val="1512752394"/>
                    </a:ext>
                  </a:extLst>
                </a:gridCol>
                <a:gridCol w="1077399">
                  <a:extLst>
                    <a:ext uri="{9D8B030D-6E8A-4147-A177-3AD203B41FA5}">
                      <a16:colId xmlns:a16="http://schemas.microsoft.com/office/drawing/2014/main" xmlns="" val="2155500127"/>
                    </a:ext>
                  </a:extLst>
                </a:gridCol>
              </a:tblGrid>
              <a:tr h="931330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l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مرحله رشد شرکت</a:t>
                      </a:r>
                    </a:p>
                    <a:p>
                      <a:pPr algn="l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100" kern="12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نهادهای نظام تأمین مالی نوآوری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جنینی</a:t>
                      </a: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 (پژوهش و توسعه و ارائه نمونه آزمایشگاهی)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توسعه نمونه صنعتی (کمینه محصول پذیرفتنی)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تولید محدود (عرضه و تست بازار)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رشد شرکت (شروع تولید)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گسترش شرکت (توسعه بازار)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بلوغ شرکت (توسعه صادرات)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زوال شرکت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توضیحات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extLst>
                  <a:ext uri="{0D108BD9-81ED-4DB2-BD59-A6C34878D82A}">
                    <a16:rowId xmlns:a16="http://schemas.microsoft.com/office/drawing/2014/main" xmlns="" val="4076805571"/>
                  </a:ext>
                </a:extLst>
              </a:tr>
              <a:tr h="703898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وزارت‌خانه‌ها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تخصیص اعتبار به فعالیت‌های پژوهشی وزارت‌خانه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+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+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سیاست پیش‌خرید از شرکت‌های خصوصی مرتبط وجود ندارد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extLst>
                  <a:ext uri="{0D108BD9-81ED-4DB2-BD59-A6C34878D82A}">
                    <a16:rowId xmlns:a16="http://schemas.microsoft.com/office/drawing/2014/main" xmlns="" val="1986983940"/>
                  </a:ext>
                </a:extLst>
              </a:tr>
              <a:tr h="354376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وزارت ارتباطات و فناوری اطلاعات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سرمایه‌گذاری خطرپذیر</a:t>
                      </a: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، توانمندسازی (محدود)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extLst>
                  <a:ext uri="{0D108BD9-81ED-4DB2-BD59-A6C34878D82A}">
                    <a16:rowId xmlns:a16="http://schemas.microsoft.com/office/drawing/2014/main" xmlns="" val="1786043449"/>
                  </a:ext>
                </a:extLst>
              </a:tr>
              <a:tr h="529137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شتابدهنده‌ها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تأمین فضای کار اشتراکی، توانمندسازی، سرمایه پیش‌اولیه و اولیه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تعداد کم است و توزیع مناسب در همه استان‌ها ندارد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extLst>
                  <a:ext uri="{0D108BD9-81ED-4DB2-BD59-A6C34878D82A}">
                    <a16:rowId xmlns:a16="http://schemas.microsoft.com/office/drawing/2014/main" xmlns="" val="3192986098"/>
                  </a:ext>
                </a:extLst>
              </a:tr>
              <a:tr h="276627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راهنما</a:t>
                      </a:r>
                      <a:r>
                        <a:rPr lang="fa-IR" sz="1200" kern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: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>
                    <a:noFill/>
                  </a:tcPr>
                </a:tc>
                <a:tc gridSpan="8">
                  <a:txBody>
                    <a:bodyPr/>
                    <a:lstStyle/>
                    <a:p>
                      <a:pPr algn="just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ـــ 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معنی‌دار نیست و ضرورتی ندارد.          + می‌تواند باشد، اما نیست.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extLst>
                  <a:ext uri="{0D108BD9-81ED-4DB2-BD59-A6C34878D82A}">
                    <a16:rowId xmlns:a16="http://schemas.microsoft.com/office/drawing/2014/main" xmlns="" val="47768328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xmlns="" id="{29019E2C-73E0-4330-BEA3-83724657A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25" y="746956"/>
            <a:ext cx="889248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نظام تأمین مالی نوآوری در ایران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77222FF-1E0F-402B-9A63-148F8926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34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289257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576" y="177281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cs typeface="B Nazanin" pitchFamily="2" charset="-78"/>
              </a:rPr>
              <a:t>جدول 1- نگاشت نهادی نظام تأمین مالی نوآوری در ایران به تفكیك مراحل دوره عمر شرکت و پیشرفت طرح فناورانه </a:t>
            </a:r>
            <a:r>
              <a:rPr lang="fa-IR" sz="1600" b="1" dirty="0">
                <a:solidFill>
                  <a:prstClr val="black"/>
                </a:solidFill>
                <a:cs typeface="B Nazanin" pitchFamily="2" charset="-78"/>
              </a:rPr>
              <a:t>(ادامه)</a:t>
            </a:r>
            <a:r>
              <a:rPr lang="fa-IR" sz="2000" b="1" dirty="0">
                <a:cs typeface="B Nazanin" pitchFamily="2" charset="-78"/>
              </a:rPr>
              <a:t>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68D534E-4074-4D8D-990E-605BAC3FD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691741"/>
              </p:ext>
            </p:extLst>
          </p:nvPr>
        </p:nvGraphicFramePr>
        <p:xfrm>
          <a:off x="68168" y="2564904"/>
          <a:ext cx="9007664" cy="405917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119785">
                  <a:extLst>
                    <a:ext uri="{9D8B030D-6E8A-4147-A177-3AD203B41FA5}">
                      <a16:colId xmlns:a16="http://schemas.microsoft.com/office/drawing/2014/main" xmlns="" val="3355164215"/>
                    </a:ext>
                  </a:extLst>
                </a:gridCol>
                <a:gridCol w="960788">
                  <a:extLst>
                    <a:ext uri="{9D8B030D-6E8A-4147-A177-3AD203B41FA5}">
                      <a16:colId xmlns:a16="http://schemas.microsoft.com/office/drawing/2014/main" xmlns="" val="569902528"/>
                    </a:ext>
                  </a:extLst>
                </a:gridCol>
                <a:gridCol w="882654">
                  <a:extLst>
                    <a:ext uri="{9D8B030D-6E8A-4147-A177-3AD203B41FA5}">
                      <a16:colId xmlns:a16="http://schemas.microsoft.com/office/drawing/2014/main" xmlns="" val="3295693162"/>
                    </a:ext>
                  </a:extLst>
                </a:gridCol>
                <a:gridCol w="882043">
                  <a:extLst>
                    <a:ext uri="{9D8B030D-6E8A-4147-A177-3AD203B41FA5}">
                      <a16:colId xmlns:a16="http://schemas.microsoft.com/office/drawing/2014/main" xmlns="" val="1513752927"/>
                    </a:ext>
                  </a:extLst>
                </a:gridCol>
                <a:gridCol w="596982">
                  <a:extLst>
                    <a:ext uri="{9D8B030D-6E8A-4147-A177-3AD203B41FA5}">
                      <a16:colId xmlns:a16="http://schemas.microsoft.com/office/drawing/2014/main" xmlns="" val="3955250905"/>
                    </a:ext>
                  </a:extLst>
                </a:gridCol>
                <a:gridCol w="873499">
                  <a:extLst>
                    <a:ext uri="{9D8B030D-6E8A-4147-A177-3AD203B41FA5}">
                      <a16:colId xmlns:a16="http://schemas.microsoft.com/office/drawing/2014/main" xmlns="" val="3811581120"/>
                    </a:ext>
                  </a:extLst>
                </a:gridCol>
                <a:gridCol w="1005348">
                  <a:extLst>
                    <a:ext uri="{9D8B030D-6E8A-4147-A177-3AD203B41FA5}">
                      <a16:colId xmlns:a16="http://schemas.microsoft.com/office/drawing/2014/main" xmlns="" val="2761350622"/>
                    </a:ext>
                  </a:extLst>
                </a:gridCol>
                <a:gridCol w="597962">
                  <a:extLst>
                    <a:ext uri="{9D8B030D-6E8A-4147-A177-3AD203B41FA5}">
                      <a16:colId xmlns:a16="http://schemas.microsoft.com/office/drawing/2014/main" xmlns="" val="1512752394"/>
                    </a:ext>
                  </a:extLst>
                </a:gridCol>
                <a:gridCol w="1088603">
                  <a:extLst>
                    <a:ext uri="{9D8B030D-6E8A-4147-A177-3AD203B41FA5}">
                      <a16:colId xmlns:a16="http://schemas.microsoft.com/office/drawing/2014/main" xmlns="" val="2155500127"/>
                    </a:ext>
                  </a:extLst>
                </a:gridCol>
              </a:tblGrid>
              <a:tr h="338786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l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مرحله رشد شرکت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fa-IR" sz="1400" kern="12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نهادهای نظام تأمین مالی نوآوری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جنینی</a:t>
                      </a: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 (پژوهش و توسعه و ارائه نمونه آزمایشگاهی)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توسعه نمونه صنعتی (کمینه محصول پذیرفتنی)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تولید محدود (عرضه و تست بازار)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رشد شرکت (شروع تولید)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گسترش شرکت (توسعه بازار)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بلوغ شرکت (توسعه صادرات)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زوال شرکت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توضیحات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extLst>
                  <a:ext uri="{0D108BD9-81ED-4DB2-BD59-A6C34878D82A}">
                    <a16:rowId xmlns:a16="http://schemas.microsoft.com/office/drawing/2014/main" xmlns="" val="4076805571"/>
                  </a:ext>
                </a:extLst>
              </a:tr>
              <a:tr h="284881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فرشتگان سرمایه‌گذار (کارایا، ...)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سرمایه‌گذاری پیش‌اولیه، اولیه و خطرپذیر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+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+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سامان‌دهی ملی و استفاده مناسب از این ظرفیت انجام نشده است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extLst>
                  <a:ext uri="{0D108BD9-81ED-4DB2-BD59-A6C34878D82A}">
                    <a16:rowId xmlns:a16="http://schemas.microsoft.com/office/drawing/2014/main" xmlns="" val="3570387317"/>
                  </a:ext>
                </a:extLst>
              </a:tr>
              <a:tr h="508179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پلت‌فرم‌های تأمین مالی جمعی (دونیت، ...)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انواع روش‌های تأمین مالی جمعی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+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+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مرجع ملی برای سامان‌دهی پلت‌فرم‌ها وجود ندارد. صندوق نوآوری و شکوفایی می‌تواند این نقش را ایفا کند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extLst>
                  <a:ext uri="{0D108BD9-81ED-4DB2-BD59-A6C34878D82A}">
                    <a16:rowId xmlns:a16="http://schemas.microsoft.com/office/drawing/2014/main" xmlns="" val="1584865399"/>
                  </a:ext>
                </a:extLst>
              </a:tr>
              <a:tr h="254089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سرمایه‌گذاران خطرپذیر (شناسا، ...)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سرمایه‌گذاری خطرپذیر، توانمندسازی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تعداد کم است و توزیع مناسب در همه استان‌ها ندارد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extLst>
                  <a:ext uri="{0D108BD9-81ED-4DB2-BD59-A6C34878D82A}">
                    <a16:rowId xmlns:a16="http://schemas.microsoft.com/office/drawing/2014/main" xmlns="" val="430586400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راهنما</a:t>
                      </a:r>
                      <a:r>
                        <a:rPr lang="fa-IR" sz="1400" kern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: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>
                    <a:noFill/>
                  </a:tcPr>
                </a:tc>
                <a:tc gridSpan="8">
                  <a:txBody>
                    <a:bodyPr/>
                    <a:lstStyle/>
                    <a:p>
                      <a:pPr algn="just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ـــ </a:t>
                      </a: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معنی‌دار نیست و ضرورتی ندارد.          + می‌تواند باشد، اما نیست.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extLst>
                  <a:ext uri="{0D108BD9-81ED-4DB2-BD59-A6C34878D82A}">
                    <a16:rowId xmlns:a16="http://schemas.microsoft.com/office/drawing/2014/main" xmlns="" val="373739840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C5D5CF9C-9BAC-470E-BA0F-42621A3E9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60" y="785991"/>
            <a:ext cx="889248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نظام تأمین مالی نوآوری در ایران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C1C649E-4A7D-4A2B-8906-393C516B2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35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13656394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7564" y="1445749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cs typeface="B Nazanin" pitchFamily="2" charset="-78"/>
              </a:rPr>
              <a:t>جدول 1- نگاشت نهادی نظام تأمین مالی نوآوری در ایران به تفكیك مراحل دوره عمر شرکت و پیشرفت طرح فناورانه </a:t>
            </a:r>
            <a:r>
              <a:rPr lang="fa-IR" sz="1600" b="1" dirty="0">
                <a:solidFill>
                  <a:prstClr val="black"/>
                </a:solidFill>
                <a:cs typeface="B Nazanin" pitchFamily="2" charset="-78"/>
              </a:rPr>
              <a:t>(ادامه)</a:t>
            </a:r>
            <a:endParaRPr lang="fa-IR" sz="2000" b="1" dirty="0">
              <a:cs typeface="B Nazanin" pitchFamily="2" charset="-78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68D534E-4074-4D8D-990E-605BAC3FD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3821677"/>
              </p:ext>
            </p:extLst>
          </p:nvPr>
        </p:nvGraphicFramePr>
        <p:xfrm>
          <a:off x="83221" y="2060848"/>
          <a:ext cx="8977558" cy="463524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089679">
                  <a:extLst>
                    <a:ext uri="{9D8B030D-6E8A-4147-A177-3AD203B41FA5}">
                      <a16:colId xmlns:a16="http://schemas.microsoft.com/office/drawing/2014/main" xmlns="" val="3355164215"/>
                    </a:ext>
                  </a:extLst>
                </a:gridCol>
                <a:gridCol w="960788">
                  <a:extLst>
                    <a:ext uri="{9D8B030D-6E8A-4147-A177-3AD203B41FA5}">
                      <a16:colId xmlns:a16="http://schemas.microsoft.com/office/drawing/2014/main" xmlns="" val="569902528"/>
                    </a:ext>
                  </a:extLst>
                </a:gridCol>
                <a:gridCol w="882654">
                  <a:extLst>
                    <a:ext uri="{9D8B030D-6E8A-4147-A177-3AD203B41FA5}">
                      <a16:colId xmlns:a16="http://schemas.microsoft.com/office/drawing/2014/main" xmlns="" val="3295693162"/>
                    </a:ext>
                  </a:extLst>
                </a:gridCol>
                <a:gridCol w="882043">
                  <a:extLst>
                    <a:ext uri="{9D8B030D-6E8A-4147-A177-3AD203B41FA5}">
                      <a16:colId xmlns:a16="http://schemas.microsoft.com/office/drawing/2014/main" xmlns="" val="1513752927"/>
                    </a:ext>
                  </a:extLst>
                </a:gridCol>
                <a:gridCol w="596982">
                  <a:extLst>
                    <a:ext uri="{9D8B030D-6E8A-4147-A177-3AD203B41FA5}">
                      <a16:colId xmlns:a16="http://schemas.microsoft.com/office/drawing/2014/main" xmlns="" val="3955250905"/>
                    </a:ext>
                  </a:extLst>
                </a:gridCol>
                <a:gridCol w="873499">
                  <a:extLst>
                    <a:ext uri="{9D8B030D-6E8A-4147-A177-3AD203B41FA5}">
                      <a16:colId xmlns:a16="http://schemas.microsoft.com/office/drawing/2014/main" xmlns="" val="3811581120"/>
                    </a:ext>
                  </a:extLst>
                </a:gridCol>
                <a:gridCol w="1005348">
                  <a:extLst>
                    <a:ext uri="{9D8B030D-6E8A-4147-A177-3AD203B41FA5}">
                      <a16:colId xmlns:a16="http://schemas.microsoft.com/office/drawing/2014/main" xmlns="" val="2761350622"/>
                    </a:ext>
                  </a:extLst>
                </a:gridCol>
                <a:gridCol w="622346">
                  <a:extLst>
                    <a:ext uri="{9D8B030D-6E8A-4147-A177-3AD203B41FA5}">
                      <a16:colId xmlns:a16="http://schemas.microsoft.com/office/drawing/2014/main" xmlns="" val="1512752394"/>
                    </a:ext>
                  </a:extLst>
                </a:gridCol>
                <a:gridCol w="1064219">
                  <a:extLst>
                    <a:ext uri="{9D8B030D-6E8A-4147-A177-3AD203B41FA5}">
                      <a16:colId xmlns:a16="http://schemas.microsoft.com/office/drawing/2014/main" xmlns="" val="2155500127"/>
                    </a:ext>
                  </a:extLst>
                </a:gridCol>
              </a:tblGrid>
              <a:tr h="338786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l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مرحله رشد شرکت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fa-IR" sz="1400" kern="12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نهادهای نظام تأمین مالی نوآوری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جنینی</a:t>
                      </a: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 (پژوهش و توسعه و ارائه نمونه آزمایشگاهی)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توسعه نمونه صنعتی (کمینه محصول پذیرفتنی)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تولید محدود (عرضه و تست بازار)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رشد شرکت (شروع تولید)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گسترش شرکت (توسعه بازار)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بلوغ شرکت (توسعه صادرات)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زوال شرکت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توضیحات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extLst>
                  <a:ext uri="{0D108BD9-81ED-4DB2-BD59-A6C34878D82A}">
                    <a16:rowId xmlns:a16="http://schemas.microsoft.com/office/drawing/2014/main" xmlns="" val="4076805571"/>
                  </a:ext>
                </a:extLst>
              </a:tr>
              <a:tr h="314587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مراکز رشد و پارک‌های علم و فناوری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(وزارت عتف، وزارت بهداشت، درمان و آموزش پزشکی)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اعطای گرنت و وام محدود، توانمندسازی</a:t>
                      </a:r>
                      <a:endParaRPr lang="en-US" sz="140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+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استفاده بیشتر از این ظرفیت امکان‌پذیر است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extLst>
                  <a:ext uri="{0D108BD9-81ED-4DB2-BD59-A6C34878D82A}">
                    <a16:rowId xmlns:a16="http://schemas.microsoft.com/office/drawing/2014/main" xmlns="" val="4138472417"/>
                  </a:ext>
                </a:extLst>
              </a:tr>
              <a:tr h="338786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سازمان پژوهش‌های علمی و صنعتی ایران</a:t>
                      </a:r>
                      <a:endParaRPr lang="en-US" sz="140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(وزارت عتف)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حمایت مالی و اعتباری از پژوهش و توسعه و شرکت‌های نوپا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حمایت مالی از نمونه‌سازی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اختراعات را هم می‌تواند مشمول حمایت قرار دهد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extLst>
                  <a:ext uri="{0D108BD9-81ED-4DB2-BD59-A6C34878D82A}">
                    <a16:rowId xmlns:a16="http://schemas.microsoft.com/office/drawing/2014/main" xmlns="" val="682081707"/>
                  </a:ext>
                </a:extLst>
              </a:tr>
              <a:tr h="677572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صندوق‌های پژوهش و فناوری (غیر دولتی)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تضمین پرداخت اقساط طرح‌های پژوهشی؛ خطوط اعتباری توسعه پژوهش‌های کاربردی، سرمایه‌گذاری خطرپذیر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تأمین مالی تجاری‌سازی ایده‌ها؛ ارائه تسهیلات کوتاه‌مدت و میان‌مدت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ضمانت‌نامه، لیزینگ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سرمایه در گردش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تعداد کم است و توزیع مناسب در همه استان‌ها ندارد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extLst>
                  <a:ext uri="{0D108BD9-81ED-4DB2-BD59-A6C34878D82A}">
                    <a16:rowId xmlns:a16="http://schemas.microsoft.com/office/drawing/2014/main" xmlns="" val="320404208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راهنما</a:t>
                      </a:r>
                      <a:r>
                        <a:rPr lang="fa-IR" sz="1400" kern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: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>
                    <a:noFill/>
                  </a:tcPr>
                </a:tc>
                <a:tc gridSpan="8">
                  <a:txBody>
                    <a:bodyPr/>
                    <a:lstStyle/>
                    <a:p>
                      <a:pPr algn="just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ـــ </a:t>
                      </a: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معنی‌دار نیست و ضرورتی ندارد.          + می‌تواند باشد، اما نیست.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2073" marR="52073" marT="0" marB="0" anchor="ctr"/>
                </a:tc>
                <a:extLst>
                  <a:ext uri="{0D108BD9-81ED-4DB2-BD59-A6C34878D82A}">
                    <a16:rowId xmlns:a16="http://schemas.microsoft.com/office/drawing/2014/main" xmlns="" val="3737398401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8B5E4533-DA0F-4672-936E-55C75C6C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1" y="802895"/>
            <a:ext cx="889248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نظام تأمین مالی نوآوری در ایران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97D864E-532C-412C-934E-FB67DC9C6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36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3326579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576" y="1556792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cs typeface="B Nazanin" pitchFamily="2" charset="-78"/>
              </a:rPr>
              <a:t>جدول 1- نگاشت نهادی نظام تأمین مالی نوآوری در ایران به تفكیك مراحل دوره عمر شرکت و پیشرفت طرح فناورانه </a:t>
            </a:r>
            <a:r>
              <a:rPr lang="fa-IR" sz="1600" b="1" dirty="0">
                <a:solidFill>
                  <a:prstClr val="black"/>
                </a:solidFill>
                <a:cs typeface="B Nazanin" pitchFamily="2" charset="-78"/>
              </a:rPr>
              <a:t>(ادامه)</a:t>
            </a:r>
            <a:r>
              <a:rPr lang="fa-IR" sz="2000" b="1" dirty="0">
                <a:cs typeface="B Nazanin" pitchFamily="2" charset="-78"/>
              </a:rPr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C9081B5-8B5E-411C-92BE-3CFA95B78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1422027"/>
              </p:ext>
            </p:extLst>
          </p:nvPr>
        </p:nvGraphicFramePr>
        <p:xfrm>
          <a:off x="0" y="2342288"/>
          <a:ext cx="9105200" cy="410614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030376">
                  <a:extLst>
                    <a:ext uri="{9D8B030D-6E8A-4147-A177-3AD203B41FA5}">
                      <a16:colId xmlns:a16="http://schemas.microsoft.com/office/drawing/2014/main" xmlns="" val="3581607022"/>
                    </a:ext>
                  </a:extLst>
                </a:gridCol>
                <a:gridCol w="965848">
                  <a:extLst>
                    <a:ext uri="{9D8B030D-6E8A-4147-A177-3AD203B41FA5}">
                      <a16:colId xmlns:a16="http://schemas.microsoft.com/office/drawing/2014/main" xmlns="" val="1893134125"/>
                    </a:ext>
                  </a:extLst>
                </a:gridCol>
                <a:gridCol w="1535886">
                  <a:extLst>
                    <a:ext uri="{9D8B030D-6E8A-4147-A177-3AD203B41FA5}">
                      <a16:colId xmlns:a16="http://schemas.microsoft.com/office/drawing/2014/main" xmlns="" val="3185705212"/>
                    </a:ext>
                  </a:extLst>
                </a:gridCol>
                <a:gridCol w="889663">
                  <a:extLst>
                    <a:ext uri="{9D8B030D-6E8A-4147-A177-3AD203B41FA5}">
                      <a16:colId xmlns:a16="http://schemas.microsoft.com/office/drawing/2014/main" xmlns="" val="1060420252"/>
                    </a:ext>
                  </a:extLst>
                </a:gridCol>
                <a:gridCol w="528286">
                  <a:extLst>
                    <a:ext uri="{9D8B030D-6E8A-4147-A177-3AD203B41FA5}">
                      <a16:colId xmlns:a16="http://schemas.microsoft.com/office/drawing/2014/main" xmlns="" val="3348998122"/>
                    </a:ext>
                  </a:extLst>
                </a:gridCol>
                <a:gridCol w="772986">
                  <a:extLst>
                    <a:ext uri="{9D8B030D-6E8A-4147-A177-3AD203B41FA5}">
                      <a16:colId xmlns:a16="http://schemas.microsoft.com/office/drawing/2014/main" xmlns="" val="2713141234"/>
                    </a:ext>
                  </a:extLst>
                </a:gridCol>
                <a:gridCol w="889663">
                  <a:extLst>
                    <a:ext uri="{9D8B030D-6E8A-4147-A177-3AD203B41FA5}">
                      <a16:colId xmlns:a16="http://schemas.microsoft.com/office/drawing/2014/main" xmlns="" val="870125045"/>
                    </a:ext>
                  </a:extLst>
                </a:gridCol>
                <a:gridCol w="587668">
                  <a:extLst>
                    <a:ext uri="{9D8B030D-6E8A-4147-A177-3AD203B41FA5}">
                      <a16:colId xmlns:a16="http://schemas.microsoft.com/office/drawing/2014/main" xmlns="" val="983168119"/>
                    </a:ext>
                  </a:extLst>
                </a:gridCol>
                <a:gridCol w="904824">
                  <a:extLst>
                    <a:ext uri="{9D8B030D-6E8A-4147-A177-3AD203B41FA5}">
                      <a16:colId xmlns:a16="http://schemas.microsoft.com/office/drawing/2014/main" xmlns="" val="2443152182"/>
                    </a:ext>
                  </a:extLst>
                </a:gridCol>
              </a:tblGrid>
              <a:tr h="586718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l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مرحله رشد شرکت</a:t>
                      </a:r>
                    </a:p>
                    <a:p>
                      <a:pPr algn="l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نهادهای نظام تأمین مالی نوآوری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جنینی</a:t>
                      </a: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 (پژوهش و توسعه و ارائه نمونه آزمایشگاهی)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توسعه نمونه صنعتی (کمینه محصول پذیرفتنی)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تولید محدود (عرضه و تست بازار)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رشد شرکت (شروع تولید)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گسترش شرکت (توسعه بازار)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بلوغ شرکت (توسعه صادرات)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زوال شرکت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توضیحات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extLst>
                  <a:ext uri="{0D108BD9-81ED-4DB2-BD59-A6C34878D82A}">
                    <a16:rowId xmlns:a16="http://schemas.microsoft.com/office/drawing/2014/main" xmlns="" val="563297856"/>
                  </a:ext>
                </a:extLst>
              </a:tr>
              <a:tr h="372783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صندوق‌های تخصصی دولتی (صندوق حمایت از صنایع الکترونیک، ضمانت سرمایه‌گذاری صنایع کوچک و...)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ضمانت‌نامه، اعطای وام برای پروژه‌های ایجادی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سرمایه در گردش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extLst>
                  <a:ext uri="{0D108BD9-81ED-4DB2-BD59-A6C34878D82A}">
                    <a16:rowId xmlns:a16="http://schemas.microsoft.com/office/drawing/2014/main" xmlns="" val="981341124"/>
                  </a:ext>
                </a:extLst>
              </a:tr>
              <a:tr h="742147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بانک‌های توسعه‌ای تخصصی (توسعه صادرات، صنعت و معدن، توسعه تعاون، کشاورزی)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اعطای وام، مشارکت، سرمایه در گردش، ضمانت‌نامه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تأمین مالی قبل و بعد از صادرات، تسهیلات گسترش سرمایه‌گذاری با رویکرد صادراتی، تسهیلات اعتبار خریدار و فروشنده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extLst>
                  <a:ext uri="{0D108BD9-81ED-4DB2-BD59-A6C34878D82A}">
                    <a16:rowId xmlns:a16="http://schemas.microsoft.com/office/drawing/2014/main" xmlns="" val="3361804313"/>
                  </a:ext>
                </a:extLst>
              </a:tr>
              <a:tr h="249662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راهنما</a:t>
                      </a:r>
                      <a:r>
                        <a:rPr lang="fa-IR" sz="1400" kern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: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>
                    <a:noFill/>
                  </a:tcPr>
                </a:tc>
                <a:tc gridSpan="8">
                  <a:txBody>
                    <a:bodyPr/>
                    <a:lstStyle/>
                    <a:p>
                      <a:pPr algn="just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ـــ </a:t>
                      </a: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معنی‌دار نیست و ضرورتی ندارد.          + می‌تواند باشد، اما نیست.</a:t>
                      </a: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5563868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5756ABC2-0AAC-4E39-8354-BB83319B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0" y="843686"/>
            <a:ext cx="889248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نظام تأمین مالی نوآوری در ایران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77B7173-C26B-40F4-B9C4-DF2F7A240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37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9522386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576" y="1445749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cs typeface="B Nazanin" pitchFamily="2" charset="-78"/>
              </a:rPr>
              <a:t>جدول 1- نگاشت نهادی نظام تأمین مالی نوآوری در ایران به تفكیك مراحل دوره عمر شرکت و پیشرفت طرح فناورانه </a:t>
            </a:r>
            <a:r>
              <a:rPr lang="fa-IR" sz="1600" b="1" dirty="0">
                <a:solidFill>
                  <a:prstClr val="black"/>
                </a:solidFill>
                <a:cs typeface="B Nazanin" pitchFamily="2" charset="-78"/>
              </a:rPr>
              <a:t>(ادامه)</a:t>
            </a:r>
            <a:r>
              <a:rPr lang="fa-IR" sz="2000" b="1" dirty="0">
                <a:cs typeface="B Nazanin" pitchFamily="2" charset="-78"/>
              </a:rPr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C9081B5-8B5E-411C-92BE-3CFA95B78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4870859"/>
              </p:ext>
            </p:extLst>
          </p:nvPr>
        </p:nvGraphicFramePr>
        <p:xfrm>
          <a:off x="24384" y="2060848"/>
          <a:ext cx="9080816" cy="451152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154584">
                  <a:extLst>
                    <a:ext uri="{9D8B030D-6E8A-4147-A177-3AD203B41FA5}">
                      <a16:colId xmlns:a16="http://schemas.microsoft.com/office/drawing/2014/main" xmlns="" val="3581607022"/>
                    </a:ext>
                  </a:extLst>
                </a:gridCol>
                <a:gridCol w="1091200">
                  <a:extLst>
                    <a:ext uri="{9D8B030D-6E8A-4147-A177-3AD203B41FA5}">
                      <a16:colId xmlns:a16="http://schemas.microsoft.com/office/drawing/2014/main" xmlns="" val="1893134125"/>
                    </a:ext>
                  </a:extLst>
                </a:gridCol>
                <a:gridCol w="1261942">
                  <a:extLst>
                    <a:ext uri="{9D8B030D-6E8A-4147-A177-3AD203B41FA5}">
                      <a16:colId xmlns:a16="http://schemas.microsoft.com/office/drawing/2014/main" xmlns="" val="3185705212"/>
                    </a:ext>
                  </a:extLst>
                </a:gridCol>
                <a:gridCol w="889663">
                  <a:extLst>
                    <a:ext uri="{9D8B030D-6E8A-4147-A177-3AD203B41FA5}">
                      <a16:colId xmlns:a16="http://schemas.microsoft.com/office/drawing/2014/main" xmlns="" val="1060420252"/>
                    </a:ext>
                  </a:extLst>
                </a:gridCol>
                <a:gridCol w="528286">
                  <a:extLst>
                    <a:ext uri="{9D8B030D-6E8A-4147-A177-3AD203B41FA5}">
                      <a16:colId xmlns:a16="http://schemas.microsoft.com/office/drawing/2014/main" xmlns="" val="3348998122"/>
                    </a:ext>
                  </a:extLst>
                </a:gridCol>
                <a:gridCol w="772986">
                  <a:extLst>
                    <a:ext uri="{9D8B030D-6E8A-4147-A177-3AD203B41FA5}">
                      <a16:colId xmlns:a16="http://schemas.microsoft.com/office/drawing/2014/main" xmlns="" val="2713141234"/>
                    </a:ext>
                  </a:extLst>
                </a:gridCol>
                <a:gridCol w="889663">
                  <a:extLst>
                    <a:ext uri="{9D8B030D-6E8A-4147-A177-3AD203B41FA5}">
                      <a16:colId xmlns:a16="http://schemas.microsoft.com/office/drawing/2014/main" xmlns="" val="870125045"/>
                    </a:ext>
                  </a:extLst>
                </a:gridCol>
                <a:gridCol w="586524">
                  <a:extLst>
                    <a:ext uri="{9D8B030D-6E8A-4147-A177-3AD203B41FA5}">
                      <a16:colId xmlns:a16="http://schemas.microsoft.com/office/drawing/2014/main" xmlns="" val="983168119"/>
                    </a:ext>
                  </a:extLst>
                </a:gridCol>
                <a:gridCol w="905968">
                  <a:extLst>
                    <a:ext uri="{9D8B030D-6E8A-4147-A177-3AD203B41FA5}">
                      <a16:colId xmlns:a16="http://schemas.microsoft.com/office/drawing/2014/main" xmlns="" val="2443152182"/>
                    </a:ext>
                  </a:extLst>
                </a:gridCol>
              </a:tblGrid>
              <a:tr h="586718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l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مرحله رشد شرکت</a:t>
                      </a:r>
                    </a:p>
                    <a:p>
                      <a:pPr algn="l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fa-IR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l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نهادهای نظام تأمین مالی نوآوری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جنینی</a:t>
                      </a: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 (پژوهش و توسعه و ارائه نمونه آزمایشگاهی)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توسعه نمونه صنعتی (کمینه محصول پذیرفتنی)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تولید محدود (عرضه و تست بازار)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رشد شرکت (شروع تولید)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گسترش شرکت (توسعه بازار)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بلوغ شرکت (توسعه صادرات)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زوال شرکت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توضیحات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extLst>
                  <a:ext uri="{0D108BD9-81ED-4DB2-BD59-A6C34878D82A}">
                    <a16:rowId xmlns:a16="http://schemas.microsoft.com/office/drawing/2014/main" xmlns="" val="563297856"/>
                  </a:ext>
                </a:extLst>
              </a:tr>
              <a:tr h="372783"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صندوق نوآوری و شكوفایی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حمایت غیرمستقیم از طریق شتابدهنده‌های دانش‌بنیان و صندوق‌های پژوهش و فناوری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وام قرض‌الحسنه نمونه‌سازی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وام قرض‌الحسنه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تأمین دفاتر كاری شركت‌های دانش‌بنیان، ضمانت‌نامه، تسهیلات به شركت‌های تجاری‌سازی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+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دستورالعمل مصوب برای عارضه‌یابی و اعطای تسهیلات به شرکت‌های بحران‌دار دارد، اما اجرایی نشده است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extLst>
                  <a:ext uri="{0D108BD9-81ED-4DB2-BD59-A6C34878D82A}">
                    <a16:rowId xmlns:a16="http://schemas.microsoft.com/office/drawing/2014/main" xmlns="" val="3370578712"/>
                  </a:ext>
                </a:extLst>
              </a:tr>
              <a:tr h="1265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سرمایه در گردش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0665904"/>
                  </a:ext>
                </a:extLst>
              </a:tr>
              <a:tr h="249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سرمایه‌گذاری خطرپذیر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تسهیلات توسعه صادرات</a:t>
                      </a: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، تسهیلات خرید سهام، تسهیلات اخزا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6827085"/>
                  </a:ext>
                </a:extLst>
              </a:tr>
              <a:tr h="249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انواع وام و تسهیلات (قبل از تولید صنعتی، تولید صنعتی)، تسهیلات لیزینگ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298256"/>
                  </a:ext>
                </a:extLst>
              </a:tr>
              <a:tr h="533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تسهیلات به صندوق‌های پژوهش و فناوری، صدور انواع ضمانت‌نامه، مشاركت در راه‌اندازی صندوق‌های پژوهش و فناوری و شركت‌های خطرپذیر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0585117"/>
                  </a:ext>
                </a:extLst>
              </a:tr>
              <a:tr h="1265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توانمندسازی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1354012"/>
                  </a:ext>
                </a:extLst>
              </a:tr>
              <a:tr h="249662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راهنما</a:t>
                      </a:r>
                      <a:r>
                        <a:rPr lang="fa-IR" sz="1400" kern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: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>
                    <a:noFill/>
                  </a:tcPr>
                </a:tc>
                <a:tc gridSpan="8">
                  <a:txBody>
                    <a:bodyPr/>
                    <a:lstStyle/>
                    <a:p>
                      <a:pPr algn="just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ـــ </a:t>
                      </a: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معنی‌دار نیست و ضرورتی ندارد.          + می‌تواند باشد، اما نیست.</a:t>
                      </a: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5563868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787579DA-5F2A-40D6-A954-56E587E8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60" y="815933"/>
            <a:ext cx="889248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نظام تأمین مالی نوآوری در ایران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3CD5B6F-B6FA-4609-BF45-D78660E4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38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3768350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7563" y="183255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cs typeface="B Nazanin" pitchFamily="2" charset="-78"/>
              </a:rPr>
              <a:t>جدول 1- نگاشت نهادی نظام تأمین مالی نوآوری در ایران به تفكیك مراحل دوره عمر شرکت و پیشرفت طرح فناورانه </a:t>
            </a:r>
            <a:r>
              <a:rPr lang="fa-IR" sz="1600" b="1" dirty="0">
                <a:solidFill>
                  <a:prstClr val="black"/>
                </a:solidFill>
                <a:cs typeface="B Nazanin" pitchFamily="2" charset="-78"/>
              </a:rPr>
              <a:t>(ادامه)</a:t>
            </a:r>
            <a:r>
              <a:rPr lang="fa-IR" sz="2000" b="1" dirty="0">
                <a:cs typeface="B Nazanin" pitchFamily="2" charset="-78"/>
              </a:rPr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C9081B5-8B5E-411C-92BE-3CFA95B78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1155034"/>
              </p:ext>
            </p:extLst>
          </p:nvPr>
        </p:nvGraphicFramePr>
        <p:xfrm>
          <a:off x="94815" y="2833662"/>
          <a:ext cx="8954369" cy="311561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032664">
                  <a:extLst>
                    <a:ext uri="{9D8B030D-6E8A-4147-A177-3AD203B41FA5}">
                      <a16:colId xmlns:a16="http://schemas.microsoft.com/office/drawing/2014/main" xmlns="" val="3581607022"/>
                    </a:ext>
                  </a:extLst>
                </a:gridCol>
                <a:gridCol w="964704">
                  <a:extLst>
                    <a:ext uri="{9D8B030D-6E8A-4147-A177-3AD203B41FA5}">
                      <a16:colId xmlns:a16="http://schemas.microsoft.com/office/drawing/2014/main" xmlns="" val="1893134125"/>
                    </a:ext>
                  </a:extLst>
                </a:gridCol>
                <a:gridCol w="1307692">
                  <a:extLst>
                    <a:ext uri="{9D8B030D-6E8A-4147-A177-3AD203B41FA5}">
                      <a16:colId xmlns:a16="http://schemas.microsoft.com/office/drawing/2014/main" xmlns="" val="3185705212"/>
                    </a:ext>
                  </a:extLst>
                </a:gridCol>
                <a:gridCol w="904491">
                  <a:extLst>
                    <a:ext uri="{9D8B030D-6E8A-4147-A177-3AD203B41FA5}">
                      <a16:colId xmlns:a16="http://schemas.microsoft.com/office/drawing/2014/main" xmlns="" val="1060420252"/>
                    </a:ext>
                  </a:extLst>
                </a:gridCol>
                <a:gridCol w="537091">
                  <a:extLst>
                    <a:ext uri="{9D8B030D-6E8A-4147-A177-3AD203B41FA5}">
                      <a16:colId xmlns:a16="http://schemas.microsoft.com/office/drawing/2014/main" xmlns="" val="3348998122"/>
                    </a:ext>
                  </a:extLst>
                </a:gridCol>
                <a:gridCol w="785868">
                  <a:extLst>
                    <a:ext uri="{9D8B030D-6E8A-4147-A177-3AD203B41FA5}">
                      <a16:colId xmlns:a16="http://schemas.microsoft.com/office/drawing/2014/main" xmlns="" val="2713141234"/>
                    </a:ext>
                  </a:extLst>
                </a:gridCol>
                <a:gridCol w="904491">
                  <a:extLst>
                    <a:ext uri="{9D8B030D-6E8A-4147-A177-3AD203B41FA5}">
                      <a16:colId xmlns:a16="http://schemas.microsoft.com/office/drawing/2014/main" xmlns="" val="870125045"/>
                    </a:ext>
                  </a:extLst>
                </a:gridCol>
                <a:gridCol w="567159">
                  <a:extLst>
                    <a:ext uri="{9D8B030D-6E8A-4147-A177-3AD203B41FA5}">
                      <a16:colId xmlns:a16="http://schemas.microsoft.com/office/drawing/2014/main" xmlns="" val="983168119"/>
                    </a:ext>
                  </a:extLst>
                </a:gridCol>
                <a:gridCol w="950209">
                  <a:extLst>
                    <a:ext uri="{9D8B030D-6E8A-4147-A177-3AD203B41FA5}">
                      <a16:colId xmlns:a16="http://schemas.microsoft.com/office/drawing/2014/main" xmlns="" val="244315218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l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مرحله رشد شرکت</a:t>
                      </a:r>
                    </a:p>
                    <a:p>
                      <a:pPr algn="l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نهادهای نظام تأمین مالی نوآوری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جنینی</a:t>
                      </a: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 (پژوهش و توسعه و ارائه نمونه آزمایشگاهی)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توسعه نمونه صنعتی (کمینه محصول پذیرفتنی)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تولید محدود (عرضه و تست بازار)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رشد شرکت (شروع تولید)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گسترش شرکت (توسعه بازار)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بلوغ شرکت (توسعه صادرات)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زوال شرکت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توضیحات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extLst>
                  <a:ext uri="{0D108BD9-81ED-4DB2-BD59-A6C34878D82A}">
                    <a16:rowId xmlns:a16="http://schemas.microsoft.com/office/drawing/2014/main" xmlns="" val="563297856"/>
                  </a:ext>
                </a:extLst>
              </a:tr>
              <a:tr h="148318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ایدرو و ایمیدرو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سرمایه‌گذاری مشترک با بخش خصوصی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extLst>
                  <a:ext uri="{0D108BD9-81ED-4DB2-BD59-A6C34878D82A}">
                    <a16:rowId xmlns:a16="http://schemas.microsoft.com/office/drawing/2014/main" xmlns="" val="4176477120"/>
                  </a:ext>
                </a:extLst>
              </a:tr>
              <a:tr h="352413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بانک‌های تجاری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ضمانت‌نامه، سرمایه در گردش، جعاله برای اجرای طرح، سرمایه‌گذاری روی ایجاد و توسعه طرح‌های تولیدی و خدماتی، فروش اقساطی، مشارکت مدنی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extLst>
                  <a:ext uri="{0D108BD9-81ED-4DB2-BD59-A6C34878D82A}">
                    <a16:rowId xmlns:a16="http://schemas.microsoft.com/office/drawing/2014/main" xmlns="" val="2156327356"/>
                  </a:ext>
                </a:extLst>
              </a:tr>
              <a:tr h="236020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سازمان سرمایه‌گذاری و کمک‌های اقتصادی و فنی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جذب و هدایت سرمایه‌های خارجی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extLst>
                  <a:ext uri="{0D108BD9-81ED-4DB2-BD59-A6C34878D82A}">
                    <a16:rowId xmlns:a16="http://schemas.microsoft.com/office/drawing/2014/main" xmlns="" val="3582913980"/>
                  </a:ext>
                </a:extLst>
              </a:tr>
              <a:tr h="148318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شرکت‌های تأمین سرمایه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فروش و ضمانت اوراق بهادار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extLst>
                  <a:ext uri="{0D108BD9-81ED-4DB2-BD59-A6C34878D82A}">
                    <a16:rowId xmlns:a16="http://schemas.microsoft.com/office/drawing/2014/main" xmlns="" val="4111345899"/>
                  </a:ext>
                </a:extLst>
              </a:tr>
              <a:tr h="236020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راهنما</a:t>
                      </a:r>
                      <a:r>
                        <a:rPr lang="fa-IR" sz="1400" kern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: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>
                    <a:noFill/>
                  </a:tcPr>
                </a:tc>
                <a:tc gridSpan="8">
                  <a:txBody>
                    <a:bodyPr/>
                    <a:lstStyle/>
                    <a:p>
                      <a:pPr algn="just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ـــ 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معنی‌دار نیست و ضرورتی ندارد.</a:t>
                      </a:r>
                      <a:r>
                        <a:rPr lang="fa-I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                                         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+ می‌تواند باشد، اما نیست.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5563868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384749BD-F5BF-4F48-AA19-3AA65BB2E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39" y="772118"/>
            <a:ext cx="889248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نظام تأمین مالی نوآوری در ایران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CB19EBA-851B-49AB-B139-28DD6F49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39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103653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منابع تأمین مالی بنگاه‌های نوآور </a:t>
            </a:r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542DE8B1-51FB-47FA-86AF-D0B6865F0D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45533866"/>
              </p:ext>
            </p:extLst>
          </p:nvPr>
        </p:nvGraphicFramePr>
        <p:xfrm>
          <a:off x="323528" y="1334631"/>
          <a:ext cx="8712968" cy="5202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8A87B60-D563-401E-9148-8A8D8AD5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448216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7564" y="1326745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cs typeface="B Nazanin" pitchFamily="2" charset="-78"/>
              </a:rPr>
              <a:t>جدول 1- نگاشت نهادی نظام تأمین مالی نوآوری در ایران به تفكیك مراحل دوره عمر شرکت و پیشرفت طرح فناورانه </a:t>
            </a:r>
            <a:r>
              <a:rPr lang="fa-IR" sz="1600" b="1" dirty="0">
                <a:solidFill>
                  <a:prstClr val="black"/>
                </a:solidFill>
                <a:cs typeface="B Nazanin" pitchFamily="2" charset="-78"/>
              </a:rPr>
              <a:t>(ادامه)</a:t>
            </a:r>
            <a:r>
              <a:rPr lang="fa-IR" sz="2000" b="1" dirty="0">
                <a:cs typeface="B Nazanin" pitchFamily="2" charset="-78"/>
              </a:rPr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C9081B5-8B5E-411C-92BE-3CFA95B78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0648866"/>
              </p:ext>
            </p:extLst>
          </p:nvPr>
        </p:nvGraphicFramePr>
        <p:xfrm>
          <a:off x="0" y="1956561"/>
          <a:ext cx="8966936" cy="483316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080288">
                  <a:extLst>
                    <a:ext uri="{9D8B030D-6E8A-4147-A177-3AD203B41FA5}">
                      <a16:colId xmlns:a16="http://schemas.microsoft.com/office/drawing/2014/main" xmlns="" val="3581607022"/>
                    </a:ext>
                  </a:extLst>
                </a:gridCol>
                <a:gridCol w="879559">
                  <a:extLst>
                    <a:ext uri="{9D8B030D-6E8A-4147-A177-3AD203B41FA5}">
                      <a16:colId xmlns:a16="http://schemas.microsoft.com/office/drawing/2014/main" xmlns="" val="1893134125"/>
                    </a:ext>
                  </a:extLst>
                </a:gridCol>
                <a:gridCol w="1758844">
                  <a:extLst>
                    <a:ext uri="{9D8B030D-6E8A-4147-A177-3AD203B41FA5}">
                      <a16:colId xmlns:a16="http://schemas.microsoft.com/office/drawing/2014/main" xmlns="" val="3185705212"/>
                    </a:ext>
                  </a:extLst>
                </a:gridCol>
                <a:gridCol w="904490">
                  <a:extLst>
                    <a:ext uri="{9D8B030D-6E8A-4147-A177-3AD203B41FA5}">
                      <a16:colId xmlns:a16="http://schemas.microsoft.com/office/drawing/2014/main" xmlns="" val="1060420252"/>
                    </a:ext>
                  </a:extLst>
                </a:gridCol>
                <a:gridCol w="537091">
                  <a:extLst>
                    <a:ext uri="{9D8B030D-6E8A-4147-A177-3AD203B41FA5}">
                      <a16:colId xmlns:a16="http://schemas.microsoft.com/office/drawing/2014/main" xmlns="" val="3348998122"/>
                    </a:ext>
                  </a:extLst>
                </a:gridCol>
                <a:gridCol w="785869">
                  <a:extLst>
                    <a:ext uri="{9D8B030D-6E8A-4147-A177-3AD203B41FA5}">
                      <a16:colId xmlns:a16="http://schemas.microsoft.com/office/drawing/2014/main" xmlns="" val="2713141234"/>
                    </a:ext>
                  </a:extLst>
                </a:gridCol>
                <a:gridCol w="690028">
                  <a:extLst>
                    <a:ext uri="{9D8B030D-6E8A-4147-A177-3AD203B41FA5}">
                      <a16:colId xmlns:a16="http://schemas.microsoft.com/office/drawing/2014/main" xmlns="" val="870125045"/>
                    </a:ext>
                  </a:extLst>
                </a:gridCol>
                <a:gridCol w="569984">
                  <a:extLst>
                    <a:ext uri="{9D8B030D-6E8A-4147-A177-3AD203B41FA5}">
                      <a16:colId xmlns:a16="http://schemas.microsoft.com/office/drawing/2014/main" xmlns="" val="983168119"/>
                    </a:ext>
                  </a:extLst>
                </a:gridCol>
                <a:gridCol w="760783">
                  <a:extLst>
                    <a:ext uri="{9D8B030D-6E8A-4147-A177-3AD203B41FA5}">
                      <a16:colId xmlns:a16="http://schemas.microsoft.com/office/drawing/2014/main" xmlns="" val="244315218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l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مرحله رشد شرکت</a:t>
                      </a:r>
                    </a:p>
                    <a:p>
                      <a:pPr algn="l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نهادهای نظام تأمین مالی نوآوری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جنینی</a:t>
                      </a: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 (پژوهش و توسعه و ارائه نمونه آزمایشگاهی)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توسعه نمونه صنعتی (کمینه محصول پذیرفتنی)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تولید محدود (عرضه و تست بازار)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رشد شرکت (شروع تولید)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گسترش شرکت (توسعه بازار)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بلوغ شرکت (توسعه صادرات)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زوال شرکت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توضیحات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extLst>
                  <a:ext uri="{0D108BD9-81ED-4DB2-BD59-A6C34878D82A}">
                    <a16:rowId xmlns:a16="http://schemas.microsoft.com/office/drawing/2014/main" xmlns="" val="563297856"/>
                  </a:ext>
                </a:extLst>
              </a:tr>
              <a:tr h="673929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نهادهای غیردولتی (ستاد اجرایی فرمان امام، سازمان اقتصادی آستان قدس رضوی، بنیاد مستضعفان و ...)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gridSpan="5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حمایت مالی و سرمایه‌گذاری روی کسب‌وکارهای نوپا و فناور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extLst>
                  <a:ext uri="{0D108BD9-81ED-4DB2-BD59-A6C34878D82A}">
                    <a16:rowId xmlns:a16="http://schemas.microsoft.com/office/drawing/2014/main" xmlns="" val="835750398"/>
                  </a:ext>
                </a:extLst>
              </a:tr>
              <a:tr h="585199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بازار سهام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ـــ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عرضه عمومی اولیه سهام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فروش سهام</a:t>
                      </a:r>
                      <a:endParaRPr lang="en-US" sz="140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+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effectLst/>
                          <a:cs typeface="B Nazanin" panose="00000400000000000000" pitchFamily="2" charset="-78"/>
                        </a:rPr>
                        <a:t>چند صندوق محدود برای فعالیت سرمایه‌گذاری خطرپذیر ایجاد شده است، اما از طریق خرید و فروش سهام، سرمایه‌ای جذب نمی‌شود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extLst>
                  <a:ext uri="{0D108BD9-81ED-4DB2-BD59-A6C34878D82A}">
                    <a16:rowId xmlns:a16="http://schemas.microsoft.com/office/drawing/2014/main" xmlns="" val="877853289"/>
                  </a:ext>
                </a:extLst>
              </a:tr>
              <a:tr h="236020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راهنما</a:t>
                      </a:r>
                      <a:r>
                        <a:rPr lang="fa-IR" sz="1400" kern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: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>
                    <a:noFill/>
                  </a:tcPr>
                </a:tc>
                <a:tc gridSpan="8">
                  <a:txBody>
                    <a:bodyPr/>
                    <a:lstStyle/>
                    <a:p>
                      <a:pPr algn="just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ـــ 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معنی‌دار نیست و ضرورتی ندارد.</a:t>
                      </a:r>
                      <a:r>
                        <a:rPr lang="fa-I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                                         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+ می‌تواند باشد، اما نیست.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28751" marR="287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5563868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384749BD-F5BF-4F48-AA19-3AA65BB2E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6" y="727825"/>
            <a:ext cx="889248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نظام تأمین مالی نوآوری در ایران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1F93CD7-C464-40CE-B515-E4AEC7E4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133164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40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256175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منابع تأمین مالی بنگاه‌های نوآور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542DE8B1-51FB-47FA-86AF-D0B6865F0D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3851683"/>
              </p:ext>
            </p:extLst>
          </p:nvPr>
        </p:nvGraphicFramePr>
        <p:xfrm>
          <a:off x="297868" y="1250504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F2E8181-6CC1-43EA-80B9-F646201F5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5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3893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544" y="6085420"/>
            <a:ext cx="8229600" cy="73467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latin typeface="+mj-lt"/>
                <a:ea typeface="+mj-ea"/>
                <a:cs typeface="B Nazanin" pitchFamily="2" charset="-78"/>
              </a:rPr>
              <a:t>شکل 2- دسته‌بندی منابع تأمین مالی بنگاه‌های کارآفرین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F734F144-C46C-400C-8975-AAAC8B01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منابع تأمین مالی بنگاه‌های نوآور </a:t>
            </a:r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F2E069C-C5D4-4216-9CA4-2C8574551FE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146" b="-2504"/>
          <a:stretch>
            <a:fillRect/>
          </a:stretch>
        </p:blipFill>
        <p:spPr bwMode="auto">
          <a:xfrm>
            <a:off x="827584" y="1627174"/>
            <a:ext cx="7762875" cy="4410744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4E01E33-01CD-430D-821F-A550AC532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6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1028453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544" y="6085420"/>
            <a:ext cx="8229600" cy="73467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latin typeface="+mj-lt"/>
                <a:ea typeface="+mj-ea"/>
                <a:cs typeface="B Nazanin" pitchFamily="2" charset="-78"/>
              </a:rPr>
              <a:t>شکل 3- سهم منابع تأمین مالی با توجه به عمر بنگاه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F734F144-C46C-400C-8975-AAAC8B01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منابع تأمین مالی بنگاه‌های نوآور </a:t>
            </a:r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D641E8-584A-4EFB-B2CE-B701F19673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833" y="1628800"/>
            <a:ext cx="8031311" cy="4320480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883C3EA-4EFE-4D63-B1F3-7A327CF0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7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62518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xmlns="" id="{F734F144-C46C-400C-8975-AAAC8B01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منابع تأمین مالی بنگاه‌های نوآور </a:t>
            </a:r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E9160D7B-1E3E-40AE-A0CE-B0E6F3C2D3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57139054"/>
              </p:ext>
            </p:extLst>
          </p:nvPr>
        </p:nvGraphicFramePr>
        <p:xfrm>
          <a:off x="323528" y="1772816"/>
          <a:ext cx="856895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810F163-FE53-4206-8C13-590AD5A5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8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46262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xmlns="" id="{F734F144-C46C-400C-8975-AAAC8B01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منابع تأمین مالی بنگاه‌های نوآور </a:t>
            </a:r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E9160D7B-1E3E-40AE-A0CE-B0E6F3C2D3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08238470"/>
              </p:ext>
            </p:extLst>
          </p:nvPr>
        </p:nvGraphicFramePr>
        <p:xfrm>
          <a:off x="287524" y="1355656"/>
          <a:ext cx="8568952" cy="531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0D81FAD-621A-43FA-9926-0FD43F319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9</a:t>
            </a:fld>
            <a:r>
              <a:rPr lang="fa-IR" dirty="0"/>
              <a:t> از 40</a:t>
            </a:r>
          </a:p>
        </p:txBody>
      </p:sp>
    </p:spTree>
    <p:extLst>
      <p:ext uri="{BB962C8B-B14F-4D97-AF65-F5344CB8AC3E}">
        <p14:creationId xmlns:p14="http://schemas.microsoft.com/office/powerpoint/2010/main" xmlns="" val="852050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794</TotalTime>
  <Words>3830</Words>
  <Application>Microsoft Office PowerPoint</Application>
  <PresentationFormat>On-screen Show (4:3)</PresentationFormat>
  <Paragraphs>554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Trebuchet MS</vt:lpstr>
      <vt:lpstr>B Titr</vt:lpstr>
      <vt:lpstr>Georgia</vt:lpstr>
      <vt:lpstr>B Nazanin</vt:lpstr>
      <vt:lpstr>Times New Roman</vt:lpstr>
      <vt:lpstr>Calibri</vt:lpstr>
      <vt:lpstr>Wingdings 2</vt:lpstr>
      <vt:lpstr>Urban</vt:lpstr>
      <vt:lpstr>تأمین مالی علم، فناوری و نوآوری</vt:lpstr>
      <vt:lpstr>فهرست</vt:lpstr>
      <vt:lpstr>منابع تأمین مالی بنگاه‌های نوآور</vt:lpstr>
      <vt:lpstr>منابع تأمین مالی بنگاه‌های نوآور (ادامه)</vt:lpstr>
      <vt:lpstr>منابع تأمین مالی بنگاه‌های نوآور (ادامه)</vt:lpstr>
      <vt:lpstr>منابع تأمین مالی بنگاه‌های نوآور (ادامه)</vt:lpstr>
      <vt:lpstr>منابع تأمین مالی بنگاه‌های نوآور (ادامه)</vt:lpstr>
      <vt:lpstr>منابع تأمین مالی بنگاه‌های نوآور (ادامه)</vt:lpstr>
      <vt:lpstr>منابع تأمین مالی بنگاه‌های نوآور (ادامه)</vt:lpstr>
      <vt:lpstr>منابع تأمین مالی بنگاه‌های نوآور (ادامه)</vt:lpstr>
      <vt:lpstr>منابع تأمین مالی بنگاه‌های نوآور (ادامه)</vt:lpstr>
      <vt:lpstr>منابع تأمین مالی بنگاه‌های نوآور (ادامه)</vt:lpstr>
      <vt:lpstr>منابع تأمین مالی بنگاه‌های نوآور (ادامه)</vt:lpstr>
      <vt:lpstr>نظام تأمین مالی نوآوری</vt:lpstr>
      <vt:lpstr>نظام تأمین مالی نوآوری (ادامه)</vt:lpstr>
      <vt:lpstr>بازیگران کلیدی نظام تأمین مالی نوآوری</vt:lpstr>
      <vt:lpstr>بازیگران کلیدی نظام تأمین مالی نوآوری (ادامه)</vt:lpstr>
      <vt:lpstr>بازیگران کلیدی نظام تأمین مالی نوآوری (ادامه)</vt:lpstr>
      <vt:lpstr>بازیگران کلیدی نظام تأمین مالی نوآوری (ادامه)</vt:lpstr>
      <vt:lpstr>بازیگران کلیدی نظام تأمین مالی نوآوری (ادامه)</vt:lpstr>
      <vt:lpstr>بازیگران کلیدی نظام تأمین مالی نوآوری (ادامه)</vt:lpstr>
      <vt:lpstr>بازیگران کلیدی نظام تأمین مالی نوآوری (ادامه)</vt:lpstr>
      <vt:lpstr>بازیگران کلیدی نظام تأمین مالی نوآوری (ادامه)</vt:lpstr>
      <vt:lpstr>روندهای جهانی در نظام تأمین مالی نوآوری</vt:lpstr>
      <vt:lpstr>روندهای جهانی در نظام تأمین مالی نوآوری (ادامه)</vt:lpstr>
      <vt:lpstr>روندهای جهانی در نظام تأمین مالی نوآوری (ادامه)</vt:lpstr>
      <vt:lpstr>روندهای تأمین مالی نوآوری در کشورهای در حال توسعه</vt:lpstr>
      <vt:lpstr>روندهای تأمین مالی نوآوری در کشورهای در حال توسعه (ادامه)</vt:lpstr>
      <vt:lpstr>روندهای تأمین مالی نوآوری در کشورهای در حال توسعه (ادامه)</vt:lpstr>
      <vt:lpstr>نظام تأمین مالی نوآوری در ایران </vt:lpstr>
      <vt:lpstr>نظام تأمین مالی نوآوری در ایران (ادامه) </vt:lpstr>
      <vt:lpstr>نظام تأمین مالی نوآوری در ایران (ادامه) </vt:lpstr>
      <vt:lpstr>نظام تأمین مالی نوآوری در ایران (ادامه) </vt:lpstr>
      <vt:lpstr>نظام تأمین مالی نوآوری در ایران (ادامه) </vt:lpstr>
      <vt:lpstr>نظام تأمین مالی نوآوری در ایران (ادامه) </vt:lpstr>
      <vt:lpstr>نظام تأمین مالی نوآوری در ایران (ادامه) </vt:lpstr>
      <vt:lpstr>نظام تأمین مالی نوآوری در ایران (ادامه) </vt:lpstr>
      <vt:lpstr>نظام تأمین مالی نوآوری در ایران (ادامه) </vt:lpstr>
      <vt:lpstr>نظام تأمین مالی نوآوری در ایران (ادامه) </vt:lpstr>
      <vt:lpstr>نظام تأمین مالی نوآوری در ایران (ادامه)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MShaverdi</dc:creator>
  <cp:lastModifiedBy>alizadeh</cp:lastModifiedBy>
  <cp:revision>143</cp:revision>
  <dcterms:created xsi:type="dcterms:W3CDTF">2019-05-01T06:29:46Z</dcterms:created>
  <dcterms:modified xsi:type="dcterms:W3CDTF">2019-06-11T08:18:22Z</dcterms:modified>
</cp:coreProperties>
</file>