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embedTrueTypeFonts="1" saveSubsetFonts="1" bookmarkIdSeed="2">
  <p:sldMasterIdLst>
    <p:sldMasterId id="2147483660" r:id="rId1"/>
  </p:sldMasterIdLst>
  <p:notesMasterIdLst>
    <p:notesMasterId r:id="rId51"/>
  </p:notesMasterIdLst>
  <p:sldIdLst>
    <p:sldId id="256" r:id="rId2"/>
    <p:sldId id="265" r:id="rId3"/>
    <p:sldId id="266" r:id="rId4"/>
    <p:sldId id="267" r:id="rId5"/>
    <p:sldId id="268" r:id="rId6"/>
    <p:sldId id="269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80" r:id="rId16"/>
    <p:sldId id="283" r:id="rId17"/>
    <p:sldId id="281" r:id="rId18"/>
    <p:sldId id="282" r:id="rId19"/>
    <p:sldId id="284" r:id="rId20"/>
    <p:sldId id="285" r:id="rId21"/>
    <p:sldId id="262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63" r:id="rId30"/>
    <p:sldId id="293" r:id="rId31"/>
    <p:sldId id="294" r:id="rId32"/>
    <p:sldId id="295" r:id="rId33"/>
    <p:sldId id="307" r:id="rId34"/>
    <p:sldId id="308" r:id="rId35"/>
    <p:sldId id="309" r:id="rId36"/>
    <p:sldId id="310" r:id="rId37"/>
    <p:sldId id="311" r:id="rId38"/>
    <p:sldId id="296" r:id="rId39"/>
    <p:sldId id="297" r:id="rId40"/>
    <p:sldId id="298" r:id="rId41"/>
    <p:sldId id="299" r:id="rId42"/>
    <p:sldId id="305" r:id="rId43"/>
    <p:sldId id="306" r:id="rId44"/>
    <p:sldId id="312" r:id="rId45"/>
    <p:sldId id="300" r:id="rId46"/>
    <p:sldId id="301" r:id="rId47"/>
    <p:sldId id="302" r:id="rId48"/>
    <p:sldId id="303" r:id="rId49"/>
    <p:sldId id="304" r:id="rId50"/>
  </p:sldIdLst>
  <p:sldSz cx="9144000" cy="6858000" type="screen4x3"/>
  <p:notesSz cx="6858000" cy="9144000"/>
  <p:embeddedFontLst>
    <p:embeddedFont>
      <p:font typeface="B Titr" panose="00000700000000000000" pitchFamily="2" charset="-78"/>
      <p:bold r:id="rId52"/>
    </p:embeddedFont>
    <p:embeddedFont>
      <p:font typeface="Wingdings 2" panose="05020102010507070707" pitchFamily="18" charset="2"/>
      <p:regular r:id="rId53"/>
    </p:embeddedFont>
    <p:embeddedFont>
      <p:font typeface="Trebuchet MS" panose="020B0603020202020204" pitchFamily="34" charset="0"/>
      <p:regular r:id="rId54"/>
      <p:bold r:id="rId55"/>
      <p:italic r:id="rId56"/>
      <p:boldItalic r:id="rId57"/>
    </p:embeddedFont>
    <p:embeddedFont>
      <p:font typeface="B Nazanin" panose="00000400000000000000" pitchFamily="2" charset="-78"/>
      <p:regular r:id="rId58"/>
      <p:bold r:id="rId59"/>
    </p:embeddedFont>
    <p:embeddedFont>
      <p:font typeface="Calibri" panose="020F0502020204030204" pitchFamily="34" charset="0"/>
      <p:regular r:id="rId60"/>
      <p:bold r:id="rId61"/>
      <p:italic r:id="rId62"/>
      <p:boldItalic r:id="rId63"/>
    </p:embeddedFont>
    <p:embeddedFont>
      <p:font typeface="Georgia" panose="02040502050405020303" pitchFamily="18" charset="0"/>
      <p:regular r:id="rId64"/>
      <p:bold r:id="rId65"/>
      <p:italic r:id="rId66"/>
      <p:boldItalic r:id="rId67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2.fntdata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66" Type="http://schemas.openxmlformats.org/officeDocument/2006/relationships/font" Target="fonts/font15.fntdata"/><Relationship Id="rId5" Type="http://schemas.openxmlformats.org/officeDocument/2006/relationships/slide" Target="slides/slide4.xml"/><Relationship Id="rId61" Type="http://schemas.openxmlformats.org/officeDocument/2006/relationships/font" Target="fonts/font10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64" Type="http://schemas.openxmlformats.org/officeDocument/2006/relationships/font" Target="fonts/font13.fntdata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8.fntdata"/><Relationship Id="rId67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62" Type="http://schemas.openxmlformats.org/officeDocument/2006/relationships/font" Target="fonts/font11.fntdata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65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E0493E1-E622-4CAC-8ABF-F88825835CBF}" type="datetimeFigureOut">
              <a:rPr lang="fa-IR" smtClean="0"/>
              <a:pPr/>
              <a:t>20/11/1440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9E32806-AB78-4F55-9CA7-238AD9DF74C0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45441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32806-AB78-4F55-9CA7-238AD9DF74C0}" type="slidenum">
              <a:rPr lang="fa-IR" smtClean="0"/>
              <a:pPr/>
              <a:t>29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191281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32806-AB78-4F55-9CA7-238AD9DF74C0}" type="slidenum">
              <a:rPr lang="fa-IR" smtClean="0"/>
              <a:pPr/>
              <a:t>47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913837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32806-AB78-4F55-9CA7-238AD9DF74C0}" type="slidenum">
              <a:rPr lang="fa-IR" smtClean="0"/>
              <a:pPr/>
              <a:t>48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933633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32806-AB78-4F55-9CA7-238AD9DF74C0}" type="slidenum">
              <a:rPr lang="fa-IR" smtClean="0"/>
              <a:pPr/>
              <a:t>49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138568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32806-AB78-4F55-9CA7-238AD9DF74C0}" type="slidenum">
              <a:rPr lang="fa-IR" smtClean="0"/>
              <a:pPr/>
              <a:t>39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829072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32806-AB78-4F55-9CA7-238AD9DF74C0}" type="slidenum">
              <a:rPr lang="fa-IR" smtClean="0"/>
              <a:pPr/>
              <a:t>40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046920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32806-AB78-4F55-9CA7-238AD9DF74C0}" type="slidenum">
              <a:rPr lang="fa-IR" smtClean="0"/>
              <a:pPr/>
              <a:t>41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444383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32806-AB78-4F55-9CA7-238AD9DF74C0}" type="slidenum">
              <a:rPr lang="fa-IR" smtClean="0"/>
              <a:pPr/>
              <a:t>42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3623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32806-AB78-4F55-9CA7-238AD9DF74C0}" type="slidenum">
              <a:rPr lang="fa-IR" smtClean="0"/>
              <a:pPr/>
              <a:t>43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916880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32806-AB78-4F55-9CA7-238AD9DF74C0}" type="slidenum">
              <a:rPr lang="fa-IR" smtClean="0"/>
              <a:pPr/>
              <a:t>44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9637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32806-AB78-4F55-9CA7-238AD9DF74C0}" type="slidenum">
              <a:rPr lang="fa-IR" smtClean="0"/>
              <a:pPr/>
              <a:t>45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0357484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E32806-AB78-4F55-9CA7-238AD9DF74C0}" type="slidenum">
              <a:rPr lang="fa-IR" smtClean="0"/>
              <a:pPr/>
              <a:t>46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52226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cs typeface="B Titr" pitchFamily="2" charset="-78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r" rtl="1">
              <a:buNone/>
              <a:defRPr sz="2400">
                <a:solidFill>
                  <a:schemeClr val="tx2"/>
                </a:solidFill>
                <a:cs typeface="B Nazanin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868680" y="6488569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dirty="0" smtClean="0"/>
              <a:t>/49</a:t>
            </a:r>
            <a:endParaRPr lang="fa-I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rtlCol="0"/>
          <a:lstStyle/>
          <a:p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rtlCol="0"/>
          <a:lstStyle/>
          <a:p>
            <a:r>
              <a:rPr lang="fa-IR" smtClean="0"/>
              <a:t>/49</a:t>
            </a:r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/49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6492240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r" rtl="1" eaLnBrk="1" latinLnBrk="0" hangingPunct="1">
        <a:spcBef>
          <a:spcPct val="0"/>
        </a:spcBef>
        <a:buNone/>
        <a:defRPr kumimoji="0" sz="3600" kern="1200">
          <a:solidFill>
            <a:schemeClr val="tx2"/>
          </a:solidFill>
          <a:latin typeface="+mj-lt"/>
          <a:ea typeface="+mj-ea"/>
          <a:cs typeface="B Titr" pitchFamily="2" charset="-78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B Nazanin" pitchFamily="2" charset="-78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B Nazanin" pitchFamily="2" charset="-78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484784"/>
            <a:ext cx="8458200" cy="1470025"/>
          </a:xfrm>
        </p:spPr>
        <p:txBody>
          <a:bodyPr>
            <a:normAutofit/>
          </a:bodyPr>
          <a:lstStyle/>
          <a:p>
            <a:r>
              <a:rPr lang="fa-IR" sz="3200" dirty="0"/>
              <a:t>اولویت‌گذاری حوزه های علم، فناوری و نوآوری </a:t>
            </a:r>
            <a:endParaRPr lang="fa-IR" sz="3200" dirty="0"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4149080"/>
            <a:ext cx="5436096" cy="1944216"/>
          </a:xfrm>
        </p:spPr>
        <p:txBody>
          <a:bodyPr>
            <a:normAutofit/>
          </a:bodyPr>
          <a:lstStyle/>
          <a:p>
            <a:pPr algn="ctr"/>
            <a:endParaRPr lang="fa-IR" b="1" dirty="0" smtClean="0">
              <a:cs typeface="B Nazanin" pitchFamily="2" charset="-78"/>
            </a:endParaRPr>
          </a:p>
          <a:p>
            <a:pPr algn="ctr"/>
            <a:r>
              <a:rPr lang="fa-IR" b="1" dirty="0" smtClean="0">
                <a:cs typeface="B Nazanin" pitchFamily="2" charset="-78"/>
              </a:rPr>
              <a:t>محمدرضا آراستی </a:t>
            </a:r>
          </a:p>
          <a:p>
            <a:pPr algn="ctr"/>
            <a:r>
              <a:rPr lang="fa-IR" b="1" dirty="0" smtClean="0"/>
              <a:t>سید مهدی فاطمی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3- تاریخچه اولویت‌گذاری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رویکرد ماموریت‌گرایی سنتی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ویژگی‌ها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اولویت‌گذاری زمینه‌ای در قالب توسعه زیرساخت </a:t>
            </a:r>
            <a:r>
              <a:rPr lang="fa-IR" dirty="0" smtClean="0">
                <a:solidFill>
                  <a:schemeClr val="tx1"/>
                </a:solidFill>
              </a:rPr>
              <a:t>نهادی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افق </a:t>
            </a:r>
            <a:r>
              <a:rPr lang="fa-IR" dirty="0">
                <a:solidFill>
                  <a:schemeClr val="tx1"/>
                </a:solidFill>
              </a:rPr>
              <a:t>زمانی </a:t>
            </a:r>
            <a:r>
              <a:rPr lang="fa-IR" dirty="0" smtClean="0">
                <a:solidFill>
                  <a:schemeClr val="tx1"/>
                </a:solidFill>
              </a:rPr>
              <a:t>بلندمدت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تقاضای </a:t>
            </a:r>
            <a:r>
              <a:rPr lang="fa-IR" dirty="0">
                <a:solidFill>
                  <a:schemeClr val="tx1"/>
                </a:solidFill>
              </a:rPr>
              <a:t>اولیه صرفا دولتی برای </a:t>
            </a:r>
            <a:r>
              <a:rPr lang="fa-IR" dirty="0" smtClean="0">
                <a:solidFill>
                  <a:schemeClr val="tx1"/>
                </a:solidFill>
              </a:rPr>
              <a:t>پروژه‌ها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انجام </a:t>
            </a:r>
            <a:r>
              <a:rPr lang="fa-IR" dirty="0">
                <a:solidFill>
                  <a:schemeClr val="tx1"/>
                </a:solidFill>
              </a:rPr>
              <a:t>غالب پروژه‌ها در آزمایشگاه‌های </a:t>
            </a:r>
            <a:r>
              <a:rPr lang="fa-IR" dirty="0" smtClean="0">
                <a:solidFill>
                  <a:schemeClr val="tx1"/>
                </a:solidFill>
              </a:rPr>
              <a:t>دولتی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نقش </a:t>
            </a:r>
            <a:r>
              <a:rPr lang="fa-IR" dirty="0">
                <a:solidFill>
                  <a:schemeClr val="tx1"/>
                </a:solidFill>
              </a:rPr>
              <a:t>کلیدی تحقیقات بنیادین مبتنی بر رویکرد فشار دانش در سیاست‌گذاری علم و </a:t>
            </a:r>
            <a:r>
              <a:rPr lang="fa-IR" dirty="0" smtClean="0">
                <a:solidFill>
                  <a:schemeClr val="tx1"/>
                </a:solidFill>
              </a:rPr>
              <a:t>فناوری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محدودیت </a:t>
            </a:r>
            <a:r>
              <a:rPr lang="fa-IR" dirty="0">
                <a:solidFill>
                  <a:schemeClr val="tx1"/>
                </a:solidFill>
              </a:rPr>
              <a:t>تعداد </a:t>
            </a:r>
            <a:r>
              <a:rPr lang="fa-IR" dirty="0" smtClean="0">
                <a:solidFill>
                  <a:schemeClr val="tx1"/>
                </a:solidFill>
              </a:rPr>
              <a:t>بازیگران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فرایند </a:t>
            </a:r>
            <a:r>
              <a:rPr lang="fa-IR" dirty="0">
                <a:solidFill>
                  <a:schemeClr val="tx1"/>
                </a:solidFill>
              </a:rPr>
              <a:t>انتخاب مشخص اولویت‌ها </a:t>
            </a:r>
            <a:endParaRPr lang="fa-IR" dirty="0" smtClean="0">
              <a:solidFill>
                <a:schemeClr val="tx1"/>
              </a:solidFill>
            </a:endParaRP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407359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3- تاریخچه اولویت‌گذاری (ادامه) 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رویکرد ماموریت‌گرایی سنتی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نتیجه: موفقیت در دستیابی به اهداف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کاربرد تجاری انرژی هسته‌ای در دهه </a:t>
            </a:r>
            <a:r>
              <a:rPr lang="fa-IR" dirty="0" smtClean="0">
                <a:solidFill>
                  <a:schemeClr val="tx1"/>
                </a:solidFill>
              </a:rPr>
              <a:t>1950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کاوش‌های </a:t>
            </a:r>
            <a:r>
              <a:rPr lang="fa-IR" dirty="0">
                <a:solidFill>
                  <a:schemeClr val="tx1"/>
                </a:solidFill>
              </a:rPr>
              <a:t>موفقیت‌‌آمیز </a:t>
            </a:r>
            <a:r>
              <a:rPr lang="fa-IR" dirty="0" smtClean="0">
                <a:solidFill>
                  <a:schemeClr val="tx1"/>
                </a:solidFill>
              </a:rPr>
              <a:t>فضایی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علل </a:t>
            </a:r>
            <a:r>
              <a:rPr lang="fa-IR" dirty="0">
                <a:solidFill>
                  <a:schemeClr val="tx1"/>
                </a:solidFill>
              </a:rPr>
              <a:t>حیاتی </a:t>
            </a:r>
            <a:r>
              <a:rPr lang="fa-IR" dirty="0" smtClean="0">
                <a:solidFill>
                  <a:schemeClr val="tx1"/>
                </a:solidFill>
              </a:rPr>
              <a:t>موفقیت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استفاده از منابع مالی </a:t>
            </a:r>
            <a:r>
              <a:rPr lang="fa-IR" dirty="0" smtClean="0">
                <a:solidFill>
                  <a:schemeClr val="tx1"/>
                </a:solidFill>
              </a:rPr>
              <a:t>کلان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همکاری </a:t>
            </a:r>
            <a:r>
              <a:rPr lang="fa-IR" dirty="0">
                <a:solidFill>
                  <a:schemeClr val="tx1"/>
                </a:solidFill>
              </a:rPr>
              <a:t>تحقیقات بنیادین و توسعه فناوری </a:t>
            </a:r>
            <a:r>
              <a:rPr lang="fa-IR" dirty="0" smtClean="0">
                <a:solidFill>
                  <a:schemeClr val="tx1"/>
                </a:solidFill>
              </a:rPr>
              <a:t>کاربردی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تکیه </a:t>
            </a:r>
            <a:r>
              <a:rPr lang="fa-IR" dirty="0">
                <a:solidFill>
                  <a:schemeClr val="tx1"/>
                </a:solidFill>
              </a:rPr>
              <a:t>بر زیرساخت پژوهش </a:t>
            </a:r>
            <a:r>
              <a:rPr lang="fa-IR" dirty="0" smtClean="0">
                <a:solidFill>
                  <a:schemeClr val="tx1"/>
                </a:solidFill>
              </a:rPr>
              <a:t>دولتی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فعالیت ذیل </a:t>
            </a:r>
            <a:r>
              <a:rPr lang="fa-IR" dirty="0">
                <a:solidFill>
                  <a:schemeClr val="tx1"/>
                </a:solidFill>
              </a:rPr>
              <a:t>اهداف زمینه‌ای مشخص</a:t>
            </a:r>
            <a:endParaRPr lang="fa-IR" dirty="0" smtClean="0">
              <a:solidFill>
                <a:schemeClr val="tx1"/>
              </a:solidFill>
            </a:endParaRP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18393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3- تاریخچه اولویت‌گذاری (ادامه) 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رویکرد سیاست صنعتی (فناوری‌های کلیدی صنعتی شهروندی</a:t>
            </a:r>
            <a:r>
              <a:rPr lang="fa-IR" dirty="0" smtClean="0"/>
              <a:t>)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دهه </a:t>
            </a:r>
            <a:r>
              <a:rPr lang="fa-IR" dirty="0" smtClean="0">
                <a:solidFill>
                  <a:schemeClr val="tx1"/>
                </a:solidFill>
              </a:rPr>
              <a:t>1960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تعمیم مفهوم </a:t>
            </a:r>
            <a:r>
              <a:rPr lang="fa-IR" dirty="0">
                <a:solidFill>
                  <a:schemeClr val="tx1"/>
                </a:solidFill>
              </a:rPr>
              <a:t>ماموریت به فناوری‌ها و صنایع شهروندی (نظیر نیمه‌رساناها، فناوری اطلاعات و ارتباطات و مواد جدید) </a:t>
            </a:r>
            <a:r>
              <a:rPr lang="fa-IR" dirty="0" smtClean="0">
                <a:solidFill>
                  <a:schemeClr val="tx1"/>
                </a:solidFill>
              </a:rPr>
              <a:t>به‌عنوان </a:t>
            </a:r>
            <a:r>
              <a:rPr lang="fa-IR" dirty="0">
                <a:solidFill>
                  <a:schemeClr val="tx1"/>
                </a:solidFill>
              </a:rPr>
              <a:t>پیش‌نیاز توسعه اقتصادی </a:t>
            </a:r>
            <a:endParaRPr lang="fa-IR" dirty="0" smtClean="0">
              <a:solidFill>
                <a:schemeClr val="tx1"/>
              </a:solidFill>
            </a:endParaRP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نقش ضروری مداخله </a:t>
            </a:r>
            <a:r>
              <a:rPr lang="fa-IR" dirty="0">
                <a:solidFill>
                  <a:schemeClr val="tx1"/>
                </a:solidFill>
              </a:rPr>
              <a:t>بخش دولتی </a:t>
            </a:r>
            <a:r>
              <a:rPr lang="fa-IR" dirty="0" smtClean="0">
                <a:solidFill>
                  <a:schemeClr val="tx1"/>
                </a:solidFill>
              </a:rPr>
              <a:t>برای </a:t>
            </a:r>
            <a:r>
              <a:rPr lang="fa-IR" dirty="0">
                <a:solidFill>
                  <a:schemeClr val="tx1"/>
                </a:solidFill>
              </a:rPr>
              <a:t>بکارگیری و اشاعه سریع فرصت‌های فناورانه علی‌رغم عدم محدودیت اولویت‌های مزبور به محصولات عمومی</a:t>
            </a: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12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26372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3- تاریخچه اولویت‌گذاری (ادامه) 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رویکرد سیاست صنعتی (فناوری‌های کلیدی صنعتی شهروندی</a:t>
            </a:r>
            <a:r>
              <a:rPr lang="fa-IR" dirty="0" smtClean="0"/>
              <a:t>)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علل بکارگیری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موفقیت </a:t>
            </a:r>
            <a:r>
              <a:rPr lang="fa-IR" dirty="0">
                <a:solidFill>
                  <a:schemeClr val="tx1"/>
                </a:solidFill>
              </a:rPr>
              <a:t>رویکرد ماموریت‌گرایی </a:t>
            </a:r>
            <a:r>
              <a:rPr lang="fa-IR" dirty="0" smtClean="0">
                <a:solidFill>
                  <a:schemeClr val="tx1"/>
                </a:solidFill>
              </a:rPr>
              <a:t>سنتی </a:t>
            </a:r>
            <a:r>
              <a:rPr lang="fa-IR" dirty="0" smtClean="0">
                <a:solidFill>
                  <a:schemeClr val="tx1"/>
                </a:solidFill>
                <a:sym typeface="Wingdings" panose="05000000000000000000" pitchFamily="2" charset="2"/>
              </a:rPr>
              <a:t> </a:t>
            </a:r>
            <a:r>
              <a:rPr lang="fa-IR" dirty="0" smtClean="0">
                <a:solidFill>
                  <a:schemeClr val="tx1"/>
                </a:solidFill>
              </a:rPr>
              <a:t>تمایل </a:t>
            </a:r>
            <a:r>
              <a:rPr lang="fa-IR" dirty="0">
                <a:solidFill>
                  <a:schemeClr val="tx1"/>
                </a:solidFill>
              </a:rPr>
              <a:t>به توسعه فناورانه با حمایت </a:t>
            </a:r>
            <a:r>
              <a:rPr lang="fa-IR" dirty="0" smtClean="0">
                <a:solidFill>
                  <a:schemeClr val="tx1"/>
                </a:solidFill>
              </a:rPr>
              <a:t>دولتی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وجود </a:t>
            </a:r>
            <a:r>
              <a:rPr lang="fa-IR" dirty="0">
                <a:solidFill>
                  <a:schemeClr val="tx1"/>
                </a:solidFill>
              </a:rPr>
              <a:t>و رشد نهادهای پژوهشی </a:t>
            </a:r>
            <a:r>
              <a:rPr lang="fa-IR" dirty="0" smtClean="0">
                <a:solidFill>
                  <a:schemeClr val="tx1"/>
                </a:solidFill>
              </a:rPr>
              <a:t>ماموریت‌گرا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ضرورت </a:t>
            </a:r>
            <a:r>
              <a:rPr lang="fa-IR" dirty="0">
                <a:solidFill>
                  <a:schemeClr val="tx1"/>
                </a:solidFill>
              </a:rPr>
              <a:t>همپایی کشورها با آمریکای پیشگام مبتنی بر فناوری‌های </a:t>
            </a:r>
            <a:r>
              <a:rPr lang="fa-IR" dirty="0" smtClean="0">
                <a:solidFill>
                  <a:schemeClr val="tx1"/>
                </a:solidFill>
              </a:rPr>
              <a:t>جدید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خردمایه مداخله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چگونگی </a:t>
            </a:r>
            <a:r>
              <a:rPr lang="fa-IR" dirty="0">
                <a:solidFill>
                  <a:schemeClr val="tx1"/>
                </a:solidFill>
              </a:rPr>
              <a:t>دستیابی به اقتصاد مقیاس و درنتیجه جایگاه رقابتی با تکیه بر بکارگیری همزمان منابع دولتی و خصوصی </a:t>
            </a:r>
            <a:endParaRPr lang="fa-IR" dirty="0" smtClean="0">
              <a:solidFill>
                <a:schemeClr val="tx1"/>
              </a:solidFill>
            </a:endParaRP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نقش </a:t>
            </a:r>
            <a:r>
              <a:rPr lang="fa-IR" dirty="0">
                <a:solidFill>
                  <a:schemeClr val="tx1"/>
                </a:solidFill>
              </a:rPr>
              <a:t>فناوری‌های عمومی (نظیر فاوا) در توسعه طیف گسترده‌ای از صنایع دیگر و درنتیجه رشد و توسعه اقتصادی </a:t>
            </a:r>
            <a:r>
              <a:rPr lang="fa-IR" dirty="0" smtClean="0">
                <a:solidFill>
                  <a:schemeClr val="tx1"/>
                </a:solidFill>
              </a:rPr>
              <a:t>کشور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407152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3- تاریخچه اولویت‌گذاری (ادامه) 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رویکرد سیاست صنعتی (فناوری‌های کلیدی صنعتی شهروندی</a:t>
            </a:r>
            <a:r>
              <a:rPr lang="fa-IR" dirty="0" smtClean="0"/>
              <a:t>)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ویژگی‌ها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گسترش فزاینده طیف فناوری‌های </a:t>
            </a:r>
            <a:r>
              <a:rPr lang="fa-IR" dirty="0" smtClean="0">
                <a:solidFill>
                  <a:schemeClr val="tx1"/>
                </a:solidFill>
              </a:rPr>
              <a:t>هدف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مشارکت </a:t>
            </a:r>
            <a:r>
              <a:rPr lang="fa-IR" dirty="0">
                <a:solidFill>
                  <a:schemeClr val="tx1"/>
                </a:solidFill>
              </a:rPr>
              <a:t>طیف وسیعی از </a:t>
            </a:r>
            <a:r>
              <a:rPr lang="fa-IR" dirty="0" smtClean="0">
                <a:solidFill>
                  <a:schemeClr val="tx1"/>
                </a:solidFill>
              </a:rPr>
              <a:t>ذینفعان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تاسیس </a:t>
            </a:r>
            <a:r>
              <a:rPr lang="fa-IR" dirty="0">
                <a:solidFill>
                  <a:schemeClr val="tx1"/>
                </a:solidFill>
              </a:rPr>
              <a:t>نهادهای جدید برای اجرای برنامه‌ها (و درنتیجه افزایش پیچیدگی محیط سیاست‌گذاری فناوری در طول زمان</a:t>
            </a:r>
            <a:r>
              <a:rPr lang="fa-IR" dirty="0" smtClean="0">
                <a:solidFill>
                  <a:schemeClr val="tx1"/>
                </a:solidFill>
              </a:rPr>
              <a:t>)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توسعه </a:t>
            </a:r>
            <a:r>
              <a:rPr lang="fa-IR" dirty="0">
                <a:solidFill>
                  <a:schemeClr val="tx1"/>
                </a:solidFill>
              </a:rPr>
              <a:t>روش‌های جدید اولویت‌گذاری (ارزیابی فناوری، آینده‌نگاری فناوری و غیره</a:t>
            </a:r>
            <a:r>
              <a:rPr lang="fa-IR" dirty="0" smtClean="0">
                <a:solidFill>
                  <a:schemeClr val="tx1"/>
                </a:solidFill>
              </a:rPr>
              <a:t>)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برنامه‌ریزی </a:t>
            </a:r>
            <a:r>
              <a:rPr lang="fa-IR" dirty="0">
                <a:solidFill>
                  <a:schemeClr val="tx1"/>
                </a:solidFill>
              </a:rPr>
              <a:t>مطابق نیاز صنایع </a:t>
            </a:r>
            <a:r>
              <a:rPr lang="fa-IR" dirty="0" smtClean="0">
                <a:solidFill>
                  <a:schemeClr val="tx1"/>
                </a:solidFill>
              </a:rPr>
              <a:t>خصوصی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تاکید </a:t>
            </a:r>
            <a:r>
              <a:rPr lang="fa-IR" dirty="0">
                <a:solidFill>
                  <a:schemeClr val="tx1"/>
                </a:solidFill>
              </a:rPr>
              <a:t>بر اشاعه و بکارگیری عمومی در فرایند </a:t>
            </a:r>
            <a:r>
              <a:rPr lang="fa-IR" dirty="0" smtClean="0">
                <a:solidFill>
                  <a:schemeClr val="tx1"/>
                </a:solidFill>
              </a:rPr>
              <a:t>اولویت‌گذاری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05618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3- تاریخچه اولویت‌گذاری (ادامه) 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رویکرد نظام </a:t>
            </a:r>
            <a:r>
              <a:rPr lang="fa-IR" dirty="0" smtClean="0"/>
              <a:t>نوآوری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دهه </a:t>
            </a:r>
            <a:r>
              <a:rPr lang="fa-IR" dirty="0" smtClean="0">
                <a:solidFill>
                  <a:schemeClr val="tx1"/>
                </a:solidFill>
              </a:rPr>
              <a:t>1980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انتقادات فراوان به سیاست‌های </a:t>
            </a:r>
            <a:r>
              <a:rPr lang="fa-IR" dirty="0">
                <a:solidFill>
                  <a:schemeClr val="tx1"/>
                </a:solidFill>
              </a:rPr>
              <a:t>حمایت از فناوری‌ها و بخش‌های صنعتی </a:t>
            </a:r>
            <a:r>
              <a:rPr lang="fa-IR" dirty="0" smtClean="0">
                <a:solidFill>
                  <a:schemeClr val="tx1"/>
                </a:solidFill>
              </a:rPr>
              <a:t>خاص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معضل چگونگی انتخاب اولویت‌ها به‌علت ماهیت سرشار از عدم اطمینان علم و فناوری </a:t>
            </a:r>
            <a:r>
              <a:rPr lang="fa-IR" dirty="0" smtClean="0">
                <a:solidFill>
                  <a:schemeClr val="tx1"/>
                </a:solidFill>
              </a:rPr>
              <a:t>غیرقابل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عدم </a:t>
            </a:r>
            <a:r>
              <a:rPr lang="fa-IR" dirty="0">
                <a:solidFill>
                  <a:schemeClr val="tx1"/>
                </a:solidFill>
              </a:rPr>
              <a:t>امکان تضمین دسترسی به فناوری‌های تعیین‌شده </a:t>
            </a:r>
            <a:r>
              <a:rPr lang="fa-IR" dirty="0" smtClean="0">
                <a:solidFill>
                  <a:schemeClr val="tx1"/>
                </a:solidFill>
              </a:rPr>
              <a:t>با توجه به دسترسی محدود سیاستگذاران </a:t>
            </a:r>
            <a:r>
              <a:rPr lang="fa-IR" dirty="0">
                <a:solidFill>
                  <a:schemeClr val="tx1"/>
                </a:solidFill>
              </a:rPr>
              <a:t>به </a:t>
            </a:r>
            <a:r>
              <a:rPr lang="fa-IR" dirty="0" smtClean="0">
                <a:solidFill>
                  <a:schemeClr val="tx1"/>
                </a:solidFill>
              </a:rPr>
              <a:t>اطلاعات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06440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3- تاریخچه اولویت‌گذاری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رویکرد نظام </a:t>
            </a:r>
            <a:r>
              <a:rPr lang="fa-IR" dirty="0" smtClean="0"/>
              <a:t>نوآوری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انتقادات فراوان به سیاست‌های </a:t>
            </a:r>
            <a:r>
              <a:rPr lang="fa-IR" dirty="0">
                <a:solidFill>
                  <a:schemeClr val="tx1"/>
                </a:solidFill>
              </a:rPr>
              <a:t>حمایت از فناوری‌ها و بخش‌های صنعتی </a:t>
            </a:r>
            <a:r>
              <a:rPr lang="fa-IR" dirty="0" smtClean="0">
                <a:solidFill>
                  <a:schemeClr val="tx1"/>
                </a:solidFill>
              </a:rPr>
              <a:t>خاص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هدررفت سنگین منابع دولتی، ناکارآمدی بازار و در نهایت عدم دستیابی به آرمان حداکثرسازی رفاه در صورت سرمایه‌گذاری بر روی فناوری‌های اشتباه 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اولویت‌گذاری باریک و تخصصی‌سازی </a:t>
            </a:r>
            <a:r>
              <a:rPr lang="fa-IR" dirty="0">
                <a:solidFill>
                  <a:schemeClr val="tx1"/>
                </a:solidFill>
                <a:sym typeface="Wingdings" panose="05000000000000000000" pitchFamily="2" charset="2"/>
              </a:rPr>
              <a:t></a:t>
            </a:r>
            <a:r>
              <a:rPr lang="fa-IR" dirty="0">
                <a:solidFill>
                  <a:schemeClr val="tx1"/>
                </a:solidFill>
              </a:rPr>
              <a:t> قفل‌شدگی ساختاری و آسیب‌پذیری شدید نسبت به شوک‌های محیطی شود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اثرپذیری فرایند تصمیم‌گیری از سرمایه‌گذاری‌های پیشین در بلندمدت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16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58613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3- تاریخچه اولویت‌گذاری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رویکرد نظام </a:t>
            </a:r>
            <a:r>
              <a:rPr lang="fa-IR" dirty="0" smtClean="0"/>
              <a:t>نوآوری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عدم تمرکز </a:t>
            </a:r>
            <a:r>
              <a:rPr lang="fa-IR" dirty="0">
                <a:solidFill>
                  <a:schemeClr val="tx1"/>
                </a:solidFill>
              </a:rPr>
              <a:t>بر حوزه‌های خاص علم و </a:t>
            </a:r>
            <a:r>
              <a:rPr lang="fa-IR" dirty="0" smtClean="0">
                <a:solidFill>
                  <a:schemeClr val="tx1"/>
                </a:solidFill>
              </a:rPr>
              <a:t>فناوری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تاکید بر </a:t>
            </a:r>
            <a:r>
              <a:rPr lang="fa-IR" dirty="0">
                <a:solidFill>
                  <a:schemeClr val="tx1"/>
                </a:solidFill>
              </a:rPr>
              <a:t>اهمیت ابعاد عام و کارکردی فرایند </a:t>
            </a:r>
            <a:r>
              <a:rPr lang="fa-IR" dirty="0" smtClean="0">
                <a:solidFill>
                  <a:schemeClr val="tx1"/>
                </a:solidFill>
              </a:rPr>
              <a:t>نوآوری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انتقاد به رویکرد </a:t>
            </a:r>
            <a:r>
              <a:rPr lang="fa-IR" dirty="0">
                <a:solidFill>
                  <a:schemeClr val="tx1"/>
                </a:solidFill>
              </a:rPr>
              <a:t>خطی به فرایند </a:t>
            </a:r>
            <a:r>
              <a:rPr lang="fa-IR" dirty="0" smtClean="0">
                <a:solidFill>
                  <a:schemeClr val="tx1"/>
                </a:solidFill>
              </a:rPr>
              <a:t>نوآوری </a:t>
            </a:r>
            <a:r>
              <a:rPr lang="fa-IR" dirty="0">
                <a:solidFill>
                  <a:schemeClr val="tx1"/>
                </a:solidFill>
              </a:rPr>
              <a:t>با تکیه بر ماهیت سرشار از عدم اطمینان پروژه‌های نوآوری، درهم‌تنیدگی علم و فناوری، وابستگی به مسیر توسعه فناوری و آثار قفل‌شدگی، نقش فرایندهای یادگیری و اهمیت یکپارچه‌سازی تحقیق و توسعه، تولید و </a:t>
            </a:r>
            <a:r>
              <a:rPr lang="fa-IR" dirty="0" smtClean="0">
                <a:solidFill>
                  <a:schemeClr val="tx1"/>
                </a:solidFill>
              </a:rPr>
              <a:t>بازاریابی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17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4035618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3- تاریخچه اولویت‌گذاری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رویکرد نظام </a:t>
            </a:r>
            <a:r>
              <a:rPr lang="fa-IR" dirty="0" smtClean="0"/>
              <a:t>نوآوری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ترویج الگوبرداری بین‌المللی در قالب انتقال تجربیات موفق کشورها </a:t>
            </a:r>
            <a:r>
              <a:rPr lang="fa-IR" dirty="0">
                <a:solidFill>
                  <a:schemeClr val="tx1"/>
                </a:solidFill>
                <a:sym typeface="Wingdings" panose="05000000000000000000" pitchFamily="2" charset="2"/>
              </a:rPr>
              <a:t> </a:t>
            </a:r>
            <a:r>
              <a:rPr lang="fa-IR" dirty="0">
                <a:solidFill>
                  <a:schemeClr val="tx1"/>
                </a:solidFill>
              </a:rPr>
              <a:t>تشدید یادگیری مشترک سیاستی شد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پیچیدگی ناشی از یکپارچگی گروه‌های متعدد بازیگران </a:t>
            </a:r>
            <a:r>
              <a:rPr lang="fa-IR" dirty="0">
                <a:solidFill>
                  <a:schemeClr val="tx1"/>
                </a:solidFill>
                <a:sym typeface="Wingdings" panose="05000000000000000000" pitchFamily="2" charset="2"/>
              </a:rPr>
              <a:t></a:t>
            </a:r>
            <a:r>
              <a:rPr lang="fa-IR" dirty="0">
                <a:solidFill>
                  <a:schemeClr val="tx1"/>
                </a:solidFill>
              </a:rPr>
              <a:t> ضرورت دستیابی به توانمندی‌های مدیریتی جدید </a:t>
            </a:r>
            <a:r>
              <a:rPr lang="fa-IR" dirty="0">
                <a:solidFill>
                  <a:schemeClr val="tx1"/>
                </a:solidFill>
                <a:sym typeface="Wingdings" panose="05000000000000000000" pitchFamily="2" charset="2"/>
              </a:rPr>
              <a:t> توسعه</a:t>
            </a:r>
            <a:r>
              <a:rPr lang="fa-IR" dirty="0">
                <a:solidFill>
                  <a:schemeClr val="tx1"/>
                </a:solidFill>
              </a:rPr>
              <a:t> ساختارهای اداره جدید برنامه‌های علم و فناوری در </a:t>
            </a:r>
            <a:r>
              <a:rPr lang="fa-IR" dirty="0" smtClean="0">
                <a:solidFill>
                  <a:schemeClr val="tx1"/>
                </a:solidFill>
              </a:rPr>
              <a:t>بنگاه‌های </a:t>
            </a:r>
            <a:r>
              <a:rPr lang="fa-IR" dirty="0">
                <a:solidFill>
                  <a:schemeClr val="tx1"/>
                </a:solidFill>
              </a:rPr>
              <a:t>خارج از بخش دولتی </a:t>
            </a:r>
            <a:r>
              <a:rPr lang="fa-IR" dirty="0" smtClean="0">
                <a:solidFill>
                  <a:schemeClr val="tx1"/>
                </a:solidFill>
                <a:sym typeface="Wingdings" panose="05000000000000000000" pitchFamily="2" charset="2"/>
              </a:rPr>
              <a:t> </a:t>
            </a:r>
            <a:r>
              <a:rPr lang="fa-IR" dirty="0">
                <a:solidFill>
                  <a:schemeClr val="tx1"/>
                </a:solidFill>
                <a:sym typeface="Wingdings" panose="05000000000000000000" pitchFamily="2" charset="2"/>
              </a:rPr>
              <a:t>تغییر</a:t>
            </a:r>
            <a:r>
              <a:rPr lang="fa-IR" dirty="0">
                <a:solidFill>
                  <a:schemeClr val="tx1"/>
                </a:solidFill>
              </a:rPr>
              <a:t> نظام سیاستگذاری فناوری از ساختار سلسله‌مراتبی و متمرکز پیشین به ساختاری پیچیده متشکل از نهادهای </a:t>
            </a:r>
            <a:r>
              <a:rPr lang="fa-IR" dirty="0" smtClean="0">
                <a:solidFill>
                  <a:schemeClr val="tx1"/>
                </a:solidFill>
              </a:rPr>
              <a:t>ذینفع در سیاستگذاری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406323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3- تاریخچه اولویت‌گذاری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رویکرد ماموریت‌گرایی </a:t>
            </a:r>
            <a:r>
              <a:rPr lang="fa-IR" dirty="0" smtClean="0"/>
              <a:t>نوین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رویکرد معاصر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توجه بیشتر به اولویت‌های </a:t>
            </a:r>
            <a:r>
              <a:rPr lang="fa-IR" dirty="0" smtClean="0">
                <a:solidFill>
                  <a:schemeClr val="tx1"/>
                </a:solidFill>
              </a:rPr>
              <a:t>زمینه‌ای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پیشران: افزایش </a:t>
            </a:r>
            <a:r>
              <a:rPr lang="fa-IR" dirty="0">
                <a:solidFill>
                  <a:schemeClr val="tx1"/>
                </a:solidFill>
              </a:rPr>
              <a:t>فشار بر بودجه‌های </a:t>
            </a:r>
            <a:r>
              <a:rPr lang="fa-IR" dirty="0" smtClean="0">
                <a:solidFill>
                  <a:schemeClr val="tx1"/>
                </a:solidFill>
              </a:rPr>
              <a:t>دولتی </a:t>
            </a:r>
            <a:r>
              <a:rPr lang="fa-IR" dirty="0" smtClean="0">
                <a:solidFill>
                  <a:schemeClr val="tx1"/>
                </a:solidFill>
                <a:sym typeface="Wingdings" panose="05000000000000000000" pitchFamily="2" charset="2"/>
              </a:rPr>
              <a:t> </a:t>
            </a:r>
            <a:r>
              <a:rPr lang="fa-IR" dirty="0" smtClean="0">
                <a:solidFill>
                  <a:schemeClr val="tx1"/>
                </a:solidFill>
              </a:rPr>
              <a:t>تمرکز </a:t>
            </a:r>
            <a:r>
              <a:rPr lang="fa-IR" dirty="0">
                <a:solidFill>
                  <a:schemeClr val="tx1"/>
                </a:solidFill>
              </a:rPr>
              <a:t>تلاش‌های پژوهشی بر مجموعه محدودی از </a:t>
            </a:r>
            <a:r>
              <a:rPr lang="fa-IR" dirty="0" smtClean="0">
                <a:solidFill>
                  <a:schemeClr val="tx1"/>
                </a:solidFill>
              </a:rPr>
              <a:t>حوزه‌ها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هم‌زیستی و هم‌تکاملی </a:t>
            </a:r>
            <a:r>
              <a:rPr lang="fa-IR" dirty="0" smtClean="0">
                <a:solidFill>
                  <a:schemeClr val="tx1"/>
                </a:solidFill>
              </a:rPr>
              <a:t>دو </a:t>
            </a:r>
            <a:r>
              <a:rPr lang="fa-IR" dirty="0">
                <a:solidFill>
                  <a:schemeClr val="tx1"/>
                </a:solidFill>
              </a:rPr>
              <a:t>رویکرد مختلف اولویت‌گذاری زمینه‌ای و </a:t>
            </a:r>
            <a:r>
              <a:rPr lang="fa-IR" dirty="0" smtClean="0">
                <a:solidFill>
                  <a:schemeClr val="tx1"/>
                </a:solidFill>
              </a:rPr>
              <a:t>ساختاری/کارکردی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42043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فهرست مطالب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Clr>
                <a:schemeClr val="tx1"/>
              </a:buClr>
              <a:buNone/>
            </a:pPr>
            <a:r>
              <a:rPr lang="fa-IR" sz="2600" b="1" dirty="0" smtClean="0"/>
              <a:t>1- مقدمه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600" b="1" dirty="0" smtClean="0"/>
              <a:t>2- تعریف اولویت‌‌گذاری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600" b="1" dirty="0" smtClean="0"/>
              <a:t>3- تاریخچه اولویت‌گذاری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600" b="1" dirty="0" smtClean="0"/>
              <a:t>4- مدل‌های </a:t>
            </a:r>
            <a:r>
              <a:rPr lang="fa-IR" sz="2600" b="1" dirty="0"/>
              <a:t>نظری </a:t>
            </a:r>
            <a:r>
              <a:rPr lang="fa-IR" sz="2600" b="1" dirty="0" smtClean="0"/>
              <a:t>اولویت‌گذاری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600" b="1" dirty="0" smtClean="0"/>
              <a:t>5- فرایند اولویت‌گذاری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600" b="1" dirty="0" smtClean="0"/>
              <a:t>6- روش‌های اولویت‌گذاری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600" b="1" dirty="0" smtClean="0"/>
              <a:t>7- چالش‌های اولویت‌گذاری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600" b="1" dirty="0" smtClean="0"/>
              <a:t>8- تخصصی‌سازی هوشمند، راهبردی نوین مبتنی بر اولویت‌گذاری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600" b="1" dirty="0" smtClean="0"/>
              <a:t>9- مطالعه موردی: </a:t>
            </a:r>
            <a:r>
              <a:rPr lang="ar-SA" sz="2600" b="1" dirty="0" smtClean="0"/>
              <a:t>نقد و بررسی</a:t>
            </a:r>
            <a:r>
              <a:rPr lang="fa-IR" sz="2600" b="1" dirty="0" smtClean="0"/>
              <a:t> </a:t>
            </a:r>
            <a:r>
              <a:rPr lang="ar-SA" sz="2600" b="1" dirty="0" smtClean="0"/>
              <a:t>نقشه جامع علمی کشور</a:t>
            </a:r>
            <a:endParaRPr lang="fa-IR" sz="26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3- تاریخچه اولویت‌گذاری (ادامه) 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رویکرد ماموریت‌گرایی </a:t>
            </a:r>
            <a:r>
              <a:rPr lang="fa-IR" dirty="0" smtClean="0"/>
              <a:t>نوین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سازماندهی پژوهش علمی (و حتی پژوهش پایه) در حوزه‌های مشخص و اولویت‌گذاری ساختاری ذیل آن‌ها 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مثال: تاکید بر شبکه‌سازی شرکت‌های کوچک و متوسط در حوزه فاوا</a:t>
            </a:r>
            <a:r>
              <a:rPr lang="fa-IR" dirty="0" smtClean="0">
                <a:solidFill>
                  <a:schemeClr val="tx1"/>
                </a:solidFill>
              </a:rPr>
              <a:t>)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اولویت‌گذاری با توجه به اهداف اجتماعی (مثال: توسعه پژوهش در زمینه‌های محیط‌زیست و </a:t>
            </a:r>
            <a:r>
              <a:rPr lang="fa-IR" dirty="0" smtClean="0">
                <a:solidFill>
                  <a:schemeClr val="tx1"/>
                </a:solidFill>
              </a:rPr>
              <a:t>سلامت) </a:t>
            </a:r>
            <a:r>
              <a:rPr lang="fa-IR" dirty="0">
                <a:solidFill>
                  <a:schemeClr val="tx1"/>
                </a:solidFill>
              </a:rPr>
              <a:t>در کشورهایی نظیر انگلیس، فنلاند و </a:t>
            </a:r>
            <a:r>
              <a:rPr lang="fa-IR" dirty="0" smtClean="0">
                <a:solidFill>
                  <a:schemeClr val="tx1"/>
                </a:solidFill>
              </a:rPr>
              <a:t>کره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اولویت‌‌گذاری </a:t>
            </a:r>
            <a:r>
              <a:rPr lang="fa-IR" dirty="0">
                <a:solidFill>
                  <a:schemeClr val="tx1"/>
                </a:solidFill>
              </a:rPr>
              <a:t>زمینه‌ای در سطح بالاتری از </a:t>
            </a:r>
            <a:r>
              <a:rPr lang="fa-IR" dirty="0" smtClean="0">
                <a:solidFill>
                  <a:schemeClr val="tx1"/>
                </a:solidFill>
              </a:rPr>
              <a:t>یکپارچگی </a:t>
            </a:r>
            <a:r>
              <a:rPr lang="fa-IR" dirty="0" smtClean="0">
                <a:solidFill>
                  <a:schemeClr val="tx1"/>
                </a:solidFill>
                <a:sym typeface="Wingdings" panose="05000000000000000000" pitchFamily="2" charset="2"/>
              </a:rPr>
              <a:t></a:t>
            </a:r>
            <a:r>
              <a:rPr lang="fa-IR" dirty="0" smtClean="0">
                <a:solidFill>
                  <a:schemeClr val="tx1"/>
                </a:solidFill>
              </a:rPr>
              <a:t> </a:t>
            </a:r>
            <a:r>
              <a:rPr lang="fa-IR" dirty="0">
                <a:solidFill>
                  <a:schemeClr val="tx1"/>
                </a:solidFill>
              </a:rPr>
              <a:t>ماموریت‌های جدید علم و </a:t>
            </a:r>
            <a:r>
              <a:rPr lang="fa-IR" dirty="0" smtClean="0">
                <a:solidFill>
                  <a:schemeClr val="tx1"/>
                </a:solidFill>
              </a:rPr>
              <a:t>فناوری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24079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3043362"/>
              </p:ext>
            </p:extLst>
          </p:nvPr>
        </p:nvGraphicFramePr>
        <p:xfrm>
          <a:off x="323528" y="1340768"/>
          <a:ext cx="8496943" cy="5218010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1785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26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92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9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2058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>ابرانگاره‌ها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>
                          <a:effectLst/>
                          <a:cs typeface="B Nazanin" panose="00000400000000000000" pitchFamily="2" charset="-78"/>
                        </a:rPr>
                        <a:t>بعد زمینه‌ای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ar-SA" sz="1800" dirty="0">
                          <a:effectLst/>
                          <a:cs typeface="B Nazanin" panose="00000400000000000000" pitchFamily="2" charset="-78"/>
                        </a:rPr>
                        <a:t>بعد قانونی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  <a:cs typeface="B Nazanin" panose="00000400000000000000" pitchFamily="2" charset="-78"/>
                        </a:rPr>
                        <a:t>بعد نهادی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3087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cs typeface="B Nazanin" panose="00000400000000000000" pitchFamily="2" charset="-78"/>
                        </a:rPr>
                        <a:t>رویکرد ماموریت‌گرایی سنتی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cs typeface="B Nazanin" panose="00000400000000000000" pitchFamily="2" charset="-78"/>
                        </a:rPr>
                        <a:t>تاکید بر فناوری‌های بزرگ‌دامنه (نظیر دفاع، انرژی، حمل‌ونقل و غیره)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  <a:cs typeface="B Nazanin" panose="00000400000000000000" pitchFamily="2" charset="-78"/>
                        </a:rPr>
                        <a:t>تولید کالاهای عمومی </a:t>
                      </a:r>
                      <a:r>
                        <a:rPr lang="fa-IR" sz="1800">
                          <a:effectLst/>
                          <a:cs typeface="B Nazanin" panose="00000400000000000000" pitchFamily="2" charset="-78"/>
                        </a:rPr>
                        <a:t>و/ یا ارزشمند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  <a:cs typeface="B Nazanin" panose="00000400000000000000" pitchFamily="2" charset="-78"/>
                        </a:rPr>
                        <a:t>تعریف بالا به پایین اولویت‌های زمینه‌ای، تاسیس واحدهای تحقیق و توسعه بزرگ دولتی (نظیر پژوهشگاه‌های هسته‌ای)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411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cs typeface="B Nazanin" panose="00000400000000000000" pitchFamily="2" charset="-78"/>
                        </a:rPr>
                        <a:t>رویکرد سیاست </a:t>
                      </a:r>
                      <a:r>
                        <a:rPr lang="ar-SA" sz="1800" dirty="0" smtClean="0">
                          <a:effectLst/>
                          <a:cs typeface="B Nazanin" panose="00000400000000000000" pitchFamily="2" charset="-78"/>
                        </a:rPr>
                        <a:t>صنعتی</a:t>
                      </a:r>
                      <a: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  <a:t/>
                      </a:r>
                      <a:br>
                        <a:rPr lang="fa-IR" sz="1800" dirty="0" smtClean="0">
                          <a:effectLst/>
                          <a:cs typeface="B Nazanin" panose="00000400000000000000" pitchFamily="2" charset="-78"/>
                        </a:rPr>
                      </a:br>
                      <a:r>
                        <a:rPr lang="ar-SA" sz="1800" dirty="0" smtClean="0">
                          <a:effectLst/>
                          <a:cs typeface="B Nazanin" panose="00000400000000000000" pitchFamily="2" charset="-78"/>
                        </a:rPr>
                        <a:t>(فناوری‌های </a:t>
                      </a:r>
                      <a:r>
                        <a:rPr lang="ar-SA" sz="1800" dirty="0">
                          <a:effectLst/>
                          <a:cs typeface="B Nazanin" panose="00000400000000000000" pitchFamily="2" charset="-78"/>
                        </a:rPr>
                        <a:t>کلیدی)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cs typeface="B Nazanin" panose="00000400000000000000" pitchFamily="2" charset="-78"/>
                        </a:rPr>
                        <a:t>فاوا، بیوتکنولوژی، مواد جدید، نانوتکنولوژی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cs typeface="B Nazanin" panose="00000400000000000000" pitchFamily="2" charset="-78"/>
                        </a:rPr>
                        <a:t>تسریع رقابت‌پذیری، تاکید بر شکست بازار و اقتصاد مقیاس ایستا و پویا (خصوصا سرریز فناوری‌های ژنریک)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  <a:cs typeface="B Nazanin" panose="00000400000000000000" pitchFamily="2" charset="-78"/>
                        </a:rPr>
                        <a:t>تاکید بر برنامه‌ریزی، پیش‌بینی فناوری و ارزیابی فناوری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3087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  <a:cs typeface="B Nazanin" panose="00000400000000000000" pitchFamily="2" charset="-78"/>
                        </a:rPr>
                        <a:t>رویکرد نظام نوآوری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  <a:cs typeface="B Nazanin" panose="00000400000000000000" pitchFamily="2" charset="-78"/>
                        </a:rPr>
                        <a:t>تاکید برا ابعاد کارکردی نظام نوآوری (همکاری، کسب‌وکارهای نوپا، قانون‌گذاری و غیره)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cs typeface="B Nazanin" panose="00000400000000000000" pitchFamily="2" charset="-78"/>
                        </a:rPr>
                        <a:t>شکست سیستم به‌جای شکست بازار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  <a:cs typeface="B Nazanin" panose="00000400000000000000" pitchFamily="2" charset="-78"/>
                        </a:rPr>
                        <a:t>افزایش تعداد بازیگران / نهادهای مشارکت‌کننده در سیاستگذاری، بنگاه‌ها به‌عنوان بازیگرانی مهم در سیاستگذاری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44116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cs typeface="B Nazanin" panose="00000400000000000000" pitchFamily="2" charset="-78"/>
                        </a:rPr>
                        <a:t>رویکرد ماموریت‌گرایی نوین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  <a:cs typeface="B Nazanin" panose="00000400000000000000" pitchFamily="2" charset="-78"/>
                        </a:rPr>
                        <a:t>توسعه پایدار، جامعه دانش و اطلاعات، تغییرات جمعیت‌شناختی و سنی، امکان جابجایی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>
                          <a:effectLst/>
                          <a:cs typeface="B Nazanin" panose="00000400000000000000" pitchFamily="2" charset="-78"/>
                        </a:rPr>
                        <a:t>جهت‌گیری به سمت نیازها و چالش‌های اجتماعی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800" dirty="0">
                          <a:effectLst/>
                          <a:cs typeface="B Nazanin" panose="00000400000000000000" pitchFamily="2" charset="-78"/>
                        </a:rPr>
                        <a:t>یکپارچه‌سازی گروه‌های اجتماعی مختلف، هماهنگ‌سازی افقی حوزه‌های مختلف سیاستگذاری کنونی، افزایش تعداد بازیگران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755576" y="836712"/>
            <a:ext cx="78488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800" b="1" dirty="0" smtClean="0">
                <a:solidFill>
                  <a:srgbClr val="FF0000"/>
                </a:solidFill>
                <a:cs typeface="B Nazanin" pitchFamily="2" charset="-78"/>
              </a:rPr>
              <a:t>مقایسه ابرانگاره‌های اولویت‌گذاری </a:t>
            </a:r>
            <a:r>
              <a:rPr lang="fa-IR" sz="2800" b="1" dirty="0">
                <a:solidFill>
                  <a:srgbClr val="FF0000"/>
                </a:solidFill>
                <a:cs typeface="B Nazanin" pitchFamily="2" charset="-78"/>
              </a:rPr>
              <a:t>علم، فناوری و نوآوری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21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4- مدل‌های نظری اولویت‌گذاری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3 پرسش کلیدی </a:t>
            </a:r>
            <a:r>
              <a:rPr lang="fa-IR" dirty="0" smtClean="0"/>
              <a:t>برای درک </a:t>
            </a:r>
            <a:r>
              <a:rPr lang="fa-IR" dirty="0"/>
              <a:t>نظام </a:t>
            </a:r>
            <a:r>
              <a:rPr lang="fa-IR" dirty="0" smtClean="0"/>
              <a:t>اولویت‌گذاری</a:t>
            </a:r>
          </a:p>
          <a:p>
            <a:pPr marL="109728" indent="0">
              <a:buClr>
                <a:schemeClr val="tx1"/>
              </a:buClr>
              <a:buNone/>
            </a:pPr>
            <a:endParaRPr lang="fa-IR" dirty="0" smtClean="0"/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چه </a:t>
            </a:r>
            <a:r>
              <a:rPr lang="fa-IR" dirty="0">
                <a:solidFill>
                  <a:schemeClr val="tx1"/>
                </a:solidFill>
              </a:rPr>
              <a:t>کسی تصمیم‌گیرنده است</a:t>
            </a:r>
            <a:r>
              <a:rPr lang="fa-IR" dirty="0" smtClean="0">
                <a:solidFill>
                  <a:schemeClr val="tx1"/>
                </a:solidFill>
              </a:rPr>
              <a:t>؟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مشوق‌هایی </a:t>
            </a:r>
            <a:r>
              <a:rPr lang="fa-IR" dirty="0">
                <a:solidFill>
                  <a:schemeClr val="tx1"/>
                </a:solidFill>
              </a:rPr>
              <a:t>که قرار است به اولویت‌های منتخب تعلق گیرد چیست</a:t>
            </a:r>
            <a:r>
              <a:rPr lang="fa-IR" dirty="0" smtClean="0">
                <a:solidFill>
                  <a:schemeClr val="tx1"/>
                </a:solidFill>
              </a:rPr>
              <a:t>؟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تصمیم‌گیری </a:t>
            </a:r>
            <a:r>
              <a:rPr lang="fa-IR" dirty="0">
                <a:solidFill>
                  <a:schemeClr val="tx1"/>
                </a:solidFill>
              </a:rPr>
              <a:t>در چه سطحی انجام می‌شود</a:t>
            </a:r>
            <a:r>
              <a:rPr lang="fa-IR" dirty="0" smtClean="0">
                <a:solidFill>
                  <a:schemeClr val="tx1"/>
                </a:solidFill>
              </a:rPr>
              <a:t>؟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22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10284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4- مدل‌های نظری اولویت‌گذاری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مدل </a:t>
            </a:r>
            <a:r>
              <a:rPr lang="fa-IR" dirty="0" smtClean="0"/>
              <a:t>کاربرمحور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مدل ایده‌آل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اولویت‌های </a:t>
            </a:r>
            <a:r>
              <a:rPr lang="fa-IR" dirty="0">
                <a:solidFill>
                  <a:schemeClr val="tx1"/>
                </a:solidFill>
              </a:rPr>
              <a:t>کاربران (شرکت‌ها و مردم) جانشین اولویت‌های پژوهشگران و ذینفعان </a:t>
            </a:r>
            <a:r>
              <a:rPr lang="fa-IR" dirty="0" smtClean="0">
                <a:solidFill>
                  <a:schemeClr val="tx1"/>
                </a:solidFill>
              </a:rPr>
              <a:t>فرایند پژوهش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منطق مداخله: </a:t>
            </a:r>
            <a:r>
              <a:rPr lang="fa-IR" dirty="0">
                <a:solidFill>
                  <a:schemeClr val="tx1"/>
                </a:solidFill>
              </a:rPr>
              <a:t>بکارگیری ساختار بازار برای تعادل میان عرضه و تقاضای پژوهش نظیر سایر </a:t>
            </a:r>
            <a:r>
              <a:rPr lang="fa-IR" dirty="0" smtClean="0">
                <a:solidFill>
                  <a:schemeClr val="tx1"/>
                </a:solidFill>
              </a:rPr>
              <a:t>کالاها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هدف مدل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جلب توجه </a:t>
            </a:r>
            <a:r>
              <a:rPr lang="fa-IR" dirty="0">
                <a:solidFill>
                  <a:schemeClr val="tx1"/>
                </a:solidFill>
              </a:rPr>
              <a:t>سیاستگذاران </a:t>
            </a:r>
            <a:r>
              <a:rPr lang="fa-IR" dirty="0" smtClean="0">
                <a:solidFill>
                  <a:schemeClr val="tx1"/>
                </a:solidFill>
              </a:rPr>
              <a:t>به </a:t>
            </a:r>
            <a:r>
              <a:rPr lang="fa-IR" dirty="0">
                <a:solidFill>
                  <a:schemeClr val="tx1"/>
                </a:solidFill>
              </a:rPr>
              <a:t>مشکلات </a:t>
            </a:r>
            <a:r>
              <a:rPr lang="fa-IR" dirty="0" smtClean="0">
                <a:solidFill>
                  <a:schemeClr val="tx1"/>
                </a:solidFill>
              </a:rPr>
              <a:t>گوناگون </a:t>
            </a:r>
            <a:r>
              <a:rPr lang="fa-IR" dirty="0">
                <a:solidFill>
                  <a:schemeClr val="tx1"/>
                </a:solidFill>
              </a:rPr>
              <a:t>ناشی از مشارکت شدید ذینفعان خاص در فرایند اولویت‌گذاری جلب می‌کند </a:t>
            </a:r>
            <a:endParaRPr lang="fa-IR" dirty="0" smtClean="0">
              <a:solidFill>
                <a:schemeClr val="tx1"/>
              </a:solidFill>
            </a:endParaRP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تعدیل فضای </a:t>
            </a:r>
            <a:r>
              <a:rPr lang="fa-IR" dirty="0">
                <a:solidFill>
                  <a:schemeClr val="tx1"/>
                </a:solidFill>
              </a:rPr>
              <a:t>اولویت‌گذاری </a:t>
            </a:r>
            <a:r>
              <a:rPr lang="fa-IR" dirty="0" smtClean="0">
                <a:solidFill>
                  <a:schemeClr val="tx1"/>
                </a:solidFill>
              </a:rPr>
              <a:t>با </a:t>
            </a:r>
            <a:r>
              <a:rPr lang="fa-IR" dirty="0">
                <a:solidFill>
                  <a:schemeClr val="tx1"/>
                </a:solidFill>
              </a:rPr>
              <a:t>توجه مجدد به دیدگاه‌های آحاد </a:t>
            </a:r>
            <a:r>
              <a:rPr lang="fa-IR" dirty="0" smtClean="0">
                <a:solidFill>
                  <a:schemeClr val="tx1"/>
                </a:solidFill>
              </a:rPr>
              <a:t>مردم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13909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4- مدل‌های نظری اولویت‌گذاری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مدل نهادی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پژوهش </a:t>
            </a:r>
            <a:r>
              <a:rPr lang="fa-IR" dirty="0">
                <a:solidFill>
                  <a:schemeClr val="tx1"/>
                </a:solidFill>
              </a:rPr>
              <a:t>غالبا درون سازمان‌های پژوهشی دولتی با روابط و ساختارهای کنترل خاص خود </a:t>
            </a:r>
            <a:endParaRPr lang="fa-IR" dirty="0" smtClean="0">
              <a:solidFill>
                <a:schemeClr val="tx1"/>
              </a:solidFill>
            </a:endParaRP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اثرپذیری پژوهشگران از </a:t>
            </a:r>
            <a:r>
              <a:rPr lang="fa-IR" dirty="0">
                <a:solidFill>
                  <a:schemeClr val="tx1"/>
                </a:solidFill>
              </a:rPr>
              <a:t>ارزش‌ها و اهداف شخصی خود و مشوق‌ها (و ضد مشوق‌های) پیشنهادی نهاد </a:t>
            </a:r>
            <a:endParaRPr lang="fa-IR" dirty="0" smtClean="0">
              <a:solidFill>
                <a:schemeClr val="tx1"/>
              </a:solidFill>
            </a:endParaRP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تعریف نقش سازمانی خاص توسط </a:t>
            </a:r>
            <a:r>
              <a:rPr lang="fa-IR" dirty="0">
                <a:solidFill>
                  <a:schemeClr val="tx1"/>
                </a:solidFill>
              </a:rPr>
              <a:t>نهادهای مختلف </a:t>
            </a:r>
            <a:endParaRPr lang="fa-IR" dirty="0" smtClean="0">
              <a:solidFill>
                <a:schemeClr val="tx1"/>
              </a:solidFill>
            </a:endParaRP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اتکای اولویت‌ها بر </a:t>
            </a:r>
            <a:r>
              <a:rPr lang="fa-IR" dirty="0">
                <a:solidFill>
                  <a:schemeClr val="tx1"/>
                </a:solidFill>
              </a:rPr>
              <a:t>روابط و تجربیات </a:t>
            </a:r>
            <a:r>
              <a:rPr lang="fa-IR" dirty="0" smtClean="0">
                <a:solidFill>
                  <a:schemeClr val="tx1"/>
                </a:solidFill>
              </a:rPr>
              <a:t>نهادی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چارچوبی </a:t>
            </a:r>
            <a:r>
              <a:rPr lang="fa-IR" dirty="0">
                <a:solidFill>
                  <a:schemeClr val="tx1"/>
                </a:solidFill>
              </a:rPr>
              <a:t>مناسب برای تحلیل سازوکارهای اولویت‌گذاری در محیط‌هایی نظیر دانشگاه </a:t>
            </a:r>
            <a:r>
              <a:rPr lang="fa-IR" dirty="0" smtClean="0">
                <a:solidFill>
                  <a:schemeClr val="tx1"/>
                </a:solidFill>
              </a:rPr>
              <a:t>(که ظاهرا </a:t>
            </a:r>
            <a:r>
              <a:rPr lang="fa-IR" dirty="0">
                <a:solidFill>
                  <a:schemeClr val="tx1"/>
                </a:solidFill>
              </a:rPr>
              <a:t>منطق اولویت‌گذاری مشخصی </a:t>
            </a:r>
            <a:r>
              <a:rPr lang="fa-IR" dirty="0" smtClean="0">
                <a:solidFill>
                  <a:schemeClr val="tx1"/>
                </a:solidFill>
              </a:rPr>
              <a:t>ندارند)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جلب توجه </a:t>
            </a:r>
            <a:r>
              <a:rPr lang="fa-IR" dirty="0">
                <a:solidFill>
                  <a:schemeClr val="tx1"/>
                </a:solidFill>
              </a:rPr>
              <a:t>سیاستگذاران </a:t>
            </a:r>
            <a:r>
              <a:rPr lang="fa-IR" dirty="0" smtClean="0">
                <a:solidFill>
                  <a:schemeClr val="tx1"/>
                </a:solidFill>
              </a:rPr>
              <a:t>به </a:t>
            </a:r>
            <a:r>
              <a:rPr lang="fa-IR" dirty="0">
                <a:solidFill>
                  <a:schemeClr val="tx1"/>
                </a:solidFill>
              </a:rPr>
              <a:t>مشوق‌های درون‌سازمانی </a:t>
            </a:r>
            <a:r>
              <a:rPr lang="fa-IR" dirty="0" smtClean="0">
                <a:solidFill>
                  <a:schemeClr val="tx1"/>
                </a:solidFill>
              </a:rPr>
              <a:t>پژوهش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80716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4- مدل‌های نظری اولویت‌گذاری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مدل سیاسی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نقشی کلیدی </a:t>
            </a:r>
            <a:r>
              <a:rPr lang="fa-IR" dirty="0" smtClean="0">
                <a:solidFill>
                  <a:schemeClr val="tx1"/>
                </a:solidFill>
              </a:rPr>
              <a:t>ترجیحات اولویت‌گذاران در </a:t>
            </a:r>
            <a:r>
              <a:rPr lang="fa-IR" dirty="0">
                <a:solidFill>
                  <a:schemeClr val="tx1"/>
                </a:solidFill>
              </a:rPr>
              <a:t>اولویت‌های </a:t>
            </a:r>
            <a:r>
              <a:rPr lang="fa-IR" dirty="0" smtClean="0">
                <a:solidFill>
                  <a:schemeClr val="tx1"/>
                </a:solidFill>
              </a:rPr>
              <a:t>منتخب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شناسایی اولویت‌گذار </a:t>
            </a:r>
            <a:r>
              <a:rPr lang="fa-IR" dirty="0" smtClean="0">
                <a:solidFill>
                  <a:schemeClr val="tx1"/>
                </a:solidFill>
                <a:sym typeface="Wingdings" panose="05000000000000000000" pitchFamily="2" charset="2"/>
              </a:rPr>
              <a:t></a:t>
            </a:r>
            <a:r>
              <a:rPr lang="fa-IR" dirty="0" smtClean="0">
                <a:solidFill>
                  <a:schemeClr val="tx1"/>
                </a:solidFill>
              </a:rPr>
              <a:t> </a:t>
            </a:r>
            <a:r>
              <a:rPr lang="fa-IR" dirty="0">
                <a:solidFill>
                  <a:schemeClr val="tx1"/>
                </a:solidFill>
              </a:rPr>
              <a:t>امکان تخمین نسبتا صحیح اولویت‌های منتخب </a:t>
            </a:r>
            <a:endParaRPr lang="fa-IR" dirty="0" smtClean="0">
              <a:solidFill>
                <a:schemeClr val="tx1"/>
              </a:solidFill>
            </a:endParaRP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ضرورت </a:t>
            </a:r>
            <a:r>
              <a:rPr lang="fa-IR" dirty="0">
                <a:solidFill>
                  <a:schemeClr val="tx1"/>
                </a:solidFill>
              </a:rPr>
              <a:t>درک ماهیت سیاسی </a:t>
            </a:r>
            <a:r>
              <a:rPr lang="fa-IR" dirty="0" smtClean="0">
                <a:solidFill>
                  <a:schemeClr val="tx1"/>
                </a:solidFill>
              </a:rPr>
              <a:t>اولویت‌گذاری جهت </a:t>
            </a:r>
            <a:r>
              <a:rPr lang="fa-IR" dirty="0">
                <a:solidFill>
                  <a:schemeClr val="tx1"/>
                </a:solidFill>
              </a:rPr>
              <a:t>اجرای هوشمندانه فعالیت‌های مشاوره‌ای و چانه‌زنی گردد</a:t>
            </a:r>
            <a:r>
              <a:rPr lang="fa-IR" dirty="0" smtClean="0">
                <a:solidFill>
                  <a:schemeClr val="tx1"/>
                </a:solidFill>
              </a:rPr>
              <a:t>.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مزایای مدل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ایجاد </a:t>
            </a:r>
            <a:r>
              <a:rPr lang="fa-IR" dirty="0">
                <a:solidFill>
                  <a:schemeClr val="tx1"/>
                </a:solidFill>
              </a:rPr>
              <a:t>تعادل میان اهداف آرمانی پژوهش و امکان‌پذیری آن در جهان </a:t>
            </a:r>
            <a:r>
              <a:rPr lang="fa-IR" dirty="0" smtClean="0">
                <a:solidFill>
                  <a:schemeClr val="tx1"/>
                </a:solidFill>
              </a:rPr>
              <a:t>واقع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تعهد </a:t>
            </a:r>
            <a:r>
              <a:rPr lang="fa-IR" dirty="0">
                <a:solidFill>
                  <a:schemeClr val="tx1"/>
                </a:solidFill>
              </a:rPr>
              <a:t>بیشتر سیاستگذاران به اولویت‌ها (به‌علت مشارکت جدی در فرایند </a:t>
            </a:r>
            <a:r>
              <a:rPr lang="fa-IR" dirty="0" smtClean="0">
                <a:solidFill>
                  <a:schemeClr val="tx1"/>
                </a:solidFill>
              </a:rPr>
              <a:t>اولویت‌گذاری</a:t>
            </a:r>
            <a:r>
              <a:rPr lang="fa-IR" dirty="0">
                <a:solidFill>
                  <a:schemeClr val="tx1"/>
                </a:solidFill>
              </a:rPr>
              <a:t>)</a:t>
            </a: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778565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5- فرایند اولویت‌گذاری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فعالیت‌های </a:t>
            </a:r>
            <a:r>
              <a:rPr lang="fa-IR" dirty="0" smtClean="0"/>
              <a:t>پیش‌نیاز </a:t>
            </a:r>
            <a:r>
              <a:rPr lang="fa-IR" dirty="0"/>
              <a:t>آغاز فرایند اولویت‌گذاری علم و </a:t>
            </a:r>
            <a:r>
              <a:rPr lang="fa-IR" dirty="0" smtClean="0"/>
              <a:t>فناوری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rgbClr val="00B050"/>
                </a:solidFill>
              </a:rPr>
              <a:t>تعیین </a:t>
            </a:r>
            <a:r>
              <a:rPr lang="fa-IR" dirty="0">
                <a:solidFill>
                  <a:srgbClr val="00B050"/>
                </a:solidFill>
              </a:rPr>
              <a:t>جایگاه اولویت‌گذاری علم و فناوری در محیط خط‌مشی‌گذاری و سیاستگذاری عمومی و بازتاب مطلوب در تخصیص بودجه به علم و </a:t>
            </a:r>
            <a:r>
              <a:rPr lang="fa-IR" dirty="0" smtClean="0">
                <a:solidFill>
                  <a:srgbClr val="00B050"/>
                </a:solidFill>
              </a:rPr>
              <a:t>فناوری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rgbClr val="00B050"/>
                </a:solidFill>
              </a:rPr>
              <a:t>تعیین </a:t>
            </a:r>
            <a:r>
              <a:rPr lang="fa-IR" dirty="0">
                <a:solidFill>
                  <a:srgbClr val="00B050"/>
                </a:solidFill>
              </a:rPr>
              <a:t>شرایط سیستمی چارچوب علم و فناوری (قوانین، حمایت از کسب‌وکارها، مشوق‌های مالی علم و فناوری و </a:t>
            </a:r>
            <a:r>
              <a:rPr lang="fa-IR" dirty="0" smtClean="0">
                <a:solidFill>
                  <a:srgbClr val="00B050"/>
                </a:solidFill>
              </a:rPr>
              <a:t>غیره)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rgbClr val="00B050"/>
                </a:solidFill>
              </a:rPr>
              <a:t>شناسایی </a:t>
            </a:r>
            <a:r>
              <a:rPr lang="fa-IR" dirty="0">
                <a:solidFill>
                  <a:srgbClr val="00B050"/>
                </a:solidFill>
              </a:rPr>
              <a:t>حوزه‌های اولویت‌دار کلی و عمومی (کارکردی و زمینه‌ای) </a:t>
            </a:r>
            <a:r>
              <a:rPr lang="fa-IR" dirty="0" smtClean="0">
                <a:solidFill>
                  <a:srgbClr val="00B050"/>
                </a:solidFill>
              </a:rPr>
              <a:t>که نیازمند </a:t>
            </a:r>
            <a:r>
              <a:rPr lang="fa-IR" dirty="0">
                <a:solidFill>
                  <a:srgbClr val="00B050"/>
                </a:solidFill>
              </a:rPr>
              <a:t>فعالیت‌های </a:t>
            </a:r>
            <a:r>
              <a:rPr lang="fa-IR" dirty="0" smtClean="0">
                <a:solidFill>
                  <a:srgbClr val="00B050"/>
                </a:solidFill>
              </a:rPr>
              <a:t>سیاستی هستند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مراحل اولویت‌گذاری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تعیین اولویت‌ها: تهیه فهرستی از حوزه‌های تحقیقاتی اولویت‌دار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پیاده‌سازی اولویت‌ها: دریافت، توسعه و انتخاب پروپوزال‌های پژوهشی در راستای اولویت‌های تعیین‌شده در مرحله پیشین</a:t>
            </a:r>
            <a:endParaRPr lang="fa-I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26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402426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5- فرایند اولویت‌گذاری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الگوهای اولویت‌گذاری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رویکرد </a:t>
            </a:r>
            <a:r>
              <a:rPr lang="fa-IR" dirty="0">
                <a:solidFill>
                  <a:schemeClr val="tx1"/>
                </a:solidFill>
              </a:rPr>
              <a:t>بالا به </a:t>
            </a:r>
            <a:r>
              <a:rPr lang="fa-IR" dirty="0" smtClean="0">
                <a:solidFill>
                  <a:schemeClr val="tx1"/>
                </a:solidFill>
              </a:rPr>
              <a:t>پایین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تدوین اولویت‌های </a:t>
            </a:r>
            <a:r>
              <a:rPr lang="fa-IR" dirty="0">
                <a:solidFill>
                  <a:schemeClr val="tx1"/>
                </a:solidFill>
              </a:rPr>
              <a:t>دولتی مبتنی بر اولویت‌های راهبردی ملی (به‌عنوان مثال توسعه اقتصادی) و ماموریت‌های عمومی (به‌عنوان مثال سلامت و درمان) </a:t>
            </a:r>
            <a:r>
              <a:rPr lang="fa-IR" dirty="0" smtClean="0">
                <a:solidFill>
                  <a:schemeClr val="tx1"/>
                </a:solidFill>
              </a:rPr>
              <a:t>و ابلاغ </a:t>
            </a:r>
            <a:r>
              <a:rPr lang="fa-IR" dirty="0">
                <a:solidFill>
                  <a:schemeClr val="tx1"/>
                </a:solidFill>
              </a:rPr>
              <a:t>توسط وزارتخانه‌ها </a:t>
            </a:r>
            <a:endParaRPr lang="fa-IR" dirty="0" smtClean="0">
              <a:solidFill>
                <a:schemeClr val="tx1"/>
              </a:solidFill>
            </a:endParaRP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ماهیتی </a:t>
            </a:r>
            <a:r>
              <a:rPr lang="fa-IR" dirty="0">
                <a:solidFill>
                  <a:schemeClr val="tx1"/>
                </a:solidFill>
              </a:rPr>
              <a:t>طراحانه به </a:t>
            </a:r>
            <a:r>
              <a:rPr lang="fa-IR" dirty="0" smtClean="0">
                <a:solidFill>
                  <a:schemeClr val="tx1"/>
                </a:solidFill>
              </a:rPr>
              <a:t>سیاستگذاری: ارائه مسیر، جهت‌گیری، </a:t>
            </a:r>
            <a:r>
              <a:rPr lang="fa-IR" dirty="0">
                <a:solidFill>
                  <a:schemeClr val="tx1"/>
                </a:solidFill>
              </a:rPr>
              <a:t>منابع </a:t>
            </a:r>
            <a:r>
              <a:rPr lang="fa-IR" dirty="0" smtClean="0">
                <a:solidFill>
                  <a:schemeClr val="tx1"/>
                </a:solidFill>
              </a:rPr>
              <a:t>و </a:t>
            </a:r>
            <a:r>
              <a:rPr lang="fa-IR" dirty="0">
                <a:solidFill>
                  <a:schemeClr val="tx1"/>
                </a:solidFill>
              </a:rPr>
              <a:t>کانال‌های ارتباطی </a:t>
            </a:r>
            <a:r>
              <a:rPr lang="fa-IR" dirty="0" smtClean="0">
                <a:solidFill>
                  <a:schemeClr val="tx1"/>
                </a:solidFill>
              </a:rPr>
              <a:t>به </a:t>
            </a:r>
            <a:r>
              <a:rPr lang="fa-IR" dirty="0">
                <a:solidFill>
                  <a:schemeClr val="tx1"/>
                </a:solidFill>
              </a:rPr>
              <a:t>پژوهشکده‌ها </a:t>
            </a:r>
            <a:r>
              <a:rPr lang="fa-IR" dirty="0" smtClean="0">
                <a:solidFill>
                  <a:schemeClr val="tx1"/>
                </a:solidFill>
              </a:rPr>
              <a:t>توسط دولت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رویکرد پایین به بالا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اولویت‌گذاری توسط پژوهشگران، پژوهشکده‌ها و بنگاه‌های تامین مالی پژوهش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تفسیر اولویت‌های بالادستی توسط پژوهشکده‌ها و سایر ذینفعان مطابق با علایق ایشان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27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95721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5- فرایند اولویت‌گذاری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 algn="just">
              <a:buClr>
                <a:schemeClr val="tx1"/>
              </a:buClr>
              <a:buNone/>
            </a:pPr>
            <a:r>
              <a:rPr lang="fa-IR" b="1" dirty="0" smtClean="0">
                <a:solidFill>
                  <a:schemeClr val="tx1"/>
                </a:solidFill>
              </a:rPr>
              <a:t>اولویت‌گذاری واقعی در نقطه‌ای در میان دو سر طیف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rgbClr val="00B050"/>
                </a:solidFill>
              </a:rPr>
              <a:t>گسترش </a:t>
            </a:r>
            <a:r>
              <a:rPr lang="fa-IR" dirty="0">
                <a:solidFill>
                  <a:srgbClr val="00B050"/>
                </a:solidFill>
              </a:rPr>
              <a:t>بازیگران زیست‌بوم نوآوری و پیچیدگی فرایند نوآوری </a:t>
            </a:r>
            <a:r>
              <a:rPr lang="fa-IR" dirty="0" smtClean="0">
                <a:solidFill>
                  <a:srgbClr val="00B050"/>
                </a:solidFill>
                <a:sym typeface="Wingdings" panose="05000000000000000000" pitchFamily="2" charset="2"/>
              </a:rPr>
              <a:t> کاهش تمرکز در </a:t>
            </a:r>
            <a:r>
              <a:rPr lang="fa-IR" dirty="0" smtClean="0">
                <a:solidFill>
                  <a:srgbClr val="00B050"/>
                </a:solidFill>
              </a:rPr>
              <a:t>فرایند </a:t>
            </a:r>
            <a:r>
              <a:rPr lang="fa-IR" dirty="0">
                <a:solidFill>
                  <a:srgbClr val="00B050"/>
                </a:solidFill>
              </a:rPr>
              <a:t>اولویت‌گذاری </a:t>
            </a:r>
            <a:r>
              <a:rPr lang="fa-IR" dirty="0" smtClean="0">
                <a:solidFill>
                  <a:srgbClr val="00B050"/>
                </a:solidFill>
                <a:sym typeface="Wingdings" panose="05000000000000000000" pitchFamily="2" charset="2"/>
              </a:rPr>
              <a:t> گرایش</a:t>
            </a:r>
            <a:r>
              <a:rPr lang="fa-IR" dirty="0" smtClean="0">
                <a:solidFill>
                  <a:srgbClr val="00B050"/>
                </a:solidFill>
              </a:rPr>
              <a:t> </a:t>
            </a:r>
            <a:r>
              <a:rPr lang="fa-IR" dirty="0">
                <a:solidFill>
                  <a:srgbClr val="00B050"/>
                </a:solidFill>
              </a:rPr>
              <a:t>به سمت الگوهای پایین </a:t>
            </a:r>
            <a:r>
              <a:rPr lang="fa-IR" dirty="0" smtClean="0">
                <a:solidFill>
                  <a:srgbClr val="00B050"/>
                </a:solidFill>
              </a:rPr>
              <a:t>به بالا</a:t>
            </a:r>
          </a:p>
          <a:p>
            <a:pPr marL="109728" indent="0" algn="just">
              <a:buClr>
                <a:schemeClr val="tx1"/>
              </a:buClr>
              <a:buNone/>
            </a:pPr>
            <a:r>
              <a:rPr lang="fa-IR" b="1" dirty="0" smtClean="0"/>
              <a:t>ضرورت ترکیب </a:t>
            </a:r>
            <a:r>
              <a:rPr lang="fa-IR" b="1" dirty="0"/>
              <a:t>رویکردهای بالا به پایین و پایین به </a:t>
            </a:r>
            <a:r>
              <a:rPr lang="fa-IR" b="1" dirty="0" smtClean="0"/>
              <a:t>بالا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تعیین زمینه‌های </a:t>
            </a:r>
            <a:r>
              <a:rPr lang="fa-IR" dirty="0">
                <a:solidFill>
                  <a:schemeClr val="tx2">
                    <a:lumMod val="60000"/>
                    <a:lumOff val="40000"/>
                  </a:schemeClr>
                </a:solidFill>
              </a:rPr>
              <a:t>پژوهشی اولیه </a:t>
            </a:r>
            <a:r>
              <a:rPr lang="fa-I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با رویکرد بالا </a:t>
            </a:r>
            <a:r>
              <a:rPr lang="fa-IR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به پایین </a:t>
            </a:r>
            <a:r>
              <a:rPr lang="fa-I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توسط سیاستگذاران </a:t>
            </a:r>
            <a:r>
              <a:rPr lang="fa-IR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اهداف اجتماعی ماموریت‌های علم و فناوری </a:t>
            </a:r>
            <a:r>
              <a:rPr lang="fa-I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(نظیر محیط زیست و سلامت) و با تحلیل </a:t>
            </a:r>
            <a:r>
              <a:rPr lang="fa-IR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ابعاد شکست بازار و سیستم به‌منظور توسعه نظام </a:t>
            </a:r>
            <a:r>
              <a:rPr lang="fa-I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نوآوری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rgbClr val="C00000"/>
                </a:solidFill>
              </a:rPr>
              <a:t>ترجمه جهت‌گیری‌های سیاست‌های کلی به اولویت‌های مشخص علم و فناوری با رویکرد پایین به بالا از طریق پیشنهاد موضوعات پژوهشی توسط میانجی‌ها و پژوهشگران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812278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67544" y="57912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800" b="1" dirty="0" smtClean="0">
                <a:solidFill>
                  <a:srgbClr val="FF0000"/>
                </a:solidFill>
                <a:latin typeface="+mj-lt"/>
                <a:ea typeface="+mj-ea"/>
                <a:cs typeface="B Nazanin" pitchFamily="2" charset="-78"/>
              </a:rPr>
              <a:t>شاخص‌های </a:t>
            </a:r>
            <a:r>
              <a:rPr lang="fa-IR" sz="2800" b="1" dirty="0">
                <a:solidFill>
                  <a:srgbClr val="FF0000"/>
                </a:solidFill>
                <a:latin typeface="+mj-lt"/>
                <a:ea typeface="+mj-ea"/>
                <a:cs typeface="B Nazanin" pitchFamily="2" charset="-78"/>
              </a:rPr>
              <a:t>ارزیابی اولویت‌های علم، فناوری و نوآوری</a:t>
            </a:r>
            <a:endParaRPr kumimoji="0" lang="fa-IR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B Nazanin" pitchFamily="2" charset="-78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95536" y="764704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B Nazanin" pitchFamily="2" charset="-78"/>
            </a:endParaRPr>
          </a:p>
        </p:txBody>
      </p:sp>
      <p:pic>
        <p:nvPicPr>
          <p:cNvPr id="6" name="Picture 5" descr="C:\Users\Mehdi Fatemi\Desktop\مقاله فارسی ویژه نامه\تصاویر\کتاب قاضی نوری ادیت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80728"/>
            <a:ext cx="7863136" cy="50264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29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1- مقدمه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ناتوانی کشورها در پژوهش در کلیه حوزه‌های علم و فناوری علی‌رغم رشد هزینه‌کرد تحقیق و توسعه به علت ...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رشد فعالیت‌های علمی و فناورانه </a:t>
            </a:r>
            <a:r>
              <a:rPr lang="fa-IR" dirty="0" smtClean="0">
                <a:solidFill>
                  <a:schemeClr val="tx1"/>
                </a:solidFill>
              </a:rPr>
              <a:t>از </a:t>
            </a:r>
            <a:r>
              <a:rPr lang="fa-IR" dirty="0">
                <a:solidFill>
                  <a:schemeClr val="tx1"/>
                </a:solidFill>
              </a:rPr>
              <a:t>نظر دامنه و </a:t>
            </a:r>
            <a:r>
              <a:rPr lang="fa-IR" dirty="0" smtClean="0">
                <a:solidFill>
                  <a:schemeClr val="tx1"/>
                </a:solidFill>
              </a:rPr>
              <a:t>اندازه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ماهیتی </a:t>
            </a:r>
            <a:r>
              <a:rPr lang="fa-IR" dirty="0" smtClean="0">
                <a:solidFill>
                  <a:schemeClr val="tx1"/>
                </a:solidFill>
              </a:rPr>
              <a:t>میان‌رشته‌ای فعالیت‌های پژوهشی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اهمیت ویژه </a:t>
            </a:r>
            <a:r>
              <a:rPr lang="fa-IR" dirty="0"/>
              <a:t>اولویت‌گذاری علم، فناوری و نوآوری </a:t>
            </a:r>
            <a:r>
              <a:rPr lang="fa-IR" dirty="0" smtClean="0"/>
              <a:t>به‌علت آثار چشمگیر بر </a:t>
            </a:r>
            <a:r>
              <a:rPr lang="fa-IR" dirty="0"/>
              <a:t>توسعه اجتماعی – </a:t>
            </a:r>
            <a:r>
              <a:rPr lang="fa-IR" dirty="0" smtClean="0"/>
              <a:t>اقتصادی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آرمان دوگانه و درحال همگرایی اولویت‌گذاری علم و فناوری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اهداف </a:t>
            </a:r>
            <a:r>
              <a:rPr lang="fa-IR" dirty="0" smtClean="0">
                <a:solidFill>
                  <a:schemeClr val="tx1"/>
                </a:solidFill>
              </a:rPr>
              <a:t>اجتماعی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اهداف خاص علمی نظیر ایجاد جرم بحرانی و تسهیل اکتشافات </a:t>
            </a:r>
            <a:r>
              <a:rPr lang="fa-IR" dirty="0" smtClean="0">
                <a:solidFill>
                  <a:schemeClr val="tx1"/>
                </a:solidFill>
              </a:rPr>
              <a:t>جدید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ماهیت وابسته به محیط اولویت‌گذاری علم و فناوری</a:t>
            </a: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54700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6- روش‌های اولویت‌گذاری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انواع روش‌ها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روش‌های مبتنی بر آینده‌نگاری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روش تعیین فناوری‌های </a:t>
            </a:r>
            <a:r>
              <a:rPr lang="fa-IR" dirty="0" smtClean="0">
                <a:solidFill>
                  <a:schemeClr val="tx1"/>
                </a:solidFill>
              </a:rPr>
              <a:t>کلیدی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ره‌نگاشت </a:t>
            </a:r>
            <a:r>
              <a:rPr lang="fa-IR" dirty="0">
                <a:solidFill>
                  <a:schemeClr val="tx1"/>
                </a:solidFill>
              </a:rPr>
              <a:t>فناوری </a:t>
            </a:r>
            <a:endParaRPr lang="fa-IR" dirty="0" smtClean="0">
              <a:solidFill>
                <a:schemeClr val="tx1"/>
              </a:solidFill>
            </a:endParaRP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روش‌های تصمیم‌گیری با معیارهای </a:t>
            </a:r>
            <a:r>
              <a:rPr lang="fa-IR" dirty="0" smtClean="0">
                <a:solidFill>
                  <a:schemeClr val="tx1"/>
                </a:solidFill>
              </a:rPr>
              <a:t>چندگانه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روش‌های </a:t>
            </a:r>
            <a:r>
              <a:rPr lang="fa-IR" dirty="0" smtClean="0">
                <a:solidFill>
                  <a:schemeClr val="tx1"/>
                </a:solidFill>
              </a:rPr>
              <a:t>امتیازدهی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AHP</a:t>
            </a:r>
            <a:endParaRPr lang="fa-IR" dirty="0" smtClean="0">
              <a:solidFill>
                <a:schemeClr val="tx1"/>
              </a:solidFill>
            </a:endParaRP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فراتحلیل و مرور نظام‌مند</a:t>
            </a:r>
            <a:endParaRPr lang="en-US" dirty="0" smtClean="0">
              <a:solidFill>
                <a:schemeClr val="tx1"/>
              </a:solidFill>
            </a:endParaRP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تحلیل هزینه – </a:t>
            </a:r>
            <a:r>
              <a:rPr lang="fa-IR" dirty="0" smtClean="0">
                <a:solidFill>
                  <a:schemeClr val="tx1"/>
                </a:solidFill>
              </a:rPr>
              <a:t>منفعت</a:t>
            </a:r>
            <a:endParaRPr lang="fa-IR" dirty="0">
              <a:solidFill>
                <a:schemeClr val="tx1"/>
              </a:solidFill>
            </a:endParaRP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روش‌های اقتصادسنجی</a:t>
            </a: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51339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6- روش‌های اولویت‌گذاری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انواع روش‌ها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برنامه‌ریزی </a:t>
            </a:r>
            <a:r>
              <a:rPr lang="fa-IR" dirty="0">
                <a:solidFill>
                  <a:schemeClr val="tx1"/>
                </a:solidFill>
              </a:rPr>
              <a:t>ریاضی و مدل‌های </a:t>
            </a:r>
            <a:r>
              <a:rPr lang="fa-IR" dirty="0" smtClean="0">
                <a:solidFill>
                  <a:schemeClr val="tx1"/>
                </a:solidFill>
              </a:rPr>
              <a:t>بهینه‌سازی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مدل‌های </a:t>
            </a:r>
            <a:r>
              <a:rPr lang="fa-IR" dirty="0" smtClean="0">
                <a:solidFill>
                  <a:schemeClr val="tx1"/>
                </a:solidFill>
              </a:rPr>
              <a:t>شبیه‌سازی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شاخص‌های انتخاب روش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مشارکت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شفافیت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پیچیدگی </a:t>
            </a:r>
            <a:r>
              <a:rPr lang="fa-IR" dirty="0">
                <a:solidFill>
                  <a:schemeClr val="tx1"/>
                </a:solidFill>
              </a:rPr>
              <a:t>(وجود روش اندازه‌گیری استاندارد</a:t>
            </a:r>
            <a:r>
              <a:rPr lang="fa-IR" dirty="0" smtClean="0">
                <a:solidFill>
                  <a:schemeClr val="tx1"/>
                </a:solidFill>
              </a:rPr>
              <a:t>)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میزان </a:t>
            </a:r>
            <a:r>
              <a:rPr lang="fa-IR" dirty="0">
                <a:solidFill>
                  <a:schemeClr val="tx1"/>
                </a:solidFill>
              </a:rPr>
              <a:t>و نوع داده </a:t>
            </a: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166192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7- چالش‌های اولویت‌گذاری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همپوشانی </a:t>
            </a:r>
            <a:r>
              <a:rPr lang="fa-IR" dirty="0" smtClean="0"/>
              <a:t>حوزه‌ها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ماهیت میان‌رشته‌ای حوزه‌های علم و </a:t>
            </a:r>
            <a:r>
              <a:rPr lang="fa-IR" dirty="0" smtClean="0">
                <a:solidFill>
                  <a:schemeClr val="tx1"/>
                </a:solidFill>
              </a:rPr>
              <a:t>فناوری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فقدان فهرستی جامع و مانع </a:t>
            </a:r>
            <a:r>
              <a:rPr lang="fa-IR" dirty="0">
                <a:solidFill>
                  <a:schemeClr val="tx1"/>
                </a:solidFill>
              </a:rPr>
              <a:t>متشکل از حوزه‌های </a:t>
            </a:r>
            <a:r>
              <a:rPr lang="fa-IR" dirty="0" smtClean="0">
                <a:solidFill>
                  <a:schemeClr val="tx1"/>
                </a:solidFill>
              </a:rPr>
              <a:t>پژوهشی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تهیه </a:t>
            </a:r>
            <a:r>
              <a:rPr lang="fa-IR" dirty="0">
                <a:solidFill>
                  <a:schemeClr val="tx1"/>
                </a:solidFill>
              </a:rPr>
              <a:t>فهرست اولیه </a:t>
            </a:r>
            <a:r>
              <a:rPr lang="fa-IR" dirty="0" smtClean="0">
                <a:solidFill>
                  <a:schemeClr val="tx1"/>
                </a:solidFill>
              </a:rPr>
              <a:t>گزینه‌ها غالبا </a:t>
            </a:r>
            <a:r>
              <a:rPr lang="fa-IR" dirty="0">
                <a:solidFill>
                  <a:schemeClr val="tx1"/>
                </a:solidFill>
              </a:rPr>
              <a:t>تحت تاثیر پیش‌زمینه تاریخی یا زدوبندهای </a:t>
            </a:r>
            <a:r>
              <a:rPr lang="fa-IR" dirty="0" smtClean="0">
                <a:solidFill>
                  <a:schemeClr val="tx1"/>
                </a:solidFill>
              </a:rPr>
              <a:t>سیاسی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ضرورت </a:t>
            </a:r>
            <a:r>
              <a:rPr lang="fa-IR" dirty="0" smtClean="0">
                <a:solidFill>
                  <a:schemeClr val="tx1"/>
                </a:solidFill>
              </a:rPr>
              <a:t>تهیه فهرست اولیه در </a:t>
            </a:r>
            <a:r>
              <a:rPr lang="fa-IR" dirty="0">
                <a:solidFill>
                  <a:schemeClr val="tx1"/>
                </a:solidFill>
              </a:rPr>
              <a:t>ابتدای مرحله تجزیه و تحلیل </a:t>
            </a:r>
            <a:endParaRPr lang="fa-IR" dirty="0" smtClean="0">
              <a:solidFill>
                <a:schemeClr val="tx1"/>
              </a:solidFill>
            </a:endParaRP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هم‌تکاملی تدریجی </a:t>
            </a:r>
            <a:r>
              <a:rPr lang="fa-IR" dirty="0">
                <a:solidFill>
                  <a:schemeClr val="tx1"/>
                </a:solidFill>
              </a:rPr>
              <a:t>میان حوزه‌های پژوهشی </a:t>
            </a:r>
            <a:r>
              <a:rPr lang="fa-IR" dirty="0" smtClean="0">
                <a:solidFill>
                  <a:schemeClr val="tx1"/>
                </a:solidFill>
              </a:rPr>
              <a:t>با </a:t>
            </a:r>
            <a:r>
              <a:rPr lang="fa-IR" dirty="0">
                <a:solidFill>
                  <a:schemeClr val="tx1"/>
                </a:solidFill>
              </a:rPr>
              <a:t>روشن شدن اهداف برنامه </a:t>
            </a:r>
            <a:r>
              <a:rPr lang="fa-IR" dirty="0" smtClean="0">
                <a:solidFill>
                  <a:schemeClr val="tx1"/>
                </a:solidFill>
                <a:sym typeface="Wingdings" panose="05000000000000000000" pitchFamily="2" charset="2"/>
              </a:rPr>
              <a:t> تعیین</a:t>
            </a:r>
            <a:r>
              <a:rPr lang="fa-IR" dirty="0" smtClean="0">
                <a:solidFill>
                  <a:schemeClr val="tx1"/>
                </a:solidFill>
              </a:rPr>
              <a:t> </a:t>
            </a:r>
            <a:r>
              <a:rPr lang="fa-IR" dirty="0">
                <a:solidFill>
                  <a:schemeClr val="tx1"/>
                </a:solidFill>
              </a:rPr>
              <a:t>ابعاد دامنه، اهداف و اولویت‌های مساله در ارتباط با </a:t>
            </a:r>
            <a:r>
              <a:rPr lang="fa-IR" dirty="0" smtClean="0">
                <a:solidFill>
                  <a:schemeClr val="tx1"/>
                </a:solidFill>
              </a:rPr>
              <a:t>یکدیگر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32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03396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7- چالش‌های اولویت‌گذاری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خبرگی </a:t>
            </a:r>
            <a:r>
              <a:rPr lang="fa-IR" dirty="0" smtClean="0"/>
              <a:t>توزیع‌یافته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خبرگی پراکنده </a:t>
            </a:r>
            <a:r>
              <a:rPr lang="fa-IR" dirty="0">
                <a:solidFill>
                  <a:schemeClr val="tx1"/>
                </a:solidFill>
              </a:rPr>
              <a:t>در </a:t>
            </a:r>
            <a:r>
              <a:rPr lang="fa-IR" dirty="0" smtClean="0">
                <a:solidFill>
                  <a:schemeClr val="tx1"/>
                </a:solidFill>
              </a:rPr>
              <a:t>مسائل </a:t>
            </a:r>
            <a:r>
              <a:rPr lang="fa-IR" dirty="0">
                <a:solidFill>
                  <a:schemeClr val="tx1"/>
                </a:solidFill>
              </a:rPr>
              <a:t>علمی، فناورانه و اجتماعی در میان بسیاری از ذینفعان (نظیر محققان، صنعتگران و کارمندان </a:t>
            </a:r>
            <a:r>
              <a:rPr lang="fa-IR" dirty="0" smtClean="0">
                <a:solidFill>
                  <a:schemeClr val="tx1"/>
                </a:solidFill>
              </a:rPr>
              <a:t>دولتی)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ضرورت بکارگیری </a:t>
            </a:r>
            <a:r>
              <a:rPr lang="fa-IR" dirty="0">
                <a:solidFill>
                  <a:schemeClr val="tx1"/>
                </a:solidFill>
              </a:rPr>
              <a:t>فرآیندهای مشورتی به‌منظور ترکیب و بهره‌برداری از تخصص‌های مربوط در راستای حمایت از تصمیم گیری آگاهانه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تضاد </a:t>
            </a:r>
            <a:r>
              <a:rPr lang="fa-IR" dirty="0" smtClean="0"/>
              <a:t>منافع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تخصیص منابع به برخی حوزه‌های </a:t>
            </a:r>
            <a:r>
              <a:rPr lang="fa-IR" dirty="0" smtClean="0">
                <a:solidFill>
                  <a:schemeClr val="tx1"/>
                </a:solidFill>
              </a:rPr>
              <a:t>خاص = </a:t>
            </a:r>
            <a:r>
              <a:rPr lang="fa-IR" dirty="0">
                <a:solidFill>
                  <a:schemeClr val="tx1"/>
                </a:solidFill>
              </a:rPr>
              <a:t>کاهش منابع تخصیص یافته برای سایر </a:t>
            </a:r>
            <a:r>
              <a:rPr lang="fa-IR" dirty="0" smtClean="0">
                <a:solidFill>
                  <a:schemeClr val="tx1"/>
                </a:solidFill>
              </a:rPr>
              <a:t>موضوعات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تضاد منافع میان </a:t>
            </a:r>
            <a:r>
              <a:rPr lang="fa-IR" dirty="0">
                <a:solidFill>
                  <a:schemeClr val="tx1"/>
                </a:solidFill>
              </a:rPr>
              <a:t>مدافعان حوزه‌های تحقیقاتی </a:t>
            </a:r>
            <a:r>
              <a:rPr lang="fa-IR" dirty="0" smtClean="0">
                <a:solidFill>
                  <a:schemeClr val="tx1"/>
                </a:solidFill>
              </a:rPr>
              <a:t>رقیب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احتمال ارائه ادعاهای آینده‌گرایانه </a:t>
            </a:r>
            <a:r>
              <a:rPr lang="fa-IR" dirty="0">
                <a:solidFill>
                  <a:schemeClr val="tx1"/>
                </a:solidFill>
              </a:rPr>
              <a:t>اغراق‌آمیز در مورد اثرات سودمند اقتصادی و اجتماعی کار </a:t>
            </a:r>
            <a:r>
              <a:rPr lang="fa-IR" dirty="0" smtClean="0">
                <a:solidFill>
                  <a:schemeClr val="tx1"/>
                </a:solidFill>
              </a:rPr>
              <a:t>توسط محقق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26796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7- چالش‌های اولویت‌گذاری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اهداف </a:t>
            </a:r>
            <a:r>
              <a:rPr lang="fa-IR" dirty="0" smtClean="0"/>
              <a:t>چندگانه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دامنه کارکردهای گسترده‌ </a:t>
            </a:r>
            <a:r>
              <a:rPr lang="fa-IR" dirty="0">
                <a:solidFill>
                  <a:schemeClr val="tx1"/>
                </a:solidFill>
              </a:rPr>
              <a:t>برنامه های تحقیقاتی</a:t>
            </a:r>
            <a:r>
              <a:rPr lang="fa-IR" dirty="0" smtClean="0">
                <a:solidFill>
                  <a:schemeClr val="tx1"/>
                </a:solidFill>
              </a:rPr>
              <a:t> (از </a:t>
            </a:r>
            <a:r>
              <a:rPr lang="fa-IR" dirty="0">
                <a:solidFill>
                  <a:schemeClr val="tx1"/>
                </a:solidFill>
              </a:rPr>
              <a:t>کاهش شکست بازار با استفاده از بودجه دولتی تا از بین بردن شکست‌های دیگر در نظام نوآوری </a:t>
            </a:r>
            <a:r>
              <a:rPr lang="fa-IR" dirty="0" smtClean="0">
                <a:solidFill>
                  <a:schemeClr val="tx1"/>
                </a:solidFill>
              </a:rPr>
              <a:t>نظیر </a:t>
            </a:r>
            <a:r>
              <a:rPr lang="fa-IR" dirty="0">
                <a:solidFill>
                  <a:schemeClr val="tx1"/>
                </a:solidFill>
              </a:rPr>
              <a:t>شکست های سیستمی، قفل شدگی ساختاری و </a:t>
            </a:r>
            <a:r>
              <a:rPr lang="fa-IR" dirty="0" smtClean="0">
                <a:solidFill>
                  <a:schemeClr val="tx1"/>
                </a:solidFill>
              </a:rPr>
              <a:t>غیره)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چالش‌ طراحی </a:t>
            </a:r>
            <a:r>
              <a:rPr lang="fa-IR" dirty="0">
                <a:solidFill>
                  <a:schemeClr val="tx1"/>
                </a:solidFill>
              </a:rPr>
              <a:t>اقدامات هدفمند برای دستیابی به تغییرات ساختاری و رفتاری </a:t>
            </a:r>
            <a:r>
              <a:rPr lang="fa-IR" dirty="0" smtClean="0">
                <a:solidFill>
                  <a:schemeClr val="tx1"/>
                </a:solidFill>
              </a:rPr>
              <a:t>دلخواه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وابستگی </a:t>
            </a:r>
            <a:r>
              <a:rPr lang="fa-IR" dirty="0"/>
              <a:t>به </a:t>
            </a:r>
            <a:r>
              <a:rPr lang="fa-IR" dirty="0" smtClean="0"/>
              <a:t>مسیر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بازتاب اولویت‌های </a:t>
            </a:r>
            <a:r>
              <a:rPr lang="fa-IR" dirty="0">
                <a:solidFill>
                  <a:schemeClr val="tx1"/>
                </a:solidFill>
              </a:rPr>
              <a:t>گذشته </a:t>
            </a:r>
            <a:r>
              <a:rPr lang="fa-IR" dirty="0" smtClean="0">
                <a:solidFill>
                  <a:schemeClr val="tx1"/>
                </a:solidFill>
              </a:rPr>
              <a:t>در اولویت‌های کنونی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مثال: پیوند معمولا غیرقابل تغییر پژوهشگاه (خصوصا پژوهشگاه‌های خاص- </a:t>
            </a:r>
            <a:r>
              <a:rPr lang="fa-IR" dirty="0" smtClean="0">
                <a:solidFill>
                  <a:schemeClr val="tx1"/>
                </a:solidFill>
              </a:rPr>
              <a:t>فناوری) </a:t>
            </a:r>
            <a:r>
              <a:rPr lang="fa-IR" dirty="0">
                <a:solidFill>
                  <a:schemeClr val="tx1"/>
                </a:solidFill>
              </a:rPr>
              <a:t>به میزان تقریبی منابع و اهدافی مشخص </a:t>
            </a:r>
            <a:r>
              <a:rPr lang="fa-IR" dirty="0" smtClean="0">
                <a:solidFill>
                  <a:schemeClr val="tx1"/>
                </a:solidFill>
              </a:rPr>
              <a:t>به محض تاسیس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ضرورت تاکید بر حمایت پروژه‌ای به‌جای حمایت </a:t>
            </a:r>
            <a:r>
              <a:rPr lang="fa-IR" dirty="0" smtClean="0">
                <a:solidFill>
                  <a:schemeClr val="tx1"/>
                </a:solidFill>
              </a:rPr>
              <a:t>نهادی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60779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7- چالش‌های اولویت‌گذاری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accent6">
                    <a:lumMod val="75000"/>
                  </a:schemeClr>
                </a:solidFill>
              </a:rPr>
              <a:t>دشواری در همراستاسازی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گسترش تعداد بازیگران فعال و کاهش تمرکز در فرایند </a:t>
            </a:r>
            <a:r>
              <a:rPr lang="fa-IR" dirty="0" smtClean="0">
                <a:solidFill>
                  <a:schemeClr val="tx1"/>
                </a:solidFill>
              </a:rPr>
              <a:t>اولویت‌گذاری </a:t>
            </a:r>
            <a:r>
              <a:rPr lang="fa-IR" dirty="0" smtClean="0">
                <a:solidFill>
                  <a:schemeClr val="tx1"/>
                </a:solidFill>
                <a:sym typeface="Wingdings" panose="05000000000000000000" pitchFamily="2" charset="2"/>
              </a:rPr>
              <a:t></a:t>
            </a:r>
            <a:r>
              <a:rPr lang="fa-IR" dirty="0" smtClean="0">
                <a:solidFill>
                  <a:schemeClr val="tx1"/>
                </a:solidFill>
              </a:rPr>
              <a:t> معضل هماهنگی </a:t>
            </a:r>
            <a:r>
              <a:rPr lang="fa-IR" dirty="0">
                <a:solidFill>
                  <a:schemeClr val="tx1"/>
                </a:solidFill>
              </a:rPr>
              <a:t>اولویت‌های تعیین‌شده در حوزه‌های </a:t>
            </a:r>
            <a:r>
              <a:rPr lang="fa-IR" dirty="0" smtClean="0">
                <a:solidFill>
                  <a:schemeClr val="tx1"/>
                </a:solidFill>
              </a:rPr>
              <a:t>مختلف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تعدد </a:t>
            </a:r>
            <a:r>
              <a:rPr lang="fa-IR" dirty="0">
                <a:solidFill>
                  <a:schemeClr val="tx1"/>
                </a:solidFill>
              </a:rPr>
              <a:t>نهادهای تخصصی </a:t>
            </a:r>
            <a:r>
              <a:rPr lang="fa-IR" dirty="0" smtClean="0">
                <a:solidFill>
                  <a:schemeClr val="tx1"/>
                </a:solidFill>
                <a:sym typeface="Wingdings" panose="05000000000000000000" pitchFamily="2" charset="2"/>
              </a:rPr>
              <a:t></a:t>
            </a:r>
            <a:r>
              <a:rPr lang="fa-IR" dirty="0" smtClean="0">
                <a:solidFill>
                  <a:schemeClr val="tx1"/>
                </a:solidFill>
              </a:rPr>
              <a:t> </a:t>
            </a:r>
            <a:r>
              <a:rPr lang="fa-IR" dirty="0">
                <a:solidFill>
                  <a:schemeClr val="tx1"/>
                </a:solidFill>
              </a:rPr>
              <a:t>تثبیت اولویت‌گذاری زمینه‌ای </a:t>
            </a:r>
            <a:r>
              <a:rPr lang="fa-IR" dirty="0" smtClean="0">
                <a:solidFill>
                  <a:schemeClr val="tx1"/>
                </a:solidFill>
              </a:rPr>
              <a:t>و قفل‌شدگی </a:t>
            </a:r>
            <a:r>
              <a:rPr lang="fa-IR" dirty="0">
                <a:solidFill>
                  <a:schemeClr val="tx1"/>
                </a:solidFill>
              </a:rPr>
              <a:t>شدید </a:t>
            </a:r>
            <a:r>
              <a:rPr lang="fa-IR" dirty="0" smtClean="0">
                <a:solidFill>
                  <a:schemeClr val="tx1"/>
                </a:solidFill>
              </a:rPr>
              <a:t>نظام </a:t>
            </a:r>
            <a:r>
              <a:rPr lang="fa-IR" dirty="0">
                <a:solidFill>
                  <a:schemeClr val="tx1"/>
                </a:solidFill>
              </a:rPr>
              <a:t>اولویت‌گذاری </a:t>
            </a:r>
            <a:endParaRPr lang="fa-IR" dirty="0" smtClean="0">
              <a:solidFill>
                <a:schemeClr val="tx1"/>
              </a:solidFill>
            </a:endParaRPr>
          </a:p>
          <a:p>
            <a:pPr lvl="1" algn="r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الزام کلیه </a:t>
            </a:r>
            <a:r>
              <a:rPr lang="fa-IR" dirty="0">
                <a:solidFill>
                  <a:schemeClr val="tx1"/>
                </a:solidFill>
              </a:rPr>
              <a:t>نهادهای دولتی </a:t>
            </a:r>
            <a:r>
              <a:rPr lang="fa-IR" dirty="0" smtClean="0">
                <a:solidFill>
                  <a:schemeClr val="tx1"/>
                </a:solidFill>
              </a:rPr>
              <a:t>به </a:t>
            </a:r>
            <a:r>
              <a:rPr lang="fa-IR" dirty="0">
                <a:solidFill>
                  <a:schemeClr val="tx1"/>
                </a:solidFill>
              </a:rPr>
              <a:t>تدوین سند راهبردی </a:t>
            </a:r>
            <a:r>
              <a:rPr lang="fa-IR" dirty="0" smtClean="0">
                <a:solidFill>
                  <a:schemeClr val="tx1"/>
                </a:solidFill>
              </a:rPr>
              <a:t>خود با </a:t>
            </a:r>
            <a:r>
              <a:rPr lang="fa-IR" dirty="0">
                <a:solidFill>
                  <a:schemeClr val="tx1"/>
                </a:solidFill>
              </a:rPr>
              <a:t>گسترش رویکرد مدیریت دولتی نوین در دهه 1990 </a:t>
            </a:r>
            <a:r>
              <a:rPr lang="fa-IR" dirty="0" smtClean="0">
                <a:solidFill>
                  <a:schemeClr val="tx1"/>
                </a:solidFill>
              </a:rPr>
              <a:t>میلادی </a:t>
            </a:r>
            <a:r>
              <a:rPr lang="fa-IR" dirty="0" smtClean="0">
                <a:solidFill>
                  <a:schemeClr val="tx1"/>
                </a:solidFill>
                <a:sym typeface="Wingdings" panose="05000000000000000000" pitchFamily="2" charset="2"/>
              </a:rPr>
              <a:t> دشواری هماهنگی </a:t>
            </a:r>
            <a:r>
              <a:rPr lang="fa-IR" dirty="0" smtClean="0">
                <a:solidFill>
                  <a:schemeClr val="tx1"/>
                </a:solidFill>
              </a:rPr>
              <a:t>این </a:t>
            </a:r>
            <a:r>
              <a:rPr lang="fa-IR" dirty="0">
                <a:solidFill>
                  <a:schemeClr val="tx1"/>
                </a:solidFill>
              </a:rPr>
              <a:t>اسناد </a:t>
            </a:r>
            <a:r>
              <a:rPr lang="fa-IR" dirty="0" smtClean="0">
                <a:solidFill>
                  <a:schemeClr val="tx1"/>
                </a:solidFill>
              </a:rPr>
              <a:t>پرتعداد به‌علت عدم </a:t>
            </a:r>
            <a:r>
              <a:rPr lang="fa-IR" dirty="0">
                <a:solidFill>
                  <a:schemeClr val="tx1"/>
                </a:solidFill>
              </a:rPr>
              <a:t>انطباق زمانی اسناد و </a:t>
            </a:r>
            <a:r>
              <a:rPr lang="fa-IR" dirty="0" smtClean="0">
                <a:solidFill>
                  <a:schemeClr val="tx1"/>
                </a:solidFill>
              </a:rPr>
              <a:t>عدم </a:t>
            </a:r>
            <a:r>
              <a:rPr lang="fa-IR" dirty="0">
                <a:solidFill>
                  <a:schemeClr val="tx1"/>
                </a:solidFill>
              </a:rPr>
              <a:t>ارجاع مناسب به اسناد </a:t>
            </a:r>
            <a:r>
              <a:rPr lang="fa-IR" dirty="0" smtClean="0">
                <a:solidFill>
                  <a:schemeClr val="tx1"/>
                </a:solidFill>
              </a:rPr>
              <a:t>بالادستی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407867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7- چالش‌های اولویت‌گذاری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accent6">
                    <a:lumMod val="75000"/>
                  </a:schemeClr>
                </a:solidFill>
              </a:rPr>
              <a:t>تفکیک‌ناپذیری </a:t>
            </a:r>
            <a:r>
              <a:rPr lang="fa-IR" dirty="0" smtClean="0">
                <a:solidFill>
                  <a:schemeClr val="accent6">
                    <a:lumMod val="75000"/>
                  </a:schemeClr>
                </a:solidFill>
              </a:rPr>
              <a:t>اولویت‌ها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کلی بودن و شباهت ماهوی اولویت‌گذاری‌ها (مثال: تکرار حوزه‌های </a:t>
            </a:r>
            <a:r>
              <a:rPr lang="fa-IR" dirty="0">
                <a:solidFill>
                  <a:schemeClr val="tx1"/>
                </a:solidFill>
              </a:rPr>
              <a:t>فاوا، بیوتکنولوژی، نانوتکنولوژی، مواد جدید، فناوری‌های زیست‌محیطی و فناوری‌های سلامت در کلیه </a:t>
            </a:r>
            <a:r>
              <a:rPr lang="fa-IR" dirty="0" smtClean="0">
                <a:solidFill>
                  <a:schemeClr val="tx1"/>
                </a:solidFill>
              </a:rPr>
              <a:t>اولویت‌گذاری‌ها)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accent6">
                    <a:lumMod val="75000"/>
                  </a:schemeClr>
                </a:solidFill>
              </a:rPr>
              <a:t>ناکارایی دو سر طیف اولویت‌گذاری</a:t>
            </a:r>
          </a:p>
          <a:p>
            <a:pPr lvl="2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فهرست </a:t>
            </a:r>
            <a:r>
              <a:rPr lang="fa-IR" dirty="0">
                <a:solidFill>
                  <a:schemeClr val="tx1"/>
                </a:solidFill>
              </a:rPr>
              <a:t>حوزه‌های زمینه‌ای بسیار کلی (به‌عنوان مثال در سه گروه فاوا، بیوتکنولوژی و نانوتکنولوژی</a:t>
            </a:r>
            <a:r>
              <a:rPr lang="fa-IR" dirty="0" smtClean="0">
                <a:solidFill>
                  <a:schemeClr val="tx1"/>
                </a:solidFill>
              </a:rPr>
              <a:t>)</a:t>
            </a:r>
          </a:p>
          <a:p>
            <a:pPr lvl="2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اولویت‌های </a:t>
            </a:r>
            <a:r>
              <a:rPr lang="fa-IR" dirty="0">
                <a:solidFill>
                  <a:schemeClr val="tx1"/>
                </a:solidFill>
              </a:rPr>
              <a:t>بسیار پرتعداد (نظیر فهرست 100 فناوری کلیدی</a:t>
            </a:r>
            <a:r>
              <a:rPr lang="fa-IR" dirty="0" smtClean="0">
                <a:solidFill>
                  <a:schemeClr val="tx1"/>
                </a:solidFill>
              </a:rPr>
              <a:t>)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accent6">
                    <a:lumMod val="75000"/>
                  </a:schemeClr>
                </a:solidFill>
              </a:rPr>
              <a:t>چالش تعیین سطح تفصیل اولویت‌ها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36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50553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7- چالش‌های اولویت‌گذاری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/>
              <a:t>محدودیت دامنه </a:t>
            </a:r>
            <a:r>
              <a:rPr lang="fa-IR" dirty="0" smtClean="0"/>
              <a:t>پیاده‌سازی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2">
                    <a:lumMod val="75000"/>
                  </a:schemeClr>
                </a:solidFill>
              </a:rPr>
              <a:t>ناتوانی </a:t>
            </a:r>
            <a:r>
              <a:rPr lang="fa-IR" dirty="0" smtClean="0">
                <a:solidFill>
                  <a:schemeClr val="tx2">
                    <a:lumMod val="75000"/>
                  </a:schemeClr>
                </a:solidFill>
              </a:rPr>
              <a:t>اولویت‌‌گذاری در دگرگونی توزیع منابع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accent6">
                    <a:lumMod val="75000"/>
                  </a:schemeClr>
                </a:solidFill>
              </a:rPr>
              <a:t>تنها ابزاری برای هماهنگ‌سازی بازیگران برای دستیابی به </a:t>
            </a:r>
            <a:r>
              <a:rPr lang="fa-IR" dirty="0" smtClean="0">
                <a:solidFill>
                  <a:schemeClr val="accent6">
                    <a:lumMod val="75000"/>
                  </a:schemeClr>
                </a:solidFill>
              </a:rPr>
              <a:t>اهداف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2">
                    <a:lumMod val="75000"/>
                  </a:schemeClr>
                </a:solidFill>
              </a:rPr>
              <a:t>موفقیت در دستیابی به اهداف یک اولویت تعیین‌شده </a:t>
            </a:r>
            <a:r>
              <a:rPr lang="fa-IR" dirty="0" smtClean="0">
                <a:solidFill>
                  <a:schemeClr val="tx2">
                    <a:lumMod val="75000"/>
                  </a:schemeClr>
                </a:solidFill>
              </a:rPr>
              <a:t>در گرو </a:t>
            </a:r>
            <a:r>
              <a:rPr lang="fa-IR" dirty="0">
                <a:solidFill>
                  <a:schemeClr val="tx2">
                    <a:lumMod val="75000"/>
                  </a:schemeClr>
                </a:solidFill>
              </a:rPr>
              <a:t>توسعه در ابعاد </a:t>
            </a:r>
            <a:r>
              <a:rPr lang="fa-IR" dirty="0" smtClean="0">
                <a:solidFill>
                  <a:schemeClr val="tx2">
                    <a:lumMod val="75000"/>
                  </a:schemeClr>
                </a:solidFill>
              </a:rPr>
              <a:t>خارج </a:t>
            </a:r>
            <a:r>
              <a:rPr lang="fa-IR" dirty="0">
                <a:solidFill>
                  <a:schemeClr val="tx2">
                    <a:lumMod val="75000"/>
                  </a:schemeClr>
                </a:solidFill>
              </a:rPr>
              <a:t>از کنترل سیاستگذار و یا بازیگر </a:t>
            </a:r>
            <a:r>
              <a:rPr lang="fa-IR" dirty="0" smtClean="0">
                <a:solidFill>
                  <a:schemeClr val="tx2">
                    <a:lumMod val="75000"/>
                  </a:schemeClr>
                </a:solidFill>
              </a:rPr>
              <a:t>اصلی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accent6">
                    <a:lumMod val="75000"/>
                  </a:schemeClr>
                </a:solidFill>
              </a:rPr>
              <a:t>محدودیت شدید میزان بودجه قابل </a:t>
            </a:r>
            <a:r>
              <a:rPr lang="fa-IR" dirty="0" smtClean="0">
                <a:solidFill>
                  <a:schemeClr val="accent6">
                    <a:lumMod val="75000"/>
                  </a:schemeClr>
                </a:solidFill>
              </a:rPr>
              <a:t>بازتوزیع (معمولا میزان </a:t>
            </a:r>
            <a:r>
              <a:rPr lang="fa-IR" dirty="0">
                <a:solidFill>
                  <a:schemeClr val="accent6">
                    <a:lumMod val="75000"/>
                  </a:schemeClr>
                </a:solidFill>
              </a:rPr>
              <a:t>رشد سالانه </a:t>
            </a:r>
            <a:r>
              <a:rPr lang="fa-IR" dirty="0" smtClean="0">
                <a:solidFill>
                  <a:schemeClr val="accent6">
                    <a:lumMod val="75000"/>
                  </a:schemeClr>
                </a:solidFill>
              </a:rPr>
              <a:t>بودجه)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37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70151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fa-IR" sz="3200" b="1" dirty="0" smtClean="0"/>
              <a:t>8- تخصصی‌سازی </a:t>
            </a:r>
            <a:r>
              <a:rPr lang="fa-IR" sz="3200" b="1" dirty="0"/>
              <a:t>هوشمند، راهبردی نوین مبتنی بر اولویت‌گذاری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پیشنهاد </a:t>
            </a:r>
            <a:r>
              <a:rPr lang="fa-IR" dirty="0"/>
              <a:t>اولویت‌گذاری </a:t>
            </a:r>
            <a:r>
              <a:rPr lang="fa-IR" dirty="0" smtClean="0"/>
              <a:t>سطح </a:t>
            </a:r>
            <a:r>
              <a:rPr lang="fa-IR" dirty="0"/>
              <a:t>منطقه‌ای توسط پژوهشگران متعدد برای پاسخگویی به نارسایی‌های اولویت‌گذاری‌های </a:t>
            </a:r>
            <a:r>
              <a:rPr lang="fa-IR" dirty="0" smtClean="0"/>
              <a:t>ملی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rgbClr val="C00000"/>
                </a:solidFill>
              </a:rPr>
              <a:t>ارائه چارچوب </a:t>
            </a:r>
            <a:r>
              <a:rPr lang="fa-IR" dirty="0">
                <a:solidFill>
                  <a:srgbClr val="C00000"/>
                </a:solidFill>
              </a:rPr>
              <a:t>راهبرد تخصصی‌سازی </a:t>
            </a:r>
            <a:r>
              <a:rPr lang="fa-IR" dirty="0" smtClean="0">
                <a:solidFill>
                  <a:srgbClr val="C00000"/>
                </a:solidFill>
              </a:rPr>
              <a:t>هوشمند توسط </a:t>
            </a:r>
            <a:r>
              <a:rPr lang="fa-IR" dirty="0">
                <a:solidFill>
                  <a:srgbClr val="C00000"/>
                </a:solidFill>
              </a:rPr>
              <a:t>اتحادیه </a:t>
            </a:r>
            <a:r>
              <a:rPr lang="fa-IR" dirty="0" smtClean="0">
                <a:solidFill>
                  <a:srgbClr val="C00000"/>
                </a:solidFill>
              </a:rPr>
              <a:t>اروپا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پاسخگویی به معایب </a:t>
            </a:r>
            <a:r>
              <a:rPr lang="fa-IR" dirty="0"/>
              <a:t>تجربیات پیشین سیاستگذاری نوآوری </a:t>
            </a:r>
            <a:r>
              <a:rPr lang="fa-IR" dirty="0" smtClean="0"/>
              <a:t>منطقه‌ای نظیر ضعف </a:t>
            </a:r>
            <a:r>
              <a:rPr lang="fa-IR" dirty="0"/>
              <a:t>در نگاه بین‌المللی و </a:t>
            </a:r>
            <a:r>
              <a:rPr lang="fa-IR" dirty="0" smtClean="0"/>
              <a:t>بین‌منطقه‌ای و </a:t>
            </a:r>
            <a:r>
              <a:rPr lang="fa-IR" dirty="0"/>
              <a:t>عدم همراستایی با ظرفیت‌های صنعتی و اقتصادی </a:t>
            </a:r>
            <a:r>
              <a:rPr lang="fa-IR" dirty="0" smtClean="0"/>
              <a:t>مناطق</a:t>
            </a:r>
            <a:endParaRPr lang="fa-IR" dirty="0"/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rgbClr val="C00000"/>
                </a:solidFill>
              </a:rPr>
              <a:t>هدف: اولویت‌گذاری هوشمند، پایدار و همه‌جانبه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فرض: عدم امکان </a:t>
            </a:r>
            <a:r>
              <a:rPr lang="fa-IR" dirty="0"/>
              <a:t>سیاست‌گذاری متمرکز، از بالا به پایین و تقریباً یکسان برای مناطق </a:t>
            </a:r>
            <a:r>
              <a:rPr lang="fa-IR" dirty="0" smtClean="0"/>
              <a:t>مختلف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0115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fa-IR" sz="3200" b="1" dirty="0" smtClean="0"/>
              <a:t>8- تخصصی‌سازی </a:t>
            </a:r>
            <a:r>
              <a:rPr lang="fa-IR" sz="3200" b="1" dirty="0"/>
              <a:t>هوشمند، راهبردی نوین مبتنی بر </a:t>
            </a:r>
            <a:r>
              <a:rPr lang="fa-IR" sz="3200" b="1" dirty="0" smtClean="0"/>
              <a:t>اولویت‌گذاری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سیاست‌‌گذاری </a:t>
            </a:r>
            <a:r>
              <a:rPr lang="fa-IR" dirty="0"/>
              <a:t>خاص هر منطقه </a:t>
            </a:r>
            <a:r>
              <a:rPr lang="fa-IR" dirty="0" smtClean="0"/>
              <a:t>بر </a:t>
            </a:r>
            <a:r>
              <a:rPr lang="fa-IR" dirty="0"/>
              <a:t>اساس توانمندی‌ها و نیازها و با مشارکت فعال </a:t>
            </a:r>
            <a:r>
              <a:rPr lang="fa-IR" dirty="0" smtClean="0"/>
              <a:t>ذی‌نفعان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3 عنصر کلیدی تخصصی‌سازی هوشمند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rgbClr val="92D050"/>
                </a:solidFill>
              </a:rPr>
              <a:t>راهبردی بودن: همراستایی </a:t>
            </a:r>
            <a:r>
              <a:rPr lang="fa-IR" dirty="0">
                <a:solidFill>
                  <a:srgbClr val="92D050"/>
                </a:solidFill>
              </a:rPr>
              <a:t>با اهداف و </a:t>
            </a:r>
            <a:r>
              <a:rPr lang="fa-IR" dirty="0" smtClean="0">
                <a:solidFill>
                  <a:srgbClr val="92D050"/>
                </a:solidFill>
              </a:rPr>
              <a:t>اولویت‌های منطقه‌ای </a:t>
            </a:r>
            <a:r>
              <a:rPr lang="fa-IR" dirty="0">
                <a:solidFill>
                  <a:srgbClr val="92D050"/>
                </a:solidFill>
              </a:rPr>
              <a:t>و تقویت </a:t>
            </a:r>
            <a:r>
              <a:rPr lang="fa-IR" dirty="0" smtClean="0">
                <a:solidFill>
                  <a:srgbClr val="92D050"/>
                </a:solidFill>
              </a:rPr>
              <a:t>فعالیت‌های نوآورانه 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rgbClr val="92D050"/>
                </a:solidFill>
              </a:rPr>
              <a:t>یکپارچگی: همراستا </a:t>
            </a:r>
            <a:r>
              <a:rPr lang="fa-IR" dirty="0">
                <a:solidFill>
                  <a:srgbClr val="92D050"/>
                </a:solidFill>
              </a:rPr>
              <a:t>با اولویت‌های نوآوری در سطح ملی و </a:t>
            </a:r>
            <a:r>
              <a:rPr lang="fa-IR" dirty="0" smtClean="0">
                <a:solidFill>
                  <a:srgbClr val="92D050"/>
                </a:solidFill>
              </a:rPr>
              <a:t>سیاست‌های </a:t>
            </a:r>
            <a:r>
              <a:rPr lang="fa-IR" dirty="0">
                <a:solidFill>
                  <a:srgbClr val="92D050"/>
                </a:solidFill>
              </a:rPr>
              <a:t>توسعه اقتصادی، آموزش عالی و نیروی انسانی</a:t>
            </a:r>
            <a:endParaRPr lang="fa-IR" dirty="0" smtClean="0">
              <a:solidFill>
                <a:srgbClr val="92D050"/>
              </a:solidFill>
            </a:endParaRP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rgbClr val="92D050"/>
                </a:solidFill>
              </a:rPr>
              <a:t>مکان- محوری</a:t>
            </a:r>
            <a:r>
              <a:rPr lang="fa-IR" dirty="0">
                <a:solidFill>
                  <a:srgbClr val="92D050"/>
                </a:solidFill>
              </a:rPr>
              <a:t>: </a:t>
            </a:r>
            <a:r>
              <a:rPr lang="fa-IR" dirty="0" smtClean="0">
                <a:solidFill>
                  <a:srgbClr val="92D050"/>
                </a:solidFill>
              </a:rPr>
              <a:t>اولویت‌گذاری </a:t>
            </a:r>
            <a:r>
              <a:rPr lang="fa-IR" dirty="0">
                <a:solidFill>
                  <a:srgbClr val="92D050"/>
                </a:solidFill>
              </a:rPr>
              <a:t>با توجه به واقعیتهای موجود در منطقه و بر اساس ورودیها، تجربیات و دانش محلی بازیگران </a:t>
            </a:r>
            <a:r>
              <a:rPr lang="fa-IR" dirty="0" smtClean="0">
                <a:solidFill>
                  <a:srgbClr val="92D050"/>
                </a:solidFill>
              </a:rPr>
              <a:t>منطقه‌ای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821356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تعریف اولویت‌گذاری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برخی تعاریف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فرایندی </a:t>
            </a:r>
            <a:r>
              <a:rPr lang="fa-IR" dirty="0">
                <a:solidFill>
                  <a:schemeClr val="tx1"/>
                </a:solidFill>
              </a:rPr>
              <a:t>راهبردی با هدف افزایش بازگشت سرمایه‌گذاری دولتی در پژوهش و ارتباط پژوهش با اهداف اجتماعی – اقتصادی بلندمدت کشور (رقابت‌پذیری، رشد، رفاه و غیره</a:t>
            </a:r>
            <a:r>
              <a:rPr lang="fa-IR" dirty="0" smtClean="0">
                <a:solidFill>
                  <a:schemeClr val="tx1"/>
                </a:solidFill>
              </a:rPr>
              <a:t>)</a:t>
            </a:r>
            <a:endParaRPr lang="fa-IR" dirty="0">
              <a:solidFill>
                <a:schemeClr val="tx1"/>
              </a:solidFill>
            </a:endParaRP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فرایندی </a:t>
            </a:r>
            <a:r>
              <a:rPr lang="fa-IR" dirty="0">
                <a:solidFill>
                  <a:schemeClr val="tx1"/>
                </a:solidFill>
              </a:rPr>
              <a:t>مذاکره‌محور که در آن بازیگران و ذینفعان مختلف، بر روی آرمان‌ها، اهداف و فعالیت‌های مشترک توافق </a:t>
            </a:r>
            <a:r>
              <a:rPr lang="fa-IR" dirty="0" smtClean="0">
                <a:solidFill>
                  <a:schemeClr val="tx1"/>
                </a:solidFill>
              </a:rPr>
              <a:t>می‌کنند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فرایند </a:t>
            </a:r>
            <a:r>
              <a:rPr lang="fa-IR" dirty="0">
                <a:solidFill>
                  <a:schemeClr val="tx1"/>
                </a:solidFill>
              </a:rPr>
              <a:t>انتخاب تعدادی فعالیت از میان سایر فعالیت‌ها به‌منظور تخصیص منابع </a:t>
            </a:r>
            <a:r>
              <a:rPr lang="fa-IR" dirty="0" smtClean="0">
                <a:solidFill>
                  <a:schemeClr val="tx1"/>
                </a:solidFill>
              </a:rPr>
              <a:t>عمومی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86550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fa-IR" sz="3200" b="1" dirty="0" smtClean="0"/>
              <a:t>8- تخصصی‌سازی </a:t>
            </a:r>
            <a:r>
              <a:rPr lang="fa-IR" sz="3200" b="1" dirty="0"/>
              <a:t>هوشمند، راهبردی نوین مبتنی بر </a:t>
            </a:r>
            <a:r>
              <a:rPr lang="fa-IR" sz="3200" b="1" dirty="0" smtClean="0"/>
              <a:t>اولویت‌گذاری (ادامه) 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Clr>
                <a:schemeClr val="tx1"/>
              </a:buClr>
              <a:buNone/>
            </a:pPr>
            <a:r>
              <a:rPr lang="fa-I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ضرورت توجه همزمان به ...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درون‌نگری و ارتباطات بیرونی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rgbClr val="92D050"/>
                </a:solidFill>
              </a:rPr>
              <a:t>درون‌نگری: سیاست‌گذاری با در نظر گرفتن واقعیت‌ها، توانمندی‌ها، منابع در دسترس و با قابلیت پیاده‌سازی در منطقه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rgbClr val="92D050"/>
                </a:solidFill>
              </a:rPr>
              <a:t>ارتباطات بیرونی: تضمین جریان آسان دانش بیرونی از طریق ارتباطات مستحکم و مناسب با منابع دانشی خارج از منطقه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ar-SA" dirty="0" smtClean="0">
                <a:solidFill>
                  <a:schemeClr val="tx1"/>
                </a:solidFill>
              </a:rPr>
              <a:t>پتانسیل‌ها </a:t>
            </a:r>
            <a:r>
              <a:rPr lang="ar-SA" dirty="0">
                <a:solidFill>
                  <a:schemeClr val="tx1"/>
                </a:solidFill>
              </a:rPr>
              <a:t>و توانمندی</a:t>
            </a:r>
            <a:r>
              <a:rPr lang="en-US" dirty="0">
                <a:solidFill>
                  <a:schemeClr val="tx1"/>
                </a:solidFill>
              </a:rPr>
              <a:t>‌</a:t>
            </a:r>
            <a:r>
              <a:rPr lang="ar-SA" dirty="0" smtClean="0">
                <a:solidFill>
                  <a:schemeClr val="tx1"/>
                </a:solidFill>
              </a:rPr>
              <a:t>ها</a:t>
            </a:r>
            <a:r>
              <a:rPr lang="fa-IR" dirty="0" smtClean="0">
                <a:solidFill>
                  <a:schemeClr val="tx1"/>
                </a:solidFill>
              </a:rPr>
              <a:t>ی</a:t>
            </a:r>
            <a:r>
              <a:rPr lang="ar-SA" dirty="0" smtClean="0">
                <a:solidFill>
                  <a:schemeClr val="tx1"/>
                </a:solidFill>
              </a:rPr>
              <a:t> </a:t>
            </a:r>
            <a:r>
              <a:rPr lang="ar-SA" dirty="0">
                <a:solidFill>
                  <a:schemeClr val="tx1"/>
                </a:solidFill>
              </a:rPr>
              <a:t>منطقه </a:t>
            </a:r>
            <a:r>
              <a:rPr lang="fa-IR" dirty="0" smtClean="0">
                <a:solidFill>
                  <a:schemeClr val="tx1"/>
                </a:solidFill>
              </a:rPr>
              <a:t>و</a:t>
            </a:r>
            <a:r>
              <a:rPr lang="ar-SA" dirty="0" smtClean="0">
                <a:solidFill>
                  <a:schemeClr val="tx1"/>
                </a:solidFill>
              </a:rPr>
              <a:t> همپوشانی</a:t>
            </a:r>
            <a:r>
              <a:rPr lang="en-US" dirty="0">
                <a:solidFill>
                  <a:schemeClr val="tx1"/>
                </a:solidFill>
              </a:rPr>
              <a:t>‌</a:t>
            </a:r>
            <a:r>
              <a:rPr lang="ar-SA" dirty="0">
                <a:solidFill>
                  <a:schemeClr val="tx1"/>
                </a:solidFill>
              </a:rPr>
              <a:t>های میان</a:t>
            </a:r>
            <a:r>
              <a:rPr lang="en-US" dirty="0">
                <a:solidFill>
                  <a:schemeClr val="tx1"/>
                </a:solidFill>
              </a:rPr>
              <a:t>‌</a:t>
            </a:r>
            <a:r>
              <a:rPr lang="ar-SA" dirty="0">
                <a:solidFill>
                  <a:schemeClr val="tx1"/>
                </a:solidFill>
              </a:rPr>
              <a:t>منطقه</a:t>
            </a:r>
            <a:r>
              <a:rPr lang="en-US" dirty="0">
                <a:solidFill>
                  <a:schemeClr val="tx1"/>
                </a:solidFill>
              </a:rPr>
              <a:t>‌</a:t>
            </a:r>
            <a:r>
              <a:rPr lang="ar-SA" dirty="0" smtClean="0">
                <a:solidFill>
                  <a:schemeClr val="tx1"/>
                </a:solidFill>
              </a:rPr>
              <a:t>ای</a:t>
            </a:r>
            <a:endParaRPr lang="fa-IR" dirty="0" smtClean="0">
              <a:solidFill>
                <a:schemeClr val="tx1"/>
              </a:solidFill>
            </a:endParaRP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ar-SA" dirty="0" smtClean="0">
                <a:solidFill>
                  <a:schemeClr val="tx1"/>
                </a:solidFill>
              </a:rPr>
              <a:t>سیاست‌های </a:t>
            </a:r>
            <a:r>
              <a:rPr lang="ar-SA" dirty="0">
                <a:solidFill>
                  <a:schemeClr val="tx1"/>
                </a:solidFill>
              </a:rPr>
              <a:t>کلان ملی و فراملی (رویکرد بالا به پایین) و ظرفیت‌های شناسایی‌شده در فرایند کشف کارآفرینانه (رویکرد پایین به بالا)</a:t>
            </a: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892185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200" dirty="0" smtClean="0"/>
              <a:t>9- مطالعه </a:t>
            </a:r>
            <a:r>
              <a:rPr lang="fa-IR" sz="3200" dirty="0"/>
              <a:t>موردی: </a:t>
            </a:r>
            <a:r>
              <a:rPr lang="ar-SA" sz="3200" dirty="0"/>
              <a:t>نقد و بررسی</a:t>
            </a:r>
            <a:r>
              <a:rPr lang="fa-IR" sz="3200" dirty="0"/>
              <a:t> </a:t>
            </a:r>
            <a:r>
              <a:rPr lang="ar-SA" sz="3200" dirty="0"/>
              <a:t>نقشه جامع علمی کشور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just">
              <a:buClr>
                <a:schemeClr val="tx1"/>
              </a:buClr>
              <a:buNone/>
            </a:pPr>
            <a:r>
              <a:rPr lang="fa-IR" b="1" dirty="0">
                <a:solidFill>
                  <a:srgbClr val="0070C0"/>
                </a:solidFill>
              </a:rPr>
              <a:t>تاریخچه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آغاز دوره </a:t>
            </a:r>
            <a:r>
              <a:rPr lang="fa-IR" dirty="0" smtClean="0">
                <a:solidFill>
                  <a:schemeClr val="tx1"/>
                </a:solidFill>
              </a:rPr>
              <a:t>جدید سیاستگذاری </a:t>
            </a:r>
            <a:r>
              <a:rPr lang="fa-IR" dirty="0">
                <a:solidFill>
                  <a:schemeClr val="tx1"/>
                </a:solidFill>
              </a:rPr>
              <a:t>علم و فناوری </a:t>
            </a:r>
            <a:r>
              <a:rPr lang="fa-IR" dirty="0" smtClean="0">
                <a:solidFill>
                  <a:schemeClr val="tx1"/>
                </a:solidFill>
              </a:rPr>
              <a:t>در </a:t>
            </a:r>
            <a:r>
              <a:rPr lang="fa-IR" dirty="0">
                <a:solidFill>
                  <a:schemeClr val="tx1"/>
                </a:solidFill>
              </a:rPr>
              <a:t>ابتدای دهه </a:t>
            </a:r>
            <a:r>
              <a:rPr lang="fa-IR" dirty="0" smtClean="0">
                <a:solidFill>
                  <a:schemeClr val="tx1"/>
                </a:solidFill>
              </a:rPr>
              <a:t>1380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تصویب </a:t>
            </a:r>
            <a:r>
              <a:rPr lang="fa-IR" dirty="0">
                <a:solidFill>
                  <a:schemeClr val="tx1"/>
                </a:solidFill>
              </a:rPr>
              <a:t>سياست‌هاي كلي نظام براي رشد و توسعه فناوري در </a:t>
            </a:r>
            <a:r>
              <a:rPr lang="fa-IR" dirty="0" smtClean="0">
                <a:solidFill>
                  <a:schemeClr val="tx1"/>
                </a:solidFill>
              </a:rPr>
              <a:t>كشور در </a:t>
            </a:r>
            <a:r>
              <a:rPr lang="fa-IR" dirty="0">
                <a:solidFill>
                  <a:schemeClr val="tx1"/>
                </a:solidFill>
              </a:rPr>
              <a:t>سال 1383 </a:t>
            </a:r>
            <a:r>
              <a:rPr lang="fa-IR" dirty="0" smtClean="0">
                <a:solidFill>
                  <a:schemeClr val="tx1"/>
                </a:solidFill>
              </a:rPr>
              <a:t>توسط مجمع </a:t>
            </a:r>
            <a:r>
              <a:rPr lang="fa-IR" dirty="0">
                <a:solidFill>
                  <a:schemeClr val="tx1"/>
                </a:solidFill>
              </a:rPr>
              <a:t>تشخيص مصلحت </a:t>
            </a:r>
            <a:r>
              <a:rPr lang="fa-IR" dirty="0" smtClean="0">
                <a:solidFill>
                  <a:schemeClr val="tx1"/>
                </a:solidFill>
              </a:rPr>
              <a:t>نظام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تخصیص فصلی مستقل </a:t>
            </a:r>
            <a:r>
              <a:rPr lang="fa-IR" dirty="0">
                <a:solidFill>
                  <a:schemeClr val="tx1"/>
                </a:solidFill>
              </a:rPr>
              <a:t>به توسعه دانايي مشتمل بر آموزش، پژوهش و </a:t>
            </a:r>
            <a:r>
              <a:rPr lang="fa-IR" dirty="0" smtClean="0">
                <a:solidFill>
                  <a:schemeClr val="tx1"/>
                </a:solidFill>
              </a:rPr>
              <a:t>فناوري در </a:t>
            </a:r>
            <a:r>
              <a:rPr lang="fa-IR" dirty="0">
                <a:solidFill>
                  <a:schemeClr val="tx1"/>
                </a:solidFill>
              </a:rPr>
              <a:t>برنامه چهارم </a:t>
            </a:r>
            <a:r>
              <a:rPr lang="fa-IR" dirty="0" smtClean="0">
                <a:solidFill>
                  <a:schemeClr val="tx1"/>
                </a:solidFill>
              </a:rPr>
              <a:t>توسعه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41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40706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a-IR" sz="2800" dirty="0" smtClean="0"/>
              <a:t>9- مطالعه </a:t>
            </a:r>
            <a:r>
              <a:rPr lang="fa-IR" sz="2800" dirty="0"/>
              <a:t>موردی: </a:t>
            </a:r>
            <a:r>
              <a:rPr lang="ar-SA" sz="2800" dirty="0"/>
              <a:t>نقد و بررسی</a:t>
            </a:r>
            <a:r>
              <a:rPr lang="fa-IR" sz="2800" dirty="0"/>
              <a:t> </a:t>
            </a:r>
            <a:r>
              <a:rPr lang="ar-SA" sz="2800" dirty="0"/>
              <a:t>نقشه جامع علمی </a:t>
            </a:r>
            <a:r>
              <a:rPr lang="ar-SA" sz="2800" dirty="0" smtClean="0"/>
              <a:t>کشور</a:t>
            </a:r>
            <a:r>
              <a:rPr lang="fa-IR" sz="2800" dirty="0" smtClean="0"/>
              <a:t> (ادامه)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just">
              <a:buClr>
                <a:schemeClr val="tx1"/>
              </a:buClr>
              <a:buNone/>
            </a:pPr>
            <a:r>
              <a:rPr lang="fa-IR" b="1" dirty="0">
                <a:solidFill>
                  <a:srgbClr val="0070C0"/>
                </a:solidFill>
              </a:rPr>
              <a:t>تاریخچه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تدوین سه سند مرتبط با نقشه جامع علمی کشور در سال‌های 85-1383</a:t>
            </a:r>
          </a:p>
          <a:p>
            <a:pPr lvl="2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سند توسعه پژوهش و فناوري</a:t>
            </a:r>
          </a:p>
          <a:p>
            <a:pPr lvl="2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سند ملي تمهيد شرايط جذب و استفاده بهينه از نخبگان</a:t>
            </a:r>
          </a:p>
          <a:p>
            <a:pPr lvl="2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سند ملي توسعه آموزش عالي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تهیه سند </a:t>
            </a:r>
            <a:r>
              <a:rPr lang="fa-IR" dirty="0">
                <a:solidFill>
                  <a:schemeClr val="tx1"/>
                </a:solidFill>
              </a:rPr>
              <a:t>پيشنهاديه پروژه نقشه جامع علمي كشور در پانزده مجلد و حدود 700 صفحه و سند كوتاه‌مدت توسعه علمي كشور به‌عنوان مقدمه تدوین نقشه </a:t>
            </a:r>
            <a:r>
              <a:rPr lang="fa-IR" dirty="0" smtClean="0">
                <a:solidFill>
                  <a:schemeClr val="tx1"/>
                </a:solidFill>
              </a:rPr>
              <a:t>در سال‌های 86-1385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42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14379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just">
              <a:buClr>
                <a:schemeClr val="tx1"/>
              </a:buClr>
              <a:buNone/>
            </a:pPr>
            <a:r>
              <a:rPr lang="fa-IR" b="1" dirty="0" smtClean="0">
                <a:solidFill>
                  <a:srgbClr val="0070C0"/>
                </a:solidFill>
              </a:rPr>
              <a:t>تاریخچه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واگذاری تدوین نقشه توسط شوراي عالي انقلاب فرهنگي به یک شوراي تخصصي در سال </a:t>
            </a:r>
            <a:r>
              <a:rPr lang="fa-IR" dirty="0" smtClean="0">
                <a:solidFill>
                  <a:schemeClr val="tx1"/>
                </a:solidFill>
              </a:rPr>
              <a:t>1386 و </a:t>
            </a:r>
            <a:r>
              <a:rPr lang="fa-IR" dirty="0">
                <a:solidFill>
                  <a:schemeClr val="tx1"/>
                </a:solidFill>
              </a:rPr>
              <a:t>در پي تاكيدات مكرر مقام معظم رهبري </a:t>
            </a:r>
            <a:r>
              <a:rPr lang="fa-IR" dirty="0">
                <a:solidFill>
                  <a:schemeClr val="tx1"/>
                </a:solidFill>
                <a:sym typeface="Wingdings" panose="05000000000000000000" pitchFamily="2" charset="2"/>
              </a:rPr>
              <a:t> تدوین نسخه چهارم نقشه </a:t>
            </a:r>
            <a:r>
              <a:rPr lang="fa-IR" dirty="0" smtClean="0">
                <a:solidFill>
                  <a:schemeClr val="tx1"/>
                </a:solidFill>
                <a:sym typeface="Wingdings" panose="05000000000000000000" pitchFamily="2" charset="2"/>
              </a:rPr>
              <a:t>در </a:t>
            </a:r>
            <a:r>
              <a:rPr lang="fa-IR" dirty="0">
                <a:solidFill>
                  <a:schemeClr val="tx1"/>
                </a:solidFill>
                <a:sym typeface="Wingdings" panose="05000000000000000000" pitchFamily="2" charset="2"/>
              </a:rPr>
              <a:t>20 صفحه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ادغام سند 100 صفحه‌ای معاونت علمي و فناوري رياست جمهوري در نقشه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  <a:sym typeface="Wingdings" panose="05000000000000000000" pitchFamily="2" charset="2"/>
              </a:rPr>
              <a:t>تدوین مجزای برنامه تحول وزارت علوم به علت پاره‌ای از اختلافات</a:t>
            </a:r>
            <a:endParaRPr lang="fa-IR" dirty="0">
              <a:solidFill>
                <a:schemeClr val="tx1"/>
              </a:solidFill>
            </a:endParaRP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accent2">
                    <a:lumMod val="75000"/>
                  </a:schemeClr>
                </a:solidFill>
              </a:rPr>
              <a:t>تلفیق </a:t>
            </a:r>
            <a:r>
              <a:rPr lang="fa-IR" dirty="0">
                <a:solidFill>
                  <a:schemeClr val="accent2">
                    <a:lumMod val="75000"/>
                  </a:schemeClr>
                </a:solidFill>
              </a:rPr>
              <a:t>دو نقشه در كميته‌اي ذيل شوراي عالي انقلاب </a:t>
            </a:r>
            <a:r>
              <a:rPr lang="fa-IR" dirty="0" smtClean="0">
                <a:solidFill>
                  <a:schemeClr val="accent2">
                    <a:lumMod val="75000"/>
                  </a:schemeClr>
                </a:solidFill>
              </a:rPr>
              <a:t>فرهنگي در سال 1388 و ارائه به مقام معظم رهبری </a:t>
            </a:r>
            <a:r>
              <a:rPr lang="fa-IR" dirty="0" smtClean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 عدم تایید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43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</p:spPr>
        <p:txBody>
          <a:bodyPr>
            <a:noAutofit/>
          </a:bodyPr>
          <a:lstStyle/>
          <a:p>
            <a:r>
              <a:rPr lang="fa-IR" sz="2800" dirty="0" smtClean="0"/>
              <a:t>9- مطالعه </a:t>
            </a:r>
            <a:r>
              <a:rPr lang="fa-IR" sz="2800" dirty="0"/>
              <a:t>موردی: </a:t>
            </a:r>
            <a:r>
              <a:rPr lang="ar-SA" sz="2800" dirty="0"/>
              <a:t>نقد و بررسی</a:t>
            </a:r>
            <a:r>
              <a:rPr lang="fa-IR" sz="2800" dirty="0"/>
              <a:t> </a:t>
            </a:r>
            <a:r>
              <a:rPr lang="ar-SA" sz="2800" dirty="0"/>
              <a:t>نقشه جامع علمی </a:t>
            </a:r>
            <a:r>
              <a:rPr lang="ar-SA" sz="2800" dirty="0" smtClean="0"/>
              <a:t>کشور</a:t>
            </a:r>
            <a:r>
              <a:rPr lang="fa-IR" sz="2800" dirty="0" smtClean="0"/>
              <a:t> (ادامه)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47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just">
              <a:buClr>
                <a:schemeClr val="tx1"/>
              </a:buClr>
              <a:buNone/>
            </a:pPr>
            <a:r>
              <a:rPr lang="fa-I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تاریخچه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  <a:sym typeface="Wingdings" panose="05000000000000000000" pitchFamily="2" charset="2"/>
              </a:rPr>
              <a:t>نقد نقشه توسط یکی از مجموعه‌های مرتبط با مركز همكاري‌هاي فناوري و نوآوري رياست جمهوري در صحن </a:t>
            </a:r>
            <a:r>
              <a:rPr lang="fa-IR" dirty="0" smtClean="0">
                <a:solidFill>
                  <a:schemeClr val="tx1"/>
                </a:solidFill>
                <a:sym typeface="Wingdings" panose="05000000000000000000" pitchFamily="2" charset="2"/>
              </a:rPr>
              <a:t>شورای عالی </a:t>
            </a:r>
            <a:r>
              <a:rPr lang="fa-IR" dirty="0">
                <a:solidFill>
                  <a:schemeClr val="tx1"/>
                </a:solidFill>
                <a:sym typeface="Wingdings" panose="05000000000000000000" pitchFamily="2" charset="2"/>
              </a:rPr>
              <a:t>انقلاب فرهنگی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2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بازنویسی نقشه توسط كارگروهي متشكل از سه نفر اعضاي تيم تدوين نقشه شورا و دو نفر از اعضاي مجموعه نامبرده در دو ماه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تشکیل ستاد راهبري اجراي نقشه جامع علمي ذیل شورای عالی انقلاب فرهنگی جهت ايجاد سازوكاري براي ضمانت اجراي نقشه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رونمایی از نسخه نهایی نقشه در سال 1389 و ابلاغ 15 اقدام ملی اولویت‌دار برای آغاز اجرای نقشه </a:t>
            </a:r>
            <a:r>
              <a:rPr lang="fa-I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در </a:t>
            </a:r>
            <a:r>
              <a:rPr lang="fa-IR" dirty="0">
                <a:solidFill>
                  <a:schemeClr val="tx2">
                    <a:lumMod val="60000"/>
                    <a:lumOff val="40000"/>
                  </a:schemeClr>
                </a:solidFill>
              </a:rPr>
              <a:t>سال </a:t>
            </a:r>
            <a:r>
              <a:rPr lang="fa-IR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1391</a:t>
            </a:r>
            <a:endParaRPr lang="fa-IR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</p:spPr>
        <p:txBody>
          <a:bodyPr>
            <a:noAutofit/>
          </a:bodyPr>
          <a:lstStyle/>
          <a:p>
            <a:r>
              <a:rPr lang="fa-IR" sz="2800" dirty="0" smtClean="0"/>
              <a:t>9- مطالعه </a:t>
            </a:r>
            <a:r>
              <a:rPr lang="fa-IR" sz="2800" dirty="0"/>
              <a:t>موردی: </a:t>
            </a:r>
            <a:r>
              <a:rPr lang="ar-SA" sz="2800" dirty="0"/>
              <a:t>نقد و بررسی</a:t>
            </a:r>
            <a:r>
              <a:rPr lang="fa-IR" sz="2800" dirty="0"/>
              <a:t> </a:t>
            </a:r>
            <a:r>
              <a:rPr lang="ar-SA" sz="2800" dirty="0"/>
              <a:t>نقشه جامع علمی </a:t>
            </a:r>
            <a:r>
              <a:rPr lang="ar-SA" sz="2800" dirty="0" smtClean="0"/>
              <a:t>کشور</a:t>
            </a:r>
            <a:r>
              <a:rPr lang="fa-IR" sz="2800" dirty="0" smtClean="0"/>
              <a:t> (ادامه)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61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Clr>
                <a:schemeClr val="tx1"/>
              </a:buClr>
              <a:buNone/>
            </a:pPr>
            <a:r>
              <a:rPr lang="fa-IR" b="1" dirty="0" smtClean="0">
                <a:solidFill>
                  <a:srgbClr val="FF0000"/>
                </a:solidFill>
              </a:rPr>
              <a:t>انتقادات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b="1" dirty="0">
                <a:solidFill>
                  <a:srgbClr val="00B050"/>
                </a:solidFill>
              </a:rPr>
              <a:t>رویکرد بالا به پایین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کمرنگ </a:t>
            </a:r>
            <a:r>
              <a:rPr lang="fa-IR" dirty="0">
                <a:solidFill>
                  <a:schemeClr val="tx1"/>
                </a:solidFill>
              </a:rPr>
              <a:t>شدن بکارگیری الگوهای بالا به پایین و نخبه‌گرایانه نسبت به دهه‌های </a:t>
            </a:r>
            <a:r>
              <a:rPr lang="fa-IR" dirty="0" smtClean="0">
                <a:solidFill>
                  <a:schemeClr val="tx1"/>
                </a:solidFill>
              </a:rPr>
              <a:t>پیشین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rgbClr val="C00000"/>
                </a:solidFill>
              </a:rPr>
              <a:t>تدوین نقشه جامع علمی کشور توسط نهادهای دولتی و پشت درهای </a:t>
            </a:r>
            <a:r>
              <a:rPr lang="fa-IR" dirty="0" smtClean="0">
                <a:solidFill>
                  <a:srgbClr val="C00000"/>
                </a:solidFill>
              </a:rPr>
              <a:t>بسته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کاهش احتمال حمایت بخش خصوصی و مطالبه‌گری عامه مردم در راستای پیگیری اهداف </a:t>
            </a:r>
            <a:r>
              <a:rPr lang="fa-IR" dirty="0" smtClean="0">
                <a:solidFill>
                  <a:schemeClr val="tx1"/>
                </a:solidFill>
              </a:rPr>
              <a:t>نقشه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rgbClr val="C00000"/>
                </a:solidFill>
              </a:rPr>
              <a:t>پیشنهاد: بکارگیری اولویت‌های </a:t>
            </a:r>
            <a:r>
              <a:rPr lang="fa-IR" dirty="0">
                <a:solidFill>
                  <a:srgbClr val="C00000"/>
                </a:solidFill>
              </a:rPr>
              <a:t>تعیین‌شده به‌عنوان ورودی پانل‌های دلفی در سطح </a:t>
            </a:r>
            <a:r>
              <a:rPr lang="fa-IR" dirty="0" smtClean="0">
                <a:solidFill>
                  <a:srgbClr val="C00000"/>
                </a:solidFill>
              </a:rPr>
              <a:t>و تکمیل فرایند </a:t>
            </a:r>
            <a:r>
              <a:rPr lang="fa-IR" dirty="0">
                <a:solidFill>
                  <a:srgbClr val="C00000"/>
                </a:solidFill>
              </a:rPr>
              <a:t>با یک پروژه آینده‌نگاری </a:t>
            </a:r>
            <a:r>
              <a:rPr lang="fa-IR" dirty="0" smtClean="0">
                <a:solidFill>
                  <a:srgbClr val="C00000"/>
                </a:solidFill>
              </a:rPr>
              <a:t>گسترده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</p:spPr>
        <p:txBody>
          <a:bodyPr>
            <a:noAutofit/>
          </a:bodyPr>
          <a:lstStyle/>
          <a:p>
            <a:r>
              <a:rPr lang="fa-IR" sz="2800" dirty="0" smtClean="0"/>
              <a:t>9- مطالعه </a:t>
            </a:r>
            <a:r>
              <a:rPr lang="fa-IR" sz="2800" dirty="0"/>
              <a:t>موردی: </a:t>
            </a:r>
            <a:r>
              <a:rPr lang="ar-SA" sz="2800" dirty="0"/>
              <a:t>نقد و بررسی</a:t>
            </a:r>
            <a:r>
              <a:rPr lang="fa-IR" sz="2800" dirty="0"/>
              <a:t> </a:t>
            </a:r>
            <a:r>
              <a:rPr lang="ar-SA" sz="2800" dirty="0"/>
              <a:t>نقشه جامع علمی </a:t>
            </a:r>
            <a:r>
              <a:rPr lang="ar-SA" sz="2800" dirty="0" smtClean="0"/>
              <a:t>کشور</a:t>
            </a:r>
            <a:r>
              <a:rPr lang="fa-IR" sz="2800" dirty="0" smtClean="0"/>
              <a:t> (ادامه)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40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Clr>
                <a:schemeClr val="tx1"/>
              </a:buClr>
              <a:buNone/>
            </a:pPr>
            <a:r>
              <a:rPr lang="fa-IR" sz="2600" b="1" dirty="0">
                <a:solidFill>
                  <a:srgbClr val="FF0000"/>
                </a:solidFill>
              </a:rPr>
              <a:t>انتقادات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b="1" dirty="0">
                <a:solidFill>
                  <a:srgbClr val="00B050"/>
                </a:solidFill>
              </a:rPr>
              <a:t>‌اولویت‌گذاری مبتنی بر الگوی فشار علم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علت: </a:t>
            </a:r>
            <a:r>
              <a:rPr lang="fa-IR" dirty="0" smtClean="0">
                <a:solidFill>
                  <a:schemeClr val="tx1"/>
                </a:solidFill>
              </a:rPr>
              <a:t>انتخاب </a:t>
            </a:r>
            <a:r>
              <a:rPr lang="fa-IR" dirty="0">
                <a:solidFill>
                  <a:schemeClr val="tx1"/>
                </a:solidFill>
              </a:rPr>
              <a:t>نهادهایی نظیر وزارت علوم و شوراي انقلاب فرهنگي به‌عنوان متولیان تدوین </a:t>
            </a:r>
            <a:r>
              <a:rPr lang="fa-IR" dirty="0" smtClean="0">
                <a:solidFill>
                  <a:schemeClr val="tx1"/>
                </a:solidFill>
              </a:rPr>
              <a:t>نقشه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rgbClr val="C00000"/>
                </a:solidFill>
              </a:rPr>
              <a:t>ضرورت گسترش اعضاي ستاد راهبري اجراي نقشه به نمايندگان مصرف‌كننده‌هاي بزرگ علم و فناوري در كشور (نظیر دستگاه‌هاي اجرايي مثل وزارت صنعت، معدن و تجارت</a:t>
            </a:r>
            <a:r>
              <a:rPr lang="fa-IR" dirty="0" smtClean="0">
                <a:solidFill>
                  <a:srgbClr val="C00000"/>
                </a:solidFill>
              </a:rPr>
              <a:t>)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ضرورت </a:t>
            </a:r>
            <a:r>
              <a:rPr lang="fa-IR" dirty="0" smtClean="0">
                <a:solidFill>
                  <a:schemeClr val="tx1"/>
                </a:solidFill>
              </a:rPr>
              <a:t>توافق بر راهبرد </a:t>
            </a:r>
            <a:r>
              <a:rPr lang="fa-IR" dirty="0">
                <a:solidFill>
                  <a:schemeClr val="tx1"/>
                </a:solidFill>
              </a:rPr>
              <a:t>توسعه صنعتي كشور و استخراج اولويت‌هاي علم و فناوري </a:t>
            </a:r>
            <a:r>
              <a:rPr lang="fa-IR" dirty="0" smtClean="0">
                <a:solidFill>
                  <a:schemeClr val="tx1"/>
                </a:solidFill>
              </a:rPr>
              <a:t>مبتنی بر آن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46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</p:spPr>
        <p:txBody>
          <a:bodyPr>
            <a:noAutofit/>
          </a:bodyPr>
          <a:lstStyle/>
          <a:p>
            <a:r>
              <a:rPr lang="fa-IR" sz="2800" dirty="0" smtClean="0"/>
              <a:t>9- مطالعه </a:t>
            </a:r>
            <a:r>
              <a:rPr lang="fa-IR" sz="2800" dirty="0"/>
              <a:t>موردی: </a:t>
            </a:r>
            <a:r>
              <a:rPr lang="ar-SA" sz="2800" dirty="0"/>
              <a:t>نقد و بررسی</a:t>
            </a:r>
            <a:r>
              <a:rPr lang="fa-IR" sz="2800" dirty="0"/>
              <a:t> </a:t>
            </a:r>
            <a:r>
              <a:rPr lang="ar-SA" sz="2800" dirty="0"/>
              <a:t>نقشه جامع علمی </a:t>
            </a:r>
            <a:r>
              <a:rPr lang="ar-SA" sz="2800" dirty="0" smtClean="0"/>
              <a:t>کشور</a:t>
            </a:r>
            <a:r>
              <a:rPr lang="fa-IR" sz="2800" dirty="0" smtClean="0"/>
              <a:t> (ادامه)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58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Clr>
                <a:schemeClr val="tx1"/>
              </a:buClr>
              <a:buNone/>
            </a:pPr>
            <a:r>
              <a:rPr lang="fa-IR" sz="2600" b="1" dirty="0">
                <a:solidFill>
                  <a:srgbClr val="FF0000"/>
                </a:solidFill>
              </a:rPr>
              <a:t>انتقادات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b="1" dirty="0">
                <a:solidFill>
                  <a:srgbClr val="00B050"/>
                </a:solidFill>
              </a:rPr>
              <a:t>عدم انطباق ارزش‌های بنیادین و الگوی نظری با اولویت‌ها، راهبردها و اقدامات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ارائه ارزش‌های بنیادین و الگوی نظری مبتنی بر رويكردی جديد و </a:t>
            </a:r>
            <a:r>
              <a:rPr lang="fa-IR" dirty="0">
                <a:solidFill>
                  <a:schemeClr val="tx1"/>
                </a:solidFill>
              </a:rPr>
              <a:t>متمايز از </a:t>
            </a:r>
            <a:r>
              <a:rPr lang="fa-IR" dirty="0" smtClean="0">
                <a:solidFill>
                  <a:schemeClr val="tx1"/>
                </a:solidFill>
              </a:rPr>
              <a:t>رهيافت‌هاي </a:t>
            </a:r>
            <a:r>
              <a:rPr lang="fa-IR" dirty="0">
                <a:solidFill>
                  <a:schemeClr val="tx1"/>
                </a:solidFill>
              </a:rPr>
              <a:t>موجود در </a:t>
            </a:r>
            <a:r>
              <a:rPr lang="fa-IR" dirty="0" smtClean="0">
                <a:solidFill>
                  <a:schemeClr val="tx1"/>
                </a:solidFill>
              </a:rPr>
              <a:t>علوم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فقدان ردپای مشخصی از ارزش‌ها و </a:t>
            </a:r>
            <a:r>
              <a:rPr lang="fa-IR" dirty="0" smtClean="0">
                <a:solidFill>
                  <a:schemeClr val="tx1"/>
                </a:solidFill>
              </a:rPr>
              <a:t>الگوی نظری در فصول بعدی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b="1" dirty="0">
                <a:solidFill>
                  <a:srgbClr val="00B050"/>
                </a:solidFill>
              </a:rPr>
              <a:t>تاکید شدید بر اولویت‌های کارکردی عمومی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محول کردن اولویت‌گذاری </a:t>
            </a:r>
            <a:r>
              <a:rPr lang="fa-IR" dirty="0">
                <a:solidFill>
                  <a:schemeClr val="tx1"/>
                </a:solidFill>
              </a:rPr>
              <a:t>زمینه‌ای </a:t>
            </a:r>
            <a:r>
              <a:rPr lang="fa-IR" dirty="0" smtClean="0">
                <a:solidFill>
                  <a:schemeClr val="tx1"/>
                </a:solidFill>
              </a:rPr>
              <a:t>به بخش‌هاي </a:t>
            </a:r>
            <a:r>
              <a:rPr lang="fa-IR" dirty="0">
                <a:solidFill>
                  <a:schemeClr val="tx1"/>
                </a:solidFill>
              </a:rPr>
              <a:t>صنعتي و </a:t>
            </a:r>
            <a:r>
              <a:rPr lang="fa-IR" dirty="0" smtClean="0">
                <a:solidFill>
                  <a:schemeClr val="tx1"/>
                </a:solidFill>
              </a:rPr>
              <a:t>اجرايي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ضرورت </a:t>
            </a:r>
            <a:r>
              <a:rPr lang="fa-IR" dirty="0" smtClean="0">
                <a:solidFill>
                  <a:schemeClr val="tx1"/>
                </a:solidFill>
              </a:rPr>
              <a:t>اولویت‌گذاری </a:t>
            </a:r>
            <a:r>
              <a:rPr lang="fa-IR" dirty="0">
                <a:solidFill>
                  <a:schemeClr val="tx1"/>
                </a:solidFill>
              </a:rPr>
              <a:t>کارکردی </a:t>
            </a:r>
            <a:r>
              <a:rPr lang="fa-IR" dirty="0" smtClean="0">
                <a:solidFill>
                  <a:schemeClr val="tx1"/>
                </a:solidFill>
              </a:rPr>
              <a:t>مطابق </a:t>
            </a:r>
            <a:r>
              <a:rPr lang="fa-IR" dirty="0">
                <a:solidFill>
                  <a:schemeClr val="tx1"/>
                </a:solidFill>
              </a:rPr>
              <a:t>با زیست‌بوم اولویت‌های زمینه‌ای </a:t>
            </a:r>
            <a:r>
              <a:rPr lang="fa-IR" dirty="0" smtClean="0">
                <a:solidFill>
                  <a:schemeClr val="tx1"/>
                </a:solidFill>
              </a:rPr>
              <a:t>مشخص‌شده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47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</p:spPr>
        <p:txBody>
          <a:bodyPr>
            <a:noAutofit/>
          </a:bodyPr>
          <a:lstStyle/>
          <a:p>
            <a:r>
              <a:rPr lang="fa-IR" sz="2800" dirty="0" smtClean="0"/>
              <a:t>9- مطالعه </a:t>
            </a:r>
            <a:r>
              <a:rPr lang="fa-IR" sz="2800" dirty="0"/>
              <a:t>موردی: </a:t>
            </a:r>
            <a:r>
              <a:rPr lang="ar-SA" sz="2800" dirty="0"/>
              <a:t>نقد و بررسی</a:t>
            </a:r>
            <a:r>
              <a:rPr lang="fa-IR" sz="2800" dirty="0"/>
              <a:t> </a:t>
            </a:r>
            <a:r>
              <a:rPr lang="ar-SA" sz="2800" dirty="0"/>
              <a:t>نقشه جامع علمی </a:t>
            </a:r>
            <a:r>
              <a:rPr lang="ar-SA" sz="2800" dirty="0" smtClean="0"/>
              <a:t>کشور</a:t>
            </a:r>
            <a:r>
              <a:rPr lang="fa-IR" sz="2800" dirty="0" smtClean="0"/>
              <a:t> (ادامه)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39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4325112"/>
          </a:xfrm>
        </p:spPr>
        <p:txBody>
          <a:bodyPr>
            <a:normAutofit fontScale="92500"/>
          </a:bodyPr>
          <a:lstStyle/>
          <a:p>
            <a:pPr marL="109728" indent="0">
              <a:buClr>
                <a:schemeClr val="tx1"/>
              </a:buClr>
              <a:buNone/>
            </a:pPr>
            <a:r>
              <a:rPr lang="fa-IR" b="1" dirty="0" smtClean="0">
                <a:solidFill>
                  <a:srgbClr val="FF0000"/>
                </a:solidFill>
              </a:rPr>
              <a:t>انتقادات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منطق </a:t>
            </a:r>
            <a:r>
              <a:rPr lang="fa-IR" dirty="0">
                <a:solidFill>
                  <a:schemeClr val="tx1"/>
                </a:solidFill>
              </a:rPr>
              <a:t>رشته‌محور اولویت‌گذاری </a:t>
            </a:r>
            <a:r>
              <a:rPr lang="fa-IR" dirty="0" smtClean="0">
                <a:solidFill>
                  <a:schemeClr val="tx1"/>
                </a:solidFill>
              </a:rPr>
              <a:t>زمینه‌ای: ضرورت اولویت‌گذاری بر </a:t>
            </a:r>
            <a:r>
              <a:rPr lang="fa-IR" dirty="0">
                <a:solidFill>
                  <a:schemeClr val="tx1"/>
                </a:solidFill>
              </a:rPr>
              <a:t>اساس میزان اثرگذاری حوزه‌های علمی در حل مسائل جامعه و راهگشايي پیشرفت و توسعه 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800" b="1" dirty="0">
                <a:solidFill>
                  <a:srgbClr val="00B050"/>
                </a:solidFill>
              </a:rPr>
              <a:t>ناهمگونی و همپوشانی اولویت‌ها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مثال</a:t>
            </a:r>
          </a:p>
          <a:p>
            <a:pPr lvl="3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هم‌ردیفی بخش </a:t>
            </a:r>
            <a:r>
              <a:rPr lang="fa-IR" dirty="0">
                <a:solidFill>
                  <a:schemeClr val="tx1"/>
                </a:solidFill>
              </a:rPr>
              <a:t>فناوري، نانو، ميكرو و زيست فناوري در کنار نفت، گاز و </a:t>
            </a:r>
            <a:r>
              <a:rPr lang="fa-IR" dirty="0" smtClean="0">
                <a:solidFill>
                  <a:schemeClr val="tx1"/>
                </a:solidFill>
              </a:rPr>
              <a:t>هوافضا</a:t>
            </a:r>
            <a:r>
              <a:rPr lang="fa-IR" dirty="0">
                <a:solidFill>
                  <a:schemeClr val="tx1"/>
                </a:solidFill>
              </a:rPr>
              <a:t> در اولويت‌هاي رده </a:t>
            </a:r>
            <a:r>
              <a:rPr lang="fa-IR" dirty="0" smtClean="0">
                <a:solidFill>
                  <a:schemeClr val="tx1"/>
                </a:solidFill>
              </a:rPr>
              <a:t>الف</a:t>
            </a:r>
          </a:p>
          <a:p>
            <a:pPr lvl="3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همپوشانی </a:t>
            </a:r>
            <a:r>
              <a:rPr lang="fa-IR" dirty="0">
                <a:solidFill>
                  <a:schemeClr val="tx1"/>
                </a:solidFill>
              </a:rPr>
              <a:t>فناوري‌هاي </a:t>
            </a:r>
            <a:r>
              <a:rPr lang="fa-IR" dirty="0" smtClean="0">
                <a:solidFill>
                  <a:schemeClr val="tx1"/>
                </a:solidFill>
              </a:rPr>
              <a:t>هوافضا (</a:t>
            </a:r>
            <a:r>
              <a:rPr lang="fa-IR" dirty="0">
                <a:solidFill>
                  <a:schemeClr val="tx1"/>
                </a:solidFill>
              </a:rPr>
              <a:t>در رده </a:t>
            </a:r>
            <a:r>
              <a:rPr lang="fa-IR" dirty="0" smtClean="0">
                <a:solidFill>
                  <a:schemeClr val="tx1"/>
                </a:solidFill>
              </a:rPr>
              <a:t>الف) با آلياژهاي </a:t>
            </a:r>
            <a:r>
              <a:rPr lang="fa-IR" dirty="0">
                <a:solidFill>
                  <a:schemeClr val="tx1"/>
                </a:solidFill>
              </a:rPr>
              <a:t>فلزي و مواد </a:t>
            </a:r>
            <a:r>
              <a:rPr lang="fa-IR" dirty="0" smtClean="0">
                <a:solidFill>
                  <a:schemeClr val="tx1"/>
                </a:solidFill>
              </a:rPr>
              <a:t>مغناطيسي (</a:t>
            </a:r>
            <a:r>
              <a:rPr lang="fa-IR" dirty="0">
                <a:solidFill>
                  <a:schemeClr val="tx1"/>
                </a:solidFill>
              </a:rPr>
              <a:t>در رده </a:t>
            </a:r>
            <a:r>
              <a:rPr lang="fa-IR" dirty="0" smtClean="0">
                <a:solidFill>
                  <a:schemeClr val="tx1"/>
                </a:solidFill>
              </a:rPr>
              <a:t>ج)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ضرورت تدوین رهنگاشت فناوری به‌منظور بررسی ارتباطات متقابل فناوري‌هاي اولويت‌دار در بستر زماني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</p:spPr>
        <p:txBody>
          <a:bodyPr>
            <a:noAutofit/>
          </a:bodyPr>
          <a:lstStyle/>
          <a:p>
            <a:r>
              <a:rPr lang="fa-IR" sz="2800" dirty="0" smtClean="0"/>
              <a:t>9- مطالعه </a:t>
            </a:r>
            <a:r>
              <a:rPr lang="fa-IR" sz="2800" dirty="0"/>
              <a:t>موردی: </a:t>
            </a:r>
            <a:r>
              <a:rPr lang="ar-SA" sz="2800" dirty="0"/>
              <a:t>نقد و بررسی</a:t>
            </a:r>
            <a:r>
              <a:rPr lang="fa-IR" sz="2800" dirty="0"/>
              <a:t> </a:t>
            </a:r>
            <a:r>
              <a:rPr lang="ar-SA" sz="2800" dirty="0"/>
              <a:t>نقشه جامع علمی </a:t>
            </a:r>
            <a:r>
              <a:rPr lang="ar-SA" sz="2800" dirty="0" smtClean="0"/>
              <a:t>کشور</a:t>
            </a:r>
            <a:r>
              <a:rPr lang="fa-IR" sz="2800" dirty="0" smtClean="0"/>
              <a:t> (ادامه)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70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Clr>
                <a:schemeClr val="tx1"/>
              </a:buClr>
              <a:buNone/>
            </a:pPr>
            <a:r>
              <a:rPr lang="fa-IR" sz="2600" b="1" dirty="0">
                <a:solidFill>
                  <a:srgbClr val="FF0000"/>
                </a:solidFill>
              </a:rPr>
              <a:t>انتقادات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عدم </a:t>
            </a:r>
            <a:r>
              <a:rPr lang="fa-IR" dirty="0">
                <a:solidFill>
                  <a:schemeClr val="tx1"/>
                </a:solidFill>
              </a:rPr>
              <a:t>اولویت‌گذاری کلان بخش‌های </a:t>
            </a:r>
            <a:r>
              <a:rPr lang="fa-IR" dirty="0" smtClean="0">
                <a:solidFill>
                  <a:schemeClr val="tx1"/>
                </a:solidFill>
              </a:rPr>
              <a:t>علمی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عدم تعیین اولویت </a:t>
            </a:r>
            <a:r>
              <a:rPr lang="fa-IR" dirty="0">
                <a:solidFill>
                  <a:schemeClr val="tx1"/>
                </a:solidFill>
              </a:rPr>
              <a:t>میان بخش‌های فناوری، علوم پایه و کاربردی، علوم انسانی و معارف اسلامی، سلامت و </a:t>
            </a:r>
            <a:r>
              <a:rPr lang="fa-IR" dirty="0" smtClean="0">
                <a:solidFill>
                  <a:schemeClr val="tx1"/>
                </a:solidFill>
              </a:rPr>
              <a:t>هنر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تنزل نقشه به راهنمایی برای تغییر جهت‌گیری </a:t>
            </a:r>
            <a:r>
              <a:rPr lang="fa-IR" dirty="0">
                <a:solidFill>
                  <a:schemeClr val="tx1"/>
                </a:solidFill>
              </a:rPr>
              <a:t>پژوهشی دانشکده‌های مختلف</a:t>
            </a:r>
            <a:endParaRPr lang="fa-IR" dirty="0" smtClean="0">
              <a:solidFill>
                <a:schemeClr val="tx1"/>
              </a:solidFill>
            </a:endParaRP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b="1" dirty="0" smtClean="0">
                <a:solidFill>
                  <a:srgbClr val="00B050"/>
                </a:solidFill>
              </a:rPr>
              <a:t>تعدد اولویت‌ها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در </a:t>
            </a:r>
            <a:r>
              <a:rPr lang="fa-IR" dirty="0">
                <a:solidFill>
                  <a:schemeClr val="tx1"/>
                </a:solidFill>
              </a:rPr>
              <a:t>مجموع 137 </a:t>
            </a:r>
            <a:r>
              <a:rPr lang="fa-IR" dirty="0" smtClean="0">
                <a:solidFill>
                  <a:schemeClr val="tx1"/>
                </a:solidFill>
              </a:rPr>
              <a:t>اولویت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هدفگذاری </a:t>
            </a:r>
            <a:r>
              <a:rPr lang="fa-IR" dirty="0">
                <a:solidFill>
                  <a:schemeClr val="tx1"/>
                </a:solidFill>
              </a:rPr>
              <a:t>بلندپروازانه </a:t>
            </a:r>
            <a:r>
              <a:rPr lang="fa-IR" dirty="0" smtClean="0">
                <a:solidFill>
                  <a:schemeClr val="tx1"/>
                </a:solidFill>
                <a:sym typeface="Wingdings" panose="05000000000000000000" pitchFamily="2" charset="2"/>
              </a:rPr>
              <a:t></a:t>
            </a:r>
            <a:r>
              <a:rPr lang="fa-IR" dirty="0" smtClean="0">
                <a:solidFill>
                  <a:schemeClr val="tx1"/>
                </a:solidFill>
              </a:rPr>
              <a:t> حذف نگاه راهبردی در اولویت‌گذاری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</p:spPr>
        <p:txBody>
          <a:bodyPr>
            <a:noAutofit/>
          </a:bodyPr>
          <a:lstStyle/>
          <a:p>
            <a:r>
              <a:rPr lang="fa-IR" sz="2800" dirty="0" smtClean="0"/>
              <a:t>9- مطالعه </a:t>
            </a:r>
            <a:r>
              <a:rPr lang="fa-IR" sz="2800" dirty="0"/>
              <a:t>موردی: </a:t>
            </a:r>
            <a:r>
              <a:rPr lang="ar-SA" sz="2800" dirty="0"/>
              <a:t>نقد و بررسی</a:t>
            </a:r>
            <a:r>
              <a:rPr lang="fa-IR" sz="2800" dirty="0"/>
              <a:t> </a:t>
            </a:r>
            <a:r>
              <a:rPr lang="ar-SA" sz="2800" dirty="0"/>
              <a:t>نقشه جامع علمی </a:t>
            </a:r>
            <a:r>
              <a:rPr lang="ar-SA" sz="2800" dirty="0" smtClean="0"/>
              <a:t>کشور</a:t>
            </a:r>
            <a:r>
              <a:rPr lang="fa-IR" sz="2800" dirty="0" smtClean="0"/>
              <a:t> (ادامه)</a:t>
            </a:r>
            <a:endParaRPr lang="fa-IR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50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تعریف اولویت‌گذاری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برخی تعاریف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روشی که به کمک آن، سیاستگذاران سرمایه‌گذاری‌های علم و فناوری را در چارچوبی راهبردی متمرکز می‌کنند و یا توجه بازیگران را بدان جلب می‌کنند</a:t>
            </a:r>
          </a:p>
          <a:p>
            <a:pPr lvl="1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فعالیتی که چارچوب شفاف نظری برای شناسایی و تاکید بر سازوکارهای سیاستگذاری و ایجاد تغییرات در الگوهای تامین مالی ارائه می‌دهد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5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68430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تعریف اولویت‌گذاری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just">
              <a:buClr>
                <a:schemeClr val="tx1"/>
              </a:buClr>
              <a:buNone/>
            </a:pPr>
            <a:r>
              <a:rPr lang="fa-IR" b="1" dirty="0" smtClean="0">
                <a:solidFill>
                  <a:srgbClr val="FF0000"/>
                </a:solidFill>
              </a:rPr>
              <a:t>اجزای کلیدی تعاریف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ضرورت </a:t>
            </a:r>
            <a:r>
              <a:rPr lang="fa-IR" dirty="0">
                <a:solidFill>
                  <a:schemeClr val="tx1"/>
                </a:solidFill>
              </a:rPr>
              <a:t>اولویت‌گذاری علم و فناوری در راستای خط‌مشی‌های کلان ملی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تمرکز </a:t>
            </a:r>
            <a:r>
              <a:rPr lang="fa-IR" dirty="0">
                <a:solidFill>
                  <a:schemeClr val="tx1"/>
                </a:solidFill>
              </a:rPr>
              <a:t>بر حوزه‌های محدود و مشخص، دستاورد اصلی اولویت‌گذاری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مشارکت </a:t>
            </a:r>
            <a:r>
              <a:rPr lang="fa-IR" dirty="0">
                <a:solidFill>
                  <a:schemeClr val="tx1"/>
                </a:solidFill>
              </a:rPr>
              <a:t>گسترده ذینفعان مختلف و ساختار رفت و برگشتی</a:t>
            </a:r>
          </a:p>
          <a:p>
            <a:pPr lvl="1" algn="just">
              <a:lnSpc>
                <a:spcPct val="150000"/>
              </a:lnSpc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ضرورت </a:t>
            </a:r>
            <a:r>
              <a:rPr lang="fa-IR" dirty="0">
                <a:solidFill>
                  <a:schemeClr val="tx1"/>
                </a:solidFill>
              </a:rPr>
              <a:t>تغییر و تحول در سیاستگذاری علم و فناوری مبتنی بر نتایج </a:t>
            </a:r>
            <a:r>
              <a:rPr lang="fa-IR" dirty="0" smtClean="0">
                <a:solidFill>
                  <a:schemeClr val="tx1"/>
                </a:solidFill>
              </a:rPr>
              <a:t>اولویت‌گذاری</a:t>
            </a:r>
            <a:endParaRPr lang="fa-IR" dirty="0">
              <a:solidFill>
                <a:schemeClr val="tx1"/>
              </a:solidFill>
            </a:endParaRP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endParaRPr lang="fa-IR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6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50428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ابعاد اولویت‌گذاری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نوع </a:t>
            </a:r>
            <a:r>
              <a:rPr lang="fa-IR" dirty="0">
                <a:solidFill>
                  <a:schemeClr val="tx1"/>
                </a:solidFill>
              </a:rPr>
              <a:t>اولویت (</a:t>
            </a:r>
            <a:r>
              <a:rPr lang="fa-IR" dirty="0" smtClean="0">
                <a:solidFill>
                  <a:schemeClr val="tx1"/>
                </a:solidFill>
              </a:rPr>
              <a:t>حوزه‌ای</a:t>
            </a:r>
            <a:r>
              <a:rPr lang="fa-IR" dirty="0">
                <a:solidFill>
                  <a:schemeClr val="tx1"/>
                </a:solidFill>
              </a:rPr>
              <a:t>، علمی، فناورانه و اجتماعی)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سطح </a:t>
            </a:r>
            <a:r>
              <a:rPr lang="fa-IR" dirty="0">
                <a:solidFill>
                  <a:schemeClr val="tx1"/>
                </a:solidFill>
              </a:rPr>
              <a:t>اولویت‌گذاری (ملی، منطقه‌ای و سازمانی)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طبیعت </a:t>
            </a:r>
            <a:r>
              <a:rPr lang="fa-IR" dirty="0">
                <a:solidFill>
                  <a:schemeClr val="tx1"/>
                </a:solidFill>
              </a:rPr>
              <a:t>اولویت‌گذاری (بالا به پایین یا پایین به بالا، درجه رسمیت، سازوکار و غیره</a:t>
            </a:r>
            <a:r>
              <a:rPr lang="fa-IR" dirty="0" smtClean="0">
                <a:solidFill>
                  <a:schemeClr val="tx1"/>
                </a:solidFill>
              </a:rPr>
              <a:t>)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رویکردها </a:t>
            </a:r>
            <a:r>
              <a:rPr lang="fa-IR" dirty="0">
                <a:solidFill>
                  <a:schemeClr val="tx1"/>
                </a:solidFill>
              </a:rPr>
              <a:t>و </a:t>
            </a:r>
            <a:r>
              <a:rPr lang="fa-IR" dirty="0" smtClean="0">
                <a:solidFill>
                  <a:schemeClr val="tx1"/>
                </a:solidFill>
              </a:rPr>
              <a:t>روش‌های اولویت‌گذاری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مشارکت‌کنندگان </a:t>
            </a:r>
            <a:r>
              <a:rPr lang="fa-IR" dirty="0">
                <a:solidFill>
                  <a:schemeClr val="tx1"/>
                </a:solidFill>
              </a:rPr>
              <a:t>و </a:t>
            </a:r>
            <a:r>
              <a:rPr lang="fa-IR" dirty="0" smtClean="0">
                <a:solidFill>
                  <a:schemeClr val="tx1"/>
                </a:solidFill>
              </a:rPr>
              <a:t>ذینفعان اولویت‌گذاری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مبنای </a:t>
            </a:r>
            <a:r>
              <a:rPr lang="fa-IR" dirty="0">
                <a:solidFill>
                  <a:schemeClr val="tx1"/>
                </a:solidFill>
              </a:rPr>
              <a:t>اطلاعات و </a:t>
            </a:r>
            <a:r>
              <a:rPr lang="fa-IR" dirty="0" smtClean="0">
                <a:solidFill>
                  <a:schemeClr val="tx1"/>
                </a:solidFill>
              </a:rPr>
              <a:t>داده‌های اولویت‌گذاری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endParaRPr lang="fa-IR" dirty="0" smtClean="0">
              <a:solidFill>
                <a:schemeClr val="tx1"/>
              </a:solidFill>
            </a:endParaRP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endParaRPr lang="fa-IR" dirty="0" smtClean="0">
              <a:solidFill>
                <a:schemeClr val="tx1"/>
              </a:solidFill>
            </a:endParaRP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endParaRPr lang="fa-IR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7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09600" y="1052736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36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تعریف اولویت‌گذاری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81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3- تاریخچه اولویت‌گذاری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ابرانگاره‌های اولویت‌گذاری علم، فناوری و نوآوری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رویکرد ماموریت‌گرایی </a:t>
            </a:r>
            <a:r>
              <a:rPr lang="fa-IR" dirty="0" smtClean="0">
                <a:solidFill>
                  <a:schemeClr val="tx1"/>
                </a:solidFill>
              </a:rPr>
              <a:t>سنتی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رویکرد سیاست صنعتی (فناوری‌های کلیدی صنعتی شهروندی</a:t>
            </a:r>
            <a:r>
              <a:rPr lang="fa-IR" dirty="0" smtClean="0">
                <a:solidFill>
                  <a:schemeClr val="tx1"/>
                </a:solidFill>
              </a:rPr>
              <a:t>)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رویکرد نظام </a:t>
            </a:r>
            <a:r>
              <a:rPr lang="fa-IR" dirty="0" smtClean="0">
                <a:solidFill>
                  <a:schemeClr val="tx1"/>
                </a:solidFill>
              </a:rPr>
              <a:t>نوآوری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رویکرد ماموریت‌گرایی </a:t>
            </a:r>
            <a:r>
              <a:rPr lang="fa-IR" dirty="0" smtClean="0">
                <a:solidFill>
                  <a:schemeClr val="tx1"/>
                </a:solidFill>
              </a:rPr>
              <a:t>نوین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عدم جایگزینی ابرانگاره‌ها به‌طور کامل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همزیستی ابرانگاره‌های بدیل در ساختاری پیچیده و چندلایه</a:t>
            </a: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7207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/>
              <a:t>3- تاریخچه اولویت‌گذاری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رویکرد ماموریت‌گرایی سنتی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>
                <a:solidFill>
                  <a:schemeClr val="tx1"/>
                </a:solidFill>
              </a:rPr>
              <a:t>دهه 1940 (جنگ جهانی دوم) و 1950 (جنگ سرد</a:t>
            </a:r>
            <a:r>
              <a:rPr lang="fa-IR" dirty="0" smtClean="0">
                <a:solidFill>
                  <a:schemeClr val="tx1"/>
                </a:solidFill>
              </a:rPr>
              <a:t>)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محرک: </a:t>
            </a:r>
            <a:r>
              <a:rPr lang="fa-IR" dirty="0">
                <a:solidFill>
                  <a:schemeClr val="tx1"/>
                </a:solidFill>
              </a:rPr>
              <a:t>نیاز شدید بخش نظامی برای فناوری‌های جدید تسلیحاتی و موفقیت نهادهای پژوهشی در دستیابی به فناوری‌های مزبور</a:t>
            </a:r>
            <a:endParaRPr lang="fa-IR" dirty="0" smtClean="0">
              <a:solidFill>
                <a:schemeClr val="tx1"/>
              </a:solidFill>
            </a:endParaRP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هدف: </a:t>
            </a:r>
            <a:r>
              <a:rPr lang="fa-IR" dirty="0">
                <a:solidFill>
                  <a:schemeClr val="tx1"/>
                </a:solidFill>
              </a:rPr>
              <a:t>تولید محصولات عمومی در حوزه‌هایی که مشوق‌های ناکافی و موانع متعدد (هزینه، ریسک، دوره زمانی طولانی و غیره) منجر به ناتوانی بخش خصوصی در پژوهش در محیط طبیعی بازار </a:t>
            </a:r>
            <a:r>
              <a:rPr lang="fa-IR" dirty="0" smtClean="0">
                <a:solidFill>
                  <a:schemeClr val="tx1"/>
                </a:solidFill>
              </a:rPr>
              <a:t>می‌شد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/49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25455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1026</TotalTime>
  <Words>3571</Words>
  <Application>Microsoft Office PowerPoint</Application>
  <PresentationFormat>On-screen Show (4:3)</PresentationFormat>
  <Paragraphs>459</Paragraphs>
  <Slides>49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9" baseType="lpstr">
      <vt:lpstr>B Titr</vt:lpstr>
      <vt:lpstr>Arial</vt:lpstr>
      <vt:lpstr>Wingdings 2</vt:lpstr>
      <vt:lpstr>Times New Roman</vt:lpstr>
      <vt:lpstr>Trebuchet MS</vt:lpstr>
      <vt:lpstr>B Nazanin</vt:lpstr>
      <vt:lpstr>Calibri</vt:lpstr>
      <vt:lpstr>Wingdings</vt:lpstr>
      <vt:lpstr>Georgia</vt:lpstr>
      <vt:lpstr>Urban</vt:lpstr>
      <vt:lpstr>اولویت‌گذاری حوزه های علم، فناوری و نوآوری </vt:lpstr>
      <vt:lpstr>فهرست مطالب</vt:lpstr>
      <vt:lpstr>1- مقدمه</vt:lpstr>
      <vt:lpstr>2- تعریف اولویت‌گذاری</vt:lpstr>
      <vt:lpstr>2- تعریف اولویت‌گذاری (ادامه)</vt:lpstr>
      <vt:lpstr>2- تعریف اولویت‌گذاری (ادامه)</vt:lpstr>
      <vt:lpstr>PowerPoint Presentation</vt:lpstr>
      <vt:lpstr>3- تاریخچه اولویت‌گذاری</vt:lpstr>
      <vt:lpstr>3- تاریخچه اولویت‌گذاری (ادامه)</vt:lpstr>
      <vt:lpstr>3- تاریخچه اولویت‌گذاری (ادامه)</vt:lpstr>
      <vt:lpstr>3- تاریخچه اولویت‌گذاری (ادامه) </vt:lpstr>
      <vt:lpstr>3- تاریخچه اولویت‌گذاری (ادامه) </vt:lpstr>
      <vt:lpstr>3- تاریخچه اولویت‌گذاری (ادامه) </vt:lpstr>
      <vt:lpstr>3- تاریخچه اولویت‌گذاری (ادامه) </vt:lpstr>
      <vt:lpstr>3- تاریخچه اولویت‌گذاری (ادامه) </vt:lpstr>
      <vt:lpstr>3- تاریخچه اولویت‌گذاری (ادامه)</vt:lpstr>
      <vt:lpstr>3- تاریخچه اولویت‌گذاری (ادامه)</vt:lpstr>
      <vt:lpstr>3- تاریخچه اولویت‌گذاری (ادامه)</vt:lpstr>
      <vt:lpstr>3- تاریخچه اولویت‌گذاری (ادامه)</vt:lpstr>
      <vt:lpstr>3- تاریخچه اولویت‌گذاری (ادامه) </vt:lpstr>
      <vt:lpstr>PowerPoint Presentation</vt:lpstr>
      <vt:lpstr>4- مدل‌های نظری اولویت‌گذاری</vt:lpstr>
      <vt:lpstr>4- مدل‌های نظری اولویت‌گذاری (ادامه)</vt:lpstr>
      <vt:lpstr>4- مدل‌های نظری اولویت‌گذاری (ادامه)</vt:lpstr>
      <vt:lpstr>4- مدل‌های نظری اولویت‌گذاری (ادامه)</vt:lpstr>
      <vt:lpstr>5- فرایند اولویت‌گذاری</vt:lpstr>
      <vt:lpstr>5- فرایند اولویت‌گذاری (ادامه)</vt:lpstr>
      <vt:lpstr>5- فرایند اولویت‌گذاری (ادامه)</vt:lpstr>
      <vt:lpstr>PowerPoint Presentation</vt:lpstr>
      <vt:lpstr>6- روش‌های اولویت‌گذاری</vt:lpstr>
      <vt:lpstr>6- روش‌های اولویت‌گذاری (ادامه)</vt:lpstr>
      <vt:lpstr>7- چالش‌های اولویت‌گذاری</vt:lpstr>
      <vt:lpstr>7- چالش‌های اولویت‌گذاری (ادامه)</vt:lpstr>
      <vt:lpstr>7- چالش‌های اولویت‌گذاری (ادامه)</vt:lpstr>
      <vt:lpstr>7- چالش‌های اولویت‌گذاری (ادامه)</vt:lpstr>
      <vt:lpstr>7- چالش‌های اولویت‌گذاری (ادامه)</vt:lpstr>
      <vt:lpstr>7- چالش‌های اولویت‌گذاری (ادامه)</vt:lpstr>
      <vt:lpstr>8- تخصصی‌سازی هوشمند، راهبردی نوین مبتنی بر اولویت‌گذاری</vt:lpstr>
      <vt:lpstr>8- تخصصی‌سازی هوشمند، راهبردی نوین مبتنی بر اولویت‌گذاری (ادامه)</vt:lpstr>
      <vt:lpstr>8- تخصصی‌سازی هوشمند، راهبردی نوین مبتنی بر اولویت‌گذاری (ادامه) </vt:lpstr>
      <vt:lpstr>9- مطالعه موردی: نقد و بررسی نقشه جامع علمی کشور</vt:lpstr>
      <vt:lpstr>9- مطالعه موردی: نقد و بررسی نقشه جامع علمی کشور (ادامه)</vt:lpstr>
      <vt:lpstr>9- مطالعه موردی: نقد و بررسی نقشه جامع علمی کشور (ادامه)</vt:lpstr>
      <vt:lpstr>9- مطالعه موردی: نقد و بررسی نقشه جامع علمی کشور (ادامه)</vt:lpstr>
      <vt:lpstr>9- مطالعه موردی: نقد و بررسی نقشه جامع علمی کشور (ادامه)</vt:lpstr>
      <vt:lpstr>9- مطالعه موردی: نقد و بررسی نقشه جامع علمی کشور (ادامه)</vt:lpstr>
      <vt:lpstr>9- مطالعه موردی: نقد و بررسی نقشه جامع علمی کشور (ادامه)</vt:lpstr>
      <vt:lpstr>9- مطالعه موردی: نقد و بررسی نقشه جامع علمی کشور (ادامه)</vt:lpstr>
      <vt:lpstr>9- مطالعه موردی: نقد و بررسی نقشه جامع علمی کشور (ادامه)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فصل</dc:title>
  <dc:creator>Parisa</dc:creator>
  <cp:lastModifiedBy>Windows User</cp:lastModifiedBy>
  <cp:revision>117</cp:revision>
  <dcterms:created xsi:type="dcterms:W3CDTF">2019-05-01T06:29:46Z</dcterms:created>
  <dcterms:modified xsi:type="dcterms:W3CDTF">2019-07-22T14:07:14Z</dcterms:modified>
</cp:coreProperties>
</file>