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2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6" r:id="rId3"/>
    <p:sldId id="265" r:id="rId4"/>
    <p:sldId id="267" r:id="rId5"/>
    <p:sldId id="268" r:id="rId6"/>
    <p:sldId id="310" r:id="rId7"/>
    <p:sldId id="269" r:id="rId8"/>
    <p:sldId id="270" r:id="rId9"/>
    <p:sldId id="311" r:id="rId10"/>
    <p:sldId id="274" r:id="rId11"/>
    <p:sldId id="273" r:id="rId12"/>
    <p:sldId id="275" r:id="rId13"/>
    <p:sldId id="276" r:id="rId14"/>
    <p:sldId id="279" r:id="rId15"/>
    <p:sldId id="281" r:id="rId16"/>
    <p:sldId id="282" r:id="rId17"/>
    <p:sldId id="284" r:id="rId18"/>
    <p:sldId id="312" r:id="rId19"/>
    <p:sldId id="313" r:id="rId20"/>
    <p:sldId id="286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295" r:id="rId30"/>
    <p:sldId id="322" r:id="rId31"/>
    <p:sldId id="301" r:id="rId32"/>
    <p:sldId id="303" r:id="rId33"/>
    <p:sldId id="304" r:id="rId34"/>
    <p:sldId id="305" r:id="rId35"/>
    <p:sldId id="306" r:id="rId36"/>
  </p:sldIdLst>
  <p:sldSz cx="9144000" cy="6858000" type="screen4x3"/>
  <p:notesSz cx="6858000" cy="9144000"/>
  <p:embeddedFontLst>
    <p:embeddedFont>
      <p:font typeface="Trebuchet MS" panose="020B0603020202020204" pitchFamily="34" charset="0"/>
      <p:regular r:id="rId39"/>
      <p:bold r:id="rId40"/>
      <p:italic r:id="rId41"/>
      <p:boldItalic r:id="rId42"/>
    </p:embeddedFont>
    <p:embeddedFont>
      <p:font typeface="B Titr" panose="00000700000000000000" pitchFamily="2" charset="-78"/>
      <p:bold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Georgia" panose="02040502050405020303" pitchFamily="18" charset="0"/>
      <p:regular r:id="rId48"/>
      <p:bold r:id="rId49"/>
      <p:italic r:id="rId50"/>
      <p:boldItalic r:id="rId51"/>
    </p:embeddedFont>
    <p:embeddedFont>
      <p:font typeface="B Nazanin" panose="00000400000000000000" pitchFamily="2" charset="-78"/>
      <p:regular r:id="rId52"/>
      <p:bold r:id="rId53"/>
    </p:embeddedFont>
    <p:embeddedFont>
      <p:font typeface="Wingdings 2" panose="05020102010507070707" pitchFamily="18" charset="2"/>
      <p:regular r:id="rId5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6C612A50-CA38-4057-93FE-D3CBB0AEE084}" type="datetimeFigureOut">
              <a:rPr lang="ar-SA" smtClean="0"/>
              <a:pPr/>
              <a:t>04/12/1440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7E6CAFC9-6060-4167-B535-BBF911470978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18853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6076533-D236-432A-9EA8-7E018D7FC12F}" type="datetimeFigureOut">
              <a:rPr lang="fa-IR" smtClean="0"/>
              <a:pPr/>
              <a:t>04/12/1440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F0A744D-1443-4A70-A5B6-A5C5773FE54B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5</a:t>
            </a:fld>
            <a:endParaRPr lang="fa-I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66301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32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9711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33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9110411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34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48672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0A744D-1443-4A70-A5B6-A5C5773FE54B}" type="slidenum">
              <a:rPr lang="fa-IR" smtClean="0"/>
              <a:pPr/>
              <a:t>35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25215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240"/>
            <a:ext cx="1043608" cy="365760"/>
          </a:xfrm>
        </p:spPr>
        <p:txBody>
          <a:bodyPr/>
          <a:lstStyle>
            <a:lvl1pPr algn="l" rtl="1">
              <a:defRPr>
                <a:cs typeface="B Nazanin" panose="00000400000000000000" pitchFamily="2" charset="-78"/>
              </a:defRPr>
            </a:lvl1pPr>
          </a:lstStyle>
          <a:p>
            <a:fld id="{5BD99806-671D-4ADB-BF97-56D38D150EB8}" type="slidenum">
              <a:rPr lang="fa-IR" smtClean="0"/>
              <a:pPr/>
              <a:t>‹#›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899592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  <a:cs typeface="B Nazanin" panose="00000400000000000000" pitchFamily="2" charset="-78"/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>
            <a:normAutofit/>
          </a:bodyPr>
          <a:lstStyle/>
          <a:p>
            <a:r>
              <a:rPr lang="fa-IR" sz="3200" b="1" dirty="0" smtClean="0"/>
              <a:t>سیاست های حمایت از تحقیق‏و‏توسعه در بخش كسب‏و‏كار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fa-IR" sz="3200" dirty="0">
              <a:cs typeface="B Titr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>
              <a:cs typeface="B Nazanin" pitchFamily="2" charset="-78"/>
            </a:endParaRPr>
          </a:p>
          <a:p>
            <a:pPr algn="ctr"/>
            <a:r>
              <a:rPr lang="ar-SA" b="1" dirty="0" smtClean="0"/>
              <a:t>پريسا عليزاد</a:t>
            </a:r>
            <a:r>
              <a:rPr lang="fa-IR" b="1" dirty="0" smtClean="0"/>
              <a:t>ه</a:t>
            </a:r>
            <a:endParaRPr lang="en-US" b="1" dirty="0" smtClean="0"/>
          </a:p>
          <a:p>
            <a:pPr algn="ctr"/>
            <a:r>
              <a:rPr lang="fa-IR" b="1" dirty="0" smtClean="0"/>
              <a:t>منوچهر منطقي</a:t>
            </a:r>
            <a:endParaRPr lang="fa-IR" b="1" dirty="0" smtClean="0">
              <a:cs typeface="B Nazanin" pitchFamily="2" charset="-78"/>
            </a:endParaRPr>
          </a:p>
          <a:p>
            <a:pPr algn="ctr"/>
            <a:endParaRPr lang="fa-IR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4- هزينه</a:t>
            </a:r>
            <a:r>
              <a:rPr lang="fa-IR" sz="2800" b="1" dirty="0" smtClean="0"/>
              <a:t> </a:t>
            </a:r>
            <a:r>
              <a:rPr lang="ar-SA" sz="2800" b="1" dirty="0" smtClean="0"/>
              <a:t>هاي تحقیق‏و‏توسعه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10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5576" y="1628800"/>
            <a:ext cx="7848872" cy="4824536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ar-SA" sz="2400" b="1" dirty="0" smtClean="0">
                <a:cs typeface="B Nazanin" pitchFamily="2" charset="-78"/>
              </a:rPr>
              <a:t>هزينه­کرد تحقیق‏و‏توسعه به کليه پرداخت­هايی گفته می­شود که براي انجام تحقیق‏و‏توسعه توسط يک واحد يا موسسه مشخص در طول سال مرجع انجام مي­شود.</a:t>
            </a:r>
            <a:endParaRPr lang="fa-IR" sz="2400" b="1" dirty="0" smtClean="0">
              <a:cs typeface="B Nazanin" pitchFamily="2" charset="-78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ar-SA" sz="2400" b="1" dirty="0" smtClean="0">
                <a:cs typeface="B Nazanin" pitchFamily="2" charset="-78"/>
              </a:rPr>
              <a:t>سال مرجع، يک دوره زماني متشکل از 12 ماه متوالي است که داده­هاي آماري به آن ارجاع داده مي­شوند.</a:t>
            </a:r>
            <a:endParaRPr lang="en-US" sz="2400" b="1" dirty="0" smtClean="0">
              <a:cs typeface="B Nazanin" pitchFamily="2" charset="-78"/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q"/>
            </a:pPr>
            <a:r>
              <a:rPr lang="ar-SA" sz="2400" b="1" dirty="0" smtClean="0">
                <a:solidFill>
                  <a:schemeClr val="accent2">
                    <a:lumMod val="75000"/>
                  </a:schemeClr>
                </a:solidFill>
                <a:cs typeface="B Nazanin" pitchFamily="2" charset="-78"/>
              </a:rPr>
              <a:t>هزینه­کرد تحقیق‏و‏توسعه برابر است با منابعی که در عمل برای فعالیت­های تحقیق‏و‏توسعه مصرف می­شوند نه بودجه يا اعتبار پیش­بینی شده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4- هزينه</a:t>
            </a:r>
            <a:r>
              <a:rPr lang="fa-IR" sz="2800" b="1" dirty="0" smtClean="0"/>
              <a:t> </a:t>
            </a:r>
            <a:r>
              <a:rPr lang="ar-SA" sz="2800" b="1" dirty="0" smtClean="0"/>
              <a:t>هاي تحقیق‏و‏توسعه</a:t>
            </a:r>
            <a:r>
              <a:rPr lang="fa-IR" sz="2800" b="1" dirty="0" smtClean="0"/>
              <a:t> </a:t>
            </a:r>
            <a:r>
              <a:rPr lang="fa-IR" sz="3000" dirty="0" smtClean="0"/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11</a:t>
            </a:fld>
            <a:r>
              <a:rPr lang="fa-IR" dirty="0" smtClean="0"/>
              <a:t>/35</a:t>
            </a:r>
            <a:endParaRPr lang="fa-IR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83998"/>
            <a:ext cx="7128792" cy="360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4- هزينه</a:t>
            </a:r>
            <a:r>
              <a:rPr lang="fa-IR" sz="2800" b="1" dirty="0" smtClean="0"/>
              <a:t> </a:t>
            </a:r>
            <a:r>
              <a:rPr lang="ar-SA" sz="2800" b="1" dirty="0" smtClean="0"/>
              <a:t>هاي تحقیق‏و‏توسعه</a:t>
            </a:r>
            <a:r>
              <a:rPr lang="fa-IR" sz="2800" b="1" dirty="0" smtClean="0"/>
              <a:t> (ادامه)</a:t>
            </a:r>
            <a:endParaRPr lang="fa-IR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>
            <a:normAutofit fontScale="92500"/>
          </a:bodyPr>
          <a:lstStyle/>
          <a:p>
            <a:pPr algn="just"/>
            <a:r>
              <a:rPr lang="ar-SA" dirty="0" smtClean="0"/>
              <a:t>هزینه­کرد ناخالص داخلی برای تحقیق‏و‏توسعه (</a:t>
            </a:r>
            <a:r>
              <a:rPr lang="en-US" dirty="0" smtClean="0"/>
              <a:t>GERD</a:t>
            </a:r>
            <a:r>
              <a:rPr lang="ar-SA" dirty="0" smtClean="0"/>
              <a:t>) </a:t>
            </a:r>
            <a:endParaRPr lang="fa-IR" dirty="0" smtClean="0"/>
          </a:p>
          <a:p>
            <a:pPr lvl="1" algn="just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کل هزینه‌های درون‌سازمانی صرف شده در فعالیت تحقیق‏و‏توسعه در قلمروی ملی در طول یک دوره معین است 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بين چهار بخش انجام­دهنده يا مجري تحقیق‏و‏توسعه يعني دولت (</a:t>
            </a:r>
            <a:r>
              <a:rPr lang="en-US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GovERD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)، آموزش عالي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HERD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)، كسب‏و‏كار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BERD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و غيرانتفاعي خصوصي (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PNPRD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 توزيع مي­شود. 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برابر است با جمع مقادير مالي تامين شده توسط پنج بخش دولت، آموزش عالي، كسب‏و‏كار، بخش خصوصي غيرانتفاعي و خارج از کشور (بقيه دنيا) </a:t>
            </a:r>
            <a:endParaRPr lang="fa-IR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 algn="just"/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به‌صورت ماتريسي از بخش‌هاي مجري و تأمين‌کننده هزینه تحقیق‏و‏توسعه نشان داده مي‌شود</a:t>
            </a:r>
            <a:r>
              <a:rPr lang="fa-I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ar-S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كه علاوه بر نشان دادن مقدار كلي تامين بودجه و هزينه­كرد در هر يك از بخش­های مختلف، جريان مالي بين آنها را نيز نشان می­دهد. 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12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4- هزينه</a:t>
            </a:r>
            <a:r>
              <a:rPr lang="fa-IR" sz="2800" b="1" dirty="0" smtClean="0"/>
              <a:t> </a:t>
            </a:r>
            <a:r>
              <a:rPr lang="ar-SA" sz="2800" b="1" dirty="0" smtClean="0"/>
              <a:t>هاي تحقیق‏و‏توسعه</a:t>
            </a:r>
            <a:r>
              <a:rPr lang="fa-IR" sz="2800" b="1" dirty="0" smtClean="0"/>
              <a:t> (ادامه)</a:t>
            </a:r>
            <a:endParaRPr lang="fa-IR" sz="2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13</a:t>
            </a:fld>
            <a:r>
              <a:rPr lang="fa-IR" dirty="0" smtClean="0"/>
              <a:t>/35</a:t>
            </a:r>
            <a:endParaRPr lang="fa-IR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84784"/>
            <a:ext cx="676875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5"/>
          <p:cNvSpPr>
            <a:spLocks noGrp="1"/>
          </p:cNvSpPr>
          <p:nvPr>
            <p:ph idx="1"/>
          </p:nvPr>
        </p:nvSpPr>
        <p:spPr>
          <a:xfrm>
            <a:off x="395536" y="5013176"/>
            <a:ext cx="8820472" cy="2088232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fa-IR" sz="2400" b="1" dirty="0" smtClean="0"/>
              <a:t>شاخص شدت تحقيق و توسعه</a:t>
            </a:r>
          </a:p>
          <a:p>
            <a:pPr lvl="1" algn="ctr">
              <a:lnSpc>
                <a:spcPct val="150000"/>
              </a:lnSpc>
              <a:buNone/>
            </a:pPr>
            <a:r>
              <a:rPr lang="fa-IR" sz="2400" b="1" dirty="0" smtClean="0"/>
              <a:t>نسبت </a:t>
            </a:r>
            <a:r>
              <a:rPr lang="ar-SA" sz="2400" b="1" dirty="0" smtClean="0"/>
              <a:t>هزینه­کرد ناخالص داخلی برای تحقیق‏و‏توسعه به تولید ناخالص داخلی</a:t>
            </a:r>
            <a:r>
              <a:rPr lang="fa-IR" sz="2400" b="1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157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14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54868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4- هزينه</a:t>
            </a:r>
            <a:r>
              <a:rPr kumimoji="0" lang="fa-I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</a:t>
            </a:r>
            <a:r>
              <a:rPr kumimoji="0" lang="ar-SA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هاي تحقیق‏و‏توسعه</a:t>
            </a:r>
            <a:r>
              <a:rPr kumimoji="0" lang="fa-IR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15800" y="1556792"/>
            <a:ext cx="7816640" cy="459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61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5- اهميت تحقیق‏و‏توسعه</a:t>
            </a:r>
            <a:r>
              <a:rPr lang="ar-SA" sz="2800" dirty="0" smtClean="0"/>
              <a:t> </a:t>
            </a:r>
            <a:r>
              <a:rPr lang="ar-SA" sz="2800" b="1" dirty="0" smtClean="0"/>
              <a:t>در بخش كسب‏و‏كار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39552" y="1628800"/>
            <a:ext cx="8075240" cy="49411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fa-IR" sz="2400" dirty="0" smtClean="0"/>
              <a:t>ا</a:t>
            </a:r>
            <a:r>
              <a:rPr lang="ar-SA" sz="2400" dirty="0" smtClean="0"/>
              <a:t>حتمال تجاري‏سازي نتايج فعاليت­هاي تحقیق‏و‏توسعه­ای که در بخش كسب‏و‏كار انجام می­شود، به طور معمول بيشتر است</a:t>
            </a:r>
            <a:endParaRPr lang="fa-IR" sz="2400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در سال 2017، بخش كسب‏و‏كار 70 درصد از كل هزينه­كرد تحقیق‏و‏توسعه در كشورهاي عضو سازمان همكاري­هاي اقتصادي و توسعه را به خود اختصاص داده و نسبت به سال 2016، </a:t>
            </a:r>
            <a:r>
              <a:rPr lang="fa-IR" sz="2400" dirty="0" smtClean="0"/>
              <a:t> 4/8</a:t>
            </a:r>
            <a:r>
              <a:rPr lang="ar-SA" sz="2400" dirty="0" smtClean="0"/>
              <a:t> درصد رشد داشته است</a:t>
            </a:r>
            <a:endParaRPr lang="fa-IR" sz="2400" dirty="0" smtClean="0"/>
          </a:p>
          <a:p>
            <a:pPr algn="just">
              <a:lnSpc>
                <a:spcPct val="150000"/>
              </a:lnSpc>
            </a:pPr>
            <a:r>
              <a:rPr lang="fa-IR" sz="2400" dirty="0" smtClean="0"/>
              <a:t>ه</a:t>
            </a:r>
            <a:r>
              <a:rPr lang="ar-SA" sz="2400" dirty="0" smtClean="0"/>
              <a:t>سته اصلي بخش كسب‏و‏كار، </a:t>
            </a:r>
            <a:r>
              <a:rPr lang="ar-SA" sz="2400" dirty="0" smtClean="0">
                <a:solidFill>
                  <a:srgbClr val="FF0000"/>
                </a:solidFill>
              </a:rPr>
              <a:t>شرکت‌هاي خصوصي </a:t>
            </a:r>
            <a:r>
              <a:rPr lang="ar-SA" sz="2400" dirty="0" smtClean="0"/>
              <a:t>(شرکت سهامي يا نيمه‌سهامي) هستند</a:t>
            </a:r>
            <a:r>
              <a:rPr lang="fa-IR" sz="2400" dirty="0" smtClean="0"/>
              <a:t>. </a:t>
            </a:r>
            <a:r>
              <a:rPr lang="ar-SA" sz="2400" dirty="0" smtClean="0">
                <a:solidFill>
                  <a:srgbClr val="FF0000"/>
                </a:solidFill>
              </a:rPr>
              <a:t>شرکت‌هاي دولتي </a:t>
            </a:r>
            <a:r>
              <a:rPr lang="ar-SA" sz="2400" dirty="0" smtClean="0"/>
              <a:t>(شرکت‌هاي سهامي و نيمه‌سهامي متعلق به واحد‌هاي دولتي) که عمدتاً براي بازار توليد مي‌کنند و در کار فروش خدمات يا کالا‌هايي هستند که معمولاً شرکت‌هاي خصوصي عرضه مي‌کنند</a:t>
            </a:r>
            <a:r>
              <a:rPr lang="fa-IR" sz="2400" dirty="0" smtClean="0"/>
              <a:t>.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15</a:t>
            </a:fld>
            <a:r>
              <a:rPr lang="fa-IR" dirty="0" smtClean="0"/>
              <a:t>/35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5110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2600" b="1" dirty="0" smtClean="0"/>
              <a:t>6- ابزارهای سیاستی برای افزایش تحقیق‏و‏توسعه</a:t>
            </a:r>
            <a:r>
              <a:rPr lang="ar-SA" sz="2600" dirty="0" smtClean="0"/>
              <a:t> </a:t>
            </a:r>
            <a:r>
              <a:rPr lang="ar-SA" sz="2600" b="1" dirty="0" smtClean="0"/>
              <a:t>در بخش كسب‏و‏كار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fa-IR" dirty="0" smtClean="0"/>
              <a:t>ك</a:t>
            </a:r>
            <a:r>
              <a:rPr lang="ar-SA" dirty="0" smtClean="0"/>
              <a:t>لیه برنامه­ها، قوانین و مقررات با مشارکت فعال بخش دولتی که به طور هدفمند بر میزان سرمایه­گذاری شرکت­های دولتی و خصوصی برای انجام فعالیت­های تحقیق‏و‏توسعه تأثیر می­گذارند. </a:t>
            </a:r>
            <a:endParaRPr lang="fa-IR" dirty="0" smtClean="0"/>
          </a:p>
          <a:p>
            <a:pPr algn="just">
              <a:lnSpc>
                <a:spcPct val="150000"/>
              </a:lnSpc>
              <a:buNone/>
            </a:pPr>
            <a:endParaRPr lang="fa-IR" dirty="0" smtClean="0"/>
          </a:p>
          <a:p>
            <a:pPr algn="just">
              <a:lnSpc>
                <a:spcPct val="150000"/>
              </a:lnSpc>
            </a:pPr>
            <a:r>
              <a:rPr lang="ar-SA" dirty="0" smtClean="0"/>
              <a:t>به طور معمول شامل اشکال مختلف تأمین مالی دولتی می­شوند، اما نه همیشه. </a:t>
            </a:r>
            <a:r>
              <a:rPr lang="fa-IR" dirty="0" smtClean="0"/>
              <a:t>(</a:t>
            </a:r>
            <a:r>
              <a:rPr lang="ar-SA" dirty="0" smtClean="0"/>
              <a:t>مثال</a:t>
            </a:r>
            <a:r>
              <a:rPr lang="fa-IR" dirty="0" smtClean="0"/>
              <a:t>:</a:t>
            </a:r>
            <a:r>
              <a:rPr lang="ar-SA" dirty="0" smtClean="0"/>
              <a:t> تغییرات قانونی</a:t>
            </a:r>
            <a:r>
              <a:rPr lang="fa-IR" dirty="0" smtClean="0"/>
              <a:t>، </a:t>
            </a:r>
            <a:r>
              <a:rPr lang="ar-SA" dirty="0" smtClean="0"/>
              <a:t>منابع انساني، اطلاعاتي و تجهيزات</a:t>
            </a:r>
            <a:r>
              <a:rPr lang="fa-IR" dirty="0" smtClean="0"/>
              <a:t>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16</a:t>
            </a:fld>
            <a:r>
              <a:rPr lang="fa-IR" dirty="0" smtClean="0"/>
              <a:t>/35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234091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916832"/>
            <a:ext cx="8075240" cy="465770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ar-SA" b="1" dirty="0" smtClean="0"/>
              <a:t>نوع مداخله‌ دولت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ar-SA" b="1" dirty="0" smtClean="0"/>
              <a:t>حمايت­هاي مستقيم</a:t>
            </a:r>
            <a:r>
              <a:rPr lang="fa-IR" b="1" dirty="0" smtClean="0"/>
              <a:t> </a:t>
            </a:r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سياست­هاي طرف عرضه </a:t>
            </a:r>
            <a:endParaRPr lang="fa-IR" dirty="0" smtClean="0"/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سياست­هاي طرف تقاضا</a:t>
            </a:r>
            <a:endParaRPr lang="fa-IR" dirty="0">
              <a:solidFill>
                <a:schemeClr val="tx1"/>
              </a:solidFill>
            </a:endParaRPr>
          </a:p>
          <a:p>
            <a:pPr lvl="1" algn="just">
              <a:lnSpc>
                <a:spcPct val="150000"/>
              </a:lnSpc>
            </a:pPr>
            <a:r>
              <a:rPr lang="ar-SA" b="1" dirty="0" smtClean="0"/>
              <a:t>حمايت­هاي غيرمستقيم</a:t>
            </a:r>
            <a:r>
              <a:rPr lang="fa-IR" b="1" dirty="0" smtClean="0"/>
              <a:t> </a:t>
            </a:r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مشوق­هاي مالياتي 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ar-SA" b="1" dirty="0" smtClean="0"/>
              <a:t>حمايت­هاي مالي کاتاليزوري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ar-SA" b="1" dirty="0" smtClean="0"/>
              <a:t>سياست­هاي اصلاح شرايط کلان و توسعه زيرساخت­ها</a:t>
            </a:r>
            <a:endParaRPr lang="fa-IR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17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ابزارهای سیاستی برای افزایش تحقیق‏و‏توسعه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</a:t>
            </a: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در بخش كسب‏و‏كار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5085184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</a:pPr>
            <a:r>
              <a:rPr lang="ar-SA" b="1" dirty="0" smtClean="0"/>
              <a:t>دامنه سياست</a:t>
            </a:r>
            <a:endParaRPr lang="fa-IR" b="1" dirty="0" smtClean="0"/>
          </a:p>
          <a:p>
            <a:pPr lvl="1" algn="just">
              <a:lnSpc>
                <a:spcPct val="110000"/>
              </a:lnSpc>
            </a:pPr>
            <a:r>
              <a:rPr lang="fa-IR" dirty="0" smtClean="0"/>
              <a:t>س</a:t>
            </a:r>
            <a:r>
              <a:rPr lang="ar-SA" dirty="0" smtClean="0"/>
              <a:t>ياست­هاي تحقیق‏و‏توسعه </a:t>
            </a:r>
            <a:endParaRPr lang="fa-IR" dirty="0" smtClean="0"/>
          </a:p>
          <a:p>
            <a:pPr lvl="2">
              <a:lnSpc>
                <a:spcPct val="110000"/>
              </a:lnSpc>
            </a:pPr>
            <a:r>
              <a:rPr lang="ar-SA" dirty="0" smtClean="0"/>
              <a:t>ابزارهاي مستقيم (مانند گرنت براي پروژه­هاي تحقيق و توسعه) و ابزارهاي غيرمستقيم (مانند مشوق­هاي مالياتي)؛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ar-SA" dirty="0" smtClean="0"/>
              <a:t>سياست­هاي سرمايه انساني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ar-SA" dirty="0" smtClean="0"/>
              <a:t>ابزارهاي تأمین مالي خاص تحقيق و توسعه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fa-IR" dirty="0" smtClean="0"/>
              <a:t>ب</a:t>
            </a:r>
            <a:r>
              <a:rPr lang="ar-SA" dirty="0" smtClean="0"/>
              <a:t>رنامه­هاي تحقيق و توسعه همكارانه و سياست­هاي حمایت از حقوق مالكيت فكري</a:t>
            </a:r>
            <a:endParaRPr lang="fa-IR" dirty="0" smtClean="0"/>
          </a:p>
          <a:p>
            <a:pPr lvl="1" algn="just">
              <a:lnSpc>
                <a:spcPct val="110000"/>
              </a:lnSpc>
            </a:pPr>
            <a:r>
              <a:rPr lang="ar-SA" dirty="0" smtClean="0"/>
              <a:t>سياست­هاي غيرمستقیم تحقیق‏و‏توسعه</a:t>
            </a:r>
            <a:endParaRPr lang="fa-IR" dirty="0" smtClean="0"/>
          </a:p>
          <a:p>
            <a:pPr lvl="2">
              <a:lnSpc>
                <a:spcPct val="110000"/>
              </a:lnSpc>
            </a:pPr>
            <a:r>
              <a:rPr lang="fa-IR" dirty="0" smtClean="0"/>
              <a:t>سياستهاي حوزه سرمايه انساني (سياست­هاي آموزش و استخدام)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fa-IR" dirty="0" smtClean="0"/>
              <a:t>سياست­هاي حوزه تأمین مالي (سياست­هاي مالي و مالياتي و اقتصاد كلان)</a:t>
            </a:r>
            <a:endParaRPr lang="en-US" sz="1600" dirty="0" smtClean="0"/>
          </a:p>
          <a:p>
            <a:pPr lvl="2">
              <a:lnSpc>
                <a:spcPct val="110000"/>
              </a:lnSpc>
            </a:pPr>
            <a:r>
              <a:rPr lang="ar-SA" dirty="0" smtClean="0"/>
              <a:t>سياست­هاي حوزه نوآوري (سياست­هاي صنعت، تجارت، دفاع، سلامت، محيط زيست و رقابت)</a:t>
            </a:r>
            <a:endParaRPr lang="fa-IR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18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ابزارهای سیاستی برای افزایش تحقیق‏و‏توسعه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</a:t>
            </a: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در بخش كسب‏و‏كار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1560" y="1772816"/>
            <a:ext cx="8075240" cy="5085184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ar-SA" b="1" dirty="0" smtClean="0"/>
              <a:t>گروه هدف</a:t>
            </a:r>
            <a:endParaRPr lang="fa-IR" b="1" dirty="0" smtClean="0"/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سياست­هاي هدفمند</a:t>
            </a:r>
            <a:endParaRPr lang="fa-IR" dirty="0" smtClean="0"/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بخش­ها یا خوشه­های مشخصی را مورد هدف قرار می­دهند</a:t>
            </a:r>
            <a:endParaRPr lang="fa-IR" dirty="0" smtClean="0"/>
          </a:p>
          <a:p>
            <a:pPr lvl="3" algn="just">
              <a:lnSpc>
                <a:spcPct val="150000"/>
              </a:lnSpc>
            </a:pPr>
            <a:r>
              <a:rPr lang="fa-IR" dirty="0" smtClean="0"/>
              <a:t>مثال: ت</a:t>
            </a:r>
            <a:r>
              <a:rPr lang="ar-SA" dirty="0" smtClean="0"/>
              <a:t>أمین مالی تحقیق‏و‏توسعه در فناوری­های منتخب یا یارانه­های تحقیق‏و‏توسعه برای ارتقای فعالیت­های منتخب</a:t>
            </a:r>
            <a:endParaRPr lang="fa-IR" dirty="0" smtClean="0"/>
          </a:p>
          <a:p>
            <a:pPr lvl="1" algn="just">
              <a:lnSpc>
                <a:spcPct val="150000"/>
              </a:lnSpc>
            </a:pPr>
            <a:r>
              <a:rPr lang="ar-SA" dirty="0" smtClean="0"/>
              <a:t>سياست­هاي افقي</a:t>
            </a:r>
            <a:endParaRPr lang="fa-IR" dirty="0" smtClean="0"/>
          </a:p>
          <a:p>
            <a:pPr lvl="2" algn="just">
              <a:lnSpc>
                <a:spcPct val="150000"/>
              </a:lnSpc>
            </a:pPr>
            <a:r>
              <a:rPr lang="ar-SA" dirty="0" smtClean="0"/>
              <a:t>از فعالیت­های خاصی در سطح شرکت حمایت می­کنند</a:t>
            </a:r>
            <a:endParaRPr lang="fa-IR" dirty="0" smtClean="0"/>
          </a:p>
          <a:p>
            <a:pPr lvl="3" algn="just">
              <a:lnSpc>
                <a:spcPct val="150000"/>
              </a:lnSpc>
            </a:pPr>
            <a:r>
              <a:rPr lang="fa-IR" dirty="0" smtClean="0"/>
              <a:t>مثال: </a:t>
            </a:r>
            <a:r>
              <a:rPr lang="ar-SA" dirty="0" smtClean="0"/>
              <a:t>گرنت برای هزینه­های تحقیق‏و‏توسعه شرکت­ها، حمایت از پرسنل تحقیق‏و‏توسعه در شرکت­های کوچک و متوسط</a:t>
            </a:r>
            <a:endParaRPr lang="fa-IR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19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6- ابزارهای سیاستی برای افزایش تحقیق‏و‏توسعه</a:t>
            </a:r>
            <a:r>
              <a:rPr kumimoji="0" lang="ar-SA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</a:t>
            </a:r>
            <a:r>
              <a:rPr kumimoji="0" lang="ar-SA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در بخش كسب‏و‏كار</a:t>
            </a:r>
            <a:r>
              <a:rPr kumimoji="0" lang="fa-IR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70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Rectangle 5"/>
          <p:cNvSpPr/>
          <p:nvPr/>
        </p:nvSpPr>
        <p:spPr>
          <a:xfrm>
            <a:off x="395536" y="141277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1-</a:t>
            </a:r>
            <a:r>
              <a:rPr lang="ar-SA" sz="2400" b="1" dirty="0" smtClean="0">
                <a:cs typeface="B Nazanin" pitchFamily="2" charset="-78"/>
              </a:rPr>
              <a:t>مقدمه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2- </a:t>
            </a:r>
            <a:r>
              <a:rPr lang="ar-SA" sz="2400" b="1" dirty="0" smtClean="0">
                <a:cs typeface="B Nazanin" pitchFamily="2" charset="-78"/>
              </a:rPr>
              <a:t>تعريف تحقیق‏و‏توسعه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3- </a:t>
            </a:r>
            <a:r>
              <a:rPr lang="ar-SA" sz="2400" b="1" dirty="0" smtClean="0">
                <a:cs typeface="B Nazanin" pitchFamily="2" charset="-78"/>
              </a:rPr>
              <a:t>زمينه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هاي خاص تحقیق‏و‏توسعه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در كشورهاي در حال توسعه</a:t>
            </a:r>
            <a:endParaRPr lang="fa-IR" sz="2400" b="1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4- </a:t>
            </a:r>
            <a:r>
              <a:rPr lang="ar-SA" sz="2400" b="1" dirty="0" smtClean="0">
                <a:cs typeface="B Nazanin" pitchFamily="2" charset="-78"/>
              </a:rPr>
              <a:t>هزينه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هاي تحقیق‏و‏توسعه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5- </a:t>
            </a:r>
            <a:r>
              <a:rPr lang="ar-SA" sz="2400" b="1" dirty="0" smtClean="0">
                <a:cs typeface="B Nazanin" pitchFamily="2" charset="-78"/>
              </a:rPr>
              <a:t>اهميت تحقیق‏و‏توسعه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در بخش كسب‏و‏كار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6- </a:t>
            </a:r>
            <a:r>
              <a:rPr lang="ar-SA" sz="2400" b="1" dirty="0" smtClean="0">
                <a:cs typeface="B Nazanin" pitchFamily="2" charset="-78"/>
              </a:rPr>
              <a:t>ابزارهای سیاستی برای افزایش تحقیق‏و‏توسعه</a:t>
            </a:r>
            <a:r>
              <a:rPr lang="ar-SA" sz="2400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در بخش كسب‏و‏كار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7- </a:t>
            </a:r>
            <a:r>
              <a:rPr lang="ar-SA" sz="2400" b="1" dirty="0" smtClean="0">
                <a:cs typeface="B Nazanin" pitchFamily="2" charset="-78"/>
              </a:rPr>
              <a:t>سازوکار تاثیر و ویژگیهای سیاستهای حمایت از تحقیق‏و‏توسعه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8- </a:t>
            </a:r>
            <a:r>
              <a:rPr lang="ar-SA" sz="2400" b="1" dirty="0" smtClean="0">
                <a:cs typeface="B Nazanin" pitchFamily="2" charset="-78"/>
              </a:rPr>
              <a:t>ملاحظات مهم در اتخاذ سیاستهای حمایت از تحقیق‏و‏توسعه</a:t>
            </a:r>
            <a:endParaRPr lang="en-US" sz="2400" dirty="0" smtClean="0">
              <a:cs typeface="B Nazanin" pitchFamily="2" charset="-78"/>
            </a:endParaRPr>
          </a:p>
          <a:p>
            <a:pPr algn="just">
              <a:lnSpc>
                <a:spcPct val="150000"/>
              </a:lnSpc>
            </a:pPr>
            <a:r>
              <a:rPr lang="fa-IR" sz="2400" b="1" dirty="0" smtClean="0">
                <a:cs typeface="B Nazanin" pitchFamily="2" charset="-78"/>
              </a:rPr>
              <a:t>9- </a:t>
            </a:r>
            <a:r>
              <a:rPr lang="ar-SA" sz="2400" b="1" dirty="0" smtClean="0">
                <a:cs typeface="B Nazanin" pitchFamily="2" charset="-78"/>
              </a:rPr>
              <a:t>مطالعه موردي: بررسي اثربخشي ابزارهاي حمايت از شركتهاي دانش</a:t>
            </a:r>
            <a:r>
              <a:rPr lang="fa-IR" sz="2400" b="1" dirty="0" smtClean="0">
                <a:cs typeface="B Nazanin" pitchFamily="2" charset="-78"/>
              </a:rPr>
              <a:t> </a:t>
            </a:r>
            <a:r>
              <a:rPr lang="ar-SA" sz="2400" b="1" dirty="0" smtClean="0">
                <a:cs typeface="B Nazanin" pitchFamily="2" charset="-78"/>
              </a:rPr>
              <a:t>بنيان</a:t>
            </a:r>
            <a:endParaRPr lang="en-US" sz="2400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1066800"/>
          </a:xfrm>
        </p:spPr>
        <p:txBody>
          <a:bodyPr>
            <a:normAutofit/>
          </a:bodyPr>
          <a:lstStyle/>
          <a:p>
            <a:r>
              <a:rPr lang="ar-SA" sz="2600" b="1" dirty="0" smtClean="0"/>
              <a:t>7- سازوکار تاثیر و ویژگی­های سیاست­های حمایت از تحقیق‏و‏توسعه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20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824536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fa-IR" b="1" dirty="0" smtClean="0"/>
              <a:t>7</a:t>
            </a:r>
            <a:r>
              <a:rPr lang="ar-SA" b="1" dirty="0" smtClean="0"/>
              <a:t>-1- كمك­های مالي بلاعوض، یارانه­ها و وام­ها</a:t>
            </a:r>
            <a:endParaRPr lang="fa-IR" b="1" dirty="0" smtClean="0"/>
          </a:p>
          <a:p>
            <a:pPr algn="just">
              <a:buNone/>
            </a:pPr>
            <a:endParaRPr lang="fa-IR" b="1" dirty="0" smtClean="0"/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مشكلاتي مانند نداشتن وثیقه، نرخ بهره بالا، دوره بازپرداخت نامناسب </a:t>
            </a:r>
            <a:r>
              <a:rPr lang="fa-IR" dirty="0" smtClean="0">
                <a:solidFill>
                  <a:schemeClr val="tx1"/>
                </a:solidFill>
              </a:rPr>
              <a:t>براي </a:t>
            </a:r>
            <a:r>
              <a:rPr lang="ar-SA" dirty="0" smtClean="0">
                <a:solidFill>
                  <a:schemeClr val="tx1"/>
                </a:solidFill>
              </a:rPr>
              <a:t>شرکت­های تازه­تاسیس</a:t>
            </a:r>
            <a:endParaRPr lang="fa-IR" sz="1800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مي­توانند حوزه­هايي را كه مداخله دولت در آنها اهميت دارد، هدف قرار دهند.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بسياري از اثرات مورد انتظار اقدامات حمايتي مستقيم به سهولت قابل اندازه­گيري هستند؛ مانند هزينه­كرد براي تحقيق و توسعه، رشد و اشتغال­زايي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در مقايسه با مشوق­هاي مالياتي تاثيرگذاري به مراتب كمتري روي مسائل گسترده سياستي (مانند پايين بودن حجم سرمايه­گذاري صنايع در تحقيق و توسعه) دارند.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بروكراسي و پيچيدگي­هاي اجرايي بيشتري دارند 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ar-SA" dirty="0" smtClean="0">
                <a:solidFill>
                  <a:schemeClr val="tx1"/>
                </a:solidFill>
              </a:rPr>
              <a:t>ارزيابي و انتخاب گروه­هاي هدف آنها نيز نيازمند بررسي­هاي دقيق­تري است</a:t>
            </a:r>
            <a:endParaRPr lang="fa-IR" dirty="0" smtClean="0">
              <a:solidFill>
                <a:schemeClr val="tx1"/>
              </a:solidFill>
            </a:endParaRPr>
          </a:p>
          <a:p>
            <a:pPr lvl="1" algn="just"/>
            <a:r>
              <a:rPr lang="fa-IR" dirty="0" smtClean="0">
                <a:solidFill>
                  <a:schemeClr val="tx1"/>
                </a:solidFill>
              </a:rPr>
              <a:t>اثر هاله اي اعطاي كمك بلاعوض و يارانه 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352928" cy="1066800"/>
          </a:xfrm>
        </p:spPr>
        <p:txBody>
          <a:bodyPr>
            <a:normAutofit/>
          </a:bodyPr>
          <a:lstStyle/>
          <a:p>
            <a:r>
              <a:rPr lang="ar-SA" sz="2600" b="1" dirty="0" smtClean="0"/>
              <a:t>7- سازوکار تاثیر و ویژگی­های سیاست­های حمایت از تحقیق‏و‏توسعه</a:t>
            </a:r>
            <a:r>
              <a:rPr lang="fa-IR" sz="2600" b="1" dirty="0" smtClean="0"/>
              <a:t> (ادامه)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21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b="1" dirty="0" smtClean="0"/>
              <a:t>7</a:t>
            </a:r>
            <a:r>
              <a:rPr lang="ar-SA" b="1" dirty="0" smtClean="0"/>
              <a:t>-</a:t>
            </a:r>
            <a:r>
              <a:rPr lang="fa-IR" b="1" dirty="0" smtClean="0"/>
              <a:t>2</a:t>
            </a:r>
            <a:r>
              <a:rPr lang="ar-SA" b="1" dirty="0" smtClean="0"/>
              <a:t>- مشوق­های مالیاتی</a:t>
            </a:r>
            <a:endParaRPr lang="fa-IR" b="1" dirty="0" smtClean="0"/>
          </a:p>
          <a:p>
            <a:pPr algn="just"/>
            <a:r>
              <a:rPr lang="ar-SA" sz="2600" dirty="0" smtClean="0">
                <a:solidFill>
                  <a:srgbClr val="C00000"/>
                </a:solidFill>
              </a:rPr>
              <a:t>معافیت مالیاتی بر درآمد شرکت</a:t>
            </a:r>
            <a:r>
              <a:rPr lang="fa-IR" sz="2600" dirty="0" smtClean="0">
                <a:solidFill>
                  <a:srgbClr val="C00000"/>
                </a:solidFill>
              </a:rPr>
              <a:t>، </a:t>
            </a:r>
            <a:r>
              <a:rPr lang="ar-SA" sz="2600" dirty="0" smtClean="0">
                <a:solidFill>
                  <a:srgbClr val="C00000"/>
                </a:solidFill>
              </a:rPr>
              <a:t>اعتبار مالیاتی بر درآمد شرکت</a:t>
            </a:r>
            <a:r>
              <a:rPr lang="fa-IR" sz="2600" dirty="0" smtClean="0">
                <a:solidFill>
                  <a:srgbClr val="C00000"/>
                </a:solidFill>
              </a:rPr>
              <a:t>، </a:t>
            </a:r>
            <a:r>
              <a:rPr lang="ar-SA" sz="2600" dirty="0" smtClean="0">
                <a:solidFill>
                  <a:srgbClr val="C00000"/>
                </a:solidFill>
              </a:rPr>
              <a:t>اعتبار مالیاتی بر حقوق پرسنل تحقیق‏و‏توسعه</a:t>
            </a:r>
            <a:r>
              <a:rPr lang="fa-IR" sz="2600" dirty="0" smtClean="0">
                <a:solidFill>
                  <a:srgbClr val="C00000"/>
                </a:solidFill>
              </a:rPr>
              <a:t>، </a:t>
            </a:r>
            <a:r>
              <a:rPr lang="ar-SA" sz="2600" dirty="0" smtClean="0">
                <a:solidFill>
                  <a:srgbClr val="C00000"/>
                </a:solidFill>
              </a:rPr>
              <a:t>استهلاک تسریع شده دارایی­های سرمایه­ای</a:t>
            </a:r>
            <a:endParaRPr lang="en-US" sz="2600" dirty="0" smtClean="0">
              <a:solidFill>
                <a:srgbClr val="C00000"/>
              </a:solidFill>
            </a:endParaRPr>
          </a:p>
          <a:p>
            <a:pPr algn="just"/>
            <a:r>
              <a:rPr lang="ar-SA" sz="2600" dirty="0" smtClean="0"/>
              <a:t>پياده­سازي </a:t>
            </a:r>
            <a:r>
              <a:rPr lang="fa-IR" sz="2600" dirty="0" smtClean="0"/>
              <a:t> آسان و </a:t>
            </a:r>
            <a:r>
              <a:rPr lang="ar-SA" sz="2600" dirty="0" smtClean="0"/>
              <a:t>انعطاف­پذيري زياد </a:t>
            </a:r>
            <a:endParaRPr lang="fa-IR" sz="2600" dirty="0" smtClean="0"/>
          </a:p>
          <a:p>
            <a:pPr algn="just"/>
            <a:r>
              <a:rPr lang="ar-SA" sz="2600" dirty="0" smtClean="0"/>
              <a:t>هزينه­هاي اجرايي </a:t>
            </a:r>
            <a:r>
              <a:rPr lang="fa-IR" sz="2600" dirty="0" smtClean="0"/>
              <a:t>پايين </a:t>
            </a:r>
            <a:r>
              <a:rPr lang="ar-SA" sz="2600" dirty="0" smtClean="0"/>
              <a:t>هم در سمت دولت و هم در سمت شركت­ها </a:t>
            </a:r>
            <a:endParaRPr lang="fa-IR" sz="2600" dirty="0" smtClean="0"/>
          </a:p>
          <a:p>
            <a:pPr algn="just"/>
            <a:r>
              <a:rPr lang="ar-SA" sz="2600" dirty="0" smtClean="0"/>
              <a:t>بودجه پژوهشي وزارتخانه­ها را محدود نمي­كنند</a:t>
            </a:r>
            <a:endParaRPr lang="fa-IR" sz="2600" dirty="0" smtClean="0"/>
          </a:p>
          <a:p>
            <a:pPr algn="just"/>
            <a:r>
              <a:rPr lang="ar-SA" sz="2600" dirty="0" smtClean="0"/>
              <a:t>هزينه­هاي بالايي [به ويژه در درازمدت] بر دولت اعمال مي­كند</a:t>
            </a:r>
            <a:endParaRPr lang="fa-IR" sz="2600" dirty="0" smtClean="0"/>
          </a:p>
          <a:p>
            <a:pPr algn="just"/>
            <a:r>
              <a:rPr lang="ar-SA" sz="2600" dirty="0" smtClean="0"/>
              <a:t>برآورد ميزان هزينه­هاي وارد بر دولت از قبل امكان­پذير نيست</a:t>
            </a:r>
            <a:endParaRPr lang="en-US" sz="2600" dirty="0" smtClean="0"/>
          </a:p>
          <a:p>
            <a:pPr algn="just"/>
            <a:r>
              <a:rPr lang="ar-SA" sz="2600" dirty="0" smtClean="0"/>
              <a:t>افزونگی درونداد (يعني افزايش درونداد­هاي نوآوري نظير هزينه­كرد تحقيق و توسعه) در درازمدت روندي كاهشي دارد</a:t>
            </a:r>
            <a:endParaRPr lang="en-US" sz="2600" dirty="0" smtClean="0"/>
          </a:p>
          <a:p>
            <a:pPr algn="just"/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22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3</a:t>
            </a:r>
            <a:r>
              <a:rPr lang="ar-SA" sz="2400" b="1" dirty="0" smtClean="0"/>
              <a:t>- سیاست­های حمایت از پژوهش­های مشترک</a:t>
            </a:r>
            <a:endParaRPr lang="fa-IR" sz="2400" b="1" dirty="0" smtClean="0"/>
          </a:p>
          <a:p>
            <a:r>
              <a:rPr lang="ar-SA" sz="2400" dirty="0" smtClean="0"/>
              <a:t>گرنت­ تحقيق و توسعه همكارانه و حمايت مالی از اتحادهاي تحقيق و توسعه يا كنسرسيوم­ها (دولت، بنگاه­ها، دانشگاه­ها)</a:t>
            </a:r>
            <a:endParaRPr lang="fa-IR" sz="2400" dirty="0" smtClean="0"/>
          </a:p>
          <a:p>
            <a:pPr lvl="1" algn="just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همكاري­هاي رسمي 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به شكل مشاركت در سهام، قراردادها، اخذ پروانه و ... 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pPr lvl="1" algn="just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همكاري­هاي غيررسمي 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جابجايي نيروي انساني، انتشارات مشترك، تشکیل گروه­هاي كارشناسي مشترك، مشاوره، ... </a:t>
            </a:r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</a:p>
          <a:p>
            <a:r>
              <a:rPr lang="ar-SA" sz="2400" dirty="0" smtClean="0"/>
              <a:t>ارتباط آماري مثبت بين تامين مالي دولتي از طريق تحقيق و توسعه همكارانه و افزونگي درونداد</a:t>
            </a:r>
            <a:endParaRPr lang="en-US" sz="2400" dirty="0" smtClean="0"/>
          </a:p>
          <a:p>
            <a:r>
              <a:rPr lang="ar-SA" sz="2400" dirty="0" smtClean="0"/>
              <a:t>ارتباط مثبت بين حمايت دولتي از همكاري در تحقیق‏و‏توسعه و افزونگي </a:t>
            </a:r>
            <a:r>
              <a:rPr lang="fa-IR" sz="2400" dirty="0" smtClean="0"/>
              <a:t>برونداد</a:t>
            </a:r>
            <a:endParaRPr lang="en-US" sz="2400" dirty="0" smtClean="0"/>
          </a:p>
          <a:p>
            <a:pPr algn="just"/>
            <a:r>
              <a:rPr lang="ar-SA" sz="2400" dirty="0" smtClean="0"/>
              <a:t>مالكيت فكري نتايج </a:t>
            </a:r>
            <a:r>
              <a:rPr lang="fa-IR" sz="2400" dirty="0" smtClean="0"/>
              <a:t>- </a:t>
            </a:r>
            <a:r>
              <a:rPr lang="ar-SA" sz="2400" dirty="0" smtClean="0"/>
              <a:t>اعتماد </a:t>
            </a:r>
            <a:r>
              <a:rPr lang="fa-IR" sz="2400" dirty="0" smtClean="0"/>
              <a:t>بين طرفهاي همكاري-</a:t>
            </a:r>
            <a:r>
              <a:rPr lang="ar-SA" sz="2400" dirty="0" smtClean="0"/>
              <a:t>تشريك اطلاعات </a:t>
            </a:r>
            <a:endParaRPr lang="fa-IR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23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4</a:t>
            </a:r>
            <a:r>
              <a:rPr lang="ar-SA" sz="2400" b="1" dirty="0" smtClean="0"/>
              <a:t>- سیاست­های حمایت از نیروی انسانی</a:t>
            </a:r>
            <a:endParaRPr lang="fa-IR" sz="2400" b="1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حقوق و دستمزد پرسنل تحقيق‏و‏توسعه بخش اصلي هزينه­هاي جاري تحقیق‏و‏توسعه را تشكيل مي­دهد</a:t>
            </a:r>
            <a:endParaRPr lang="fa-IR" sz="2400" b="1" dirty="0" smtClean="0"/>
          </a:p>
          <a:p>
            <a:pPr lvl="1">
              <a:lnSpc>
                <a:spcPct val="150000"/>
              </a:lnSpc>
            </a:pPr>
            <a:r>
              <a:rPr lang="ar-SA" sz="2200" dirty="0" smtClean="0"/>
              <a:t>يارانه استخدام پرسنل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ar-SA" sz="2200" dirty="0" smtClean="0"/>
              <a:t>كاهش سهم تامين اجتماعي پرسنل تحقيق و توسعه براي كارفرمايان</a:t>
            </a:r>
            <a:endParaRPr lang="en-US" sz="2200" dirty="0" smtClean="0"/>
          </a:p>
          <a:p>
            <a:pPr lvl="1">
              <a:lnSpc>
                <a:spcPct val="150000"/>
              </a:lnSpc>
            </a:pPr>
            <a:r>
              <a:rPr lang="ar-SA" sz="2200" dirty="0" smtClean="0"/>
              <a:t>يارانه جابجايي پرسنل</a:t>
            </a:r>
            <a:endParaRPr lang="fa-IR" sz="2200" dirty="0" smtClean="0"/>
          </a:p>
          <a:p>
            <a:pPr lvl="2">
              <a:lnSpc>
                <a:spcPct val="150000"/>
              </a:lnSpc>
            </a:pPr>
            <a:r>
              <a:rPr lang="ar-SA" sz="2000" dirty="0" smtClean="0"/>
              <a:t>عدم ثبات پرسنل مي­تواند اثربخشي ابزارهاي ارتقاي همكاري­­هاي تحقيقاتي را (که در بخش قبل بررسی شد) كاهش دهد.</a:t>
            </a:r>
            <a:endParaRPr lang="en-US" sz="2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24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53285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5</a:t>
            </a:r>
            <a:r>
              <a:rPr lang="ar-SA" sz="2400" b="1" dirty="0" smtClean="0"/>
              <a:t>- سیاست­های ایجاد تقاضا </a:t>
            </a:r>
            <a:endParaRPr lang="fa-IR" sz="2400" b="1" dirty="0" smtClean="0"/>
          </a:p>
          <a:p>
            <a:r>
              <a:rPr lang="ar-SA" sz="2400" b="1" dirty="0" smtClean="0"/>
              <a:t>خريد دولتي تحقيق و توسعه یا خرید دولتی پیش از تجاری شدن</a:t>
            </a:r>
            <a:endParaRPr lang="fa-IR" sz="2400" b="1" dirty="0" smtClean="0"/>
          </a:p>
          <a:p>
            <a:pPr lvl="1"/>
            <a:r>
              <a:rPr lang="ar-SA" sz="2200" dirty="0" smtClean="0"/>
              <a:t>آزادی عمل بیشتری برای خریدار به همراه می‌آورد</a:t>
            </a:r>
            <a:endParaRPr lang="fa-IR" sz="2200" dirty="0" smtClean="0"/>
          </a:p>
          <a:p>
            <a:pPr lvl="1"/>
            <a:r>
              <a:rPr lang="ar-SA" sz="2200" dirty="0" smtClean="0"/>
              <a:t>با تعامل بیشتر بین خریدار و تولیدکننده مي­توان انعطاف‌پذیری آن را افزايش داد</a:t>
            </a:r>
            <a:endParaRPr lang="en-US" sz="2200" dirty="0" smtClean="0"/>
          </a:p>
          <a:p>
            <a:r>
              <a:rPr lang="ar-SA" sz="2400" b="1" dirty="0" smtClean="0"/>
              <a:t>خريد دولتي محصولات نوآورانه</a:t>
            </a:r>
            <a:endParaRPr lang="fa-IR" sz="2400" b="1" dirty="0" smtClean="0"/>
          </a:p>
          <a:p>
            <a:pPr lvl="1"/>
            <a:r>
              <a:rPr lang="fa-IR" sz="2400" dirty="0" smtClean="0"/>
              <a:t>ن</a:t>
            </a:r>
            <a:r>
              <a:rPr lang="ar-SA" sz="2400" dirty="0" smtClean="0"/>
              <a:t>وآوری به‌عنوان یک معیار کلیدی برای ارزیابی در مناقصات </a:t>
            </a:r>
            <a:endParaRPr lang="fa-IR" sz="2400" dirty="0" smtClean="0"/>
          </a:p>
          <a:p>
            <a:pPr lvl="1"/>
            <a:r>
              <a:rPr lang="ar-SA" sz="2400" dirty="0" smtClean="0"/>
              <a:t> ادارات مسئول خرید عمومی دولت در وزارت امور داخلی یا وزارت امور مالی قرار دارند نه در وزارتخانه‌های مسئول سیاست نوآوری</a:t>
            </a:r>
            <a:endParaRPr lang="en-US" sz="2200" dirty="0" smtClean="0"/>
          </a:p>
          <a:p>
            <a:r>
              <a:rPr lang="ar-SA" sz="2400" b="1" dirty="0" smtClean="0"/>
              <a:t>خريد كاتاليزوري محصولات نوآورانه</a:t>
            </a:r>
            <a:endParaRPr lang="fa-IR" sz="2400" b="1" dirty="0" smtClean="0"/>
          </a:p>
          <a:p>
            <a:pPr lvl="1"/>
            <a:r>
              <a:rPr lang="ar-SA" sz="2400" dirty="0" smtClean="0"/>
              <a:t>دولت در فرآیند خرید درگیر است و حتی آن را به جریان می‌اندازد</a:t>
            </a:r>
            <a:endParaRPr lang="fa-IR" sz="2400" dirty="0" smtClean="0"/>
          </a:p>
          <a:p>
            <a:pPr lvl="1"/>
            <a:r>
              <a:rPr lang="ar-SA" sz="2400" dirty="0" smtClean="0"/>
              <a:t>نوآوری خریداری شده در نهایت فقط توسط مصرف‌کننده نهایی خصوصی</a:t>
            </a:r>
            <a:r>
              <a:rPr lang="fa-IR" sz="2400" dirty="0" smtClean="0"/>
              <a:t> استفاده مي شود.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25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6</a:t>
            </a:r>
            <a:r>
              <a:rPr lang="ar-SA" sz="2400" b="1" dirty="0" smtClean="0"/>
              <a:t>- سیاست­های حمایت مالی به شکل سهام</a:t>
            </a:r>
            <a:endParaRPr lang="fa-IR" sz="2400" b="1" dirty="0" smtClean="0"/>
          </a:p>
          <a:p>
            <a:pPr algn="just"/>
            <a:r>
              <a:rPr lang="ar-SA" sz="2400" dirty="0" smtClean="0"/>
              <a:t>حمایت از صندوق های سرمايه­گذاري ريسك­پذير با پشتوانه دولتی، ابزارهای ضمانت سهام (زيان) و حمايت از تشکیل و فعالیت بازارهاي سهام جديد</a:t>
            </a:r>
            <a:endParaRPr lang="fa-IR" sz="2400" dirty="0" smtClean="0"/>
          </a:p>
          <a:p>
            <a:pPr algn="just"/>
            <a:r>
              <a:rPr lang="ar-SA" sz="2400" b="1" dirty="0" smtClean="0">
                <a:solidFill>
                  <a:srgbClr val="FF0000"/>
                </a:solidFill>
              </a:rPr>
              <a:t>سرمایه ریسک­پذیر </a:t>
            </a:r>
            <a:r>
              <a:rPr lang="ar-SA" sz="2400" dirty="0" smtClean="0"/>
              <a:t>پولي است كه همراه با كمك­هاي مديريتي و در ازاي تملك بخشي از سهام شركت دريافت­كننده و به دو صورت سازماني و فردي (فرشتگان كسب‏و‏كار) ارائه مي­شود.</a:t>
            </a:r>
            <a:endParaRPr lang="fa-IR" sz="2400" dirty="0" smtClean="0"/>
          </a:p>
          <a:p>
            <a:pPr algn="just"/>
            <a:r>
              <a:rPr lang="ar-SA" sz="2400" b="1" dirty="0" smtClean="0">
                <a:solidFill>
                  <a:srgbClr val="FF0000"/>
                </a:solidFill>
              </a:rPr>
              <a:t>ضمانت سهام</a:t>
            </a:r>
            <a:r>
              <a:rPr lang="fa-IR" sz="2400" b="1" dirty="0" smtClean="0">
                <a:solidFill>
                  <a:srgbClr val="FF0000"/>
                </a:solidFill>
              </a:rPr>
              <a:t>،</a:t>
            </a:r>
            <a:r>
              <a:rPr lang="ar-SA" sz="2400" dirty="0" smtClean="0"/>
              <a:t> ضمانت­كننده در ازاي دريافت كارمزد ضمانت بخشي از ريسك زيان را براي صندوق­هاي سرمايه­گذاري ريسك­پذير يا سرمايه­گذاران ديگ</a:t>
            </a:r>
            <a:r>
              <a:rPr lang="fa-IR" sz="2400" dirty="0" smtClean="0"/>
              <a:t>ر</a:t>
            </a:r>
            <a:r>
              <a:rPr lang="ar-SA" sz="2400" dirty="0" smtClean="0"/>
              <a:t>، پوشش مي­دهد. </a:t>
            </a:r>
            <a:endParaRPr lang="fa-IR" sz="2400" dirty="0" smtClean="0"/>
          </a:p>
          <a:p>
            <a:pPr algn="just"/>
            <a:r>
              <a:rPr lang="ar-SA" sz="2400" dirty="0" smtClean="0"/>
              <a:t>فوايد </a:t>
            </a:r>
            <a:r>
              <a:rPr lang="fa-IR" sz="2400" dirty="0" smtClean="0"/>
              <a:t>ضمانت سهام </a:t>
            </a:r>
            <a:r>
              <a:rPr lang="ar-SA" sz="2400" dirty="0" smtClean="0"/>
              <a:t>در كشورها و مناطقي بيش‌تر است كه صنعت سرمايه­گذاري ريسك­پذير تثبيت يافته‌ وجود ندارد</a:t>
            </a:r>
            <a:r>
              <a:rPr lang="fa-IR" sz="2400" dirty="0" smtClean="0"/>
              <a:t>.</a:t>
            </a:r>
            <a:endParaRPr lang="fa-IR" sz="24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26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32859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7</a:t>
            </a:r>
            <a:r>
              <a:rPr lang="ar-SA" sz="2400" b="1" dirty="0" smtClean="0"/>
              <a:t>- پشتیبانی اطلاعاتی و کارگزاری</a:t>
            </a:r>
            <a:endParaRPr lang="fa-IR" sz="2400" b="1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تاسیس و کمک به تاسيس صندوق­های مشاوره</a:t>
            </a:r>
            <a:r>
              <a:rPr lang="fa-IR" sz="2400" dirty="0" smtClean="0"/>
              <a:t>، </a:t>
            </a:r>
            <a:r>
              <a:rPr lang="ar-SA" sz="2400" dirty="0" smtClean="0"/>
              <a:t>پشتيباني از تسهيل‌گران، کمک‌هاي فني و تشويق عملکرد کاراي ارائه‌کنندگان خدمات توسعه كسب‏و‏كار </a:t>
            </a:r>
            <a:endParaRPr lang="en-US" sz="2400" dirty="0" smtClean="0"/>
          </a:p>
          <a:p>
            <a:pPr lvl="1" algn="just">
              <a:lnSpc>
                <a:spcPct val="150000"/>
              </a:lnSpc>
            </a:pPr>
            <a:r>
              <a:rPr lang="en-US" sz="2200" dirty="0" smtClean="0"/>
              <a:t> </a:t>
            </a:r>
            <a:r>
              <a:rPr lang="ar-SA" sz="2200" dirty="0" smtClean="0"/>
              <a:t>يارانه­هاي دولتي جهت تشويق شركت­هاي كوچك و متوسط به استفاده از خدمات مشاوره</a:t>
            </a:r>
            <a:endParaRPr lang="en-US" sz="2200" dirty="0" smtClean="0"/>
          </a:p>
          <a:p>
            <a:pPr lvl="1" algn="just">
              <a:lnSpc>
                <a:spcPct val="150000"/>
              </a:lnSpc>
            </a:pPr>
            <a:r>
              <a:rPr lang="ar-SA" sz="2200" dirty="0" smtClean="0"/>
              <a:t>قابلیت­های کارکنان، استمرار برنامه­ها در بلندمدت، انعطاف­پذیری، ثبات سازمانی و ارتباط با سایر خدمات</a:t>
            </a:r>
            <a:endParaRPr lang="en-US" sz="2200" dirty="0" smtClean="0"/>
          </a:p>
          <a:p>
            <a:pPr lvl="1" algn="just">
              <a:lnSpc>
                <a:spcPct val="150000"/>
              </a:lnSpc>
            </a:pPr>
            <a:r>
              <a:rPr lang="ar-SA" sz="2200" dirty="0" smtClean="0"/>
              <a:t>مشاوره­هاي اختصاصی نتایج بهتری حاصل می­کند</a:t>
            </a:r>
            <a:endParaRPr lang="en-US" sz="2200" dirty="0" smtClean="0"/>
          </a:p>
          <a:p>
            <a:pPr lvl="1" algn="just">
              <a:lnSpc>
                <a:spcPct val="150000"/>
              </a:lnSpc>
            </a:pPr>
            <a:r>
              <a:rPr lang="ar-SA" sz="2200" dirty="0" smtClean="0"/>
              <a:t>ارائه کمک­های اولیه توسط دولت يا مراكز مشاوره دولتي و سپس </a:t>
            </a:r>
            <a:r>
              <a:rPr lang="fa-IR" sz="2200" dirty="0" smtClean="0"/>
              <a:t>ارجاع </a:t>
            </a:r>
            <a:r>
              <a:rPr lang="ar-SA" sz="2200" dirty="0" smtClean="0"/>
              <a:t>شرکت­ها به مشاوران ذیصلاح بخش خصوصی</a:t>
            </a:r>
            <a:endParaRPr lang="en-US" sz="2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27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32859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8</a:t>
            </a:r>
            <a:r>
              <a:rPr lang="ar-SA" sz="2400" b="1" dirty="0" smtClean="0"/>
              <a:t>- سیاست­های </a:t>
            </a:r>
            <a:r>
              <a:rPr lang="fa-IR" sz="2400" b="1" dirty="0" smtClean="0"/>
              <a:t>حمايت از </a:t>
            </a:r>
            <a:r>
              <a:rPr lang="ar-SA" sz="2400" b="1" dirty="0" smtClean="0"/>
              <a:t>شبکه­سازی</a:t>
            </a:r>
            <a:endParaRPr lang="fa-IR" sz="2400" b="1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حمايت دولت از مراکز رشد و پارك­ها، شبكه‏ها و خوشه­ها</a:t>
            </a:r>
            <a:endParaRPr lang="fa-IR" sz="2400" dirty="0" smtClean="0"/>
          </a:p>
          <a:p>
            <a:pPr algn="just"/>
            <a:r>
              <a:rPr lang="fa-IR" sz="2400" dirty="0" smtClean="0"/>
              <a:t>مشاركت </a:t>
            </a:r>
            <a:r>
              <a:rPr lang="ar-SA" sz="2400" dirty="0" smtClean="0"/>
              <a:t>بخش خصوصي از مراحل اوليه شكل­گيري و توسعه خوشه­ها براي اطمينان از گرايش بازاري استراتژي­ها در خوشه­هاي مورد هدف </a:t>
            </a:r>
            <a:endParaRPr lang="fa-IR" sz="2400" dirty="0" smtClean="0"/>
          </a:p>
          <a:p>
            <a:pPr algn="just"/>
            <a:r>
              <a:rPr lang="fa-IR" sz="2400" dirty="0" smtClean="0"/>
              <a:t>ت</a:t>
            </a:r>
            <a:r>
              <a:rPr lang="ar-SA" sz="2400" dirty="0" smtClean="0"/>
              <a:t>يم مديريتي خوشه­ها بايد داراي مهارت­ها و صلاحيت­هاي لازم باشد تا علايق شركاي بخش دولتي و خصوصي را تجميع و يكپارچه سازد. </a:t>
            </a:r>
            <a:endParaRPr lang="fa-IR" sz="2400" dirty="0" smtClean="0"/>
          </a:p>
          <a:p>
            <a:pPr algn="just"/>
            <a:r>
              <a:rPr lang="ar-SA" sz="2400" dirty="0" smtClean="0"/>
              <a:t>ارائه خدمات پشتيبان مانند خدمات مشاوره مي­تواند باعث تسهيل اثربخشي اين سیاست­ها و ارتقاي افزونگي خروجي شود. </a:t>
            </a:r>
            <a:endParaRPr lang="fa-IR" sz="2400" dirty="0" smtClean="0"/>
          </a:p>
          <a:p>
            <a:pPr algn="just"/>
            <a:r>
              <a:rPr lang="ar-SA" sz="2400" dirty="0" smtClean="0"/>
              <a:t>سرمايه­گذاري بخش دولتي در خوشه­ها اثر اهرمي بر تامين مالي خصوصي تحقیق‏و‏توسعه دارد</a:t>
            </a:r>
            <a:endParaRPr lang="en-US" sz="2400" dirty="0" smtClean="0"/>
          </a:p>
          <a:p>
            <a:pPr algn="just"/>
            <a:r>
              <a:rPr lang="ar-SA" sz="2400" dirty="0" smtClean="0"/>
              <a:t>ارائه چارچوب­هاي تشريك دانش، </a:t>
            </a:r>
            <a:r>
              <a:rPr lang="fa-IR" sz="2400" dirty="0" smtClean="0"/>
              <a:t>براي ايجاد </a:t>
            </a:r>
            <a:r>
              <a:rPr lang="ar-SA" sz="2400" dirty="0" smtClean="0"/>
              <a:t>اطمينان </a:t>
            </a:r>
            <a:r>
              <a:rPr lang="fa-IR" sz="2400" dirty="0" smtClean="0"/>
              <a:t>و </a:t>
            </a:r>
            <a:r>
              <a:rPr lang="ar-SA" sz="2400" dirty="0" smtClean="0"/>
              <a:t> تقويت اعتماد </a:t>
            </a:r>
            <a:r>
              <a:rPr lang="fa-IR" sz="2400" dirty="0" smtClean="0"/>
              <a:t>متقابل.</a:t>
            </a:r>
            <a:endParaRPr lang="en-US" sz="24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28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5688632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sz="2400" b="1" dirty="0" smtClean="0"/>
              <a:t>7</a:t>
            </a:r>
            <a:r>
              <a:rPr lang="ar-SA" sz="2400" b="1" dirty="0" smtClean="0"/>
              <a:t>-</a:t>
            </a:r>
            <a:r>
              <a:rPr lang="fa-IR" sz="2400" b="1" dirty="0" smtClean="0"/>
              <a:t>9</a:t>
            </a:r>
            <a:r>
              <a:rPr lang="ar-SA" sz="2400" b="1" dirty="0" smtClean="0"/>
              <a:t>- اصلاح قوانین، استانداردها</a:t>
            </a:r>
            <a:endParaRPr lang="fa-IR" sz="2400" b="1" dirty="0" smtClean="0"/>
          </a:p>
          <a:p>
            <a:pPr algn="just">
              <a:lnSpc>
                <a:spcPct val="11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قوانين اقتصادي: </a:t>
            </a:r>
            <a:r>
              <a:rPr lang="ar-SA" sz="2400" dirty="0" smtClean="0"/>
              <a:t>قوانين رقابت و امنيت، قوانين ضد تراست، ادغام و اكتساب، قوانين ورود به بازار، قيمت­گذاري، قوانين انحصارهاي طبيعي و شركت­هاي دولتي. </a:t>
            </a:r>
            <a:endParaRPr lang="fa-IR" sz="2400" dirty="0" smtClean="0"/>
          </a:p>
          <a:p>
            <a:pPr algn="just">
              <a:lnSpc>
                <a:spcPct val="11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قوانين اجتماعي</a:t>
            </a:r>
            <a:r>
              <a:rPr lang="fa-IR" sz="2400" b="1" dirty="0" smtClean="0">
                <a:solidFill>
                  <a:srgbClr val="C00000"/>
                </a:solidFill>
              </a:rPr>
              <a:t>: </a:t>
            </a:r>
            <a:r>
              <a:rPr lang="ar-SA" sz="2400" dirty="0" smtClean="0"/>
              <a:t>قوانين مربوط به حفاظت از محيط زيست، سلامت و ايمني كاركنان، ايمني محصول و مصرف­كننده </a:t>
            </a:r>
            <a:endParaRPr lang="fa-IR" sz="2400" dirty="0" smtClean="0"/>
          </a:p>
          <a:p>
            <a:pPr algn="just">
              <a:lnSpc>
                <a:spcPct val="110000"/>
              </a:lnSpc>
            </a:pPr>
            <a:r>
              <a:rPr lang="ar-SA" sz="2400" b="1" dirty="0" smtClean="0">
                <a:solidFill>
                  <a:srgbClr val="C00000"/>
                </a:solidFill>
              </a:rPr>
              <a:t>قوانين نهادي</a:t>
            </a:r>
            <a:r>
              <a:rPr lang="fa-IR" sz="2400" b="1" dirty="0" smtClean="0">
                <a:solidFill>
                  <a:srgbClr val="C00000"/>
                </a:solidFill>
              </a:rPr>
              <a:t>: </a:t>
            </a:r>
            <a:r>
              <a:rPr lang="ar-SA" sz="2400" dirty="0" smtClean="0"/>
              <a:t>قانون بدهي، قانون حفظ استخدام، قوانين مهاجرت، قوانين ورشكستگي و حقوق مالكيت فكري </a:t>
            </a:r>
            <a:endParaRPr lang="fa-IR" sz="2400" dirty="0" smtClean="0"/>
          </a:p>
          <a:p>
            <a:pPr algn="just">
              <a:lnSpc>
                <a:spcPct val="150000"/>
              </a:lnSpc>
            </a:pPr>
            <a:r>
              <a:rPr lang="ar-SA" sz="2400" b="1" dirty="0" smtClean="0">
                <a:solidFill>
                  <a:schemeClr val="accent3">
                    <a:lumMod val="75000"/>
                  </a:schemeClr>
                </a:solidFill>
              </a:rPr>
              <a:t>معمولا تاثيرات كوتاه­مدت قوانين بر نوآوري، منفي است</a:t>
            </a:r>
            <a:endParaRPr lang="fa-IR" sz="2400" b="1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algn="just"/>
            <a:r>
              <a:rPr lang="fa-IR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ستفاده از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استانداردها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به عنوان یک منبع اطلاعاتی برای تحقیق و نوآوری بیشتر، </a:t>
            </a:r>
            <a:endParaRPr lang="fa-IR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استفاده از نتایج تحقیق‏و‏توسعه و اختراعات در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استانداردسازی </a:t>
            </a:r>
            <a:endParaRPr lang="fa-IR" sz="2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/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استفاده از استانداردها در سیاست­های </a:t>
            </a:r>
            <a:r>
              <a:rPr lang="ar-SA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خرید دولتی </a:t>
            </a:r>
            <a:r>
              <a:rPr lang="ar-SA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و در متمرکز ساختن تقاضاها</a:t>
            </a:r>
            <a:endParaRPr 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just">
              <a:lnSpc>
                <a:spcPct val="150000"/>
              </a:lnSpc>
            </a:pPr>
            <a:endParaRPr lang="fa-IR" sz="2400" b="1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764704"/>
            <a:ext cx="8352928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7- سازوکار تاثیر و ویژگی­های سیاست­های حمایت از تحقیق‏و‏توسعه</a:t>
            </a:r>
            <a:r>
              <a:rPr kumimoji="0" lang="fa-IR" sz="26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B Titr" pitchFamily="2" charset="-78"/>
              </a:rPr>
              <a:t> (ادامه)</a:t>
            </a:r>
            <a:endParaRPr kumimoji="0" lang="fa-IR" sz="26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B Tit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1146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8- </a:t>
            </a:r>
            <a:r>
              <a:rPr lang="ar-SA" sz="2800" b="1" dirty="0" smtClean="0"/>
              <a:t>ملاحظات مهم در اتخاذ سیاست­های حمایت از تحقیق‏و‏توسعه</a:t>
            </a:r>
            <a:endParaRPr lang="ar-S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29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611561" y="1700808"/>
            <a:ext cx="8064896" cy="39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8-1- </a:t>
            </a:r>
            <a:r>
              <a:rPr lang="ar-SA" sz="2800" b="1" dirty="0" smtClean="0">
                <a:solidFill>
                  <a:srgbClr val="FF0000"/>
                </a:solidFill>
                <a:cs typeface="B Nazanin" pitchFamily="2" charset="-78"/>
              </a:rPr>
              <a:t>شباهت­ها</a:t>
            </a:r>
            <a:endParaRPr lang="fa-IR" sz="2800" b="1" dirty="0" smtClean="0">
              <a:solidFill>
                <a:srgbClr val="FF0000"/>
              </a:solidFill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600" dirty="0" smtClean="0">
                <a:cs typeface="B Nazanin" pitchFamily="2" charset="-78"/>
              </a:rPr>
              <a:t>ابزارهاي هدفمند براي گروه­هاي خاص در مقابل ابزارهاي عام</a:t>
            </a:r>
            <a:endParaRPr lang="en-US" sz="2600" dirty="0" smtClean="0"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600" dirty="0" smtClean="0">
                <a:cs typeface="B Nazanin" pitchFamily="2" charset="-78"/>
              </a:rPr>
              <a:t>ابزارهاي هدفمند براي فناوري­هاي خاص در مقابل ابزارهاي عام</a:t>
            </a:r>
            <a:endParaRPr lang="en-US" sz="2600" dirty="0" smtClean="0"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600" dirty="0" smtClean="0">
                <a:cs typeface="B Nazanin" pitchFamily="2" charset="-78"/>
              </a:rPr>
              <a:t>ابزارهاي مالي در برابر ابزارهاي غيرمالي</a:t>
            </a:r>
            <a:endParaRPr lang="en-US" sz="2600" dirty="0" smtClean="0"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600" dirty="0" smtClean="0">
                <a:cs typeface="B Nazanin" pitchFamily="2" charset="-78"/>
              </a:rPr>
              <a:t>ابزارهاي رقابتي در مقابل ابزارهاي غيررقابتي</a:t>
            </a:r>
            <a:endParaRPr lang="en-US" sz="2600" dirty="0" smtClean="0"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600" dirty="0" smtClean="0">
                <a:cs typeface="B Nazanin" pitchFamily="2" charset="-78"/>
              </a:rPr>
              <a:t>ابزارهاي طرف عرضه در مقابل ابزارهاي طرف تقاضا</a:t>
            </a:r>
            <a:endParaRPr lang="en-US" sz="2600" dirty="0" smtClean="0">
              <a:cs typeface="B Nazanin" pitchFamily="2" charset="-78"/>
            </a:endParaRPr>
          </a:p>
          <a:p>
            <a:endParaRPr lang="fa-IR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12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1- مقدمه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ar-SA" sz="2600" dirty="0" smtClean="0"/>
              <a:t>اهميت فعاليتهاي تحقیق‏و‏توسعه (</a:t>
            </a:r>
            <a:r>
              <a:rPr lang="en-US" sz="2600" dirty="0" smtClean="0"/>
              <a:t>R&amp;D</a:t>
            </a:r>
            <a:r>
              <a:rPr lang="ar-SA" sz="2600" dirty="0" smtClean="0"/>
              <a:t>) براي نوآوري و رشد اقتصادي</a:t>
            </a:r>
            <a:endParaRPr lang="en-US" sz="2600" dirty="0" smtClean="0"/>
          </a:p>
          <a:p>
            <a:pPr algn="just">
              <a:lnSpc>
                <a:spcPct val="150000"/>
              </a:lnSpc>
            </a:pPr>
            <a:r>
              <a:rPr lang="ar-SA" sz="2600" dirty="0" smtClean="0"/>
              <a:t>مداخله دولت از طریق ابزارهای سیاستی برای ترغیب و تسهیل تحقیق‏و‏توسعه توسط بخش كسب‏و‏كار </a:t>
            </a:r>
            <a:endParaRPr lang="en-US" sz="2600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fa-IR" dirty="0" smtClean="0"/>
              <a:t>رويكرد </a:t>
            </a:r>
            <a:r>
              <a:rPr lang="ar-SA" dirty="0" smtClean="0"/>
              <a:t>نئوکلاسیک </a:t>
            </a:r>
            <a:r>
              <a:rPr lang="fa-IR" dirty="0" smtClean="0"/>
              <a:t>................. </a:t>
            </a:r>
            <a:r>
              <a:rPr lang="ar-SA" dirty="0" smtClean="0"/>
              <a:t>شکست بازار </a:t>
            </a:r>
            <a:endParaRPr lang="en-US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fa-IR" dirty="0" smtClean="0"/>
              <a:t>رويكرد </a:t>
            </a:r>
            <a:r>
              <a:rPr lang="ar-SA" dirty="0" smtClean="0"/>
              <a:t>تطوری </a:t>
            </a:r>
            <a:r>
              <a:rPr lang="fa-IR" dirty="0" smtClean="0"/>
              <a:t>....................... </a:t>
            </a:r>
            <a:r>
              <a:rPr lang="ar-SA" dirty="0" smtClean="0"/>
              <a:t>شکست سیستم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032"/>
            <a:ext cx="8229600" cy="1066800"/>
          </a:xfrm>
        </p:spPr>
        <p:txBody>
          <a:bodyPr>
            <a:normAutofit/>
          </a:bodyPr>
          <a:lstStyle/>
          <a:p>
            <a:r>
              <a:rPr lang="fa-IR" sz="2800" b="1" dirty="0" smtClean="0"/>
              <a:t>8- </a:t>
            </a:r>
            <a:r>
              <a:rPr lang="ar-SA" sz="2800" b="1" dirty="0" smtClean="0"/>
              <a:t>ملاحظات مهم در اتخاذ سیاست­های حمایت از تحقیق‏و‏توسعه</a:t>
            </a:r>
            <a:r>
              <a:rPr lang="fa-IR" sz="2800" b="1" dirty="0" smtClean="0"/>
              <a:t> (ادامه)</a:t>
            </a:r>
            <a:endParaRPr lang="ar-SA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30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5" name="Rectangle 4"/>
          <p:cNvSpPr/>
          <p:nvPr/>
        </p:nvSpPr>
        <p:spPr>
          <a:xfrm>
            <a:off x="467544" y="2098591"/>
            <a:ext cx="81682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8-2- روندها</a:t>
            </a:r>
          </a:p>
          <a:p>
            <a:pPr marL="514350" lvl="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گسترش سیاست­های تحقیق‏و‏توسعه از چارچوب علم و فناوری به چارچوب نوآوری</a:t>
            </a:r>
            <a:endParaRPr lang="en-US" sz="2200" dirty="0" smtClean="0">
              <a:cs typeface="B Nazanin" pitchFamily="2" charset="-78"/>
            </a:endParaRPr>
          </a:p>
          <a:p>
            <a:pPr marL="514350" lvl="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افزایش توجه به مشارکت دولتی- خصوصی در تأمین مالی و پشتیبانی از تحقیق‏و‏توسعه</a:t>
            </a:r>
            <a:endParaRPr lang="en-US" sz="2200" dirty="0" smtClean="0">
              <a:cs typeface="B Nazanin" pitchFamily="2" charset="-78"/>
            </a:endParaRPr>
          </a:p>
          <a:p>
            <a:pPr marL="514350" lvl="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fa-IR" sz="2200" dirty="0" smtClean="0">
                <a:cs typeface="B Nazanin" pitchFamily="2" charset="-78"/>
              </a:rPr>
              <a:t>افزایش توجه به اقداماتی در جهت جبران فرار مغزها و همچنین جذب محققان خارجی</a:t>
            </a:r>
            <a:endParaRPr lang="en-US" sz="2200" dirty="0" smtClean="0">
              <a:cs typeface="B Nazanin" pitchFamily="2" charset="-78"/>
            </a:endParaRPr>
          </a:p>
          <a:p>
            <a:pPr marL="514350" indent="-514350">
              <a:lnSpc>
                <a:spcPct val="150000"/>
              </a:lnSpc>
              <a:buFont typeface="Courier New" pitchFamily="49" charset="0"/>
              <a:buChar char="o"/>
            </a:pPr>
            <a:r>
              <a:rPr lang="ar-SA" sz="2200" dirty="0" smtClean="0">
                <a:cs typeface="B Nazanin" pitchFamily="2" charset="-78"/>
              </a:rPr>
              <a:t>افزایش ارجحیت سياست­هاي بهبود شرایط چارچوبی (اصلاحات قانونی، حقوق مالکیت)</a:t>
            </a:r>
            <a:endParaRPr lang="fa-IR" sz="2200" dirty="0" smtClean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121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9- مطالعه موردي: بررسي اثربخشي ابزارهاي سياستي حمايت از شركت­هاي دانش­بنيان</a:t>
            </a: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ar-SA" dirty="0" smtClean="0"/>
              <a:t>قانون حمایت از شرکت­ها و موسسات دانش­بنیان و تجاری­سازی نوآوری­ها و اختراعات </a:t>
            </a:r>
            <a:r>
              <a:rPr lang="fa-IR" dirty="0" smtClean="0"/>
              <a:t>(</a:t>
            </a:r>
            <a:r>
              <a:rPr lang="ar-SA" dirty="0" smtClean="0"/>
              <a:t>1389</a:t>
            </a:r>
            <a:r>
              <a:rPr lang="fa-IR" dirty="0" smtClean="0"/>
              <a:t>)</a:t>
            </a:r>
          </a:p>
          <a:p>
            <a:pPr marL="533400" indent="0" algn="just"/>
            <a:r>
              <a:rPr lang="fa-IR" dirty="0" smtClean="0"/>
              <a:t>	</a:t>
            </a:r>
            <a:r>
              <a:rPr lang="ar-SA" dirty="0" smtClean="0"/>
              <a:t>معافیت مالیاتی </a:t>
            </a:r>
            <a:endParaRPr lang="fa-IR" dirty="0" smtClean="0"/>
          </a:p>
          <a:p>
            <a:pPr marL="533400" indent="0" algn="just"/>
            <a:r>
              <a:rPr lang="fa-IR" dirty="0" smtClean="0"/>
              <a:t>	ت</a:t>
            </a:r>
            <a:r>
              <a:rPr lang="ar-SA" dirty="0" smtClean="0"/>
              <a:t>سهیلات مالی فناوری </a:t>
            </a:r>
            <a:endParaRPr lang="fa-IR" dirty="0" smtClean="0"/>
          </a:p>
          <a:p>
            <a:pPr marL="667512" lvl="2" indent="0" algn="just">
              <a:buNone/>
            </a:pPr>
            <a:r>
              <a:rPr lang="fa-IR" dirty="0" smtClean="0"/>
              <a:t>تسهیلات قرض الحسنه (با هدف توسعه نمونه محصول شرکت‏های دانش‏بنیان با استفاده از تسهیلات کم‏بهره 4 درصد) و تسهیلات میان‏مدت قبل از تولید صنعتی (با هدف‏گذاری تجهیز کارگاه و خدمات قبل از تولید)</a:t>
            </a:r>
          </a:p>
          <a:p>
            <a:pPr marL="533400" indent="0" algn="just"/>
            <a:r>
              <a:rPr lang="fa-IR" dirty="0" smtClean="0"/>
              <a:t>	</a:t>
            </a:r>
            <a:r>
              <a:rPr lang="ar-SA" dirty="0" smtClean="0"/>
              <a:t>تسهیلات تجاری‏سازی</a:t>
            </a:r>
            <a:endParaRPr lang="fa-IR" dirty="0" smtClean="0"/>
          </a:p>
          <a:p>
            <a:pPr marL="667512" lvl="2" indent="0" algn="just">
              <a:buNone/>
            </a:pPr>
            <a:r>
              <a:rPr lang="fa-IR" dirty="0" smtClean="0"/>
              <a:t>تسهیلات تولید صنعتی (با هدف</a:t>
            </a:r>
            <a:r>
              <a:rPr lang="fa-IR" b="1" dirty="0" smtClean="0"/>
              <a:t> </a:t>
            </a:r>
            <a:r>
              <a:rPr lang="fa-IR" dirty="0" smtClean="0"/>
              <a:t>ایجاد و راه‏اندازی خط تولید) و سرمایه در گردش (صندوق نوآوری و شکوفایی)</a:t>
            </a:r>
            <a:endParaRPr lang="fa-IR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31</a:t>
            </a:fld>
            <a:r>
              <a:rPr lang="fa-IR" dirty="0" smtClean="0"/>
              <a:t>/35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35780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9- مطالعه موردی (</a:t>
            </a:r>
            <a:r>
              <a:rPr lang="fa-IR" sz="3200" dirty="0"/>
              <a:t>ادامه)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32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ar-SA" dirty="0" smtClean="0"/>
              <a:t>بررسی تاثیر این سه ابزار سیاستی</a:t>
            </a:r>
            <a:endParaRPr lang="fa-IR" dirty="0" smtClean="0"/>
          </a:p>
          <a:p>
            <a:pPr lvl="1" algn="just"/>
            <a:r>
              <a:rPr lang="ar-SA" dirty="0" smtClean="0"/>
              <a:t>شاخص­های افزونگی ورودی </a:t>
            </a:r>
            <a:endParaRPr lang="fa-IR" dirty="0" smtClean="0"/>
          </a:p>
          <a:p>
            <a:pPr lvl="2" algn="just"/>
            <a:r>
              <a:rPr lang="ar-SA" dirty="0" smtClean="0"/>
              <a:t>هزینه‏کرد تحقیق‏و‏توسعه، نیروی انسانی تحقیق‏و‏توسعه</a:t>
            </a:r>
            <a:endParaRPr lang="fa-IR" dirty="0" smtClean="0"/>
          </a:p>
          <a:p>
            <a:pPr lvl="1" algn="just"/>
            <a:r>
              <a:rPr lang="ar-SA" dirty="0" smtClean="0"/>
              <a:t>شاخص­های افزونگی خروجی </a:t>
            </a:r>
            <a:endParaRPr lang="fa-IR" dirty="0" smtClean="0"/>
          </a:p>
          <a:p>
            <a:pPr lvl="2" algn="just"/>
            <a:r>
              <a:rPr lang="ar-SA" dirty="0" smtClean="0"/>
              <a:t>تعداد محصول جدید دانش‏بنیان، حجم فروش و حجم صادرات محصولات دانش‏بنیان</a:t>
            </a:r>
            <a:endParaRPr lang="fa-IR" dirty="0" smtClean="0"/>
          </a:p>
          <a:p>
            <a:pPr lvl="1" algn="just"/>
            <a:r>
              <a:rPr lang="ar-SA" dirty="0" smtClean="0"/>
              <a:t>شرکت­های سه حوزه</a:t>
            </a:r>
            <a:r>
              <a:rPr lang="fa-IR" dirty="0" smtClean="0"/>
              <a:t>:</a:t>
            </a:r>
          </a:p>
          <a:p>
            <a:pPr lvl="2" algn="just"/>
            <a:r>
              <a:rPr lang="ar-SA" dirty="0" smtClean="0"/>
              <a:t>زیست‌فناوری</a:t>
            </a:r>
            <a:endParaRPr lang="fa-IR" dirty="0" smtClean="0"/>
          </a:p>
          <a:p>
            <a:pPr lvl="2" algn="just"/>
            <a:r>
              <a:rPr lang="ar-SA" dirty="0" smtClean="0"/>
              <a:t>فناوری اطلاعات </a:t>
            </a:r>
            <a:endParaRPr lang="fa-IR" dirty="0" smtClean="0"/>
          </a:p>
          <a:p>
            <a:pPr lvl="2" algn="just"/>
            <a:r>
              <a:rPr lang="ar-SA" dirty="0" smtClean="0"/>
              <a:t>برق و الکترونیک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405112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9- مطالعه موردی (</a:t>
            </a:r>
            <a:r>
              <a:rPr lang="fa-IR" sz="3200" dirty="0"/>
              <a:t>ادامه)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33</a:t>
            </a:fld>
            <a:r>
              <a:rPr lang="fa-IR" dirty="0" smtClean="0"/>
              <a:t>/35</a:t>
            </a:r>
            <a:endParaRPr lang="fa-IR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0988" y="1700808"/>
            <a:ext cx="8582025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509495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dirty="0" smtClean="0"/>
              <a:t>9- مطالعه موردی (</a:t>
            </a:r>
            <a:r>
              <a:rPr lang="fa-IR" sz="3200" dirty="0"/>
              <a:t>ادامه)</a:t>
            </a:r>
            <a:endParaRPr lang="ar-S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736"/>
            <a:ext cx="8229600" cy="4968616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ar-SA" sz="2400" dirty="0" smtClean="0"/>
              <a:t>همراستا با نتایج تحقیقات پیشین</a:t>
            </a:r>
            <a:r>
              <a:rPr lang="fa-IR" sz="2400" dirty="0" smtClean="0"/>
              <a:t>، </a:t>
            </a:r>
            <a:r>
              <a:rPr lang="ar-SA" sz="2400" dirty="0" smtClean="0"/>
              <a:t>اثر «تسهیلات مالی تجاری­سازی» بر شاخص های عملکردی شرکت­ها موثر تشخیص داده شده است. </a:t>
            </a:r>
            <a:endParaRPr lang="fa-IR" sz="2400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92D050"/>
                </a:solidFill>
              </a:rPr>
              <a:t>ارائه «تسهیلات مالی فناوری» به جز در تعداد نیروی انسانی تحقیق‏و‏توسعه اثر قابل توجهی بر دیگر شاخص های عملکردی نداشته است</a:t>
            </a:r>
            <a:endParaRPr lang="en-US" sz="2400" dirty="0" smtClean="0">
              <a:solidFill>
                <a:srgbClr val="92D05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chemeClr val="accent2">
                    <a:lumMod val="75000"/>
                  </a:schemeClr>
                </a:solidFill>
              </a:rPr>
              <a:t>در تکمیل نتایج مطالعات پیشین، نشان داده شد که ارائه تسهیلات مالی بر تعداد نیروی انسانی تحقیق‏و‏توسعه تاثیر می­گذارند و در شرکت‏های دانش‏بنیان اثر مستقیم و متقابل ارائه این تسهیلات بر تعداد نیروی انسانی تحقیق‏و‏توسعه مثبت بوده است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34</a:t>
            </a:fld>
            <a:r>
              <a:rPr lang="fa-IR" dirty="0" smtClean="0"/>
              <a:t>/35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878751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66800"/>
          </a:xfrm>
        </p:spPr>
        <p:txBody>
          <a:bodyPr>
            <a:normAutofit/>
          </a:bodyPr>
          <a:lstStyle/>
          <a:p>
            <a:r>
              <a:rPr lang="fa-IR" sz="3200" smtClean="0"/>
              <a:t>9- مطالعه </a:t>
            </a:r>
            <a:r>
              <a:rPr lang="fa-IR" sz="3200" dirty="0"/>
              <a:t>موردی(ادامه)</a:t>
            </a:r>
            <a:endParaRPr lang="ar-SA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35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B0F0"/>
                </a:solidFill>
              </a:rPr>
              <a:t>این فرضیه تقویت شده است که تسهیلات ارائه‌شده ممکن است صرف استخدام و حقوق بالاتر برای مهندسان و دانشمندان شود نه فعالیت‌های جدید تحقیق‏و‏توسعه. </a:t>
            </a:r>
            <a:endParaRPr lang="fa-IR" sz="2400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شرکت‌ها بخش مهمي از یارانه‌های عمومی را برای افزایش تعداد محققان و دستمزد کارکنان موجود استفاده می‌کنند نه انجام فعالیت­هاي جديد.</a:t>
            </a:r>
            <a:endParaRPr lang="en-US" sz="2400" dirty="0" smtClean="0"/>
          </a:p>
          <a:p>
            <a:pPr algn="just">
              <a:lnSpc>
                <a:spcPct val="150000"/>
              </a:lnSpc>
            </a:pPr>
            <a:r>
              <a:rPr lang="ar-SA" sz="2400" dirty="0" smtClean="0">
                <a:solidFill>
                  <a:srgbClr val="00B0F0"/>
                </a:solidFill>
              </a:rPr>
              <a:t>وجود سازگاری و هم افزایی بین ابزارهای «تسهیلات مالی فناوری» و «تسهیلات مالی تجاری سازی» در افزایش نیروی انسانی تحقیق‏و‏توسعه در شركت­هاي دانش­بنيان ايراني </a:t>
            </a:r>
            <a:endParaRPr lang="fa-IR" sz="2400" dirty="0" smtClean="0">
              <a:solidFill>
                <a:srgbClr val="00B0F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ar-SA" sz="2400" dirty="0" smtClean="0"/>
              <a:t>تاثير متقابل تناقضي و ناسازگار دو ابزار «تسهیلات مالی تجاری سازی» و «معافیت مالیاتی» بر حجم صادرات شرکت‌ها.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5227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ar-SA" sz="2800" b="1" dirty="0" smtClean="0"/>
              <a:t>تعريف تحقیق‏و‏توسعه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86409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ar-SA" b="1" dirty="0" smtClean="0">
                <a:solidFill>
                  <a:srgbClr val="FF0000"/>
                </a:solidFill>
              </a:rPr>
              <a:t>فعاليت‌هاي علمي و فناورانه </a:t>
            </a:r>
            <a:endParaRPr lang="fa-IR" b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4</a:t>
            </a:fld>
            <a:r>
              <a:rPr lang="fa-IR" dirty="0" smtClean="0"/>
              <a:t>/35</a:t>
            </a:r>
            <a:endParaRPr lang="fa-IR" dirty="0"/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2051720" y="2538348"/>
            <a:ext cx="4968552" cy="377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ar-SA" sz="2800" b="1" dirty="0" smtClean="0"/>
              <a:t>تعريف تحقیق‏و‏توسعه</a:t>
            </a:r>
            <a:r>
              <a:rPr lang="fa-IR" sz="2800" b="1" dirty="0" smtClean="0"/>
              <a:t>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680520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ar-SA" dirty="0" smtClean="0"/>
              <a:t>براي اينكه فعاليتي تحقیق‏و‏توسعه محسوب شود بايد پنج معيار اصلي را برآورده سازد: </a:t>
            </a:r>
            <a:endParaRPr lang="fa-IR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ar-SA" b="1" dirty="0" smtClean="0"/>
              <a:t>بديع، </a:t>
            </a:r>
            <a:endParaRPr lang="fa-IR" b="1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ar-SA" b="1" dirty="0" smtClean="0"/>
              <a:t>خلاقانه، </a:t>
            </a:r>
            <a:endParaRPr lang="fa-IR" b="1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ar-SA" b="1" dirty="0" smtClean="0"/>
              <a:t>توأم با عدم قطعيت، </a:t>
            </a:r>
            <a:endParaRPr lang="fa-IR" b="1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ar-SA" b="1" dirty="0" smtClean="0"/>
              <a:t>نظام</a:t>
            </a:r>
            <a:r>
              <a:rPr lang="fa-IR" b="1" dirty="0" smtClean="0"/>
              <a:t> </a:t>
            </a:r>
            <a:r>
              <a:rPr lang="ar-SA" b="1" dirty="0" smtClean="0"/>
              <a:t>مند و </a:t>
            </a:r>
            <a:endParaRPr lang="fa-IR" b="1" dirty="0" smtClean="0"/>
          </a:p>
          <a:p>
            <a:pPr lvl="1" algn="just">
              <a:lnSpc>
                <a:spcPct val="150000"/>
              </a:lnSpc>
              <a:buNone/>
            </a:pPr>
            <a:r>
              <a:rPr lang="ar-SA" b="1" dirty="0" smtClean="0"/>
              <a:t>قابل انتقال و/ يا قابل بازتوليد</a:t>
            </a:r>
            <a:r>
              <a:rPr lang="fa-IR" b="1" dirty="0" smtClean="0"/>
              <a:t>.</a:t>
            </a:r>
            <a:endParaRPr lang="fa-IR" sz="28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5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25112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SA" dirty="0" smtClean="0"/>
              <a:t>فعاليت‌هاي تحقیق‏و‏توسعه را مي‌‌توان به سه نوع تقسيم کرد: </a:t>
            </a:r>
            <a:endParaRPr lang="fa-IR" dirty="0" smtClean="0"/>
          </a:p>
          <a:p>
            <a:pPr lvl="1">
              <a:lnSpc>
                <a:spcPct val="15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تحقيق بنيادي </a:t>
            </a:r>
            <a:endParaRPr lang="fa-IR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تحقيق كاربردي </a:t>
            </a:r>
            <a:endParaRPr lang="fa-IR" b="1" dirty="0" smtClean="0">
              <a:solidFill>
                <a:srgbClr val="FF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توسعه تجربي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6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19944" y="917104"/>
            <a:ext cx="8229600" cy="1066800"/>
          </a:xfrm>
        </p:spPr>
        <p:txBody>
          <a:bodyPr>
            <a:normAutofit/>
          </a:bodyPr>
          <a:lstStyle/>
          <a:p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ar-SA" sz="2800" b="1" dirty="0" smtClean="0"/>
              <a:t>تعريف تحقیق‏و‏توسعه</a:t>
            </a:r>
            <a:r>
              <a:rPr lang="fa-IR" sz="2800" b="1" dirty="0" smtClean="0"/>
              <a:t> </a:t>
            </a:r>
            <a:r>
              <a:rPr lang="fa-IR" sz="3000" dirty="0" smtClean="0">
                <a:solidFill>
                  <a:schemeClr val="accent1">
                    <a:lumMod val="75000"/>
                  </a:schemeClr>
                </a:solidFill>
              </a:rPr>
              <a:t>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31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>
            <a:normAutofit/>
          </a:bodyPr>
          <a:lstStyle/>
          <a:p>
            <a:r>
              <a:rPr lang="ar-SA" sz="2800" b="1" dirty="0" smtClean="0"/>
              <a:t>3- زمينه</a:t>
            </a:r>
            <a:r>
              <a:rPr lang="fa-IR" sz="2800" b="1" dirty="0" smtClean="0"/>
              <a:t> </a:t>
            </a:r>
            <a:r>
              <a:rPr lang="ar-SA" sz="2800" b="1" dirty="0" smtClean="0"/>
              <a:t>هاي خاص تحقیق‏و‏توسعه</a:t>
            </a:r>
            <a:r>
              <a:rPr lang="ar-SA" sz="2800" dirty="0" smtClean="0"/>
              <a:t> </a:t>
            </a:r>
            <a:r>
              <a:rPr lang="ar-SA" sz="2800" b="1" dirty="0" smtClean="0"/>
              <a:t>در كشورهاي در حال توسعه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7</a:t>
            </a:fld>
            <a:r>
              <a:rPr lang="fa-IR" dirty="0" smtClean="0"/>
              <a:t>/35</a:t>
            </a:r>
            <a:endParaRPr lang="fa-I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3251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fa-IR" b="1" dirty="0" smtClean="0"/>
              <a:t>3-1- م</a:t>
            </a:r>
            <a:r>
              <a:rPr lang="ar-SA" b="1" dirty="0" smtClean="0"/>
              <a:t>هندسی معکوس و تغييرات تدریجی</a:t>
            </a:r>
            <a:endParaRPr lang="fa-IR" b="1" dirty="0" smtClean="0"/>
          </a:p>
          <a:p>
            <a:pPr>
              <a:lnSpc>
                <a:spcPct val="150000"/>
              </a:lnSpc>
            </a:pPr>
            <a:r>
              <a:rPr lang="ar-SA" b="1" dirty="0" smtClean="0"/>
              <a:t>مهندسی معکوس </a:t>
            </a:r>
            <a:endParaRPr lang="en-US" b="1" dirty="0" smtClean="0"/>
          </a:p>
          <a:p>
            <a:pPr lvl="1">
              <a:lnSpc>
                <a:spcPct val="150000"/>
              </a:lnSpc>
            </a:pPr>
            <a:r>
              <a:rPr lang="ar-SA" b="1" dirty="0" smtClean="0"/>
              <a:t>درک ساختار و عملکرد یک شیئ (جهت ساخت یک ابزار یا برنامه جدید با عملکرد مشابه) کپی کردن و یا بهبود آن</a:t>
            </a:r>
            <a:endParaRPr lang="en-US" b="1" dirty="0" smtClean="0"/>
          </a:p>
          <a:p>
            <a:pPr marL="365760" lvl="1" indent="-256032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</a:pPr>
            <a:r>
              <a:rPr lang="ar-SA" sz="2800" b="1" dirty="0" smtClean="0">
                <a:solidFill>
                  <a:schemeClr val="tx1"/>
                </a:solidFill>
              </a:rPr>
              <a:t>تغيير تدریجی </a:t>
            </a:r>
            <a:endParaRPr lang="en-US" sz="2800" b="1" dirty="0" smtClean="0">
              <a:solidFill>
                <a:schemeClr val="tx1"/>
              </a:solidFill>
            </a:endParaRPr>
          </a:p>
          <a:p>
            <a:pPr lvl="1">
              <a:lnSpc>
                <a:spcPct val="150000"/>
              </a:lnSpc>
            </a:pPr>
            <a:r>
              <a:rPr lang="ar-SA" b="1" dirty="0" smtClean="0"/>
              <a:t>اصلاحات و بهبودهای کوچک در محصول </a:t>
            </a:r>
            <a:endParaRPr lang="fa-IR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1066800"/>
          </a:xfrm>
        </p:spPr>
        <p:txBody>
          <a:bodyPr>
            <a:normAutofit/>
          </a:bodyPr>
          <a:lstStyle/>
          <a:p>
            <a:r>
              <a:rPr lang="ar-SA" sz="2600" b="1" dirty="0" smtClean="0"/>
              <a:t>3- زمينه</a:t>
            </a:r>
            <a:r>
              <a:rPr lang="fa-IR" sz="2600" b="1" dirty="0" smtClean="0"/>
              <a:t> </a:t>
            </a:r>
            <a:r>
              <a:rPr lang="ar-SA" sz="2600" b="1" dirty="0" smtClean="0"/>
              <a:t>هاي خاص تحقیق‏و‏توسعه</a:t>
            </a:r>
            <a:r>
              <a:rPr lang="ar-SA" sz="2600" dirty="0" smtClean="0"/>
              <a:t> </a:t>
            </a:r>
            <a:r>
              <a:rPr lang="ar-SA" sz="2600" b="1" dirty="0" smtClean="0"/>
              <a:t>در كشورهاي در حال توسعه</a:t>
            </a:r>
            <a:r>
              <a:rPr lang="fa-IR" sz="2600" b="1" dirty="0" smtClean="0"/>
              <a:t> (ادامه)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5112"/>
          </a:xfrm>
        </p:spPr>
        <p:txBody>
          <a:bodyPr>
            <a:normAutofit/>
          </a:bodyPr>
          <a:lstStyle/>
          <a:p>
            <a:pPr marL="365760" lvl="1" indent="-256032" algn="just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</a:pPr>
            <a:r>
              <a:rPr lang="ar-SA" b="1" dirty="0" smtClean="0">
                <a:solidFill>
                  <a:schemeClr val="tx1"/>
                </a:solidFill>
              </a:rPr>
              <a:t>فعاليت</a:t>
            </a:r>
            <a:r>
              <a:rPr lang="fa-IR" b="1" dirty="0" smtClean="0">
                <a:solidFill>
                  <a:schemeClr val="tx1"/>
                </a:solidFill>
              </a:rPr>
              <a:t> </a:t>
            </a:r>
            <a:r>
              <a:rPr lang="ar-SA" b="1" dirty="0" smtClean="0">
                <a:solidFill>
                  <a:schemeClr val="tx1"/>
                </a:solidFill>
              </a:rPr>
              <a:t>هايي كه براي كپي كردن، تقليد يا مهندسي معكوس به عنوان ابزاري براي كسب دانشي كه بديع نيست انجام مي­شوند، بايد از حيطه تحقیق‏و‏توسعه خارج شوند. </a:t>
            </a:r>
            <a:endParaRPr lang="fa-IR" b="1" dirty="0" smtClean="0">
              <a:solidFill>
                <a:schemeClr val="tx1"/>
              </a:solidFill>
            </a:endParaRPr>
          </a:p>
          <a:p>
            <a:pPr marL="365760" lvl="1" indent="-256032" algn="just">
              <a:lnSpc>
                <a:spcPct val="150000"/>
              </a:lnSpc>
              <a:buClr>
                <a:schemeClr val="accent3"/>
              </a:buClr>
              <a:buFont typeface="Georgia"/>
              <a:buChar char="•"/>
            </a:pPr>
            <a:r>
              <a:rPr lang="ar-SA" b="1" dirty="0" smtClean="0">
                <a:solidFill>
                  <a:srgbClr val="FF0000"/>
                </a:solidFill>
              </a:rPr>
              <a:t>قاعده كلي</a:t>
            </a:r>
            <a:r>
              <a:rPr lang="fa-IR" b="1" dirty="0" smtClean="0">
                <a:solidFill>
                  <a:srgbClr val="FF0000"/>
                </a:solidFill>
              </a:rPr>
              <a:t>: </a:t>
            </a:r>
            <a:r>
              <a:rPr lang="ar-SA" b="1" dirty="0" smtClean="0">
                <a:solidFill>
                  <a:schemeClr val="tx1"/>
                </a:solidFill>
              </a:rPr>
              <a:t>مهندسی معکوس تنها در صورتي که بخشی از یک پروژه تحقیق‏و‏توسعه برای توسعه یک محصول جدید (و متفاوت) باشد می تواند به عنوان تحقیق‏و‏توسعه در نظر گرفته شود.</a:t>
            </a:r>
            <a:endParaRPr lang="fa-IR" b="1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</a:pP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8</a:t>
            </a:fld>
            <a:r>
              <a:rPr lang="fa-IR" dirty="0" smtClean="0"/>
              <a:t>/35</a:t>
            </a:r>
            <a:endParaRPr lang="fa-I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445624" cy="1066800"/>
          </a:xfrm>
        </p:spPr>
        <p:txBody>
          <a:bodyPr>
            <a:normAutofit/>
          </a:bodyPr>
          <a:lstStyle/>
          <a:p>
            <a:r>
              <a:rPr lang="ar-SA" sz="2600" b="1" dirty="0" smtClean="0"/>
              <a:t>3- زمينه</a:t>
            </a:r>
            <a:r>
              <a:rPr lang="fa-IR" sz="2600" b="1" dirty="0" smtClean="0"/>
              <a:t> </a:t>
            </a:r>
            <a:r>
              <a:rPr lang="ar-SA" sz="2600" b="1" dirty="0" smtClean="0"/>
              <a:t>هاي خاص تحقیق‏و‏توسعه</a:t>
            </a:r>
            <a:r>
              <a:rPr lang="ar-SA" sz="2600" dirty="0" smtClean="0"/>
              <a:t> </a:t>
            </a:r>
            <a:r>
              <a:rPr lang="ar-SA" sz="2600" b="1" dirty="0" smtClean="0"/>
              <a:t>در كشورهاي در حال توسعه</a:t>
            </a:r>
            <a:r>
              <a:rPr lang="fa-IR" sz="2600" b="1" dirty="0" smtClean="0"/>
              <a:t> (ادامه)</a:t>
            </a:r>
            <a:endParaRPr lang="fa-IR" sz="2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792088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fa-IR" b="1" dirty="0" smtClean="0"/>
              <a:t>3-2- </a:t>
            </a:r>
            <a:r>
              <a:rPr lang="ar-SA" b="1" dirty="0" smtClean="0"/>
              <a:t>توسعه نرم‌افزار و مهندسی سیستم‌ها</a:t>
            </a:r>
            <a:endParaRPr lang="en-US" b="1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99806-671D-4ADB-BF97-56D38D150EB8}" type="slidenum">
              <a:rPr lang="fa-IR" smtClean="0"/>
              <a:pPr/>
              <a:t>9</a:t>
            </a:fld>
            <a:r>
              <a:rPr lang="fa-IR" dirty="0" smtClean="0"/>
              <a:t>/35</a:t>
            </a:r>
            <a:endParaRPr lang="fa-I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27584" y="2564904"/>
          <a:ext cx="7488832" cy="4206240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3744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6287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تحقيق و توسعه است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</a:pPr>
                      <a:r>
                        <a:rPr lang="fa-IR" sz="2400" b="1" dirty="0" smtClean="0">
                          <a:cs typeface="B Nazanin" pitchFamily="2" charset="-78"/>
                        </a:rPr>
                        <a:t>تحقيق و توسعه نيست</a:t>
                      </a:r>
                      <a:endParaRPr lang="fa-IR" sz="2400" b="1" dirty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0201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توسعه سيستم­هاي عامل يا زبان­هاي جديد 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توسعه نرم­افزارهای کاربردی تجاری و سیستم­های اطلاعاتی با استفاده از روش­های شناخته شده و ابزارهای نرم­افزاری </a:t>
                      </a:r>
                      <a:r>
                        <a:rPr kumimoji="0" lang="fa-IR" sz="1800" b="1" kern="1200" smtClean="0">
                          <a:cs typeface="B Nazanin" pitchFamily="2" charset="-78"/>
                        </a:rPr>
                        <a:t>موجود.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695">
                <a:tc>
                  <a:txBody>
                    <a:bodyPr/>
                    <a:lstStyle/>
                    <a:p>
                      <a:pPr lvl="0" algn="ctr" rtl="1"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طراحي و پياده­سازي موتورهاي جستجوي جديد بر اساس فناوري­هاي اصيل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 rtl="1">
                        <a:lnSpc>
                          <a:spcPct val="150000"/>
                        </a:lnSpc>
                      </a:pP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نگهداري روتين كامپيوترها و نرم­افزارها و پشتیبانی از سیستم­های موجود</a:t>
                      </a:r>
                      <a:endParaRPr kumimoji="0" lang="en-US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201"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dirty="0" smtClean="0">
                          <a:cs typeface="B Nazanin" pitchFamily="2" charset="-78"/>
                        </a:rPr>
                        <a:t>تولید الگوریتم­های جدید يا كاراتر مبتني بر تكنيك­هاي جدي</a:t>
                      </a: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د</a:t>
                      </a:r>
                      <a:endParaRPr lang="fa-IR" b="1" dirty="0" smtClean="0">
                        <a:cs typeface="B Nazani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ar-SA" sz="1800" b="1" kern="1200" dirty="0" smtClean="0">
                          <a:cs typeface="B Nazanin" pitchFamily="2" charset="-78"/>
                        </a:rPr>
                        <a:t>رفع اشکال روتين از سیستم­ها و برنامه­هاي موجود، مگر در صورتي كه قبل از اتمام فرآيند توسعه تجربي</a:t>
                      </a:r>
                      <a:r>
                        <a:rPr kumimoji="0" lang="fa-IR" sz="1800" b="1" kern="1200" dirty="0" smtClean="0">
                          <a:cs typeface="B Nazanin" pitchFamily="2" charset="-78"/>
                        </a:rPr>
                        <a:t> </a:t>
                      </a:r>
                      <a:r>
                        <a:rPr kumimoji="0" lang="ar-SA" sz="1800" b="1" kern="1200" dirty="0" smtClean="0">
                          <a:cs typeface="B Nazanin" pitchFamily="2" charset="-78"/>
                        </a:rPr>
                        <a:t>انجام شود. </a:t>
                      </a:r>
                      <a:endParaRPr lang="fa-IR" b="1" dirty="0" smtClean="0">
                        <a:cs typeface="B Nazanin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1914</TotalTime>
  <Words>2849</Words>
  <Application>Microsoft Office PowerPoint</Application>
  <PresentationFormat>On-screen Show (4:3)</PresentationFormat>
  <Paragraphs>258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5" baseType="lpstr">
      <vt:lpstr>Trebuchet MS</vt:lpstr>
      <vt:lpstr>B Titr</vt:lpstr>
      <vt:lpstr>Wingdings</vt:lpstr>
      <vt:lpstr>Calibri</vt:lpstr>
      <vt:lpstr>Georgia</vt:lpstr>
      <vt:lpstr>B Nazanin</vt:lpstr>
      <vt:lpstr>Arial</vt:lpstr>
      <vt:lpstr>Courier New</vt:lpstr>
      <vt:lpstr>Wingdings 2</vt:lpstr>
      <vt:lpstr>Urban</vt:lpstr>
      <vt:lpstr>سیاست های حمایت از تحقیق‏و‏توسعه در بخش كسب‏و‏كار </vt:lpstr>
      <vt:lpstr>فهرست مطالب</vt:lpstr>
      <vt:lpstr>1- مقدمه</vt:lpstr>
      <vt:lpstr>2- تعريف تحقیق‏و‏توسعه</vt:lpstr>
      <vt:lpstr>2- تعريف تحقیق‏و‏توسعه (ادامه)</vt:lpstr>
      <vt:lpstr>2- تعريف تحقیق‏و‏توسعه (ادامه)</vt:lpstr>
      <vt:lpstr>3- زمينه هاي خاص تحقیق‏و‏توسعه در كشورهاي در حال توسعه</vt:lpstr>
      <vt:lpstr>3- زمينه هاي خاص تحقیق‏و‏توسعه در كشورهاي در حال توسعه (ادامه)</vt:lpstr>
      <vt:lpstr>3- زمينه هاي خاص تحقیق‏و‏توسعه در كشورهاي در حال توسعه (ادامه)</vt:lpstr>
      <vt:lpstr>4- هزينه هاي تحقیق‏و‏توسعه</vt:lpstr>
      <vt:lpstr>4- هزينه هاي تحقیق‏و‏توسعه (ادامه)</vt:lpstr>
      <vt:lpstr>4- هزينه هاي تحقیق‏و‏توسعه (ادامه)</vt:lpstr>
      <vt:lpstr>4- هزينه هاي تحقیق‏و‏توسعه (ادامه)</vt:lpstr>
      <vt:lpstr>PowerPoint Presentation</vt:lpstr>
      <vt:lpstr>5- اهميت تحقیق‏و‏توسعه در بخش كسب‏و‏كار</vt:lpstr>
      <vt:lpstr>6- ابزارهای سیاستی برای افزایش تحقیق‏و‏توسعه در بخش كسب‏و‏كار</vt:lpstr>
      <vt:lpstr>PowerPoint Presentation</vt:lpstr>
      <vt:lpstr>PowerPoint Presentation</vt:lpstr>
      <vt:lpstr>PowerPoint Presentation</vt:lpstr>
      <vt:lpstr>7- سازوکار تاثیر و ویژگی­های سیاست­های حمایت از تحقیق‏و‏توسعه</vt:lpstr>
      <vt:lpstr>7- سازوکار تاثیر و ویژگی­های سیاست­های حمایت از تحقیق‏و‏توسعه (ادامه)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8- ملاحظات مهم در اتخاذ سیاست­های حمایت از تحقیق‏و‏توسعه</vt:lpstr>
      <vt:lpstr>8- ملاحظات مهم در اتخاذ سیاست­های حمایت از تحقیق‏و‏توسعه (ادامه)</vt:lpstr>
      <vt:lpstr>9- مطالعه موردي: بررسي اثربخشي ابزارهاي سياستي حمايت از شركت­هاي دانش­بنيان</vt:lpstr>
      <vt:lpstr>9- مطالعه موردی (ادامه)</vt:lpstr>
      <vt:lpstr>9- مطالعه موردی (ادامه)</vt:lpstr>
      <vt:lpstr>9- مطالعه موردی (ادامه)</vt:lpstr>
      <vt:lpstr>9- مطالعه موردی(ادامه)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230</cp:revision>
  <dcterms:created xsi:type="dcterms:W3CDTF">2019-05-01T06:29:46Z</dcterms:created>
  <dcterms:modified xsi:type="dcterms:W3CDTF">2019-08-05T18:17:05Z</dcterms:modified>
</cp:coreProperties>
</file>