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33"/>
  </p:notesMasterIdLst>
  <p:sldIdLst>
    <p:sldId id="256" r:id="rId2"/>
    <p:sldId id="267" r:id="rId3"/>
    <p:sldId id="270" r:id="rId4"/>
    <p:sldId id="271" r:id="rId5"/>
    <p:sldId id="30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</p:sldIdLst>
  <p:sldSz cx="9144000" cy="6858000" type="screen4x3"/>
  <p:notesSz cx="6858000" cy="9144000"/>
  <p:embeddedFontLst>
    <p:embeddedFont>
      <p:font typeface="B Titr" panose="00000700000000000000" pitchFamily="2" charset="-78"/>
      <p:bold r:id="rId34"/>
    </p:embeddedFont>
    <p:embeddedFont>
      <p:font typeface="Wingdings 2" panose="05020102010507070707" pitchFamily="18" charset="2"/>
      <p:regular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SimSun" panose="02010600030101010101" pitchFamily="2" charset="-122"/>
      <p:regular r:id="rId40"/>
    </p:embeddedFont>
    <p:embeddedFont>
      <p:font typeface="B Nazanin" panose="00000400000000000000" pitchFamily="2" charset="-78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261F7B-BB70-407A-9F12-E629782E5281}" type="doc">
      <dgm:prSet loTypeId="urn:microsoft.com/office/officeart/2005/8/layout/hierarchy5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830DE0-C5CA-4FB1-AB67-3050ECC306FE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مکاتب دانش اقتصاد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EB42654D-AC59-49AD-9FB1-8F8006BC4489}" type="parTrans" cxnId="{A2B8C948-B5F1-4E96-A2B7-F4F479DA8489}">
      <dgm:prSet/>
      <dgm:spPr/>
      <dgm:t>
        <a:bodyPr/>
        <a:lstStyle/>
        <a:p>
          <a:endParaRPr lang="en-US" b="1"/>
        </a:p>
      </dgm:t>
    </dgm:pt>
    <dgm:pt modelId="{68D25EF4-033D-4DBB-A99B-62FC2B23545F}" type="sibTrans" cxnId="{A2B8C948-B5F1-4E96-A2B7-F4F479DA8489}">
      <dgm:prSet/>
      <dgm:spPr/>
      <dgm:t>
        <a:bodyPr/>
        <a:lstStyle/>
        <a:p>
          <a:endParaRPr lang="en-US" b="1"/>
        </a:p>
      </dgm:t>
    </dgm:pt>
    <dgm:pt modelId="{D0B2E107-74C7-4D2B-AF85-4294FE58D5A3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اقتصاد نئوکلاسيک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778ED9E4-6811-4122-B369-C6EE372AECEE}" type="parTrans" cxnId="{CE460B21-F3AF-4D41-8299-B49B70B239EE}">
      <dgm:prSet/>
      <dgm:spPr/>
      <dgm:t>
        <a:bodyPr/>
        <a:lstStyle/>
        <a:p>
          <a:endParaRPr lang="en-US" b="1"/>
        </a:p>
      </dgm:t>
    </dgm:pt>
    <dgm:pt modelId="{38DE67B5-8679-4FD9-AB3B-14DAD8F7CA97}" type="sibTrans" cxnId="{CE460B21-F3AF-4D41-8299-B49B70B239EE}">
      <dgm:prSet/>
      <dgm:spPr/>
      <dgm:t>
        <a:bodyPr/>
        <a:lstStyle/>
        <a:p>
          <a:endParaRPr lang="en-US" b="1"/>
        </a:p>
      </dgm:t>
    </dgm:pt>
    <dgm:pt modelId="{AF7AA3A8-4832-4640-AC10-598A08F74ED5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Nazanin" panose="00000400000000000000" pitchFamily="2" charset="-78"/>
            </a:rPr>
            <a:t>اقتصاد تکاملی</a:t>
          </a:r>
          <a:endParaRPr lang="en-US" sz="2800" b="1" dirty="0">
            <a:cs typeface="B Nazanin" panose="00000400000000000000" pitchFamily="2" charset="-78"/>
          </a:endParaRPr>
        </a:p>
      </dgm:t>
    </dgm:pt>
    <dgm:pt modelId="{9888A6BE-6234-4098-B705-C1E2A13D7654}" type="parTrans" cxnId="{1F647CF1-9499-4A3C-A743-B646D6565F9C}">
      <dgm:prSet/>
      <dgm:spPr/>
      <dgm:t>
        <a:bodyPr/>
        <a:lstStyle/>
        <a:p>
          <a:endParaRPr lang="en-US" b="1"/>
        </a:p>
      </dgm:t>
    </dgm:pt>
    <dgm:pt modelId="{6A1E9959-52DF-497B-8844-CA9C84A92D70}" type="sibTrans" cxnId="{1F647CF1-9499-4A3C-A743-B646D6565F9C}">
      <dgm:prSet/>
      <dgm:spPr/>
      <dgm:t>
        <a:bodyPr/>
        <a:lstStyle/>
        <a:p>
          <a:endParaRPr lang="en-US" b="1"/>
        </a:p>
      </dgm:t>
    </dgm:pt>
    <dgm:pt modelId="{DD4F45D9-8B1A-4B68-B071-F0272738C796}" type="pres">
      <dgm:prSet presAssocID="{00261F7B-BB70-407A-9F12-E629782E528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C75EFF-2BE7-46D1-91A9-47B9F7C640AB}" type="pres">
      <dgm:prSet presAssocID="{00261F7B-BB70-407A-9F12-E629782E5281}" presName="hierFlow" presStyleCnt="0"/>
      <dgm:spPr/>
      <dgm:t>
        <a:bodyPr/>
        <a:lstStyle/>
        <a:p>
          <a:endParaRPr lang="en-US"/>
        </a:p>
      </dgm:t>
    </dgm:pt>
    <dgm:pt modelId="{3D5D13C5-A3E1-49AC-A9A3-D5EA65153A34}" type="pres">
      <dgm:prSet presAssocID="{00261F7B-BB70-407A-9F12-E629782E5281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6C0555-B64D-431F-B845-14C9DDB5FD37}" type="pres">
      <dgm:prSet presAssocID="{85830DE0-C5CA-4FB1-AB67-3050ECC306FE}" presName="Name17" presStyleCnt="0"/>
      <dgm:spPr/>
      <dgm:t>
        <a:bodyPr/>
        <a:lstStyle/>
        <a:p>
          <a:endParaRPr lang="en-US"/>
        </a:p>
      </dgm:t>
    </dgm:pt>
    <dgm:pt modelId="{250C8A90-D59E-47C4-BC8A-14778CA8F3AE}" type="pres">
      <dgm:prSet presAssocID="{85830DE0-C5CA-4FB1-AB67-3050ECC306FE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6096F-D3E7-4C09-97EC-977D50DFAB2B}" type="pres">
      <dgm:prSet presAssocID="{85830DE0-C5CA-4FB1-AB67-3050ECC306FE}" presName="hierChild2" presStyleCnt="0"/>
      <dgm:spPr/>
      <dgm:t>
        <a:bodyPr/>
        <a:lstStyle/>
        <a:p>
          <a:endParaRPr lang="en-US"/>
        </a:p>
      </dgm:t>
    </dgm:pt>
    <dgm:pt modelId="{86EB58C0-C8C7-4593-B938-17313D9C938E}" type="pres">
      <dgm:prSet presAssocID="{778ED9E4-6811-4122-B369-C6EE372AECEE}" presName="Name25" presStyleLbl="parChTrans1D2" presStyleIdx="0" presStyleCnt="2"/>
      <dgm:spPr/>
      <dgm:t>
        <a:bodyPr/>
        <a:lstStyle/>
        <a:p>
          <a:endParaRPr lang="en-US"/>
        </a:p>
      </dgm:t>
    </dgm:pt>
    <dgm:pt modelId="{60903874-A06A-4553-B0EC-1F9CE9D7DE2B}" type="pres">
      <dgm:prSet presAssocID="{778ED9E4-6811-4122-B369-C6EE372AECE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BE91EFE-D933-432E-890D-677AABF6E5B5}" type="pres">
      <dgm:prSet presAssocID="{D0B2E107-74C7-4D2B-AF85-4294FE58D5A3}" presName="Name30" presStyleCnt="0"/>
      <dgm:spPr/>
      <dgm:t>
        <a:bodyPr/>
        <a:lstStyle/>
        <a:p>
          <a:endParaRPr lang="en-US"/>
        </a:p>
      </dgm:t>
    </dgm:pt>
    <dgm:pt modelId="{851ABEC5-2B7D-4070-832D-DE2D96995807}" type="pres">
      <dgm:prSet presAssocID="{D0B2E107-74C7-4D2B-AF85-4294FE58D5A3}" presName="level2Shape" presStyleLbl="node2" presStyleIdx="0" presStyleCnt="2"/>
      <dgm:spPr/>
      <dgm:t>
        <a:bodyPr/>
        <a:lstStyle/>
        <a:p>
          <a:endParaRPr lang="en-US"/>
        </a:p>
      </dgm:t>
    </dgm:pt>
    <dgm:pt modelId="{C1834422-9A00-474C-96EC-F673C796A807}" type="pres">
      <dgm:prSet presAssocID="{D0B2E107-74C7-4D2B-AF85-4294FE58D5A3}" presName="hierChild3" presStyleCnt="0"/>
      <dgm:spPr/>
      <dgm:t>
        <a:bodyPr/>
        <a:lstStyle/>
        <a:p>
          <a:endParaRPr lang="en-US"/>
        </a:p>
      </dgm:t>
    </dgm:pt>
    <dgm:pt modelId="{D947B618-161A-4FCB-B4BA-59BA2FA9083B}" type="pres">
      <dgm:prSet presAssocID="{9888A6BE-6234-4098-B705-C1E2A13D7654}" presName="Name25" presStyleLbl="parChTrans1D2" presStyleIdx="1" presStyleCnt="2"/>
      <dgm:spPr/>
      <dgm:t>
        <a:bodyPr/>
        <a:lstStyle/>
        <a:p>
          <a:endParaRPr lang="en-US"/>
        </a:p>
      </dgm:t>
    </dgm:pt>
    <dgm:pt modelId="{149ADB91-1ABF-453F-A79D-C255170A4788}" type="pres">
      <dgm:prSet presAssocID="{9888A6BE-6234-4098-B705-C1E2A13D765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60EAD73-A1E6-4F84-A8B6-9729417E7AAD}" type="pres">
      <dgm:prSet presAssocID="{AF7AA3A8-4832-4640-AC10-598A08F74ED5}" presName="Name30" presStyleCnt="0"/>
      <dgm:spPr/>
      <dgm:t>
        <a:bodyPr/>
        <a:lstStyle/>
        <a:p>
          <a:endParaRPr lang="en-US"/>
        </a:p>
      </dgm:t>
    </dgm:pt>
    <dgm:pt modelId="{BBB7CC3C-E272-4E74-84A5-A93B7B5BAF91}" type="pres">
      <dgm:prSet presAssocID="{AF7AA3A8-4832-4640-AC10-598A08F74ED5}" presName="level2Shape" presStyleLbl="node2" presStyleIdx="1" presStyleCnt="2"/>
      <dgm:spPr/>
      <dgm:t>
        <a:bodyPr/>
        <a:lstStyle/>
        <a:p>
          <a:endParaRPr lang="en-US"/>
        </a:p>
      </dgm:t>
    </dgm:pt>
    <dgm:pt modelId="{CA624266-C198-4062-B84A-7A222915C9CD}" type="pres">
      <dgm:prSet presAssocID="{AF7AA3A8-4832-4640-AC10-598A08F74ED5}" presName="hierChild3" presStyleCnt="0"/>
      <dgm:spPr/>
      <dgm:t>
        <a:bodyPr/>
        <a:lstStyle/>
        <a:p>
          <a:endParaRPr lang="en-US"/>
        </a:p>
      </dgm:t>
    </dgm:pt>
    <dgm:pt modelId="{ED335D61-AAB9-4943-A751-517F86484927}" type="pres">
      <dgm:prSet presAssocID="{00261F7B-BB70-407A-9F12-E629782E5281}" presName="bgShapesFlow" presStyleCnt="0"/>
      <dgm:spPr/>
      <dgm:t>
        <a:bodyPr/>
        <a:lstStyle/>
        <a:p>
          <a:endParaRPr lang="en-US"/>
        </a:p>
      </dgm:t>
    </dgm:pt>
  </dgm:ptLst>
  <dgm:cxnLst>
    <dgm:cxn modelId="{7106ECE3-A6EC-43DE-8BCF-5FBAF48E036C}" type="presOf" srcId="{9888A6BE-6234-4098-B705-C1E2A13D7654}" destId="{D947B618-161A-4FCB-B4BA-59BA2FA9083B}" srcOrd="0" destOrd="0" presId="urn:microsoft.com/office/officeart/2005/8/layout/hierarchy5"/>
    <dgm:cxn modelId="{BA7C925E-AB5C-4622-8304-51E9CDBB3E54}" type="presOf" srcId="{AF7AA3A8-4832-4640-AC10-598A08F74ED5}" destId="{BBB7CC3C-E272-4E74-84A5-A93B7B5BAF91}" srcOrd="0" destOrd="0" presId="urn:microsoft.com/office/officeart/2005/8/layout/hierarchy5"/>
    <dgm:cxn modelId="{A2B8C948-B5F1-4E96-A2B7-F4F479DA8489}" srcId="{00261F7B-BB70-407A-9F12-E629782E5281}" destId="{85830DE0-C5CA-4FB1-AB67-3050ECC306FE}" srcOrd="0" destOrd="0" parTransId="{EB42654D-AC59-49AD-9FB1-8F8006BC4489}" sibTransId="{68D25EF4-033D-4DBB-A99B-62FC2B23545F}"/>
    <dgm:cxn modelId="{CAB4E233-B0BD-4DFF-B138-89D2D2B7A217}" type="presOf" srcId="{9888A6BE-6234-4098-B705-C1E2A13D7654}" destId="{149ADB91-1ABF-453F-A79D-C255170A4788}" srcOrd="1" destOrd="0" presId="urn:microsoft.com/office/officeart/2005/8/layout/hierarchy5"/>
    <dgm:cxn modelId="{CE460B21-F3AF-4D41-8299-B49B70B239EE}" srcId="{85830DE0-C5CA-4FB1-AB67-3050ECC306FE}" destId="{D0B2E107-74C7-4D2B-AF85-4294FE58D5A3}" srcOrd="0" destOrd="0" parTransId="{778ED9E4-6811-4122-B369-C6EE372AECEE}" sibTransId="{38DE67B5-8679-4FD9-AB3B-14DAD8F7CA97}"/>
    <dgm:cxn modelId="{EE42D36A-A700-4071-94AA-DE1A1E3F1D4F}" type="presOf" srcId="{85830DE0-C5CA-4FB1-AB67-3050ECC306FE}" destId="{250C8A90-D59E-47C4-BC8A-14778CA8F3AE}" srcOrd="0" destOrd="0" presId="urn:microsoft.com/office/officeart/2005/8/layout/hierarchy5"/>
    <dgm:cxn modelId="{479E089A-3D82-4B5F-B95D-9A86BE16F0EB}" type="presOf" srcId="{778ED9E4-6811-4122-B369-C6EE372AECEE}" destId="{86EB58C0-C8C7-4593-B938-17313D9C938E}" srcOrd="0" destOrd="0" presId="urn:microsoft.com/office/officeart/2005/8/layout/hierarchy5"/>
    <dgm:cxn modelId="{0FEC5B22-0150-45CC-828C-686326BB809D}" type="presOf" srcId="{778ED9E4-6811-4122-B369-C6EE372AECEE}" destId="{60903874-A06A-4553-B0EC-1F9CE9D7DE2B}" srcOrd="1" destOrd="0" presId="urn:microsoft.com/office/officeart/2005/8/layout/hierarchy5"/>
    <dgm:cxn modelId="{858BE946-4B52-488E-9E4B-961B8E2C4B5B}" type="presOf" srcId="{00261F7B-BB70-407A-9F12-E629782E5281}" destId="{DD4F45D9-8B1A-4B68-B071-F0272738C796}" srcOrd="0" destOrd="0" presId="urn:microsoft.com/office/officeart/2005/8/layout/hierarchy5"/>
    <dgm:cxn modelId="{B1D36646-0B09-49BD-A38F-F988ECB13C02}" type="presOf" srcId="{D0B2E107-74C7-4D2B-AF85-4294FE58D5A3}" destId="{851ABEC5-2B7D-4070-832D-DE2D96995807}" srcOrd="0" destOrd="0" presId="urn:microsoft.com/office/officeart/2005/8/layout/hierarchy5"/>
    <dgm:cxn modelId="{1F647CF1-9499-4A3C-A743-B646D6565F9C}" srcId="{85830DE0-C5CA-4FB1-AB67-3050ECC306FE}" destId="{AF7AA3A8-4832-4640-AC10-598A08F74ED5}" srcOrd="1" destOrd="0" parTransId="{9888A6BE-6234-4098-B705-C1E2A13D7654}" sibTransId="{6A1E9959-52DF-497B-8844-CA9C84A92D70}"/>
    <dgm:cxn modelId="{001BC6EB-25FA-4A50-8777-5E4AD4A7679D}" type="presParOf" srcId="{DD4F45D9-8B1A-4B68-B071-F0272738C796}" destId="{77C75EFF-2BE7-46D1-91A9-47B9F7C640AB}" srcOrd="0" destOrd="0" presId="urn:microsoft.com/office/officeart/2005/8/layout/hierarchy5"/>
    <dgm:cxn modelId="{61EC3A34-58CD-4A76-B8C7-D462E649B126}" type="presParOf" srcId="{77C75EFF-2BE7-46D1-91A9-47B9F7C640AB}" destId="{3D5D13C5-A3E1-49AC-A9A3-D5EA65153A34}" srcOrd="0" destOrd="0" presId="urn:microsoft.com/office/officeart/2005/8/layout/hierarchy5"/>
    <dgm:cxn modelId="{9C443ADD-93D9-4435-86E0-9F7FC519F047}" type="presParOf" srcId="{3D5D13C5-A3E1-49AC-A9A3-D5EA65153A34}" destId="{CD6C0555-B64D-431F-B845-14C9DDB5FD37}" srcOrd="0" destOrd="0" presId="urn:microsoft.com/office/officeart/2005/8/layout/hierarchy5"/>
    <dgm:cxn modelId="{809BEDC5-4CE2-4495-B7FF-2543EEEEB3ED}" type="presParOf" srcId="{CD6C0555-B64D-431F-B845-14C9DDB5FD37}" destId="{250C8A90-D59E-47C4-BC8A-14778CA8F3AE}" srcOrd="0" destOrd="0" presId="urn:microsoft.com/office/officeart/2005/8/layout/hierarchy5"/>
    <dgm:cxn modelId="{CCAB20C2-7E34-43E7-BEEC-D12258349D59}" type="presParOf" srcId="{CD6C0555-B64D-431F-B845-14C9DDB5FD37}" destId="{B106096F-D3E7-4C09-97EC-977D50DFAB2B}" srcOrd="1" destOrd="0" presId="urn:microsoft.com/office/officeart/2005/8/layout/hierarchy5"/>
    <dgm:cxn modelId="{2EA53331-6C80-44C8-89BA-74F11512D8D7}" type="presParOf" srcId="{B106096F-D3E7-4C09-97EC-977D50DFAB2B}" destId="{86EB58C0-C8C7-4593-B938-17313D9C938E}" srcOrd="0" destOrd="0" presId="urn:microsoft.com/office/officeart/2005/8/layout/hierarchy5"/>
    <dgm:cxn modelId="{EC9B7183-DC8E-46BF-A2D9-9A79F972E70C}" type="presParOf" srcId="{86EB58C0-C8C7-4593-B938-17313D9C938E}" destId="{60903874-A06A-4553-B0EC-1F9CE9D7DE2B}" srcOrd="0" destOrd="0" presId="urn:microsoft.com/office/officeart/2005/8/layout/hierarchy5"/>
    <dgm:cxn modelId="{CE2C23FB-3B8A-41B4-BB1A-F01B3538F107}" type="presParOf" srcId="{B106096F-D3E7-4C09-97EC-977D50DFAB2B}" destId="{8BE91EFE-D933-432E-890D-677AABF6E5B5}" srcOrd="1" destOrd="0" presId="urn:microsoft.com/office/officeart/2005/8/layout/hierarchy5"/>
    <dgm:cxn modelId="{83E29413-37B8-48B1-B49A-582C07A7E4D2}" type="presParOf" srcId="{8BE91EFE-D933-432E-890D-677AABF6E5B5}" destId="{851ABEC5-2B7D-4070-832D-DE2D96995807}" srcOrd="0" destOrd="0" presId="urn:microsoft.com/office/officeart/2005/8/layout/hierarchy5"/>
    <dgm:cxn modelId="{324BC7FD-7CF3-4587-9455-42B6FF6BB877}" type="presParOf" srcId="{8BE91EFE-D933-432E-890D-677AABF6E5B5}" destId="{C1834422-9A00-474C-96EC-F673C796A807}" srcOrd="1" destOrd="0" presId="urn:microsoft.com/office/officeart/2005/8/layout/hierarchy5"/>
    <dgm:cxn modelId="{45528ADA-1868-46AA-98B2-3077A55AE126}" type="presParOf" srcId="{B106096F-D3E7-4C09-97EC-977D50DFAB2B}" destId="{D947B618-161A-4FCB-B4BA-59BA2FA9083B}" srcOrd="2" destOrd="0" presId="urn:microsoft.com/office/officeart/2005/8/layout/hierarchy5"/>
    <dgm:cxn modelId="{224C8996-FDE0-4D2C-BE43-FC0FC7BECE9F}" type="presParOf" srcId="{D947B618-161A-4FCB-B4BA-59BA2FA9083B}" destId="{149ADB91-1ABF-453F-A79D-C255170A4788}" srcOrd="0" destOrd="0" presId="urn:microsoft.com/office/officeart/2005/8/layout/hierarchy5"/>
    <dgm:cxn modelId="{7DA0EF46-575A-4B00-8CF9-2A242B7EC8EE}" type="presParOf" srcId="{B106096F-D3E7-4C09-97EC-977D50DFAB2B}" destId="{360EAD73-A1E6-4F84-A8B6-9729417E7AAD}" srcOrd="3" destOrd="0" presId="urn:microsoft.com/office/officeart/2005/8/layout/hierarchy5"/>
    <dgm:cxn modelId="{7D96875C-43B9-4272-9206-9510C53D67B3}" type="presParOf" srcId="{360EAD73-A1E6-4F84-A8B6-9729417E7AAD}" destId="{BBB7CC3C-E272-4E74-84A5-A93B7B5BAF91}" srcOrd="0" destOrd="0" presId="urn:microsoft.com/office/officeart/2005/8/layout/hierarchy5"/>
    <dgm:cxn modelId="{632C122C-B3F9-4AA6-85E4-B23ED9429A1C}" type="presParOf" srcId="{360EAD73-A1E6-4F84-A8B6-9729417E7AAD}" destId="{CA624266-C198-4062-B84A-7A222915C9CD}" srcOrd="1" destOrd="0" presId="urn:microsoft.com/office/officeart/2005/8/layout/hierarchy5"/>
    <dgm:cxn modelId="{CCE7C971-2A69-4A53-8CF1-B50D60157AD2}" type="presParOf" srcId="{DD4F45D9-8B1A-4B68-B071-F0272738C796}" destId="{ED335D61-AAB9-4943-A751-517F8648492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0DB70-359C-4620-8F03-32D24C75B11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ABE1E-9661-4405-BD6B-1ABDAEA2468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2800" dirty="0" smtClean="0">
              <a:solidFill>
                <a:schemeClr val="tx1"/>
              </a:solidFill>
              <a:cs typeface="B Nazanin" panose="00000400000000000000" pitchFamily="2" charset="-78"/>
            </a:rPr>
            <a:t>ضرورت همزمانی سه نظام تجاری، علم و فناوری و تولید و صنعت</a:t>
          </a:r>
          <a:endParaRPr lang="en-US" sz="28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52AE847-597C-4021-AB4F-FADBED32EE87}" type="parTrans" cxnId="{A7D40C58-2ECF-4EA2-B070-44A3222EBE96}">
      <dgm:prSet/>
      <dgm:spPr/>
      <dgm:t>
        <a:bodyPr/>
        <a:lstStyle/>
        <a:p>
          <a:pPr rtl="1"/>
          <a:endParaRPr lang="en-US"/>
        </a:p>
      </dgm:t>
    </dgm:pt>
    <dgm:pt modelId="{94F1BE58-D344-486F-A34C-24E80B79A8A2}" type="sibTrans" cxnId="{A7D40C58-2ECF-4EA2-B070-44A3222EBE96}">
      <dgm:prSet/>
      <dgm:spPr/>
      <dgm:t>
        <a:bodyPr/>
        <a:lstStyle/>
        <a:p>
          <a:pPr rtl="1"/>
          <a:endParaRPr lang="en-US"/>
        </a:p>
      </dgm:t>
    </dgm:pt>
    <dgm:pt modelId="{6286CE7F-E194-4775-A3A3-2F4AD01D94D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400" dirty="0" smtClean="0">
              <a:cs typeface="B Nazanin" panose="00000400000000000000" pitchFamily="2" charset="-78"/>
            </a:rPr>
            <a:t>ضرورت توجه بیشتر به سیاست های طرف تقاضا  و پیوند میان شرکت های بزرگ و دانش بنیان</a:t>
          </a:r>
        </a:p>
      </dgm:t>
    </dgm:pt>
    <dgm:pt modelId="{70BF89F8-CB51-4F2F-B0E7-F28C184E0A83}" type="parTrans" cxnId="{CAF1335B-3D5A-48AF-A7A2-B9093C9FA9D8}">
      <dgm:prSet/>
      <dgm:spPr/>
      <dgm:t>
        <a:bodyPr/>
        <a:lstStyle/>
        <a:p>
          <a:pPr rtl="1"/>
          <a:endParaRPr lang="en-US"/>
        </a:p>
      </dgm:t>
    </dgm:pt>
    <dgm:pt modelId="{F405D895-D4D8-4CAE-BC4E-0288E1034C36}" type="sibTrans" cxnId="{CAF1335B-3D5A-48AF-A7A2-B9093C9FA9D8}">
      <dgm:prSet/>
      <dgm:spPr/>
      <dgm:t>
        <a:bodyPr/>
        <a:lstStyle/>
        <a:p>
          <a:pPr rtl="1"/>
          <a:endParaRPr lang="en-US"/>
        </a:p>
      </dgm:t>
    </dgm:pt>
    <dgm:pt modelId="{EF878379-8429-499F-B570-EEB487EC107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ترکیب تعرفه های بازرگانی</a:t>
          </a:r>
        </a:p>
      </dgm:t>
    </dgm:pt>
    <dgm:pt modelId="{6370371D-DE4E-4FD7-B663-42A3127FA97E}" type="parTrans" cxnId="{BB64A838-5E2A-47EE-85AB-658AA8953C55}">
      <dgm:prSet/>
      <dgm:spPr/>
      <dgm:t>
        <a:bodyPr/>
        <a:lstStyle/>
        <a:p>
          <a:pPr rtl="1"/>
          <a:endParaRPr lang="en-US"/>
        </a:p>
      </dgm:t>
    </dgm:pt>
    <dgm:pt modelId="{4F59FD2C-7561-46D5-8208-7F91B9CEA7CC}" type="sibTrans" cxnId="{BB64A838-5E2A-47EE-85AB-658AA8953C55}">
      <dgm:prSet/>
      <dgm:spPr/>
      <dgm:t>
        <a:bodyPr/>
        <a:lstStyle/>
        <a:p>
          <a:pPr rtl="1"/>
          <a:endParaRPr lang="en-US"/>
        </a:p>
      </dgm:t>
    </dgm:pt>
    <dgm:pt modelId="{18343E43-FC91-46F4-B3A6-5E8C2B216101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800" dirty="0" smtClean="0">
              <a:solidFill>
                <a:schemeClr val="tx1"/>
              </a:solidFill>
              <a:cs typeface="B Nazanin" panose="00000400000000000000" pitchFamily="2" charset="-78"/>
            </a:rPr>
            <a:t>ترکیب شرکای تجاری</a:t>
          </a:r>
        </a:p>
        <a:p>
          <a:pPr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/>
        </a:p>
      </dgm:t>
    </dgm:pt>
    <dgm:pt modelId="{4537B958-45FC-414D-8527-214A9B049035}" type="parTrans" cxnId="{628988CE-560E-47C7-A944-1ED41F6A9009}">
      <dgm:prSet/>
      <dgm:spPr/>
      <dgm:t>
        <a:bodyPr/>
        <a:lstStyle/>
        <a:p>
          <a:pPr rtl="1"/>
          <a:endParaRPr lang="en-US"/>
        </a:p>
      </dgm:t>
    </dgm:pt>
    <dgm:pt modelId="{A334E8E8-9A47-47D4-B23B-AD0879F8452B}" type="sibTrans" cxnId="{628988CE-560E-47C7-A944-1ED41F6A9009}">
      <dgm:prSet/>
      <dgm:spPr/>
      <dgm:t>
        <a:bodyPr/>
        <a:lstStyle/>
        <a:p>
          <a:pPr rtl="1"/>
          <a:endParaRPr lang="en-US"/>
        </a:p>
      </dgm:t>
    </dgm:pt>
    <dgm:pt modelId="{7D694231-C58B-475E-B57D-DC6994CB022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400" dirty="0" smtClean="0">
              <a:cs typeface="B Nazanin" panose="00000400000000000000" pitchFamily="2" charset="-78"/>
            </a:rPr>
            <a:t>مسئله انتخاب و برنده گزینی در سطوح مختلف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/>
        </a:p>
      </dgm:t>
    </dgm:pt>
    <dgm:pt modelId="{F70CC801-C66C-491E-960D-A02446240FB9}" type="parTrans" cxnId="{31797962-1084-4FDC-9343-C318AB8ABD30}">
      <dgm:prSet/>
      <dgm:spPr/>
      <dgm:t>
        <a:bodyPr/>
        <a:lstStyle/>
        <a:p>
          <a:endParaRPr lang="en-US"/>
        </a:p>
      </dgm:t>
    </dgm:pt>
    <dgm:pt modelId="{6C4A2E9D-7FB9-4C8F-9707-C51EB01F57D0}" type="sibTrans" cxnId="{31797962-1084-4FDC-9343-C318AB8ABD30}">
      <dgm:prSet/>
      <dgm:spPr/>
      <dgm:t>
        <a:bodyPr/>
        <a:lstStyle/>
        <a:p>
          <a:endParaRPr lang="en-US"/>
        </a:p>
      </dgm:t>
    </dgm:pt>
    <dgm:pt modelId="{A92D0567-376D-4821-92A2-4556FEEB9FD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600" dirty="0" smtClean="0">
              <a:solidFill>
                <a:schemeClr val="tx1"/>
              </a:solidFill>
              <a:cs typeface="B Nazanin" panose="00000400000000000000" pitchFamily="2" charset="-78"/>
            </a:rPr>
            <a:t>ساماندهی قراردادهای مشارکت راهبردی</a:t>
          </a:r>
          <a:endParaRPr lang="en-US" sz="1600" dirty="0" smtClean="0">
            <a:solidFill>
              <a:schemeClr val="tx1"/>
            </a:solidFill>
            <a:cs typeface="B Nazanin" panose="00000400000000000000" pitchFamily="2" charset="-78"/>
          </a:endParaRP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/>
        </a:p>
      </dgm:t>
    </dgm:pt>
    <dgm:pt modelId="{66F62C40-216D-49CA-B2AF-D538F6F2B5E2}" type="parTrans" cxnId="{CD7CEE16-2EEE-465A-BEF0-855A85A0B6F2}">
      <dgm:prSet/>
      <dgm:spPr/>
      <dgm:t>
        <a:bodyPr/>
        <a:lstStyle/>
        <a:p>
          <a:endParaRPr lang="en-US"/>
        </a:p>
      </dgm:t>
    </dgm:pt>
    <dgm:pt modelId="{AD86FA8A-E90C-4300-A4A0-170D3338ECF7}" type="sibTrans" cxnId="{CD7CEE16-2EEE-465A-BEF0-855A85A0B6F2}">
      <dgm:prSet/>
      <dgm:spPr/>
      <dgm:t>
        <a:bodyPr/>
        <a:lstStyle/>
        <a:p>
          <a:endParaRPr lang="en-US"/>
        </a:p>
      </dgm:t>
    </dgm:pt>
    <dgm:pt modelId="{74FF0C94-73E7-4F14-9CA1-AFD775FEDB1F}" type="pres">
      <dgm:prSet presAssocID="{5BB0DB70-359C-4620-8F03-32D24C75B1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37E18DA-7C00-4FB8-AC65-69EB4EDE1707}" type="pres">
      <dgm:prSet presAssocID="{B60ABE1E-9661-4405-BD6B-1ABDAEA2468D}" presName="hierRoot1" presStyleCnt="0">
        <dgm:presLayoutVars>
          <dgm:hierBranch val="init"/>
        </dgm:presLayoutVars>
      </dgm:prSet>
      <dgm:spPr/>
    </dgm:pt>
    <dgm:pt modelId="{C1CCC01A-649C-4D6F-B132-EB5CDCD019DE}" type="pres">
      <dgm:prSet presAssocID="{B60ABE1E-9661-4405-BD6B-1ABDAEA2468D}" presName="rootComposite1" presStyleCnt="0"/>
      <dgm:spPr/>
    </dgm:pt>
    <dgm:pt modelId="{3A1DC3C1-9E7D-4538-9F36-BDBC1614C94B}" type="pres">
      <dgm:prSet presAssocID="{B60ABE1E-9661-4405-BD6B-1ABDAEA2468D}" presName="rootText1" presStyleLbl="node0" presStyleIdx="0" presStyleCnt="1" custScaleX="260509" custScaleY="130946" custLinFactNeighborX="-640" custLinFactNeighborY="38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4A125F-AF76-4C95-99EF-87BAC3022A0C}" type="pres">
      <dgm:prSet presAssocID="{B60ABE1E-9661-4405-BD6B-1ABDAEA2468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6641187-6851-4DE4-B73B-89154C775F5C}" type="pres">
      <dgm:prSet presAssocID="{B60ABE1E-9661-4405-BD6B-1ABDAEA2468D}" presName="hierChild2" presStyleCnt="0"/>
      <dgm:spPr/>
    </dgm:pt>
    <dgm:pt modelId="{B68B6323-582E-4569-91FE-13D5849383C9}" type="pres">
      <dgm:prSet presAssocID="{70BF89F8-CB51-4F2F-B0E7-F28C184E0A83}" presName="Name37" presStyleLbl="parChTrans1D2" presStyleIdx="0" presStyleCnt="5"/>
      <dgm:spPr/>
      <dgm:t>
        <a:bodyPr/>
        <a:lstStyle/>
        <a:p>
          <a:endParaRPr lang="en-US"/>
        </a:p>
      </dgm:t>
    </dgm:pt>
    <dgm:pt modelId="{30C8B670-7534-4549-A00F-CB3CC50E90AD}" type="pres">
      <dgm:prSet presAssocID="{6286CE7F-E194-4775-A3A3-2F4AD01D94DE}" presName="hierRoot2" presStyleCnt="0">
        <dgm:presLayoutVars>
          <dgm:hierBranch val="init"/>
        </dgm:presLayoutVars>
      </dgm:prSet>
      <dgm:spPr/>
    </dgm:pt>
    <dgm:pt modelId="{844223FC-2ED2-4C81-8088-A0D65BBE3936}" type="pres">
      <dgm:prSet presAssocID="{6286CE7F-E194-4775-A3A3-2F4AD01D94DE}" presName="rootComposite" presStyleCnt="0"/>
      <dgm:spPr/>
    </dgm:pt>
    <dgm:pt modelId="{CA853140-59D8-4DC1-8FD8-B884BFB9B5FF}" type="pres">
      <dgm:prSet presAssocID="{6286CE7F-E194-4775-A3A3-2F4AD01D94DE}" presName="rootText" presStyleLbl="node2" presStyleIdx="0" presStyleCnt="5" custScaleX="120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3E1632-2E06-4F35-A4BE-247A7D3053F8}" type="pres">
      <dgm:prSet presAssocID="{6286CE7F-E194-4775-A3A3-2F4AD01D94DE}" presName="rootConnector" presStyleLbl="node2" presStyleIdx="0" presStyleCnt="5"/>
      <dgm:spPr/>
      <dgm:t>
        <a:bodyPr/>
        <a:lstStyle/>
        <a:p>
          <a:endParaRPr lang="en-US"/>
        </a:p>
      </dgm:t>
    </dgm:pt>
    <dgm:pt modelId="{D38B402C-2FAC-49B3-949E-7737D1B9C6BF}" type="pres">
      <dgm:prSet presAssocID="{6286CE7F-E194-4775-A3A3-2F4AD01D94DE}" presName="hierChild4" presStyleCnt="0"/>
      <dgm:spPr/>
    </dgm:pt>
    <dgm:pt modelId="{B33A4A41-F849-472E-B598-06F9D68E7E71}" type="pres">
      <dgm:prSet presAssocID="{6286CE7F-E194-4775-A3A3-2F4AD01D94DE}" presName="hierChild5" presStyleCnt="0"/>
      <dgm:spPr/>
    </dgm:pt>
    <dgm:pt modelId="{A4EE353F-5A66-4ADE-A905-882C907EAC93}" type="pres">
      <dgm:prSet presAssocID="{6370371D-DE4E-4FD7-B663-42A3127FA97E}" presName="Name37" presStyleLbl="parChTrans1D2" presStyleIdx="1" presStyleCnt="5"/>
      <dgm:spPr/>
      <dgm:t>
        <a:bodyPr/>
        <a:lstStyle/>
        <a:p>
          <a:endParaRPr lang="en-US"/>
        </a:p>
      </dgm:t>
    </dgm:pt>
    <dgm:pt modelId="{9A9E09A4-EAE4-4FBB-B9F9-20A76006AAA2}" type="pres">
      <dgm:prSet presAssocID="{EF878379-8429-499F-B570-EEB487EC107B}" presName="hierRoot2" presStyleCnt="0">
        <dgm:presLayoutVars>
          <dgm:hierBranch val="init"/>
        </dgm:presLayoutVars>
      </dgm:prSet>
      <dgm:spPr/>
    </dgm:pt>
    <dgm:pt modelId="{5CBD2995-7FBB-4D45-B378-2D1E28983077}" type="pres">
      <dgm:prSet presAssocID="{EF878379-8429-499F-B570-EEB487EC107B}" presName="rootComposite" presStyleCnt="0"/>
      <dgm:spPr/>
    </dgm:pt>
    <dgm:pt modelId="{42A78CBD-9F2C-4C49-9C36-976B482CFF0E}" type="pres">
      <dgm:prSet presAssocID="{EF878379-8429-499F-B570-EEB487EC107B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44896-3124-4842-8499-2C80E1A1EF6C}" type="pres">
      <dgm:prSet presAssocID="{EF878379-8429-499F-B570-EEB487EC107B}" presName="rootConnector" presStyleLbl="node2" presStyleIdx="1" presStyleCnt="5"/>
      <dgm:spPr/>
      <dgm:t>
        <a:bodyPr/>
        <a:lstStyle/>
        <a:p>
          <a:endParaRPr lang="en-US"/>
        </a:p>
      </dgm:t>
    </dgm:pt>
    <dgm:pt modelId="{38309531-A221-4D34-BE23-EDD70604D5CA}" type="pres">
      <dgm:prSet presAssocID="{EF878379-8429-499F-B570-EEB487EC107B}" presName="hierChild4" presStyleCnt="0"/>
      <dgm:spPr/>
    </dgm:pt>
    <dgm:pt modelId="{06C4C991-B30A-455A-9756-BD676B2A9EDF}" type="pres">
      <dgm:prSet presAssocID="{EF878379-8429-499F-B570-EEB487EC107B}" presName="hierChild5" presStyleCnt="0"/>
      <dgm:spPr/>
    </dgm:pt>
    <dgm:pt modelId="{FC746784-C6D5-424C-B7CC-F2D679F273B0}" type="pres">
      <dgm:prSet presAssocID="{66F62C40-216D-49CA-B2AF-D538F6F2B5E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5D8391F-E064-4952-9E4F-B447DFA43E32}" type="pres">
      <dgm:prSet presAssocID="{A92D0567-376D-4821-92A2-4556FEEB9FD5}" presName="hierRoot2" presStyleCnt="0">
        <dgm:presLayoutVars>
          <dgm:hierBranch val="init"/>
        </dgm:presLayoutVars>
      </dgm:prSet>
      <dgm:spPr/>
    </dgm:pt>
    <dgm:pt modelId="{5E7A645F-2567-4868-AEF2-CFE640E89521}" type="pres">
      <dgm:prSet presAssocID="{A92D0567-376D-4821-92A2-4556FEEB9FD5}" presName="rootComposite" presStyleCnt="0"/>
      <dgm:spPr/>
    </dgm:pt>
    <dgm:pt modelId="{A3317C5A-4319-476B-A956-AFDB6903818C}" type="pres">
      <dgm:prSet presAssocID="{A92D0567-376D-4821-92A2-4556FEEB9FD5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85E08F-D3C5-4705-9A8B-F5C5C344BCB9}" type="pres">
      <dgm:prSet presAssocID="{A92D0567-376D-4821-92A2-4556FEEB9FD5}" presName="rootConnector" presStyleLbl="node2" presStyleIdx="2" presStyleCnt="5"/>
      <dgm:spPr/>
      <dgm:t>
        <a:bodyPr/>
        <a:lstStyle/>
        <a:p>
          <a:endParaRPr lang="en-US"/>
        </a:p>
      </dgm:t>
    </dgm:pt>
    <dgm:pt modelId="{80B3AFCF-52D3-41D3-B2E4-D2CC29B11F80}" type="pres">
      <dgm:prSet presAssocID="{A92D0567-376D-4821-92A2-4556FEEB9FD5}" presName="hierChild4" presStyleCnt="0"/>
      <dgm:spPr/>
    </dgm:pt>
    <dgm:pt modelId="{E4E0F4C1-4075-48C8-B56D-66E31EAB2915}" type="pres">
      <dgm:prSet presAssocID="{A92D0567-376D-4821-92A2-4556FEEB9FD5}" presName="hierChild5" presStyleCnt="0"/>
      <dgm:spPr/>
    </dgm:pt>
    <dgm:pt modelId="{135A018A-78D7-47D4-A8F6-72A0E2AA1A85}" type="pres">
      <dgm:prSet presAssocID="{4537B958-45FC-414D-8527-214A9B049035}" presName="Name37" presStyleLbl="parChTrans1D2" presStyleIdx="3" presStyleCnt="5"/>
      <dgm:spPr/>
      <dgm:t>
        <a:bodyPr/>
        <a:lstStyle/>
        <a:p>
          <a:endParaRPr lang="en-US"/>
        </a:p>
      </dgm:t>
    </dgm:pt>
    <dgm:pt modelId="{5AEB1CEF-00B0-408F-832C-102734033181}" type="pres">
      <dgm:prSet presAssocID="{18343E43-FC91-46F4-B3A6-5E8C2B216101}" presName="hierRoot2" presStyleCnt="0">
        <dgm:presLayoutVars>
          <dgm:hierBranch val="init"/>
        </dgm:presLayoutVars>
      </dgm:prSet>
      <dgm:spPr/>
    </dgm:pt>
    <dgm:pt modelId="{AD814FC2-56B4-41B4-AFD7-40600DBD4A08}" type="pres">
      <dgm:prSet presAssocID="{18343E43-FC91-46F4-B3A6-5E8C2B216101}" presName="rootComposite" presStyleCnt="0"/>
      <dgm:spPr/>
    </dgm:pt>
    <dgm:pt modelId="{17E5083F-6EEC-48C7-BBFD-41D296290CFF}" type="pres">
      <dgm:prSet presAssocID="{18343E43-FC91-46F4-B3A6-5E8C2B21610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83538B-973C-411E-96E6-53461A8FB151}" type="pres">
      <dgm:prSet presAssocID="{18343E43-FC91-46F4-B3A6-5E8C2B216101}" presName="rootConnector" presStyleLbl="node2" presStyleIdx="3" presStyleCnt="5"/>
      <dgm:spPr/>
      <dgm:t>
        <a:bodyPr/>
        <a:lstStyle/>
        <a:p>
          <a:endParaRPr lang="en-US"/>
        </a:p>
      </dgm:t>
    </dgm:pt>
    <dgm:pt modelId="{747760FC-19EE-49D2-B97B-57A8FCE7A64D}" type="pres">
      <dgm:prSet presAssocID="{18343E43-FC91-46F4-B3A6-5E8C2B216101}" presName="hierChild4" presStyleCnt="0"/>
      <dgm:spPr/>
    </dgm:pt>
    <dgm:pt modelId="{72E8CB08-B92D-4E08-AFBD-AAF49B71092D}" type="pres">
      <dgm:prSet presAssocID="{18343E43-FC91-46F4-B3A6-5E8C2B216101}" presName="hierChild5" presStyleCnt="0"/>
      <dgm:spPr/>
    </dgm:pt>
    <dgm:pt modelId="{41AEE13D-5598-4FC8-884B-330987FC9EE3}" type="pres">
      <dgm:prSet presAssocID="{F70CC801-C66C-491E-960D-A02446240FB9}" presName="Name37" presStyleLbl="parChTrans1D2" presStyleIdx="4" presStyleCnt="5"/>
      <dgm:spPr/>
      <dgm:t>
        <a:bodyPr/>
        <a:lstStyle/>
        <a:p>
          <a:endParaRPr lang="en-US"/>
        </a:p>
      </dgm:t>
    </dgm:pt>
    <dgm:pt modelId="{B945014D-4727-497A-B96B-324308B80FE1}" type="pres">
      <dgm:prSet presAssocID="{7D694231-C58B-475E-B57D-DC6994CB022A}" presName="hierRoot2" presStyleCnt="0">
        <dgm:presLayoutVars>
          <dgm:hierBranch val="init"/>
        </dgm:presLayoutVars>
      </dgm:prSet>
      <dgm:spPr/>
    </dgm:pt>
    <dgm:pt modelId="{C6DF4544-4483-400A-BD6B-BC254731BF1D}" type="pres">
      <dgm:prSet presAssocID="{7D694231-C58B-475E-B57D-DC6994CB022A}" presName="rootComposite" presStyleCnt="0"/>
      <dgm:spPr/>
    </dgm:pt>
    <dgm:pt modelId="{1CCB2F87-E098-4DC4-A8EB-DE11EB801589}" type="pres">
      <dgm:prSet presAssocID="{7D694231-C58B-475E-B57D-DC6994CB022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55EDA0-3E55-4D8B-919B-63EFD2DCE3F7}" type="pres">
      <dgm:prSet presAssocID="{7D694231-C58B-475E-B57D-DC6994CB022A}" presName="rootConnector" presStyleLbl="node2" presStyleIdx="4" presStyleCnt="5"/>
      <dgm:spPr/>
      <dgm:t>
        <a:bodyPr/>
        <a:lstStyle/>
        <a:p>
          <a:endParaRPr lang="en-US"/>
        </a:p>
      </dgm:t>
    </dgm:pt>
    <dgm:pt modelId="{5B96DB7F-3736-429F-984B-6AF381420687}" type="pres">
      <dgm:prSet presAssocID="{7D694231-C58B-475E-B57D-DC6994CB022A}" presName="hierChild4" presStyleCnt="0"/>
      <dgm:spPr/>
    </dgm:pt>
    <dgm:pt modelId="{C336B91A-18D4-4C06-B1BB-6D140EDC9B90}" type="pres">
      <dgm:prSet presAssocID="{7D694231-C58B-475E-B57D-DC6994CB022A}" presName="hierChild5" presStyleCnt="0"/>
      <dgm:spPr/>
    </dgm:pt>
    <dgm:pt modelId="{B80767EE-7C72-4FF2-8B51-73A012A266BF}" type="pres">
      <dgm:prSet presAssocID="{B60ABE1E-9661-4405-BD6B-1ABDAEA2468D}" presName="hierChild3" presStyleCnt="0"/>
      <dgm:spPr/>
    </dgm:pt>
  </dgm:ptLst>
  <dgm:cxnLst>
    <dgm:cxn modelId="{76CB230B-D8F6-4DAA-96DF-4375844D8140}" type="presOf" srcId="{6286CE7F-E194-4775-A3A3-2F4AD01D94DE}" destId="{D53E1632-2E06-4F35-A4BE-247A7D3053F8}" srcOrd="1" destOrd="0" presId="urn:microsoft.com/office/officeart/2005/8/layout/orgChart1"/>
    <dgm:cxn modelId="{CAF1335B-3D5A-48AF-A7A2-B9093C9FA9D8}" srcId="{B60ABE1E-9661-4405-BD6B-1ABDAEA2468D}" destId="{6286CE7F-E194-4775-A3A3-2F4AD01D94DE}" srcOrd="0" destOrd="0" parTransId="{70BF89F8-CB51-4F2F-B0E7-F28C184E0A83}" sibTransId="{F405D895-D4D8-4CAE-BC4E-0288E1034C36}"/>
    <dgm:cxn modelId="{76E27FCA-15DF-4EB2-82F0-1DC93B879299}" type="presOf" srcId="{18343E43-FC91-46F4-B3A6-5E8C2B216101}" destId="{4283538B-973C-411E-96E6-53461A8FB151}" srcOrd="1" destOrd="0" presId="urn:microsoft.com/office/officeart/2005/8/layout/orgChart1"/>
    <dgm:cxn modelId="{6C92B8A7-B3E3-464D-BC29-EB335690745E}" type="presOf" srcId="{4537B958-45FC-414D-8527-214A9B049035}" destId="{135A018A-78D7-47D4-A8F6-72A0E2AA1A85}" srcOrd="0" destOrd="0" presId="urn:microsoft.com/office/officeart/2005/8/layout/orgChart1"/>
    <dgm:cxn modelId="{628988CE-560E-47C7-A944-1ED41F6A9009}" srcId="{B60ABE1E-9661-4405-BD6B-1ABDAEA2468D}" destId="{18343E43-FC91-46F4-B3A6-5E8C2B216101}" srcOrd="3" destOrd="0" parTransId="{4537B958-45FC-414D-8527-214A9B049035}" sibTransId="{A334E8E8-9A47-47D4-B23B-AD0879F8452B}"/>
    <dgm:cxn modelId="{CD7CEE16-2EEE-465A-BEF0-855A85A0B6F2}" srcId="{B60ABE1E-9661-4405-BD6B-1ABDAEA2468D}" destId="{A92D0567-376D-4821-92A2-4556FEEB9FD5}" srcOrd="2" destOrd="0" parTransId="{66F62C40-216D-49CA-B2AF-D538F6F2B5E2}" sibTransId="{AD86FA8A-E90C-4300-A4A0-170D3338ECF7}"/>
    <dgm:cxn modelId="{93EA27B8-0F24-4A3C-BECB-3420F0428371}" type="presOf" srcId="{7D694231-C58B-475E-B57D-DC6994CB022A}" destId="{4855EDA0-3E55-4D8B-919B-63EFD2DCE3F7}" srcOrd="1" destOrd="0" presId="urn:microsoft.com/office/officeart/2005/8/layout/orgChart1"/>
    <dgm:cxn modelId="{A7D40C58-2ECF-4EA2-B070-44A3222EBE96}" srcId="{5BB0DB70-359C-4620-8F03-32D24C75B11E}" destId="{B60ABE1E-9661-4405-BD6B-1ABDAEA2468D}" srcOrd="0" destOrd="0" parTransId="{D52AE847-597C-4021-AB4F-FADBED32EE87}" sibTransId="{94F1BE58-D344-486F-A34C-24E80B79A8A2}"/>
    <dgm:cxn modelId="{31797962-1084-4FDC-9343-C318AB8ABD30}" srcId="{B60ABE1E-9661-4405-BD6B-1ABDAEA2468D}" destId="{7D694231-C58B-475E-B57D-DC6994CB022A}" srcOrd="4" destOrd="0" parTransId="{F70CC801-C66C-491E-960D-A02446240FB9}" sibTransId="{6C4A2E9D-7FB9-4C8F-9707-C51EB01F57D0}"/>
    <dgm:cxn modelId="{C0C77DBA-F617-4337-A7FC-62975DC9F4FB}" type="presOf" srcId="{F70CC801-C66C-491E-960D-A02446240FB9}" destId="{41AEE13D-5598-4FC8-884B-330987FC9EE3}" srcOrd="0" destOrd="0" presId="urn:microsoft.com/office/officeart/2005/8/layout/orgChart1"/>
    <dgm:cxn modelId="{992BC73F-B376-4F7F-A56D-596C2FD9608C}" type="presOf" srcId="{6370371D-DE4E-4FD7-B663-42A3127FA97E}" destId="{A4EE353F-5A66-4ADE-A905-882C907EAC93}" srcOrd="0" destOrd="0" presId="urn:microsoft.com/office/officeart/2005/8/layout/orgChart1"/>
    <dgm:cxn modelId="{C647FD8F-5A5C-4F8B-8C49-7DF51EA92DCD}" type="presOf" srcId="{66F62C40-216D-49CA-B2AF-D538F6F2B5E2}" destId="{FC746784-C6D5-424C-B7CC-F2D679F273B0}" srcOrd="0" destOrd="0" presId="urn:microsoft.com/office/officeart/2005/8/layout/orgChart1"/>
    <dgm:cxn modelId="{67DD6802-CB17-402C-BD81-CD6145ED08A9}" type="presOf" srcId="{A92D0567-376D-4821-92A2-4556FEEB9FD5}" destId="{A3317C5A-4319-476B-A956-AFDB6903818C}" srcOrd="0" destOrd="0" presId="urn:microsoft.com/office/officeart/2005/8/layout/orgChart1"/>
    <dgm:cxn modelId="{28CBD8B8-B9D8-4145-B76B-05BBB9E87564}" type="presOf" srcId="{A92D0567-376D-4821-92A2-4556FEEB9FD5}" destId="{2385E08F-D3C5-4705-9A8B-F5C5C344BCB9}" srcOrd="1" destOrd="0" presId="urn:microsoft.com/office/officeart/2005/8/layout/orgChart1"/>
    <dgm:cxn modelId="{DF9F9729-CE5D-42FD-A199-8C564B628D63}" type="presOf" srcId="{70BF89F8-CB51-4F2F-B0E7-F28C184E0A83}" destId="{B68B6323-582E-4569-91FE-13D5849383C9}" srcOrd="0" destOrd="0" presId="urn:microsoft.com/office/officeart/2005/8/layout/orgChart1"/>
    <dgm:cxn modelId="{EEB0C8C6-2C05-463E-B3B6-5930455734C2}" type="presOf" srcId="{EF878379-8429-499F-B570-EEB487EC107B}" destId="{73E44896-3124-4842-8499-2C80E1A1EF6C}" srcOrd="1" destOrd="0" presId="urn:microsoft.com/office/officeart/2005/8/layout/orgChart1"/>
    <dgm:cxn modelId="{2CFA4D66-63FE-4D38-9383-469A9C9BF701}" type="presOf" srcId="{B60ABE1E-9661-4405-BD6B-1ABDAEA2468D}" destId="{3A1DC3C1-9E7D-4538-9F36-BDBC1614C94B}" srcOrd="0" destOrd="0" presId="urn:microsoft.com/office/officeart/2005/8/layout/orgChart1"/>
    <dgm:cxn modelId="{9C1CB2E9-D6DF-47AB-9BC5-9AB4E0427B8E}" type="presOf" srcId="{EF878379-8429-499F-B570-EEB487EC107B}" destId="{42A78CBD-9F2C-4C49-9C36-976B482CFF0E}" srcOrd="0" destOrd="0" presId="urn:microsoft.com/office/officeart/2005/8/layout/orgChart1"/>
    <dgm:cxn modelId="{6E51A2AD-B3D6-46DF-97A9-E4E5019FDBA6}" type="presOf" srcId="{6286CE7F-E194-4775-A3A3-2F4AD01D94DE}" destId="{CA853140-59D8-4DC1-8FD8-B884BFB9B5FF}" srcOrd="0" destOrd="0" presId="urn:microsoft.com/office/officeart/2005/8/layout/orgChart1"/>
    <dgm:cxn modelId="{6C0EB75B-9FBC-4E41-A159-24A34BF554DC}" type="presOf" srcId="{18343E43-FC91-46F4-B3A6-5E8C2B216101}" destId="{17E5083F-6EEC-48C7-BBFD-41D296290CFF}" srcOrd="0" destOrd="0" presId="urn:microsoft.com/office/officeart/2005/8/layout/orgChart1"/>
    <dgm:cxn modelId="{E5724F23-6681-4F67-8F34-DB3DF30F603E}" type="presOf" srcId="{7D694231-C58B-475E-B57D-DC6994CB022A}" destId="{1CCB2F87-E098-4DC4-A8EB-DE11EB801589}" srcOrd="0" destOrd="0" presId="urn:microsoft.com/office/officeart/2005/8/layout/orgChart1"/>
    <dgm:cxn modelId="{A5AD6D16-3B4E-44A1-88B0-D934EA29A731}" type="presOf" srcId="{5BB0DB70-359C-4620-8F03-32D24C75B11E}" destId="{74FF0C94-73E7-4F14-9CA1-AFD775FEDB1F}" srcOrd="0" destOrd="0" presId="urn:microsoft.com/office/officeart/2005/8/layout/orgChart1"/>
    <dgm:cxn modelId="{7D71F6DE-8A2B-44C9-A6C7-07BE4167A422}" type="presOf" srcId="{B60ABE1E-9661-4405-BD6B-1ABDAEA2468D}" destId="{BD4A125F-AF76-4C95-99EF-87BAC3022A0C}" srcOrd="1" destOrd="0" presId="urn:microsoft.com/office/officeart/2005/8/layout/orgChart1"/>
    <dgm:cxn modelId="{BB64A838-5E2A-47EE-85AB-658AA8953C55}" srcId="{B60ABE1E-9661-4405-BD6B-1ABDAEA2468D}" destId="{EF878379-8429-499F-B570-EEB487EC107B}" srcOrd="1" destOrd="0" parTransId="{6370371D-DE4E-4FD7-B663-42A3127FA97E}" sibTransId="{4F59FD2C-7561-46D5-8208-7F91B9CEA7CC}"/>
    <dgm:cxn modelId="{7A540223-FF68-4FEA-9497-67987D5E91AC}" type="presParOf" srcId="{74FF0C94-73E7-4F14-9CA1-AFD775FEDB1F}" destId="{837E18DA-7C00-4FB8-AC65-69EB4EDE1707}" srcOrd="0" destOrd="0" presId="urn:microsoft.com/office/officeart/2005/8/layout/orgChart1"/>
    <dgm:cxn modelId="{9E469A76-8B6C-49C6-B1DC-FB446188BCE9}" type="presParOf" srcId="{837E18DA-7C00-4FB8-AC65-69EB4EDE1707}" destId="{C1CCC01A-649C-4D6F-B132-EB5CDCD019DE}" srcOrd="0" destOrd="0" presId="urn:microsoft.com/office/officeart/2005/8/layout/orgChart1"/>
    <dgm:cxn modelId="{51F5D6CB-85C2-4056-A20B-0BFB4109FF2B}" type="presParOf" srcId="{C1CCC01A-649C-4D6F-B132-EB5CDCD019DE}" destId="{3A1DC3C1-9E7D-4538-9F36-BDBC1614C94B}" srcOrd="0" destOrd="0" presId="urn:microsoft.com/office/officeart/2005/8/layout/orgChart1"/>
    <dgm:cxn modelId="{419C1F32-D967-4D39-9E62-1668149069F0}" type="presParOf" srcId="{C1CCC01A-649C-4D6F-B132-EB5CDCD019DE}" destId="{BD4A125F-AF76-4C95-99EF-87BAC3022A0C}" srcOrd="1" destOrd="0" presId="urn:microsoft.com/office/officeart/2005/8/layout/orgChart1"/>
    <dgm:cxn modelId="{66188B1D-5769-41C7-A32A-F878C2757EB4}" type="presParOf" srcId="{837E18DA-7C00-4FB8-AC65-69EB4EDE1707}" destId="{56641187-6851-4DE4-B73B-89154C775F5C}" srcOrd="1" destOrd="0" presId="urn:microsoft.com/office/officeart/2005/8/layout/orgChart1"/>
    <dgm:cxn modelId="{516BAF51-B3D3-4E92-8392-1455871A7E63}" type="presParOf" srcId="{56641187-6851-4DE4-B73B-89154C775F5C}" destId="{B68B6323-582E-4569-91FE-13D5849383C9}" srcOrd="0" destOrd="0" presId="urn:microsoft.com/office/officeart/2005/8/layout/orgChart1"/>
    <dgm:cxn modelId="{5E2DCAF0-7B5B-4B14-9471-BE1705E3AC56}" type="presParOf" srcId="{56641187-6851-4DE4-B73B-89154C775F5C}" destId="{30C8B670-7534-4549-A00F-CB3CC50E90AD}" srcOrd="1" destOrd="0" presId="urn:microsoft.com/office/officeart/2005/8/layout/orgChart1"/>
    <dgm:cxn modelId="{C3E52EA9-50E1-405E-80DD-06DA37FBFB4C}" type="presParOf" srcId="{30C8B670-7534-4549-A00F-CB3CC50E90AD}" destId="{844223FC-2ED2-4C81-8088-A0D65BBE3936}" srcOrd="0" destOrd="0" presId="urn:microsoft.com/office/officeart/2005/8/layout/orgChart1"/>
    <dgm:cxn modelId="{B3ECD23D-CE45-461E-93A2-0DFBFDE4E0A4}" type="presParOf" srcId="{844223FC-2ED2-4C81-8088-A0D65BBE3936}" destId="{CA853140-59D8-4DC1-8FD8-B884BFB9B5FF}" srcOrd="0" destOrd="0" presId="urn:microsoft.com/office/officeart/2005/8/layout/orgChart1"/>
    <dgm:cxn modelId="{F9C7AAE6-2EDD-4F64-9105-208F41596B0D}" type="presParOf" srcId="{844223FC-2ED2-4C81-8088-A0D65BBE3936}" destId="{D53E1632-2E06-4F35-A4BE-247A7D3053F8}" srcOrd="1" destOrd="0" presId="urn:microsoft.com/office/officeart/2005/8/layout/orgChart1"/>
    <dgm:cxn modelId="{72AEA5F2-7EC2-4284-AA3F-1B3962575E94}" type="presParOf" srcId="{30C8B670-7534-4549-A00F-CB3CC50E90AD}" destId="{D38B402C-2FAC-49B3-949E-7737D1B9C6BF}" srcOrd="1" destOrd="0" presId="urn:microsoft.com/office/officeart/2005/8/layout/orgChart1"/>
    <dgm:cxn modelId="{E4C689A8-D858-4594-B12D-E2B9E7E36883}" type="presParOf" srcId="{30C8B670-7534-4549-A00F-CB3CC50E90AD}" destId="{B33A4A41-F849-472E-B598-06F9D68E7E71}" srcOrd="2" destOrd="0" presId="urn:microsoft.com/office/officeart/2005/8/layout/orgChart1"/>
    <dgm:cxn modelId="{0F03AA35-28AD-4D3C-B607-0F91BB4FE7C3}" type="presParOf" srcId="{56641187-6851-4DE4-B73B-89154C775F5C}" destId="{A4EE353F-5A66-4ADE-A905-882C907EAC93}" srcOrd="2" destOrd="0" presId="urn:microsoft.com/office/officeart/2005/8/layout/orgChart1"/>
    <dgm:cxn modelId="{C8CACC0B-EC36-46D4-BDC5-5F9D6644E775}" type="presParOf" srcId="{56641187-6851-4DE4-B73B-89154C775F5C}" destId="{9A9E09A4-EAE4-4FBB-B9F9-20A76006AAA2}" srcOrd="3" destOrd="0" presId="urn:microsoft.com/office/officeart/2005/8/layout/orgChart1"/>
    <dgm:cxn modelId="{F50AAD8F-516D-4EB1-85F8-F9A5BDBF838A}" type="presParOf" srcId="{9A9E09A4-EAE4-4FBB-B9F9-20A76006AAA2}" destId="{5CBD2995-7FBB-4D45-B378-2D1E28983077}" srcOrd="0" destOrd="0" presId="urn:microsoft.com/office/officeart/2005/8/layout/orgChart1"/>
    <dgm:cxn modelId="{C7AEE371-FD9E-433E-8BE3-383655FE21E6}" type="presParOf" srcId="{5CBD2995-7FBB-4D45-B378-2D1E28983077}" destId="{42A78CBD-9F2C-4C49-9C36-976B482CFF0E}" srcOrd="0" destOrd="0" presId="urn:microsoft.com/office/officeart/2005/8/layout/orgChart1"/>
    <dgm:cxn modelId="{DFBF4BB8-0BE6-4C89-B42B-58D756547705}" type="presParOf" srcId="{5CBD2995-7FBB-4D45-B378-2D1E28983077}" destId="{73E44896-3124-4842-8499-2C80E1A1EF6C}" srcOrd="1" destOrd="0" presId="urn:microsoft.com/office/officeart/2005/8/layout/orgChart1"/>
    <dgm:cxn modelId="{473F109F-265F-4607-8C88-C6920574EA73}" type="presParOf" srcId="{9A9E09A4-EAE4-4FBB-B9F9-20A76006AAA2}" destId="{38309531-A221-4D34-BE23-EDD70604D5CA}" srcOrd="1" destOrd="0" presId="urn:microsoft.com/office/officeart/2005/8/layout/orgChart1"/>
    <dgm:cxn modelId="{2B5433A4-0F8E-4260-8584-1E37BCE3888B}" type="presParOf" srcId="{9A9E09A4-EAE4-4FBB-B9F9-20A76006AAA2}" destId="{06C4C991-B30A-455A-9756-BD676B2A9EDF}" srcOrd="2" destOrd="0" presId="urn:microsoft.com/office/officeart/2005/8/layout/orgChart1"/>
    <dgm:cxn modelId="{BD664534-29B1-4A98-980E-8AD650FF73F5}" type="presParOf" srcId="{56641187-6851-4DE4-B73B-89154C775F5C}" destId="{FC746784-C6D5-424C-B7CC-F2D679F273B0}" srcOrd="4" destOrd="0" presId="urn:microsoft.com/office/officeart/2005/8/layout/orgChart1"/>
    <dgm:cxn modelId="{5B65C4E7-9907-4158-92FC-F8BED5BB89E2}" type="presParOf" srcId="{56641187-6851-4DE4-B73B-89154C775F5C}" destId="{15D8391F-E064-4952-9E4F-B447DFA43E32}" srcOrd="5" destOrd="0" presId="urn:microsoft.com/office/officeart/2005/8/layout/orgChart1"/>
    <dgm:cxn modelId="{414618C9-122F-4408-8A41-68D08EEA7822}" type="presParOf" srcId="{15D8391F-E064-4952-9E4F-B447DFA43E32}" destId="{5E7A645F-2567-4868-AEF2-CFE640E89521}" srcOrd="0" destOrd="0" presId="urn:microsoft.com/office/officeart/2005/8/layout/orgChart1"/>
    <dgm:cxn modelId="{7CEE46A8-D30F-4A56-8F50-026787566AEE}" type="presParOf" srcId="{5E7A645F-2567-4868-AEF2-CFE640E89521}" destId="{A3317C5A-4319-476B-A956-AFDB6903818C}" srcOrd="0" destOrd="0" presId="urn:microsoft.com/office/officeart/2005/8/layout/orgChart1"/>
    <dgm:cxn modelId="{CCD2C0D9-2CBF-45B0-960F-3BDDD3D4CCD6}" type="presParOf" srcId="{5E7A645F-2567-4868-AEF2-CFE640E89521}" destId="{2385E08F-D3C5-4705-9A8B-F5C5C344BCB9}" srcOrd="1" destOrd="0" presId="urn:microsoft.com/office/officeart/2005/8/layout/orgChart1"/>
    <dgm:cxn modelId="{90B7C3A4-502A-43D9-8BCF-EC8D485D70CA}" type="presParOf" srcId="{15D8391F-E064-4952-9E4F-B447DFA43E32}" destId="{80B3AFCF-52D3-41D3-B2E4-D2CC29B11F80}" srcOrd="1" destOrd="0" presId="urn:microsoft.com/office/officeart/2005/8/layout/orgChart1"/>
    <dgm:cxn modelId="{63201FB8-DE6A-49EA-B14D-231B7F6D5762}" type="presParOf" srcId="{15D8391F-E064-4952-9E4F-B447DFA43E32}" destId="{E4E0F4C1-4075-48C8-B56D-66E31EAB2915}" srcOrd="2" destOrd="0" presId="urn:microsoft.com/office/officeart/2005/8/layout/orgChart1"/>
    <dgm:cxn modelId="{AB720FE7-F174-4292-A350-D5850FDAD95D}" type="presParOf" srcId="{56641187-6851-4DE4-B73B-89154C775F5C}" destId="{135A018A-78D7-47D4-A8F6-72A0E2AA1A85}" srcOrd="6" destOrd="0" presId="urn:microsoft.com/office/officeart/2005/8/layout/orgChart1"/>
    <dgm:cxn modelId="{48B5F88B-4C50-4B39-A2FD-13100740D890}" type="presParOf" srcId="{56641187-6851-4DE4-B73B-89154C775F5C}" destId="{5AEB1CEF-00B0-408F-832C-102734033181}" srcOrd="7" destOrd="0" presId="urn:microsoft.com/office/officeart/2005/8/layout/orgChart1"/>
    <dgm:cxn modelId="{CD2F7923-C750-4FB4-AF05-671980B6557B}" type="presParOf" srcId="{5AEB1CEF-00B0-408F-832C-102734033181}" destId="{AD814FC2-56B4-41B4-AFD7-40600DBD4A08}" srcOrd="0" destOrd="0" presId="urn:microsoft.com/office/officeart/2005/8/layout/orgChart1"/>
    <dgm:cxn modelId="{317D0623-62CD-402C-B42B-7736DE7C8B04}" type="presParOf" srcId="{AD814FC2-56B4-41B4-AFD7-40600DBD4A08}" destId="{17E5083F-6EEC-48C7-BBFD-41D296290CFF}" srcOrd="0" destOrd="0" presId="urn:microsoft.com/office/officeart/2005/8/layout/orgChart1"/>
    <dgm:cxn modelId="{C77D7190-B3A4-4A05-91CD-95C3A08B7757}" type="presParOf" srcId="{AD814FC2-56B4-41B4-AFD7-40600DBD4A08}" destId="{4283538B-973C-411E-96E6-53461A8FB151}" srcOrd="1" destOrd="0" presId="urn:microsoft.com/office/officeart/2005/8/layout/orgChart1"/>
    <dgm:cxn modelId="{F340D1D2-11C8-4D10-9B8E-5AA3168188EA}" type="presParOf" srcId="{5AEB1CEF-00B0-408F-832C-102734033181}" destId="{747760FC-19EE-49D2-B97B-57A8FCE7A64D}" srcOrd="1" destOrd="0" presId="urn:microsoft.com/office/officeart/2005/8/layout/orgChart1"/>
    <dgm:cxn modelId="{5F143F45-17D4-4C49-9A02-414DEEC8B228}" type="presParOf" srcId="{5AEB1CEF-00B0-408F-832C-102734033181}" destId="{72E8CB08-B92D-4E08-AFBD-AAF49B71092D}" srcOrd="2" destOrd="0" presId="urn:microsoft.com/office/officeart/2005/8/layout/orgChart1"/>
    <dgm:cxn modelId="{FA51C25A-DD63-4B34-A2FA-634DAAF62DA1}" type="presParOf" srcId="{56641187-6851-4DE4-B73B-89154C775F5C}" destId="{41AEE13D-5598-4FC8-884B-330987FC9EE3}" srcOrd="8" destOrd="0" presId="urn:microsoft.com/office/officeart/2005/8/layout/orgChart1"/>
    <dgm:cxn modelId="{B082D4DC-0CD1-4F92-92DF-4CEB96E97AD0}" type="presParOf" srcId="{56641187-6851-4DE4-B73B-89154C775F5C}" destId="{B945014D-4727-497A-B96B-324308B80FE1}" srcOrd="9" destOrd="0" presId="urn:microsoft.com/office/officeart/2005/8/layout/orgChart1"/>
    <dgm:cxn modelId="{0426AF8D-1970-421D-8215-30B2835568BF}" type="presParOf" srcId="{B945014D-4727-497A-B96B-324308B80FE1}" destId="{C6DF4544-4483-400A-BD6B-BC254731BF1D}" srcOrd="0" destOrd="0" presId="urn:microsoft.com/office/officeart/2005/8/layout/orgChart1"/>
    <dgm:cxn modelId="{14E24C54-7B13-4A28-A626-66CB2CDB952B}" type="presParOf" srcId="{C6DF4544-4483-400A-BD6B-BC254731BF1D}" destId="{1CCB2F87-E098-4DC4-A8EB-DE11EB801589}" srcOrd="0" destOrd="0" presId="urn:microsoft.com/office/officeart/2005/8/layout/orgChart1"/>
    <dgm:cxn modelId="{455CD458-FA11-4F95-981B-025FCE08DC40}" type="presParOf" srcId="{C6DF4544-4483-400A-BD6B-BC254731BF1D}" destId="{4855EDA0-3E55-4D8B-919B-63EFD2DCE3F7}" srcOrd="1" destOrd="0" presId="urn:microsoft.com/office/officeart/2005/8/layout/orgChart1"/>
    <dgm:cxn modelId="{FE8B7F8C-0FC3-4DCF-A2F4-A75C0A967D8A}" type="presParOf" srcId="{B945014D-4727-497A-B96B-324308B80FE1}" destId="{5B96DB7F-3736-429F-984B-6AF381420687}" srcOrd="1" destOrd="0" presId="urn:microsoft.com/office/officeart/2005/8/layout/orgChart1"/>
    <dgm:cxn modelId="{471488CB-467C-487E-B3EA-B278DC9C174A}" type="presParOf" srcId="{B945014D-4727-497A-B96B-324308B80FE1}" destId="{C336B91A-18D4-4C06-B1BB-6D140EDC9B90}" srcOrd="2" destOrd="0" presId="urn:microsoft.com/office/officeart/2005/8/layout/orgChart1"/>
    <dgm:cxn modelId="{F141AA8A-901A-4623-A039-F57869AE6F39}" type="presParOf" srcId="{837E18DA-7C00-4FB8-AC65-69EB4EDE1707}" destId="{B80767EE-7C72-4FF2-8B51-73A012A266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C8A90-D59E-47C4-BC8A-14778CA8F3AE}">
      <dsp:nvSpPr>
        <dsp:cNvPr id="0" name=""/>
        <dsp:cNvSpPr/>
      </dsp:nvSpPr>
      <dsp:spPr>
        <a:xfrm>
          <a:off x="302503" y="873242"/>
          <a:ext cx="3034038" cy="151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مکاتب دانش اقتصاد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346935" y="917674"/>
        <a:ext cx="2945174" cy="1428155"/>
      </dsp:txXfrm>
    </dsp:sp>
    <dsp:sp modelId="{86EB58C0-C8C7-4593-B938-17313D9C938E}">
      <dsp:nvSpPr>
        <dsp:cNvPr id="0" name=""/>
        <dsp:cNvSpPr/>
      </dsp:nvSpPr>
      <dsp:spPr>
        <a:xfrm rot="19457599">
          <a:off x="3196063" y="1153772"/>
          <a:ext cx="149457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494572" y="4183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905985" y="1158244"/>
        <a:ext cx="74728" cy="74728"/>
      </dsp:txXfrm>
    </dsp:sp>
    <dsp:sp modelId="{851ABEC5-2B7D-4070-832D-DE2D96995807}">
      <dsp:nvSpPr>
        <dsp:cNvPr id="0" name=""/>
        <dsp:cNvSpPr/>
      </dsp:nvSpPr>
      <dsp:spPr>
        <a:xfrm>
          <a:off x="4550157" y="956"/>
          <a:ext cx="3034038" cy="151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اقتصاد نئوکلاسيک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4594589" y="45388"/>
        <a:ext cx="2945174" cy="1428155"/>
      </dsp:txXfrm>
    </dsp:sp>
    <dsp:sp modelId="{D947B618-161A-4FCB-B4BA-59BA2FA9083B}">
      <dsp:nvSpPr>
        <dsp:cNvPr id="0" name=""/>
        <dsp:cNvSpPr/>
      </dsp:nvSpPr>
      <dsp:spPr>
        <a:xfrm rot="2142401">
          <a:off x="3196063" y="2026059"/>
          <a:ext cx="1494572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494572" y="41835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3905985" y="2030530"/>
        <a:ext cx="74728" cy="74728"/>
      </dsp:txXfrm>
    </dsp:sp>
    <dsp:sp modelId="{BBB7CC3C-E272-4E74-84A5-A93B7B5BAF91}">
      <dsp:nvSpPr>
        <dsp:cNvPr id="0" name=""/>
        <dsp:cNvSpPr/>
      </dsp:nvSpPr>
      <dsp:spPr>
        <a:xfrm>
          <a:off x="4550157" y="1745528"/>
          <a:ext cx="3034038" cy="151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cs typeface="B Nazanin" panose="00000400000000000000" pitchFamily="2" charset="-78"/>
            </a:rPr>
            <a:t>اقتصاد تکاملی</a:t>
          </a:r>
          <a:endParaRPr lang="en-US" sz="2800" b="1" kern="1200" dirty="0">
            <a:cs typeface="B Nazanin" panose="00000400000000000000" pitchFamily="2" charset="-78"/>
          </a:endParaRPr>
        </a:p>
      </dsp:txBody>
      <dsp:txXfrm>
        <a:off x="4594589" y="1789960"/>
        <a:ext cx="2945174" cy="1428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EE13D-5598-4FC8-884B-330987FC9EE3}">
      <dsp:nvSpPr>
        <dsp:cNvPr id="0" name=""/>
        <dsp:cNvSpPr/>
      </dsp:nvSpPr>
      <dsp:spPr>
        <a:xfrm>
          <a:off x="4395266" y="1816330"/>
          <a:ext cx="3678592" cy="277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64"/>
              </a:lnTo>
              <a:lnTo>
                <a:pt x="3678592" y="124764"/>
              </a:lnTo>
              <a:lnTo>
                <a:pt x="3678592" y="2774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A018A-78D7-47D4-A8F6-72A0E2AA1A85}">
      <dsp:nvSpPr>
        <dsp:cNvPr id="0" name=""/>
        <dsp:cNvSpPr/>
      </dsp:nvSpPr>
      <dsp:spPr>
        <a:xfrm>
          <a:off x="4395266" y="1816330"/>
          <a:ext cx="1918778" cy="277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64"/>
              </a:lnTo>
              <a:lnTo>
                <a:pt x="1918778" y="124764"/>
              </a:lnTo>
              <a:lnTo>
                <a:pt x="1918778" y="2774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46784-C6D5-424C-B7CC-F2D679F273B0}">
      <dsp:nvSpPr>
        <dsp:cNvPr id="0" name=""/>
        <dsp:cNvSpPr/>
      </dsp:nvSpPr>
      <dsp:spPr>
        <a:xfrm>
          <a:off x="4395266" y="1816330"/>
          <a:ext cx="158964" cy="2774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64"/>
              </a:lnTo>
              <a:lnTo>
                <a:pt x="158964" y="124764"/>
              </a:lnTo>
              <a:lnTo>
                <a:pt x="158964" y="2774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EE353F-5A66-4ADE-A905-882C907EAC93}">
      <dsp:nvSpPr>
        <dsp:cNvPr id="0" name=""/>
        <dsp:cNvSpPr/>
      </dsp:nvSpPr>
      <dsp:spPr>
        <a:xfrm>
          <a:off x="2794417" y="1816330"/>
          <a:ext cx="1600848" cy="277476"/>
        </a:xfrm>
        <a:custGeom>
          <a:avLst/>
          <a:gdLst/>
          <a:ahLst/>
          <a:cxnLst/>
          <a:rect l="0" t="0" r="0" b="0"/>
          <a:pathLst>
            <a:path>
              <a:moveTo>
                <a:pt x="1600848" y="0"/>
              </a:moveTo>
              <a:lnTo>
                <a:pt x="1600848" y="124764"/>
              </a:lnTo>
              <a:lnTo>
                <a:pt x="0" y="124764"/>
              </a:lnTo>
              <a:lnTo>
                <a:pt x="0" y="2774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B6323-582E-4569-91FE-13D5849383C9}">
      <dsp:nvSpPr>
        <dsp:cNvPr id="0" name=""/>
        <dsp:cNvSpPr/>
      </dsp:nvSpPr>
      <dsp:spPr>
        <a:xfrm>
          <a:off x="884947" y="1816330"/>
          <a:ext cx="3510318" cy="277476"/>
        </a:xfrm>
        <a:custGeom>
          <a:avLst/>
          <a:gdLst/>
          <a:ahLst/>
          <a:cxnLst/>
          <a:rect l="0" t="0" r="0" b="0"/>
          <a:pathLst>
            <a:path>
              <a:moveTo>
                <a:pt x="3510318" y="0"/>
              </a:moveTo>
              <a:lnTo>
                <a:pt x="3510318" y="124764"/>
              </a:lnTo>
              <a:lnTo>
                <a:pt x="0" y="124764"/>
              </a:lnTo>
              <a:lnTo>
                <a:pt x="0" y="2774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DC3C1-9E7D-4538-9F36-BDBC1614C94B}">
      <dsp:nvSpPr>
        <dsp:cNvPr id="0" name=""/>
        <dsp:cNvSpPr/>
      </dsp:nvSpPr>
      <dsp:spPr>
        <a:xfrm>
          <a:off x="2500856" y="864096"/>
          <a:ext cx="3788820" cy="952233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chemeClr val="tx1"/>
              </a:solidFill>
              <a:cs typeface="B Nazanin" panose="00000400000000000000" pitchFamily="2" charset="-78"/>
            </a:rPr>
            <a:t>ضرورت همزمانی سه نظام تجاری، علم و فناوری و تولید و صنعت</a:t>
          </a:r>
          <a:endParaRPr lang="en-US" sz="28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>
        <a:off x="2500856" y="864096"/>
        <a:ext cx="3788820" cy="952233"/>
      </dsp:txXfrm>
    </dsp:sp>
    <dsp:sp modelId="{CA853140-59D8-4DC1-8FD8-B884BFB9B5FF}">
      <dsp:nvSpPr>
        <dsp:cNvPr id="0" name=""/>
        <dsp:cNvSpPr/>
      </dsp:nvSpPr>
      <dsp:spPr>
        <a:xfrm>
          <a:off x="8094" y="2093806"/>
          <a:ext cx="1753705" cy="72719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kern="1200" dirty="0" smtClean="0">
              <a:cs typeface="B Nazanin" panose="00000400000000000000" pitchFamily="2" charset="-78"/>
            </a:rPr>
            <a:t>ضرورت توجه بیشتر به سیاست های طرف تقاضا  و پیوند میان شرکت های بزرگ و دانش بنیان</a:t>
          </a:r>
        </a:p>
      </dsp:txBody>
      <dsp:txXfrm>
        <a:off x="8094" y="2093806"/>
        <a:ext cx="1753705" cy="727195"/>
      </dsp:txXfrm>
    </dsp:sp>
    <dsp:sp modelId="{42A78CBD-9F2C-4C49-9C36-976B482CFF0E}">
      <dsp:nvSpPr>
        <dsp:cNvPr id="0" name=""/>
        <dsp:cNvSpPr/>
      </dsp:nvSpPr>
      <dsp:spPr>
        <a:xfrm>
          <a:off x="2067222" y="2093806"/>
          <a:ext cx="1454391" cy="72719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ترکیب تعرفه های بازرگانی</a:t>
          </a:r>
        </a:p>
      </dsp:txBody>
      <dsp:txXfrm>
        <a:off x="2067222" y="2093806"/>
        <a:ext cx="1454391" cy="727195"/>
      </dsp:txXfrm>
    </dsp:sp>
    <dsp:sp modelId="{A3317C5A-4319-476B-A956-AFDB6903818C}">
      <dsp:nvSpPr>
        <dsp:cNvPr id="0" name=""/>
        <dsp:cNvSpPr/>
      </dsp:nvSpPr>
      <dsp:spPr>
        <a:xfrm>
          <a:off x="3827035" y="2093806"/>
          <a:ext cx="1454391" cy="72719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600" kern="1200" dirty="0" smtClean="0">
              <a:solidFill>
                <a:schemeClr val="tx1"/>
              </a:solidFill>
              <a:cs typeface="B Nazanin" panose="00000400000000000000" pitchFamily="2" charset="-78"/>
            </a:rPr>
            <a:t>ساماندهی قراردادهای مشارکت راهبردی</a:t>
          </a:r>
          <a:endParaRPr lang="en-US" sz="1600" kern="1200" dirty="0" smtClean="0">
            <a:solidFill>
              <a:schemeClr val="tx1"/>
            </a:solidFill>
            <a:cs typeface="B Nazanin" panose="00000400000000000000" pitchFamily="2" charset="-78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3827035" y="2093806"/>
        <a:ext cx="1454391" cy="727195"/>
      </dsp:txXfrm>
    </dsp:sp>
    <dsp:sp modelId="{17E5083F-6EEC-48C7-BBFD-41D296290CFF}">
      <dsp:nvSpPr>
        <dsp:cNvPr id="0" name=""/>
        <dsp:cNvSpPr/>
      </dsp:nvSpPr>
      <dsp:spPr>
        <a:xfrm>
          <a:off x="5586849" y="2093806"/>
          <a:ext cx="1454391" cy="72719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800" kern="1200" dirty="0" smtClean="0">
              <a:solidFill>
                <a:schemeClr val="tx1"/>
              </a:solidFill>
              <a:cs typeface="B Nazanin" panose="00000400000000000000" pitchFamily="2" charset="-78"/>
            </a:rPr>
            <a:t>ترکیب شرکای تجاری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5586849" y="2093806"/>
        <a:ext cx="1454391" cy="727195"/>
      </dsp:txXfrm>
    </dsp:sp>
    <dsp:sp modelId="{1CCB2F87-E098-4DC4-A8EB-DE11EB801589}">
      <dsp:nvSpPr>
        <dsp:cNvPr id="0" name=""/>
        <dsp:cNvSpPr/>
      </dsp:nvSpPr>
      <dsp:spPr>
        <a:xfrm>
          <a:off x="7346662" y="2093806"/>
          <a:ext cx="1454391" cy="727195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1400" kern="1200" dirty="0" smtClean="0">
              <a:cs typeface="B Nazanin" panose="00000400000000000000" pitchFamily="2" charset="-78"/>
            </a:rPr>
            <a:t>مسئله انتخاب و برنده گزینی در سطوح مختلف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7346662" y="2093806"/>
        <a:ext cx="1454391" cy="727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5694-83BC-44E3-8C4A-7873ABF3EEAA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A569-AF8E-44F6-A2C2-76AEF5E9AF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3245-6A8A-4406-BF30-2461AA400D7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8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E23245-6A8A-4406-BF30-2461AA400D7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EA6691FD-40B9-4157-9820-B1BF5C9D21C6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A63019B9-D573-464E-B8ED-E9C4FCBFDB28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B6BF83A-4A01-4502-AA35-7E741FC31A28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38256" y="6462268"/>
            <a:ext cx="132588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6940" y="6466036"/>
            <a:ext cx="762000" cy="365760"/>
          </a:xfr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A98C47C-5A03-4ECB-BD87-00B1AC8C8A1E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7570104-A64B-47B4-98B9-ED8A3DDC2616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8C14C5E0-2EE0-4AAC-AF22-8478652F974F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31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F57ABD5-6E21-4CF7-90ED-4075B5827B84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7338FB9-7697-4DE4-98A7-8A39A9CB4B0A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F632C0A-91B0-41C9-B760-3451427C3830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FDF695D-9C66-4F15-93DE-31A22B89ECB2}" type="datetime8">
              <a:rPr lang="fa-IR" smtClean="0"/>
              <a:t>20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>
                <a:cs typeface="Titr" panose="00000700000000000000" pitchFamily="2" charset="-78"/>
              </a:rPr>
              <a:t>بررسی </a:t>
            </a:r>
            <a:r>
              <a:rPr lang="fa-IR" sz="3200" b="1" dirty="0" smtClean="0">
                <a:cs typeface="Titr" panose="00000700000000000000" pitchFamily="2" charset="-78"/>
              </a:rPr>
              <a:t>تاريخی </a:t>
            </a:r>
            <a:r>
              <a:rPr lang="fa-IR" sz="3200" b="1" dirty="0">
                <a:cs typeface="Titr" panose="00000700000000000000" pitchFamily="2" charset="-78"/>
              </a:rPr>
              <a:t>مبانی </a:t>
            </a:r>
            <a:r>
              <a:rPr lang="fa-IR" sz="3200" b="1" dirty="0" smtClean="0">
                <a:cs typeface="Titr" panose="00000700000000000000" pitchFamily="2" charset="-78"/>
              </a:rPr>
              <a:t>نظری</a:t>
            </a:r>
            <a:r>
              <a:rPr lang="en-US" sz="3200" b="1" dirty="0" smtClean="0">
                <a:cs typeface="Titr" panose="00000700000000000000" pitchFamily="2" charset="-78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tr" panose="00000700000000000000" pitchFamily="2" charset="-78"/>
              </a:rPr>
              <a:t>STIP</a:t>
            </a:r>
            <a:r>
              <a:rPr lang="en-US" sz="3200" b="1" dirty="0">
                <a:cs typeface="Titr" panose="00000700000000000000" pitchFamily="2" charset="-78"/>
              </a:rPr>
              <a:t> </a:t>
            </a:r>
            <a:r>
              <a:rPr lang="fa-IR" sz="3200" b="1" dirty="0" smtClean="0">
                <a:cs typeface="Titr" panose="00000700000000000000" pitchFamily="2" charset="-78"/>
              </a:rPr>
              <a:t/>
            </a:r>
            <a:br>
              <a:rPr lang="fa-IR" sz="3200" b="1" dirty="0" smtClean="0">
                <a:cs typeface="Titr" panose="00000700000000000000" pitchFamily="2" charset="-78"/>
              </a:rPr>
            </a:br>
            <a:r>
              <a:rPr lang="fa-IR" sz="3200" b="1" dirty="0" smtClean="0">
                <a:cs typeface="Titr" panose="00000700000000000000" pitchFamily="2" charset="-78"/>
              </a:rPr>
              <a:t>از </a:t>
            </a:r>
            <a:r>
              <a:rPr lang="fa-IR" sz="3200" b="1" dirty="0">
                <a:cs typeface="Titr" panose="00000700000000000000" pitchFamily="2" charset="-78"/>
              </a:rPr>
              <a:t>نگاه مکاتب علم </a:t>
            </a:r>
            <a:r>
              <a:rPr lang="fa-IR" sz="3200" b="1" dirty="0" smtClean="0">
                <a:cs typeface="Titr" panose="00000700000000000000" pitchFamily="2" charset="-78"/>
              </a:rPr>
              <a:t>اقتصاد</a:t>
            </a:r>
            <a:endParaRPr lang="fa-IR" sz="2800" dirty="0">
              <a:cs typeface="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میثم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نریمانی</a:t>
            </a:r>
          </a:p>
          <a:p>
            <a:pPr algn="ctr"/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سید جعفر حسینی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a-IR" b="1" dirty="0" smtClean="0">
                <a:cs typeface="B Nazanin" pitchFamily="2" charset="-78"/>
              </a:rPr>
              <a:t> </a:t>
            </a: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</a:br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تمایز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هستی‌شناختی اقتصاد نئوکلاسیک از اقتصاد تکاملی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/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</a:br>
            <a:endParaRPr lang="en-US" sz="24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295600"/>
              </p:ext>
            </p:extLst>
          </p:nvPr>
        </p:nvGraphicFramePr>
        <p:xfrm>
          <a:off x="927278" y="1768314"/>
          <a:ext cx="7109139" cy="410895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369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7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نوع جهان بینی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مکانیسم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ارگانیسم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محور تحلیل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نظم‌محور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تغییرمحور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4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نوع تعاملات و ارتباطات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ساعت‌گونه و حداکثر احتمالی مبتنی بر یکسان بودن عمل طبیعت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نگاه اتفاقی و غیر احتمالی مبتنی بر غیر یکسان بودن عمل طبیعت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93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حالت آینده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حالت آینده سیستم با دقت کامل قابل پیش‌بینی است، فقط به این شرط که اطلاعات کامل در خصوص حالت کنونی سیستم دانسته شود.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حالت آینده سیستم ترتیب علی متغیرهای کنونی نیست بلکه با وابستگی به گذشته و نوآوری و تغییر ترتیبات گذشته بروز می‌کند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7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پیشگامان در علوم طبیعی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نیوتن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داروین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4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ابزار تحقیق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وجود قواعد علی و معلولی با نظم ریاضی‌وار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وجود روال‌های متغیر و متحول شونده با نگاه تجربی و تاریخی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75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حوزه‌های اقتصادی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اقتصاد نئوکلاسیک (تعادلی)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اقتصاد تکاملی (غیرتعادلی)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927278" cy="365760"/>
          </a:xfrm>
        </p:spPr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10</a:t>
            </a:fld>
            <a:r>
              <a:rPr lang="fa-IR" dirty="0" smtClean="0">
                <a:cs typeface="B Nazanin" panose="00000400000000000000" pitchFamily="2" charset="-78"/>
              </a:rPr>
              <a:t> از 31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21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/>
          </a:bodyPr>
          <a:lstStyle/>
          <a:p>
            <a:pPr algn="ctr" rtl="1"/>
            <a:r>
              <a:rPr lang="ar-SA" sz="2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گرایش­های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مهم اقتصاد تکاملی</a:t>
            </a:r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(در معنای عام)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و زمینه­های مورد مطالعه آن­ها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9119"/>
              </p:ext>
            </p:extLst>
          </p:nvPr>
        </p:nvGraphicFramePr>
        <p:xfrm>
          <a:off x="705119" y="1772816"/>
          <a:ext cx="7572777" cy="399132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10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5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38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گرایش­های اقتصاد تکاملی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زمینه مورد مطالعه در قالب هستی­شناسی اجتماعی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8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اقتصاد پساكینزین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اهمیت نقش تقاضا مبتنی بر یادگیری در عمل و بکارگیری، نااطمینانی مبنایی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38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اقتصاد سیاسی رادیکال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تضادهای درونی و تاثیرات ایجادی و تخریبی آن­ها در قالب طبقات، جنسیت و ...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38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اقتصاد نهادگرا (شناختی)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تاثیرات بازسازنده نهادها در شكل­دهی به ترجیحات و علیت انباشتی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38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اقتصاد اتریشی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خصوصیت تحولی بازارها و محوریت کارآفرینان، فردگرایی روش­شناختی و علیت بالارونده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38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اقتصاد نئوشومپیتری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نقش علم، فناوری و نوآوری در توسعه اقتصادی مبتنی بر اهمیت مباحث زمینه­ای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38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>
                          <a:effectLst/>
                          <a:cs typeface="B Nazanin" panose="00000400000000000000" pitchFamily="2" charset="-78"/>
                        </a:rPr>
                        <a:t>اقتصاد بوم شناختی و جغرافیایی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توجه به شرایط منطقه­ای و جغرافیایی مانند منابع طبیعی، فرهنگ­ها، ارزش­ها و ...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38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اقتصاد رفتاری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ar-SA" sz="1600" dirty="0">
                          <a:effectLst/>
                          <a:cs typeface="B Nazanin" panose="00000400000000000000" pitchFamily="2" charset="-78"/>
                        </a:rPr>
                        <a:t>تبیین رفتار عادتی و عقلانیت محدود، توسعه روال­ها و الگوهای رفتاری و تصمیم­گیری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326482" y="2861587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685800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latin typeface="Arial" panose="020B0604020202020204" pitchFamily="34" charset="0"/>
              </a:rPr>
              <a:t/>
            </a:r>
            <a:br>
              <a:rPr lang="en-US" sz="1350">
                <a:latin typeface="Arial" panose="020B0604020202020204" pitchFamily="34" charset="0"/>
              </a:rPr>
            </a:br>
            <a:endParaRPr lang="en-US" sz="135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783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pPr algn="just" rtl="1"/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4- شومپيتر</a:t>
            </a:r>
            <a:r>
              <a:rPr lang="fa-IR" sz="30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: نقطه عطف </a:t>
            </a:r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شکل‌گيری </a:t>
            </a:r>
            <a:r>
              <a:rPr lang="fa-IR" sz="30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مکتب اقتصاد تکاملی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348880"/>
            <a:ext cx="7560840" cy="18722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Nazanin" panose="00000400000000000000" pitchFamily="2" charset="-78"/>
              </a:rPr>
              <a:t>نوآوری‌های نظری</a:t>
            </a:r>
            <a:r>
              <a:rPr lang="en-US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شومپیتر:</a:t>
            </a:r>
            <a:endParaRPr lang="en-US" sz="2800" dirty="0" smtClean="0">
              <a:cs typeface="B Nazanin" panose="00000400000000000000" pitchFamily="2" charset="-78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ناهمگن بودن تحولات فناورانه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نقش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برخی از فناوری ها در تغییر کل فرایند تخصیص منابع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 عدم تعادل ویژگی بارز سرمایه داری و موقتی بودن تعادل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B Titr" panose="00000700000000000000" pitchFamily="2" charset="-78"/>
              </a:rPr>
              <a:t>…</a:t>
            </a:r>
            <a:endParaRPr lang="fa-IR" sz="2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059832" y="4509120"/>
            <a:ext cx="2424449" cy="113978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395536" y="5733256"/>
            <a:ext cx="8017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cs typeface="B Nazanin" panose="00000400000000000000" pitchFamily="2" charset="-78"/>
              </a:rPr>
              <a:t>طرح ایده کارآفرینی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28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112"/>
            <a:ext cx="82296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الگوهای نئوشومپيتری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272"/>
            <a:ext cx="8229600" cy="432511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Tx/>
            </a:pPr>
            <a:r>
              <a:rPr lang="en-US" dirty="0" smtClean="0"/>
              <a:t> </a:t>
            </a:r>
            <a:r>
              <a:rPr lang="fa-IR" dirty="0" smtClean="0"/>
              <a:t> </a:t>
            </a:r>
            <a:r>
              <a:rPr lang="fa-IR" dirty="0"/>
              <a:t>فاصله گرفتن از الگوهای تعادلی </a:t>
            </a:r>
            <a:r>
              <a:rPr lang="fa-IR" dirty="0" smtClean="0"/>
              <a:t>نئوکلاسیکی</a:t>
            </a:r>
            <a:r>
              <a:rPr lang="fa-IR" dirty="0"/>
              <a:t>:</a:t>
            </a:r>
            <a:endParaRPr lang="fa-IR" dirty="0" smtClean="0"/>
          </a:p>
          <a:p>
            <a:pPr lvl="1" algn="just" rtl="1">
              <a:buClrTx/>
            </a:pPr>
            <a:r>
              <a:rPr lang="fa-IR" dirty="0" smtClean="0">
                <a:solidFill>
                  <a:schemeClr val="tx1"/>
                </a:solidFill>
              </a:rPr>
              <a:t>عقلانیت محدود کنشگران به ویژه در مواجهه با موضوع نوآوری</a:t>
            </a:r>
          </a:p>
          <a:p>
            <a:pPr lvl="1" algn="just" rtl="1">
              <a:buClrTx/>
            </a:pPr>
            <a:r>
              <a:rPr lang="fa-IR" dirty="0" smtClean="0">
                <a:solidFill>
                  <a:schemeClr val="tx1"/>
                </a:solidFill>
              </a:rPr>
              <a:t>توجه به قابلیت </a:t>
            </a:r>
            <a:r>
              <a:rPr lang="fa-IR" dirty="0">
                <a:solidFill>
                  <a:schemeClr val="tx1"/>
                </a:solidFill>
              </a:rPr>
              <a:t>یادگیری در فرایندهای مختلف </a:t>
            </a:r>
            <a:r>
              <a:rPr lang="fa-IR" dirty="0" smtClean="0">
                <a:solidFill>
                  <a:schemeClr val="tx1"/>
                </a:solidFill>
              </a:rPr>
              <a:t>تولیدی</a:t>
            </a:r>
          </a:p>
          <a:p>
            <a:pPr lvl="1" algn="just" rtl="1">
              <a:buClrTx/>
            </a:pPr>
            <a:r>
              <a:rPr lang="fa-IR" dirty="0" smtClean="0">
                <a:solidFill>
                  <a:schemeClr val="tx1"/>
                </a:solidFill>
              </a:rPr>
              <a:t>اهمیت فرایندهای </a:t>
            </a:r>
            <a:r>
              <a:rPr lang="fa-IR" dirty="0">
                <a:solidFill>
                  <a:schemeClr val="tx1"/>
                </a:solidFill>
              </a:rPr>
              <a:t>تقلید، سعی و </a:t>
            </a:r>
            <a:r>
              <a:rPr lang="fa-IR" dirty="0" smtClean="0">
                <a:solidFill>
                  <a:schemeClr val="tx1"/>
                </a:solidFill>
              </a:rPr>
              <a:t>خطا و جذب و انتشار  </a:t>
            </a:r>
            <a:r>
              <a:rPr lang="fa-IR" dirty="0">
                <a:solidFill>
                  <a:schemeClr val="tx1"/>
                </a:solidFill>
              </a:rPr>
              <a:t>در یادگیری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 rtl="1">
              <a:buClrTx/>
            </a:pPr>
            <a:r>
              <a:rPr lang="fa-IR" dirty="0" smtClean="0">
                <a:solidFill>
                  <a:schemeClr val="tx1"/>
                </a:solidFill>
              </a:rPr>
              <a:t>وجود محیط </a:t>
            </a:r>
            <a:r>
              <a:rPr lang="fa-IR" dirty="0">
                <a:solidFill>
                  <a:schemeClr val="tx1"/>
                </a:solidFill>
              </a:rPr>
              <a:t>سرشار از نااطمینانی و </a:t>
            </a:r>
            <a:r>
              <a:rPr lang="fa-IR" dirty="0" smtClean="0">
                <a:solidFill>
                  <a:schemeClr val="tx1"/>
                </a:solidFill>
              </a:rPr>
              <a:t>عدم­قطعیت</a:t>
            </a:r>
          </a:p>
          <a:p>
            <a:pPr lvl="1" algn="just" rtl="1">
              <a:buClrTx/>
            </a:pPr>
            <a:r>
              <a:rPr lang="fa-IR" dirty="0">
                <a:solidFill>
                  <a:schemeClr val="tx1"/>
                </a:solidFill>
              </a:rPr>
              <a:t>وابستگی به مسیرهای </a:t>
            </a:r>
            <a:r>
              <a:rPr lang="fa-IR" dirty="0" smtClean="0">
                <a:solidFill>
                  <a:schemeClr val="tx1"/>
                </a:solidFill>
              </a:rPr>
              <a:t>متعدد در هر پارادایم فناوری </a:t>
            </a:r>
            <a:r>
              <a:rPr lang="fa-IR" dirty="0">
                <a:solidFill>
                  <a:schemeClr val="tx1"/>
                </a:solidFill>
              </a:rPr>
              <a:t>و قفل‌شدگی‌های </a:t>
            </a:r>
            <a:r>
              <a:rPr lang="fa-IR" dirty="0" smtClean="0">
                <a:solidFill>
                  <a:schemeClr val="tx1"/>
                </a:solidFill>
              </a:rPr>
              <a:t>نهادی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92204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4- شومپيتر: نقطه عطف شکل‌گيری مکتب اقتصاد تکاملی (ادامه)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90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3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30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دستاوردهای نظری الگوهای نئوشومپيتری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ClrTx/>
            </a:pPr>
            <a:r>
              <a:rPr lang="fa-IR" dirty="0" smtClean="0"/>
              <a:t>شکل‌گیری چارچوب‌های تحلیلی مختلف پس از دهه 1990 در حوزه </a:t>
            </a:r>
            <a:r>
              <a:rPr lang="en-US" dirty="0">
                <a:latin typeface="Times New Roman" panose="02020603050405020304" pitchFamily="18" charset="0"/>
              </a:rPr>
              <a:t>STIP</a:t>
            </a:r>
            <a:endParaRPr lang="fa-IR" dirty="0">
              <a:latin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buClrTx/>
            </a:pPr>
            <a:r>
              <a:rPr lang="fa-IR" dirty="0" smtClean="0"/>
              <a:t>طرح مفهوم نظام ملی نوآوری به عنوان مهم‌ترین دستاورد نظری در عرصه </a:t>
            </a:r>
            <a:r>
              <a:rPr lang="en-US" dirty="0">
                <a:latin typeface="Times New Roman" panose="02020603050405020304" pitchFamily="18" charset="0"/>
              </a:rPr>
              <a:t>STIP</a:t>
            </a:r>
            <a:endParaRPr lang="fa-IR" dirty="0">
              <a:latin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buClrTx/>
            </a:pPr>
            <a:r>
              <a:rPr lang="fa-IR" dirty="0"/>
              <a:t> </a:t>
            </a:r>
            <a:r>
              <a:rPr lang="fa-IR" dirty="0" smtClean="0"/>
              <a:t>اهمیت سیاستگذاری نظام‌مند و مبتنی بر رابطه تعاملی میان کنشگران دولتی و خصوصی در نظام‌های مختلف حقوقی، فناورانه، پژوهشی و ...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92204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28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4- شومپيتر: نقطه عطف شکل‌گيری مکتب اقتصاد تکاملی (ادامه)</a:t>
            </a:r>
            <a:endParaRPr lang="en-US" sz="28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59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5- از </a:t>
            </a:r>
            <a:r>
              <a:rPr lang="fa-IR" sz="30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تقابل تا تکامل و </a:t>
            </a:r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همگرايی </a:t>
            </a:r>
            <a:r>
              <a:rPr lang="fa-IR" sz="30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دو مکتب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  <a:buClrTx/>
            </a:pPr>
            <a:r>
              <a:rPr lang="fa-IR" dirty="0" smtClean="0"/>
              <a:t> تثبیت اقتصاد تکاملی با رویکرد نئوشومپیتری به عنوان یک مکتب مسلط</a:t>
            </a:r>
          </a:p>
          <a:p>
            <a:pPr algn="just" rtl="1">
              <a:lnSpc>
                <a:spcPct val="150000"/>
              </a:lnSpc>
              <a:buClrTx/>
            </a:pPr>
            <a:r>
              <a:rPr lang="en-US" dirty="0" smtClean="0"/>
              <a:t> </a:t>
            </a:r>
            <a:r>
              <a:rPr lang="fa-IR" dirty="0" smtClean="0"/>
              <a:t>تلاش اقتصاد نئوکلاسیک در جهت فاصله‌گیری از برخی مفروضات پیشین</a:t>
            </a:r>
          </a:p>
          <a:p>
            <a:pPr algn="just" rtl="1">
              <a:lnSpc>
                <a:spcPct val="150000"/>
              </a:lnSpc>
              <a:buClrTx/>
            </a:pPr>
            <a:r>
              <a:rPr lang="fa-IR" dirty="0"/>
              <a:t> </a:t>
            </a:r>
            <a:r>
              <a:rPr lang="fa-IR" dirty="0" smtClean="0"/>
              <a:t>توجه به موضوع فناوری و نوآوری در مدل‌های نظری اقتصاد نئوکلاسیک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46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3529" y="2258616"/>
            <a:ext cx="8500054" cy="2337825"/>
            <a:chOff x="222163" y="2489648"/>
            <a:chExt cx="8500054" cy="2337825"/>
          </a:xfrm>
        </p:grpSpPr>
        <p:sp>
          <p:nvSpPr>
            <p:cNvPr id="8" name="TextBox 7"/>
            <p:cNvSpPr txBox="1"/>
            <p:nvPr/>
          </p:nvSpPr>
          <p:spPr>
            <a:xfrm>
              <a:off x="2076719" y="2489648"/>
              <a:ext cx="48682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800" dirty="0">
                  <a:ln w="0"/>
                  <a:cs typeface="B Nazanin" panose="00000400000000000000" pitchFamily="2" charset="-78"/>
                </a:rPr>
                <a:t>تحول در نظریه‌های اقتصاد رشد</a:t>
              </a:r>
              <a:endParaRPr lang="en-US" sz="2800" dirty="0">
                <a:ln w="0"/>
                <a:cs typeface="B Nazanin" panose="00000400000000000000" pitchFamily="2" charset="-78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984125" y="2943627"/>
              <a:ext cx="1477850" cy="965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819919" y="3977157"/>
              <a:ext cx="3902298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cs typeface="B Nazanin" panose="00000400000000000000" pitchFamily="2" charset="-78"/>
                </a:rPr>
                <a:t>بررسی نقش سرمایه های فکری و دانشی در رشد بلندمدت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559677" y="2961335"/>
              <a:ext cx="1688742" cy="880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2163" y="3996476"/>
              <a:ext cx="4032448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cs typeface="B Nazanin" panose="00000400000000000000" pitchFamily="2" charset="-78"/>
                </a:rPr>
                <a:t>شکل‌گیری نظریه‌های رشد درونزا با بسط مفهوم سرمایه انسانی در دهه 80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57200" y="9940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5- از تقابل تا تکامل و همگرايی دو مکتب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47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11560" y="2636912"/>
            <a:ext cx="7927738" cy="2271157"/>
            <a:chOff x="473301" y="2508966"/>
            <a:chExt cx="7927738" cy="2271157"/>
          </a:xfrm>
        </p:grpSpPr>
        <p:sp>
          <p:nvSpPr>
            <p:cNvPr id="8" name="TextBox 7"/>
            <p:cNvSpPr txBox="1"/>
            <p:nvPr/>
          </p:nvSpPr>
          <p:spPr>
            <a:xfrm>
              <a:off x="1719330" y="2508966"/>
              <a:ext cx="5476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800" dirty="0">
                  <a:ln w="0"/>
                  <a:cs typeface="B Nazanin" panose="00000400000000000000" pitchFamily="2" charset="-78"/>
                </a:rPr>
                <a:t>تحول در نظریه‌های اقتصاد خرد (اقتصاد علم)</a:t>
              </a:r>
              <a:endParaRPr lang="en-US" sz="2800" dirty="0">
                <a:ln w="0"/>
                <a:cs typeface="B Nazanin" panose="00000400000000000000" pitchFamily="2" charset="-78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984125" y="2943627"/>
              <a:ext cx="1477850" cy="965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21773" y="3949126"/>
              <a:ext cx="3679266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cs typeface="B Nazanin" panose="00000400000000000000" pitchFamily="2" charset="-78"/>
                </a:rPr>
                <a:t>توجه به خصوصیات متمایز دانش در برابر کالاهای دیگر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2559677" y="2961335"/>
              <a:ext cx="1688742" cy="880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73301" y="3928862"/>
              <a:ext cx="3921616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cs typeface="B Nazanin" panose="00000400000000000000" pitchFamily="2" charset="-78"/>
                </a:rPr>
                <a:t>ضرورت مداخله دولت به جهت عرضه پایین تر دانش از سطح بهینه اجتماعی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67544" y="10660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5- از تقابل تا تکامل و همگرايی دو مکتب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74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67544" y="2204864"/>
            <a:ext cx="8280920" cy="2221083"/>
            <a:chOff x="421783" y="2470329"/>
            <a:chExt cx="8280920" cy="1965273"/>
          </a:xfrm>
        </p:grpSpPr>
        <p:sp>
          <p:nvSpPr>
            <p:cNvPr id="8" name="TextBox 7"/>
            <p:cNvSpPr txBox="1"/>
            <p:nvPr/>
          </p:nvSpPr>
          <p:spPr>
            <a:xfrm>
              <a:off x="1748307" y="2470329"/>
              <a:ext cx="55443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800" dirty="0">
                  <a:cs typeface="B Nazanin" panose="00000400000000000000" pitchFamily="2" charset="-78"/>
                </a:rPr>
                <a:t>تحول در نظریه‌های اقتصاد خرد (اقتصاد علم)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984125" y="2943627"/>
              <a:ext cx="1477850" cy="965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559677" y="2961335"/>
              <a:ext cx="1688742" cy="880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54231" y="3999481"/>
              <a:ext cx="4248472" cy="4084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 smtClean="0">
                  <a:cs typeface="B Nazanin" panose="00000400000000000000" pitchFamily="2" charset="-78"/>
                </a:rPr>
                <a:t>ریسک‌پذیری </a:t>
              </a:r>
              <a:r>
                <a:rPr lang="fa-IR" sz="2400" dirty="0">
                  <a:cs typeface="B Nazanin" panose="00000400000000000000" pitchFamily="2" charset="-78"/>
                </a:rPr>
                <a:t>بالا در نتایج تحقیق و توسعه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783" y="3973937"/>
              <a:ext cx="381642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cs typeface="B Nazanin" panose="00000400000000000000" pitchFamily="2" charset="-78"/>
                </a:rPr>
                <a:t>وجود انواع سرریزها در </a:t>
              </a:r>
              <a:r>
                <a:rPr lang="fa-IR" sz="2400" dirty="0" smtClean="0">
                  <a:cs typeface="B Nazanin" panose="00000400000000000000" pitchFamily="2" charset="-78"/>
                </a:rPr>
                <a:t>شبکه‌سازی‌ها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81159" y="92204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5- از تقابل تا تکامل و همگرايی دو مکتب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58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2209497"/>
            <a:ext cx="7796547" cy="2371631"/>
            <a:chOff x="466859" y="2518626"/>
            <a:chExt cx="7796547" cy="2371631"/>
          </a:xfrm>
        </p:grpSpPr>
        <p:sp>
          <p:nvSpPr>
            <p:cNvPr id="8" name="TextBox 7"/>
            <p:cNvSpPr txBox="1"/>
            <p:nvPr/>
          </p:nvSpPr>
          <p:spPr>
            <a:xfrm>
              <a:off x="1429556" y="2518626"/>
              <a:ext cx="6094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800" dirty="0">
                  <a:cs typeface="B Nazanin" panose="00000400000000000000" pitchFamily="2" charset="-78"/>
                </a:rPr>
                <a:t>تحول در نظریه‌های اقتصاد خرد (اقتصاد علم)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984125" y="2943627"/>
              <a:ext cx="1477850" cy="965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559677" y="2961335"/>
              <a:ext cx="1688742" cy="880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09692" y="4059260"/>
              <a:ext cx="3153714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cs typeface="B Nazanin" panose="00000400000000000000" pitchFamily="2" charset="-78"/>
                </a:rPr>
                <a:t>شکل گیری اقتصاد تحقیقات (اقتصاد علم جدید)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6859" y="4028673"/>
              <a:ext cx="3261575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cs typeface="B Nazanin" panose="00000400000000000000" pitchFamily="2" charset="-78"/>
                </a:rPr>
                <a:t>توجه به دانش کدشده در فرایند انباشت دانش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81159" y="9940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5- از تقابل تا تکامل و همگرايی دو مکتب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37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pPr rtl="1"/>
            <a:r>
              <a:rPr lang="fa-IR" sz="3000" dirty="0" smtClean="0"/>
              <a:t>فهرست مطالب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136904" cy="48823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a-IR" sz="2400" b="1" dirty="0" smtClean="0"/>
              <a:t>1- فروض </a:t>
            </a:r>
            <a:r>
              <a:rPr lang="fa-IR" sz="2400" b="1" dirty="0"/>
              <a:t>اصلی </a:t>
            </a:r>
            <a:r>
              <a:rPr lang="fa-IR" sz="2400" b="1" dirty="0" smtClean="0"/>
              <a:t>رویکردهای اقتصادی در </a:t>
            </a:r>
            <a:r>
              <a:rPr lang="fa-IR" sz="2400" b="1" dirty="0"/>
              <a:t>حوزه سیاستگذاری علم، </a:t>
            </a:r>
            <a:r>
              <a:rPr lang="fa-IR" sz="2400" b="1" dirty="0" smtClean="0"/>
              <a:t>فناوری </a:t>
            </a:r>
            <a:r>
              <a:rPr lang="fa-IR" sz="2400" b="1" dirty="0"/>
              <a:t>و نوآوری</a:t>
            </a:r>
          </a:p>
          <a:p>
            <a:pPr marL="0" indent="0" algn="just">
              <a:buNone/>
            </a:pPr>
            <a:r>
              <a:rPr lang="fa-IR" sz="2400" b="1" dirty="0" smtClean="0"/>
              <a:t>2- فناوری و صنعت در نگاه پیشگامان اقتصاد (شکل‌گیری اقتصاد نئوکلاسیک)</a:t>
            </a:r>
            <a:endParaRPr lang="en-US" sz="2400" b="1" dirty="0" smtClean="0"/>
          </a:p>
          <a:p>
            <a:pPr marL="0" indent="0" algn="just">
              <a:buNone/>
            </a:pPr>
            <a:r>
              <a:rPr lang="fa-IR" sz="2400" b="1" dirty="0" smtClean="0"/>
              <a:t>3- </a:t>
            </a:r>
            <a:r>
              <a:rPr lang="fa-IR" sz="2400" b="1" dirty="0"/>
              <a:t>اقتصاد تکاملی (در معنای عام) به مثابه جریان‌های مخالف اقتصاد </a:t>
            </a:r>
            <a:r>
              <a:rPr lang="fa-IR" sz="2400" b="1" dirty="0" smtClean="0"/>
              <a:t>نئوکلاسیک</a:t>
            </a:r>
          </a:p>
          <a:p>
            <a:pPr marL="0" indent="0" algn="just">
              <a:buNone/>
            </a:pPr>
            <a:r>
              <a:rPr lang="fa-IR" sz="2400" b="1" dirty="0" smtClean="0"/>
              <a:t>4- شومپیتر</a:t>
            </a:r>
            <a:r>
              <a:rPr lang="fa-IR" sz="2400" b="1" dirty="0"/>
              <a:t>: نقطه عطف شکل‌گیری مکتب اقتصاد </a:t>
            </a:r>
            <a:r>
              <a:rPr lang="fa-IR" sz="2400" b="1" dirty="0" smtClean="0"/>
              <a:t>تکاملی</a:t>
            </a:r>
          </a:p>
          <a:p>
            <a:pPr marL="0" indent="0" algn="just">
              <a:buNone/>
            </a:pPr>
            <a:r>
              <a:rPr lang="fa-IR" sz="2400" b="1" dirty="0" smtClean="0"/>
              <a:t>5- </a:t>
            </a:r>
            <a:r>
              <a:rPr lang="fa-IR" sz="2400" b="1" dirty="0"/>
              <a:t>از تقابل تا تکامل و همگرایی دو </a:t>
            </a:r>
            <a:r>
              <a:rPr lang="fa-IR" sz="2400" b="1" dirty="0" smtClean="0"/>
              <a:t>مکتب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fa-IR" sz="2400" b="1" dirty="0" smtClean="0">
                <a:solidFill>
                  <a:schemeClr val="tx1"/>
                </a:solidFill>
              </a:rPr>
              <a:t>6- </a:t>
            </a:r>
            <a:r>
              <a:rPr lang="ar-SA" sz="2400" b="1" dirty="0">
                <a:solidFill>
                  <a:schemeClr val="tx1"/>
                </a:solidFill>
              </a:rPr>
              <a:t>دلالت</a:t>
            </a:r>
            <a:r>
              <a:rPr lang="fa-IR" sz="2400" b="1" dirty="0">
                <a:solidFill>
                  <a:schemeClr val="tx1"/>
                </a:solidFill>
              </a:rPr>
              <a:t>‌</a:t>
            </a:r>
            <a:r>
              <a:rPr lang="ar-SA" sz="2400" b="1" dirty="0">
                <a:solidFill>
                  <a:schemeClr val="tx1"/>
                </a:solidFill>
              </a:rPr>
              <a:t>های سیاستی اقتصاد نئوکلاسیک</a:t>
            </a:r>
            <a:r>
              <a:rPr lang="fa-IR" sz="2400" b="1" dirty="0">
                <a:solidFill>
                  <a:schemeClr val="tx1"/>
                </a:solidFill>
              </a:rPr>
              <a:t> (رفع شکست‌های بازار)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a-IR" sz="2400" b="1" dirty="0" smtClean="0"/>
              <a:t>7- </a:t>
            </a:r>
            <a:r>
              <a:rPr lang="ar-SA" sz="2400" b="1" dirty="0"/>
              <a:t>دلالت</a:t>
            </a:r>
            <a:r>
              <a:rPr lang="fa-IR" sz="2400" b="1" dirty="0"/>
              <a:t>‌</a:t>
            </a:r>
            <a:r>
              <a:rPr lang="ar-SA" sz="2400" b="1" dirty="0"/>
              <a:t>های سیاستی اقتصاد </a:t>
            </a:r>
            <a:r>
              <a:rPr lang="fa-IR" sz="2400" b="1" dirty="0"/>
              <a:t>تکاملی (رفع شکست یادگیری</a:t>
            </a:r>
            <a:r>
              <a:rPr lang="fa-IR" sz="2400" b="1" dirty="0" smtClean="0"/>
              <a:t>)</a:t>
            </a:r>
          </a:p>
          <a:p>
            <a:pPr marL="0" indent="0">
              <a:buNone/>
            </a:pPr>
            <a:r>
              <a:rPr lang="fa-IR" sz="2400" b="1" dirty="0" smtClean="0"/>
              <a:t>8- مطالعه موردی: </a:t>
            </a:r>
            <a:r>
              <a:rPr lang="fa-IR" sz="2400" b="1" dirty="0"/>
              <a:t>تقابل دیدگاه‌های اقتصادی در سیاست‌گذاری علم، فناوری و نوآوری در </a:t>
            </a:r>
            <a:r>
              <a:rPr lang="fa-IR" sz="2400" b="1" dirty="0" smtClean="0"/>
              <a:t>ایران</a:t>
            </a:r>
            <a:endParaRPr lang="en-US" sz="2400" b="1" dirty="0"/>
          </a:p>
          <a:p>
            <a:pPr marL="0" indent="0" algn="just">
              <a:buNone/>
            </a:pPr>
            <a:endParaRPr lang="fa-IR" sz="2400" b="1" dirty="0"/>
          </a:p>
          <a:p>
            <a:pPr marL="0" indent="0" algn="just">
              <a:buNone/>
            </a:pPr>
            <a:endParaRPr lang="fa-IR" sz="2400" b="1" dirty="0"/>
          </a:p>
          <a:p>
            <a:pPr marL="0" indent="0" algn="just">
              <a:buNone/>
            </a:pPr>
            <a:endParaRPr lang="fa-IR" sz="2400" b="1" dirty="0"/>
          </a:p>
          <a:p>
            <a:pPr marL="0" indent="0" algn="just">
              <a:buNone/>
            </a:pPr>
            <a:r>
              <a:rPr lang="fa-IR" sz="2400" b="1" dirty="0" smtClean="0"/>
              <a:t> </a:t>
            </a:r>
            <a:endParaRPr lang="fa-IR" sz="2400" b="1" dirty="0"/>
          </a:p>
          <a:p>
            <a:pPr marL="0" indent="0" algn="just">
              <a:buNone/>
            </a:pPr>
            <a:endParaRPr lang="fa-IR" sz="2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2 از 31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3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9552" y="2209497"/>
            <a:ext cx="7796547" cy="2371631"/>
            <a:chOff x="466859" y="2518626"/>
            <a:chExt cx="7796547" cy="2371631"/>
          </a:xfrm>
        </p:grpSpPr>
        <p:sp>
          <p:nvSpPr>
            <p:cNvPr id="8" name="TextBox 7"/>
            <p:cNvSpPr txBox="1"/>
            <p:nvPr/>
          </p:nvSpPr>
          <p:spPr>
            <a:xfrm>
              <a:off x="1429556" y="2518626"/>
              <a:ext cx="60949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800" dirty="0">
                  <a:cs typeface="B Nazanin" panose="00000400000000000000" pitchFamily="2" charset="-78"/>
                </a:rPr>
                <a:t>تحول در نظریه‌های اقتصاد نهادی (نهادگرایی عقلایی)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4984125" y="2943627"/>
              <a:ext cx="1477850" cy="9659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559677" y="2961335"/>
              <a:ext cx="1688742" cy="8805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09692" y="4059260"/>
              <a:ext cx="3153714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cs typeface="B Nazanin" panose="00000400000000000000" pitchFamily="2" charset="-78"/>
                </a:rPr>
                <a:t>اهمیت زیرساخت‌های نهادی در رشد اقتصادی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6859" y="4028673"/>
              <a:ext cx="3261575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cs typeface="B Nazanin" panose="00000400000000000000" pitchFamily="2" charset="-78"/>
                </a:rPr>
                <a:t>توجه به الگوهای توزیع قدرت  و توزیع منافع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81159" y="92204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5- از تقابل تا تکامل و همگرايی دو مکتب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63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66800"/>
          </a:xfrm>
        </p:spPr>
        <p:txBody>
          <a:bodyPr>
            <a:normAutofit/>
          </a:bodyPr>
          <a:lstStyle/>
          <a:p>
            <a:pPr rtl="1"/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6- 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دلالت</a:t>
            </a:r>
            <a:r>
              <a:rPr lang="fa-IR" sz="26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‌</a:t>
            </a:r>
            <a:r>
              <a:rPr lang="ar-SA" sz="26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های 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س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ي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استی </a:t>
            </a:r>
            <a:r>
              <a:rPr lang="ar-SA" sz="26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اقتصاد 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نئوکلاس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ي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ک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 </a:t>
            </a:r>
            <a:r>
              <a:rPr lang="fa-IR" sz="26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(رفع شکست‌های بازار)</a:t>
            </a:r>
            <a:endParaRPr lang="en-US" sz="26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sz="3600" dirty="0" smtClean="0"/>
              <a:t>1. </a:t>
            </a:r>
            <a:r>
              <a:rPr lang="fa-IR" sz="3600" dirty="0"/>
              <a:t>تو</a:t>
            </a:r>
            <a:r>
              <a:rPr lang="fa-IR" sz="3600" dirty="0" smtClean="0"/>
              <a:t>جه </a:t>
            </a:r>
            <a:r>
              <a:rPr lang="fa-IR" sz="3600" dirty="0"/>
              <a:t>به اثرات سرریز و </a:t>
            </a:r>
            <a:r>
              <a:rPr lang="ar-SA" sz="3600" dirty="0"/>
              <a:t>ضرورت درونی­سازی هزینه­های فعالیت­های دانشی </a:t>
            </a:r>
            <a:endParaRPr lang="en-US" sz="3600" dirty="0"/>
          </a:p>
          <a:p>
            <a:pPr lvl="1" algn="just" rtl="1">
              <a:lnSpc>
                <a:spcPct val="120000"/>
              </a:lnSpc>
              <a:buClrTx/>
            </a:pPr>
            <a:r>
              <a:rPr lang="fa-IR" sz="3400" dirty="0" smtClean="0">
                <a:solidFill>
                  <a:schemeClr val="tx1"/>
                </a:solidFill>
              </a:rPr>
              <a:t>ضرورت </a:t>
            </a:r>
            <a:r>
              <a:rPr lang="fa-IR" sz="3400" dirty="0">
                <a:solidFill>
                  <a:schemeClr val="tx1"/>
                </a:solidFill>
              </a:rPr>
              <a:t>دخالت دولت </a:t>
            </a:r>
            <a:r>
              <a:rPr lang="fa-IR" sz="3400" dirty="0" smtClean="0">
                <a:solidFill>
                  <a:schemeClr val="tx1"/>
                </a:solidFill>
              </a:rPr>
              <a:t>جهت رفع اختلال‌های </a:t>
            </a:r>
            <a:r>
              <a:rPr lang="fa-IR" sz="3400" dirty="0">
                <a:solidFill>
                  <a:schemeClr val="tx1"/>
                </a:solidFill>
              </a:rPr>
              <a:t>نظام قیمتی با هدف تشویق </a:t>
            </a:r>
            <a:r>
              <a:rPr lang="fa-IR" sz="3400" dirty="0" smtClean="0">
                <a:solidFill>
                  <a:schemeClr val="tx1"/>
                </a:solidFill>
              </a:rPr>
              <a:t>سرمایه‌گذاری</a:t>
            </a:r>
            <a:endParaRPr lang="fa-IR" sz="3400" dirty="0">
              <a:solidFill>
                <a:schemeClr val="tx1"/>
              </a:solidFill>
            </a:endParaRPr>
          </a:p>
          <a:p>
            <a:pPr lvl="1" algn="just" rtl="1">
              <a:lnSpc>
                <a:spcPct val="120000"/>
              </a:lnSpc>
              <a:buClrTx/>
            </a:pPr>
            <a:r>
              <a:rPr lang="fa-IR" sz="3400" dirty="0" smtClean="0">
                <a:solidFill>
                  <a:schemeClr val="tx1"/>
                </a:solidFill>
              </a:rPr>
              <a:t>برقراری نظام حقوق مالکیت فکری </a:t>
            </a:r>
          </a:p>
          <a:p>
            <a:pPr lvl="1" algn="just" rtl="1">
              <a:lnSpc>
                <a:spcPct val="120000"/>
              </a:lnSpc>
              <a:buClrTx/>
            </a:pPr>
            <a:r>
              <a:rPr lang="fa-IR" sz="3400" dirty="0" smtClean="0">
                <a:solidFill>
                  <a:schemeClr val="tx1"/>
                </a:solidFill>
              </a:rPr>
              <a:t> </a:t>
            </a:r>
            <a:r>
              <a:rPr lang="ar-SA" sz="3400" dirty="0">
                <a:solidFill>
                  <a:schemeClr val="tx1"/>
                </a:solidFill>
              </a:rPr>
              <a:t>اصلاح نظام تعرفه­ای در حوزه بازرگانی خارجی، اصلاح نظامات </a:t>
            </a:r>
            <a:r>
              <a:rPr lang="ar-SA" sz="3400" dirty="0" smtClean="0">
                <a:solidFill>
                  <a:schemeClr val="tx1"/>
                </a:solidFill>
              </a:rPr>
              <a:t>مالیاتی</a:t>
            </a:r>
            <a:r>
              <a:rPr lang="fa-IR" sz="3400" dirty="0" smtClean="0">
                <a:solidFill>
                  <a:schemeClr val="tx1"/>
                </a:solidFill>
              </a:rPr>
              <a:t> و ... در جهت جذب منافع حاصل از تولید و انتشار دانش و فناوری</a:t>
            </a:r>
          </a:p>
          <a:p>
            <a:pPr lvl="1" algn="just" rtl="1">
              <a:lnSpc>
                <a:spcPct val="120000"/>
              </a:lnSpc>
              <a:buClrTx/>
            </a:pPr>
            <a:r>
              <a:rPr lang="fa-IR" sz="3400" dirty="0">
                <a:solidFill>
                  <a:schemeClr val="tx1"/>
                </a:solidFill>
              </a:rPr>
              <a:t> </a:t>
            </a:r>
            <a:r>
              <a:rPr lang="fa-IR" sz="3400" dirty="0" smtClean="0">
                <a:solidFill>
                  <a:schemeClr val="tx1"/>
                </a:solidFill>
              </a:rPr>
              <a:t>توجه به فناوری‌های با کاربرد عمومی نظیر فناوری ارتباطات و اطلاعات</a:t>
            </a:r>
          </a:p>
          <a:p>
            <a:pPr algn="r" rtl="1">
              <a:lnSpc>
                <a:spcPct val="150000"/>
              </a:lnSpc>
            </a:pP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39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 smtClean="0"/>
              <a:t>2. </a:t>
            </a:r>
            <a:r>
              <a:rPr lang="ar-SA" dirty="0"/>
              <a:t>تقویت انباشت سرمایه انسانی و فکری  </a:t>
            </a:r>
            <a:endParaRPr lang="en-US" dirty="0"/>
          </a:p>
          <a:p>
            <a:pPr lvl="1" algn="r" rtl="1">
              <a:lnSpc>
                <a:spcPct val="110000"/>
              </a:lnSpc>
              <a:buClrTx/>
            </a:pPr>
            <a:r>
              <a:rPr lang="ar-SA" dirty="0">
                <a:solidFill>
                  <a:schemeClr val="tx1"/>
                </a:solidFill>
              </a:rPr>
              <a:t>تسهیل انتشار اطلاعات برای تحقق سریع تخریب خلاقانه‌ بازاری</a:t>
            </a:r>
            <a:endParaRPr lang="fa-IR" dirty="0">
              <a:solidFill>
                <a:schemeClr val="tx1"/>
              </a:solidFill>
            </a:endParaRPr>
          </a:p>
          <a:p>
            <a:pPr lvl="1" algn="r" rtl="1">
              <a:lnSpc>
                <a:spcPct val="110000"/>
              </a:lnSpc>
              <a:buClrTx/>
            </a:pPr>
            <a:r>
              <a:rPr lang="ar-SA" dirty="0">
                <a:solidFill>
                  <a:schemeClr val="tx1"/>
                </a:solidFill>
              </a:rPr>
              <a:t>گردش نیروهای توانمند و انتشار تجربیات و مهارت­های آنان </a:t>
            </a:r>
            <a:endParaRPr lang="fa-IR" dirty="0">
              <a:solidFill>
                <a:schemeClr val="tx1"/>
              </a:solidFill>
            </a:endParaRPr>
          </a:p>
          <a:p>
            <a:pPr lvl="1" algn="r" rtl="1">
              <a:lnSpc>
                <a:spcPct val="110000"/>
              </a:lnSpc>
              <a:buClrTx/>
            </a:pPr>
            <a:r>
              <a:rPr lang="ar-SA" dirty="0" smtClean="0">
                <a:solidFill>
                  <a:schemeClr val="tx1"/>
                </a:solidFill>
              </a:rPr>
              <a:t>تسهیل </a:t>
            </a:r>
            <a:r>
              <a:rPr lang="ar-SA" dirty="0">
                <a:solidFill>
                  <a:schemeClr val="tx1"/>
                </a:solidFill>
              </a:rPr>
              <a:t>ورود محصولات فناورانه جدید به بازارها برای كوتاه شدن دوره‌های انحصار </a:t>
            </a:r>
            <a:r>
              <a:rPr lang="ar-SA" dirty="0" smtClean="0">
                <a:solidFill>
                  <a:schemeClr val="tx1"/>
                </a:solidFill>
              </a:rPr>
              <a:t>موقتی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r" rtl="1">
              <a:lnSpc>
                <a:spcPct val="110000"/>
              </a:lnSpc>
              <a:buClrTx/>
            </a:pPr>
            <a:r>
              <a:rPr lang="ar-SA" dirty="0" smtClean="0">
                <a:solidFill>
                  <a:schemeClr val="tx1"/>
                </a:solidFill>
              </a:rPr>
              <a:t>راه‌اندازی </a:t>
            </a:r>
            <a:r>
              <a:rPr lang="ar-SA" dirty="0">
                <a:solidFill>
                  <a:schemeClr val="tx1"/>
                </a:solidFill>
              </a:rPr>
              <a:t>بسترهایی برای اثبات دانش و فناوری تولید شده بازاری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12474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6- 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دلالت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‌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های س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ي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استی اقتصاد نئوکلاس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ي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ک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 (ادامه)</a:t>
            </a:r>
            <a:endParaRPr lang="en-US" sz="26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125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sz="4000" dirty="0"/>
              <a:t>3. </a:t>
            </a:r>
            <a:r>
              <a:rPr lang="ar-SA" sz="4000" dirty="0"/>
              <a:t>بهبود فضای کسب و کار </a:t>
            </a:r>
            <a:endParaRPr lang="en-US" sz="4000" dirty="0"/>
          </a:p>
          <a:p>
            <a:pPr lvl="1" algn="just" rtl="1">
              <a:lnSpc>
                <a:spcPct val="120000"/>
              </a:lnSpc>
              <a:buClrTx/>
            </a:pPr>
            <a:r>
              <a:rPr lang="fa-IR" sz="3200" dirty="0" smtClean="0">
                <a:solidFill>
                  <a:schemeClr val="tx1"/>
                </a:solidFill>
              </a:rPr>
              <a:t>ضرورت توجه به </a:t>
            </a:r>
            <a:r>
              <a:rPr lang="ar-SA" sz="3200" dirty="0" smtClean="0">
                <a:solidFill>
                  <a:schemeClr val="tx1"/>
                </a:solidFill>
              </a:rPr>
              <a:t>نقش </a:t>
            </a:r>
            <a:r>
              <a:rPr lang="ar-SA" sz="3200" dirty="0">
                <a:solidFill>
                  <a:schemeClr val="tx1"/>
                </a:solidFill>
              </a:rPr>
              <a:t>تنظیمات نهادی در سیاست‌گذاری علم، فناوری و </a:t>
            </a:r>
            <a:r>
              <a:rPr lang="ar-SA" sz="3200" dirty="0" smtClean="0">
                <a:solidFill>
                  <a:schemeClr val="tx1"/>
                </a:solidFill>
              </a:rPr>
              <a:t>نوآوری</a:t>
            </a:r>
            <a:endParaRPr lang="fa-IR" sz="3200" dirty="0" smtClean="0">
              <a:solidFill>
                <a:schemeClr val="tx1"/>
              </a:solidFill>
            </a:endParaRPr>
          </a:p>
          <a:p>
            <a:pPr lvl="1" algn="just" rtl="1">
              <a:lnSpc>
                <a:spcPct val="120000"/>
              </a:lnSpc>
              <a:buClrTx/>
            </a:pPr>
            <a:r>
              <a:rPr lang="ar-SA" sz="3200" dirty="0" smtClean="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ارتقای كاركرد نهادهای حقوقی مرتبط با علم و </a:t>
            </a:r>
            <a:r>
              <a:rPr lang="ar-SA" sz="3200" dirty="0" smtClean="0">
                <a:solidFill>
                  <a:schemeClr val="tx1"/>
                </a:solidFill>
              </a:rPr>
              <a:t>فناوری</a:t>
            </a:r>
            <a:endParaRPr lang="fa-IR" sz="3200" dirty="0" smtClean="0">
              <a:solidFill>
                <a:schemeClr val="tx1"/>
              </a:solidFill>
            </a:endParaRPr>
          </a:p>
          <a:p>
            <a:pPr lvl="1" algn="just" rtl="1">
              <a:lnSpc>
                <a:spcPct val="120000"/>
              </a:lnSpc>
              <a:buClrTx/>
            </a:pPr>
            <a:r>
              <a:rPr lang="ar-SA" sz="3200" dirty="0">
                <a:solidFill>
                  <a:schemeClr val="tx1"/>
                </a:solidFill>
              </a:rPr>
              <a:t>حمایت از توسعه بیشتر نهادهای واسطه در فرایند تبدیل ایده به محصول در كنار نهادهای </a:t>
            </a:r>
            <a:r>
              <a:rPr lang="ar-SA" sz="3200" dirty="0" smtClean="0">
                <a:solidFill>
                  <a:schemeClr val="tx1"/>
                </a:solidFill>
              </a:rPr>
              <a:t>تسهیل‌گر</a:t>
            </a:r>
            <a:endParaRPr lang="fa-IR" sz="3200" dirty="0" smtClean="0">
              <a:solidFill>
                <a:schemeClr val="tx1"/>
              </a:solidFill>
            </a:endParaRPr>
          </a:p>
          <a:p>
            <a:pPr lvl="1" algn="just" rtl="1">
              <a:lnSpc>
                <a:spcPct val="120000"/>
              </a:lnSpc>
              <a:buClrTx/>
            </a:pPr>
            <a:r>
              <a:rPr lang="ar-SA" sz="3200" dirty="0">
                <a:solidFill>
                  <a:schemeClr val="tx1"/>
                </a:solidFill>
              </a:rPr>
              <a:t>ارتقای همكاری عمودی میان تولیدكنندگان و بكارگیرندگان برای كاهش هزینه‌های تعامل و ریسك‌های ناشی از </a:t>
            </a:r>
            <a:r>
              <a:rPr lang="ar-SA" sz="3200" dirty="0" smtClean="0">
                <a:solidFill>
                  <a:schemeClr val="tx1"/>
                </a:solidFill>
              </a:rPr>
              <a:t>آن</a:t>
            </a:r>
            <a:endParaRPr lang="fa-IR" sz="3200" dirty="0" smtClean="0">
              <a:solidFill>
                <a:schemeClr val="tx1"/>
              </a:solidFill>
            </a:endParaRPr>
          </a:p>
          <a:p>
            <a:pPr lvl="1" algn="just" rtl="1">
              <a:lnSpc>
                <a:spcPct val="120000"/>
              </a:lnSpc>
              <a:buClrTx/>
            </a:pPr>
            <a:r>
              <a:rPr lang="ar-SA" sz="3200" dirty="0">
                <a:solidFill>
                  <a:schemeClr val="tx1"/>
                </a:solidFill>
              </a:rPr>
              <a:t>فعال‌سازی نهادهای ارتقادهنده همكاری افقی میان تولیدكنندگان برای فعالیت‌های هم‌افزا و </a:t>
            </a:r>
            <a:r>
              <a:rPr lang="ar-SA" sz="3200" dirty="0" smtClean="0">
                <a:solidFill>
                  <a:schemeClr val="tx1"/>
                </a:solidFill>
              </a:rPr>
              <a:t>مشترك</a:t>
            </a:r>
            <a:endParaRPr lang="fa-IR" sz="3200" dirty="0" smtClean="0">
              <a:solidFill>
                <a:schemeClr val="tx1"/>
              </a:solidFill>
            </a:endParaRPr>
          </a:p>
          <a:p>
            <a:pPr lvl="1" algn="just" rtl="1">
              <a:lnSpc>
                <a:spcPct val="120000"/>
              </a:lnSpc>
              <a:buClrTx/>
            </a:pPr>
            <a:r>
              <a:rPr lang="ar-SA" sz="3200" dirty="0">
                <a:solidFill>
                  <a:schemeClr val="tx1"/>
                </a:solidFill>
              </a:rPr>
              <a:t>توجه به طیف نیازمندی‌های مالی بنگاه‌های دانش‌بنیان و توسعه نهادهای مالی متناسب با دوره رشد بنگاه‌ها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12474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6- 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دلالت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‌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های س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ي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استی اقتصاد نئوکلاس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ي</a:t>
            </a:r>
            <a:r>
              <a:rPr lang="ar-SA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ک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 (ادامه)</a:t>
            </a:r>
            <a:endParaRPr lang="en-US" sz="26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02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7- 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دلالت</a:t>
            </a:r>
            <a:r>
              <a:rPr lang="fa-IR" sz="30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‌</a:t>
            </a: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های 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س</a:t>
            </a:r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ي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استی </a:t>
            </a: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اقتصاد </a:t>
            </a:r>
            <a:r>
              <a:rPr lang="fa-IR" sz="30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تکاملی (رفع شکست ي</a:t>
            </a:r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ادگيری</a:t>
            </a:r>
            <a:r>
              <a:rPr lang="fa-IR" sz="30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/>
              <a:t>1. تأکید بر مجاورت جغرافیایی</a:t>
            </a:r>
            <a:endParaRPr lang="en-US" dirty="0"/>
          </a:p>
          <a:p>
            <a:pPr lvl="1" algn="just" rtl="1">
              <a:buClrTx/>
            </a:pPr>
            <a:r>
              <a:rPr lang="ar-SA" dirty="0">
                <a:solidFill>
                  <a:schemeClr val="tx1"/>
                </a:solidFill>
              </a:rPr>
              <a:t>بسترسازی برای كاهش هزینه‌های جمع‌آوری اطلاعات</a:t>
            </a:r>
            <a:r>
              <a:rPr lang="fa-IR" dirty="0">
                <a:solidFill>
                  <a:schemeClr val="tx1"/>
                </a:solidFill>
              </a:rPr>
              <a:t>، </a:t>
            </a:r>
            <a:r>
              <a:rPr lang="ar-SA" dirty="0">
                <a:solidFill>
                  <a:schemeClr val="tx1"/>
                </a:solidFill>
              </a:rPr>
              <a:t>حمل و نقل، پشتیبانی و لجستیك</a:t>
            </a:r>
            <a:r>
              <a:rPr lang="fa-IR" dirty="0">
                <a:solidFill>
                  <a:schemeClr val="tx1"/>
                </a:solidFill>
              </a:rPr>
              <a:t> از طریق توسعه </a:t>
            </a:r>
            <a:r>
              <a:rPr lang="ar-SA" dirty="0">
                <a:solidFill>
                  <a:schemeClr val="tx1"/>
                </a:solidFill>
              </a:rPr>
              <a:t>مناطق صنعتی</a:t>
            </a:r>
            <a:r>
              <a:rPr lang="fa-IR" dirty="0">
                <a:solidFill>
                  <a:schemeClr val="tx1"/>
                </a:solidFill>
              </a:rPr>
              <a:t> و</a:t>
            </a:r>
            <a:r>
              <a:rPr lang="ar-SA" dirty="0">
                <a:solidFill>
                  <a:schemeClr val="tx1"/>
                </a:solidFill>
              </a:rPr>
              <a:t> خوشه‌ها </a:t>
            </a:r>
            <a:endParaRPr lang="fa-IR" dirty="0">
              <a:solidFill>
                <a:schemeClr val="tx1"/>
              </a:solidFill>
            </a:endParaRPr>
          </a:p>
          <a:p>
            <a:pPr lvl="1" algn="just" rtl="1">
              <a:buClrTx/>
            </a:pPr>
            <a:r>
              <a:rPr lang="ar-SA" dirty="0">
                <a:solidFill>
                  <a:schemeClr val="tx1"/>
                </a:solidFill>
              </a:rPr>
              <a:t>كمك به راه‌اندازی و توانمندسازی شبكه‌های مبتنی بر نهادهای منطقه‌ای</a:t>
            </a:r>
            <a:endParaRPr lang="fa-IR" dirty="0">
              <a:solidFill>
                <a:schemeClr val="tx1"/>
              </a:solidFill>
            </a:endParaRPr>
          </a:p>
          <a:p>
            <a:pPr lvl="1" algn="just" rtl="1">
              <a:buClrTx/>
            </a:pPr>
            <a:r>
              <a:rPr lang="ar-SA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توجه به </a:t>
            </a:r>
            <a:r>
              <a:rPr lang="ar-SA" dirty="0" smtClean="0">
                <a:solidFill>
                  <a:schemeClr val="tx1"/>
                </a:solidFill>
              </a:rPr>
              <a:t>هم‌افزایی </a:t>
            </a:r>
            <a:r>
              <a:rPr lang="ar-SA" dirty="0">
                <a:solidFill>
                  <a:schemeClr val="tx1"/>
                </a:solidFill>
              </a:rPr>
              <a:t>ناشی از همگونی ساخت معرفتی، بینشی، نژادی و حتی ارزشی و فرهنگی ساكنین همجوار در مناطق </a:t>
            </a:r>
            <a:r>
              <a:rPr lang="ar-SA" dirty="0" smtClean="0">
                <a:solidFill>
                  <a:schemeClr val="tx1"/>
                </a:solidFill>
              </a:rPr>
              <a:t>جغرافیایی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44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/>
              <a:t>2. تجمیع سیستمی</a:t>
            </a:r>
            <a:endParaRPr lang="en-US" dirty="0"/>
          </a:p>
          <a:p>
            <a:pPr lvl="1" algn="just" rtl="1">
              <a:buClrTx/>
            </a:pPr>
            <a:r>
              <a:rPr lang="fa-IR" dirty="0">
                <a:solidFill>
                  <a:schemeClr val="tx1"/>
                </a:solidFill>
              </a:rPr>
              <a:t>اصلاح و بهبود فرایند</a:t>
            </a:r>
            <a:r>
              <a:rPr lang="ar-SA" dirty="0">
                <a:solidFill>
                  <a:schemeClr val="tx1"/>
                </a:solidFill>
              </a:rPr>
              <a:t>‌ها</a:t>
            </a:r>
            <a:r>
              <a:rPr lang="fa-IR" dirty="0">
                <a:solidFill>
                  <a:schemeClr val="tx1"/>
                </a:solidFill>
              </a:rPr>
              <a:t> و تعاملات نهادی درون سیستم</a:t>
            </a:r>
          </a:p>
          <a:p>
            <a:pPr lvl="1" algn="just" rtl="1">
              <a:buClrTx/>
            </a:pPr>
            <a:r>
              <a:rPr lang="fa-IR" dirty="0">
                <a:solidFill>
                  <a:schemeClr val="tx1"/>
                </a:solidFill>
              </a:rPr>
              <a:t> تأکید بر </a:t>
            </a:r>
            <a:r>
              <a:rPr lang="fa-IR" dirty="0" smtClean="0">
                <a:solidFill>
                  <a:schemeClr val="tx1"/>
                </a:solidFill>
              </a:rPr>
              <a:t>نقش‌های </a:t>
            </a:r>
            <a:r>
              <a:rPr lang="ar-SA" dirty="0" smtClean="0">
                <a:solidFill>
                  <a:schemeClr val="tx1"/>
                </a:solidFill>
              </a:rPr>
              <a:t>واسطه‌ای</a:t>
            </a:r>
            <a:r>
              <a:rPr lang="ar-SA" dirty="0">
                <a:solidFill>
                  <a:schemeClr val="tx1"/>
                </a:solidFill>
              </a:rPr>
              <a:t>، مذاكره‌كننده، توانمندسازی، مشوق، جمع‌كننده، و حتی دلالی برای دولت در مسیر ایجاد هم‌افزایی میان عوامل درگیر در حوزه علم و فناوری</a:t>
            </a:r>
            <a:endParaRPr lang="fa-IR" dirty="0">
              <a:solidFill>
                <a:schemeClr val="tx1"/>
              </a:solidFill>
            </a:endParaRPr>
          </a:p>
          <a:p>
            <a:pPr lvl="1" algn="just" rtl="1">
              <a:buClrTx/>
            </a:pPr>
            <a:r>
              <a:rPr lang="ar-SA" dirty="0">
                <a:solidFill>
                  <a:schemeClr val="tx1"/>
                </a:solidFill>
              </a:rPr>
              <a:t>پیشگامی دولت در طراحی مسیرهای جدید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80728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7- 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دلالت</a:t>
            </a:r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‌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های س</a:t>
            </a:r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ي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استی اقتصاد </a:t>
            </a:r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تکاملی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431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a-IR" dirty="0"/>
              <a:t>3</a:t>
            </a:r>
            <a:r>
              <a:rPr lang="fa-IR" dirty="0" smtClean="0"/>
              <a:t>. </a:t>
            </a:r>
            <a:r>
              <a:rPr lang="ar-SA" dirty="0" smtClean="0"/>
              <a:t>توجه </a:t>
            </a:r>
            <a:r>
              <a:rPr lang="ar-SA" dirty="0"/>
              <a:t>به پیوست‌های فرهنگی، اجتماعی </a:t>
            </a:r>
            <a:r>
              <a:rPr lang="ar-SA" dirty="0" smtClean="0"/>
              <a:t>فناوری</a:t>
            </a:r>
            <a:endParaRPr lang="en-US" dirty="0" smtClean="0"/>
          </a:p>
          <a:p>
            <a:pPr lvl="1" algn="just" rtl="1">
              <a:buClrTx/>
            </a:pPr>
            <a:r>
              <a:rPr lang="fa-IR" dirty="0">
                <a:solidFill>
                  <a:schemeClr val="tx1"/>
                </a:solidFill>
              </a:rPr>
              <a:t>اهمیت داشتن چارچوب‌های فرهنگی و اجتماعی در شکل‌دهی به سیاست‌های مختلف فناوری و نوآوری</a:t>
            </a:r>
          </a:p>
          <a:p>
            <a:pPr lvl="1" algn="just" rtl="1">
              <a:buClrTx/>
            </a:pPr>
            <a:r>
              <a:rPr lang="fa-IR" dirty="0">
                <a:solidFill>
                  <a:schemeClr val="tx1"/>
                </a:solidFill>
              </a:rPr>
              <a:t> ضرورت توجه به تبعات محیطی سیاست‌های فناوری و نوآوری به ویژه در سبک زندگی مردم و ایجاد شکاف های اجتماعی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80728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7- 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دلالت</a:t>
            </a:r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‌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های س</a:t>
            </a:r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ي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استی اقتصاد </a:t>
            </a:r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تکاملی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20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8382000" cy="1069848"/>
          </a:xfrm>
        </p:spPr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تقابل </a:t>
            </a: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دیدگاه‌های اقتصادی در سیاست‌گذاری علم، فناوری و نوآوری در ایران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2031236"/>
            <a:ext cx="3024336" cy="617934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طرفداران اقتصاد تکاملی 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76056" y="1959228"/>
            <a:ext cx="3024336" cy="648072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طرفداران </a:t>
            </a:r>
            <a:r>
              <a:rPr lang="fa-IR" dirty="0">
                <a:cs typeface="B Titr" panose="00000700000000000000" pitchFamily="2" charset="-78"/>
              </a:rPr>
              <a:t>اقتصاد </a:t>
            </a:r>
            <a:r>
              <a:rPr lang="fa-IR" dirty="0" smtClean="0">
                <a:cs typeface="B Titr" panose="00000700000000000000" pitchFamily="2" charset="-78"/>
              </a:rPr>
              <a:t>نئوکلاسیک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6056" y="3327380"/>
            <a:ext cx="2975019" cy="20458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16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مقابله با سیاست‌های کنونی </a:t>
            </a:r>
            <a:r>
              <a:rPr lang="fa-IR" sz="165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تخریب بازار </a:t>
            </a:r>
            <a:r>
              <a:rPr lang="fa-IR" sz="16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و تأکید بر </a:t>
            </a:r>
            <a:r>
              <a:rPr lang="fa-IR" sz="165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توسعه بازار </a:t>
            </a:r>
            <a:r>
              <a:rPr lang="fa-IR" sz="165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به عنوان اساس سیاست‌های فناوری و نوآوری</a:t>
            </a:r>
            <a:endParaRPr lang="en-US" sz="16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3327380"/>
            <a:ext cx="2975019" cy="20380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ضرورت توجه به </a:t>
            </a:r>
            <a:r>
              <a:rPr lang="fa-IR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سطوح مختلف  توسعه</a:t>
            </a:r>
            <a:r>
              <a:rPr lang="fa-I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متناسب با مسئله </a:t>
            </a:r>
            <a:r>
              <a:rPr lang="fa-IR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گذار</a:t>
            </a:r>
            <a:r>
              <a:rPr lang="fa-IR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 در سیاست‌های فناوری و نوآوری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778024"/>
            <a:ext cx="8363272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8- مطالعه موردی: </a:t>
            </a:r>
            <a:r>
              <a:rPr lang="fa-IR" sz="2400" b="1" dirty="0" smtClean="0"/>
              <a:t>تقابل </a:t>
            </a:r>
            <a:r>
              <a:rPr lang="fa-IR" sz="2400" b="1" dirty="0"/>
              <a:t>دیدگاه‌های اقتصادی در سیاست‌گذاری علم، فناوری و نوآوری در </a:t>
            </a:r>
            <a:r>
              <a:rPr lang="fa-IR" sz="2400" b="1" dirty="0" smtClean="0"/>
              <a:t>ایران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6492240"/>
            <a:ext cx="971600" cy="365760"/>
          </a:xfrm>
        </p:spPr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27</a:t>
            </a:fld>
            <a:r>
              <a:rPr lang="fa-IR" dirty="0" smtClean="0">
                <a:cs typeface="B Nazanin" panose="00000400000000000000" pitchFamily="2" charset="-78"/>
              </a:rPr>
              <a:t> از 31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38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5373216"/>
            <a:ext cx="8517632" cy="1066800"/>
          </a:xfrm>
        </p:spPr>
        <p:txBody>
          <a:bodyPr>
            <a:normAutofit/>
          </a:bodyPr>
          <a:lstStyle/>
          <a:p>
            <a:pPr algn="ctr"/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آسیب شناسی سیاست های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STIP</a:t>
            </a: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 در ایران از منظر طرفداران اقتصاد نئوکلاسیک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8950" y="1676528"/>
            <a:ext cx="6722771" cy="3768696"/>
            <a:chOff x="936939" y="2267487"/>
            <a:chExt cx="6722771" cy="3768696"/>
          </a:xfrm>
        </p:grpSpPr>
        <p:sp>
          <p:nvSpPr>
            <p:cNvPr id="11" name="Rectangle 10"/>
            <p:cNvSpPr/>
            <p:nvPr/>
          </p:nvSpPr>
          <p:spPr>
            <a:xfrm>
              <a:off x="936939" y="2267487"/>
              <a:ext cx="6722771" cy="10625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a-IR" sz="2800" dirty="0">
                  <a:cs typeface="B Nazanin" panose="00000400000000000000" pitchFamily="2" charset="-78"/>
                </a:rPr>
                <a:t>سیاست‌های مخرب بازار (سیاست‌های نادرست تجاری، مالی و صنعتی نادرست) 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3467638" y="3378289"/>
              <a:ext cx="1593761" cy="811370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83536" y="4247614"/>
              <a:ext cx="47426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800" dirty="0">
                  <a:cs typeface="B Nazanin" panose="00000400000000000000" pitchFamily="2" charset="-78"/>
                </a:rPr>
                <a:t>اختلال در بازار کالاهای دانش بنیان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601235" y="4787767"/>
              <a:ext cx="1593761" cy="927279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48306" y="5512963"/>
              <a:ext cx="5351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800" dirty="0">
                  <a:cs typeface="B Nazanin" panose="00000400000000000000" pitchFamily="2" charset="-78"/>
                </a:rPr>
                <a:t>چالش در شکل‌گیری توسعه فناوری و نوآوری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620688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8- مطالعه موردی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41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86536"/>
            <a:ext cx="8229600" cy="1066800"/>
          </a:xfrm>
        </p:spPr>
        <p:txBody>
          <a:bodyPr vert="horz" anchor="ctr">
            <a:normAutofit/>
          </a:bodyPr>
          <a:lstStyle/>
          <a:p>
            <a:pPr algn="ctr"/>
            <a:r>
              <a:rPr lang="fa-IR" sz="2400" b="1" dirty="0" smtClean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توصیه‌های </a:t>
            </a: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طرفداران اقتصاد نئوکلاسیک در ایران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536" y="1178696"/>
            <a:ext cx="8297214" cy="4698576"/>
            <a:chOff x="560232" y="1693336"/>
            <a:chExt cx="8297214" cy="4698576"/>
          </a:xfrm>
        </p:grpSpPr>
        <p:sp>
          <p:nvSpPr>
            <p:cNvPr id="6" name="TextBox 5"/>
            <p:cNvSpPr txBox="1"/>
            <p:nvPr/>
          </p:nvSpPr>
          <p:spPr>
            <a:xfrm>
              <a:off x="6239815" y="2412374"/>
              <a:ext cx="2202287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400" dirty="0">
                  <a:cs typeface="B Nazanin" panose="00000400000000000000" pitchFamily="2" charset="-78"/>
                </a:rPr>
                <a:t>تشکیل بازار</a:t>
              </a:r>
              <a:endParaRPr lang="en-US" sz="2400" dirty="0">
                <a:cs typeface="B Nazanin" panose="00000400000000000000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00592" y="1693336"/>
              <a:ext cx="2202287" cy="12234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800" dirty="0">
                  <a:cs typeface="B Nazanin" panose="00000400000000000000" pitchFamily="2" charset="-78"/>
                </a:rPr>
                <a:t>تکمیل بازار</a:t>
              </a:r>
            </a:p>
            <a:p>
              <a:pPr algn="ctr" rtl="1"/>
              <a:r>
                <a:rPr lang="fa-IR" sz="1600" dirty="0">
                  <a:cs typeface="B Nazanin" panose="00000400000000000000" pitchFamily="2" charset="-78"/>
                </a:rPr>
                <a:t>(دخالت دولت در جهت حذف آثار سواری مجانی)</a:t>
              </a:r>
              <a:endParaRPr lang="en-US" sz="1600" dirty="0">
                <a:cs typeface="B Nazanin" panose="00000400000000000000" pitchFamily="2" charset="-78"/>
              </a:endParaRPr>
            </a:p>
            <a:p>
              <a:pPr algn="ctr" rtl="1"/>
              <a:endParaRPr lang="en-US" sz="1350" dirty="0">
                <a:cs typeface="B Titr" panose="00000700000000000000" pitchFamily="2" charset="-7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04175" y="2380178"/>
              <a:ext cx="2202287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fa-IR" sz="2800" dirty="0">
                  <a:cs typeface="B Nazanin" panose="00000400000000000000" pitchFamily="2" charset="-78"/>
                </a:rPr>
                <a:t>توسعه بازار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88110" y="3648746"/>
              <a:ext cx="2569336" cy="2135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تقویت و حراست از نهاد مالکیت</a:t>
              </a:r>
            </a:p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 ساماندهی نظام آمار و اطلاعات</a:t>
              </a:r>
            </a:p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ساماندهی نظام استاندارد</a:t>
              </a:r>
            </a:p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ساماندهی نظام مالی فناوری</a:t>
              </a:r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38659" y="3598840"/>
              <a:ext cx="3013656" cy="279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تفکیک حوزه‌های مختلف علم و فناوری از یکدیگر</a:t>
              </a:r>
            </a:p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سرمایه‌گذاری دولت در حوزه پژوهش‌های بنیادین</a:t>
              </a:r>
            </a:p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سرمایه‌گذاری دولت در حوزه فناوری‌های نوظهور</a:t>
              </a:r>
            </a:p>
            <a:p>
              <a:endParaRPr lang="en-US" sz="135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0232" y="3674503"/>
              <a:ext cx="2797934" cy="1962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توسعه صادرات</a:t>
              </a:r>
            </a:p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استفاده از سرمایه‌گذاری مستقیم خارجی</a:t>
              </a:r>
            </a:p>
            <a:p>
              <a:pPr marL="214313" indent="-214313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fa-IR" dirty="0">
                  <a:cs typeface="B Nazanin" panose="00000400000000000000" pitchFamily="2" charset="-78"/>
                </a:rPr>
                <a:t>توسعه نظام آموزشی</a:t>
              </a:r>
            </a:p>
            <a:p>
              <a:endParaRPr lang="en-US" sz="1350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568344" y="2989480"/>
              <a:ext cx="1246031" cy="743756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4277395" y="2991923"/>
              <a:ext cx="1246031" cy="664872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6824928" y="2989480"/>
              <a:ext cx="1246031" cy="743756"/>
            </a:xfrm>
            <a:prstGeom prst="down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476672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8- مطالعه موردی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234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22040"/>
            <a:ext cx="8562206" cy="1066800"/>
          </a:xfrm>
        </p:spPr>
        <p:txBody>
          <a:bodyPr>
            <a:normAutofit/>
          </a:bodyPr>
          <a:lstStyle/>
          <a:p>
            <a:r>
              <a:rPr lang="fa-IR" sz="2200" dirty="0">
                <a:solidFill>
                  <a:schemeClr val="accent1">
                    <a:lumMod val="75000"/>
                  </a:schemeClr>
                </a:solidFill>
              </a:rPr>
              <a:t>1- </a:t>
            </a:r>
            <a:r>
              <a:rPr lang="fa-IR" sz="2200" b="1" dirty="0"/>
              <a:t>فروض اصلی رویکردهای </a:t>
            </a:r>
            <a:r>
              <a:rPr lang="fa-IR" sz="2200" b="1" dirty="0" smtClean="0"/>
              <a:t>اقتصادی </a:t>
            </a:r>
            <a:r>
              <a:rPr lang="fa-IR" sz="2200" b="1" dirty="0"/>
              <a:t>در حوزه سیاستگذاری علم، </a:t>
            </a:r>
            <a:r>
              <a:rPr lang="fa-IR" sz="2200" b="1" dirty="0" smtClean="0"/>
              <a:t>فناوری </a:t>
            </a:r>
            <a:r>
              <a:rPr lang="fa-IR" sz="2200" b="1" dirty="0"/>
              <a:t>و </a:t>
            </a:r>
            <a:r>
              <a:rPr lang="fa-IR" sz="2200" b="1" dirty="0" smtClean="0"/>
              <a:t>نوآوری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032846"/>
              </p:ext>
            </p:extLst>
          </p:nvPr>
        </p:nvGraphicFramePr>
        <p:xfrm>
          <a:off x="683568" y="2037704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886696" y="5445224"/>
            <a:ext cx="3629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دوگان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STIP</a:t>
            </a:r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 از منظر علم اقتصاد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322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2296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آسیب شناسی سیاست های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STIP</a:t>
            </a: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 در ایران از منظر طرفداران اقتصاد تکاملی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1537628"/>
            <a:ext cx="7872211" cy="4195628"/>
            <a:chOff x="482958" y="2257828"/>
            <a:chExt cx="7872211" cy="4195628"/>
          </a:xfrm>
        </p:grpSpPr>
        <p:sp>
          <p:nvSpPr>
            <p:cNvPr id="11" name="Rectangle 10"/>
            <p:cNvSpPr/>
            <p:nvPr/>
          </p:nvSpPr>
          <p:spPr>
            <a:xfrm>
              <a:off x="1062508" y="2257828"/>
              <a:ext cx="6722771" cy="10625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1"/>
              <a:r>
                <a:rPr lang="fa-IR" sz="2800" dirty="0">
                  <a:cs typeface="B Nazanin" panose="00000400000000000000" pitchFamily="2" charset="-78"/>
                </a:rPr>
                <a:t>عدم نگاه به فناوری و نوآوری از منظر توسعه (نگاه بخشی به نوآوری)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3723318" y="3409956"/>
              <a:ext cx="1593761" cy="811370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2958" y="4093068"/>
              <a:ext cx="787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800" dirty="0">
                  <a:cs typeface="B Nazanin" panose="00000400000000000000" pitchFamily="2" charset="-78"/>
                </a:rPr>
                <a:t>عدم توجه به مسائل موجود در گذار کنونی اقتصاد ایران</a:t>
              </a:r>
            </a:p>
            <a:p>
              <a:pPr algn="ctr" rtl="1"/>
              <a:r>
                <a:rPr lang="fa-IR" sz="2600" dirty="0">
                  <a:cs typeface="B Nazanin" panose="00000400000000000000" pitchFamily="2" charset="-78"/>
                </a:rPr>
                <a:t> </a:t>
              </a:r>
              <a:r>
                <a:rPr lang="fa-IR" sz="2600" dirty="0">
                  <a:solidFill>
                    <a:srgbClr val="FF0000"/>
                  </a:solidFill>
                  <a:cs typeface="B Nazanin" panose="00000400000000000000" pitchFamily="2" charset="-78"/>
                </a:rPr>
                <a:t>(وجود ملاحظات فناورانه و نهادی و ضرورت انتخاب و گزینش)</a:t>
              </a:r>
              <a:endParaRPr lang="en-US" sz="2600" dirty="0">
                <a:solidFill>
                  <a:srgbClr val="FF0000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3723318" y="5066140"/>
              <a:ext cx="1593761" cy="927279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51110" y="5930236"/>
              <a:ext cx="5351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2800" dirty="0">
                  <a:cs typeface="B Nazanin" panose="00000400000000000000" pitchFamily="2" charset="-78"/>
                </a:rPr>
                <a:t>چالش در شکل‌گیری توسعه فناوری و نوآوری</a:t>
              </a:r>
              <a:endParaRPr lang="en-US" sz="28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457200" y="620688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8- مطالعه موردی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397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7886700" cy="865937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dirty="0">
                <a:solidFill>
                  <a:schemeClr val="accent3">
                    <a:lumMod val="75000"/>
                  </a:schemeClr>
                </a:solidFill>
                <a:cs typeface="B Nazanin" panose="00000400000000000000" pitchFamily="2" charset="-78"/>
              </a:rPr>
              <a:t>توصیه‌های طرفداران اقتصاد تکاملی در ایران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94150766"/>
              </p:ext>
            </p:extLst>
          </p:nvPr>
        </p:nvGraphicFramePr>
        <p:xfrm>
          <a:off x="179512" y="1356023"/>
          <a:ext cx="8809149" cy="365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620688"/>
            <a:ext cx="850728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8- مطالعه موردی (ادامه)</a:t>
            </a:r>
            <a:endParaRPr lang="en-US" sz="30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0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435280" cy="1066800"/>
          </a:xfrm>
        </p:spPr>
        <p:txBody>
          <a:bodyPr>
            <a:normAutofit/>
          </a:bodyPr>
          <a:lstStyle/>
          <a:p>
            <a:r>
              <a:rPr lang="fa-IR" sz="2200" b="1" dirty="0"/>
              <a:t>1- فروض اصلی رویکردهای اقتصادی در حوزه سیاستگذاری علم، فناوری و </a:t>
            </a:r>
            <a:r>
              <a:rPr lang="fa-IR" sz="2200" b="1" dirty="0" smtClean="0"/>
              <a:t>نوآوری</a:t>
            </a:r>
            <a:r>
              <a:rPr lang="fa-IR" sz="2200" b="1" dirty="0"/>
              <a:t> </a:t>
            </a:r>
            <a:r>
              <a:rPr lang="fa-IR" sz="2200" b="1" dirty="0" smtClean="0"/>
              <a:t>(ادامه)</a:t>
            </a:r>
            <a:endParaRPr lang="en-US" sz="22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9592" y="2636912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fa-IR" smtClean="0"/>
              <a:t>کالای دانش: </a:t>
            </a:r>
          </a:p>
          <a:p>
            <a:pPr lvl="1" algn="r" rtl="1">
              <a:buClrTx/>
            </a:pPr>
            <a:r>
              <a:rPr lang="fa-IR" sz="2800" smtClean="0">
                <a:solidFill>
                  <a:schemeClr val="tx1"/>
                </a:solidFill>
              </a:rPr>
              <a:t>بازدهی فزاینده نسبت به مقیاس</a:t>
            </a:r>
            <a:endParaRPr lang="en-US" sz="2800" smtClean="0">
              <a:solidFill>
                <a:schemeClr val="tx1"/>
              </a:solidFill>
            </a:endParaRPr>
          </a:p>
          <a:p>
            <a:pPr lvl="1" algn="r" rtl="1">
              <a:buClrTx/>
            </a:pPr>
            <a:r>
              <a:rPr lang="fa-IR" sz="2800" smtClean="0">
                <a:solidFill>
                  <a:schemeClr val="tx1"/>
                </a:solidFill>
              </a:rPr>
              <a:t>غیرقابل تقسیم بودن</a:t>
            </a:r>
            <a:endParaRPr lang="en-US" sz="2800" smtClean="0">
              <a:solidFill>
                <a:schemeClr val="tx1"/>
              </a:solidFill>
            </a:endParaRPr>
          </a:p>
          <a:p>
            <a:pPr lvl="1" algn="r" rtl="1">
              <a:buClrTx/>
            </a:pPr>
            <a:r>
              <a:rPr lang="fa-IR" sz="2800" smtClean="0">
                <a:solidFill>
                  <a:schemeClr val="tx1"/>
                </a:solidFill>
              </a:rPr>
              <a:t>غیرقابل اختصاص بودن</a:t>
            </a:r>
            <a:endParaRPr lang="en-US" sz="2800" smtClean="0">
              <a:solidFill>
                <a:schemeClr val="tx1"/>
              </a:solidFill>
            </a:endParaRPr>
          </a:p>
          <a:p>
            <a:pPr lvl="1" algn="r" rtl="1">
              <a:buClrTx/>
            </a:pPr>
            <a:r>
              <a:rPr lang="fa-IR" sz="2800" smtClean="0">
                <a:solidFill>
                  <a:schemeClr val="tx1"/>
                </a:solidFill>
              </a:rPr>
              <a:t>عدم قطعیت فزاینده در فرایند تولید</a:t>
            </a:r>
            <a:endParaRPr lang="en-US" sz="2800" smtClean="0">
              <a:solidFill>
                <a:schemeClr val="tx1"/>
              </a:solidFill>
            </a:endParaRPr>
          </a:p>
          <a:p>
            <a:pPr lvl="1" algn="r" rtl="1">
              <a:buClrTx/>
            </a:pPr>
            <a:r>
              <a:rPr lang="fa-IR" sz="2800" smtClean="0">
                <a:solidFill>
                  <a:schemeClr val="tx1"/>
                </a:solidFill>
              </a:rPr>
              <a:t>آثار جانبی فراوان </a:t>
            </a:r>
          </a:p>
          <a:p>
            <a:pPr algn="r" rtl="1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2059001" y="3421719"/>
            <a:ext cx="2715094" cy="128949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251520" y="3717032"/>
            <a:ext cx="255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cs typeface="B Nazanin" panose="00000400000000000000" pitchFamily="2" charset="-78"/>
              </a:rPr>
              <a:t>حل شکست بازار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46067" y="2195572"/>
            <a:ext cx="2206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رویکرد نئوکلاسیک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47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99592" y="2636912"/>
            <a:ext cx="7886700" cy="3263504"/>
          </a:xfrm>
        </p:spPr>
        <p:txBody>
          <a:bodyPr/>
          <a:lstStyle/>
          <a:p>
            <a:pPr marL="0" indent="0">
              <a:buNone/>
            </a:pPr>
            <a:r>
              <a:rPr lang="fa-IR" dirty="0"/>
              <a:t>شکل‌گیری دانش: </a:t>
            </a:r>
          </a:p>
          <a:p>
            <a:pPr lvl="1">
              <a:buClrTx/>
            </a:pPr>
            <a:r>
              <a:rPr lang="fa-IR" sz="2800" dirty="0" smtClean="0">
                <a:solidFill>
                  <a:schemeClr val="tx1"/>
                </a:solidFill>
              </a:rPr>
              <a:t>وابسته </a:t>
            </a:r>
            <a:r>
              <a:rPr lang="fa-IR" sz="2800" dirty="0">
                <a:solidFill>
                  <a:schemeClr val="tx1"/>
                </a:solidFill>
              </a:rPr>
              <a:t>به زمینه و نتیجه نوآوری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fa-IR" sz="2800" dirty="0">
                <a:solidFill>
                  <a:schemeClr val="tx1"/>
                </a:solidFill>
              </a:rPr>
              <a:t>ظرفیت جذب محیط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fa-IR" sz="2800" dirty="0">
                <a:solidFill>
                  <a:schemeClr val="tx1"/>
                </a:solidFill>
              </a:rPr>
              <a:t>توسعه قابلیت‌های درونی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fa-IR" sz="2800" dirty="0">
                <a:solidFill>
                  <a:schemeClr val="tx1"/>
                </a:solidFill>
              </a:rPr>
              <a:t>مدیریت جریان‌های پراکنده دانشی</a:t>
            </a:r>
            <a:endParaRPr lang="en-US" sz="2800" dirty="0">
              <a:solidFill>
                <a:schemeClr val="tx1"/>
              </a:solidFill>
            </a:endParaRPr>
          </a:p>
          <a:p>
            <a:pPr lvl="1">
              <a:buClrTx/>
            </a:pPr>
            <a:r>
              <a:rPr lang="fa-IR" sz="2800" dirty="0">
                <a:solidFill>
                  <a:schemeClr val="tx1"/>
                </a:solidFill>
              </a:rPr>
              <a:t>هم‌افزایی میان نهادها</a:t>
            </a:r>
          </a:p>
          <a:p>
            <a:pPr algn="r" rtl="1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5400000">
            <a:off x="2059001" y="3421719"/>
            <a:ext cx="2715094" cy="128949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251520" y="3717032"/>
            <a:ext cx="2559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dirty="0">
                <a:cs typeface="B Nazanin" panose="00000400000000000000" pitchFamily="2" charset="-78"/>
              </a:rPr>
              <a:t>حل شکست در یادگیری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1520" y="1143000"/>
            <a:ext cx="843528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200" b="1" smtClean="0"/>
              <a:t>1- فروض اصلی رویکردهای اقتصادی در حوزه سیاستگذاری علم، فناوری و نوآوری (ادامه)</a:t>
            </a:r>
            <a:endParaRPr lang="en-US" sz="2200" b="1" dirty="0"/>
          </a:p>
        </p:txBody>
      </p:sp>
      <p:sp>
        <p:nvSpPr>
          <p:cNvPr id="15" name="Rectangle 14"/>
          <p:cNvSpPr/>
          <p:nvPr/>
        </p:nvSpPr>
        <p:spPr>
          <a:xfrm>
            <a:off x="3967042" y="2195572"/>
            <a:ext cx="1685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اقتصاد تکاملی</a:t>
            </a:r>
            <a:endParaRPr lang="ar-SA" sz="24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738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6216"/>
            <a:ext cx="8229600" cy="1066800"/>
          </a:xfrm>
          <a:solidFill>
            <a:schemeClr val="lt1"/>
          </a:solidFill>
          <a:ln>
            <a:noFill/>
          </a:ln>
        </p:spPr>
        <p:txBody>
          <a:bodyPr>
            <a:normAutofit/>
          </a:bodyPr>
          <a:lstStyle/>
          <a:p>
            <a:pPr algn="ctr" rtl="1"/>
            <a:r>
              <a:rPr lang="fa-IR" sz="30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پرسش مهم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0346" y="2653853"/>
            <a:ext cx="7592096" cy="27914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از منظر این دو مکتب اقتصادی، رفع این شکست‌ها نیازمند چه رهیافتی به </a:t>
            </a:r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سیاست‌گذاری (و </a:t>
            </a:r>
            <a:r>
              <a:rPr lang="fa-I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Nazanin" panose="00000400000000000000" pitchFamily="2" charset="-78"/>
              </a:rPr>
              <a:t>نقش آفرینی دولت) است؟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1520" y="1143000"/>
            <a:ext cx="843528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200" b="1" smtClean="0"/>
              <a:t>1- فروض اصلی رویکردهای اقتصادی در حوزه سیاستگذاری علم، فناوری و نوآوری (ادامه)</a:t>
            </a:r>
            <a:endParaRPr lang="en-US" sz="2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06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764704"/>
            <a:ext cx="8964488" cy="1069848"/>
          </a:xfrm>
        </p:spPr>
        <p:txBody>
          <a:bodyPr>
            <a:normAutofit/>
          </a:bodyPr>
          <a:lstStyle/>
          <a:p>
            <a:pPr rtl="1"/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2- فناوری </a:t>
            </a:r>
            <a:r>
              <a:rPr lang="fa-IR" sz="26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و صنعت در نگاه 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پيشگامان </a:t>
            </a:r>
            <a:r>
              <a:rPr lang="fa-IR" sz="26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اقتصاد (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شکل‌گ</a:t>
            </a:r>
            <a:r>
              <a:rPr lang="fa-IR" sz="26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ي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ری </a:t>
            </a:r>
            <a:r>
              <a:rPr lang="fa-IR" sz="26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اقتصاد </a:t>
            </a:r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نئوکلاسيک</a:t>
            </a:r>
            <a:r>
              <a:rPr lang="fa-IR" sz="26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)</a:t>
            </a:r>
            <a:endParaRPr lang="en-US" sz="26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0" dirty="0"/>
              <a:t>فردریک لیست</a:t>
            </a:r>
            <a:endParaRPr lang="en-US" sz="24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/>
              <a:t>نقش قابلیت‌های فناورانه یک کشور در انباشت قدرت تولیدی</a:t>
            </a:r>
          </a:p>
          <a:p>
            <a:pPr algn="just" rtl="1"/>
            <a:r>
              <a:rPr lang="fa-IR" sz="2400" dirty="0"/>
              <a:t> انتقاد نسبت به کمرنگ بودن نقش فناوری در نظریه های اقتصاد کلاسیک </a:t>
            </a:r>
            <a:r>
              <a:rPr lang="fa-IR" sz="2400" dirty="0" smtClean="0"/>
              <a:t>انگلیسی</a:t>
            </a:r>
          </a:p>
          <a:p>
            <a:pPr algn="just" rtl="1"/>
            <a:r>
              <a:rPr lang="fa-IR" sz="2400" dirty="0"/>
              <a:t> </a:t>
            </a:r>
            <a:r>
              <a:rPr lang="fa-IR" sz="2400" dirty="0" smtClean="0"/>
              <a:t>الهام بخش توسعه صنعتی آلمان در دوره بیسمارک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b="0" dirty="0"/>
              <a:t>آدام اسمیت </a:t>
            </a:r>
            <a:endParaRPr lang="en-US" sz="2400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/>
            <a:r>
              <a:rPr lang="fa-IR" dirty="0" smtClean="0"/>
              <a:t> </a:t>
            </a:r>
            <a:r>
              <a:rPr lang="fa-IR" sz="2400" dirty="0" smtClean="0"/>
              <a:t>نقش تقسیم کار در افزایش اختراعات صنعتی</a:t>
            </a:r>
          </a:p>
          <a:p>
            <a:pPr algn="r" rtl="1"/>
            <a:r>
              <a:rPr lang="fa-IR" sz="2400" dirty="0"/>
              <a:t> </a:t>
            </a:r>
            <a:r>
              <a:rPr lang="fa-IR" sz="2400" dirty="0" smtClean="0"/>
              <a:t>فراهم شدن امکان ساخت صنعتی در نتیجه تقسیم کار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7</a:t>
            </a:fld>
            <a:r>
              <a:rPr lang="fa-IR" dirty="0" smtClean="0">
                <a:cs typeface="B Nazanin" panose="00000400000000000000" pitchFamily="2" charset="-78"/>
              </a:rPr>
              <a:t> از 31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183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552160"/>
            <a:ext cx="8229600" cy="4325112"/>
          </a:xfrm>
        </p:spPr>
        <p:txBody>
          <a:bodyPr>
            <a:normAutofit/>
          </a:bodyPr>
          <a:lstStyle/>
          <a:p>
            <a:pPr algn="just" rtl="1">
              <a:buNone/>
            </a:pPr>
            <a:endParaRPr lang="en-US" dirty="0">
              <a:cs typeface="B Titr" panose="000007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55576" y="2204864"/>
            <a:ext cx="3456384" cy="1212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غلبه نظریه های تعادل عمومی مبتنی بر رابطه کمیت – قیمت و حذف مؤلفه فناوری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8024" y="2132856"/>
            <a:ext cx="3635248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sz="2000" dirty="0">
                <a:cs typeface="B Nazanin" panose="00000400000000000000" pitchFamily="2" charset="-78"/>
              </a:rPr>
              <a:t>انتقادات مارکس به شیوه تولید سرمایه داری و کمرنگ شدن مفاهیم مرتبط با روابط کار و ساختار تولید در نظریه های اقتصادی</a:t>
            </a:r>
          </a:p>
        </p:txBody>
      </p: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2483768" y="3416926"/>
            <a:ext cx="1911147" cy="92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394916" y="3429000"/>
            <a:ext cx="2049292" cy="92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39752" y="4365104"/>
            <a:ext cx="4346620" cy="792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>
                <a:cs typeface="B Nazanin" panose="00000400000000000000" pitchFamily="2" charset="-78"/>
              </a:rPr>
              <a:t>شکل‌گیری اقتصاد نئوکلاسیک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44016" y="764704"/>
            <a:ext cx="8964488" cy="106984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2- فناوری و صنعت در نگاه پيشگامان اقتصاد (شکل‌گيری اقتصاد نئوکلاسيک)</a:t>
            </a:r>
            <a:endParaRPr lang="en-US" sz="2600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31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49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980728"/>
            <a:ext cx="8379079" cy="1069848"/>
          </a:xfrm>
        </p:spPr>
        <p:txBody>
          <a:bodyPr>
            <a:normAutofit/>
          </a:bodyPr>
          <a:lstStyle/>
          <a:p>
            <a:pPr algn="just" rtl="1"/>
            <a:r>
              <a:rPr lang="fa-IR" sz="2600" b="1" dirty="0" smtClean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3- اقتصاد </a:t>
            </a:r>
            <a:r>
              <a:rPr lang="fa-IR" sz="2600" b="1" dirty="0">
                <a:solidFill>
                  <a:schemeClr val="accent1">
                    <a:lumMod val="75000"/>
                  </a:schemeClr>
                </a:solidFill>
                <a:cs typeface="Titr" panose="00000700000000000000" pitchFamily="2" charset="-78"/>
              </a:rPr>
              <a:t>تکاملی (در معنای عام) به مثابه جريان‌های مخالف اقتصاد نئوکلاسيک 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cs typeface="Titr" panose="000007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fa-IR" sz="2400" dirty="0"/>
              <a:t>اقتصاد تکاملی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" y="2708519"/>
            <a:ext cx="4041648" cy="345678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/>
            <a:r>
              <a:rPr lang="fa-IR" dirty="0">
                <a:cs typeface="B Nazanin" panose="00000400000000000000" pitchFamily="2" charset="-78"/>
              </a:rPr>
              <a:t>توجه به استعاره‌های زیستی (جهان‌بینی ارگانیستی)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تغییر حالت آینده از ترتیب علی متغیرهای کنونی به واسطه نوآوری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تغییر به مثابه قانون کلی و عام جهان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توجه به مطالعات تاریخی و تجربی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1"/>
            <a:r>
              <a:rPr lang="fa-IR" sz="2400" dirty="0" smtClean="0"/>
              <a:t>اقتصاد نئوکلاسیک	</a:t>
            </a:r>
            <a:endParaRPr lang="en-US" sz="24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45678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توجه به استعاره‌های مکانیکی (جهان‌بینی مکانیکی)</a:t>
            </a:r>
          </a:p>
          <a:p>
            <a:pPr algn="just" rtl="1"/>
            <a:r>
              <a:rPr lang="fa-IR" dirty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امکان‌پذیری پیش‌بینی حالت آینده در صورت وجود اطلاعات کامل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 نگاه ساعت گونه به عالم و وجود تعاملات پایدار با ارتباطات علی و معلولی مشخص و جهان‌شمول</a:t>
            </a:r>
          </a:p>
          <a:p>
            <a:pPr algn="just" rtl="1"/>
            <a:r>
              <a:rPr lang="fa-IR" dirty="0" smtClean="0">
                <a:cs typeface="B Nazanin" panose="00000400000000000000" pitchFamily="2" charset="-78"/>
              </a:rPr>
              <a:t>توجه به استنتاجات ریاضی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360FD1-730F-4C18-B25B-3934FD1E2396}" type="slidenum">
              <a:rPr lang="fa-IR" smtClean="0">
                <a:cs typeface="B Nazanin" panose="00000400000000000000" pitchFamily="2" charset="-78"/>
              </a:rPr>
              <a:pPr/>
              <a:t>9</a:t>
            </a:fld>
            <a:r>
              <a:rPr lang="fa-IR" dirty="0" smtClean="0">
                <a:cs typeface="B Nazanin" panose="00000400000000000000" pitchFamily="2" charset="-78"/>
              </a:rPr>
              <a:t> از 31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34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1767</TotalTime>
  <Words>1997</Words>
  <Application>Microsoft Office PowerPoint</Application>
  <PresentationFormat>On-screen Show (4:3)</PresentationFormat>
  <Paragraphs>283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B Titr</vt:lpstr>
      <vt:lpstr>Times New Roman</vt:lpstr>
      <vt:lpstr>Wingdings 2</vt:lpstr>
      <vt:lpstr>Arial</vt:lpstr>
      <vt:lpstr>Trebuchet MS</vt:lpstr>
      <vt:lpstr>SimSun</vt:lpstr>
      <vt:lpstr>B Nazanin</vt:lpstr>
      <vt:lpstr>Calibri</vt:lpstr>
      <vt:lpstr>Georgia</vt:lpstr>
      <vt:lpstr>Titr</vt:lpstr>
      <vt:lpstr>Urban</vt:lpstr>
      <vt:lpstr>بررسی تاريخی مبانی نظری STIP  از نگاه مکاتب علم اقتصاد</vt:lpstr>
      <vt:lpstr>فهرست مطالب</vt:lpstr>
      <vt:lpstr>1- فروض اصلی رویکردهای اقتصادی در حوزه سیاستگذاری علم، فناوری و نوآوری</vt:lpstr>
      <vt:lpstr>1- فروض اصلی رویکردهای اقتصادی در حوزه سیاستگذاری علم، فناوری و نوآوری (ادامه)</vt:lpstr>
      <vt:lpstr>PowerPoint Presentation</vt:lpstr>
      <vt:lpstr>پرسش مهم</vt:lpstr>
      <vt:lpstr>2- فناوری و صنعت در نگاه پيشگامان اقتصاد (شکل‌گيری اقتصاد نئوکلاسيک)</vt:lpstr>
      <vt:lpstr>PowerPoint Presentation</vt:lpstr>
      <vt:lpstr>3- اقتصاد تکاملی (در معنای عام) به مثابه جريان‌های مخالف اقتصاد نئوکلاسيک </vt:lpstr>
      <vt:lpstr> تمایز هستی‌شناختی اقتصاد نئوکلاسیک از اقتصاد تکاملی </vt:lpstr>
      <vt:lpstr>گرایش­های مهم اقتصاد تکاملی (در معنای عام) و زمینه­های مورد مطالعه آن­ها</vt:lpstr>
      <vt:lpstr>4- شومپيتر: نقطه عطف شکل‌گيری مکتب اقتصاد تکاملی</vt:lpstr>
      <vt:lpstr>الگوهای نئوشومپيتری</vt:lpstr>
      <vt:lpstr> دستاوردهای نظری الگوهای نئوشومپيتری</vt:lpstr>
      <vt:lpstr>5- از تقابل تا تکامل و همگرايی دو مکتب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6- دلالت‌های سياستی اقتصاد نئوکلاسيک (رفع شکست‌های بازار)</vt:lpstr>
      <vt:lpstr>PowerPoint Presentation</vt:lpstr>
      <vt:lpstr>PowerPoint Presentation</vt:lpstr>
      <vt:lpstr>7- دلالت‌های سياستی اقتصاد تکاملی (رفع شکست يادگيری)</vt:lpstr>
      <vt:lpstr>PowerPoint Presentation</vt:lpstr>
      <vt:lpstr>PowerPoint Presentation</vt:lpstr>
      <vt:lpstr>تقابل دیدگاه‌های اقتصادی در سیاست‌گذاری علم، فناوری و نوآوری در ایران</vt:lpstr>
      <vt:lpstr>آسیب شناسی سیاست های STIP در ایران از منظر طرفداران اقتصاد نئوکلاسیک</vt:lpstr>
      <vt:lpstr>توصیه‌های طرفداران اقتصاد نئوکلاسیک در ایران</vt:lpstr>
      <vt:lpstr>آسیب شناسی سیاست های STIP در ایران از منظر طرفداران اقتصاد تکاملی</vt:lpstr>
      <vt:lpstr>توصیه‌های طرفداران اقتصاد تکاملی در ایران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69</cp:revision>
  <dcterms:created xsi:type="dcterms:W3CDTF">2019-05-01T06:29:46Z</dcterms:created>
  <dcterms:modified xsi:type="dcterms:W3CDTF">2019-07-20T11:52:13Z</dcterms:modified>
</cp:coreProperties>
</file>