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>
  <p:sldMasterIdLst>
    <p:sldMasterId id="2147483660" r:id="rId1"/>
  </p:sldMasterIdLst>
  <p:notesMasterIdLst>
    <p:notesMasterId r:id="rId39"/>
  </p:notesMasterIdLst>
  <p:sldIdLst>
    <p:sldId id="256" r:id="rId2"/>
    <p:sldId id="268" r:id="rId3"/>
    <p:sldId id="266" r:id="rId4"/>
    <p:sldId id="267" r:id="rId5"/>
    <p:sldId id="272" r:id="rId6"/>
    <p:sldId id="269" r:id="rId7"/>
    <p:sldId id="273" r:id="rId8"/>
    <p:sldId id="270" r:id="rId9"/>
    <p:sldId id="271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300" r:id="rId33"/>
    <p:sldId id="303" r:id="rId34"/>
    <p:sldId id="304" r:id="rId35"/>
    <p:sldId id="296" r:id="rId36"/>
    <p:sldId id="305" r:id="rId37"/>
    <p:sldId id="306" r:id="rId38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40"/>
    </p:embeddedFont>
    <p:embeddedFont>
      <p:font typeface="B Nazanin" panose="00000400000000000000" pitchFamily="2" charset="-78"/>
      <p:regular r:id="rId41"/>
      <p:bold r:id="rId42"/>
    </p:embeddedFont>
    <p:embeddedFont>
      <p:font typeface="Trebuchet MS" panose="020B0603020202020204" pitchFamily="3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B Titr" panose="00000700000000000000" pitchFamily="2" charset="-78"/>
      <p:bold r:id="rId51"/>
    </p:embeddedFont>
    <p:embeddedFont>
      <p:font typeface="Georgia" panose="02040502050405020303" pitchFamily="18" charset="0"/>
      <p:regular r:id="rId52"/>
      <p:bold r:id="rId53"/>
      <p:italic r:id="rId54"/>
      <p:boldItalic r:id="rId55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DAADA-C430-490A-9F69-F9489CA4884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C3468-9F70-4EF7-98CB-0639608EBC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9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sz="3200" b="1" dirty="0"/>
              <a:t>نقش دانشگاه‌ها و پژوهشگاه‌ها </a:t>
            </a:r>
            <a:r>
              <a:rPr lang="fa-IR" sz="3200" b="1" dirty="0" smtClean="0"/>
              <a:t/>
            </a:r>
            <a:br>
              <a:rPr lang="fa-IR" sz="3200" b="1" dirty="0" smtClean="0"/>
            </a:br>
            <a:r>
              <a:rPr lang="fa-IR" sz="3200" b="1" dirty="0" smtClean="0"/>
              <a:t>در </a:t>
            </a:r>
            <a:r>
              <a:rPr lang="fa-IR" sz="3200" b="1" dirty="0"/>
              <a:t>توسعه علم و فناوری و سیاستهای حمایت از آن‌ها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b="1" dirty="0" smtClean="0"/>
          </a:p>
          <a:p>
            <a:pPr algn="ctr"/>
            <a:r>
              <a:rPr lang="fa-IR" b="1" dirty="0"/>
              <a:t>کیارش </a:t>
            </a:r>
            <a:r>
              <a:rPr lang="fa-IR" b="1" dirty="0" err="1" smtClean="0"/>
              <a:t>فرتاش</a:t>
            </a:r>
            <a:endParaRPr lang="fa-IR" b="1" dirty="0" smtClean="0"/>
          </a:p>
          <a:p>
            <a:pPr algn="ctr"/>
            <a:r>
              <a:rPr lang="fa-IR" b="1" dirty="0" err="1"/>
              <a:t>محمدصادق</a:t>
            </a:r>
            <a:r>
              <a:rPr lang="fa-IR" b="1" dirty="0"/>
              <a:t> </a:t>
            </a:r>
            <a:r>
              <a:rPr lang="fa-IR" b="1" dirty="0" err="1"/>
              <a:t>خیاطیان</a:t>
            </a:r>
            <a:r>
              <a:rPr lang="fa-IR" b="1" dirty="0"/>
              <a:t> یزدی</a:t>
            </a:r>
          </a:p>
          <a:p>
            <a:pPr algn="ctr"/>
            <a:endParaRPr lang="fa-I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07" y="178613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دانشگاه‌ها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و پژوهشگاه‌ها به عنوان مجری پژوهش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2632280"/>
            <a:ext cx="8229600" cy="4325112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پذیرش نقش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به عنوان مجری پژوهش </a:t>
            </a:r>
            <a:r>
              <a:rPr lang="fa-IR" dirty="0" smtClean="0"/>
              <a:t>اکثر کشورها </a:t>
            </a:r>
            <a:r>
              <a:rPr lang="fa-IR" dirty="0"/>
              <a:t>اعم از درحال توسعه و توسعه </a:t>
            </a:r>
            <a:r>
              <a:rPr lang="fa-IR" dirty="0" smtClean="0"/>
              <a:t>یافته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تفاوت الگوی </a:t>
            </a:r>
            <a:r>
              <a:rPr lang="fa-IR" sz="2400" dirty="0" err="1"/>
              <a:t>پژوهش‌های</a:t>
            </a:r>
            <a:r>
              <a:rPr lang="fa-IR" sz="2400" dirty="0"/>
              <a:t> دانشگاهی در کشورهای </a:t>
            </a:r>
            <a:r>
              <a:rPr lang="fa-IR" sz="2400" dirty="0" smtClean="0"/>
              <a:t>مختلف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/>
              <a:t>کشورهایی </a:t>
            </a:r>
            <a:r>
              <a:rPr lang="fa-IR" sz="2400" dirty="0" smtClean="0"/>
              <a:t>نظیر </a:t>
            </a:r>
            <a:r>
              <a:rPr lang="fa-IR" sz="2400" dirty="0"/>
              <a:t>برزیل، کوبا و </a:t>
            </a:r>
            <a:r>
              <a:rPr lang="fa-IR" sz="2400" dirty="0" err="1"/>
              <a:t>اروگوئه</a:t>
            </a:r>
            <a:r>
              <a:rPr lang="fa-IR" sz="2400" dirty="0"/>
              <a:t> دارای سهم بالاتری از </a:t>
            </a:r>
            <a:r>
              <a:rPr lang="fa-IR" sz="2400" dirty="0" err="1"/>
              <a:t>هزینه‌کرد</a:t>
            </a:r>
            <a:r>
              <a:rPr lang="fa-IR" sz="2400" dirty="0"/>
              <a:t> تحقیق و توسعه دانشگاهی از کل </a:t>
            </a:r>
            <a:r>
              <a:rPr lang="fa-IR" sz="2400" dirty="0" err="1"/>
              <a:t>هزینه‌کرد</a:t>
            </a:r>
            <a:r>
              <a:rPr lang="fa-IR" sz="2400" dirty="0"/>
              <a:t> تحقیق و توسعه ملی در مقایسه با اکثر کشورهای توسعه یافته هستند</a:t>
            </a:r>
            <a:r>
              <a:rPr lang="fa-IR" sz="2400" dirty="0" smtClean="0"/>
              <a:t>.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/>
              <a:t>در مقابل کشورهایی همچون چین و </a:t>
            </a:r>
            <a:r>
              <a:rPr lang="fa-IR" sz="2400" dirty="0" smtClean="0"/>
              <a:t>روسیه، </a:t>
            </a:r>
            <a:r>
              <a:rPr lang="fa-IR" sz="2400" dirty="0"/>
              <a:t>به دلیل نظام متمرکز </a:t>
            </a:r>
            <a:r>
              <a:rPr lang="fa-IR" sz="2400" dirty="0" err="1"/>
              <a:t>برنامه‌ریزی</a:t>
            </a:r>
            <a:r>
              <a:rPr lang="fa-IR" sz="2400" dirty="0"/>
              <a:t> اقتصادی که در </a:t>
            </a:r>
            <a:r>
              <a:rPr lang="fa-IR" sz="2400" dirty="0" err="1" smtClean="0"/>
              <a:t>آن‌ها</a:t>
            </a:r>
            <a:r>
              <a:rPr lang="fa-IR" sz="2400" dirty="0" smtClean="0"/>
              <a:t> </a:t>
            </a:r>
            <a:r>
              <a:rPr lang="fa-IR" sz="2400" dirty="0"/>
              <a:t>بخش قابل توجهی از تحقیق و توسعه توسط </a:t>
            </a:r>
            <a:r>
              <a:rPr lang="fa-IR" sz="2400" dirty="0" err="1"/>
              <a:t>آژانس‌های</a:t>
            </a:r>
            <a:r>
              <a:rPr lang="fa-IR" sz="2400" dirty="0"/>
              <a:t> تخصصی دولتی صورت </a:t>
            </a:r>
            <a:r>
              <a:rPr lang="fa-IR" sz="2400" dirty="0" smtClean="0"/>
              <a:t>گرفته و </a:t>
            </a:r>
            <a:r>
              <a:rPr lang="fa-IR" sz="2400" dirty="0"/>
              <a:t>سهم تحقیق دانشگاهی از کل منابع تحقیق و توسعه در </a:t>
            </a:r>
            <a:r>
              <a:rPr lang="fa-IR" sz="2400" dirty="0" err="1"/>
              <a:t>آن‌ها</a:t>
            </a:r>
            <a:r>
              <a:rPr lang="fa-IR" sz="2400" dirty="0"/>
              <a:t> کمتر دیگر از </a:t>
            </a:r>
            <a:r>
              <a:rPr lang="fa-IR" sz="2400" dirty="0" smtClean="0"/>
              <a:t>کشورها است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10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980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000" b="1" dirty="0" smtClean="0"/>
              <a:t>2- نقش دانشگاه‌ها و پژوهشگاه‌ها در توسعه علم، فناوری و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942" y="193015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2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نقش </a:t>
            </a:r>
            <a:r>
              <a:rPr lang="fa-IR" sz="2600" b="1" dirty="0">
                <a:solidFill>
                  <a:srgbClr val="FF0000"/>
                </a:solidFill>
                <a:cs typeface="B Nazanin" panose="00000400000000000000" pitchFamily="2" charset="-78"/>
              </a:rPr>
              <a:t>و مأموریت دانشگاه‌ها و پژوهشگاه‌‌ها </a:t>
            </a:r>
            <a:r>
              <a:rPr lang="fa-IR" sz="2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/>
            </a:r>
            <a:br>
              <a:rPr lang="fa-IR" sz="2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fa-IR" sz="2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در </a:t>
            </a:r>
            <a:r>
              <a:rPr lang="fa-IR" sz="2600" b="1" dirty="0">
                <a:solidFill>
                  <a:srgbClr val="FF0000"/>
                </a:solidFill>
                <a:cs typeface="B Nazanin" panose="00000400000000000000" pitchFamily="2" charset="-78"/>
              </a:rPr>
              <a:t>نظام ملی نوآوری: فراتر از آموزش و پژوهش</a:t>
            </a:r>
            <a:endParaRPr lang="fa-IR" sz="26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3174072"/>
            <a:ext cx="8229600" cy="3639304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رویکردهای مختلف به تحلیل نظام ملی نوآوری اعم از نگاه گسترده و محدود، موجب </a:t>
            </a:r>
            <a:r>
              <a:rPr lang="fa-IR" dirty="0" smtClean="0"/>
              <a:t>و </a:t>
            </a:r>
            <a:r>
              <a:rPr lang="fa-IR" dirty="0"/>
              <a:t>تفاوت در نگاه به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در توسعه علم، فناوری و </a:t>
            </a:r>
            <a:r>
              <a:rPr lang="fa-IR" dirty="0" smtClean="0"/>
              <a:t>نوآوری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در نگاه‌ محدود، نوآوری مستقیماً از دانش ناشی </a:t>
            </a:r>
            <a:r>
              <a:rPr lang="fa-IR" dirty="0" smtClean="0"/>
              <a:t>شده و دال </a:t>
            </a:r>
            <a:r>
              <a:rPr lang="fa-IR" dirty="0"/>
              <a:t>بر حمایت از توسعه صنایع پیشرفته و </a:t>
            </a:r>
            <a:r>
              <a:rPr lang="fa-IR" dirty="0" err="1"/>
              <a:t>نوآوری‌های</a:t>
            </a:r>
            <a:r>
              <a:rPr lang="fa-IR" dirty="0"/>
              <a:t> </a:t>
            </a:r>
            <a:r>
              <a:rPr lang="fa-IR" dirty="0" smtClean="0"/>
              <a:t>علم-محور؛ </a:t>
            </a:r>
            <a:r>
              <a:rPr lang="fa-IR" dirty="0"/>
              <a:t>در نگاه محدود ارتباط دانشگاه و صنعت مستقیماً از طریق </a:t>
            </a:r>
            <a:r>
              <a:rPr lang="fa-IR" dirty="0" err="1"/>
              <a:t>پژوهش‌های</a:t>
            </a:r>
            <a:r>
              <a:rPr lang="fa-IR" dirty="0"/>
              <a:t> دانشگاهی به </a:t>
            </a:r>
            <a:r>
              <a:rPr lang="fa-IR" dirty="0" smtClean="0"/>
              <a:t>نوآوری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در </a:t>
            </a:r>
            <a:r>
              <a:rPr lang="fa-IR" dirty="0"/>
              <a:t>نگاه گسترده، نوآوری </a:t>
            </a:r>
            <a:r>
              <a:rPr lang="fa-IR" dirty="0" err="1"/>
              <a:t>پیشران</a:t>
            </a:r>
            <a:r>
              <a:rPr lang="fa-IR" dirty="0"/>
              <a:t> توسعه اقتصاد ملی </a:t>
            </a:r>
            <a:r>
              <a:rPr lang="fa-IR" dirty="0" smtClean="0"/>
              <a:t>با </a:t>
            </a:r>
            <a:r>
              <a:rPr lang="fa-IR" dirty="0"/>
              <a:t>محوریت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 smtClean="0"/>
              <a:t>بنگاه‌ها</a:t>
            </a:r>
            <a:r>
              <a:rPr lang="fa-IR" dirty="0" smtClean="0"/>
              <a:t>؛ </a:t>
            </a:r>
            <a:r>
              <a:rPr lang="fa-IR" dirty="0" err="1"/>
              <a:t>کارکردها</a:t>
            </a:r>
            <a:r>
              <a:rPr lang="fa-IR" dirty="0"/>
              <a:t> و </a:t>
            </a:r>
            <a:r>
              <a:rPr lang="fa-IR" dirty="0" err="1"/>
              <a:t>نقش‌های</a:t>
            </a:r>
            <a:r>
              <a:rPr lang="fa-IR" dirty="0"/>
              <a:t> </a:t>
            </a:r>
            <a:r>
              <a:rPr lang="fa-IR" dirty="0" err="1"/>
              <a:t>دانشگاه‌ها</a:t>
            </a:r>
            <a:r>
              <a:rPr lang="fa-IR" dirty="0"/>
              <a:t> در نظام ملی نوآوری </a:t>
            </a:r>
            <a:r>
              <a:rPr lang="fa-IR" dirty="0" smtClean="0"/>
              <a:t>فراتر </a:t>
            </a:r>
            <a:r>
              <a:rPr lang="fa-IR" dirty="0"/>
              <a:t>از صرف آموزش و پژوهش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11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980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000" b="1" dirty="0" smtClean="0"/>
              <a:t>2- نقش دانشگاه‌ها و پژوهشگاه‌ها در توسعه علم، فناوری و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2848304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مأموریت </a:t>
            </a:r>
            <a:r>
              <a:rPr lang="fa-IR" dirty="0" smtClean="0"/>
              <a:t>سوم: مجموعه </a:t>
            </a:r>
            <a:r>
              <a:rPr lang="fa-IR" dirty="0" err="1"/>
              <a:t>کارکردها</a:t>
            </a:r>
            <a:r>
              <a:rPr lang="fa-IR" dirty="0"/>
              <a:t> و </a:t>
            </a:r>
            <a:r>
              <a:rPr lang="fa-IR" dirty="0" err="1"/>
              <a:t>نقش‌هایی</a:t>
            </a:r>
            <a:r>
              <a:rPr lang="fa-IR" dirty="0"/>
              <a:t> که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علاوه بر آموزش و </a:t>
            </a:r>
            <a:r>
              <a:rPr lang="fa-IR" dirty="0" smtClean="0"/>
              <a:t>پژوهش شامل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طیفی</a:t>
            </a:r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err="1"/>
              <a:t>کارکردها</a:t>
            </a:r>
            <a:r>
              <a:rPr lang="fa-IR" dirty="0"/>
              <a:t> و </a:t>
            </a:r>
            <a:r>
              <a:rPr lang="fa-IR" dirty="0" err="1"/>
              <a:t>نقش‌ها</a:t>
            </a:r>
            <a:r>
              <a:rPr lang="fa-IR" dirty="0"/>
              <a:t> اعم از تأثیر گذاری در نوآوری انجام شده توسط </a:t>
            </a:r>
            <a:r>
              <a:rPr lang="fa-IR" dirty="0" err="1"/>
              <a:t>بنگاه‌ها</a:t>
            </a:r>
            <a:r>
              <a:rPr lang="fa-IR" dirty="0"/>
              <a:t> (نوآوری صنعتی</a:t>
            </a:r>
            <a:r>
              <a:rPr lang="fa-IR" dirty="0" smtClean="0"/>
              <a:t>)،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درگیر </a:t>
            </a:r>
            <a:r>
              <a:rPr lang="fa-IR" dirty="0"/>
              <a:t>شدن مستقیم در نوآوری و </a:t>
            </a:r>
            <a:r>
              <a:rPr lang="fa-IR" dirty="0" err="1"/>
              <a:t>کارآفرینی</a:t>
            </a:r>
            <a:r>
              <a:rPr lang="fa-IR" dirty="0"/>
              <a:t> از طریق اعطای حق لیسانس و </a:t>
            </a:r>
            <a:r>
              <a:rPr lang="fa-IR" dirty="0" err="1"/>
              <a:t>پتنت</a:t>
            </a:r>
            <a:r>
              <a:rPr lang="fa-IR" dirty="0"/>
              <a:t> </a:t>
            </a:r>
            <a:r>
              <a:rPr lang="fa-IR" dirty="0" smtClean="0"/>
              <a:t>و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تأسیس </a:t>
            </a:r>
            <a:r>
              <a:rPr lang="fa-IR" dirty="0" err="1"/>
              <a:t>شرکت‌های</a:t>
            </a:r>
            <a:r>
              <a:rPr lang="fa-IR" dirty="0"/>
              <a:t> زایشی، 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تأثیرگذاری</a:t>
            </a:r>
            <a:r>
              <a:rPr lang="fa-IR" dirty="0" smtClean="0"/>
              <a:t> </a:t>
            </a:r>
            <a:r>
              <a:rPr lang="fa-IR" dirty="0"/>
              <a:t>در </a:t>
            </a:r>
            <a:r>
              <a:rPr lang="fa-IR" dirty="0" err="1"/>
              <a:t>فرارسی</a:t>
            </a:r>
            <a:r>
              <a:rPr lang="fa-IR" dirty="0"/>
              <a:t> فناورانه و </a:t>
            </a:r>
            <a:r>
              <a:rPr lang="fa-IR" dirty="0" err="1"/>
              <a:t>تأثیرگذاری</a:t>
            </a:r>
            <a:r>
              <a:rPr lang="fa-IR" dirty="0"/>
              <a:t> در توسعه محلی و ملی از طریق پاسخگویی به نیازهای اجتماعی و اقتصادی محیط </a:t>
            </a:r>
            <a:r>
              <a:rPr lang="fa-IR" dirty="0" smtClean="0"/>
              <a:t>پیرامون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12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8942" y="178613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2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نقش </a:t>
            </a:r>
            <a:r>
              <a:rPr lang="fa-IR" sz="2600" b="1" dirty="0">
                <a:solidFill>
                  <a:srgbClr val="FF0000"/>
                </a:solidFill>
                <a:cs typeface="B Nazanin" panose="00000400000000000000" pitchFamily="2" charset="-78"/>
              </a:rPr>
              <a:t>و مأموریت دانشگاه‌ها و پژوهشگاه‌‌ها </a:t>
            </a:r>
            <a:r>
              <a:rPr lang="fa-IR" sz="2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/>
            </a:r>
            <a:br>
              <a:rPr lang="fa-IR" sz="2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fa-IR" sz="2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در </a:t>
            </a:r>
            <a:r>
              <a:rPr lang="fa-IR" sz="2600" b="1" dirty="0">
                <a:solidFill>
                  <a:srgbClr val="FF0000"/>
                </a:solidFill>
                <a:cs typeface="B Nazanin" panose="00000400000000000000" pitchFamily="2" charset="-78"/>
              </a:rPr>
              <a:t>نظام ملی نوآوری: فراتر از آموزش و پژوهش</a:t>
            </a:r>
            <a:endParaRPr lang="fa-IR" sz="26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000" b="1" dirty="0" smtClean="0"/>
              <a:t>2- نقش دانشگاه‌ها و پژوهشگاه‌ها در توسعه علم، فناوری و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2704288"/>
            <a:ext cx="8229600" cy="432511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پذیرش تأثیر </a:t>
            </a:r>
            <a:r>
              <a:rPr lang="fa-IR" dirty="0" err="1"/>
              <a:t>پژوهش‌های</a:t>
            </a:r>
            <a:r>
              <a:rPr lang="fa-IR" dirty="0"/>
              <a:t>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در </a:t>
            </a:r>
            <a:r>
              <a:rPr lang="fa-IR" dirty="0" err="1"/>
              <a:t>نوآوری‌های</a:t>
            </a:r>
            <a:r>
              <a:rPr lang="fa-IR" dirty="0"/>
              <a:t> صنعتی </a:t>
            </a:r>
            <a:r>
              <a:rPr lang="fa-IR" dirty="0" smtClean="0"/>
              <a:t>توسط تقریباً </a:t>
            </a:r>
            <a:r>
              <a:rPr lang="fa-IR" dirty="0"/>
              <a:t>همه محققان و </a:t>
            </a:r>
            <a:r>
              <a:rPr lang="fa-IR" dirty="0" err="1" smtClean="0"/>
              <a:t>سیاست‌گذاران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یکسان نبودن این </a:t>
            </a:r>
            <a:r>
              <a:rPr lang="fa-IR" dirty="0"/>
              <a:t>تأثیر در </a:t>
            </a:r>
            <a:r>
              <a:rPr lang="fa-IR" dirty="0" err="1"/>
              <a:t>بخش‌های</a:t>
            </a:r>
            <a:r>
              <a:rPr lang="fa-IR" dirty="0"/>
              <a:t> مختلف </a:t>
            </a:r>
            <a:r>
              <a:rPr lang="fa-IR" dirty="0" smtClean="0"/>
              <a:t>صنعتی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در </a:t>
            </a:r>
            <a:r>
              <a:rPr lang="fa-IR" dirty="0" err="1"/>
              <a:t>بخش‌هایی</a:t>
            </a:r>
            <a:r>
              <a:rPr lang="fa-IR" dirty="0"/>
              <a:t> مانند دارو، زیست فناوری و تجهیزات پزشکی این تأثیر بسیار بالاتر و </a:t>
            </a:r>
            <a:r>
              <a:rPr lang="fa-IR" dirty="0" err="1"/>
              <a:t>مستقیم‌تر</a:t>
            </a:r>
            <a:r>
              <a:rPr lang="fa-IR" dirty="0"/>
              <a:t> از </a:t>
            </a:r>
            <a:r>
              <a:rPr lang="fa-IR" dirty="0" err="1"/>
              <a:t>حوزه‌های</a:t>
            </a:r>
            <a:r>
              <a:rPr lang="fa-IR" dirty="0"/>
              <a:t> نظیر خودرو یا </a:t>
            </a:r>
            <a:r>
              <a:rPr lang="fa-IR" dirty="0" smtClean="0"/>
              <a:t>فناوری اطلاعات و ارتباطات است که </a:t>
            </a:r>
            <a:r>
              <a:rPr lang="fa-IR" dirty="0" err="1"/>
              <a:t>نقش‌های</a:t>
            </a:r>
            <a:r>
              <a:rPr lang="fa-IR" dirty="0"/>
              <a:t> تحقیقات </a:t>
            </a:r>
            <a:r>
              <a:rPr lang="fa-IR" dirty="0" err="1"/>
              <a:t>بنگاهی</a:t>
            </a:r>
            <a:r>
              <a:rPr lang="fa-IR" dirty="0"/>
              <a:t> در </a:t>
            </a:r>
            <a:r>
              <a:rPr lang="fa-IR" dirty="0" err="1"/>
              <a:t>آن‌ها</a:t>
            </a:r>
            <a:r>
              <a:rPr lang="fa-IR" dirty="0"/>
              <a:t> </a:t>
            </a:r>
            <a:r>
              <a:rPr lang="fa-IR" dirty="0" err="1" smtClean="0"/>
              <a:t>پررنگ‌تر</a:t>
            </a:r>
            <a:r>
              <a:rPr lang="fa-IR" dirty="0" smtClean="0"/>
              <a:t> </a:t>
            </a:r>
            <a:r>
              <a:rPr lang="fa-IR" dirty="0"/>
              <a:t>است. 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در اکثر صنایع به جز </a:t>
            </a:r>
            <a:r>
              <a:rPr lang="fa-IR" dirty="0" err="1"/>
              <a:t>استثنائاتی</a:t>
            </a:r>
            <a:r>
              <a:rPr lang="fa-IR" dirty="0"/>
              <a:t> نظیر بخش </a:t>
            </a:r>
            <a:r>
              <a:rPr lang="fa-IR" dirty="0" smtClean="0"/>
              <a:t>دارو، </a:t>
            </a:r>
            <a:r>
              <a:rPr lang="fa-IR" dirty="0" err="1"/>
              <a:t>پژوهش‌های</a:t>
            </a:r>
            <a:r>
              <a:rPr lang="fa-IR" dirty="0"/>
              <a:t> دانشگاهی در تحریک تحقیق و توسعه، و نوآوری صنعتی، تأثیر زیادی </a:t>
            </a:r>
            <a:r>
              <a:rPr lang="fa-IR" dirty="0" smtClean="0"/>
              <a:t>نداشته و </a:t>
            </a:r>
            <a:r>
              <a:rPr lang="fa-IR" dirty="0" err="1" smtClean="0"/>
              <a:t>پررنگ‌تر</a:t>
            </a:r>
            <a:r>
              <a:rPr lang="fa-IR" dirty="0" smtClean="0"/>
              <a:t> بودن </a:t>
            </a:r>
            <a:r>
              <a:rPr lang="fa-IR" dirty="0"/>
              <a:t>نقش مشتریان و تولید </a:t>
            </a:r>
            <a:r>
              <a:rPr lang="fa-IR" dirty="0" err="1"/>
              <a:t>کنندگان</a:t>
            </a:r>
            <a:r>
              <a:rPr lang="fa-IR" dirty="0"/>
              <a:t> صنعتی </a:t>
            </a:r>
            <a:r>
              <a:rPr lang="fa-IR" dirty="0" smtClean="0"/>
              <a:t>بر نوآوری صنعتی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13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8864" y="170080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تأثیر پژوهش‌های دانشگاهی بر نوآوری صنعتی</a:t>
            </a:r>
            <a:endParaRPr lang="fa-IR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980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000" b="1" dirty="0" smtClean="0"/>
              <a:t>2- نقش دانشگاه‌ها و پژوهشگاه‌ها در توسعه علم، فناوری و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0274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قابل ملاحظه </a:t>
            </a:r>
            <a:r>
              <a:rPr lang="fa-IR" dirty="0" smtClean="0"/>
              <a:t>بودن نقش </a:t>
            </a:r>
            <a:r>
              <a:rPr lang="fa-IR" dirty="0" err="1" smtClean="0"/>
              <a:t>دانشگاه‌ها</a:t>
            </a:r>
            <a:r>
              <a:rPr lang="fa-IR" dirty="0" smtClean="0"/>
              <a:t> و </a:t>
            </a:r>
            <a:r>
              <a:rPr lang="fa-IR" dirty="0" err="1" smtClean="0"/>
              <a:t>پژوهشگاه‌ها</a:t>
            </a:r>
            <a:r>
              <a:rPr lang="fa-IR" dirty="0" smtClean="0"/>
              <a:t> در قالب </a:t>
            </a:r>
            <a:r>
              <a:rPr lang="fa-IR" dirty="0" err="1" smtClean="0"/>
              <a:t>مشاوره‌ای</a:t>
            </a:r>
            <a:r>
              <a:rPr lang="fa-IR" dirty="0" smtClean="0"/>
              <a:t>، روابط غیررسمی و تبادل نظر در </a:t>
            </a:r>
            <a:r>
              <a:rPr lang="fa-IR" dirty="0" err="1" smtClean="0"/>
              <a:t>کنفرانس‌ها</a:t>
            </a:r>
            <a:r>
              <a:rPr lang="fa-IR" dirty="0" smtClean="0"/>
              <a:t> و </a:t>
            </a:r>
            <a:r>
              <a:rPr lang="fa-IR" dirty="0" err="1" smtClean="0"/>
              <a:t>همایش‌ها</a:t>
            </a:r>
            <a:r>
              <a:rPr lang="fa-IR" dirty="0" smtClean="0"/>
              <a:t> و نیز </a:t>
            </a:r>
            <a:r>
              <a:rPr lang="fa-IR" dirty="0" err="1" smtClean="0"/>
              <a:t>گزارش‌های</a:t>
            </a:r>
            <a:r>
              <a:rPr lang="fa-IR" dirty="0" smtClean="0"/>
              <a:t> پژوهشی در جهت دهی به نوآوری و </a:t>
            </a:r>
            <a:r>
              <a:rPr lang="fa-IR" dirty="0" err="1" smtClean="0"/>
              <a:t>پژوهش‌های</a:t>
            </a:r>
            <a:r>
              <a:rPr lang="fa-IR" dirty="0" smtClean="0"/>
              <a:t> صنعتی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 </a:t>
            </a:r>
            <a:r>
              <a:rPr lang="fa-IR" dirty="0" err="1"/>
              <a:t>رایج‌تر</a:t>
            </a:r>
            <a:r>
              <a:rPr lang="fa-IR" dirty="0"/>
              <a:t> </a:t>
            </a:r>
            <a:r>
              <a:rPr lang="fa-IR" dirty="0" smtClean="0"/>
              <a:t>بودن </a:t>
            </a:r>
            <a:r>
              <a:rPr lang="fa-IR" dirty="0" err="1" smtClean="0"/>
              <a:t>همکاری‌های</a:t>
            </a:r>
            <a:r>
              <a:rPr lang="fa-IR" dirty="0" smtClean="0"/>
              <a:t> صنعت با </a:t>
            </a:r>
            <a:r>
              <a:rPr lang="fa-IR" dirty="0" err="1" smtClean="0"/>
              <a:t>دانشگاه‌ها</a:t>
            </a:r>
            <a:r>
              <a:rPr lang="fa-IR" dirty="0" smtClean="0"/>
              <a:t> و </a:t>
            </a:r>
            <a:r>
              <a:rPr lang="fa-IR" dirty="0" err="1" smtClean="0"/>
              <a:t>پژوهشگاه‌ها</a:t>
            </a:r>
            <a:r>
              <a:rPr lang="fa-IR" dirty="0" smtClean="0"/>
              <a:t> در مجاورت جغرافیایی خود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طبق بررسی </a:t>
            </a:r>
            <a:r>
              <a:rPr lang="fa-IR" dirty="0" err="1"/>
              <a:t>بنگاه‌های</a:t>
            </a:r>
            <a:r>
              <a:rPr lang="fa-IR" dirty="0"/>
              <a:t> آمریکایی طی دهه 1970 و 1980 میلادی،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در نوآوری صنعتی </a:t>
            </a:r>
            <a:r>
              <a:rPr lang="fa-IR" dirty="0" smtClean="0"/>
              <a:t>در </a:t>
            </a:r>
            <a:r>
              <a:rPr lang="fa-IR" dirty="0"/>
              <a:t>اکثر صنایع موثر </a:t>
            </a:r>
            <a:r>
              <a:rPr lang="fa-IR" dirty="0" err="1" smtClean="0"/>
              <a:t>بوده‌اند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با </a:t>
            </a:r>
            <a:r>
              <a:rPr lang="fa-IR" dirty="0"/>
              <a:t>این </a:t>
            </a:r>
            <a:r>
              <a:rPr lang="fa-IR" dirty="0" smtClean="0"/>
              <a:t>حال، </a:t>
            </a:r>
            <a:r>
              <a:rPr lang="fa-IR" dirty="0"/>
              <a:t>تحقیق و توسعه داخلی </a:t>
            </a:r>
            <a:r>
              <a:rPr lang="fa-IR" dirty="0" err="1" smtClean="0"/>
              <a:t>بنگاه‌ها</a:t>
            </a:r>
            <a:r>
              <a:rPr lang="fa-IR" dirty="0" smtClean="0"/>
              <a:t> </a:t>
            </a:r>
            <a:r>
              <a:rPr lang="fa-IR" dirty="0" err="1" smtClean="0"/>
              <a:t>اصلی‌ترین</a:t>
            </a:r>
            <a:r>
              <a:rPr lang="fa-IR" dirty="0" smtClean="0"/>
              <a:t> </a:t>
            </a:r>
            <a:r>
              <a:rPr lang="fa-IR" dirty="0" err="1"/>
              <a:t>پیشران</a:t>
            </a:r>
            <a:r>
              <a:rPr lang="fa-IR" dirty="0"/>
              <a:t> نوآوری صنعتی </a:t>
            </a:r>
            <a:r>
              <a:rPr lang="fa-IR" dirty="0" smtClean="0"/>
              <a:t>در </a:t>
            </a:r>
            <a:r>
              <a:rPr lang="fa-IR" dirty="0" err="1" smtClean="0"/>
              <a:t>آن‌ها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600" y="6492240"/>
            <a:ext cx="762000" cy="365760"/>
          </a:xfrm>
        </p:spPr>
        <p:txBody>
          <a:bodyPr vert="horz" lIns="91440" bIns="45720" anchor="t" anchorCtr="1"/>
          <a:lstStyle/>
          <a:p>
            <a:pPr algn="l"/>
            <a:fld id="{85360FD1-730F-4C18-B25B-3934FD1E2396}" type="slidenum">
              <a:rPr lang="fa-IR" smtClean="0"/>
              <a:pPr algn="l"/>
              <a:t>14</a:t>
            </a:fld>
            <a:endParaRPr lang="fa-IR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38256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8864" y="170080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تأثیر پژوهش‌های دانشگاهی بر نوآوری صنعتی</a:t>
            </a:r>
            <a:endParaRPr lang="fa-IR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980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000" b="1" dirty="0" smtClean="0"/>
              <a:t>2- نقش دانشگاه‌ها و پژوهشگاه‌ها در توسعه علم، فناوری و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523938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نمونه‌های</a:t>
            </a:r>
            <a:r>
              <a:rPr lang="fa-IR" dirty="0"/>
              <a:t> بسیار موفق محوریت </a:t>
            </a:r>
            <a:r>
              <a:rPr lang="fa-IR" dirty="0" err="1"/>
              <a:t>دانشگاه‌ها</a:t>
            </a:r>
            <a:r>
              <a:rPr lang="fa-IR" dirty="0"/>
              <a:t> و پژوهشگاه‌‌ها در توسعه </a:t>
            </a:r>
            <a:r>
              <a:rPr lang="fa-IR" dirty="0" err="1"/>
              <a:t>منطقه‌ای</a:t>
            </a:r>
            <a:r>
              <a:rPr lang="fa-IR" dirty="0"/>
              <a:t> 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دره سیلیکون در کالیفرنیا و جاده 128 بوستون آمریکا با مشارکت فعال </a:t>
            </a:r>
            <a:r>
              <a:rPr lang="fa-IR" dirty="0" err="1"/>
              <a:t>شرکت‌های</a:t>
            </a:r>
            <a:r>
              <a:rPr lang="fa-IR" dirty="0"/>
              <a:t> زایشی دانشگاهی (</a:t>
            </a:r>
            <a:r>
              <a:rPr lang="fa-IR" dirty="0" err="1"/>
              <a:t>دانشگاه‌های</a:t>
            </a:r>
            <a:r>
              <a:rPr lang="fa-IR" dirty="0"/>
              <a:t> برکلی، </a:t>
            </a:r>
            <a:r>
              <a:rPr lang="fa-IR" dirty="0" err="1"/>
              <a:t>استنفورد</a:t>
            </a:r>
            <a:r>
              <a:rPr lang="fa-IR" dirty="0"/>
              <a:t> و کالیفرنیا در اطراف دره سیلیکون، و </a:t>
            </a:r>
            <a:r>
              <a:rPr lang="fa-IR" dirty="0" err="1"/>
              <a:t>دانشگاه‌های</a:t>
            </a:r>
            <a:r>
              <a:rPr lang="fa-IR" dirty="0"/>
              <a:t> هاروارد و ام</a:t>
            </a:r>
            <a:r>
              <a:rPr lang="en-US" dirty="0"/>
              <a:t>‌</a:t>
            </a:r>
            <a:r>
              <a:rPr lang="fa-IR" dirty="0"/>
              <a:t>آی</a:t>
            </a:r>
            <a:r>
              <a:rPr lang="en-US" dirty="0"/>
              <a:t>‌</a:t>
            </a:r>
            <a:r>
              <a:rPr lang="fa-IR" dirty="0"/>
              <a:t>تی در اطراف جاده 128</a:t>
            </a:r>
            <a:r>
              <a:rPr lang="fa-IR" dirty="0" smtClean="0"/>
              <a:t>)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تحریک شکل گیری </a:t>
            </a:r>
            <a:r>
              <a:rPr lang="fa-IR" dirty="0" err="1"/>
              <a:t>خوشه‌های</a:t>
            </a:r>
            <a:r>
              <a:rPr lang="fa-IR" dirty="0"/>
              <a:t> </a:t>
            </a:r>
            <a:r>
              <a:rPr lang="fa-IR" dirty="0" err="1"/>
              <a:t>منطقه‌ای</a:t>
            </a:r>
            <a:r>
              <a:rPr lang="fa-IR" dirty="0"/>
              <a:t> </a:t>
            </a:r>
            <a:r>
              <a:rPr lang="fa-IR" dirty="0" smtClean="0"/>
              <a:t>توسط </a:t>
            </a:r>
            <a:r>
              <a:rPr lang="fa-IR" dirty="0" err="1" smtClean="0"/>
              <a:t>دولت‌ها</a:t>
            </a:r>
            <a:r>
              <a:rPr lang="fa-IR" dirty="0" smtClean="0"/>
              <a:t> با </a:t>
            </a:r>
            <a:r>
              <a:rPr lang="fa-IR" dirty="0"/>
              <a:t>نقش موثر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 smtClean="0"/>
              <a:t>پژوهشگاه‌ها</a:t>
            </a:r>
            <a:r>
              <a:rPr lang="fa-IR" dirty="0" smtClean="0"/>
              <a:t> از طریق </a:t>
            </a:r>
            <a:r>
              <a:rPr lang="fa-IR" dirty="0"/>
              <a:t>حمایت از شکل گیری و توسعه نهادهایی همچون پارک‌ علم و فناوری، مراکز رشد، مراکز نوآوری/ فناوری و </a:t>
            </a:r>
            <a:r>
              <a:rPr lang="fa-IR" dirty="0" err="1"/>
              <a:t>قطب‌های</a:t>
            </a:r>
            <a:r>
              <a:rPr lang="fa-IR" dirty="0"/>
              <a:t> علمی </a:t>
            </a:r>
            <a:endParaRPr lang="en-US" dirty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endParaRPr lang="fa-IR" dirty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15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8864" y="170080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تأثیر پژوهش‌های دانشگاهی بر نوآوری صنعتی</a:t>
            </a:r>
            <a:endParaRPr lang="fa-IR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980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000" b="1" dirty="0" smtClean="0"/>
              <a:t>2- نقش دانشگاه‌ها و پژوهشگاه‌ها در توسعه علم، فناوری و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92" y="2766080"/>
            <a:ext cx="8229600" cy="3960440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تجاری سازی در </a:t>
            </a:r>
            <a:r>
              <a:rPr lang="fa-IR" dirty="0" err="1"/>
              <a:t>دانشگاه‌ها</a:t>
            </a:r>
            <a:r>
              <a:rPr lang="fa-IR" dirty="0"/>
              <a:t> و پژوهشگاه </a:t>
            </a:r>
            <a:r>
              <a:rPr lang="fa-IR" dirty="0" smtClean="0"/>
              <a:t>منبع </a:t>
            </a:r>
            <a:r>
              <a:rPr lang="fa-IR" dirty="0" err="1"/>
              <a:t>نوآوری‌های</a:t>
            </a:r>
            <a:r>
              <a:rPr lang="fa-IR" dirty="0"/>
              <a:t> مهمی همچون </a:t>
            </a:r>
            <a:r>
              <a:rPr lang="fa-IR" dirty="0" err="1"/>
              <a:t>دی‌ان‌اِی</a:t>
            </a:r>
            <a:r>
              <a:rPr lang="fa-IR" dirty="0"/>
              <a:t> ، </a:t>
            </a:r>
            <a:r>
              <a:rPr lang="fa-IR" dirty="0" err="1"/>
              <a:t>جی‌پی‌اِس</a:t>
            </a:r>
            <a:r>
              <a:rPr lang="fa-IR" dirty="0"/>
              <a:t>  و </a:t>
            </a:r>
            <a:r>
              <a:rPr lang="fa-IR" dirty="0" err="1" smtClean="0"/>
              <a:t>ام‌پی‌تری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مهم‌ترین</a:t>
            </a:r>
            <a:r>
              <a:rPr lang="fa-IR" dirty="0"/>
              <a:t> </a:t>
            </a:r>
            <a:r>
              <a:rPr lang="fa-IR" dirty="0" err="1"/>
              <a:t>مکانیزم‌های</a:t>
            </a:r>
            <a:r>
              <a:rPr lang="fa-IR" dirty="0"/>
              <a:t> </a:t>
            </a:r>
            <a:r>
              <a:rPr lang="fa-IR" dirty="0" err="1"/>
              <a:t>تجاری‌سازی</a:t>
            </a:r>
            <a:r>
              <a:rPr lang="fa-IR" dirty="0"/>
              <a:t> </a:t>
            </a:r>
            <a:r>
              <a:rPr lang="fa-IR" dirty="0" err="1"/>
              <a:t>پژوهش‌های</a:t>
            </a:r>
            <a:r>
              <a:rPr lang="fa-IR" dirty="0"/>
              <a:t>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 smtClean="0"/>
              <a:t>پژوهشگاه‌ها</a:t>
            </a:r>
            <a:r>
              <a:rPr lang="fa-IR" dirty="0" smtClean="0"/>
              <a:t>: ثبت </a:t>
            </a:r>
            <a:r>
              <a:rPr lang="fa-IR" dirty="0" err="1"/>
              <a:t>پتنت</a:t>
            </a:r>
            <a:r>
              <a:rPr lang="fa-IR" dirty="0"/>
              <a:t>، تأسیس </a:t>
            </a:r>
            <a:r>
              <a:rPr lang="fa-IR" dirty="0" err="1"/>
              <a:t>شرکت‌های</a:t>
            </a:r>
            <a:r>
              <a:rPr lang="fa-IR" dirty="0"/>
              <a:t> زایشی، اعطای حق لیسانس، همکاری پژوهشی با صنعت و مشاوره به </a:t>
            </a:r>
            <a:r>
              <a:rPr lang="fa-IR" dirty="0" smtClean="0"/>
              <a:t>صنعت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افزایش </a:t>
            </a:r>
            <a:r>
              <a:rPr lang="fa-IR" dirty="0" smtClean="0"/>
              <a:t>فعالیت‌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در ثبت </a:t>
            </a:r>
            <a:r>
              <a:rPr lang="fa-IR" dirty="0" err="1"/>
              <a:t>پتنت</a:t>
            </a:r>
            <a:r>
              <a:rPr lang="fa-IR" dirty="0"/>
              <a:t> و واگذاری حق لیسانس، خصوصاً در آمریکا، در دهه 1970 </a:t>
            </a:r>
            <a:r>
              <a:rPr lang="fa-IR" dirty="0" smtClean="0"/>
              <a:t>میلادی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راه اندازی </a:t>
            </a:r>
            <a:r>
              <a:rPr lang="fa-IR" dirty="0"/>
              <a:t>دفاتر ارتباط با صنعت و انتقال </a:t>
            </a:r>
            <a:r>
              <a:rPr lang="fa-IR" dirty="0" smtClean="0"/>
              <a:t>فناوری تا </a:t>
            </a:r>
            <a:r>
              <a:rPr lang="fa-IR" dirty="0"/>
              <a:t>پایان دهه 1980 تقریباً </a:t>
            </a:r>
            <a:r>
              <a:rPr lang="fa-IR" dirty="0" smtClean="0"/>
              <a:t>در تمامی </a:t>
            </a:r>
            <a:r>
              <a:rPr lang="fa-IR" dirty="0" err="1"/>
              <a:t>دانشگاه‌های</a:t>
            </a:r>
            <a:r>
              <a:rPr lang="fa-IR" dirty="0"/>
              <a:t> شاخص </a:t>
            </a:r>
            <a:r>
              <a:rPr lang="fa-IR" dirty="0" smtClean="0"/>
              <a:t>دنیا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16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8864" y="170080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تجاری‌سازی پژوهش‌های دانشگاه‌ها و پژوهشگاه‌ها</a:t>
            </a:r>
            <a:endParaRPr lang="fa-IR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980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000" b="1" dirty="0" smtClean="0"/>
              <a:t>2- نقش دانشگاه‌ها و پژوهشگاه‌ها در توسعه علم، فناوری و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2924944"/>
            <a:ext cx="8229600" cy="352839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افزایش </a:t>
            </a:r>
            <a:r>
              <a:rPr lang="fa-IR" dirty="0" err="1"/>
              <a:t>فعالیت‌های</a:t>
            </a:r>
            <a:r>
              <a:rPr lang="fa-IR" dirty="0"/>
              <a:t> </a:t>
            </a:r>
            <a:r>
              <a:rPr lang="fa-IR" dirty="0" err="1"/>
              <a:t>تجاری‌سازی</a:t>
            </a:r>
            <a:r>
              <a:rPr lang="fa-IR" dirty="0"/>
              <a:t> </a:t>
            </a:r>
            <a:r>
              <a:rPr lang="fa-IR" dirty="0" err="1"/>
              <a:t>پژوهش‌های</a:t>
            </a:r>
            <a:r>
              <a:rPr lang="fa-IR" dirty="0"/>
              <a:t> دانشگاهی را عموماً به تصویب قانون </a:t>
            </a:r>
            <a:r>
              <a:rPr lang="fa-IR" dirty="0" err="1"/>
              <a:t>بای</a:t>
            </a:r>
            <a:r>
              <a:rPr lang="fa-IR" dirty="0"/>
              <a:t>-دال  در سال 1980 در آمریکا و سپس </a:t>
            </a:r>
            <a:r>
              <a:rPr lang="fa-IR" dirty="0" err="1"/>
              <a:t>درس‌آموزی</a:t>
            </a:r>
            <a:r>
              <a:rPr lang="fa-IR" dirty="0"/>
              <a:t>  دیگر کشورها از این قانون نسبت </a:t>
            </a:r>
            <a:r>
              <a:rPr lang="fa-IR" dirty="0" smtClean="0"/>
              <a:t>داده شده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قانون بال-دال در آمریکا به مجریان </a:t>
            </a:r>
            <a:r>
              <a:rPr lang="fa-IR" dirty="0" err="1"/>
              <a:t>پژوهش‌های</a:t>
            </a:r>
            <a:r>
              <a:rPr lang="fa-IR" dirty="0"/>
              <a:t> انجام شده با </a:t>
            </a:r>
            <a:r>
              <a:rPr lang="fa-IR" dirty="0" err="1"/>
              <a:t>بودجه‌های</a:t>
            </a:r>
            <a:r>
              <a:rPr lang="fa-IR" dirty="0"/>
              <a:t> دولتی اجازه </a:t>
            </a:r>
            <a:r>
              <a:rPr lang="fa-IR" dirty="0" err="1"/>
              <a:t>غیرمشروط</a:t>
            </a:r>
            <a:r>
              <a:rPr lang="fa-IR" dirty="0"/>
              <a:t> ثبت نتایج </a:t>
            </a:r>
            <a:r>
              <a:rPr lang="fa-IR" dirty="0" err="1"/>
              <a:t>آن‌ها</a:t>
            </a:r>
            <a:r>
              <a:rPr lang="fa-IR" dirty="0"/>
              <a:t> را در قالب </a:t>
            </a:r>
            <a:r>
              <a:rPr lang="fa-IR" dirty="0" err="1"/>
              <a:t>پتنت</a:t>
            </a:r>
            <a:r>
              <a:rPr lang="fa-IR" dirty="0"/>
              <a:t> و یا اخذ حق لیسانس از </a:t>
            </a:r>
            <a:r>
              <a:rPr lang="fa-IR" dirty="0" err="1" smtClean="0"/>
              <a:t>آن‌ها</a:t>
            </a:r>
            <a:r>
              <a:rPr lang="fa-IR" dirty="0" smtClean="0"/>
              <a:t> </a:t>
            </a:r>
            <a:r>
              <a:rPr lang="fa-IR" dirty="0"/>
              <a:t>را اعطاء </a:t>
            </a:r>
            <a:r>
              <a:rPr lang="fa-IR" dirty="0" smtClean="0"/>
              <a:t>نمود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با این حال، </a:t>
            </a:r>
            <a:r>
              <a:rPr lang="fa-IR" dirty="0"/>
              <a:t>قانون </a:t>
            </a:r>
            <a:r>
              <a:rPr lang="fa-IR" dirty="0" err="1"/>
              <a:t>بای</a:t>
            </a:r>
            <a:r>
              <a:rPr lang="fa-IR" dirty="0"/>
              <a:t>-دال شتاب روندی که پیشتر آغاز شده بود را افزایش داد و </a:t>
            </a:r>
            <a:r>
              <a:rPr lang="fa-IR" dirty="0" err="1" smtClean="0"/>
              <a:t>الزاماً</a:t>
            </a:r>
            <a:r>
              <a:rPr lang="fa-IR" dirty="0" smtClean="0"/>
              <a:t> </a:t>
            </a:r>
            <a:r>
              <a:rPr lang="fa-IR" dirty="0" err="1"/>
              <a:t>پایه‌گذار</a:t>
            </a:r>
            <a:r>
              <a:rPr lang="fa-IR" dirty="0"/>
              <a:t> روند جدیدی </a:t>
            </a:r>
            <a:r>
              <a:rPr lang="fa-IR" dirty="0" smtClean="0"/>
              <a:t>محسوب </a:t>
            </a:r>
            <a:r>
              <a:rPr lang="fa-IR" dirty="0" err="1" smtClean="0"/>
              <a:t>نمی</a:t>
            </a:r>
            <a:r>
              <a:rPr lang="fa-IR" dirty="0" smtClean="0"/>
              <a:t> شود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17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8864" y="185814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تجاری‌سازی پژوهش‌های دانشگاه‌ها و پژوهشگاه‌ها</a:t>
            </a:r>
            <a:endParaRPr lang="fa-IR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980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000" b="1" dirty="0" smtClean="0"/>
              <a:t>2- نقش دانشگاه‌ها و پژوهشگاه‌ها در توسعه علم، فناوری و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2416256"/>
            <a:ext cx="8229600" cy="432511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نقش دفاتر </a:t>
            </a:r>
            <a:r>
              <a:rPr lang="fa-IR" dirty="0"/>
              <a:t>انتقال فناوری و ارتباط با صنعت در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، بر خلاف باور غالب </a:t>
            </a:r>
            <a:r>
              <a:rPr lang="fa-IR" dirty="0" smtClean="0"/>
              <a:t>که موجب </a:t>
            </a:r>
            <a:r>
              <a:rPr lang="fa-IR" dirty="0"/>
              <a:t>برقراری ارتباط بین صنعت و دانشگاه‌ </a:t>
            </a:r>
            <a:r>
              <a:rPr lang="fa-IR" dirty="0" err="1" smtClean="0"/>
              <a:t>می‌شوند</a:t>
            </a:r>
            <a:r>
              <a:rPr lang="fa-IR" dirty="0"/>
              <a:t>: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عمدتاً رصد، </a:t>
            </a:r>
            <a:r>
              <a:rPr lang="fa-IR" dirty="0"/>
              <a:t>تسهیل و </a:t>
            </a:r>
            <a:r>
              <a:rPr lang="fa-IR" dirty="0" err="1" smtClean="0"/>
              <a:t>تراکنش</a:t>
            </a:r>
            <a:r>
              <a:rPr lang="fa-IR" dirty="0" smtClean="0"/>
              <a:t>‌ </a:t>
            </a:r>
            <a:r>
              <a:rPr lang="fa-IR" dirty="0"/>
              <a:t>بین </a:t>
            </a:r>
            <a:r>
              <a:rPr lang="fa-IR" dirty="0" err="1" smtClean="0"/>
              <a:t>طرفینی</a:t>
            </a:r>
            <a:r>
              <a:rPr lang="fa-IR" dirty="0" smtClean="0"/>
              <a:t> دارای آشنایی، تعامل </a:t>
            </a:r>
            <a:r>
              <a:rPr lang="fa-IR" dirty="0"/>
              <a:t>و </a:t>
            </a:r>
            <a:r>
              <a:rPr lang="fa-IR" dirty="0" smtClean="0"/>
              <a:t>همکاری پیشین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استفاده صنعت از </a:t>
            </a:r>
            <a:r>
              <a:rPr lang="fa-IR" dirty="0" err="1"/>
              <a:t>مکانیزم‌های</a:t>
            </a:r>
            <a:r>
              <a:rPr lang="fa-IR" dirty="0"/>
              <a:t> متنوع رسمی و غیر رسمی ارتباط با جوامع علمی (مانند مشاوره، استفاده از </a:t>
            </a:r>
            <a:r>
              <a:rPr lang="fa-IR" dirty="0" err="1"/>
              <a:t>منتشرات</a:t>
            </a:r>
            <a:r>
              <a:rPr lang="fa-IR" dirty="0"/>
              <a:t> دانشگاهی، تعاملات مستقیم) برای شناسایی </a:t>
            </a:r>
            <a:r>
              <a:rPr lang="fa-IR" dirty="0" err="1"/>
              <a:t>توانمندی‌های</a:t>
            </a:r>
            <a:r>
              <a:rPr lang="fa-IR" dirty="0"/>
              <a:t> پژوهشی </a:t>
            </a:r>
            <a:r>
              <a:rPr lang="fa-IR" dirty="0" err="1"/>
              <a:t>دانشگاه‌ها</a:t>
            </a:r>
            <a:r>
              <a:rPr lang="fa-IR" dirty="0"/>
              <a:t> و پژوهشگاه و نیز سفارش پژوهش‌ به </a:t>
            </a:r>
            <a:r>
              <a:rPr lang="fa-IR" dirty="0" err="1"/>
              <a:t>آن‌ها</a:t>
            </a:r>
            <a:r>
              <a:rPr lang="fa-IR" dirty="0"/>
              <a:t> 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دفاتر </a:t>
            </a:r>
            <a:r>
              <a:rPr lang="fa-IR" dirty="0"/>
              <a:t>انتقال فناوری و ارتباط با صنعت </a:t>
            </a:r>
            <a:r>
              <a:rPr lang="fa-IR" dirty="0" err="1"/>
              <a:t>مکانیزمی</a:t>
            </a:r>
            <a:r>
              <a:rPr lang="fa-IR" dirty="0"/>
              <a:t> با اولویت پایین در مقایسه دیگر </a:t>
            </a:r>
            <a:r>
              <a:rPr lang="fa-IR" dirty="0" err="1"/>
              <a:t>گزینه‌های</a:t>
            </a:r>
            <a:r>
              <a:rPr lang="fa-IR" dirty="0"/>
              <a:t> مورد توجه صنعت برای ارتباط با </a:t>
            </a:r>
            <a:r>
              <a:rPr lang="fa-IR" dirty="0" smtClean="0"/>
              <a:t>دانشگاه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18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8864" y="155679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تجاری‌سازی پژوهش‌های دانشگاه‌ها و پژوهشگاه‌ها</a:t>
            </a:r>
            <a:endParaRPr lang="fa-IR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000" b="1" dirty="0" smtClean="0"/>
              <a:t>2- نقش دانشگاه‌ها و پژوهشگاه‌ها در توسعه علم، فناوری و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2632280"/>
            <a:ext cx="8229600" cy="432511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از </a:t>
            </a:r>
            <a:r>
              <a:rPr lang="fa-IR" dirty="0" err="1"/>
              <a:t>مهم‌ترین</a:t>
            </a:r>
            <a:r>
              <a:rPr lang="fa-IR" dirty="0"/>
              <a:t> نهادهای پشتیبان در فرآیند </a:t>
            </a:r>
            <a:r>
              <a:rPr lang="fa-IR" dirty="0" err="1" smtClean="0"/>
              <a:t>فرارسی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وابستگی توسعه </a:t>
            </a:r>
            <a:r>
              <a:rPr lang="fa-IR" dirty="0" err="1"/>
              <a:t>بنگاه‌ها</a:t>
            </a:r>
            <a:r>
              <a:rPr lang="fa-IR" dirty="0"/>
              <a:t> و توانمندی در سطح ملی </a:t>
            </a:r>
            <a:r>
              <a:rPr lang="fa-IR" dirty="0" smtClean="0"/>
              <a:t>به </a:t>
            </a:r>
            <a:r>
              <a:rPr lang="fa-IR" dirty="0"/>
              <a:t>نظام پژوهش و آموزش عالی </a:t>
            </a:r>
            <a:r>
              <a:rPr lang="fa-IR" dirty="0" smtClean="0"/>
              <a:t>کشورها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حائز </a:t>
            </a:r>
            <a:r>
              <a:rPr lang="fa-IR" dirty="0" smtClean="0"/>
              <a:t>اهمیت بودن یادگیری </a:t>
            </a:r>
            <a:r>
              <a:rPr lang="fa-IR" dirty="0"/>
              <a:t>حاصل از تحصیلات دانشگاهی و جابجایی </a:t>
            </a:r>
            <a:r>
              <a:rPr lang="fa-IR" dirty="0" err="1"/>
              <a:t>بین‌المللی</a:t>
            </a:r>
            <a:r>
              <a:rPr lang="fa-IR" dirty="0"/>
              <a:t> </a:t>
            </a:r>
            <a:r>
              <a:rPr lang="fa-IR" dirty="0" err="1"/>
              <a:t>فارغ‌التحصیلان</a:t>
            </a:r>
            <a:r>
              <a:rPr lang="fa-IR" dirty="0"/>
              <a:t> به کشورهایی که </a:t>
            </a:r>
            <a:r>
              <a:rPr lang="fa-IR" dirty="0" err="1"/>
              <a:t>توانسته‌اند</a:t>
            </a:r>
            <a:r>
              <a:rPr lang="fa-IR" dirty="0"/>
              <a:t> در </a:t>
            </a:r>
            <a:r>
              <a:rPr lang="fa-IR" dirty="0" err="1"/>
              <a:t>فرارسی</a:t>
            </a:r>
            <a:r>
              <a:rPr lang="fa-IR" dirty="0"/>
              <a:t> فناورانه موفق </a:t>
            </a:r>
            <a:r>
              <a:rPr lang="fa-IR" dirty="0" smtClean="0"/>
              <a:t>(</a:t>
            </a:r>
            <a:r>
              <a:rPr lang="fa-IR" dirty="0"/>
              <a:t>نظیر ژاپن، آمریکا، کره جنوبی، چین و تایوان</a:t>
            </a:r>
            <a:r>
              <a:rPr lang="fa-IR" dirty="0" smtClean="0"/>
              <a:t>) باشند، در </a:t>
            </a:r>
            <a:r>
              <a:rPr lang="fa-IR" dirty="0"/>
              <a:t>فرآیند </a:t>
            </a:r>
            <a:r>
              <a:rPr lang="fa-IR" dirty="0" err="1" smtClean="0"/>
              <a:t>فرارسی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اهمیت انباشت </a:t>
            </a:r>
            <a:r>
              <a:rPr lang="fa-IR" dirty="0" err="1"/>
              <a:t>قابلیت‌ها</a:t>
            </a:r>
            <a:r>
              <a:rPr lang="fa-IR" dirty="0"/>
              <a:t>، توانمندی انجام تحقیق و توسعه کارآمد و دسترسی به </a:t>
            </a:r>
            <a:r>
              <a:rPr lang="fa-IR" dirty="0" err="1"/>
              <a:t>آموزش‌های</a:t>
            </a:r>
            <a:r>
              <a:rPr lang="fa-IR" dirty="0"/>
              <a:t> پیشرفته از </a:t>
            </a:r>
            <a:r>
              <a:rPr lang="fa-IR" dirty="0" err="1"/>
              <a:t>پیش‌نیازهای</a:t>
            </a:r>
            <a:r>
              <a:rPr lang="fa-IR" dirty="0"/>
              <a:t> یک فرآیند </a:t>
            </a:r>
            <a:r>
              <a:rPr lang="fa-IR" dirty="0" err="1"/>
              <a:t>فرارسی</a:t>
            </a:r>
            <a:r>
              <a:rPr lang="fa-IR" dirty="0"/>
              <a:t> موفق</a:t>
            </a:r>
            <a:r>
              <a:rPr lang="fa-IR" dirty="0" smtClean="0"/>
              <a:t>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19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8864" y="170080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نقش دانشگاه‌ها و پژوهشگاه‌ها در فرارسی  فناورانه</a:t>
            </a:r>
            <a:endParaRPr lang="fa-IR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000" b="1" dirty="0" smtClean="0"/>
              <a:t>2- نقش دانشگاه‌ها و پژوهشگاه‌ها در توسعه علم، فناوری و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 smtClean="0"/>
              <a:t>فهرست مطالب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/>
          </a:bodyPr>
          <a:lstStyle/>
          <a:p>
            <a:pPr marL="109728" indent="0" algn="just">
              <a:buClr>
                <a:schemeClr val="tx1"/>
              </a:buClr>
              <a:buNone/>
            </a:pPr>
            <a:r>
              <a:rPr lang="fa-IR" b="1" dirty="0"/>
              <a:t>1- مقدمه: اهمیت دانشگاه‌ها و پژوهشگاه‌ها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/>
              <a:t>2- نقش دانشگاه‌ها و پژوهشگاه‌ها در توسعه علم، فناوری و نوآوری 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/>
              <a:t>3- چالش‌های دانشگاه‌ها و پژوهشگاه‌ها در توسعه علم و فناوری 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/>
              <a:t>4- سیاست‌های حمایت از دانشگاه‌ها و پژوهشگاه‌ها 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/>
              <a:t>5- مطالعه موردی 1: مروری بر نقش و تجربه دانشگاه صنعتی شریف در توسعه علم، فناوری و نوآوری با تأکید بر مأموریت سوم 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/>
              <a:t>6- مطالعه موردی </a:t>
            </a:r>
            <a:r>
              <a:rPr lang="fa-IR" b="1" dirty="0" smtClean="0"/>
              <a:t>2</a:t>
            </a:r>
            <a:r>
              <a:rPr lang="fa-IR" b="1" dirty="0"/>
              <a:t>: دانشگاه زابل و نقش متمایز آن در توسعه منطقه‌ای محروم و کم‌تر برخوردار در کشور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001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2414"/>
            <a:ext cx="8229600" cy="3522890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صحه‌گذاری</a:t>
            </a:r>
            <a:r>
              <a:rPr lang="fa-IR" dirty="0"/>
              <a:t> بر اهمیت نقش نظام ملی پژوهش و آموزش در تأمین نیروهای آموزش دیده در </a:t>
            </a:r>
            <a:r>
              <a:rPr lang="fa-IR" dirty="0" err="1"/>
              <a:t>حوزه‌های</a:t>
            </a:r>
            <a:r>
              <a:rPr lang="fa-IR" dirty="0"/>
              <a:t> علوم و مهندسی و نیز محققان مورد نیاز </a:t>
            </a:r>
            <a:r>
              <a:rPr lang="fa-IR" dirty="0" err="1"/>
              <a:t>بنگاه‌های</a:t>
            </a:r>
            <a:r>
              <a:rPr lang="fa-IR" dirty="0"/>
              <a:t> </a:t>
            </a:r>
            <a:r>
              <a:rPr lang="fa-IR" dirty="0" smtClean="0"/>
              <a:t>تولیدی در اکثر </a:t>
            </a:r>
            <a:r>
              <a:rPr lang="fa-IR" dirty="0"/>
              <a:t>کشورهایی که </a:t>
            </a:r>
            <a:r>
              <a:rPr lang="fa-IR" dirty="0" smtClean="0"/>
              <a:t>در </a:t>
            </a:r>
            <a:r>
              <a:rPr lang="fa-IR" dirty="0" err="1" smtClean="0"/>
              <a:t>فرارسی</a:t>
            </a:r>
            <a:r>
              <a:rPr lang="fa-IR" dirty="0" smtClean="0"/>
              <a:t> </a:t>
            </a:r>
            <a:r>
              <a:rPr lang="fa-IR" dirty="0"/>
              <a:t>فناورانه از طریق تولید صنعتی موفق </a:t>
            </a:r>
            <a:r>
              <a:rPr lang="fa-IR" dirty="0" err="1" smtClean="0"/>
              <a:t>بوده‌اند</a:t>
            </a:r>
            <a:endParaRPr lang="fa-IR" dirty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محدود </a:t>
            </a:r>
            <a:r>
              <a:rPr lang="fa-IR" dirty="0" smtClean="0"/>
              <a:t>بودن </a:t>
            </a:r>
            <a:r>
              <a:rPr lang="fa-IR" dirty="0" err="1"/>
              <a:t>قش</a:t>
            </a:r>
            <a:r>
              <a:rPr lang="fa-IR" dirty="0"/>
              <a:t> </a:t>
            </a:r>
            <a:r>
              <a:rPr lang="fa-IR" dirty="0" err="1"/>
              <a:t>پژوهش‌های</a:t>
            </a:r>
            <a:r>
              <a:rPr lang="fa-IR" dirty="0"/>
              <a:t>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در فرآیند </a:t>
            </a:r>
            <a:r>
              <a:rPr lang="fa-IR" dirty="0" err="1"/>
              <a:t>فرارسی</a:t>
            </a:r>
            <a:r>
              <a:rPr lang="fa-IR" dirty="0"/>
              <a:t> فناورانه کشورهای مختلف </a:t>
            </a:r>
            <a:r>
              <a:rPr lang="fa-IR" dirty="0" smtClean="0"/>
              <a:t>به </a:t>
            </a:r>
            <a:r>
              <a:rPr lang="fa-IR" dirty="0"/>
              <a:t>جز چند </a:t>
            </a:r>
            <a:r>
              <a:rPr lang="fa-IR" dirty="0" err="1"/>
              <a:t>استثناء</a:t>
            </a:r>
            <a:r>
              <a:rPr lang="fa-IR" dirty="0"/>
              <a:t> مانند صنعت </a:t>
            </a:r>
            <a:r>
              <a:rPr lang="fa-IR" dirty="0" err="1"/>
              <a:t>هواپیماسازی</a:t>
            </a:r>
            <a:r>
              <a:rPr lang="fa-IR" dirty="0"/>
              <a:t> در برزیل و الکترونیک در کره </a:t>
            </a:r>
            <a:r>
              <a:rPr lang="fa-IR" dirty="0" smtClean="0"/>
              <a:t>جنوبی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20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8864" y="170080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نقش دانشگاه‌ها و پژوهشگاه‌ها در فرارسی  فناورانه</a:t>
            </a:r>
            <a:endParaRPr lang="fa-IR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000" b="1" dirty="0" smtClean="0"/>
              <a:t>2- نقش دانشگاه‌ها و پژوهشگاه‌ها در توسعه علم، فناوری و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2488264"/>
            <a:ext cx="8229600" cy="4325112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مواردی</a:t>
            </a:r>
            <a:r>
              <a:rPr lang="fa-IR" dirty="0"/>
              <a:t> </a:t>
            </a:r>
            <a:r>
              <a:rPr lang="fa-IR" dirty="0" smtClean="0"/>
              <a:t>موفق </a:t>
            </a:r>
            <a:r>
              <a:rPr lang="fa-IR" dirty="0" err="1" smtClean="0"/>
              <a:t>تأثیرگذاری</a:t>
            </a:r>
            <a:r>
              <a:rPr lang="fa-IR" dirty="0" smtClean="0"/>
              <a:t> پژوهش‌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در فرآیند </a:t>
            </a:r>
            <a:r>
              <a:rPr lang="fa-IR" dirty="0" err="1" smtClean="0"/>
              <a:t>فرارسی</a:t>
            </a:r>
            <a:endParaRPr lang="fa-IR" dirty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این </a:t>
            </a:r>
            <a:r>
              <a:rPr lang="fa-IR" dirty="0" err="1"/>
              <a:t>پژوهش‌ها</a:t>
            </a:r>
            <a:r>
              <a:rPr lang="fa-IR" dirty="0"/>
              <a:t> پیشرفته و پیچیده نبوده، بلکه </a:t>
            </a:r>
            <a:r>
              <a:rPr lang="fa-IR" dirty="0" err="1"/>
              <a:t>نیازمحور</a:t>
            </a:r>
            <a:r>
              <a:rPr lang="fa-IR" dirty="0"/>
              <a:t>، </a:t>
            </a:r>
            <a:r>
              <a:rPr lang="fa-IR" dirty="0" err="1"/>
              <a:t>عملگرا</a:t>
            </a:r>
            <a:r>
              <a:rPr lang="fa-IR" dirty="0"/>
              <a:t> و بستری برای تعاملات بین </a:t>
            </a:r>
            <a:r>
              <a:rPr lang="fa-IR" dirty="0" err="1"/>
              <a:t>بنگاه‌ها</a:t>
            </a:r>
            <a:r>
              <a:rPr lang="fa-IR" dirty="0"/>
              <a:t>  و نیز بستری برای دعوت از محققان و دانشمندان </a:t>
            </a:r>
            <a:r>
              <a:rPr lang="fa-IR" dirty="0" err="1"/>
              <a:t>غیرمقیم</a:t>
            </a:r>
            <a:r>
              <a:rPr lang="fa-IR" dirty="0"/>
              <a:t> برای فعالیت در وطن خود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نقش </a:t>
            </a:r>
            <a:r>
              <a:rPr lang="fa-IR" dirty="0"/>
              <a:t>تحقیق و توسعه </a:t>
            </a:r>
            <a:r>
              <a:rPr lang="fa-IR" dirty="0" err="1"/>
              <a:t>دانشگاه‌ها</a:t>
            </a:r>
            <a:r>
              <a:rPr lang="fa-IR" dirty="0"/>
              <a:t> و مراکز </a:t>
            </a:r>
            <a:r>
              <a:rPr lang="fa-IR" dirty="0" smtClean="0"/>
              <a:t>پژوهشی عموماً به </a:t>
            </a:r>
            <a:r>
              <a:rPr lang="fa-IR" dirty="0"/>
              <a:t>صورت مستقیم در فرآیند </a:t>
            </a:r>
            <a:r>
              <a:rPr lang="fa-IR" dirty="0" err="1"/>
              <a:t>فرارسی</a:t>
            </a:r>
            <a:r>
              <a:rPr lang="fa-IR" dirty="0"/>
              <a:t> فناورانه موثر </a:t>
            </a:r>
            <a:r>
              <a:rPr lang="fa-IR" dirty="0" smtClean="0"/>
              <a:t>نیست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بلکه </a:t>
            </a:r>
            <a:r>
              <a:rPr lang="fa-IR" dirty="0"/>
              <a:t>در ایجاد جو مثبت تغییر در انتقال فناوری از طریق </a:t>
            </a:r>
            <a:r>
              <a:rPr lang="fa-IR" dirty="0" err="1"/>
              <a:t>مکانیزم‌هایی</a:t>
            </a:r>
            <a:r>
              <a:rPr lang="fa-IR" dirty="0"/>
              <a:t> نظیر </a:t>
            </a:r>
            <a:r>
              <a:rPr lang="fa-IR" dirty="0" err="1"/>
              <a:t>سرمایه‌گذاری</a:t>
            </a:r>
            <a:r>
              <a:rPr lang="fa-IR" dirty="0"/>
              <a:t> خارجی و همکاری بین </a:t>
            </a:r>
            <a:r>
              <a:rPr lang="fa-IR" dirty="0" err="1"/>
              <a:t>بنگاه‌های</a:t>
            </a:r>
            <a:r>
              <a:rPr lang="fa-IR" dirty="0"/>
              <a:t> داخلی و خارجی در کشورهای نظیر کره و تایوان </a:t>
            </a:r>
            <a:r>
              <a:rPr lang="fa-IR" dirty="0" err="1" smtClean="0"/>
              <a:t>مثمرثمر</a:t>
            </a:r>
            <a:r>
              <a:rPr lang="fa-IR" dirty="0"/>
              <a:t> </a:t>
            </a:r>
            <a:r>
              <a:rPr lang="fa-IR" dirty="0" smtClean="0"/>
              <a:t>است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21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8864" y="170080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نقش دانشگاه‌ها و پژوهشگاه‌ها در فرارسی  فناورانه</a:t>
            </a:r>
            <a:endParaRPr lang="fa-IR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000" b="1" dirty="0" smtClean="0"/>
              <a:t>2- نقش دانشگاه‌ها و پژوهشگاه‌ها در توسعه علم، فناوری و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2636912"/>
            <a:ext cx="8229600" cy="3960440"/>
          </a:xfrm>
        </p:spPr>
        <p:txBody>
          <a:bodyPr>
            <a:normAutofit fontScale="925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موجود بود منابع </a:t>
            </a:r>
            <a:r>
              <a:rPr lang="fa-IR" dirty="0"/>
              <a:t>و </a:t>
            </a:r>
            <a:r>
              <a:rPr lang="fa-IR" dirty="0" err="1"/>
              <a:t>توانمندی‌های</a:t>
            </a:r>
            <a:r>
              <a:rPr lang="fa-IR" dirty="0"/>
              <a:t> مورد نیاز توسعه در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 smtClean="0"/>
              <a:t>پژوهشگاه‌ها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اهمیت یافتن نقش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 smtClean="0"/>
              <a:t>پژوهشگاه‌ها</a:t>
            </a:r>
            <a:r>
              <a:rPr lang="fa-IR" dirty="0" smtClean="0"/>
              <a:t> در </a:t>
            </a:r>
            <a:r>
              <a:rPr lang="fa-IR" dirty="0"/>
              <a:t>توسعه </a:t>
            </a:r>
            <a:r>
              <a:rPr lang="fa-IR" dirty="0" smtClean="0"/>
              <a:t>و مطرح شدن "</a:t>
            </a:r>
            <a:r>
              <a:rPr lang="fa-IR" dirty="0" err="1"/>
              <a:t>دانشگاه‌های</a:t>
            </a:r>
            <a:r>
              <a:rPr lang="fa-IR" dirty="0"/>
              <a:t> </a:t>
            </a:r>
            <a:r>
              <a:rPr lang="fa-IR" dirty="0" err="1"/>
              <a:t>توسعه‌گرا</a:t>
            </a:r>
            <a:r>
              <a:rPr lang="fa-IR" dirty="0" smtClean="0"/>
              <a:t>"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برخلاف رویکرد </a:t>
            </a:r>
            <a:r>
              <a:rPr lang="fa-IR" dirty="0" err="1"/>
              <a:t>دانشگاه‌های</a:t>
            </a:r>
            <a:r>
              <a:rPr lang="fa-IR" dirty="0"/>
              <a:t> </a:t>
            </a:r>
            <a:r>
              <a:rPr lang="fa-IR" dirty="0" err="1"/>
              <a:t>کارآفرین</a:t>
            </a:r>
            <a:r>
              <a:rPr lang="fa-IR" dirty="0"/>
              <a:t> در کشورهای توسعه یافته </a:t>
            </a:r>
            <a:r>
              <a:rPr lang="fa-IR" dirty="0" smtClean="0"/>
              <a:t>(به عنوان نهادی موثر با </a:t>
            </a:r>
            <a:r>
              <a:rPr lang="fa-IR" dirty="0"/>
              <a:t>رویکرد بازار محور و در تعامل با </a:t>
            </a:r>
            <a:r>
              <a:rPr lang="fa-IR" dirty="0" smtClean="0"/>
              <a:t>صنعت)، </a:t>
            </a:r>
            <a:r>
              <a:rPr lang="fa-IR" dirty="0"/>
              <a:t>دانشگاه </a:t>
            </a:r>
            <a:r>
              <a:rPr lang="fa-IR" dirty="0" err="1"/>
              <a:t>توسعه‌گرا</a:t>
            </a:r>
            <a:r>
              <a:rPr lang="fa-IR" dirty="0"/>
              <a:t> به عنوان جایگاه بایسته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در نظام ملی نوآوری کشورهای در حال توسعه </a:t>
            </a:r>
            <a:r>
              <a:rPr lang="fa-IR" dirty="0" smtClean="0"/>
              <a:t>مطرح شده 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دانشگاه </a:t>
            </a:r>
            <a:r>
              <a:rPr lang="fa-IR" dirty="0" err="1"/>
              <a:t>توسعه‌گرا</a:t>
            </a:r>
            <a:r>
              <a:rPr lang="fa-IR" dirty="0"/>
              <a:t> نهادی دارای تعامل باز با </a:t>
            </a:r>
            <a:r>
              <a:rPr lang="fa-IR" dirty="0" err="1"/>
              <a:t>بخش‌های</a:t>
            </a:r>
            <a:r>
              <a:rPr lang="fa-IR" dirty="0"/>
              <a:t> مختلف جامعه (از جمله صنعت) است که صرفاً با منطق سودآوری </a:t>
            </a:r>
            <a:r>
              <a:rPr lang="fa-IR" dirty="0" err="1"/>
              <a:t>تصمیم‌گیری</a:t>
            </a:r>
            <a:r>
              <a:rPr lang="fa-IR" dirty="0"/>
              <a:t> </a:t>
            </a:r>
            <a:r>
              <a:rPr lang="fa-IR" dirty="0" err="1" smtClean="0"/>
              <a:t>نمی‌کند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22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8864" y="170080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نقش دانشگاه‌ها و پژوهشگاه‌ها در توسعه ملی و منطقه‌ای</a:t>
            </a:r>
            <a:endParaRPr lang="fa-IR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000" b="1" dirty="0" smtClean="0"/>
              <a:t>2- نقش دانشگاه‌ها و پژوهشگاه‌ها در توسعه علم، فناوری و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2488264"/>
            <a:ext cx="8229600" cy="432511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دانشگاه </a:t>
            </a:r>
            <a:r>
              <a:rPr lang="fa-IR" dirty="0" err="1" smtClean="0"/>
              <a:t>توسعه‌گرا</a:t>
            </a:r>
            <a:r>
              <a:rPr lang="fa-IR" dirty="0" smtClean="0"/>
              <a:t> ضمن </a:t>
            </a:r>
            <a:r>
              <a:rPr lang="fa-IR" dirty="0"/>
              <a:t>برخورداری از استقلال کافی، </a:t>
            </a:r>
            <a:r>
              <a:rPr lang="fa-IR" dirty="0" smtClean="0"/>
              <a:t>به دنبال کمک </a:t>
            </a:r>
            <a:r>
              <a:rPr lang="fa-IR" dirty="0"/>
              <a:t>به توسعه اجتماعی و اقتصادی </a:t>
            </a:r>
            <a:r>
              <a:rPr lang="fa-IR" dirty="0" smtClean="0"/>
              <a:t>پیرامون خود است.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یک </a:t>
            </a:r>
            <a:r>
              <a:rPr lang="fa-IR" dirty="0"/>
              <a:t>دانشگاه ممکن است تمرکز بیشتر </a:t>
            </a:r>
            <a:r>
              <a:rPr lang="fa-IR" dirty="0" smtClean="0"/>
              <a:t>داشته باشد بر </a:t>
            </a:r>
            <a:r>
              <a:rPr lang="fa-IR" dirty="0"/>
              <a:t>آموزش و دیگری حل مسئله در سطح منطقه یا </a:t>
            </a:r>
            <a:r>
              <a:rPr lang="fa-IR" dirty="0" smtClean="0"/>
              <a:t>ملی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از دانشگاه </a:t>
            </a:r>
            <a:r>
              <a:rPr lang="fa-IR" dirty="0" err="1"/>
              <a:t>توسعه‌گرا</a:t>
            </a:r>
            <a:r>
              <a:rPr lang="fa-IR" dirty="0"/>
              <a:t> انتظار </a:t>
            </a:r>
            <a:r>
              <a:rPr lang="fa-IR" dirty="0" err="1" smtClean="0"/>
              <a:t>می‌رود</a:t>
            </a:r>
            <a:r>
              <a:rPr lang="fa-IR" dirty="0" smtClean="0"/>
              <a:t>: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الف</a:t>
            </a:r>
            <a:r>
              <a:rPr lang="fa-IR" dirty="0"/>
              <a:t>) </a:t>
            </a:r>
            <a:r>
              <a:rPr lang="fa-IR" dirty="0" smtClean="0"/>
              <a:t>ارائه </a:t>
            </a:r>
            <a:r>
              <a:rPr lang="fa-IR" dirty="0" err="1" smtClean="0"/>
              <a:t>آموزش‌های</a:t>
            </a:r>
            <a:r>
              <a:rPr lang="fa-IR" dirty="0" smtClean="0"/>
              <a:t> </a:t>
            </a:r>
            <a:r>
              <a:rPr lang="fa-IR" dirty="0"/>
              <a:t>مستمر مسئله محور و ترکیب </a:t>
            </a:r>
            <a:r>
              <a:rPr lang="fa-IR" dirty="0" err="1"/>
              <a:t>تئوری‌ها</a:t>
            </a:r>
            <a:r>
              <a:rPr lang="fa-IR" dirty="0"/>
              <a:t> با مسائل عملی را از بعد آموزشی 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ب</a:t>
            </a:r>
            <a:r>
              <a:rPr lang="fa-IR" dirty="0"/>
              <a:t>) </a:t>
            </a:r>
            <a:r>
              <a:rPr lang="fa-IR" dirty="0" smtClean="0"/>
              <a:t>انجام </a:t>
            </a:r>
            <a:r>
              <a:rPr lang="fa-IR" dirty="0" err="1" smtClean="0"/>
              <a:t>پژوهش‌های</a:t>
            </a:r>
            <a:r>
              <a:rPr lang="fa-IR" dirty="0" smtClean="0"/>
              <a:t> </a:t>
            </a:r>
            <a:r>
              <a:rPr lang="fa-IR" dirty="0"/>
              <a:t>متمرکز بر مسائل محلی و ملی با به کارگیری روش‌ تحقیق و ابزارهای </a:t>
            </a:r>
            <a:r>
              <a:rPr lang="fa-IR" dirty="0" smtClean="0"/>
              <a:t>علمی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ج</a:t>
            </a:r>
            <a:r>
              <a:rPr lang="fa-IR" dirty="0"/>
              <a:t>) </a:t>
            </a:r>
            <a:r>
              <a:rPr lang="fa-IR" dirty="0" smtClean="0"/>
              <a:t>ترویج </a:t>
            </a:r>
            <a:r>
              <a:rPr lang="fa-IR" dirty="0" err="1" smtClean="0"/>
              <a:t>مهارت‌های</a:t>
            </a:r>
            <a:r>
              <a:rPr lang="fa-IR" dirty="0" smtClean="0"/>
              <a:t> </a:t>
            </a:r>
            <a:r>
              <a:rPr lang="fa-IR" dirty="0"/>
              <a:t>عمومی (اعم از روحیه کار تیمی، تعامل، مسئله محوری و ...) پشتیبان نوآوری در اعضاء </a:t>
            </a:r>
            <a:r>
              <a:rPr lang="fa-IR" dirty="0" smtClean="0"/>
              <a:t>خود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23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8864" y="170080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نقش دانشگاه‌ها و پژوهشگاه‌ها در توسعه ملی و منطقه‌ای</a:t>
            </a:r>
            <a:endParaRPr lang="fa-IR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000" b="1" dirty="0" smtClean="0"/>
              <a:t>2- نقش دانشگاه‌ها و پژوهشگاه‌ها در توسعه علم، فناوری و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2708920"/>
            <a:ext cx="8229600" cy="3816424"/>
          </a:xfrm>
        </p:spPr>
        <p:txBody>
          <a:bodyPr>
            <a:normAutofit lnSpcReduction="10000"/>
          </a:bodyPr>
          <a:lstStyle/>
          <a:p>
            <a:pPr algn="just"/>
            <a:r>
              <a:rPr lang="fa-IR" dirty="0"/>
              <a:t>حائز </a:t>
            </a:r>
            <a:r>
              <a:rPr lang="fa-IR" dirty="0" smtClean="0"/>
              <a:t>اهمیت بودن نقش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از دو منظر عملکرد تحقیق و توسعه و نیز ایجاد زمینه اشتغال در نظام ملی </a:t>
            </a:r>
            <a:r>
              <a:rPr lang="fa-IR" dirty="0" smtClean="0"/>
              <a:t>نوآوری</a:t>
            </a:r>
          </a:p>
          <a:p>
            <a:pPr lvl="1" algn="just"/>
            <a:r>
              <a:rPr lang="fa-IR" dirty="0" smtClean="0"/>
              <a:t>عمده </a:t>
            </a:r>
            <a:r>
              <a:rPr lang="fa-IR" dirty="0" err="1"/>
              <a:t>حمایت‌های</a:t>
            </a:r>
            <a:r>
              <a:rPr lang="fa-IR" dirty="0"/>
              <a:t> به عمل آمده از </a:t>
            </a:r>
            <a:r>
              <a:rPr lang="fa-IR" dirty="0" err="1" smtClean="0"/>
              <a:t>دانشگاه‌ها</a:t>
            </a:r>
            <a:r>
              <a:rPr lang="fa-IR" dirty="0" smtClean="0"/>
              <a:t> </a:t>
            </a:r>
            <a:r>
              <a:rPr lang="fa-IR" dirty="0"/>
              <a:t>نیز </a:t>
            </a:r>
            <a:r>
              <a:rPr lang="fa-IR" dirty="0" smtClean="0"/>
              <a:t>حول </a:t>
            </a:r>
            <a:r>
              <a:rPr lang="fa-IR" dirty="0"/>
              <a:t>تقویت این دو نقش </a:t>
            </a:r>
            <a:r>
              <a:rPr lang="fa-IR" dirty="0" smtClean="0"/>
              <a:t> است</a:t>
            </a:r>
          </a:p>
          <a:p>
            <a:pPr algn="just"/>
            <a:r>
              <a:rPr lang="fa-IR" dirty="0"/>
              <a:t>نقش </a:t>
            </a:r>
            <a:r>
              <a:rPr lang="fa-IR" dirty="0" err="1"/>
              <a:t>پررنگ‌ها</a:t>
            </a:r>
            <a:r>
              <a:rPr lang="fa-IR" dirty="0"/>
              <a:t> </a:t>
            </a:r>
            <a:r>
              <a:rPr lang="fa-IR" dirty="0" smtClean="0"/>
              <a:t>دو </a:t>
            </a:r>
            <a:r>
              <a:rPr lang="fa-IR" dirty="0"/>
              <a:t>دانشگاه مورد بررسی در </a:t>
            </a:r>
            <a:r>
              <a:rPr lang="fa-IR" dirty="0" err="1"/>
              <a:t>مطالعه‌های</a:t>
            </a:r>
            <a:r>
              <a:rPr lang="fa-IR" dirty="0"/>
              <a:t> موردی </a:t>
            </a:r>
            <a:r>
              <a:rPr lang="fa-IR" dirty="0" smtClean="0"/>
              <a:t>در </a:t>
            </a:r>
            <a:r>
              <a:rPr lang="fa-IR" dirty="0"/>
              <a:t>توسعه محیط پیرامونی خود </a:t>
            </a:r>
            <a:endParaRPr lang="fa-IR" dirty="0" smtClean="0"/>
          </a:p>
          <a:p>
            <a:pPr lvl="1" algn="just"/>
            <a:r>
              <a:rPr lang="fa-IR" dirty="0" smtClean="0"/>
              <a:t>نقش </a:t>
            </a:r>
            <a:r>
              <a:rPr lang="fa-IR" dirty="0"/>
              <a:t>دانشگاه شریف بیشتر بر توسعه اقتصادی مبتنی بر </a:t>
            </a:r>
            <a:r>
              <a:rPr lang="fa-IR" dirty="0" err="1"/>
              <a:t>کارآفرینی</a:t>
            </a:r>
            <a:r>
              <a:rPr lang="fa-IR" dirty="0"/>
              <a:t> فناورانه و خلق ثروت در سطح ملی و نقش دانشگاه زابل متمرکز بر </a:t>
            </a:r>
            <a:r>
              <a:rPr lang="fa-IR" dirty="0" err="1"/>
              <a:t>اشتغال‌زایی</a:t>
            </a:r>
            <a:r>
              <a:rPr lang="fa-IR" dirty="0"/>
              <a:t> و کاهش فقر در پیرامون </a:t>
            </a:r>
            <a:r>
              <a:rPr lang="fa-IR" dirty="0" smtClean="0"/>
              <a:t>خود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24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8864" y="170080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نقش دانشگاه‌ها و پژوهشگاه‌ها در توسعه ملی و منطقه‌ای</a:t>
            </a:r>
            <a:endParaRPr lang="fa-IR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000" b="1" dirty="0" smtClean="0"/>
              <a:t>2- نقش دانشگاه‌ها و پژوهشگاه‌ها در توسعه علم، فناوری و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err="1"/>
              <a:t>جمع‌بندی</a:t>
            </a:r>
            <a:r>
              <a:rPr lang="fa-IR" sz="3000" b="1" dirty="0"/>
              <a:t> </a:t>
            </a:r>
            <a:r>
              <a:rPr lang="fa-IR" sz="3000" b="1" dirty="0" err="1"/>
              <a:t>نقش‌ها</a:t>
            </a:r>
            <a:r>
              <a:rPr lang="fa-IR" sz="3000" b="1" dirty="0"/>
              <a:t>، </a:t>
            </a:r>
            <a:r>
              <a:rPr lang="fa-IR" sz="3000" b="1" dirty="0" err="1"/>
              <a:t>کارکردها</a:t>
            </a:r>
            <a:r>
              <a:rPr lang="fa-IR" sz="3000" b="1" dirty="0"/>
              <a:t> و </a:t>
            </a:r>
            <a:r>
              <a:rPr lang="fa-IR" sz="3000" b="1" dirty="0" err="1"/>
              <a:t>مأموریت‌های</a:t>
            </a:r>
            <a:r>
              <a:rPr lang="fa-IR" sz="3000" b="1" dirty="0"/>
              <a:t> </a:t>
            </a:r>
            <a:r>
              <a:rPr lang="fa-IR" sz="3000" b="1" dirty="0" err="1"/>
              <a:t>دانشگاه‌ها</a:t>
            </a:r>
            <a:r>
              <a:rPr lang="fa-IR" sz="3000" b="1" dirty="0"/>
              <a:t> و </a:t>
            </a:r>
            <a:r>
              <a:rPr lang="fa-IR" sz="3000" b="1" dirty="0" err="1"/>
              <a:t>پژوهشگاه‌ها</a:t>
            </a:r>
            <a:r>
              <a:rPr lang="fa-IR" sz="3000" b="1" dirty="0"/>
              <a:t>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وجود اجماع در </a:t>
            </a:r>
            <a:r>
              <a:rPr lang="fa-IR" dirty="0"/>
              <a:t>خصوص اهمیت دانشگاه در توسعه اقتصاد دانش </a:t>
            </a:r>
            <a:r>
              <a:rPr lang="fa-IR" dirty="0" smtClean="0"/>
              <a:t>بنیان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نظرات متعدد </a:t>
            </a:r>
            <a:r>
              <a:rPr lang="fa-IR" dirty="0"/>
              <a:t>در خصوص </a:t>
            </a:r>
            <a:r>
              <a:rPr lang="fa-IR" dirty="0" err="1"/>
              <a:t>نقش‌ها</a:t>
            </a:r>
            <a:r>
              <a:rPr lang="fa-IR" dirty="0"/>
              <a:t>، </a:t>
            </a:r>
            <a:r>
              <a:rPr lang="fa-IR" dirty="0" err="1"/>
              <a:t>کارکردها</a:t>
            </a:r>
            <a:r>
              <a:rPr lang="fa-IR" dirty="0"/>
              <a:t> و مخاطبین </a:t>
            </a:r>
            <a:r>
              <a:rPr lang="fa-IR" dirty="0" err="1" smtClean="0"/>
              <a:t>دانشگاه‌ها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در </a:t>
            </a:r>
            <a:r>
              <a:rPr lang="fa-IR" dirty="0"/>
              <a:t>مجموع سه نقش اصلی 1) توسعه آموزشی در سطح جامعه؛ 2) پرداختن </a:t>
            </a:r>
            <a:r>
              <a:rPr lang="fa-IR" dirty="0" smtClean="0"/>
              <a:t>به </a:t>
            </a:r>
            <a:r>
              <a:rPr lang="fa-IR" dirty="0"/>
              <a:t>پژوهش؛ و 3) مأموریت سوم (اعم از گسترده یا محدود و متمرکز بر چند کارکرد و نقش؛ تعامل و </a:t>
            </a:r>
            <a:r>
              <a:rPr lang="fa-IR" dirty="0" err="1"/>
              <a:t>تأثیرگذاری</a:t>
            </a:r>
            <a:r>
              <a:rPr lang="fa-IR" dirty="0"/>
              <a:t> بر چندین بخش/ صنعت یا تعدادی محدودی از </a:t>
            </a:r>
            <a:r>
              <a:rPr lang="fa-IR" dirty="0" err="1" smtClean="0"/>
              <a:t>بخش‌ها</a:t>
            </a:r>
            <a:r>
              <a:rPr lang="fa-IR" dirty="0"/>
              <a:t>/ صنایع) برای </a:t>
            </a:r>
            <a:r>
              <a:rPr lang="fa-IR" dirty="0" err="1"/>
              <a:t>دانشگاه‌ها</a:t>
            </a:r>
            <a:r>
              <a:rPr lang="fa-IR" dirty="0"/>
              <a:t> </a:t>
            </a:r>
            <a:r>
              <a:rPr lang="fa-IR" dirty="0" smtClean="0"/>
              <a:t>و </a:t>
            </a:r>
            <a:r>
              <a:rPr lang="fa-IR" dirty="0" err="1" smtClean="0"/>
              <a:t>پژوهشگاه‌ها</a:t>
            </a:r>
            <a:r>
              <a:rPr lang="fa-IR" dirty="0" smtClean="0"/>
              <a:t> مطرح شده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مهم‌ترین</a:t>
            </a:r>
            <a:r>
              <a:rPr lang="fa-IR" dirty="0"/>
              <a:t> </a:t>
            </a:r>
            <a:r>
              <a:rPr lang="fa-IR" dirty="0" smtClean="0"/>
              <a:t>رویکردهای تشریح کننده نقش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در توسعه علم، فناوری و </a:t>
            </a:r>
            <a:r>
              <a:rPr lang="fa-IR" dirty="0" smtClean="0"/>
              <a:t>نوآوری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مأموریت‌های</a:t>
            </a:r>
            <a:r>
              <a:rPr lang="fa-IR" dirty="0"/>
              <a:t> آموزشی (مدل </a:t>
            </a:r>
            <a:r>
              <a:rPr lang="fa-IR" dirty="0" err="1"/>
              <a:t>بولونیایی</a:t>
            </a:r>
            <a:r>
              <a:rPr lang="fa-IR" dirty="0"/>
              <a:t>) و پژوهشی (مدل </a:t>
            </a:r>
            <a:r>
              <a:rPr lang="fa-IR" dirty="0" err="1"/>
              <a:t>همبولتی</a:t>
            </a:r>
            <a:r>
              <a:rPr lang="fa-IR" dirty="0"/>
              <a:t>) </a:t>
            </a:r>
            <a:r>
              <a:rPr lang="fa-IR" dirty="0" err="1"/>
              <a:t>دانشگاه‌ها</a:t>
            </a:r>
            <a:r>
              <a:rPr lang="fa-IR" dirty="0" smtClean="0"/>
              <a:t>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25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828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err="1"/>
              <a:t>جمع‌بندی</a:t>
            </a:r>
            <a:r>
              <a:rPr lang="fa-IR" sz="3000" b="1" dirty="0"/>
              <a:t> </a:t>
            </a:r>
            <a:r>
              <a:rPr lang="fa-IR" sz="3000" b="1" dirty="0" err="1"/>
              <a:t>نقش‌ها</a:t>
            </a:r>
            <a:r>
              <a:rPr lang="fa-IR" sz="3000" b="1" dirty="0"/>
              <a:t>، </a:t>
            </a:r>
            <a:r>
              <a:rPr lang="fa-IR" sz="3000" b="1" dirty="0" err="1"/>
              <a:t>کارکردها</a:t>
            </a:r>
            <a:r>
              <a:rPr lang="fa-IR" sz="3000" b="1" dirty="0"/>
              <a:t> و </a:t>
            </a:r>
            <a:r>
              <a:rPr lang="fa-IR" sz="3000" b="1" dirty="0" err="1"/>
              <a:t>مأموریت‌های</a:t>
            </a:r>
            <a:r>
              <a:rPr lang="fa-IR" sz="3000" b="1" dirty="0"/>
              <a:t> </a:t>
            </a:r>
            <a:r>
              <a:rPr lang="fa-IR" sz="3000" b="1" dirty="0" err="1"/>
              <a:t>دانشگاه‌ها</a:t>
            </a:r>
            <a:r>
              <a:rPr lang="fa-IR" sz="3000" b="1" dirty="0"/>
              <a:t> و </a:t>
            </a:r>
            <a:r>
              <a:rPr lang="fa-IR" sz="3000" b="1" dirty="0" err="1"/>
              <a:t>پژوهشگاه‌ها</a:t>
            </a:r>
            <a:r>
              <a:rPr lang="fa-IR" sz="3000" b="1" dirty="0"/>
              <a:t> </a:t>
            </a:r>
            <a:r>
              <a:rPr lang="fa-IR" sz="3000" b="1" dirty="0" smtClean="0"/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 fontScale="92500"/>
          </a:bodyPr>
          <a:lstStyle/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مأموریت سوم </a:t>
            </a:r>
            <a:r>
              <a:rPr lang="fa-IR" dirty="0" smtClean="0"/>
              <a:t>(به </a:t>
            </a:r>
            <a:r>
              <a:rPr lang="fa-IR" dirty="0"/>
              <a:t>اندازه دو مأموریت دیگر مورد اجماع </a:t>
            </a:r>
            <a:r>
              <a:rPr lang="fa-IR" dirty="0" smtClean="0"/>
              <a:t>نیست) </a:t>
            </a:r>
            <a:r>
              <a:rPr lang="fa-IR" dirty="0"/>
              <a:t>و </a:t>
            </a:r>
            <a:r>
              <a:rPr lang="fa-IR" dirty="0" smtClean="0"/>
              <a:t>نقش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در ارتباط با جامعه پیرامونی خود و </a:t>
            </a:r>
            <a:r>
              <a:rPr lang="fa-IR" dirty="0" err="1"/>
              <a:t>تأثیرگذاری</a:t>
            </a:r>
            <a:r>
              <a:rPr lang="fa-IR" dirty="0"/>
              <a:t> بر </a:t>
            </a:r>
            <a:r>
              <a:rPr lang="fa-IR" dirty="0" err="1" smtClean="0"/>
              <a:t>آن‌ها</a:t>
            </a:r>
            <a:endParaRPr lang="fa-IR" dirty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در </a:t>
            </a:r>
            <a:r>
              <a:rPr lang="fa-IR" dirty="0"/>
              <a:t>مأموریت سوم دو مدل اصلی دانشگاه </a:t>
            </a:r>
            <a:r>
              <a:rPr lang="fa-IR" dirty="0" err="1"/>
              <a:t>کارآفرین</a:t>
            </a:r>
            <a:r>
              <a:rPr lang="fa-IR" dirty="0"/>
              <a:t> و دانشگاه </a:t>
            </a:r>
            <a:r>
              <a:rPr lang="fa-IR" dirty="0" err="1"/>
              <a:t>توسعه‌گرا</a:t>
            </a:r>
            <a:r>
              <a:rPr lang="fa-IR" dirty="0"/>
              <a:t> مطرح شده است. 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مدل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پژوهشگاه‌های</a:t>
            </a:r>
            <a:r>
              <a:rPr lang="fa-IR" dirty="0"/>
              <a:t> </a:t>
            </a:r>
            <a:r>
              <a:rPr lang="fa-IR" dirty="0" err="1" smtClean="0"/>
              <a:t>کارآفرین</a:t>
            </a:r>
            <a:r>
              <a:rPr lang="fa-IR" dirty="0" smtClean="0"/>
              <a:t>: توجه به </a:t>
            </a:r>
            <a:r>
              <a:rPr lang="fa-IR" dirty="0"/>
              <a:t>ارتباط </a:t>
            </a:r>
            <a:r>
              <a:rPr lang="fa-IR" dirty="0" err="1"/>
              <a:t>تناتنگ</a:t>
            </a:r>
            <a:r>
              <a:rPr lang="fa-IR" dirty="0"/>
              <a:t> با کاربران دانش و ایفای نقش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به عنوان یک بازیگر اقتصادی و کسب و کاری برای کسب منفعت اقتصادی 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مدل </a:t>
            </a:r>
            <a:r>
              <a:rPr lang="fa-IR" dirty="0" err="1" smtClean="0"/>
              <a:t>دانشگاه‌های</a:t>
            </a:r>
            <a:r>
              <a:rPr lang="fa-IR" dirty="0" smtClean="0"/>
              <a:t> </a:t>
            </a:r>
            <a:r>
              <a:rPr lang="fa-IR" dirty="0" err="1" smtClean="0"/>
              <a:t>توسعه‌گرا</a:t>
            </a:r>
            <a:r>
              <a:rPr lang="fa-IR" dirty="0" smtClean="0"/>
              <a:t>: توجه و ایفای نقش </a:t>
            </a:r>
            <a:r>
              <a:rPr lang="fa-IR" dirty="0" err="1" smtClean="0"/>
              <a:t>دانشگاه‌ها</a:t>
            </a:r>
            <a:r>
              <a:rPr lang="fa-IR" dirty="0" smtClean="0"/>
              <a:t> و </a:t>
            </a:r>
            <a:r>
              <a:rPr lang="fa-IR" dirty="0" err="1" smtClean="0"/>
              <a:t>پژوهشگاه‌ها</a:t>
            </a:r>
            <a:r>
              <a:rPr lang="fa-IR" dirty="0" smtClean="0"/>
              <a:t> به توسعه </a:t>
            </a:r>
            <a:r>
              <a:rPr lang="fa-IR" dirty="0" err="1" smtClean="0"/>
              <a:t>جامعه‌ای</a:t>
            </a:r>
            <a:r>
              <a:rPr lang="fa-IR" dirty="0" smtClean="0"/>
              <a:t> (اعم از محلی و ملی) که در آن واقع </a:t>
            </a:r>
            <a:r>
              <a:rPr lang="fa-IR" dirty="0" err="1" smtClean="0"/>
              <a:t>شده‌اند</a:t>
            </a:r>
            <a:r>
              <a:rPr lang="fa-IR" dirty="0" smtClean="0"/>
              <a:t> (نظیر کمک به </a:t>
            </a:r>
            <a:r>
              <a:rPr lang="fa-IR" dirty="0" err="1" smtClean="0"/>
              <a:t>فرارسی</a:t>
            </a:r>
            <a:r>
              <a:rPr lang="fa-IR" dirty="0" smtClean="0"/>
              <a:t> فناورانه، توسعه اقتصادی، مقابله با فقر و </a:t>
            </a:r>
            <a:r>
              <a:rPr lang="fa-IR" dirty="0" err="1" smtClean="0"/>
              <a:t>چالش‌های</a:t>
            </a:r>
            <a:r>
              <a:rPr lang="fa-IR" dirty="0" smtClean="0"/>
              <a:t> زیست‌ محیطی)</a:t>
            </a:r>
            <a:endParaRPr lang="en-US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26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664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2800" b="1" dirty="0" smtClean="0"/>
              <a:t>3- چالش‌های </a:t>
            </a:r>
            <a:r>
              <a:rPr lang="fa-IR" sz="2800" b="1" dirty="0"/>
              <a:t>دانشگاه‌ها و پژوهشگاه‌ها در توسعه علم و فناوری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کمبود منابع مالی و خصوصی سازی آموزش </a:t>
            </a:r>
            <a:r>
              <a:rPr lang="fa-IR" dirty="0" smtClean="0"/>
              <a:t>عالی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توسعه آموزش عالی </a:t>
            </a:r>
            <a:r>
              <a:rPr lang="fa-IR" dirty="0" smtClean="0"/>
              <a:t>که در </a:t>
            </a:r>
            <a:r>
              <a:rPr lang="fa-IR" dirty="0"/>
              <a:t>اکثر کشورهای درحال توسعه </a:t>
            </a:r>
            <a:r>
              <a:rPr lang="fa-IR" dirty="0" err="1" smtClean="0"/>
              <a:t>نظیرایران</a:t>
            </a:r>
            <a:r>
              <a:rPr lang="fa-IR" dirty="0" smtClean="0"/>
              <a:t> دارای </a:t>
            </a:r>
            <a:r>
              <a:rPr lang="fa-IR" dirty="0"/>
              <a:t>سرعت بسیار </a:t>
            </a:r>
            <a:r>
              <a:rPr lang="fa-IR" dirty="0" smtClean="0"/>
              <a:t>بالاست </a:t>
            </a:r>
            <a:r>
              <a:rPr lang="fa-IR" dirty="0"/>
              <a:t>عموماً با خصوصی سازی آموزش عالی بدون کنترل کیفیت همراه </a:t>
            </a:r>
            <a:r>
              <a:rPr lang="fa-IR" dirty="0" smtClean="0"/>
              <a:t>بوده؛ بعضاً تحت </a:t>
            </a:r>
            <a:r>
              <a:rPr lang="fa-IR" dirty="0"/>
              <a:t>عنوان بازار مدارک </a:t>
            </a:r>
            <a:r>
              <a:rPr lang="fa-IR" dirty="0" smtClean="0"/>
              <a:t>دانشگاهی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کمبود منابع و فشار برای تقویت ارتباط دانشگاه و </a:t>
            </a:r>
            <a:r>
              <a:rPr lang="fa-IR" dirty="0" smtClean="0"/>
              <a:t>صنعت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در پاسخ‌ به کمبود </a:t>
            </a:r>
            <a:r>
              <a:rPr lang="fa-IR" dirty="0"/>
              <a:t>منابع در آموزش </a:t>
            </a:r>
            <a:r>
              <a:rPr lang="fa-IR" dirty="0" smtClean="0"/>
              <a:t>عالی، </a:t>
            </a:r>
            <a:r>
              <a:rPr lang="fa-IR" dirty="0" err="1" smtClean="0"/>
              <a:t>دانشگاه‌ها</a:t>
            </a:r>
            <a:r>
              <a:rPr lang="fa-IR" dirty="0" smtClean="0"/>
              <a:t> </a:t>
            </a:r>
            <a:r>
              <a:rPr lang="fa-IR" dirty="0"/>
              <a:t>و </a:t>
            </a:r>
            <a:r>
              <a:rPr lang="fa-IR" dirty="0" err="1"/>
              <a:t>پژوهشگاه‌ها</a:t>
            </a:r>
            <a:r>
              <a:rPr lang="fa-IR" dirty="0"/>
              <a:t> با هدف انتقال دانش به صنعت، به </a:t>
            </a:r>
            <a:r>
              <a:rPr lang="fa-IR" dirty="0" err="1"/>
              <a:t>راه‌اندازی</a:t>
            </a:r>
            <a:r>
              <a:rPr lang="fa-IR" dirty="0"/>
              <a:t> دفاتر تخصصی ارتباط صنعت، دفاتر مالکیت فکری و ایجاد </a:t>
            </a:r>
            <a:r>
              <a:rPr lang="fa-IR" dirty="0" err="1"/>
              <a:t>پارک‌های</a:t>
            </a:r>
            <a:r>
              <a:rPr lang="fa-IR" dirty="0"/>
              <a:t> علم و فناوری در مجاورت خود </a:t>
            </a:r>
            <a:r>
              <a:rPr lang="fa-IR" dirty="0" err="1" smtClean="0"/>
              <a:t>پرداخته‌اند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نه منطقی و نه واقع گرایانه است که سعی کنیم تمام صنعت را به همکاری با تمام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</a:t>
            </a:r>
            <a:r>
              <a:rPr lang="fa-IR" dirty="0" err="1"/>
              <a:t>واداریم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27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644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2800" b="1" dirty="0" smtClean="0"/>
              <a:t>3- چالش‌های </a:t>
            </a:r>
            <a:r>
              <a:rPr lang="fa-IR" sz="2800" b="1" dirty="0"/>
              <a:t>دانشگاه‌ها و پژوهشگاه‌ها در توسعه علم و </a:t>
            </a:r>
            <a:r>
              <a:rPr lang="fa-IR" sz="2800" b="1" dirty="0" smtClean="0"/>
              <a:t>فناوری (ادامه)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تقاضای رو به کاهش برای آموزش </a:t>
            </a:r>
            <a:r>
              <a:rPr lang="fa-IR" dirty="0" smtClean="0"/>
              <a:t>عالی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چالش</a:t>
            </a:r>
            <a:r>
              <a:rPr lang="fa-IR" dirty="0" err="1" smtClean="0"/>
              <a:t>تخصیص</a:t>
            </a:r>
            <a:r>
              <a:rPr lang="fa-IR" dirty="0" smtClean="0"/>
              <a:t> </a:t>
            </a:r>
            <a:r>
              <a:rPr lang="fa-IR" dirty="0"/>
              <a:t>منابع محدود عمومی برای گسترش آموزش عالی </a:t>
            </a:r>
            <a:r>
              <a:rPr lang="fa-IR" dirty="0" smtClean="0"/>
              <a:t>در اکثر </a:t>
            </a:r>
            <a:r>
              <a:rPr lang="fa-IR" dirty="0"/>
              <a:t>کشورها اعم از توسعه یافته و در حال </a:t>
            </a:r>
            <a:r>
              <a:rPr lang="fa-IR" dirty="0" smtClean="0"/>
              <a:t>توسعه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رکود تغییرات فنی و سازمانی در بخش کسب و کار کشورهای در حال توسعه موجب کاهش تقاضای کلی </a:t>
            </a:r>
            <a:r>
              <a:rPr lang="fa-IR" dirty="0" err="1"/>
              <a:t>آن‌ها</a:t>
            </a:r>
            <a:r>
              <a:rPr lang="fa-IR" dirty="0"/>
              <a:t> برای </a:t>
            </a:r>
            <a:r>
              <a:rPr lang="fa-IR" dirty="0" err="1"/>
              <a:t>فارغ‌التحصیلان</a:t>
            </a:r>
            <a:r>
              <a:rPr lang="fa-IR" dirty="0"/>
              <a:t> برتر دانشگاهی و </a:t>
            </a:r>
            <a:r>
              <a:rPr lang="fa-IR" dirty="0" err="1"/>
              <a:t>خصوصاٌ</a:t>
            </a:r>
            <a:r>
              <a:rPr lang="fa-IR" dirty="0"/>
              <a:t> تحصیلات </a:t>
            </a:r>
            <a:r>
              <a:rPr lang="fa-IR" dirty="0" smtClean="0"/>
              <a:t>تکمیلی شده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مشخصاً کاهش </a:t>
            </a:r>
            <a:r>
              <a:rPr lang="fa-IR" dirty="0"/>
              <a:t>تقاضا برای آموزش عالی در ایران طی ‌</a:t>
            </a:r>
            <a:r>
              <a:rPr lang="fa-IR" dirty="0" err="1"/>
              <a:t>سال‌های</a:t>
            </a:r>
            <a:r>
              <a:rPr lang="fa-IR" dirty="0"/>
              <a:t> گذشته به صورت یک تهدید جدی برای عرضه گسترده آموزش عالی در ایران تبدیل </a:t>
            </a:r>
            <a:r>
              <a:rPr lang="fa-IR" dirty="0" smtClean="0"/>
              <a:t>شده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28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131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4- سیاست‌های </a:t>
            </a:r>
            <a:r>
              <a:rPr lang="fa-IR" sz="3000" b="1" dirty="0"/>
              <a:t>حمایت از دانشگاه‌ها و پژوهشگاه‌ها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سیاست‌های</a:t>
            </a:r>
            <a:r>
              <a:rPr lang="fa-IR" dirty="0"/>
              <a:t> حمایت از توسعه علم و پژوهش توسط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 smtClean="0"/>
              <a:t>پژوهشگاه‌ها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نقش نهاد آموزش عمومی، </a:t>
            </a:r>
            <a:r>
              <a:rPr lang="fa-IR" dirty="0" err="1"/>
              <a:t>حرفه‌ای</a:t>
            </a:r>
            <a:r>
              <a:rPr lang="fa-IR" dirty="0"/>
              <a:t> و خصوصاً آموزش عالی در </a:t>
            </a:r>
            <a:r>
              <a:rPr lang="fa-IR" dirty="0" err="1"/>
              <a:t>حوزه‌های</a:t>
            </a:r>
            <a:r>
              <a:rPr lang="fa-IR" dirty="0"/>
              <a:t> علوم پایه و مهندسی در توسعه و </a:t>
            </a:r>
            <a:r>
              <a:rPr lang="fa-IR" dirty="0" err="1"/>
              <a:t>فرافرسی</a:t>
            </a:r>
            <a:r>
              <a:rPr lang="fa-IR" dirty="0"/>
              <a:t> فناورانه کشورها بسیار موثر بوده </a:t>
            </a:r>
            <a:endParaRPr lang="fa-IR" dirty="0" smtClean="0"/>
          </a:p>
          <a:p>
            <a:pPr lvl="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از این رو حمایت و تأمین مالی </a:t>
            </a:r>
            <a:r>
              <a:rPr lang="fa-IR" dirty="0" err="1"/>
              <a:t>پژوهش‌های</a:t>
            </a:r>
            <a:r>
              <a:rPr lang="fa-IR" dirty="0"/>
              <a:t>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در کشورهای مختلف مورد توجه سیاست گذاران قرار گرفته </a:t>
            </a:r>
            <a:endParaRPr lang="fa-IR" dirty="0" smtClean="0"/>
          </a:p>
          <a:p>
            <a:pPr lvl="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حمایت </a:t>
            </a:r>
            <a:r>
              <a:rPr lang="fa-IR" dirty="0" err="1" smtClean="0"/>
              <a:t>دولت‌ها</a:t>
            </a:r>
            <a:r>
              <a:rPr lang="fa-IR" dirty="0" smtClean="0"/>
              <a:t> در </a:t>
            </a:r>
            <a:r>
              <a:rPr lang="fa-IR" dirty="0"/>
              <a:t>گسترش نفوذ و توسعه کمی بسیار سریع آموزش عالی در </a:t>
            </a:r>
            <a:r>
              <a:rPr lang="fa-IR" dirty="0" smtClean="0"/>
              <a:t>کشورها </a:t>
            </a:r>
          </a:p>
          <a:p>
            <a:pPr lvl="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حمایت </a:t>
            </a:r>
            <a:r>
              <a:rPr lang="fa-IR" dirty="0" err="1"/>
              <a:t>دولت‌ها</a:t>
            </a:r>
            <a:r>
              <a:rPr lang="fa-IR" dirty="0"/>
              <a:t> از استقلال مالی و اداری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پژوهشگاه‌های</a:t>
            </a:r>
            <a:r>
              <a:rPr lang="fa-IR" dirty="0"/>
              <a:t> دولتی برای بهبود </a:t>
            </a:r>
            <a:r>
              <a:rPr lang="fa-IR" dirty="0" err="1"/>
              <a:t>انعطاف‌پذیری</a:t>
            </a:r>
            <a:r>
              <a:rPr lang="fa-IR" dirty="0"/>
              <a:t> و نیز ثبات مدیریتی و </a:t>
            </a:r>
            <a:r>
              <a:rPr lang="fa-IR" dirty="0" err="1" smtClean="0"/>
              <a:t>تصمیم‌گیری</a:t>
            </a:r>
            <a:r>
              <a:rPr lang="fa-IR" dirty="0" smtClean="0"/>
              <a:t> ‌</a:t>
            </a:r>
            <a:r>
              <a:rPr lang="fa-IR" dirty="0" err="1" smtClean="0"/>
              <a:t>آن‌ها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29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62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 smtClean="0"/>
              <a:t>1- مقدمه</a:t>
            </a:r>
            <a:r>
              <a:rPr lang="fa-IR" sz="3000" b="1" dirty="0" smtClean="0"/>
              <a:t>: اهمیت دانشگاه‌ها و پژوهشگاه‌ها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دانشگاه‌ها</a:t>
            </a:r>
            <a:r>
              <a:rPr lang="fa-IR" dirty="0"/>
              <a:t> </a:t>
            </a:r>
            <a:r>
              <a:rPr lang="fa-IR" dirty="0" smtClean="0"/>
              <a:t>از </a:t>
            </a:r>
            <a:r>
              <a:rPr lang="fa-IR" dirty="0"/>
              <a:t>زمان مدارس فلسفه یونان باستان، پشتیبان و حامی توسعه علم و فناوری </a:t>
            </a:r>
            <a:r>
              <a:rPr lang="fa-IR" dirty="0" err="1"/>
              <a:t>بوده‌اند</a:t>
            </a:r>
            <a:r>
              <a:rPr lang="fa-IR" dirty="0"/>
              <a:t> 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کارکرد محوری </a:t>
            </a:r>
            <a:r>
              <a:rPr lang="fa-IR" dirty="0" err="1" smtClean="0">
                <a:solidFill>
                  <a:schemeClr val="tx1"/>
                </a:solidFill>
              </a:rPr>
              <a:t>دانشگاه‌ها</a:t>
            </a:r>
            <a:r>
              <a:rPr lang="fa-IR" dirty="0" smtClean="0">
                <a:solidFill>
                  <a:schemeClr val="tx1"/>
                </a:solidFill>
              </a:rPr>
              <a:t> تا قرن 19 میلادی: </a:t>
            </a:r>
            <a:r>
              <a:rPr lang="fa-IR" dirty="0" err="1"/>
              <a:t>نظریه‌پردازی</a:t>
            </a:r>
            <a:r>
              <a:rPr lang="fa-IR" dirty="0"/>
              <a:t> و انتشار دانش </a:t>
            </a:r>
            <a:r>
              <a:rPr lang="fa-IR" dirty="0" smtClean="0"/>
              <a:t>موجود (</a:t>
            </a:r>
            <a:r>
              <a:rPr lang="fa-IR" dirty="0"/>
              <a:t>با محوریت کارکرد </a:t>
            </a:r>
            <a:r>
              <a:rPr lang="fa-IR" dirty="0" smtClean="0"/>
              <a:t>آموزش که مدل </a:t>
            </a:r>
            <a:r>
              <a:rPr lang="fa-IR" dirty="0" err="1" smtClean="0"/>
              <a:t>بولونیایی</a:t>
            </a:r>
            <a:r>
              <a:rPr lang="fa-IR" dirty="0" smtClean="0"/>
              <a:t> محسوب </a:t>
            </a:r>
            <a:r>
              <a:rPr lang="fa-IR" dirty="0" err="1" smtClean="0"/>
              <a:t>می‌شود</a:t>
            </a:r>
            <a:r>
              <a:rPr lang="fa-IR" dirty="0" smtClean="0"/>
              <a:t>)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کارکرد </a:t>
            </a:r>
            <a:r>
              <a:rPr lang="fa-IR" dirty="0" err="1" smtClean="0">
                <a:solidFill>
                  <a:schemeClr val="tx1"/>
                </a:solidFill>
              </a:rPr>
              <a:t>دانشگاه‌ها</a:t>
            </a:r>
            <a:r>
              <a:rPr lang="fa-IR" dirty="0" smtClean="0">
                <a:solidFill>
                  <a:schemeClr val="tx1"/>
                </a:solidFill>
              </a:rPr>
              <a:t> بعد از قرن 19 میلادی: </a:t>
            </a:r>
            <a:r>
              <a:rPr lang="fa-IR" dirty="0"/>
              <a:t>پژوهش به عنوان بخشی از </a:t>
            </a:r>
            <a:r>
              <a:rPr lang="fa-IR" dirty="0" err="1"/>
              <a:t>فعالیت‌های</a:t>
            </a:r>
            <a:r>
              <a:rPr lang="fa-IR" dirty="0"/>
              <a:t> </a:t>
            </a:r>
            <a:r>
              <a:rPr lang="fa-IR" dirty="0" err="1" smtClean="0"/>
              <a:t>دانشگاه‌ها</a:t>
            </a:r>
            <a:r>
              <a:rPr lang="fa-IR" dirty="0" smtClean="0"/>
              <a:t> (از </a:t>
            </a:r>
            <a:r>
              <a:rPr lang="fa-IR" dirty="0"/>
              <a:t>سال 1810 با تأسیس دانشگاه برلین آغاز و تحت مدل دانشگاه </a:t>
            </a:r>
            <a:r>
              <a:rPr lang="fa-IR" dirty="0" err="1"/>
              <a:t>همبولتی</a:t>
            </a:r>
            <a:r>
              <a:rPr lang="fa-IR" dirty="0"/>
              <a:t> </a:t>
            </a:r>
            <a:r>
              <a:rPr lang="fa-IR" dirty="0" smtClean="0"/>
              <a:t>مطرح شد)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دانشگاه‌ها</a:t>
            </a:r>
            <a:r>
              <a:rPr lang="fa-IR" dirty="0"/>
              <a:t> و موسسات پژوهشی دولتی </a:t>
            </a:r>
            <a:r>
              <a:rPr lang="fa-IR" dirty="0" smtClean="0"/>
              <a:t>از </a:t>
            </a:r>
            <a:r>
              <a:rPr lang="fa-IR" dirty="0" err="1"/>
              <a:t>ورودی‌های</a:t>
            </a:r>
            <a:r>
              <a:rPr lang="fa-IR" dirty="0"/>
              <a:t> مهم نوآوری فناورانه و پیشرفت علمی، و </a:t>
            </a:r>
            <a:r>
              <a:rPr lang="fa-IR" dirty="0" err="1"/>
              <a:t>پژوهش‌های</a:t>
            </a:r>
            <a:r>
              <a:rPr lang="fa-IR" dirty="0"/>
              <a:t> </a:t>
            </a:r>
            <a:r>
              <a:rPr lang="fa-IR" dirty="0" err="1"/>
              <a:t>دانشگا‌هی</a:t>
            </a:r>
            <a:r>
              <a:rPr lang="fa-IR" dirty="0"/>
              <a:t> و آموزش دو رکن اصلی نوآوری محسوب </a:t>
            </a:r>
            <a:r>
              <a:rPr lang="fa-IR" dirty="0" err="1" smtClean="0"/>
              <a:t>می‌شوند</a:t>
            </a:r>
            <a:endParaRPr lang="en-US" dirty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endParaRPr lang="fa-IR" dirty="0"/>
          </a:p>
        </p:txBody>
      </p:sp>
      <p:sp>
        <p:nvSpPr>
          <p:cNvPr id="4" name="Slide Number Placeholder 3" descr="/40&#10;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3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492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4- سیاست‌های </a:t>
            </a:r>
            <a:r>
              <a:rPr lang="fa-IR" sz="3000" b="1" dirty="0"/>
              <a:t>حمایت از دانشگاه‌ها و پژوهشگاه‌ها </a:t>
            </a:r>
            <a:r>
              <a:rPr lang="fa-IR" sz="3000" b="1" dirty="0" smtClean="0"/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831504"/>
            <a:ext cx="8229600" cy="4608512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سیاست‌های</a:t>
            </a:r>
            <a:r>
              <a:rPr lang="fa-IR" dirty="0"/>
              <a:t> حمایت از مأموریت سوم در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 smtClean="0"/>
              <a:t>پژوهشگاه‌ها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مأموریت سوم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پژوهش طیف </a:t>
            </a:r>
            <a:r>
              <a:rPr lang="fa-IR" dirty="0" err="1"/>
              <a:t>گسترده‌ای</a:t>
            </a:r>
            <a:r>
              <a:rPr lang="fa-IR" dirty="0"/>
              <a:t> از </a:t>
            </a:r>
            <a:r>
              <a:rPr lang="fa-IR" dirty="0" err="1"/>
              <a:t>فعالیت‌ها</a:t>
            </a:r>
            <a:r>
              <a:rPr lang="fa-IR" dirty="0"/>
              <a:t> از </a:t>
            </a:r>
            <a:r>
              <a:rPr lang="fa-IR" dirty="0" err="1"/>
              <a:t>کارآفرینی</a:t>
            </a:r>
            <a:r>
              <a:rPr lang="fa-IR" dirty="0"/>
              <a:t>، </a:t>
            </a:r>
            <a:r>
              <a:rPr lang="fa-IR" dirty="0" err="1"/>
              <a:t>تجاری‌سازی</a:t>
            </a:r>
            <a:r>
              <a:rPr lang="fa-IR" dirty="0"/>
              <a:t> و تأسیس </a:t>
            </a:r>
            <a:r>
              <a:rPr lang="fa-IR" dirty="0" err="1"/>
              <a:t>شرکت‌های</a:t>
            </a:r>
            <a:r>
              <a:rPr lang="fa-IR" dirty="0"/>
              <a:t> زایشی تا توجه به نیازهای جامعه پیرامونی، کاهش فقر و توسعه </a:t>
            </a:r>
            <a:r>
              <a:rPr lang="fa-IR" dirty="0" smtClean="0"/>
              <a:t>را </a:t>
            </a:r>
            <a:r>
              <a:rPr lang="fa-IR" dirty="0"/>
              <a:t>در بر </a:t>
            </a:r>
            <a:r>
              <a:rPr lang="fa-IR" dirty="0" err="1" smtClean="0"/>
              <a:t>می‌گیرد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مهم‌ترین</a:t>
            </a:r>
            <a:r>
              <a:rPr lang="fa-IR" dirty="0" smtClean="0"/>
              <a:t> مصادیق </a:t>
            </a:r>
            <a:r>
              <a:rPr lang="fa-IR" dirty="0" err="1" smtClean="0"/>
              <a:t>سیاست‌های</a:t>
            </a:r>
            <a:r>
              <a:rPr lang="fa-IR" dirty="0" smtClean="0"/>
              <a:t> حمایت از مأموریت سوم:</a:t>
            </a:r>
          </a:p>
          <a:p>
            <a:pPr lvl="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تقویت </a:t>
            </a:r>
            <a:r>
              <a:rPr lang="fa-IR" dirty="0" err="1"/>
              <a:t>تجاری‌سازی</a:t>
            </a:r>
            <a:r>
              <a:rPr lang="fa-IR" dirty="0"/>
              <a:t> </a:t>
            </a:r>
            <a:r>
              <a:rPr lang="fa-IR" dirty="0" err="1"/>
              <a:t>پژوهش‌های</a:t>
            </a:r>
            <a:r>
              <a:rPr lang="fa-IR" dirty="0"/>
              <a:t>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در </a:t>
            </a:r>
            <a:r>
              <a:rPr lang="fa-IR" dirty="0" err="1"/>
              <a:t>قالب‌های</a:t>
            </a:r>
            <a:r>
              <a:rPr lang="fa-IR" dirty="0"/>
              <a:t> </a:t>
            </a:r>
            <a:r>
              <a:rPr lang="fa-IR" dirty="0" err="1"/>
              <a:t>بسته‌های</a:t>
            </a:r>
            <a:r>
              <a:rPr lang="fa-IR" dirty="0"/>
              <a:t> سیاستی </a:t>
            </a:r>
            <a:endParaRPr lang="fa-IR" dirty="0" smtClean="0"/>
          </a:p>
          <a:p>
            <a:pPr lvl="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تقویت نهادهای میانجی بین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(نظیر دفاتر انتقال فناوری، مراکز رشد، مراکز نوآوری، </a:t>
            </a:r>
            <a:r>
              <a:rPr lang="fa-IR" dirty="0" err="1"/>
              <a:t>پارک‌های</a:t>
            </a:r>
            <a:r>
              <a:rPr lang="fa-IR" dirty="0"/>
              <a:t>‌ علم و فناوری، دفتر ارتباط با صنعت، دفاتر مالکیت فکری و مراکز اثبات توسعه </a:t>
            </a:r>
            <a:r>
              <a:rPr lang="fa-IR" dirty="0" smtClean="0"/>
              <a:t>مفهومی) </a:t>
            </a:r>
            <a:r>
              <a:rPr lang="fa-IR" dirty="0"/>
              <a:t>با </a:t>
            </a:r>
            <a:r>
              <a:rPr lang="fa-IR" dirty="0" smtClean="0"/>
              <a:t>صنعت </a:t>
            </a:r>
          </a:p>
          <a:p>
            <a:pPr lvl="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ایجاد جریان دانشی مستمر بین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با </a:t>
            </a:r>
            <a:r>
              <a:rPr lang="fa-IR" dirty="0" err="1"/>
              <a:t>بنگاه‌ها</a:t>
            </a:r>
            <a:r>
              <a:rPr lang="fa-IR" dirty="0"/>
              <a:t> </a:t>
            </a:r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30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308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22040"/>
            <a:ext cx="8568952" cy="1066800"/>
          </a:xfrm>
        </p:spPr>
        <p:txBody>
          <a:bodyPr>
            <a:noAutofit/>
          </a:bodyPr>
          <a:lstStyle/>
          <a:p>
            <a:pPr algn="just"/>
            <a:r>
              <a:rPr lang="fa-IR" sz="2400" b="1" dirty="0" smtClean="0"/>
              <a:t>5- مطالعه </a:t>
            </a:r>
            <a:r>
              <a:rPr lang="fa-IR" sz="2400" b="1" dirty="0"/>
              <a:t>موردی 1: مروری بر نقش و تجربه دانشگاه صنعتی شریف در توسعه علم، فناوری و نوآوری با تأکید بر مأموریت سوم 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دانشگاه صنعتی شریف به عنوان یکی از معتبرترین مراکز ارائه کننده آموزش عالی در ایران </a:t>
            </a:r>
            <a:r>
              <a:rPr lang="fa-IR" dirty="0" smtClean="0"/>
              <a:t>است که </a:t>
            </a:r>
            <a:r>
              <a:rPr lang="fa-IR" dirty="0"/>
              <a:t>در 1344 تأسیس </a:t>
            </a:r>
            <a:r>
              <a:rPr lang="fa-IR" dirty="0" smtClean="0"/>
              <a:t>شده. 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این دانشگاه با </a:t>
            </a:r>
            <a:r>
              <a:rPr lang="fa-IR" dirty="0"/>
              <a:t>حدود 10.200 دانشجو و بیش از 480 عضو هیأت علمی از جمله </a:t>
            </a:r>
            <a:r>
              <a:rPr lang="fa-IR" dirty="0" err="1"/>
              <a:t>دانشگاه‌هایی</a:t>
            </a:r>
            <a:r>
              <a:rPr lang="fa-IR" dirty="0"/>
              <a:t> محسوب </a:t>
            </a:r>
            <a:r>
              <a:rPr lang="fa-IR" dirty="0" err="1"/>
              <a:t>می‌شود</a:t>
            </a:r>
            <a:r>
              <a:rPr lang="fa-IR" dirty="0"/>
              <a:t> که </a:t>
            </a:r>
            <a:r>
              <a:rPr lang="fa-IR" dirty="0" err="1"/>
              <a:t>رتبه‌های</a:t>
            </a:r>
            <a:r>
              <a:rPr lang="fa-IR" dirty="0"/>
              <a:t> برتر </a:t>
            </a:r>
            <a:r>
              <a:rPr lang="fa-IR" dirty="0" err="1"/>
              <a:t>آزمون‌های</a:t>
            </a:r>
            <a:r>
              <a:rPr lang="fa-IR" dirty="0"/>
              <a:t> ورودی در مقاطع </a:t>
            </a:r>
            <a:r>
              <a:rPr lang="fa-IR" dirty="0" smtClean="0"/>
              <a:t>مختلف </a:t>
            </a:r>
            <a:r>
              <a:rPr lang="fa-IR" dirty="0"/>
              <a:t>علاقه زیادی برای پذیرفته شدن در آن دارند. 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دانشگاه شریف از طریق </a:t>
            </a:r>
            <a:r>
              <a:rPr lang="fa-IR" dirty="0" err="1"/>
              <a:t>طیفی</a:t>
            </a:r>
            <a:r>
              <a:rPr lang="fa-IR" dirty="0"/>
              <a:t> از </a:t>
            </a:r>
            <a:r>
              <a:rPr lang="fa-IR" dirty="0" err="1"/>
              <a:t>تلاش‌ها</a:t>
            </a:r>
            <a:r>
              <a:rPr lang="fa-IR" dirty="0"/>
              <a:t> و با استفاده از ظرفیت بالای اعضاء هیأت علمی، دانشجویان و </a:t>
            </a:r>
            <a:r>
              <a:rPr lang="fa-IR" dirty="0" err="1"/>
              <a:t>فارغ‌التحصیلان</a:t>
            </a:r>
            <a:r>
              <a:rPr lang="fa-IR" dirty="0"/>
              <a:t> خود توانسته، </a:t>
            </a:r>
            <a:r>
              <a:rPr lang="fa-IR" dirty="0" err="1"/>
              <a:t>ناحیه‌ای</a:t>
            </a:r>
            <a:r>
              <a:rPr lang="fa-IR" dirty="0"/>
              <a:t> </a:t>
            </a:r>
            <a:r>
              <a:rPr lang="fa-IR" dirty="0" err="1"/>
              <a:t>جفرافیایی</a:t>
            </a:r>
            <a:r>
              <a:rPr lang="fa-IR" dirty="0"/>
              <a:t> با تراکم بسیار بالای </a:t>
            </a:r>
            <a:r>
              <a:rPr lang="fa-IR" dirty="0" err="1"/>
              <a:t>فعالیت‌های</a:t>
            </a:r>
            <a:r>
              <a:rPr lang="fa-IR" dirty="0"/>
              <a:t> توسعه فناوری و نوآوری را حول خود ایجاد نماید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31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270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22040"/>
            <a:ext cx="8496944" cy="1066800"/>
          </a:xfrm>
        </p:spPr>
        <p:txBody>
          <a:bodyPr>
            <a:noAutofit/>
          </a:bodyPr>
          <a:lstStyle/>
          <a:p>
            <a:pPr algn="just"/>
            <a:r>
              <a:rPr lang="fa-IR" sz="3000" b="1" dirty="0" smtClean="0"/>
              <a:t>5- مطالعه </a:t>
            </a:r>
            <a:r>
              <a:rPr lang="fa-IR" sz="3000" b="1" dirty="0"/>
              <a:t>موردی </a:t>
            </a:r>
            <a:r>
              <a:rPr lang="fa-IR" sz="3000" b="1" dirty="0" smtClean="0"/>
              <a:t>1</a:t>
            </a:r>
            <a:r>
              <a:rPr lang="fa-IR" sz="3000" b="1" dirty="0"/>
              <a:t> </a:t>
            </a:r>
            <a:r>
              <a:rPr lang="fa-IR" sz="3000" b="1" dirty="0" smtClean="0"/>
              <a:t>(ادامه</a:t>
            </a:r>
            <a:r>
              <a:rPr lang="fa-IR" sz="3000" b="1" dirty="0" smtClean="0"/>
              <a:t>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9" y="2132856"/>
            <a:ext cx="7902878" cy="429269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32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845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22040"/>
            <a:ext cx="8444096" cy="1066800"/>
          </a:xfrm>
        </p:spPr>
        <p:txBody>
          <a:bodyPr>
            <a:noAutofit/>
          </a:bodyPr>
          <a:lstStyle/>
          <a:p>
            <a:pPr algn="just"/>
            <a:r>
              <a:rPr lang="fa-IR" sz="3000" b="1" dirty="0" smtClean="0"/>
              <a:t>5- مطالعه </a:t>
            </a:r>
            <a:r>
              <a:rPr lang="fa-IR" sz="3000" b="1" dirty="0"/>
              <a:t>موردی </a:t>
            </a:r>
            <a:r>
              <a:rPr lang="fa-IR" sz="3000" b="1" dirty="0" smtClean="0"/>
              <a:t>1</a:t>
            </a:r>
            <a:r>
              <a:rPr lang="fa-IR" sz="3000" b="1" dirty="0"/>
              <a:t> </a:t>
            </a:r>
            <a:r>
              <a:rPr lang="fa-IR" sz="3000" b="1" dirty="0" smtClean="0"/>
              <a:t>(ادامه</a:t>
            </a:r>
            <a:r>
              <a:rPr lang="fa-IR" sz="3000" b="1" dirty="0" smtClean="0"/>
              <a:t>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ناحیه‌ی</a:t>
            </a:r>
            <a:r>
              <a:rPr lang="fa-IR" dirty="0"/>
              <a:t> نوآوری شریف، در شهر تهران بین خیابان آزادی و سه بزرگراه شیخ فضل الله نوری، یادگار امام و جناح قرار گرفته و حدود ۲۵۰ هکتار وسعت دارد. حدود ۴۵۰ شرکت (تا اسفند 1397) این منطقه را به عنوان محل استقرار خود انتخاب </a:t>
            </a:r>
            <a:r>
              <a:rPr lang="fa-IR" dirty="0" err="1" smtClean="0"/>
              <a:t>کرده‌اند</a:t>
            </a:r>
            <a:r>
              <a:rPr lang="fa-IR" dirty="0" smtClean="0"/>
              <a:t>.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مجموعه اقدامات دانشگاه شریف در راستای توسعه نوآوری طی </a:t>
            </a:r>
            <a:r>
              <a:rPr lang="fa-IR" dirty="0" err="1"/>
              <a:t>دست‌کم</a:t>
            </a:r>
            <a:r>
              <a:rPr lang="fa-IR" dirty="0"/>
              <a:t> </a:t>
            </a:r>
            <a:r>
              <a:rPr lang="fa-IR" dirty="0" err="1"/>
              <a:t>یک‌دهه</a:t>
            </a:r>
            <a:r>
              <a:rPr lang="fa-IR" dirty="0"/>
              <a:t> گذشته منجر به تأسیس 160 کسب و کار دانش بنیان توسط اساتید و </a:t>
            </a:r>
            <a:r>
              <a:rPr lang="fa-IR" dirty="0" err="1"/>
              <a:t>فارغ‌التحصیلان</a:t>
            </a:r>
            <a:r>
              <a:rPr lang="fa-IR" dirty="0"/>
              <a:t> این دانشگاه شده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33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230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22040"/>
            <a:ext cx="8444096" cy="1066800"/>
          </a:xfrm>
        </p:spPr>
        <p:txBody>
          <a:bodyPr>
            <a:noAutofit/>
          </a:bodyPr>
          <a:lstStyle/>
          <a:p>
            <a:pPr algn="just"/>
            <a:r>
              <a:rPr lang="fa-IR" sz="3000" b="1" dirty="0" smtClean="0"/>
              <a:t>5- مطالعه </a:t>
            </a:r>
            <a:r>
              <a:rPr lang="fa-IR" sz="3000" b="1" dirty="0"/>
              <a:t>موردی </a:t>
            </a:r>
            <a:r>
              <a:rPr lang="fa-IR" sz="3000" b="1" dirty="0" smtClean="0"/>
              <a:t>1</a:t>
            </a:r>
            <a:r>
              <a:rPr lang="fa-IR" sz="3000" b="1" dirty="0"/>
              <a:t> </a:t>
            </a:r>
            <a:r>
              <a:rPr lang="fa-IR" sz="3000" b="1" dirty="0" smtClean="0"/>
              <a:t>(ادامه</a:t>
            </a:r>
            <a:r>
              <a:rPr lang="fa-IR" sz="3000" b="1" dirty="0" smtClean="0"/>
              <a:t>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مهم‌ترین</a:t>
            </a:r>
            <a:r>
              <a:rPr lang="fa-IR" dirty="0"/>
              <a:t> اقدامات نهادی دانشگاه شریف در </a:t>
            </a:r>
            <a:r>
              <a:rPr lang="fa-IR" dirty="0" err="1"/>
              <a:t>شکل‌دهی</a:t>
            </a:r>
            <a:r>
              <a:rPr lang="fa-IR" dirty="0"/>
              <a:t> به این به اصطلاح </a:t>
            </a:r>
            <a:r>
              <a:rPr lang="fa-IR" dirty="0" err="1"/>
              <a:t>بوم‌سازگان</a:t>
            </a:r>
            <a:r>
              <a:rPr lang="fa-IR" dirty="0"/>
              <a:t>  نوآوری حول این دانشگاه 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80928"/>
            <a:ext cx="7410000" cy="20067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34</a:t>
            </a:fld>
            <a:endParaRPr lang="fa-I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214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2400" b="1" dirty="0" smtClean="0"/>
              <a:t>6- مطالعه </a:t>
            </a:r>
            <a:r>
              <a:rPr lang="fa-IR" sz="2400" b="1" dirty="0"/>
              <a:t>موردی شماره 2: دانشگاه زابل و نقش متمایز آن در توسعه منطقه‌ای محروم و کم‌تر برخوردار در </a:t>
            </a:r>
            <a:r>
              <a:rPr lang="fa-IR" sz="2400" b="1" dirty="0" smtClean="0"/>
              <a:t>کشور 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آموزش عالی در شهر مرزی زابل با تأسیس دانشکده کشاورزی در سال ۱۳۵۸ با پذیرش ۵۰ دانشجوی بومی فعالیت خود را آغاز </a:t>
            </a:r>
            <a:r>
              <a:rPr lang="fa-IR" dirty="0" smtClean="0"/>
              <a:t>و </a:t>
            </a:r>
            <a:r>
              <a:rPr lang="fa-IR" dirty="0"/>
              <a:t>در سال ۱۳۶۶ بر اساس </a:t>
            </a:r>
            <a:r>
              <a:rPr lang="fa-IR" dirty="0" err="1"/>
              <a:t>اقتضائات</a:t>
            </a:r>
            <a:r>
              <a:rPr lang="fa-IR" dirty="0"/>
              <a:t> و نیازهای منطقه رشته امور </a:t>
            </a:r>
            <a:r>
              <a:rPr lang="fa-IR" dirty="0" err="1"/>
              <a:t>دامی</a:t>
            </a:r>
            <a:r>
              <a:rPr lang="fa-IR" dirty="0"/>
              <a:t> نیز به این مجموعه افزوده شد. 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دانشگاه زابل جزء معدود نهادهای آموزش عالی در کشور است که توانسته با ارتباط نزدیک با جامعه پیرامونی، علاوه بر ایفای نقش آموزش و پژوهش در مأموریت سوم عملکرد مناسبی داشته باشد</a:t>
            </a:r>
            <a:r>
              <a:rPr lang="fa-IR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35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35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6- مطالعه </a:t>
            </a:r>
            <a:r>
              <a:rPr lang="fa-IR" sz="3000" b="1" dirty="0"/>
              <a:t>موردی شماره </a:t>
            </a:r>
            <a:r>
              <a:rPr lang="fa-IR" sz="3000" b="1" dirty="0" smtClean="0"/>
              <a:t>2 (</a:t>
            </a:r>
            <a:r>
              <a:rPr lang="fa-IR" sz="3000" b="1" dirty="0" smtClean="0"/>
              <a:t>ادامه)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 fontScale="92500" lnSpcReduction="10000"/>
          </a:bodyPr>
          <a:lstStyle/>
          <a:p>
            <a:pPr marL="7315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 دانشگاه زابل در نتیجه مأموریت سوم توانسته به توسعه منطقه و کاهش فقط و نیز بازگشت </a:t>
            </a:r>
            <a:r>
              <a:rPr lang="fa-IR" dirty="0" err="1"/>
              <a:t>تحصیل‌کردگان</a:t>
            </a:r>
            <a:r>
              <a:rPr lang="fa-IR" dirty="0"/>
              <a:t> و نخبگان کمک نماید و به تعبیری به بخشی از اقتصاد منطقه پیرامونی خود تبدیل شده است. </a:t>
            </a:r>
            <a:endParaRPr lang="fa-IR" dirty="0" smtClean="0"/>
          </a:p>
          <a:p>
            <a:pPr marL="7315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دانشگاه </a:t>
            </a:r>
            <a:r>
              <a:rPr lang="fa-IR" dirty="0"/>
              <a:t>زابل با تأسیس یک پژوهشگاه که دارای سه پژوهشکده کشاورزی، تالار هامون، و </a:t>
            </a:r>
            <a:r>
              <a:rPr lang="fa-IR" dirty="0" err="1"/>
              <a:t>دام‌های</a:t>
            </a:r>
            <a:r>
              <a:rPr lang="fa-IR" dirty="0"/>
              <a:t> خاص و طیور نقش موثری در بهبود مسائل اقتصادی و زیست محیطی مجاور خود ایفا نموده است. </a:t>
            </a:r>
            <a:endParaRPr lang="fa-IR" dirty="0" smtClean="0"/>
          </a:p>
          <a:p>
            <a:pPr marL="7315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در حوزه کشاورزی، دانشگاه زابل بر اقتصاد کشاورزی، زراعت و اصلاح نباتات تمرکز </a:t>
            </a:r>
            <a:r>
              <a:rPr lang="fa-IR" dirty="0" smtClean="0"/>
              <a:t>نموده. </a:t>
            </a:r>
          </a:p>
          <a:p>
            <a:pPr marL="365760"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به </a:t>
            </a:r>
            <a:r>
              <a:rPr lang="fa-IR" dirty="0"/>
              <a:t>عنوان مثال، توسعه کشت و تولید زیتون و همچنین صنایع جانبی آن که سازگاری بالایی با شرایط اقلیمی این منطقه دارد و </a:t>
            </a:r>
            <a:r>
              <a:rPr lang="fa-IR" dirty="0" err="1"/>
              <a:t>می‌تواند</a:t>
            </a:r>
            <a:r>
              <a:rPr lang="fa-IR" dirty="0"/>
              <a:t> در ایجاد اشتغال و کاهش فقر </a:t>
            </a:r>
            <a:r>
              <a:rPr lang="fa-IR" dirty="0" smtClean="0"/>
              <a:t>نقش آفرین باشد</a:t>
            </a:r>
            <a:endParaRPr lang="fa-IR" dirty="0">
              <a:solidFill>
                <a:schemeClr val="tx1"/>
              </a:solidFill>
            </a:endParaRP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36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219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6- مطالعه </a:t>
            </a:r>
            <a:r>
              <a:rPr lang="fa-IR" sz="3000" b="1" dirty="0"/>
              <a:t>موردی شماره </a:t>
            </a:r>
            <a:r>
              <a:rPr lang="fa-IR" sz="3000" b="1" dirty="0" smtClean="0"/>
              <a:t>2</a:t>
            </a:r>
            <a:r>
              <a:rPr lang="fa-IR" sz="3000" b="1" dirty="0"/>
              <a:t> </a:t>
            </a:r>
            <a:r>
              <a:rPr lang="fa-IR" sz="3000" b="1" dirty="0" smtClean="0"/>
              <a:t>(ادامه</a:t>
            </a:r>
            <a:r>
              <a:rPr lang="fa-IR" sz="3000" b="1" dirty="0" smtClean="0"/>
              <a:t>)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 lnSpcReduction="10000"/>
          </a:bodyPr>
          <a:lstStyle/>
          <a:p>
            <a:pPr marL="7315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 در حوزه دام و طیور، دانشگاه زابل از طریق کمک به پرورش دام و طیور محلی نظیر مرغان بومی، گوسفند بلوچی، و </a:t>
            </a:r>
            <a:r>
              <a:rPr lang="fa-IR" dirty="0" err="1"/>
              <a:t>شترمرغ</a:t>
            </a:r>
            <a:r>
              <a:rPr lang="fa-IR" dirty="0"/>
              <a:t> با هدف اصلاح نژاد، بهبود پرورش و افزایش تولیدات </a:t>
            </a:r>
            <a:r>
              <a:rPr lang="fa-IR" dirty="0" err="1"/>
              <a:t>دامی</a:t>
            </a:r>
            <a:r>
              <a:rPr lang="fa-IR" dirty="0"/>
              <a:t> و نیز یافتن راه حلهای علمی جهت رفع مشکلات بهداشتی، </a:t>
            </a:r>
            <a:r>
              <a:rPr lang="fa-IR" dirty="0" err="1"/>
              <a:t>تغذیه‌ای</a:t>
            </a:r>
            <a:r>
              <a:rPr lang="fa-IR" dirty="0"/>
              <a:t> و مدیریتی، ارائه خدمات مشاوره در زمینه علوم </a:t>
            </a:r>
            <a:r>
              <a:rPr lang="fa-IR" dirty="0" err="1"/>
              <a:t>دامی</a:t>
            </a:r>
            <a:r>
              <a:rPr lang="fa-IR" dirty="0"/>
              <a:t> به </a:t>
            </a:r>
            <a:r>
              <a:rPr lang="fa-IR" dirty="0" err="1"/>
              <a:t>روستائیان</a:t>
            </a:r>
            <a:r>
              <a:rPr lang="fa-IR" dirty="0"/>
              <a:t> و عشایر </a:t>
            </a:r>
            <a:r>
              <a:rPr lang="fa-IR" dirty="0" smtClean="0"/>
              <a:t>پرداخته</a:t>
            </a:r>
          </a:p>
          <a:p>
            <a:pPr marL="7315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ایفای نقش فعال اجرایی و پژوهشی در مدیریت منابع آب، </a:t>
            </a:r>
            <a:r>
              <a:rPr lang="fa-IR" dirty="0" err="1"/>
              <a:t>نیازسنجی</a:t>
            </a:r>
            <a:r>
              <a:rPr lang="fa-IR" dirty="0"/>
              <a:t> بازار کشورهای مجاور جهت صادرات، </a:t>
            </a:r>
            <a:r>
              <a:rPr lang="fa-IR" dirty="0" err="1"/>
              <a:t>اشتغال‌زایی</a:t>
            </a:r>
            <a:r>
              <a:rPr lang="fa-IR" dirty="0"/>
              <a:t> خانگی و صنایع کوچک </a:t>
            </a:r>
            <a:r>
              <a:rPr lang="fa-IR" dirty="0" smtClean="0"/>
              <a:t>زود بازده</a:t>
            </a:r>
            <a:r>
              <a:rPr lang="fa-IR" dirty="0"/>
              <a:t>، گردشگری، توسعه کشت و </a:t>
            </a:r>
            <a:r>
              <a:rPr lang="fa-IR" dirty="0" err="1"/>
              <a:t>بهره‌برداری</a:t>
            </a:r>
            <a:r>
              <a:rPr lang="fa-IR" dirty="0"/>
              <a:t> اقتصادی از گیاهان دارویی، پرورش و تکثیر اقتصادی </a:t>
            </a:r>
            <a:r>
              <a:rPr lang="fa-IR" dirty="0" err="1"/>
              <a:t>دام‌های</a:t>
            </a:r>
            <a:r>
              <a:rPr lang="fa-IR" dirty="0"/>
              <a:t> خاص، توسعه توربین بادی برای تولید انرژی </a:t>
            </a:r>
            <a:r>
              <a:rPr lang="fa-IR" dirty="0" err="1"/>
              <a:t>تجدیدپذیر</a:t>
            </a:r>
            <a:r>
              <a:rPr lang="fa-IR" dirty="0"/>
              <a:t> محلی و ایجاد فرآیندهای سریع مدیریتی و </a:t>
            </a:r>
            <a:r>
              <a:rPr lang="fa-IR" dirty="0" smtClean="0"/>
              <a:t>نظارتی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37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278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 smtClean="0"/>
              <a:t>1- مقدمه</a:t>
            </a:r>
            <a:r>
              <a:rPr lang="fa-IR" sz="3000" b="1" dirty="0"/>
              <a:t>: اهمیت دانشگاه‌ها و </a:t>
            </a:r>
            <a:r>
              <a:rPr lang="fa-IR" sz="3000" b="1" dirty="0" smtClean="0"/>
              <a:t>پژوهشگاه‌ها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با </a:t>
            </a:r>
            <a:r>
              <a:rPr lang="fa-IR" dirty="0" smtClean="0"/>
              <a:t>وجود </a:t>
            </a:r>
            <a:r>
              <a:rPr lang="fa-IR" dirty="0"/>
              <a:t>نقدها و </a:t>
            </a:r>
            <a:r>
              <a:rPr lang="fa-IR" dirty="0" err="1"/>
              <a:t>تحلیل‌های</a:t>
            </a:r>
            <a:r>
              <a:rPr lang="fa-IR" dirty="0"/>
              <a:t> بعضاً منفی </a:t>
            </a:r>
            <a:r>
              <a:rPr lang="fa-IR" dirty="0" smtClean="0"/>
              <a:t>در </a:t>
            </a:r>
            <a:r>
              <a:rPr lang="fa-IR" dirty="0"/>
              <a:t>خصوص نقش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در تغییرات فناورانه و </a:t>
            </a:r>
            <a:r>
              <a:rPr lang="fa-IR" dirty="0" smtClean="0"/>
              <a:t>توسعه، </a:t>
            </a:r>
            <a:r>
              <a:rPr lang="fa-IR" dirty="0"/>
              <a:t>شواهد </a:t>
            </a:r>
            <a:r>
              <a:rPr lang="fa-IR" dirty="0" smtClean="0"/>
              <a:t>تاریخی دلالت از نقش </a:t>
            </a:r>
            <a:r>
              <a:rPr lang="fa-IR" dirty="0"/>
              <a:t>مهم </a:t>
            </a:r>
            <a:r>
              <a:rPr lang="fa-IR" dirty="0" err="1"/>
              <a:t>پژوهش‌های</a:t>
            </a:r>
            <a:r>
              <a:rPr lang="fa-IR" dirty="0"/>
              <a:t> دانشگاهی در فرآیند تغییر فناورانه </a:t>
            </a:r>
            <a:r>
              <a:rPr lang="fa-IR" dirty="0" err="1"/>
              <a:t>بخش‌های</a:t>
            </a:r>
            <a:r>
              <a:rPr lang="fa-IR" dirty="0"/>
              <a:t> اقتصادی غالب کشورها </a:t>
            </a:r>
            <a:r>
              <a:rPr lang="fa-IR" dirty="0" smtClean="0"/>
              <a:t>دارد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اهمیت همسویی </a:t>
            </a:r>
            <a:r>
              <a:rPr lang="fa-IR" dirty="0" err="1"/>
              <a:t>پژوهش‌های</a:t>
            </a:r>
            <a:r>
              <a:rPr lang="fa-IR" dirty="0"/>
              <a:t>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با توسعه اقتصادی </a:t>
            </a:r>
            <a:r>
              <a:rPr lang="fa-IR" dirty="0" smtClean="0"/>
              <a:t>و عدم امکان </a:t>
            </a:r>
            <a:r>
              <a:rPr lang="fa-IR" dirty="0"/>
              <a:t>توسعه نوآوری و اقتصادی</a:t>
            </a:r>
            <a:r>
              <a:rPr lang="fa-IR" dirty="0" smtClean="0"/>
              <a:t> بدون </a:t>
            </a:r>
            <a:r>
              <a:rPr lang="fa-IR" dirty="0"/>
              <a:t>همکاری کامل و متناسب این </a:t>
            </a:r>
            <a:r>
              <a:rPr lang="fa-IR" dirty="0" smtClean="0"/>
              <a:t>نهادها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916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2- نقش </a:t>
            </a:r>
            <a:r>
              <a:rPr lang="fa-IR" sz="3000" b="1" dirty="0"/>
              <a:t>دانشگاه‌ها و پژوهشگاه‌ها در توسعه علم، فناوری و نوآوری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2128224"/>
            <a:ext cx="8229600" cy="4325112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تغییر </a:t>
            </a:r>
            <a:r>
              <a:rPr lang="fa-IR" dirty="0"/>
              <a:t>و تحول </a:t>
            </a:r>
            <a:r>
              <a:rPr lang="fa-IR" dirty="0" smtClean="0"/>
              <a:t>نقش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متناسب با درک غالب از فرآیند </a:t>
            </a:r>
            <a:r>
              <a:rPr lang="fa-IR" dirty="0" smtClean="0"/>
              <a:t>نوآوری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در </a:t>
            </a:r>
            <a:r>
              <a:rPr lang="fa-IR" dirty="0" err="1"/>
              <a:t>دوره‌ای</a:t>
            </a:r>
            <a:r>
              <a:rPr lang="fa-IR" dirty="0"/>
              <a:t> که نوآوری با مدل خطی شناخته </a:t>
            </a:r>
            <a:r>
              <a:rPr lang="fa-IR" dirty="0" err="1"/>
              <a:t>می‌شد</a:t>
            </a:r>
            <a:r>
              <a:rPr lang="fa-IR" dirty="0"/>
              <a:t>،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</a:t>
            </a:r>
            <a:r>
              <a:rPr lang="fa-IR" dirty="0" err="1"/>
              <a:t>مهم‌ترین</a:t>
            </a:r>
            <a:r>
              <a:rPr lang="fa-IR" dirty="0"/>
              <a:t> مرکز نهادی درگیر در تحقیقات پایه تلقی </a:t>
            </a:r>
            <a:r>
              <a:rPr lang="fa-IR" dirty="0" err="1" smtClean="0"/>
              <a:t>می‌شدند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با مطرح شدن مود2 تولید </a:t>
            </a:r>
            <a:r>
              <a:rPr lang="fa-IR" dirty="0" smtClean="0"/>
              <a:t>دانش، </a:t>
            </a:r>
            <a:r>
              <a:rPr lang="fa-IR" dirty="0"/>
              <a:t>تقویت همکاری با دیگر بازیگران از جمله صنعت در پژوهش و فناوری </a:t>
            </a:r>
            <a:r>
              <a:rPr lang="fa-IR" dirty="0" smtClean="0"/>
              <a:t>برای </a:t>
            </a:r>
            <a:r>
              <a:rPr lang="fa-IR" dirty="0" err="1" smtClean="0"/>
              <a:t>دانشگاه‌ها</a:t>
            </a:r>
            <a:r>
              <a:rPr lang="fa-IR" dirty="0" smtClean="0"/>
              <a:t> و پژوهشگاه اهمیت یافت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با </a:t>
            </a:r>
            <a:r>
              <a:rPr lang="fa-IR" dirty="0" smtClean="0"/>
              <a:t>پذیرش رویکرد </a:t>
            </a:r>
            <a:r>
              <a:rPr lang="fa-IR" dirty="0" err="1"/>
              <a:t>نظام‌مند</a:t>
            </a:r>
            <a:r>
              <a:rPr lang="fa-IR" dirty="0"/>
              <a:t> به </a:t>
            </a:r>
            <a:r>
              <a:rPr lang="fa-IR" dirty="0" smtClean="0"/>
              <a:t>نوآوری،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</a:t>
            </a:r>
            <a:r>
              <a:rPr lang="fa-IR" dirty="0" smtClean="0"/>
              <a:t>را به یکی </a:t>
            </a:r>
            <a:r>
              <a:rPr lang="fa-IR" dirty="0"/>
              <a:t>از نهادهای کلیدی نظام نوآوری (در سطح ملی، بخشی، فناورانه و </a:t>
            </a:r>
            <a:r>
              <a:rPr lang="fa-IR" dirty="0" err="1"/>
              <a:t>منطقه‌ای</a:t>
            </a:r>
            <a:r>
              <a:rPr lang="fa-IR" dirty="0"/>
              <a:t>) در بروز و گسترش نوآوری </a:t>
            </a:r>
            <a:r>
              <a:rPr lang="fa-IR" dirty="0" smtClean="0"/>
              <a:t>مبدل نمود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5</a:t>
            </a:fld>
            <a:endParaRPr lang="fa-I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871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2- نقش </a:t>
            </a:r>
            <a:r>
              <a:rPr lang="fa-IR" sz="3000" b="1" dirty="0"/>
              <a:t>دانشگاه‌ها و پژوهشگاه‌ها در توسعه علم، فناوری و </a:t>
            </a:r>
            <a:r>
              <a:rPr lang="fa-IR" sz="3000" b="1" dirty="0" smtClean="0"/>
              <a:t>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2128224"/>
            <a:ext cx="8229600" cy="432511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تغییر ساختار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نیز همراه با تحولات نقش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 smtClean="0"/>
              <a:t>پژوهشگاه‌ها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دانشگاه‌های</a:t>
            </a:r>
            <a:r>
              <a:rPr lang="fa-IR" dirty="0" smtClean="0"/>
              <a:t> </a:t>
            </a:r>
            <a:r>
              <a:rPr lang="fa-IR" dirty="0"/>
              <a:t>تأسیس شده در قرون </a:t>
            </a:r>
            <a:r>
              <a:rPr lang="fa-IR" dirty="0" err="1"/>
              <a:t>وسطا</a:t>
            </a:r>
            <a:r>
              <a:rPr lang="fa-IR" dirty="0"/>
              <a:t> در پاریس و </a:t>
            </a:r>
            <a:r>
              <a:rPr lang="fa-IR" dirty="0" err="1"/>
              <a:t>بولونیا</a:t>
            </a:r>
            <a:r>
              <a:rPr lang="fa-IR" dirty="0"/>
              <a:t> دارای استقلال مدیریتی و مالی بودند و این استقلال توسط </a:t>
            </a:r>
            <a:r>
              <a:rPr lang="fa-IR" dirty="0" err="1"/>
              <a:t>دولت‌های</a:t>
            </a:r>
            <a:r>
              <a:rPr lang="fa-IR" dirty="0"/>
              <a:t> وقت و نیز کلیسا به رسمیت شناخته </a:t>
            </a:r>
            <a:r>
              <a:rPr lang="fa-IR" dirty="0" err="1" smtClean="0"/>
              <a:t>می‌شد</a:t>
            </a:r>
            <a:r>
              <a:rPr lang="fa-IR" dirty="0" smtClean="0"/>
              <a:t> (تا قرن 18 میلادی)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بروز </a:t>
            </a:r>
            <a:r>
              <a:rPr lang="fa-IR" dirty="0" err="1">
                <a:solidFill>
                  <a:schemeClr val="accent1">
                    <a:lumMod val="75000"/>
                  </a:schemeClr>
                </a:solidFill>
              </a:rPr>
              <a:t>دولت‌های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مدرن و افزایش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کنترل و نقش دولت در </a:t>
            </a:r>
            <a:r>
              <a:rPr lang="fa-IR" dirty="0" err="1">
                <a:solidFill>
                  <a:schemeClr val="accent1">
                    <a:lumMod val="75000"/>
                  </a:schemeClr>
                </a:solidFill>
              </a:rPr>
              <a:t>دانشگاه‌ها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 در کشورهای همچون فرانسه و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آلمان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در </a:t>
            </a:r>
            <a:r>
              <a:rPr lang="fa-IR" dirty="0" smtClean="0"/>
              <a:t>مقابل استمرار استقلال </a:t>
            </a:r>
            <a:r>
              <a:rPr lang="fa-IR" dirty="0"/>
              <a:t>مدیریتی و مالی </a:t>
            </a:r>
            <a:r>
              <a:rPr lang="fa-IR" dirty="0" err="1"/>
              <a:t>دانشگاه‌ها</a:t>
            </a:r>
            <a:r>
              <a:rPr lang="fa-IR" dirty="0"/>
              <a:t> در آمریکا </a:t>
            </a:r>
            <a:r>
              <a:rPr lang="fa-IR" dirty="0" smtClean="0"/>
              <a:t>داشته به عنوان </a:t>
            </a:r>
            <a:r>
              <a:rPr lang="fa-IR" dirty="0" err="1" smtClean="0"/>
              <a:t>پیشران</a:t>
            </a:r>
            <a:r>
              <a:rPr lang="fa-IR" dirty="0" smtClean="0"/>
              <a:t> این نهادها به </a:t>
            </a:r>
            <a:r>
              <a:rPr lang="fa-IR" dirty="0"/>
              <a:t>سمت </a:t>
            </a:r>
            <a:r>
              <a:rPr lang="fa-IR" dirty="0" err="1"/>
              <a:t>کارآفرینی</a:t>
            </a:r>
            <a:r>
              <a:rPr lang="fa-IR" dirty="0"/>
              <a:t> و تغییر تدریجی در </a:t>
            </a:r>
            <a:r>
              <a:rPr lang="fa-IR" dirty="0" smtClean="0"/>
              <a:t>کمیت و کیفیت آموزش </a:t>
            </a:r>
            <a:r>
              <a:rPr lang="fa-IR" dirty="0"/>
              <a:t>و پژوهش متناسب با تغییرات اقتصادی-اجتماعی </a:t>
            </a:r>
            <a:r>
              <a:rPr lang="fa-IR" dirty="0" smtClean="0"/>
              <a:t>(در </a:t>
            </a:r>
            <a:r>
              <a:rPr lang="fa-IR" dirty="0"/>
              <a:t>مقایسه با همتایان اروپایی </a:t>
            </a:r>
            <a:r>
              <a:rPr lang="fa-IR" dirty="0" err="1" smtClean="0"/>
              <a:t>آن‌ها</a:t>
            </a:r>
            <a:r>
              <a:rPr lang="fa-IR" dirty="0" smtClean="0"/>
              <a:t>)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6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442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2- نقش </a:t>
            </a:r>
            <a:r>
              <a:rPr lang="fa-IR" sz="3000" b="1" dirty="0"/>
              <a:t>دانشگاه‌ها و پژوهشگاه‌ها در توسعه علم، فناوری و </a:t>
            </a:r>
            <a:r>
              <a:rPr lang="fa-IR" sz="3000" b="1" dirty="0" smtClean="0"/>
              <a:t>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2128224"/>
            <a:ext cx="8229600" cy="4325112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دو رویکرد عمده در خصوص نقش و </a:t>
            </a:r>
            <a:r>
              <a:rPr lang="fa-IR" dirty="0" err="1"/>
              <a:t>تأثیرگذاری</a:t>
            </a:r>
            <a:r>
              <a:rPr lang="fa-IR" dirty="0"/>
              <a:t>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در تولید علم 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دیدگاه اول </a:t>
            </a:r>
            <a:r>
              <a:rPr lang="fa-IR" dirty="0" smtClean="0"/>
              <a:t>(</a:t>
            </a:r>
            <a:r>
              <a:rPr lang="fa-IR" dirty="0" err="1" smtClean="0"/>
              <a:t>گیبونز</a:t>
            </a:r>
            <a:r>
              <a:rPr lang="fa-IR" dirty="0" smtClean="0"/>
              <a:t> </a:t>
            </a:r>
            <a:r>
              <a:rPr lang="fa-IR" dirty="0"/>
              <a:t>و نظریه مود2 تولید </a:t>
            </a:r>
            <a:r>
              <a:rPr lang="fa-IR" dirty="0" smtClean="0"/>
              <a:t>دانش): </a:t>
            </a:r>
            <a:r>
              <a:rPr lang="fa-IR" dirty="0" err="1" smtClean="0"/>
              <a:t>دانشگاه‌ها</a:t>
            </a:r>
            <a:r>
              <a:rPr lang="fa-IR" dirty="0" smtClean="0"/>
              <a:t> </a:t>
            </a:r>
            <a:r>
              <a:rPr lang="fa-IR" dirty="0"/>
              <a:t>و پژوهشگاه بخش کوچکی از نظام تولید دانش محسوب </a:t>
            </a:r>
            <a:r>
              <a:rPr lang="fa-IR" dirty="0" err="1"/>
              <a:t>می‌شوند</a:t>
            </a:r>
            <a:r>
              <a:rPr lang="fa-IR" dirty="0"/>
              <a:t> 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دیدگاه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دوم: نقش </a:t>
            </a:r>
            <a:r>
              <a:rPr lang="fa-IR" dirty="0" err="1">
                <a:solidFill>
                  <a:schemeClr val="accent1">
                    <a:lumMod val="75000"/>
                  </a:schemeClr>
                </a:solidFill>
              </a:rPr>
              <a:t>دانشگاه‌ها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 و </a:t>
            </a:r>
            <a:r>
              <a:rPr lang="fa-IR" dirty="0" err="1">
                <a:solidFill>
                  <a:schemeClr val="accent1">
                    <a:lumMod val="75000"/>
                  </a:schemeClr>
                </a:solidFill>
              </a:rPr>
              <a:t>پژوهشگاه‌ها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 در تولید علم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در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قالب مارپیچ سه گانه دانشگاه، صنعت و دولت بسیار مهم و دارای اهمیت فزاینده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است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منتقدان </a:t>
            </a:r>
            <a:r>
              <a:rPr lang="fa-IR" dirty="0" smtClean="0"/>
              <a:t>دیدگاه اول اگرچه </a:t>
            </a:r>
            <a:r>
              <a:rPr lang="fa-IR" dirty="0"/>
              <a:t>متنوع شدن </a:t>
            </a:r>
            <a:r>
              <a:rPr lang="fa-IR" dirty="0" err="1"/>
              <a:t>پایگاه‌های</a:t>
            </a:r>
            <a:r>
              <a:rPr lang="fa-IR" dirty="0"/>
              <a:t> تولید علم را </a:t>
            </a:r>
            <a:r>
              <a:rPr lang="fa-IR" dirty="0" err="1"/>
              <a:t>می‌پذیرند</a:t>
            </a:r>
            <a:r>
              <a:rPr lang="fa-IR" dirty="0"/>
              <a:t>، اما کماکان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را </a:t>
            </a:r>
            <a:r>
              <a:rPr lang="fa-IR" dirty="0" err="1"/>
              <a:t>مهم‌ترین</a:t>
            </a:r>
            <a:r>
              <a:rPr lang="fa-IR" dirty="0"/>
              <a:t> محور و قلب تولید علم </a:t>
            </a:r>
            <a:r>
              <a:rPr lang="fa-IR" dirty="0" err="1"/>
              <a:t>می‌دانند</a:t>
            </a:r>
            <a:r>
              <a:rPr lang="fa-IR" dirty="0"/>
              <a:t> که دیگر بازیگران به شدت به نقش تولید علم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وابسته </a:t>
            </a:r>
            <a:r>
              <a:rPr lang="fa-IR" dirty="0" smtClean="0"/>
              <a:t>هستند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7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561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200216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ارائه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عالی و انجام پژوهش: مهم‌ترین کارکردها و مأموریت‌های دانشگاه‌ها و پژوهشگاه‌ها</a:t>
            </a:r>
            <a:endParaRPr lang="fa-IR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3044856"/>
            <a:ext cx="8229600" cy="36965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آموزش و پژوهش </a:t>
            </a:r>
            <a:r>
              <a:rPr lang="fa-IR" dirty="0" err="1"/>
              <a:t>مهم‌ترین</a:t>
            </a:r>
            <a:r>
              <a:rPr lang="fa-IR" dirty="0"/>
              <a:t> </a:t>
            </a:r>
            <a:r>
              <a:rPr lang="fa-IR" dirty="0" err="1"/>
              <a:t>کارکردهای</a:t>
            </a:r>
            <a:r>
              <a:rPr lang="fa-IR" dirty="0"/>
              <a:t>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هستند که </a:t>
            </a:r>
            <a:r>
              <a:rPr lang="fa-IR" dirty="0" smtClean="0"/>
              <a:t>عملاً </a:t>
            </a:r>
            <a:r>
              <a:rPr lang="fa-IR" dirty="0"/>
              <a:t>در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پژوهشگاه‌های</a:t>
            </a:r>
            <a:r>
              <a:rPr lang="fa-IR" dirty="0"/>
              <a:t> تقریباً همه </a:t>
            </a:r>
            <a:r>
              <a:rPr lang="fa-IR" dirty="0" smtClean="0"/>
              <a:t>کشورها </a:t>
            </a:r>
            <a:r>
              <a:rPr lang="fa-IR" dirty="0"/>
              <a:t>به صورت </a:t>
            </a:r>
            <a:r>
              <a:rPr lang="fa-IR" dirty="0" err="1"/>
              <a:t>فعالیت‌های</a:t>
            </a:r>
            <a:r>
              <a:rPr lang="fa-IR" dirty="0"/>
              <a:t> روزمره در </a:t>
            </a:r>
            <a:r>
              <a:rPr lang="fa-IR" dirty="0" smtClean="0"/>
              <a:t>آمده‌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دو کارکرد آموزش و </a:t>
            </a:r>
            <a:r>
              <a:rPr lang="fa-IR" dirty="0" smtClean="0"/>
              <a:t>پژوهش، </a:t>
            </a:r>
            <a:r>
              <a:rPr lang="fa-IR" dirty="0" err="1"/>
              <a:t>مهم‌ترین</a:t>
            </a:r>
            <a:r>
              <a:rPr lang="fa-IR" dirty="0"/>
              <a:t> </a:t>
            </a:r>
            <a:r>
              <a:rPr lang="fa-IR" dirty="0" smtClean="0"/>
              <a:t>وظایف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 smtClean="0"/>
              <a:t>پژوهشگاه‌ها</a:t>
            </a:r>
            <a:r>
              <a:rPr lang="fa-IR" dirty="0" smtClean="0"/>
              <a:t>، به </a:t>
            </a:r>
            <a:r>
              <a:rPr lang="fa-IR" dirty="0"/>
              <a:t>ندرت به تنهایی و بدون توجه به </a:t>
            </a:r>
            <a:r>
              <a:rPr lang="fa-IR" dirty="0" smtClean="0"/>
              <a:t>یکدیگر </a:t>
            </a:r>
            <a:r>
              <a:rPr lang="fa-IR" dirty="0"/>
              <a:t>توسط </a:t>
            </a:r>
            <a:r>
              <a:rPr lang="fa-IR" dirty="0" err="1"/>
              <a:t>دانشگاه‌ها</a:t>
            </a:r>
            <a:r>
              <a:rPr lang="fa-IR" dirty="0"/>
              <a:t> و </a:t>
            </a:r>
            <a:r>
              <a:rPr lang="fa-IR" dirty="0" err="1"/>
              <a:t>پژوهشگاه‌ها</a:t>
            </a:r>
            <a:r>
              <a:rPr lang="fa-IR" dirty="0"/>
              <a:t> انجام </a:t>
            </a:r>
            <a:r>
              <a:rPr lang="fa-IR" dirty="0" err="1"/>
              <a:t>می‌شوند</a:t>
            </a:r>
            <a:r>
              <a:rPr lang="fa-IR" dirty="0"/>
              <a:t>. 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پرداختن همزمان به این دو کارکرد </a:t>
            </a:r>
            <a:r>
              <a:rPr lang="fa-IR" dirty="0" err="1"/>
              <a:t>اثربخش‌تر</a:t>
            </a:r>
            <a:r>
              <a:rPr lang="fa-IR" dirty="0"/>
              <a:t> از تمرکز صرف بر یکی از آن‌‌</a:t>
            </a:r>
            <a:r>
              <a:rPr lang="fa-IR" dirty="0" err="1"/>
              <a:t>هاست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8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980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000" b="1" dirty="0" smtClean="0"/>
              <a:t>2- نقش دانشگاه‌ها و پژوهشگاه‌ها در توسعه علم، فناوری و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171412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دانشگاه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به عنوان بازیگر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محوری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ارائه دهنده آموزش عالی</a:t>
            </a:r>
            <a:endParaRPr lang="fa-IR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2488264"/>
            <a:ext cx="8229600" cy="4325112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حمایت از گسترش آموزش عالی در سطح ملی مورد توجه بسیاری از کشورهای دنیا 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افزایش </a:t>
            </a:r>
            <a:r>
              <a:rPr lang="fa-IR" dirty="0"/>
              <a:t>نرخ ثبت نام و تعداد افراد مشغول به تحصیل در آموزش عالی در بیشتر </a:t>
            </a:r>
            <a:r>
              <a:rPr lang="fa-IR" dirty="0" smtClean="0"/>
              <a:t>کشورها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این روند </a:t>
            </a:r>
            <a:r>
              <a:rPr lang="fa-IR" dirty="0" smtClean="0"/>
              <a:t>در </a:t>
            </a:r>
            <a:r>
              <a:rPr lang="fa-IR" dirty="0"/>
              <a:t>ایران </a:t>
            </a:r>
            <a:r>
              <a:rPr lang="fa-IR" dirty="0" smtClean="0"/>
              <a:t>سرعت </a:t>
            </a:r>
            <a:r>
              <a:rPr lang="fa-IR" dirty="0"/>
              <a:t>بسیار بالایی داشته و </a:t>
            </a:r>
            <a:r>
              <a:rPr lang="fa-IR" dirty="0" smtClean="0"/>
              <a:t>از </a:t>
            </a:r>
            <a:r>
              <a:rPr lang="fa-IR" dirty="0"/>
              <a:t>منظر سهم فارغ </a:t>
            </a:r>
            <a:r>
              <a:rPr lang="fa-IR" dirty="0" err="1"/>
              <a:t>التحصیلان</a:t>
            </a:r>
            <a:r>
              <a:rPr lang="fa-IR" dirty="0"/>
              <a:t> فنی مهندسی از کل فارغ </a:t>
            </a:r>
            <a:r>
              <a:rPr lang="fa-IR" dirty="0" err="1"/>
              <a:t>التحصیلان</a:t>
            </a:r>
            <a:r>
              <a:rPr lang="fa-IR" dirty="0"/>
              <a:t> آموزش عالی و تعداد مهندسان </a:t>
            </a:r>
            <a:r>
              <a:rPr lang="fa-IR" dirty="0" smtClean="0"/>
              <a:t>فارغ </a:t>
            </a:r>
            <a:r>
              <a:rPr lang="fa-IR" dirty="0" err="1" smtClean="0"/>
              <a:t>التحصیل</a:t>
            </a:r>
            <a:r>
              <a:rPr lang="fa-IR" dirty="0" smtClean="0"/>
              <a:t> در </a:t>
            </a:r>
            <a:r>
              <a:rPr lang="fa-IR" dirty="0" err="1"/>
              <a:t>سال‌های</a:t>
            </a:r>
            <a:r>
              <a:rPr lang="fa-IR" dirty="0"/>
              <a:t> اخیر جزء </a:t>
            </a:r>
            <a:r>
              <a:rPr lang="fa-IR" dirty="0" smtClean="0"/>
              <a:t>5 </a:t>
            </a:r>
            <a:r>
              <a:rPr lang="fa-IR" dirty="0"/>
              <a:t>کشورهای برتر </a:t>
            </a:r>
            <a:r>
              <a:rPr lang="fa-IR" dirty="0" smtClean="0"/>
              <a:t>دنیا است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نرخ </a:t>
            </a:r>
            <a:r>
              <a:rPr lang="fa-IR" dirty="0"/>
              <a:t>ثبت نام در آموزش عالی ایران از 10 درصد در سال 1991 به 30 درصد در سال 2007 و 69 درصد در سال 2016 افزایش </a:t>
            </a:r>
            <a:r>
              <a:rPr lang="fa-IR" dirty="0" smtClean="0"/>
              <a:t>یافته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9</a:t>
            </a:fld>
            <a:endParaRPr lang="fa-IR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-180528" y="6492240"/>
            <a:ext cx="1325880" cy="457200"/>
          </a:xfrm>
          <a:prstGeom prst="rect">
            <a:avLst/>
          </a:prstGeom>
        </p:spPr>
        <p:txBody>
          <a:bodyPr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 37/</a:t>
            </a:r>
            <a:endParaRPr lang="fa-I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980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000" b="1" dirty="0" smtClean="0"/>
              <a:t>2- نقش دانشگاه‌ها و پژوهشگاه‌ها در توسعه علم، فناوری و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470</TotalTime>
  <Words>3890</Words>
  <Application>Microsoft Office PowerPoint</Application>
  <PresentationFormat>On-screen Show (4:3)</PresentationFormat>
  <Paragraphs>260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Wingdings 2</vt:lpstr>
      <vt:lpstr>B Nazanin</vt:lpstr>
      <vt:lpstr>Trebuchet MS</vt:lpstr>
      <vt:lpstr>Calibri</vt:lpstr>
      <vt:lpstr>B Titr</vt:lpstr>
      <vt:lpstr>Georgia</vt:lpstr>
      <vt:lpstr>Urban</vt:lpstr>
      <vt:lpstr>نقش دانشگاه‌ها و پژوهشگاه‌ها  در توسعه علم و فناوری و سیاستهای حمایت از آن‌ها</vt:lpstr>
      <vt:lpstr>فهرست مطالب</vt:lpstr>
      <vt:lpstr>1- مقدمه: اهمیت دانشگاه‌ها و پژوهشگاه‌ها</vt:lpstr>
      <vt:lpstr>1- مقدمه: اهمیت دانشگاه‌ها و پژوهشگاه‌ها (ادامه)</vt:lpstr>
      <vt:lpstr>2- نقش دانشگاه‌ها و پژوهشگاه‌ها در توسعه علم، فناوری و نوآوری</vt:lpstr>
      <vt:lpstr>2- نقش دانشگاه‌ها و پژوهشگاه‌ها در توسعه علم، فناوری و نوآوری (ادامه)</vt:lpstr>
      <vt:lpstr>2- نقش دانشگاه‌ها و پژوهشگاه‌ها در توسعه علم، فناوری و نوآوری (ادامه)</vt:lpstr>
      <vt:lpstr> ارائه آموزش عالی و انجام پژوهش: مهم‌ترین کارکردها و مأموریت‌های دانشگاه‌ها و پژوهشگاه‌ها</vt:lpstr>
      <vt:lpstr> دانشگاه به عنوان بازیگر محوری ارائه دهنده آموزش عالی</vt:lpstr>
      <vt:lpstr>دانشگاه‌ها و پژوهشگاه‌ها به عنوان مجری پژوهش</vt:lpstr>
      <vt:lpstr>نقش و مأموریت دانشگاه‌ها و پژوهشگاه‌‌ها  در نظام ملی نوآوری: فراتر از آموزش و پژوهش</vt:lpstr>
      <vt:lpstr>نقش و مأموریت دانشگاه‌ها و پژوهشگاه‌‌ها  در نظام ملی نوآوری: فراتر از آموزش و پژوهش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جمع‌بندی نقش‌ها، کارکردها و مأموریت‌های دانشگاه‌ها و پژوهشگاه‌ها </vt:lpstr>
      <vt:lpstr>جمع‌بندی نقش‌ها، کارکردها و مأموریت‌های دانشگاه‌ها و پژوهشگاه‌ها (ادامه)</vt:lpstr>
      <vt:lpstr>3- چالش‌های دانشگاه‌ها و پژوهشگاه‌ها در توسعه علم و فناوری</vt:lpstr>
      <vt:lpstr>3- چالش‌های دانشگاه‌ها و پژوهشگاه‌ها در توسعه علم و فناوری (ادامه)</vt:lpstr>
      <vt:lpstr>4- سیاست‌های حمایت از دانشگاه‌ها و پژوهشگاه‌ها </vt:lpstr>
      <vt:lpstr>4- سیاست‌های حمایت از دانشگاه‌ها و پژوهشگاه‌ها (ادامه)</vt:lpstr>
      <vt:lpstr>5- مطالعه موردی 1: مروری بر نقش و تجربه دانشگاه صنعتی شریف در توسعه علم، فناوری و نوآوری با تأکید بر مأموریت سوم </vt:lpstr>
      <vt:lpstr>5- مطالعه موردی 1 (ادامه)</vt:lpstr>
      <vt:lpstr>5- مطالعه موردی 1 (ادامه)</vt:lpstr>
      <vt:lpstr>5- مطالعه موردی 1 (ادامه)</vt:lpstr>
      <vt:lpstr>6- مطالعه موردی شماره 2: دانشگاه زابل و نقش متمایز آن در توسعه منطقه‌ای محروم و کم‌تر برخوردار در کشور </vt:lpstr>
      <vt:lpstr>6- مطالعه موردی شماره 2 (ادامه) </vt:lpstr>
      <vt:lpstr>6- مطالعه موردی شماره 2 (ادامه)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alizadeh</dc:creator>
  <cp:lastModifiedBy>Windows User</cp:lastModifiedBy>
  <cp:revision>159</cp:revision>
  <dcterms:created xsi:type="dcterms:W3CDTF">2019-05-01T06:29:46Z</dcterms:created>
  <dcterms:modified xsi:type="dcterms:W3CDTF">2019-07-23T12:54:02Z</dcterms:modified>
</cp:coreProperties>
</file>