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 bookmarkIdSeed="2">
  <p:sldMasterIdLst>
    <p:sldMasterId id="2147483660" r:id="rId1"/>
  </p:sldMasterIdLst>
  <p:notesMasterIdLst>
    <p:notesMasterId r:id="rId35"/>
  </p:notesMasterIdLst>
  <p:sldIdLst>
    <p:sldId id="256" r:id="rId2"/>
    <p:sldId id="267" r:id="rId3"/>
    <p:sldId id="265" r:id="rId4"/>
    <p:sldId id="294" r:id="rId5"/>
    <p:sldId id="268" r:id="rId6"/>
    <p:sldId id="293" r:id="rId7"/>
    <p:sldId id="292" r:id="rId8"/>
    <p:sldId id="269" r:id="rId9"/>
    <p:sldId id="270" r:id="rId10"/>
    <p:sldId id="271" r:id="rId11"/>
    <p:sldId id="272" r:id="rId12"/>
    <p:sldId id="273" r:id="rId13"/>
    <p:sldId id="274" r:id="rId14"/>
    <p:sldId id="291" r:id="rId15"/>
    <p:sldId id="295" r:id="rId16"/>
    <p:sldId id="290" r:id="rId17"/>
    <p:sldId id="275" r:id="rId18"/>
    <p:sldId id="276" r:id="rId19"/>
    <p:sldId id="289" r:id="rId20"/>
    <p:sldId id="29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7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embeddedFontLst>
    <p:embeddedFont>
      <p:font typeface="B Titr" panose="00000700000000000000" pitchFamily="2" charset="-78"/>
      <p:bold r:id="rId36"/>
    </p:embeddedFont>
    <p:embeddedFont>
      <p:font typeface="Wingdings 2" panose="05020102010507070707" pitchFamily="18" charset="2"/>
      <p:regular r:id="rId37"/>
    </p:embeddedFont>
    <p:embeddedFont>
      <p:font typeface="B Lotus" panose="00000400000000000000" pitchFamily="2" charset="-78"/>
      <p:regular r:id="rId38"/>
      <p:bold r:id="rId39"/>
    </p:embeddedFont>
    <p:embeddedFont>
      <p:font typeface="B Mitra" panose="00000400000000000000" pitchFamily="2" charset="-78"/>
      <p:regular r:id="rId40"/>
      <p:bold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  <p:embeddedFont>
      <p:font typeface="B Nazanin" panose="00000400000000000000" pitchFamily="2" charset="-78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Georgia" panose="02040502050405020303" pitchFamily="18" charset="0"/>
      <p:regular r:id="rId52"/>
      <p:bold r:id="rId53"/>
      <p:italic r:id="rId54"/>
      <p:boldItalic r:id="rId55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57" autoAdjust="0"/>
    <p:restoredTop sz="94255" autoAdjust="0"/>
  </p:normalViewPr>
  <p:slideViewPr>
    <p:cSldViewPr>
      <p:cViewPr varScale="1">
        <p:scale>
          <a:sx n="73" d="100"/>
          <a:sy n="73" d="100"/>
        </p:scale>
        <p:origin x="11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DB7533-2864-48D3-AEBF-243FBC804B6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FAFD22-D2B9-4208-BCD6-5F6AF3A3024F}">
      <dgm:prSet phldrT="[Text]" custT="1"/>
      <dgm:spPr/>
      <dgm:t>
        <a:bodyPr/>
        <a:lstStyle/>
        <a:p>
          <a:pPr rtl="1"/>
          <a:r>
            <a:rPr lang="fa-IR" sz="2800" dirty="0" smtClean="0">
              <a:cs typeface="B Nazanin" panose="00000400000000000000" pitchFamily="2" charset="-78"/>
            </a:rPr>
            <a:t>بوم‌سازگان نوآوری</a:t>
          </a:r>
          <a:endParaRPr lang="en-US" sz="2800" dirty="0">
            <a:cs typeface="B Nazanin" panose="00000400000000000000" pitchFamily="2" charset="-78"/>
          </a:endParaRPr>
        </a:p>
      </dgm:t>
    </dgm:pt>
    <dgm:pt modelId="{FB743DCE-F1F1-4526-83D0-67B4FF9B264E}" type="parTrans" cxnId="{304850F5-3A17-48CB-86C4-DB5EFB24CB42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2677E1FA-6B60-4BA4-98C9-72DBC520E8C3}" type="sibTrans" cxnId="{304850F5-3A17-48CB-86C4-DB5EFB24CB42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7256C412-28EC-4F93-A28D-75180045D046}">
      <dgm:prSet phldrT="[Text]" custT="1"/>
      <dgm:spPr/>
      <dgm:t>
        <a:bodyPr/>
        <a:lstStyle/>
        <a:p>
          <a:pPr rtl="1"/>
          <a:r>
            <a:rPr kumimoji="0" lang="fa-IR" sz="2400" kern="1200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تأکید بیشتر بر تعاملات و پویایی‌ها</a:t>
          </a:r>
          <a:endParaRPr kumimoji="0" lang="en-US" sz="2400" kern="1200" dirty="0">
            <a:solidFill>
              <a:schemeClr val="tx1"/>
            </a:solidFill>
            <a:latin typeface="+mn-lt"/>
            <a:ea typeface="+mn-ea"/>
            <a:cs typeface="B Nazanin" pitchFamily="2" charset="-78"/>
          </a:endParaRPr>
        </a:p>
      </dgm:t>
    </dgm:pt>
    <dgm:pt modelId="{8BB24269-662F-41EB-93CC-EFEA82855989}" type="parTrans" cxnId="{A3A8A279-4294-4450-A8C7-71FF106CFBA5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F7380202-4A98-4885-B00B-A13B4D4232DB}" type="sibTrans" cxnId="{A3A8A279-4294-4450-A8C7-71FF106CFBA5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D9986C3C-7F3F-444D-A83D-73E30A1A0305}">
      <dgm:prSet phldrT="[Text]" custT="1"/>
      <dgm:spPr/>
      <dgm:t>
        <a:bodyPr/>
        <a:lstStyle/>
        <a:p>
          <a:pPr rtl="1"/>
          <a:r>
            <a:rPr kumimoji="0" lang="fa-IR" sz="2600" kern="1200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تأکید بیشتر بر سازمان‌های کوچک خصوصی</a:t>
          </a:r>
          <a:endParaRPr kumimoji="0" lang="en-US" sz="2600" kern="1200" dirty="0">
            <a:solidFill>
              <a:schemeClr val="tx1"/>
            </a:solidFill>
            <a:latin typeface="+mn-lt"/>
            <a:ea typeface="+mn-ea"/>
            <a:cs typeface="B Nazanin" pitchFamily="2" charset="-78"/>
          </a:endParaRPr>
        </a:p>
      </dgm:t>
    </dgm:pt>
    <dgm:pt modelId="{1F6375BC-65D7-4F4B-84D5-BAC6CF1FE833}" type="parTrans" cxnId="{F6953507-BA16-4D4B-8AA1-BA2DCFA5C740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CBE3AB72-2AC8-496F-9831-CCE3A59C0603}" type="sibTrans" cxnId="{F6953507-BA16-4D4B-8AA1-BA2DCFA5C740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FD3729AD-FA06-4C19-BAA5-5689EA3909AC}">
      <dgm:prSet phldrT="[Text]" custT="1"/>
      <dgm:spPr/>
      <dgm:t>
        <a:bodyPr/>
        <a:lstStyle/>
        <a:p>
          <a:pPr rtl="1"/>
          <a:r>
            <a:rPr lang="fa-IR" sz="2800" dirty="0" smtClean="0">
              <a:cs typeface="B Nazanin" panose="00000400000000000000" pitchFamily="2" charset="-78"/>
            </a:rPr>
            <a:t>نظام نوآوری</a:t>
          </a:r>
          <a:endParaRPr lang="en-US" sz="2800" dirty="0">
            <a:cs typeface="B Nazanin" panose="00000400000000000000" pitchFamily="2" charset="-78"/>
          </a:endParaRPr>
        </a:p>
      </dgm:t>
    </dgm:pt>
    <dgm:pt modelId="{3A436C41-6DB0-49A9-9C3A-DCD040CCFB10}" type="parTrans" cxnId="{AAA6A161-40EB-4EE2-90EA-609C233A79C3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B7333336-60AF-4D26-BA08-D132C1DC2F2F}" type="sibTrans" cxnId="{AAA6A161-40EB-4EE2-90EA-609C233A79C3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B2F1D83C-3293-479D-A97F-0F3CEF5CC83A}">
      <dgm:prSet phldrT="[Text]" custT="1"/>
      <dgm:spPr/>
      <dgm:t>
        <a:bodyPr/>
        <a:lstStyle/>
        <a:p>
          <a:pPr rtl="1"/>
          <a:r>
            <a:rPr kumimoji="0" lang="fa-IR" sz="2600" kern="1200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تأکید بیشتر بر وجود نهادها</a:t>
          </a:r>
          <a:endParaRPr kumimoji="0" lang="en-US" sz="2600" kern="1200" dirty="0">
            <a:solidFill>
              <a:schemeClr val="tx1"/>
            </a:solidFill>
            <a:latin typeface="+mn-lt"/>
            <a:ea typeface="+mn-ea"/>
            <a:cs typeface="B Nazanin" pitchFamily="2" charset="-78"/>
          </a:endParaRPr>
        </a:p>
      </dgm:t>
    </dgm:pt>
    <dgm:pt modelId="{1169E96B-DFFB-4300-99F2-98B8F59C1944}" type="parTrans" cxnId="{DB0B23FD-B672-45A3-B11B-4E01011A7460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1E42349F-DB8A-4624-9928-141C4537068A}" type="sibTrans" cxnId="{DB0B23FD-B672-45A3-B11B-4E01011A7460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38B9DA2D-2D7D-48F2-A34E-B6262B898112}">
      <dgm:prSet phldrT="[Text]" custT="1"/>
      <dgm:spPr/>
      <dgm:t>
        <a:bodyPr/>
        <a:lstStyle/>
        <a:p>
          <a:pPr rtl="1"/>
          <a:r>
            <a:rPr kumimoji="0" lang="fa-IR" sz="2600" kern="1200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تأکید بیشتر بر نقش سازمان‌های دولتی</a:t>
          </a:r>
          <a:endParaRPr kumimoji="0" lang="en-US" sz="2600" kern="1200" dirty="0">
            <a:solidFill>
              <a:schemeClr val="tx1"/>
            </a:solidFill>
            <a:latin typeface="+mn-lt"/>
            <a:ea typeface="+mn-ea"/>
            <a:cs typeface="B Nazanin" pitchFamily="2" charset="-78"/>
          </a:endParaRPr>
        </a:p>
      </dgm:t>
    </dgm:pt>
    <dgm:pt modelId="{37B7CC71-F7EA-407A-8505-569D49FFC5D7}" type="parTrans" cxnId="{0F25567A-A9C4-439A-BB24-925D246D942C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5149B3EC-0246-469E-A36A-2CEA618937EF}" type="sibTrans" cxnId="{0F25567A-A9C4-439A-BB24-925D246D942C}">
      <dgm:prSet/>
      <dgm:spPr/>
      <dgm:t>
        <a:bodyPr/>
        <a:lstStyle/>
        <a:p>
          <a:pPr rtl="1"/>
          <a:endParaRPr lang="en-US" sz="2800">
            <a:cs typeface="B Nazanin" panose="00000400000000000000" pitchFamily="2" charset="-78"/>
          </a:endParaRPr>
        </a:p>
      </dgm:t>
    </dgm:pt>
    <dgm:pt modelId="{D54ACDE7-35E3-421F-914A-DCE104C3F721}">
      <dgm:prSet phldrT="[Text]" custT="1"/>
      <dgm:spPr/>
      <dgm:t>
        <a:bodyPr/>
        <a:lstStyle/>
        <a:p>
          <a:pPr rtl="1"/>
          <a:r>
            <a:rPr kumimoji="0" lang="fa-IR" sz="2600" kern="1200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تأکید بیشتر بر طرف عرضه نوآوری</a:t>
          </a:r>
          <a:endParaRPr kumimoji="0" lang="en-US" sz="2600" kern="1200" dirty="0">
            <a:solidFill>
              <a:schemeClr val="tx1"/>
            </a:solidFill>
            <a:latin typeface="+mn-lt"/>
            <a:ea typeface="+mn-ea"/>
            <a:cs typeface="B Nazanin" pitchFamily="2" charset="-78"/>
          </a:endParaRPr>
        </a:p>
      </dgm:t>
    </dgm:pt>
    <dgm:pt modelId="{FB039F1A-46A8-4C3D-97C1-9A6B2625F6FA}" type="parTrans" cxnId="{ABCFCB8A-6367-41A4-B43A-A3684B6CB93A}">
      <dgm:prSet/>
      <dgm:spPr/>
      <dgm:t>
        <a:bodyPr/>
        <a:lstStyle/>
        <a:p>
          <a:endParaRPr lang="en-US"/>
        </a:p>
      </dgm:t>
    </dgm:pt>
    <dgm:pt modelId="{0F5C99A2-45B3-4374-8922-EC4127A6D16F}" type="sibTrans" cxnId="{ABCFCB8A-6367-41A4-B43A-A3684B6CB93A}">
      <dgm:prSet/>
      <dgm:spPr/>
      <dgm:t>
        <a:bodyPr/>
        <a:lstStyle/>
        <a:p>
          <a:endParaRPr lang="en-US"/>
        </a:p>
      </dgm:t>
    </dgm:pt>
    <dgm:pt modelId="{F522F668-EBF3-4658-B85E-1AEEB0F7CC27}">
      <dgm:prSet phldrT="[Text]" custT="1"/>
      <dgm:spPr/>
      <dgm:t>
        <a:bodyPr/>
        <a:lstStyle/>
        <a:p>
          <a:pPr rtl="1"/>
          <a:r>
            <a:rPr kumimoji="0" lang="fa-IR" sz="2600" kern="1200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تأکید بر طرف عرضه و تقاضای نوآوری </a:t>
          </a:r>
          <a:endParaRPr kumimoji="0" lang="en-US" sz="2600" kern="1200" dirty="0">
            <a:solidFill>
              <a:schemeClr val="tx1"/>
            </a:solidFill>
            <a:latin typeface="+mn-lt"/>
            <a:ea typeface="+mn-ea"/>
            <a:cs typeface="B Nazanin" pitchFamily="2" charset="-78"/>
          </a:endParaRPr>
        </a:p>
      </dgm:t>
    </dgm:pt>
    <dgm:pt modelId="{8019E031-F6A9-4468-BC75-B16A68B5B780}" type="parTrans" cxnId="{97D40DCF-3B04-4424-A381-2502649BC32D}">
      <dgm:prSet/>
      <dgm:spPr/>
      <dgm:t>
        <a:bodyPr/>
        <a:lstStyle/>
        <a:p>
          <a:endParaRPr lang="en-US"/>
        </a:p>
      </dgm:t>
    </dgm:pt>
    <dgm:pt modelId="{3BB29DF9-3472-458C-80C2-F15C73AF549E}" type="sibTrans" cxnId="{97D40DCF-3B04-4424-A381-2502649BC32D}">
      <dgm:prSet/>
      <dgm:spPr/>
      <dgm:t>
        <a:bodyPr/>
        <a:lstStyle/>
        <a:p>
          <a:endParaRPr lang="en-US"/>
        </a:p>
      </dgm:t>
    </dgm:pt>
    <dgm:pt modelId="{AF8E2B47-DDDA-4126-AE01-A2795029A7F9}" type="pres">
      <dgm:prSet presAssocID="{A7DB7533-2864-48D3-AEBF-243FBC804B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97FB33-A4D6-4A8C-9EC9-440019F30CBE}" type="pres">
      <dgm:prSet presAssocID="{F6FAFD22-D2B9-4208-BCD6-5F6AF3A3024F}" presName="composite" presStyleCnt="0"/>
      <dgm:spPr/>
    </dgm:pt>
    <dgm:pt modelId="{F138BD1D-D1EB-44A1-B293-543BDC0BAA55}" type="pres">
      <dgm:prSet presAssocID="{F6FAFD22-D2B9-4208-BCD6-5F6AF3A3024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23BA1-1BBC-4742-8A90-30F6A5910199}" type="pres">
      <dgm:prSet presAssocID="{F6FAFD22-D2B9-4208-BCD6-5F6AF3A3024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660A6-03FE-4020-B91E-B5BDBDED0B1F}" type="pres">
      <dgm:prSet presAssocID="{2677E1FA-6B60-4BA4-98C9-72DBC520E8C3}" presName="space" presStyleCnt="0"/>
      <dgm:spPr/>
    </dgm:pt>
    <dgm:pt modelId="{96C3A458-9F44-4D24-BB8C-7154C69C31C2}" type="pres">
      <dgm:prSet presAssocID="{FD3729AD-FA06-4C19-BAA5-5689EA3909AC}" presName="composite" presStyleCnt="0"/>
      <dgm:spPr/>
    </dgm:pt>
    <dgm:pt modelId="{1645444A-6159-4CB8-9D1B-9F6B9BE192D9}" type="pres">
      <dgm:prSet presAssocID="{FD3729AD-FA06-4C19-BAA5-5689EA3909A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4F3152-F362-4EC4-8F75-AAF20124C8A4}" type="pres">
      <dgm:prSet presAssocID="{FD3729AD-FA06-4C19-BAA5-5689EA3909A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D59E77-A249-441F-A58C-83C1BC90BA0A}" type="presOf" srcId="{F522F668-EBF3-4658-B85E-1AEEB0F7CC27}" destId="{A6523BA1-1BBC-4742-8A90-30F6A5910199}" srcOrd="0" destOrd="2" presId="urn:microsoft.com/office/officeart/2005/8/layout/hList1"/>
    <dgm:cxn modelId="{3CA2FD27-DA45-4053-B608-AF9875485548}" type="presOf" srcId="{D54ACDE7-35E3-421F-914A-DCE104C3F721}" destId="{824F3152-F362-4EC4-8F75-AAF20124C8A4}" srcOrd="0" destOrd="2" presId="urn:microsoft.com/office/officeart/2005/8/layout/hList1"/>
    <dgm:cxn modelId="{19C3FB61-E3ED-4DE4-9E85-3C7F6886AB70}" type="presOf" srcId="{D9986C3C-7F3F-444D-A83D-73E30A1A0305}" destId="{A6523BA1-1BBC-4742-8A90-30F6A5910199}" srcOrd="0" destOrd="1" presId="urn:microsoft.com/office/officeart/2005/8/layout/hList1"/>
    <dgm:cxn modelId="{ABCFCB8A-6367-41A4-B43A-A3684B6CB93A}" srcId="{FD3729AD-FA06-4C19-BAA5-5689EA3909AC}" destId="{D54ACDE7-35E3-421F-914A-DCE104C3F721}" srcOrd="2" destOrd="0" parTransId="{FB039F1A-46A8-4C3D-97C1-9A6B2625F6FA}" sibTransId="{0F5C99A2-45B3-4374-8922-EC4127A6D16F}"/>
    <dgm:cxn modelId="{ECA05ECC-DDDB-45D9-BE21-B42D418A1A00}" type="presOf" srcId="{B2F1D83C-3293-479D-A97F-0F3CEF5CC83A}" destId="{824F3152-F362-4EC4-8F75-AAF20124C8A4}" srcOrd="0" destOrd="0" presId="urn:microsoft.com/office/officeart/2005/8/layout/hList1"/>
    <dgm:cxn modelId="{0F25567A-A9C4-439A-BB24-925D246D942C}" srcId="{FD3729AD-FA06-4C19-BAA5-5689EA3909AC}" destId="{38B9DA2D-2D7D-48F2-A34E-B6262B898112}" srcOrd="1" destOrd="0" parTransId="{37B7CC71-F7EA-407A-8505-569D49FFC5D7}" sibTransId="{5149B3EC-0246-469E-A36A-2CEA618937EF}"/>
    <dgm:cxn modelId="{0EF92A27-E259-4C8C-BA18-731C750E36C1}" type="presOf" srcId="{A7DB7533-2864-48D3-AEBF-243FBC804B65}" destId="{AF8E2B47-DDDA-4126-AE01-A2795029A7F9}" srcOrd="0" destOrd="0" presId="urn:microsoft.com/office/officeart/2005/8/layout/hList1"/>
    <dgm:cxn modelId="{DB0B23FD-B672-45A3-B11B-4E01011A7460}" srcId="{FD3729AD-FA06-4C19-BAA5-5689EA3909AC}" destId="{B2F1D83C-3293-479D-A97F-0F3CEF5CC83A}" srcOrd="0" destOrd="0" parTransId="{1169E96B-DFFB-4300-99F2-98B8F59C1944}" sibTransId="{1E42349F-DB8A-4624-9928-141C4537068A}"/>
    <dgm:cxn modelId="{D7E90A64-D87D-4347-8142-0CDDCDB3632A}" type="presOf" srcId="{7256C412-28EC-4F93-A28D-75180045D046}" destId="{A6523BA1-1BBC-4742-8A90-30F6A5910199}" srcOrd="0" destOrd="0" presId="urn:microsoft.com/office/officeart/2005/8/layout/hList1"/>
    <dgm:cxn modelId="{80416B0E-2D9B-46F8-BA98-002EFA8112BE}" type="presOf" srcId="{F6FAFD22-D2B9-4208-BCD6-5F6AF3A3024F}" destId="{F138BD1D-D1EB-44A1-B293-543BDC0BAA55}" srcOrd="0" destOrd="0" presId="urn:microsoft.com/office/officeart/2005/8/layout/hList1"/>
    <dgm:cxn modelId="{AAA6A161-40EB-4EE2-90EA-609C233A79C3}" srcId="{A7DB7533-2864-48D3-AEBF-243FBC804B65}" destId="{FD3729AD-FA06-4C19-BAA5-5689EA3909AC}" srcOrd="1" destOrd="0" parTransId="{3A436C41-6DB0-49A9-9C3A-DCD040CCFB10}" sibTransId="{B7333336-60AF-4D26-BA08-D132C1DC2F2F}"/>
    <dgm:cxn modelId="{A3A8A279-4294-4450-A8C7-71FF106CFBA5}" srcId="{F6FAFD22-D2B9-4208-BCD6-5F6AF3A3024F}" destId="{7256C412-28EC-4F93-A28D-75180045D046}" srcOrd="0" destOrd="0" parTransId="{8BB24269-662F-41EB-93CC-EFEA82855989}" sibTransId="{F7380202-4A98-4885-B00B-A13B4D4232DB}"/>
    <dgm:cxn modelId="{9C814983-AA30-4D1F-A1B4-899962E5F323}" type="presOf" srcId="{38B9DA2D-2D7D-48F2-A34E-B6262B898112}" destId="{824F3152-F362-4EC4-8F75-AAF20124C8A4}" srcOrd="0" destOrd="1" presId="urn:microsoft.com/office/officeart/2005/8/layout/hList1"/>
    <dgm:cxn modelId="{304850F5-3A17-48CB-86C4-DB5EFB24CB42}" srcId="{A7DB7533-2864-48D3-AEBF-243FBC804B65}" destId="{F6FAFD22-D2B9-4208-BCD6-5F6AF3A3024F}" srcOrd="0" destOrd="0" parTransId="{FB743DCE-F1F1-4526-83D0-67B4FF9B264E}" sibTransId="{2677E1FA-6B60-4BA4-98C9-72DBC520E8C3}"/>
    <dgm:cxn modelId="{F6953507-BA16-4D4B-8AA1-BA2DCFA5C740}" srcId="{F6FAFD22-D2B9-4208-BCD6-5F6AF3A3024F}" destId="{D9986C3C-7F3F-444D-A83D-73E30A1A0305}" srcOrd="1" destOrd="0" parTransId="{1F6375BC-65D7-4F4B-84D5-BAC6CF1FE833}" sibTransId="{CBE3AB72-2AC8-496F-9831-CCE3A59C0603}"/>
    <dgm:cxn modelId="{97D40DCF-3B04-4424-A381-2502649BC32D}" srcId="{F6FAFD22-D2B9-4208-BCD6-5F6AF3A3024F}" destId="{F522F668-EBF3-4658-B85E-1AEEB0F7CC27}" srcOrd="2" destOrd="0" parTransId="{8019E031-F6A9-4468-BC75-B16A68B5B780}" sibTransId="{3BB29DF9-3472-458C-80C2-F15C73AF549E}"/>
    <dgm:cxn modelId="{537B96FF-BFB2-449F-AC8A-BFA983771E6C}" type="presOf" srcId="{FD3729AD-FA06-4C19-BAA5-5689EA3909AC}" destId="{1645444A-6159-4CB8-9D1B-9F6B9BE192D9}" srcOrd="0" destOrd="0" presId="urn:microsoft.com/office/officeart/2005/8/layout/hList1"/>
    <dgm:cxn modelId="{6DEBDEBB-5096-4030-81BA-37A7B90B45BE}" type="presParOf" srcId="{AF8E2B47-DDDA-4126-AE01-A2795029A7F9}" destId="{E297FB33-A4D6-4A8C-9EC9-440019F30CBE}" srcOrd="0" destOrd="0" presId="urn:microsoft.com/office/officeart/2005/8/layout/hList1"/>
    <dgm:cxn modelId="{DC6F9A4D-3C98-48DB-BAD9-686438FEFFFD}" type="presParOf" srcId="{E297FB33-A4D6-4A8C-9EC9-440019F30CBE}" destId="{F138BD1D-D1EB-44A1-B293-543BDC0BAA55}" srcOrd="0" destOrd="0" presId="urn:microsoft.com/office/officeart/2005/8/layout/hList1"/>
    <dgm:cxn modelId="{7DA4C807-1CFC-4FAC-951F-D97FF96F59C5}" type="presParOf" srcId="{E297FB33-A4D6-4A8C-9EC9-440019F30CBE}" destId="{A6523BA1-1BBC-4742-8A90-30F6A5910199}" srcOrd="1" destOrd="0" presId="urn:microsoft.com/office/officeart/2005/8/layout/hList1"/>
    <dgm:cxn modelId="{D293738D-A3C9-4992-A888-B3E55F289379}" type="presParOf" srcId="{AF8E2B47-DDDA-4126-AE01-A2795029A7F9}" destId="{ED7660A6-03FE-4020-B91E-B5BDBDED0B1F}" srcOrd="1" destOrd="0" presId="urn:microsoft.com/office/officeart/2005/8/layout/hList1"/>
    <dgm:cxn modelId="{F0941025-F5CE-437B-B461-A703A345CF2A}" type="presParOf" srcId="{AF8E2B47-DDDA-4126-AE01-A2795029A7F9}" destId="{96C3A458-9F44-4D24-BB8C-7154C69C31C2}" srcOrd="2" destOrd="0" presId="urn:microsoft.com/office/officeart/2005/8/layout/hList1"/>
    <dgm:cxn modelId="{33E4CC7F-6108-4DC1-804F-D7121E3ABF7F}" type="presParOf" srcId="{96C3A458-9F44-4D24-BB8C-7154C69C31C2}" destId="{1645444A-6159-4CB8-9D1B-9F6B9BE192D9}" srcOrd="0" destOrd="0" presId="urn:microsoft.com/office/officeart/2005/8/layout/hList1"/>
    <dgm:cxn modelId="{2EE58E03-09BA-4E5C-AAF4-3065819D7E88}" type="presParOf" srcId="{96C3A458-9F44-4D24-BB8C-7154C69C31C2}" destId="{824F3152-F362-4EC4-8F75-AAF20124C8A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30F8F-CB1B-47B3-BE68-AACCDF194220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396C89-5B29-47D5-B6BE-1EB9755A86D6}">
      <dgm:prSet phldrT="[Text]" custT="1"/>
      <dgm:spPr/>
      <dgm:t>
        <a:bodyPr/>
        <a:lstStyle/>
        <a:p>
          <a:r>
            <a:rPr lang="fa-IR" sz="1800" b="1" dirty="0" smtClean="0">
              <a:cs typeface="B Nazanin" panose="00000400000000000000" pitchFamily="2" charset="-78"/>
            </a:rPr>
            <a:t>تأثیر قابل توجه سیاست‌های نوآوری بر بوم‌سازگان‌های نوآوری، </a:t>
          </a:r>
        </a:p>
        <a:p>
          <a:r>
            <a:rPr lang="fa-IR" sz="1800" b="1" dirty="0" smtClean="0">
              <a:cs typeface="B Nazanin" panose="00000400000000000000" pitchFamily="2" charset="-78"/>
            </a:rPr>
            <a:t>لزوم توجه سیاستگذاران بر ساختار، ماهیت و عملیات بوم‌سازگانی در سیاست نوآوری</a:t>
          </a:r>
        </a:p>
      </dgm:t>
    </dgm:pt>
    <dgm:pt modelId="{6B1CA807-A0F0-490E-B80C-20D0F695062E}" type="parTrans" cxnId="{DD50722C-0FED-40D4-9F28-65A7FDB61E10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131EE435-57F3-4BFD-BEE1-0CFDD4F6B3EA}" type="sibTrans" cxnId="{DD50722C-0FED-40D4-9F28-65A7FDB61E10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164E91B2-6830-4B1B-B2BA-3D1A5D3A6869}">
      <dgm:prSet phldrT="[Text]" custT="1"/>
      <dgm:spPr/>
      <dgm:t>
        <a:bodyPr/>
        <a:lstStyle/>
        <a:p>
          <a:r>
            <a:rPr lang="fa-IR" sz="1800" b="1" dirty="0" smtClean="0">
              <a:cs typeface="B Nazanin" panose="00000400000000000000" pitchFamily="2" charset="-78"/>
            </a:rPr>
            <a:t>تناسب بیشتر دیدگاه بوم‌سازگان نوآوری با رویکردهای بازارمحور و دیدگاه نظام نوآوری با سیاستگذاری </a:t>
          </a:r>
        </a:p>
        <a:p>
          <a:r>
            <a:rPr lang="fa-IR" sz="1800" b="1" dirty="0" smtClean="0">
              <a:cs typeface="B Nazanin" panose="00000400000000000000" pitchFamily="2" charset="-78"/>
            </a:rPr>
            <a:t>تمرکز اکثر مطالعات بوم‌سازگان نوآوری و بوم‌سازگان کسب‌وکار بر یک بنگاه، فناوری، محصول یا بن‌سازه </a:t>
          </a:r>
        </a:p>
      </dgm:t>
    </dgm:pt>
    <dgm:pt modelId="{03194B65-FBE8-403B-A414-4EF01BF414E0}" type="parTrans" cxnId="{38913F2E-EE95-4A03-A730-6D9F5C1CC73E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5A2447F6-FB95-4CB8-86B9-817DC2A29B88}" type="sibTrans" cxnId="{38913F2E-EE95-4A03-A730-6D9F5C1CC73E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5300DF4F-3FA7-40F3-B3C9-5DDCE7CF6ECC}" type="pres">
      <dgm:prSet presAssocID="{CCB30F8F-CB1B-47B3-BE68-AACCDF1942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BAB20E-32B3-466B-B6EF-AEA5FCCDAB05}" type="pres">
      <dgm:prSet presAssocID="{06396C89-5B29-47D5-B6BE-1EB9755A86D6}" presName="arrow" presStyleLbl="node1" presStyleIdx="0" presStyleCnt="2" custScaleX="124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C0ACD-685B-4097-BE09-D537A0479516}" type="pres">
      <dgm:prSet presAssocID="{164E91B2-6830-4B1B-B2BA-3D1A5D3A6869}" presName="arrow" presStyleLbl="node1" presStyleIdx="1" presStyleCnt="2" custScaleX="124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913F2E-EE95-4A03-A730-6D9F5C1CC73E}" srcId="{CCB30F8F-CB1B-47B3-BE68-AACCDF194220}" destId="{164E91B2-6830-4B1B-B2BA-3D1A5D3A6869}" srcOrd="1" destOrd="0" parTransId="{03194B65-FBE8-403B-A414-4EF01BF414E0}" sibTransId="{5A2447F6-FB95-4CB8-86B9-817DC2A29B88}"/>
    <dgm:cxn modelId="{B219F87C-9CA7-47E5-930E-CCB0F329F782}" type="presOf" srcId="{06396C89-5B29-47D5-B6BE-1EB9755A86D6}" destId="{0BBAB20E-32B3-466B-B6EF-AEA5FCCDAB05}" srcOrd="0" destOrd="0" presId="urn:microsoft.com/office/officeart/2005/8/layout/arrow1"/>
    <dgm:cxn modelId="{CDA1E11B-7D03-4125-AAED-2D115DBF555D}" type="presOf" srcId="{164E91B2-6830-4B1B-B2BA-3D1A5D3A6869}" destId="{0E5C0ACD-685B-4097-BE09-D537A0479516}" srcOrd="0" destOrd="0" presId="urn:microsoft.com/office/officeart/2005/8/layout/arrow1"/>
    <dgm:cxn modelId="{DD50722C-0FED-40D4-9F28-65A7FDB61E10}" srcId="{CCB30F8F-CB1B-47B3-BE68-AACCDF194220}" destId="{06396C89-5B29-47D5-B6BE-1EB9755A86D6}" srcOrd="0" destOrd="0" parTransId="{6B1CA807-A0F0-490E-B80C-20D0F695062E}" sibTransId="{131EE435-57F3-4BFD-BEE1-0CFDD4F6B3EA}"/>
    <dgm:cxn modelId="{05A3F034-9DD1-4F79-BE87-9CD48A166A52}" type="presOf" srcId="{CCB30F8F-CB1B-47B3-BE68-AACCDF194220}" destId="{5300DF4F-3FA7-40F3-B3C9-5DDCE7CF6ECC}" srcOrd="0" destOrd="0" presId="urn:microsoft.com/office/officeart/2005/8/layout/arrow1"/>
    <dgm:cxn modelId="{0CA56F46-279A-4C5B-93F6-9D47B7305DCF}" type="presParOf" srcId="{5300DF4F-3FA7-40F3-B3C9-5DDCE7CF6ECC}" destId="{0BBAB20E-32B3-466B-B6EF-AEA5FCCDAB05}" srcOrd="0" destOrd="0" presId="urn:microsoft.com/office/officeart/2005/8/layout/arrow1"/>
    <dgm:cxn modelId="{42214AC9-48E7-4464-A0FC-EDA7F762B715}" type="presParOf" srcId="{5300DF4F-3FA7-40F3-B3C9-5DDCE7CF6ECC}" destId="{0E5C0ACD-685B-4097-BE09-D537A0479516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2567D8-5807-454F-8B4A-73D681093F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E2AAB1-5E7D-4C05-A59F-7AF04DDBA1C2}">
      <dgm:prSet phldrT="[Text]" custT="1"/>
      <dgm:spPr/>
      <dgm:t>
        <a:bodyPr/>
        <a:lstStyle/>
        <a:p>
          <a:r>
            <a:rPr lang="fa-IR" sz="2600" dirty="0" smtClean="0">
              <a:cs typeface="B Nazanin" panose="00000400000000000000" pitchFamily="2" charset="-78"/>
            </a:rPr>
            <a:t>استعاره زیست‌محیطی</a:t>
          </a:r>
          <a:endParaRPr lang="en-US" sz="2600" dirty="0">
            <a:cs typeface="B Nazanin" panose="00000400000000000000" pitchFamily="2" charset="-78"/>
          </a:endParaRPr>
        </a:p>
      </dgm:t>
    </dgm:pt>
    <dgm:pt modelId="{84E5B2B7-A6DB-4840-889F-FEA71D70B40D}" type="parTrans" cxnId="{F43FD949-EF11-499A-A90C-5DC045248F3D}">
      <dgm:prSet/>
      <dgm:spPr/>
      <dgm:t>
        <a:bodyPr/>
        <a:lstStyle/>
        <a:p>
          <a:endParaRPr lang="en-US" sz="2600">
            <a:cs typeface="B Nazanin" panose="00000400000000000000" pitchFamily="2" charset="-78"/>
          </a:endParaRPr>
        </a:p>
      </dgm:t>
    </dgm:pt>
    <dgm:pt modelId="{8E100670-984A-4806-9AC1-B1146F769435}" type="sibTrans" cxnId="{F43FD949-EF11-499A-A90C-5DC045248F3D}">
      <dgm:prSet/>
      <dgm:spPr/>
      <dgm:t>
        <a:bodyPr/>
        <a:lstStyle/>
        <a:p>
          <a:endParaRPr lang="en-US" sz="2600">
            <a:cs typeface="B Nazanin" panose="00000400000000000000" pitchFamily="2" charset="-78"/>
          </a:endParaRPr>
        </a:p>
      </dgm:t>
    </dgm:pt>
    <dgm:pt modelId="{D33B64BB-0730-48E1-B85D-DA17D5F579C3}">
      <dgm:prSet phldrT="[Text]" custT="1"/>
      <dgm:spPr/>
      <dgm:t>
        <a:bodyPr/>
        <a:lstStyle/>
        <a:p>
          <a:r>
            <a:rPr lang="fa-IR" sz="2600" dirty="0" smtClean="0">
              <a:cs typeface="B Nazanin" panose="00000400000000000000" pitchFamily="2" charset="-78"/>
            </a:rPr>
            <a:t>انواع بوم‌سازگان‌ها</a:t>
          </a:r>
          <a:endParaRPr lang="en-US" sz="2600" dirty="0">
            <a:cs typeface="B Nazanin" panose="00000400000000000000" pitchFamily="2" charset="-78"/>
          </a:endParaRPr>
        </a:p>
      </dgm:t>
    </dgm:pt>
    <dgm:pt modelId="{BE84E449-DCEE-423B-AEFE-1F60B86FD506}" type="parTrans" cxnId="{A0BDF5CD-32EB-438E-BB1A-0FEFB536CA85}">
      <dgm:prSet/>
      <dgm:spPr/>
      <dgm:t>
        <a:bodyPr/>
        <a:lstStyle/>
        <a:p>
          <a:endParaRPr lang="en-US" sz="2600">
            <a:cs typeface="B Nazanin" panose="00000400000000000000" pitchFamily="2" charset="-78"/>
          </a:endParaRPr>
        </a:p>
      </dgm:t>
    </dgm:pt>
    <dgm:pt modelId="{120B09B4-E57A-4153-95DE-A1DD791C8A7E}" type="sibTrans" cxnId="{A0BDF5CD-32EB-438E-BB1A-0FEFB536CA85}">
      <dgm:prSet/>
      <dgm:spPr/>
      <dgm:t>
        <a:bodyPr/>
        <a:lstStyle/>
        <a:p>
          <a:endParaRPr lang="en-US" sz="2600">
            <a:cs typeface="B Nazanin" panose="00000400000000000000" pitchFamily="2" charset="-78"/>
          </a:endParaRPr>
        </a:p>
      </dgm:t>
    </dgm:pt>
    <dgm:pt modelId="{1B1AC010-BA6F-4D49-9CEA-9A19C28B7630}">
      <dgm:prSet phldrT="[Text]" custT="1"/>
      <dgm:spPr/>
      <dgm:t>
        <a:bodyPr/>
        <a:lstStyle/>
        <a:p>
          <a:r>
            <a:rPr lang="fa-IR" sz="2600" smtClean="0">
              <a:cs typeface="B Nazanin" panose="00000400000000000000" pitchFamily="2" charset="-78"/>
            </a:rPr>
            <a:t>اجزای مختلف بوم‌سازگان‌ها</a:t>
          </a:r>
          <a:endParaRPr lang="en-US" sz="2600">
            <a:cs typeface="B Nazanin" panose="00000400000000000000" pitchFamily="2" charset="-78"/>
          </a:endParaRPr>
        </a:p>
      </dgm:t>
    </dgm:pt>
    <dgm:pt modelId="{A2D3E4A2-0921-493A-8BFF-56FD71444D47}" type="parTrans" cxnId="{9932C0E6-CD08-4BAB-9975-676B14641D98}">
      <dgm:prSet/>
      <dgm:spPr/>
      <dgm:t>
        <a:bodyPr/>
        <a:lstStyle/>
        <a:p>
          <a:endParaRPr lang="en-US" sz="2600">
            <a:cs typeface="B Nazanin" panose="00000400000000000000" pitchFamily="2" charset="-78"/>
          </a:endParaRPr>
        </a:p>
      </dgm:t>
    </dgm:pt>
    <dgm:pt modelId="{441BF497-1F42-4EDC-B981-19DB6141376A}" type="sibTrans" cxnId="{9932C0E6-CD08-4BAB-9975-676B14641D98}">
      <dgm:prSet/>
      <dgm:spPr/>
      <dgm:t>
        <a:bodyPr/>
        <a:lstStyle/>
        <a:p>
          <a:endParaRPr lang="en-US" sz="2600">
            <a:cs typeface="B Nazanin" panose="00000400000000000000" pitchFamily="2" charset="-78"/>
          </a:endParaRPr>
        </a:p>
      </dgm:t>
    </dgm:pt>
    <dgm:pt modelId="{E9A1A27C-E2A4-48F5-94D1-F3019505BE42}" type="pres">
      <dgm:prSet presAssocID="{882567D8-5807-454F-8B4A-73D681093FFC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6B9EEDBA-25AE-4771-A099-4149DB677522}" type="pres">
      <dgm:prSet presAssocID="{882567D8-5807-454F-8B4A-73D681093FFC}" presName="Name1" presStyleCnt="0"/>
      <dgm:spPr/>
    </dgm:pt>
    <dgm:pt modelId="{4F9AB49E-7078-4F89-92DE-F2058B71C6E9}" type="pres">
      <dgm:prSet presAssocID="{882567D8-5807-454F-8B4A-73D681093FFC}" presName="cycle" presStyleCnt="0"/>
      <dgm:spPr/>
    </dgm:pt>
    <dgm:pt modelId="{80F896D0-E890-48D5-8219-7B744E7203A1}" type="pres">
      <dgm:prSet presAssocID="{882567D8-5807-454F-8B4A-73D681093FFC}" presName="srcNode" presStyleLbl="node1" presStyleIdx="0" presStyleCnt="3"/>
      <dgm:spPr/>
    </dgm:pt>
    <dgm:pt modelId="{A848D346-63FF-4DB3-8618-45EEF35A683C}" type="pres">
      <dgm:prSet presAssocID="{882567D8-5807-454F-8B4A-73D681093FFC}" presName="conn" presStyleLbl="parChTrans1D2" presStyleIdx="0" presStyleCnt="1"/>
      <dgm:spPr/>
      <dgm:t>
        <a:bodyPr/>
        <a:lstStyle/>
        <a:p>
          <a:endParaRPr lang="en-US"/>
        </a:p>
      </dgm:t>
    </dgm:pt>
    <dgm:pt modelId="{754894C6-782C-4511-A1B9-D15623035EF4}" type="pres">
      <dgm:prSet presAssocID="{882567D8-5807-454F-8B4A-73D681093FFC}" presName="extraNode" presStyleLbl="node1" presStyleIdx="0" presStyleCnt="3"/>
      <dgm:spPr/>
    </dgm:pt>
    <dgm:pt modelId="{F3761529-EB01-423B-8AF8-E400270C3071}" type="pres">
      <dgm:prSet presAssocID="{882567D8-5807-454F-8B4A-73D681093FFC}" presName="dstNode" presStyleLbl="node1" presStyleIdx="0" presStyleCnt="3"/>
      <dgm:spPr/>
    </dgm:pt>
    <dgm:pt modelId="{7D68CB32-2180-4AD6-B9C6-E9132E5E31C5}" type="pres">
      <dgm:prSet presAssocID="{A8E2AAB1-5E7D-4C05-A59F-7AF04DDBA1C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6F9B9-C15C-45E6-80E2-271D72B7152E}" type="pres">
      <dgm:prSet presAssocID="{A8E2AAB1-5E7D-4C05-A59F-7AF04DDBA1C2}" presName="accent_1" presStyleCnt="0"/>
      <dgm:spPr/>
    </dgm:pt>
    <dgm:pt modelId="{503C9868-3021-451E-8546-4A054D25761C}" type="pres">
      <dgm:prSet presAssocID="{A8E2AAB1-5E7D-4C05-A59F-7AF04DDBA1C2}" presName="accentRepeatNode" presStyleLbl="solidFgAcc1" presStyleIdx="0" presStyleCnt="3"/>
      <dgm:spPr/>
    </dgm:pt>
    <dgm:pt modelId="{48D09B28-6869-4C8E-9A92-65DBA3F153CF}" type="pres">
      <dgm:prSet presAssocID="{D33B64BB-0730-48E1-B85D-DA17D5F579C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61BD58-231A-4745-A441-49923D28EC1A}" type="pres">
      <dgm:prSet presAssocID="{D33B64BB-0730-48E1-B85D-DA17D5F579C3}" presName="accent_2" presStyleCnt="0"/>
      <dgm:spPr/>
    </dgm:pt>
    <dgm:pt modelId="{A24DCC19-3BC1-47C6-84BE-582F0EE4CC01}" type="pres">
      <dgm:prSet presAssocID="{D33B64BB-0730-48E1-B85D-DA17D5F579C3}" presName="accentRepeatNode" presStyleLbl="solidFgAcc1" presStyleIdx="1" presStyleCnt="3"/>
      <dgm:spPr/>
    </dgm:pt>
    <dgm:pt modelId="{D89F4DCC-FE4E-44C3-AB85-FECCDA69213F}" type="pres">
      <dgm:prSet presAssocID="{1B1AC010-BA6F-4D49-9CEA-9A19C28B763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1FDB2-DD62-4C06-9A60-F38E7ED4A600}" type="pres">
      <dgm:prSet presAssocID="{1B1AC010-BA6F-4D49-9CEA-9A19C28B7630}" presName="accent_3" presStyleCnt="0"/>
      <dgm:spPr/>
    </dgm:pt>
    <dgm:pt modelId="{7DEE66F8-B3A8-4DCC-A46B-5F00B5A83296}" type="pres">
      <dgm:prSet presAssocID="{1B1AC010-BA6F-4D49-9CEA-9A19C28B7630}" presName="accentRepeatNode" presStyleLbl="solidFgAcc1" presStyleIdx="2" presStyleCnt="3"/>
      <dgm:spPr/>
    </dgm:pt>
  </dgm:ptLst>
  <dgm:cxnLst>
    <dgm:cxn modelId="{1661B8F3-5223-4CFF-B130-682AB3CF7025}" type="presOf" srcId="{A8E2AAB1-5E7D-4C05-A59F-7AF04DDBA1C2}" destId="{7D68CB32-2180-4AD6-B9C6-E9132E5E31C5}" srcOrd="0" destOrd="0" presId="urn:microsoft.com/office/officeart/2008/layout/VerticalCurvedList"/>
    <dgm:cxn modelId="{F43FD949-EF11-499A-A90C-5DC045248F3D}" srcId="{882567D8-5807-454F-8B4A-73D681093FFC}" destId="{A8E2AAB1-5E7D-4C05-A59F-7AF04DDBA1C2}" srcOrd="0" destOrd="0" parTransId="{84E5B2B7-A6DB-4840-889F-FEA71D70B40D}" sibTransId="{8E100670-984A-4806-9AC1-B1146F769435}"/>
    <dgm:cxn modelId="{A0BDF5CD-32EB-438E-BB1A-0FEFB536CA85}" srcId="{882567D8-5807-454F-8B4A-73D681093FFC}" destId="{D33B64BB-0730-48E1-B85D-DA17D5F579C3}" srcOrd="1" destOrd="0" parTransId="{BE84E449-DCEE-423B-AEFE-1F60B86FD506}" sibTransId="{120B09B4-E57A-4153-95DE-A1DD791C8A7E}"/>
    <dgm:cxn modelId="{293F3E32-8E58-4A10-9DFE-6508355AD068}" type="presOf" srcId="{1B1AC010-BA6F-4D49-9CEA-9A19C28B7630}" destId="{D89F4DCC-FE4E-44C3-AB85-FECCDA69213F}" srcOrd="0" destOrd="0" presId="urn:microsoft.com/office/officeart/2008/layout/VerticalCurvedList"/>
    <dgm:cxn modelId="{9932C0E6-CD08-4BAB-9975-676B14641D98}" srcId="{882567D8-5807-454F-8B4A-73D681093FFC}" destId="{1B1AC010-BA6F-4D49-9CEA-9A19C28B7630}" srcOrd="2" destOrd="0" parTransId="{A2D3E4A2-0921-493A-8BFF-56FD71444D47}" sibTransId="{441BF497-1F42-4EDC-B981-19DB6141376A}"/>
    <dgm:cxn modelId="{22C86707-62B9-4745-B1DD-11D0A4561DBD}" type="presOf" srcId="{D33B64BB-0730-48E1-B85D-DA17D5F579C3}" destId="{48D09B28-6869-4C8E-9A92-65DBA3F153CF}" srcOrd="0" destOrd="0" presId="urn:microsoft.com/office/officeart/2008/layout/VerticalCurvedList"/>
    <dgm:cxn modelId="{E9685A1B-F3A5-4C7C-9C30-0C68DED40CA1}" type="presOf" srcId="{882567D8-5807-454F-8B4A-73D681093FFC}" destId="{E9A1A27C-E2A4-48F5-94D1-F3019505BE42}" srcOrd="0" destOrd="0" presId="urn:microsoft.com/office/officeart/2008/layout/VerticalCurvedList"/>
    <dgm:cxn modelId="{E7D7DFB6-00C7-40A4-833E-8BE5C2C5356E}" type="presOf" srcId="{8E100670-984A-4806-9AC1-B1146F769435}" destId="{A848D346-63FF-4DB3-8618-45EEF35A683C}" srcOrd="0" destOrd="0" presId="urn:microsoft.com/office/officeart/2008/layout/VerticalCurvedList"/>
    <dgm:cxn modelId="{46801CF8-A037-428E-BD14-B67B39F66E21}" type="presParOf" srcId="{E9A1A27C-E2A4-48F5-94D1-F3019505BE42}" destId="{6B9EEDBA-25AE-4771-A099-4149DB677522}" srcOrd="0" destOrd="0" presId="urn:microsoft.com/office/officeart/2008/layout/VerticalCurvedList"/>
    <dgm:cxn modelId="{D153A345-B014-4643-A7A7-F09158168042}" type="presParOf" srcId="{6B9EEDBA-25AE-4771-A099-4149DB677522}" destId="{4F9AB49E-7078-4F89-92DE-F2058B71C6E9}" srcOrd="0" destOrd="0" presId="urn:microsoft.com/office/officeart/2008/layout/VerticalCurvedList"/>
    <dgm:cxn modelId="{366CF345-42B3-4A59-8421-89206AFFE835}" type="presParOf" srcId="{4F9AB49E-7078-4F89-92DE-F2058B71C6E9}" destId="{80F896D0-E890-48D5-8219-7B744E7203A1}" srcOrd="0" destOrd="0" presId="urn:microsoft.com/office/officeart/2008/layout/VerticalCurvedList"/>
    <dgm:cxn modelId="{967AAC18-7A63-49B4-BA9D-C190626E01D9}" type="presParOf" srcId="{4F9AB49E-7078-4F89-92DE-F2058B71C6E9}" destId="{A848D346-63FF-4DB3-8618-45EEF35A683C}" srcOrd="1" destOrd="0" presId="urn:microsoft.com/office/officeart/2008/layout/VerticalCurvedList"/>
    <dgm:cxn modelId="{2C714605-81B7-43BD-99AC-AB2981ED388B}" type="presParOf" srcId="{4F9AB49E-7078-4F89-92DE-F2058B71C6E9}" destId="{754894C6-782C-4511-A1B9-D15623035EF4}" srcOrd="2" destOrd="0" presId="urn:microsoft.com/office/officeart/2008/layout/VerticalCurvedList"/>
    <dgm:cxn modelId="{DAEBFF00-16D3-4610-8178-6AC411A0A151}" type="presParOf" srcId="{4F9AB49E-7078-4F89-92DE-F2058B71C6E9}" destId="{F3761529-EB01-423B-8AF8-E400270C3071}" srcOrd="3" destOrd="0" presId="urn:microsoft.com/office/officeart/2008/layout/VerticalCurvedList"/>
    <dgm:cxn modelId="{B3D6EE31-B770-4EAE-AED8-21FD4878B533}" type="presParOf" srcId="{6B9EEDBA-25AE-4771-A099-4149DB677522}" destId="{7D68CB32-2180-4AD6-B9C6-E9132E5E31C5}" srcOrd="1" destOrd="0" presId="urn:microsoft.com/office/officeart/2008/layout/VerticalCurvedList"/>
    <dgm:cxn modelId="{EBB6B2CA-7175-4A9F-BCDE-DDF108958A88}" type="presParOf" srcId="{6B9EEDBA-25AE-4771-A099-4149DB677522}" destId="{12D6F9B9-C15C-45E6-80E2-271D72B7152E}" srcOrd="2" destOrd="0" presId="urn:microsoft.com/office/officeart/2008/layout/VerticalCurvedList"/>
    <dgm:cxn modelId="{E13992F2-3B3D-406C-9535-D42B5A77E7B8}" type="presParOf" srcId="{12D6F9B9-C15C-45E6-80E2-271D72B7152E}" destId="{503C9868-3021-451E-8546-4A054D25761C}" srcOrd="0" destOrd="0" presId="urn:microsoft.com/office/officeart/2008/layout/VerticalCurvedList"/>
    <dgm:cxn modelId="{FA237631-7091-4715-95F5-A40E790B2B19}" type="presParOf" srcId="{6B9EEDBA-25AE-4771-A099-4149DB677522}" destId="{48D09B28-6869-4C8E-9A92-65DBA3F153CF}" srcOrd="3" destOrd="0" presId="urn:microsoft.com/office/officeart/2008/layout/VerticalCurvedList"/>
    <dgm:cxn modelId="{4395755B-02BF-48AC-995A-E6E16D8A9346}" type="presParOf" srcId="{6B9EEDBA-25AE-4771-A099-4149DB677522}" destId="{2D61BD58-231A-4745-A441-49923D28EC1A}" srcOrd="4" destOrd="0" presId="urn:microsoft.com/office/officeart/2008/layout/VerticalCurvedList"/>
    <dgm:cxn modelId="{2F589171-1037-4E59-9C55-79D479452038}" type="presParOf" srcId="{2D61BD58-231A-4745-A441-49923D28EC1A}" destId="{A24DCC19-3BC1-47C6-84BE-582F0EE4CC01}" srcOrd="0" destOrd="0" presId="urn:microsoft.com/office/officeart/2008/layout/VerticalCurvedList"/>
    <dgm:cxn modelId="{2ECFC0D9-B6AA-4CE6-9C46-AA6FF246D934}" type="presParOf" srcId="{6B9EEDBA-25AE-4771-A099-4149DB677522}" destId="{D89F4DCC-FE4E-44C3-AB85-FECCDA69213F}" srcOrd="5" destOrd="0" presId="urn:microsoft.com/office/officeart/2008/layout/VerticalCurvedList"/>
    <dgm:cxn modelId="{07D94961-A0F5-4BDA-871F-5C0564E1C7A9}" type="presParOf" srcId="{6B9EEDBA-25AE-4771-A099-4149DB677522}" destId="{3F51FDB2-DD62-4C06-9A60-F38E7ED4A600}" srcOrd="6" destOrd="0" presId="urn:microsoft.com/office/officeart/2008/layout/VerticalCurvedList"/>
    <dgm:cxn modelId="{7AD625E9-6856-4CD1-9A30-7FD493E82432}" type="presParOf" srcId="{3F51FDB2-DD62-4C06-9A60-F38E7ED4A600}" destId="{7DEE66F8-B3A8-4DCC-A46B-5F00B5A832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0B977-A7D4-4FAA-B59F-B2E1069BC8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E769EE-8EF2-4ECD-A482-B3DD497F5804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مخالفان استعاره زیست‌محیطی</a:t>
          </a:r>
          <a:endParaRPr lang="en-US" b="1" dirty="0">
            <a:cs typeface="B Nazanin" panose="00000400000000000000" pitchFamily="2" charset="-78"/>
          </a:endParaRPr>
        </a:p>
      </dgm:t>
    </dgm:pt>
    <dgm:pt modelId="{D88DC0DB-4BD3-4557-A006-997AD965FCBC}" type="parTrans" cxnId="{5D3D4C1B-E108-4AA4-9CA8-153BF0820B9D}">
      <dgm:prSet/>
      <dgm:spPr/>
      <dgm:t>
        <a:bodyPr/>
        <a:lstStyle/>
        <a:p>
          <a:pPr rtl="1"/>
          <a:endParaRPr lang="en-US" b="1">
            <a:cs typeface="B Nazanin" panose="00000400000000000000" pitchFamily="2" charset="-78"/>
          </a:endParaRPr>
        </a:p>
      </dgm:t>
    </dgm:pt>
    <dgm:pt modelId="{4A6EFA79-D032-4835-818A-FE7C03C4A638}" type="sibTrans" cxnId="{5D3D4C1B-E108-4AA4-9CA8-153BF0820B9D}">
      <dgm:prSet/>
      <dgm:spPr/>
      <dgm:t>
        <a:bodyPr/>
        <a:lstStyle/>
        <a:p>
          <a:pPr rtl="1"/>
          <a:endParaRPr lang="en-US" b="1">
            <a:cs typeface="B Nazanin" panose="00000400000000000000" pitchFamily="2" charset="-78"/>
          </a:endParaRPr>
        </a:p>
      </dgm:t>
    </dgm:pt>
    <dgm:pt modelId="{1DC53BBB-246B-4E82-B4F9-4942CDE7110A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بوم‌سازگان‌های نوآوری خود به خود تکامل نمی‌یابند، بلکه طراحی می‌شوند</a:t>
          </a:r>
          <a:endParaRPr lang="en-US" b="1" dirty="0">
            <a:cs typeface="B Nazanin" panose="00000400000000000000" pitchFamily="2" charset="-78"/>
          </a:endParaRPr>
        </a:p>
      </dgm:t>
    </dgm:pt>
    <dgm:pt modelId="{71B8CA32-71C5-49F7-AA1F-3199AC09F0F3}" type="parTrans" cxnId="{EB301101-EA99-4CA6-B823-6472E9AE0166}">
      <dgm:prSet/>
      <dgm:spPr/>
      <dgm:t>
        <a:bodyPr/>
        <a:lstStyle/>
        <a:p>
          <a:pPr rtl="1"/>
          <a:endParaRPr lang="en-US" b="1">
            <a:cs typeface="B Nazanin" panose="00000400000000000000" pitchFamily="2" charset="-78"/>
          </a:endParaRPr>
        </a:p>
      </dgm:t>
    </dgm:pt>
    <dgm:pt modelId="{AF69108D-D4D3-4F63-829D-9C085E64A45D}" type="sibTrans" cxnId="{EB301101-EA99-4CA6-B823-6472E9AE0166}">
      <dgm:prSet/>
      <dgm:spPr/>
      <dgm:t>
        <a:bodyPr/>
        <a:lstStyle/>
        <a:p>
          <a:pPr rtl="1"/>
          <a:endParaRPr lang="en-US" b="1">
            <a:cs typeface="B Nazanin" panose="00000400000000000000" pitchFamily="2" charset="-78"/>
          </a:endParaRPr>
        </a:p>
      </dgm:t>
    </dgm:pt>
    <dgm:pt modelId="{E6B75191-3578-40FF-AAC4-4C62ABD5EEF3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مدافعان استعاره زیست‌محیطی</a:t>
          </a:r>
          <a:endParaRPr lang="en-US" b="1" dirty="0">
            <a:cs typeface="B Nazanin" panose="00000400000000000000" pitchFamily="2" charset="-78"/>
          </a:endParaRPr>
        </a:p>
      </dgm:t>
    </dgm:pt>
    <dgm:pt modelId="{FDED3B40-794C-43AE-8781-E38B09C64A8E}" type="parTrans" cxnId="{D87FFE4B-4989-47F2-BF96-C82B2D6B00B2}">
      <dgm:prSet/>
      <dgm:spPr/>
      <dgm:t>
        <a:bodyPr/>
        <a:lstStyle/>
        <a:p>
          <a:pPr rtl="1"/>
          <a:endParaRPr lang="en-US" b="1">
            <a:cs typeface="B Nazanin" panose="00000400000000000000" pitchFamily="2" charset="-78"/>
          </a:endParaRPr>
        </a:p>
      </dgm:t>
    </dgm:pt>
    <dgm:pt modelId="{1AC0F52C-E2F4-4129-9747-19713B4BF640}" type="sibTrans" cxnId="{D87FFE4B-4989-47F2-BF96-C82B2D6B00B2}">
      <dgm:prSet/>
      <dgm:spPr/>
      <dgm:t>
        <a:bodyPr/>
        <a:lstStyle/>
        <a:p>
          <a:pPr rtl="1"/>
          <a:endParaRPr lang="en-US" b="1">
            <a:cs typeface="B Nazanin" panose="00000400000000000000" pitchFamily="2" charset="-78"/>
          </a:endParaRPr>
        </a:p>
      </dgm:t>
    </dgm:pt>
    <dgm:pt modelId="{E3A0FD93-FB69-4239-B6C8-FFD3154A2DCE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بوم‌سازگان نوآوری از موجودات زنده در تعامل با یکدیگر و نیز تعامل با محیط ساخته شده است </a:t>
          </a:r>
          <a:endParaRPr lang="en-US" b="1" dirty="0">
            <a:cs typeface="B Nazanin" panose="00000400000000000000" pitchFamily="2" charset="-78"/>
          </a:endParaRPr>
        </a:p>
      </dgm:t>
    </dgm:pt>
    <dgm:pt modelId="{52DB6733-02E7-4043-B52E-A1ABF07D682B}" type="parTrans" cxnId="{E9444C5B-7FEC-46AD-89D2-59AA22C49D04}">
      <dgm:prSet/>
      <dgm:spPr/>
      <dgm:t>
        <a:bodyPr/>
        <a:lstStyle/>
        <a:p>
          <a:pPr rtl="1"/>
          <a:endParaRPr lang="en-US" b="1">
            <a:cs typeface="B Nazanin" panose="00000400000000000000" pitchFamily="2" charset="-78"/>
          </a:endParaRPr>
        </a:p>
      </dgm:t>
    </dgm:pt>
    <dgm:pt modelId="{68562473-C201-4163-AA09-F46D4B42423A}" type="sibTrans" cxnId="{E9444C5B-7FEC-46AD-89D2-59AA22C49D04}">
      <dgm:prSet/>
      <dgm:spPr/>
      <dgm:t>
        <a:bodyPr/>
        <a:lstStyle/>
        <a:p>
          <a:pPr rtl="1"/>
          <a:endParaRPr lang="en-US" b="1">
            <a:cs typeface="B Nazanin" panose="00000400000000000000" pitchFamily="2" charset="-78"/>
          </a:endParaRPr>
        </a:p>
      </dgm:t>
    </dgm:pt>
    <dgm:pt modelId="{196FE6CE-7271-494A-8D3F-1FB1C2279633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بوم‌سازگان‌های نوآوری مقیاس‌های مختلف (محلی، ملی، جهانی) دارند</a:t>
          </a:r>
          <a:endParaRPr lang="en-US" b="1" dirty="0">
            <a:cs typeface="B Nazanin" panose="00000400000000000000" pitchFamily="2" charset="-78"/>
          </a:endParaRPr>
        </a:p>
      </dgm:t>
    </dgm:pt>
    <dgm:pt modelId="{5683B506-582E-468B-A882-5A07FA55C366}" type="parTrans" cxnId="{C55F3FF5-EC5F-4160-A06A-E659D281F771}">
      <dgm:prSet/>
      <dgm:spPr/>
      <dgm:t>
        <a:bodyPr/>
        <a:lstStyle/>
        <a:p>
          <a:pPr rtl="1"/>
          <a:endParaRPr lang="en-US" b="1">
            <a:cs typeface="B Nazanin" panose="00000400000000000000" pitchFamily="2" charset="-78"/>
          </a:endParaRPr>
        </a:p>
      </dgm:t>
    </dgm:pt>
    <dgm:pt modelId="{1EA220C9-B464-4CC7-A024-5BEA1569FDE6}" type="sibTrans" cxnId="{C55F3FF5-EC5F-4160-A06A-E659D281F771}">
      <dgm:prSet/>
      <dgm:spPr/>
      <dgm:t>
        <a:bodyPr/>
        <a:lstStyle/>
        <a:p>
          <a:pPr rtl="1"/>
          <a:endParaRPr lang="en-US" b="1">
            <a:cs typeface="B Nazanin" panose="00000400000000000000" pitchFamily="2" charset="-78"/>
          </a:endParaRPr>
        </a:p>
      </dgm:t>
    </dgm:pt>
    <dgm:pt modelId="{EEE44981-3577-4E9C-AC5E-87FBE64E90C5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بوم‌سازگان‌های نوآوری هدفمند هستند و به دنبال خلق محصولات و خدمات جدیدند</a:t>
          </a:r>
          <a:endParaRPr lang="en-US" b="1" dirty="0">
            <a:cs typeface="B Nazanin" panose="00000400000000000000" pitchFamily="2" charset="-78"/>
          </a:endParaRPr>
        </a:p>
      </dgm:t>
    </dgm:pt>
    <dgm:pt modelId="{ECEC2700-924D-45E1-9E47-24E3CE6EDC73}" type="parTrans" cxnId="{F741BEA5-010B-457E-B61E-22C5ACCF8268}">
      <dgm:prSet/>
      <dgm:spPr/>
      <dgm:t>
        <a:bodyPr/>
        <a:lstStyle/>
        <a:p>
          <a:endParaRPr lang="en-US" b="1"/>
        </a:p>
      </dgm:t>
    </dgm:pt>
    <dgm:pt modelId="{189AD7E0-17E3-48DB-A1AB-C252425D077F}" type="sibTrans" cxnId="{F741BEA5-010B-457E-B61E-22C5ACCF8268}">
      <dgm:prSet/>
      <dgm:spPr/>
      <dgm:t>
        <a:bodyPr/>
        <a:lstStyle/>
        <a:p>
          <a:endParaRPr lang="en-US" b="1"/>
        </a:p>
      </dgm:t>
    </dgm:pt>
    <dgm:pt modelId="{EC3758E8-C32F-43F5-8D78-359284D64639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بوم‌سازگان‌های نوآوری از روابط و شبکه‌های اجتماعی تشکیل می‌شوند و فرایندهای آنها با فرایندهای سازگاری زیست‌شناسی متفاوت است</a:t>
          </a:r>
          <a:endParaRPr lang="en-US" b="1" dirty="0">
            <a:cs typeface="B Nazanin" panose="00000400000000000000" pitchFamily="2" charset="-78"/>
          </a:endParaRPr>
        </a:p>
      </dgm:t>
    </dgm:pt>
    <dgm:pt modelId="{DEE9E138-92B3-4B06-B30D-C7A9A1E46EC8}" type="parTrans" cxnId="{E8E60121-4A78-4CB2-8E95-A55657929B9D}">
      <dgm:prSet/>
      <dgm:spPr/>
      <dgm:t>
        <a:bodyPr/>
        <a:lstStyle/>
        <a:p>
          <a:endParaRPr lang="en-US" b="1"/>
        </a:p>
      </dgm:t>
    </dgm:pt>
    <dgm:pt modelId="{4CA85617-8694-4E19-ACC7-AD3531C6C264}" type="sibTrans" cxnId="{E8E60121-4A78-4CB2-8E95-A55657929B9D}">
      <dgm:prSet/>
      <dgm:spPr/>
      <dgm:t>
        <a:bodyPr/>
        <a:lstStyle/>
        <a:p>
          <a:endParaRPr lang="en-US" b="1"/>
        </a:p>
      </dgm:t>
    </dgm:pt>
    <dgm:pt modelId="{540BB901-8C44-4A00-BBF2-73E9C3DF1FA2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شرایط مطلوب محیطی در بوم‌سازگان نوآوری سبب افزایش تنوع گونه‌ها در آن می‌شود</a:t>
          </a:r>
          <a:endParaRPr lang="en-US" b="1" dirty="0">
            <a:cs typeface="B Nazanin" panose="00000400000000000000" pitchFamily="2" charset="-78"/>
          </a:endParaRPr>
        </a:p>
      </dgm:t>
    </dgm:pt>
    <dgm:pt modelId="{0459DBC9-28C7-45C2-B9E1-919B6561DF39}" type="parTrans" cxnId="{0D3B437A-3247-4D7A-8E11-E3DC61F9E918}">
      <dgm:prSet/>
      <dgm:spPr/>
      <dgm:t>
        <a:bodyPr/>
        <a:lstStyle/>
        <a:p>
          <a:endParaRPr lang="en-US" b="1"/>
        </a:p>
      </dgm:t>
    </dgm:pt>
    <dgm:pt modelId="{076C6548-6F5E-454C-B5B5-C63A8965B94F}" type="sibTrans" cxnId="{0D3B437A-3247-4D7A-8E11-E3DC61F9E918}">
      <dgm:prSet/>
      <dgm:spPr/>
      <dgm:t>
        <a:bodyPr/>
        <a:lstStyle/>
        <a:p>
          <a:endParaRPr lang="en-US" b="1"/>
        </a:p>
      </dgm:t>
    </dgm:pt>
    <dgm:pt modelId="{4BE60D00-AC8E-4ED4-A7E8-328008C10D57}">
      <dgm:prSet phldrT="[Text]"/>
      <dgm:spPr/>
      <dgm:t>
        <a:bodyPr/>
        <a:lstStyle/>
        <a:p>
          <a:pPr rtl="1"/>
          <a:r>
            <a:rPr lang="fa-IR" b="1" dirty="0" smtClean="0">
              <a:cs typeface="B Nazanin" panose="00000400000000000000" pitchFamily="2" charset="-78"/>
            </a:rPr>
            <a:t>در بوم‌سازگان‌های نوآوری، چرخه‌های منابع باعث ایجاد ارتباطات پیچیده می‌شود. </a:t>
          </a:r>
          <a:endParaRPr lang="en-US" b="1" dirty="0">
            <a:cs typeface="B Nazanin" panose="00000400000000000000" pitchFamily="2" charset="-78"/>
          </a:endParaRPr>
        </a:p>
      </dgm:t>
    </dgm:pt>
    <dgm:pt modelId="{D42BF936-9D96-4411-B216-1CA2AEB1E854}" type="parTrans" cxnId="{2F23F2F2-6CFF-4D33-9320-048977090777}">
      <dgm:prSet/>
      <dgm:spPr/>
      <dgm:t>
        <a:bodyPr/>
        <a:lstStyle/>
        <a:p>
          <a:endParaRPr lang="en-US" b="1"/>
        </a:p>
      </dgm:t>
    </dgm:pt>
    <dgm:pt modelId="{7A3A7648-3CD3-4E8A-A6EC-6CE76C457A17}" type="sibTrans" cxnId="{2F23F2F2-6CFF-4D33-9320-048977090777}">
      <dgm:prSet/>
      <dgm:spPr/>
      <dgm:t>
        <a:bodyPr/>
        <a:lstStyle/>
        <a:p>
          <a:endParaRPr lang="en-US" b="1"/>
        </a:p>
      </dgm:t>
    </dgm:pt>
    <dgm:pt modelId="{93407DA4-F288-46A4-8F5D-DB11E05750D1}" type="pres">
      <dgm:prSet presAssocID="{C1F0B977-A7D4-4FAA-B59F-B2E1069BC8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56014F-C50F-441E-94B7-E439D23852EF}" type="pres">
      <dgm:prSet presAssocID="{22E769EE-8EF2-4ECD-A482-B3DD497F5804}" presName="composite" presStyleCnt="0"/>
      <dgm:spPr/>
    </dgm:pt>
    <dgm:pt modelId="{4DF9664C-09F4-4524-BC36-63BAEDE17A06}" type="pres">
      <dgm:prSet presAssocID="{22E769EE-8EF2-4ECD-A482-B3DD497F580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E6AEE-BE43-4334-9FE3-62369217395B}" type="pres">
      <dgm:prSet presAssocID="{22E769EE-8EF2-4ECD-A482-B3DD497F580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34060-A9FB-4B5E-9DBF-A1D0DA70ED85}" type="pres">
      <dgm:prSet presAssocID="{4A6EFA79-D032-4835-818A-FE7C03C4A638}" presName="space" presStyleCnt="0"/>
      <dgm:spPr/>
    </dgm:pt>
    <dgm:pt modelId="{4E36EA4B-EE41-48C5-BDD3-F8968297D332}" type="pres">
      <dgm:prSet presAssocID="{E6B75191-3578-40FF-AAC4-4C62ABD5EEF3}" presName="composite" presStyleCnt="0"/>
      <dgm:spPr/>
    </dgm:pt>
    <dgm:pt modelId="{A958C27F-A1CF-4C10-90A8-B3FA755114EB}" type="pres">
      <dgm:prSet presAssocID="{E6B75191-3578-40FF-AAC4-4C62ABD5EEF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05ADD-6137-45D4-B027-85348442D683}" type="pres">
      <dgm:prSet presAssocID="{E6B75191-3578-40FF-AAC4-4C62ABD5EEF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177EE4-66D1-405B-89AC-12CE23F60E2E}" type="presOf" srcId="{540BB901-8C44-4A00-BBF2-73E9C3DF1FA2}" destId="{AE005ADD-6137-45D4-B027-85348442D683}" srcOrd="0" destOrd="1" presId="urn:microsoft.com/office/officeart/2005/8/layout/hList1"/>
    <dgm:cxn modelId="{5A505FA3-BAAC-4269-A8B3-CA0D755204EC}" type="presOf" srcId="{EC3758E8-C32F-43F5-8D78-359284D64639}" destId="{F41E6AEE-BE43-4334-9FE3-62369217395B}" srcOrd="0" destOrd="2" presId="urn:microsoft.com/office/officeart/2005/8/layout/hList1"/>
    <dgm:cxn modelId="{F741BEA5-010B-457E-B61E-22C5ACCF8268}" srcId="{22E769EE-8EF2-4ECD-A482-B3DD497F5804}" destId="{EEE44981-3577-4E9C-AC5E-87FBE64E90C5}" srcOrd="1" destOrd="0" parTransId="{ECEC2700-924D-45E1-9E47-24E3CE6EDC73}" sibTransId="{189AD7E0-17E3-48DB-A1AB-C252425D077F}"/>
    <dgm:cxn modelId="{AD650EC3-1145-4527-9B0F-35C5A9C018D6}" type="presOf" srcId="{196FE6CE-7271-494A-8D3F-1FB1C2279633}" destId="{AE005ADD-6137-45D4-B027-85348442D683}" srcOrd="0" destOrd="3" presId="urn:microsoft.com/office/officeart/2005/8/layout/hList1"/>
    <dgm:cxn modelId="{9CA569F6-FEC4-4645-B389-81615D3553B3}" type="presOf" srcId="{4BE60D00-AC8E-4ED4-A7E8-328008C10D57}" destId="{AE005ADD-6137-45D4-B027-85348442D683}" srcOrd="0" destOrd="2" presId="urn:microsoft.com/office/officeart/2005/8/layout/hList1"/>
    <dgm:cxn modelId="{27040940-01B2-4C22-9B1E-AFF236B7B2D5}" type="presOf" srcId="{22E769EE-8EF2-4ECD-A482-B3DD497F5804}" destId="{4DF9664C-09F4-4524-BC36-63BAEDE17A06}" srcOrd="0" destOrd="0" presId="urn:microsoft.com/office/officeart/2005/8/layout/hList1"/>
    <dgm:cxn modelId="{4DFF9119-09C0-4498-A4D5-8D233308AB50}" type="presOf" srcId="{E6B75191-3578-40FF-AAC4-4C62ABD5EEF3}" destId="{A958C27F-A1CF-4C10-90A8-B3FA755114EB}" srcOrd="0" destOrd="0" presId="urn:microsoft.com/office/officeart/2005/8/layout/hList1"/>
    <dgm:cxn modelId="{3753AC27-0519-460F-B979-4F955328D72E}" type="presOf" srcId="{C1F0B977-A7D4-4FAA-B59F-B2E1069BC829}" destId="{93407DA4-F288-46A4-8F5D-DB11E05750D1}" srcOrd="0" destOrd="0" presId="urn:microsoft.com/office/officeart/2005/8/layout/hList1"/>
    <dgm:cxn modelId="{5D3D4C1B-E108-4AA4-9CA8-153BF0820B9D}" srcId="{C1F0B977-A7D4-4FAA-B59F-B2E1069BC829}" destId="{22E769EE-8EF2-4ECD-A482-B3DD497F5804}" srcOrd="0" destOrd="0" parTransId="{D88DC0DB-4BD3-4557-A006-997AD965FCBC}" sibTransId="{4A6EFA79-D032-4835-818A-FE7C03C4A638}"/>
    <dgm:cxn modelId="{D87FFE4B-4989-47F2-BF96-C82B2D6B00B2}" srcId="{C1F0B977-A7D4-4FAA-B59F-B2E1069BC829}" destId="{E6B75191-3578-40FF-AAC4-4C62ABD5EEF3}" srcOrd="1" destOrd="0" parTransId="{FDED3B40-794C-43AE-8781-E38B09C64A8E}" sibTransId="{1AC0F52C-E2F4-4129-9747-19713B4BF640}"/>
    <dgm:cxn modelId="{E9444C5B-7FEC-46AD-89D2-59AA22C49D04}" srcId="{E6B75191-3578-40FF-AAC4-4C62ABD5EEF3}" destId="{E3A0FD93-FB69-4239-B6C8-FFD3154A2DCE}" srcOrd="0" destOrd="0" parTransId="{52DB6733-02E7-4043-B52E-A1ABF07D682B}" sibTransId="{68562473-C201-4163-AA09-F46D4B42423A}"/>
    <dgm:cxn modelId="{A8E3837A-26F0-498A-B761-6051EC0A1255}" type="presOf" srcId="{E3A0FD93-FB69-4239-B6C8-FFD3154A2DCE}" destId="{AE005ADD-6137-45D4-B027-85348442D683}" srcOrd="0" destOrd="0" presId="urn:microsoft.com/office/officeart/2005/8/layout/hList1"/>
    <dgm:cxn modelId="{0D3B437A-3247-4D7A-8E11-E3DC61F9E918}" srcId="{E6B75191-3578-40FF-AAC4-4C62ABD5EEF3}" destId="{540BB901-8C44-4A00-BBF2-73E9C3DF1FA2}" srcOrd="1" destOrd="0" parTransId="{0459DBC9-28C7-45C2-B9E1-919B6561DF39}" sibTransId="{076C6548-6F5E-454C-B5B5-C63A8965B94F}"/>
    <dgm:cxn modelId="{950DB374-3621-4915-AD88-B148CB2B3167}" type="presOf" srcId="{1DC53BBB-246B-4E82-B4F9-4942CDE7110A}" destId="{F41E6AEE-BE43-4334-9FE3-62369217395B}" srcOrd="0" destOrd="0" presId="urn:microsoft.com/office/officeart/2005/8/layout/hList1"/>
    <dgm:cxn modelId="{2F23F2F2-6CFF-4D33-9320-048977090777}" srcId="{E6B75191-3578-40FF-AAC4-4C62ABD5EEF3}" destId="{4BE60D00-AC8E-4ED4-A7E8-328008C10D57}" srcOrd="2" destOrd="0" parTransId="{D42BF936-9D96-4411-B216-1CA2AEB1E854}" sibTransId="{7A3A7648-3CD3-4E8A-A6EC-6CE76C457A17}"/>
    <dgm:cxn modelId="{C55F3FF5-EC5F-4160-A06A-E659D281F771}" srcId="{E6B75191-3578-40FF-AAC4-4C62ABD5EEF3}" destId="{196FE6CE-7271-494A-8D3F-1FB1C2279633}" srcOrd="3" destOrd="0" parTransId="{5683B506-582E-468B-A882-5A07FA55C366}" sibTransId="{1EA220C9-B464-4CC7-A024-5BEA1569FDE6}"/>
    <dgm:cxn modelId="{6287A436-09CB-4D76-9DF8-C6E97E21A6FF}" type="presOf" srcId="{EEE44981-3577-4E9C-AC5E-87FBE64E90C5}" destId="{F41E6AEE-BE43-4334-9FE3-62369217395B}" srcOrd="0" destOrd="1" presId="urn:microsoft.com/office/officeart/2005/8/layout/hList1"/>
    <dgm:cxn modelId="{E8E60121-4A78-4CB2-8E95-A55657929B9D}" srcId="{22E769EE-8EF2-4ECD-A482-B3DD497F5804}" destId="{EC3758E8-C32F-43F5-8D78-359284D64639}" srcOrd="2" destOrd="0" parTransId="{DEE9E138-92B3-4B06-B30D-C7A9A1E46EC8}" sibTransId="{4CA85617-8694-4E19-ACC7-AD3531C6C264}"/>
    <dgm:cxn modelId="{EB301101-EA99-4CA6-B823-6472E9AE0166}" srcId="{22E769EE-8EF2-4ECD-A482-B3DD497F5804}" destId="{1DC53BBB-246B-4E82-B4F9-4942CDE7110A}" srcOrd="0" destOrd="0" parTransId="{71B8CA32-71C5-49F7-AA1F-3199AC09F0F3}" sibTransId="{AF69108D-D4D3-4F63-829D-9C085E64A45D}"/>
    <dgm:cxn modelId="{B90844B8-F2FC-4510-8518-828CA18BEE5B}" type="presParOf" srcId="{93407DA4-F288-46A4-8F5D-DB11E05750D1}" destId="{5356014F-C50F-441E-94B7-E439D23852EF}" srcOrd="0" destOrd="0" presId="urn:microsoft.com/office/officeart/2005/8/layout/hList1"/>
    <dgm:cxn modelId="{46A863E6-B9BC-4DBF-9FFD-419C3042AF3E}" type="presParOf" srcId="{5356014F-C50F-441E-94B7-E439D23852EF}" destId="{4DF9664C-09F4-4524-BC36-63BAEDE17A06}" srcOrd="0" destOrd="0" presId="urn:microsoft.com/office/officeart/2005/8/layout/hList1"/>
    <dgm:cxn modelId="{FD9322EF-7333-4427-A957-A56ACF15EFAB}" type="presParOf" srcId="{5356014F-C50F-441E-94B7-E439D23852EF}" destId="{F41E6AEE-BE43-4334-9FE3-62369217395B}" srcOrd="1" destOrd="0" presId="urn:microsoft.com/office/officeart/2005/8/layout/hList1"/>
    <dgm:cxn modelId="{9A506E85-3DEA-4EF4-8EFA-2C8C6EBD6D30}" type="presParOf" srcId="{93407DA4-F288-46A4-8F5D-DB11E05750D1}" destId="{F4634060-A9FB-4B5E-9DBF-A1D0DA70ED85}" srcOrd="1" destOrd="0" presId="urn:microsoft.com/office/officeart/2005/8/layout/hList1"/>
    <dgm:cxn modelId="{AE5D3C37-0AA5-4175-BDB8-9DB03ECA220E}" type="presParOf" srcId="{93407DA4-F288-46A4-8F5D-DB11E05750D1}" destId="{4E36EA4B-EE41-48C5-BDD3-F8968297D332}" srcOrd="2" destOrd="0" presId="urn:microsoft.com/office/officeart/2005/8/layout/hList1"/>
    <dgm:cxn modelId="{3BCAC5F7-88BB-4420-89CB-40D177C64102}" type="presParOf" srcId="{4E36EA4B-EE41-48C5-BDD3-F8968297D332}" destId="{A958C27F-A1CF-4C10-90A8-B3FA755114EB}" srcOrd="0" destOrd="0" presId="urn:microsoft.com/office/officeart/2005/8/layout/hList1"/>
    <dgm:cxn modelId="{0451B005-6C2A-4356-A57C-7917C27AA8A7}" type="presParOf" srcId="{4E36EA4B-EE41-48C5-BDD3-F8968297D332}" destId="{AE005ADD-6137-45D4-B027-85348442D68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5FF630-1C7D-4BBB-9263-851631BA8AC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fa-IR"/>
        </a:p>
      </dgm:t>
    </dgm:pt>
    <dgm:pt modelId="{0D3FA70B-5537-4280-8CE9-D7D0FAF02AE9}">
      <dgm:prSet phldrT="[Text]"/>
      <dgm:spPr/>
      <dgm:t>
        <a:bodyPr/>
        <a:lstStyle/>
        <a:p>
          <a:pPr algn="just" rtl="1"/>
          <a:r>
            <a:rPr lang="fa-IR" b="1" dirty="0" smtClean="0">
              <a:solidFill>
                <a:schemeClr val="bg1"/>
              </a:solidFill>
              <a:cs typeface="B Nazanin" pitchFamily="2" charset="-78"/>
            </a:rPr>
            <a:t>بازیگر کلیدمهره (رهبر)</a:t>
          </a:r>
          <a:endParaRPr lang="fa-IR" b="1" dirty="0">
            <a:solidFill>
              <a:schemeClr val="bg1"/>
            </a:solidFill>
            <a:cs typeface="B Nazanin" pitchFamily="2" charset="-78"/>
          </a:endParaRPr>
        </a:p>
      </dgm:t>
    </dgm:pt>
    <dgm:pt modelId="{8AA12D6C-2CBB-4640-8117-F7936FEDC3F4}" type="parTrans" cxnId="{7750A410-E3C9-4C3A-A2E3-830057595B60}">
      <dgm:prSet/>
      <dgm:spPr/>
      <dgm:t>
        <a:bodyPr/>
        <a:lstStyle/>
        <a:p>
          <a:pPr algn="just" rtl="1"/>
          <a:endParaRPr lang="fa-IR" b="1">
            <a:cs typeface="B Nazanin" pitchFamily="2" charset="-78"/>
          </a:endParaRPr>
        </a:p>
      </dgm:t>
    </dgm:pt>
    <dgm:pt modelId="{BDB7D183-67A2-4291-8F76-C2D3ABBA461B}" type="sibTrans" cxnId="{7750A410-E3C9-4C3A-A2E3-830057595B60}">
      <dgm:prSet/>
      <dgm:spPr/>
      <dgm:t>
        <a:bodyPr/>
        <a:lstStyle/>
        <a:p>
          <a:pPr algn="just" rtl="1"/>
          <a:endParaRPr lang="fa-IR" b="1">
            <a:cs typeface="B Nazanin" pitchFamily="2" charset="-78"/>
          </a:endParaRPr>
        </a:p>
      </dgm:t>
    </dgm:pt>
    <dgm:pt modelId="{CDEC65BC-24D2-47D9-9D8C-C82F04CEA709}">
      <dgm:prSet phldrT="[Text]"/>
      <dgm:spPr/>
      <dgm:t>
        <a:bodyPr/>
        <a:lstStyle/>
        <a:p>
          <a:pPr algn="just" rtl="1"/>
          <a:r>
            <a:rPr lang="fa-IR" b="1" dirty="0" smtClean="0">
              <a:solidFill>
                <a:schemeClr val="bg1"/>
              </a:solidFill>
              <a:cs typeface="B Nazanin" pitchFamily="2" charset="-78"/>
            </a:rPr>
            <a:t>بازیگر کنام</a:t>
          </a:r>
          <a:endParaRPr lang="fa-IR" b="1" dirty="0">
            <a:solidFill>
              <a:schemeClr val="bg1"/>
            </a:solidFill>
            <a:cs typeface="B Nazanin" pitchFamily="2" charset="-78"/>
          </a:endParaRPr>
        </a:p>
      </dgm:t>
    </dgm:pt>
    <dgm:pt modelId="{4F19FD26-87FF-45F2-AAA3-6FEBC2BA93A4}" type="parTrans" cxnId="{D5D0F728-F4D8-4508-B551-F7C9C84E7413}">
      <dgm:prSet/>
      <dgm:spPr/>
      <dgm:t>
        <a:bodyPr/>
        <a:lstStyle/>
        <a:p>
          <a:pPr algn="just" rtl="1"/>
          <a:endParaRPr lang="fa-IR" b="1">
            <a:cs typeface="B Nazanin" pitchFamily="2" charset="-78"/>
          </a:endParaRPr>
        </a:p>
      </dgm:t>
    </dgm:pt>
    <dgm:pt modelId="{B7B3CF27-CF85-4D74-B062-B1821830AC17}" type="sibTrans" cxnId="{D5D0F728-F4D8-4508-B551-F7C9C84E7413}">
      <dgm:prSet/>
      <dgm:spPr/>
      <dgm:t>
        <a:bodyPr/>
        <a:lstStyle/>
        <a:p>
          <a:pPr algn="just" rtl="1"/>
          <a:endParaRPr lang="fa-IR" b="1">
            <a:cs typeface="B Nazanin" pitchFamily="2" charset="-78"/>
          </a:endParaRPr>
        </a:p>
      </dgm:t>
    </dgm:pt>
    <dgm:pt modelId="{9C66CE91-541C-4E9A-BEBC-BC3738A22F69}">
      <dgm:prSet phldrT="[Text]"/>
      <dgm:spPr/>
      <dgm:t>
        <a:bodyPr/>
        <a:lstStyle/>
        <a:p>
          <a:pPr algn="just" rtl="1"/>
          <a:r>
            <a:rPr lang="fa-IR" b="1" dirty="0" smtClean="0">
              <a:solidFill>
                <a:schemeClr val="bg1"/>
              </a:solidFill>
              <a:cs typeface="B Nazanin" pitchFamily="2" charset="-78"/>
            </a:rPr>
            <a:t>بازیگر غالب</a:t>
          </a:r>
          <a:endParaRPr lang="fa-IR" b="1" dirty="0">
            <a:solidFill>
              <a:schemeClr val="bg1"/>
            </a:solidFill>
            <a:cs typeface="B Nazanin" pitchFamily="2" charset="-78"/>
          </a:endParaRPr>
        </a:p>
      </dgm:t>
    </dgm:pt>
    <dgm:pt modelId="{A7543762-6BA2-4734-BA72-F91F3B11D5F7}" type="parTrans" cxnId="{B5AD0205-EC22-4BAB-94AA-8238D23F14B0}">
      <dgm:prSet/>
      <dgm:spPr/>
      <dgm:t>
        <a:bodyPr/>
        <a:lstStyle/>
        <a:p>
          <a:pPr algn="just" rtl="1"/>
          <a:endParaRPr lang="fa-IR" b="1">
            <a:cs typeface="B Nazanin" pitchFamily="2" charset="-78"/>
          </a:endParaRPr>
        </a:p>
      </dgm:t>
    </dgm:pt>
    <dgm:pt modelId="{C98B4C25-514D-4337-94CC-D852E0F267CD}" type="sibTrans" cxnId="{B5AD0205-EC22-4BAB-94AA-8238D23F14B0}">
      <dgm:prSet/>
      <dgm:spPr/>
      <dgm:t>
        <a:bodyPr/>
        <a:lstStyle/>
        <a:p>
          <a:pPr algn="just" rtl="1"/>
          <a:endParaRPr lang="fa-IR" b="1">
            <a:cs typeface="B Nazanin" pitchFamily="2" charset="-78"/>
          </a:endParaRPr>
        </a:p>
      </dgm:t>
    </dgm:pt>
    <dgm:pt modelId="{513DD464-92F5-423C-A6C9-5B8B43EF7B52}">
      <dgm:prSet/>
      <dgm:spPr/>
      <dgm:t>
        <a:bodyPr/>
        <a:lstStyle/>
        <a:p>
          <a:pPr algn="just" rtl="1"/>
          <a:r>
            <a:rPr lang="fa-IR" b="1" dirty="0" smtClean="0">
              <a:solidFill>
                <a:schemeClr val="tx1"/>
              </a:solidFill>
              <a:cs typeface="B Nazanin" pitchFamily="2" charset="-78"/>
            </a:rPr>
            <a:t>معمولاً بنگاهی بزرگ و شناخته‌شده که بن‌سازه مشترک را فراهم می‌سازد، اهداف را تعیین می‌کند و مسوول سلامت بوم‌سازگان است</a:t>
          </a:r>
          <a:endParaRPr lang="fa-IR" b="1" dirty="0">
            <a:cs typeface="B Nazanin" pitchFamily="2" charset="-78"/>
          </a:endParaRPr>
        </a:p>
      </dgm:t>
    </dgm:pt>
    <dgm:pt modelId="{B0A4FE23-17B0-4129-B7AA-9A3C9791E3E5}" type="parTrans" cxnId="{43447FFF-1785-4416-8FFA-0AA1BBAAA8EA}">
      <dgm:prSet/>
      <dgm:spPr/>
      <dgm:t>
        <a:bodyPr/>
        <a:lstStyle/>
        <a:p>
          <a:pPr algn="just" rtl="1"/>
          <a:endParaRPr lang="fa-IR" b="1">
            <a:cs typeface="B Nazanin" pitchFamily="2" charset="-78"/>
          </a:endParaRPr>
        </a:p>
      </dgm:t>
    </dgm:pt>
    <dgm:pt modelId="{0FE4CD8A-811E-40AB-B495-17030BEB53D1}" type="sibTrans" cxnId="{43447FFF-1785-4416-8FFA-0AA1BBAAA8EA}">
      <dgm:prSet/>
      <dgm:spPr/>
      <dgm:t>
        <a:bodyPr/>
        <a:lstStyle/>
        <a:p>
          <a:pPr algn="just" rtl="1"/>
          <a:endParaRPr lang="fa-IR" b="1">
            <a:cs typeface="B Nazanin" pitchFamily="2" charset="-78"/>
          </a:endParaRPr>
        </a:p>
      </dgm:t>
    </dgm:pt>
    <dgm:pt modelId="{9F9C91A6-2243-4FE3-977C-FFD72FFF4EFC}">
      <dgm:prSet/>
      <dgm:spPr/>
      <dgm:t>
        <a:bodyPr/>
        <a:lstStyle/>
        <a:p>
          <a:pPr algn="just" rtl="1"/>
          <a:r>
            <a:rPr lang="fa-IR" b="1" dirty="0" smtClean="0">
              <a:solidFill>
                <a:schemeClr val="tx1"/>
              </a:solidFill>
              <a:cs typeface="B Nazanin" pitchFamily="2" charset="-78"/>
            </a:rPr>
            <a:t>بازیگری که به دنبال تصاحب کامل شبکه یا بخش بزرگی از آن است</a:t>
          </a:r>
          <a:endParaRPr lang="fa-IR" b="1" dirty="0">
            <a:cs typeface="B Nazanin" pitchFamily="2" charset="-78"/>
          </a:endParaRPr>
        </a:p>
      </dgm:t>
    </dgm:pt>
    <dgm:pt modelId="{9FBBE33C-BECE-4B6F-A10F-DC2DD9187971}" type="parTrans" cxnId="{AB2C808D-8B46-4834-A8B3-DD52CAD9164B}">
      <dgm:prSet/>
      <dgm:spPr/>
      <dgm:t>
        <a:bodyPr/>
        <a:lstStyle/>
        <a:p>
          <a:pPr algn="just" rtl="1"/>
          <a:endParaRPr lang="fa-IR" b="1">
            <a:cs typeface="B Nazanin" pitchFamily="2" charset="-78"/>
          </a:endParaRPr>
        </a:p>
      </dgm:t>
    </dgm:pt>
    <dgm:pt modelId="{ACCAEDD2-691F-4D16-9587-1626D10D3728}" type="sibTrans" cxnId="{AB2C808D-8B46-4834-A8B3-DD52CAD9164B}">
      <dgm:prSet/>
      <dgm:spPr/>
      <dgm:t>
        <a:bodyPr/>
        <a:lstStyle/>
        <a:p>
          <a:pPr algn="just" rtl="1"/>
          <a:endParaRPr lang="fa-IR" b="1">
            <a:cs typeface="B Nazanin" pitchFamily="2" charset="-78"/>
          </a:endParaRPr>
        </a:p>
      </dgm:t>
    </dgm:pt>
    <dgm:pt modelId="{3DCF488D-9603-414E-8261-FAA3F2A4E363}">
      <dgm:prSet/>
      <dgm:spPr/>
      <dgm:t>
        <a:bodyPr/>
        <a:lstStyle/>
        <a:p>
          <a:pPr algn="just" rtl="1"/>
          <a:r>
            <a:rPr lang="fa-IR" b="1" dirty="0" smtClean="0">
              <a:solidFill>
                <a:schemeClr val="tx1"/>
              </a:solidFill>
              <a:cs typeface="B Nazanin" pitchFamily="2" charset="-78"/>
            </a:rPr>
            <a:t>بازیگری که به دنبال ایجاد تنوع در بوم‌سازگان از طریق ایجاد کارکردهای جدید معنادار است</a:t>
          </a:r>
          <a:endParaRPr lang="fa-IR" b="1" dirty="0">
            <a:cs typeface="B Nazanin" pitchFamily="2" charset="-78"/>
          </a:endParaRPr>
        </a:p>
      </dgm:t>
    </dgm:pt>
    <dgm:pt modelId="{1861D70D-7303-45FF-8A87-38B2406D4462}" type="parTrans" cxnId="{1E3EF628-79AD-4B09-B05A-A2562F8888E7}">
      <dgm:prSet/>
      <dgm:spPr/>
      <dgm:t>
        <a:bodyPr/>
        <a:lstStyle/>
        <a:p>
          <a:pPr algn="just" rtl="1"/>
          <a:endParaRPr lang="fa-IR" b="1">
            <a:cs typeface="B Nazanin" pitchFamily="2" charset="-78"/>
          </a:endParaRPr>
        </a:p>
      </dgm:t>
    </dgm:pt>
    <dgm:pt modelId="{5D7233D4-30E8-4C1B-AF55-3F6BC8664CD5}" type="sibTrans" cxnId="{1E3EF628-79AD-4B09-B05A-A2562F8888E7}">
      <dgm:prSet/>
      <dgm:spPr/>
      <dgm:t>
        <a:bodyPr/>
        <a:lstStyle/>
        <a:p>
          <a:pPr algn="just" rtl="1"/>
          <a:endParaRPr lang="fa-IR" b="1">
            <a:cs typeface="B Nazanin" pitchFamily="2" charset="-78"/>
          </a:endParaRPr>
        </a:p>
      </dgm:t>
    </dgm:pt>
    <dgm:pt modelId="{5069C0D8-7E97-4EA4-B9E0-A18C7CD3412E}" type="pres">
      <dgm:prSet presAssocID="{0B5FF630-1C7D-4BBB-9263-851631BA8AC2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4B04CF45-008F-4DFD-B012-8BC209A44432}" type="pres">
      <dgm:prSet presAssocID="{0D3FA70B-5537-4280-8CE9-D7D0FAF02AE9}" presName="parentLin" presStyleCnt="0"/>
      <dgm:spPr/>
    </dgm:pt>
    <dgm:pt modelId="{4971DC7A-8A42-4EFD-A639-09F0DD42F2AE}" type="pres">
      <dgm:prSet presAssocID="{0D3FA70B-5537-4280-8CE9-D7D0FAF02AE9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7D376ABE-0FEB-46CD-8849-A7DD28A6E25D}" type="pres">
      <dgm:prSet presAssocID="{0D3FA70B-5537-4280-8CE9-D7D0FAF02AE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0D76FAE-38B1-4F89-AA6F-A359C5548517}" type="pres">
      <dgm:prSet presAssocID="{0D3FA70B-5537-4280-8CE9-D7D0FAF02AE9}" presName="negativeSpace" presStyleCnt="0"/>
      <dgm:spPr/>
    </dgm:pt>
    <dgm:pt modelId="{9BD3F0B8-A447-425A-863F-6BDED754FF89}" type="pres">
      <dgm:prSet presAssocID="{0D3FA70B-5537-4280-8CE9-D7D0FAF02AE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DAFACAE-3FD0-4D00-B334-61B6DEEAB213}" type="pres">
      <dgm:prSet presAssocID="{BDB7D183-67A2-4291-8F76-C2D3ABBA461B}" presName="spaceBetweenRectangles" presStyleCnt="0"/>
      <dgm:spPr/>
    </dgm:pt>
    <dgm:pt modelId="{4697673C-1181-4DB3-A1F6-8B682E56AF32}" type="pres">
      <dgm:prSet presAssocID="{CDEC65BC-24D2-47D9-9D8C-C82F04CEA709}" presName="parentLin" presStyleCnt="0"/>
      <dgm:spPr/>
    </dgm:pt>
    <dgm:pt modelId="{2EDF50EE-8BD0-4269-8A9C-8C3495619C69}" type="pres">
      <dgm:prSet presAssocID="{CDEC65BC-24D2-47D9-9D8C-C82F04CEA709}" presName="parentLeftMargin" presStyleLbl="node1" presStyleIdx="0" presStyleCnt="3"/>
      <dgm:spPr/>
      <dgm:t>
        <a:bodyPr/>
        <a:lstStyle/>
        <a:p>
          <a:pPr rtl="1"/>
          <a:endParaRPr lang="fa-IR"/>
        </a:p>
      </dgm:t>
    </dgm:pt>
    <dgm:pt modelId="{D00B7DB8-4C63-40A7-990E-3AEC84AEB0D9}" type="pres">
      <dgm:prSet presAssocID="{CDEC65BC-24D2-47D9-9D8C-C82F04CEA7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846E5E9-C711-4383-9FC7-CF5DB6068681}" type="pres">
      <dgm:prSet presAssocID="{CDEC65BC-24D2-47D9-9D8C-C82F04CEA709}" presName="negativeSpace" presStyleCnt="0"/>
      <dgm:spPr/>
    </dgm:pt>
    <dgm:pt modelId="{8ACC2EDC-93D1-4952-B80F-9552A395763A}" type="pres">
      <dgm:prSet presAssocID="{CDEC65BC-24D2-47D9-9D8C-C82F04CEA70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327866-49E1-43ED-BCBD-1C80F821674E}" type="pres">
      <dgm:prSet presAssocID="{B7B3CF27-CF85-4D74-B062-B1821830AC17}" presName="spaceBetweenRectangles" presStyleCnt="0"/>
      <dgm:spPr/>
    </dgm:pt>
    <dgm:pt modelId="{12C0E398-16C1-43DB-9515-8673AB9CDBA0}" type="pres">
      <dgm:prSet presAssocID="{9C66CE91-541C-4E9A-BEBC-BC3738A22F69}" presName="parentLin" presStyleCnt="0"/>
      <dgm:spPr/>
    </dgm:pt>
    <dgm:pt modelId="{84F580C6-726D-45E4-A955-FCDD5F593716}" type="pres">
      <dgm:prSet presAssocID="{9C66CE91-541C-4E9A-BEBC-BC3738A22F69}" presName="parentLeftMargin" presStyleLbl="node1" presStyleIdx="1" presStyleCnt="3"/>
      <dgm:spPr/>
      <dgm:t>
        <a:bodyPr/>
        <a:lstStyle/>
        <a:p>
          <a:pPr rtl="1"/>
          <a:endParaRPr lang="fa-IR"/>
        </a:p>
      </dgm:t>
    </dgm:pt>
    <dgm:pt modelId="{AD82B443-0962-4060-B90B-0B19196B26EB}" type="pres">
      <dgm:prSet presAssocID="{9C66CE91-541C-4E9A-BEBC-BC3738A22F6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4D8724A-6744-45A4-9011-0ABAFAD93D48}" type="pres">
      <dgm:prSet presAssocID="{9C66CE91-541C-4E9A-BEBC-BC3738A22F69}" presName="negativeSpace" presStyleCnt="0"/>
      <dgm:spPr/>
    </dgm:pt>
    <dgm:pt modelId="{F9B372AA-17B0-4CDA-8EAE-BB0F1A9024B3}" type="pres">
      <dgm:prSet presAssocID="{9C66CE91-541C-4E9A-BEBC-BC3738A22F6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750A410-E3C9-4C3A-A2E3-830057595B60}" srcId="{0B5FF630-1C7D-4BBB-9263-851631BA8AC2}" destId="{0D3FA70B-5537-4280-8CE9-D7D0FAF02AE9}" srcOrd="0" destOrd="0" parTransId="{8AA12D6C-2CBB-4640-8117-F7936FEDC3F4}" sibTransId="{BDB7D183-67A2-4291-8F76-C2D3ABBA461B}"/>
    <dgm:cxn modelId="{3E91FCD2-AEC2-4CC5-85DE-D9045AD9E102}" type="presOf" srcId="{0D3FA70B-5537-4280-8CE9-D7D0FAF02AE9}" destId="{7D376ABE-0FEB-46CD-8849-A7DD28A6E25D}" srcOrd="1" destOrd="0" presId="urn:microsoft.com/office/officeart/2005/8/layout/list1"/>
    <dgm:cxn modelId="{D5D0F728-F4D8-4508-B551-F7C9C84E7413}" srcId="{0B5FF630-1C7D-4BBB-9263-851631BA8AC2}" destId="{CDEC65BC-24D2-47D9-9D8C-C82F04CEA709}" srcOrd="1" destOrd="0" parTransId="{4F19FD26-87FF-45F2-AAA3-6FEBC2BA93A4}" sibTransId="{B7B3CF27-CF85-4D74-B062-B1821830AC17}"/>
    <dgm:cxn modelId="{FEBF18FD-4AA8-4784-8B8F-1FB325ED4622}" type="presOf" srcId="{0B5FF630-1C7D-4BBB-9263-851631BA8AC2}" destId="{5069C0D8-7E97-4EA4-B9E0-A18C7CD3412E}" srcOrd="0" destOrd="0" presId="urn:microsoft.com/office/officeart/2005/8/layout/list1"/>
    <dgm:cxn modelId="{1D368D36-7620-4969-8A3A-2BCF47649556}" type="presOf" srcId="{9F9C91A6-2243-4FE3-977C-FFD72FFF4EFC}" destId="{F9B372AA-17B0-4CDA-8EAE-BB0F1A9024B3}" srcOrd="0" destOrd="0" presId="urn:microsoft.com/office/officeart/2005/8/layout/list1"/>
    <dgm:cxn modelId="{5B69E1AB-6907-43E9-9EC7-65D7FAD64104}" type="presOf" srcId="{513DD464-92F5-423C-A6C9-5B8B43EF7B52}" destId="{9BD3F0B8-A447-425A-863F-6BDED754FF89}" srcOrd="0" destOrd="0" presId="urn:microsoft.com/office/officeart/2005/8/layout/list1"/>
    <dgm:cxn modelId="{DC4C7298-CA72-4436-B4B5-064EFDDF479D}" type="presOf" srcId="{CDEC65BC-24D2-47D9-9D8C-C82F04CEA709}" destId="{D00B7DB8-4C63-40A7-990E-3AEC84AEB0D9}" srcOrd="1" destOrd="0" presId="urn:microsoft.com/office/officeart/2005/8/layout/list1"/>
    <dgm:cxn modelId="{B5AD0205-EC22-4BAB-94AA-8238D23F14B0}" srcId="{0B5FF630-1C7D-4BBB-9263-851631BA8AC2}" destId="{9C66CE91-541C-4E9A-BEBC-BC3738A22F69}" srcOrd="2" destOrd="0" parTransId="{A7543762-6BA2-4734-BA72-F91F3B11D5F7}" sibTransId="{C98B4C25-514D-4337-94CC-D852E0F267CD}"/>
    <dgm:cxn modelId="{AB2C808D-8B46-4834-A8B3-DD52CAD9164B}" srcId="{9C66CE91-541C-4E9A-BEBC-BC3738A22F69}" destId="{9F9C91A6-2243-4FE3-977C-FFD72FFF4EFC}" srcOrd="0" destOrd="0" parTransId="{9FBBE33C-BECE-4B6F-A10F-DC2DD9187971}" sibTransId="{ACCAEDD2-691F-4D16-9587-1626D10D3728}"/>
    <dgm:cxn modelId="{B0EEA049-23B5-4F6E-8109-2F71177AF38E}" type="presOf" srcId="{CDEC65BC-24D2-47D9-9D8C-C82F04CEA709}" destId="{2EDF50EE-8BD0-4269-8A9C-8C3495619C69}" srcOrd="0" destOrd="0" presId="urn:microsoft.com/office/officeart/2005/8/layout/list1"/>
    <dgm:cxn modelId="{5134AE2B-9259-4764-9F5D-8D510893F7CC}" type="presOf" srcId="{0D3FA70B-5537-4280-8CE9-D7D0FAF02AE9}" destId="{4971DC7A-8A42-4EFD-A639-09F0DD42F2AE}" srcOrd="0" destOrd="0" presId="urn:microsoft.com/office/officeart/2005/8/layout/list1"/>
    <dgm:cxn modelId="{1E3EF628-79AD-4B09-B05A-A2562F8888E7}" srcId="{CDEC65BC-24D2-47D9-9D8C-C82F04CEA709}" destId="{3DCF488D-9603-414E-8261-FAA3F2A4E363}" srcOrd="0" destOrd="0" parTransId="{1861D70D-7303-45FF-8A87-38B2406D4462}" sibTransId="{5D7233D4-30E8-4C1B-AF55-3F6BC8664CD5}"/>
    <dgm:cxn modelId="{B3517CB7-7707-45C6-BCF3-E8F5DC2A765B}" type="presOf" srcId="{3DCF488D-9603-414E-8261-FAA3F2A4E363}" destId="{8ACC2EDC-93D1-4952-B80F-9552A395763A}" srcOrd="0" destOrd="0" presId="urn:microsoft.com/office/officeart/2005/8/layout/list1"/>
    <dgm:cxn modelId="{43447FFF-1785-4416-8FFA-0AA1BBAAA8EA}" srcId="{0D3FA70B-5537-4280-8CE9-D7D0FAF02AE9}" destId="{513DD464-92F5-423C-A6C9-5B8B43EF7B52}" srcOrd="0" destOrd="0" parTransId="{B0A4FE23-17B0-4129-B7AA-9A3C9791E3E5}" sibTransId="{0FE4CD8A-811E-40AB-B495-17030BEB53D1}"/>
    <dgm:cxn modelId="{A7E33813-4CB5-4CF1-A9A9-B4372E96A1B3}" type="presOf" srcId="{9C66CE91-541C-4E9A-BEBC-BC3738A22F69}" destId="{AD82B443-0962-4060-B90B-0B19196B26EB}" srcOrd="1" destOrd="0" presId="urn:microsoft.com/office/officeart/2005/8/layout/list1"/>
    <dgm:cxn modelId="{66C22C29-5AD7-4D0B-890D-93BF87C5B81E}" type="presOf" srcId="{9C66CE91-541C-4E9A-BEBC-BC3738A22F69}" destId="{84F580C6-726D-45E4-A955-FCDD5F593716}" srcOrd="0" destOrd="0" presId="urn:microsoft.com/office/officeart/2005/8/layout/list1"/>
    <dgm:cxn modelId="{A01018AF-727A-40D9-B79E-CF294EA77E5C}" type="presParOf" srcId="{5069C0D8-7E97-4EA4-B9E0-A18C7CD3412E}" destId="{4B04CF45-008F-4DFD-B012-8BC209A44432}" srcOrd="0" destOrd="0" presId="urn:microsoft.com/office/officeart/2005/8/layout/list1"/>
    <dgm:cxn modelId="{D8793829-D55B-474D-82B5-676B21DAC95C}" type="presParOf" srcId="{4B04CF45-008F-4DFD-B012-8BC209A44432}" destId="{4971DC7A-8A42-4EFD-A639-09F0DD42F2AE}" srcOrd="0" destOrd="0" presId="urn:microsoft.com/office/officeart/2005/8/layout/list1"/>
    <dgm:cxn modelId="{5109368C-9509-486E-9DA2-D088AD53D8D2}" type="presParOf" srcId="{4B04CF45-008F-4DFD-B012-8BC209A44432}" destId="{7D376ABE-0FEB-46CD-8849-A7DD28A6E25D}" srcOrd="1" destOrd="0" presId="urn:microsoft.com/office/officeart/2005/8/layout/list1"/>
    <dgm:cxn modelId="{4A3C1475-B7C0-4297-8195-A83ED41B123D}" type="presParOf" srcId="{5069C0D8-7E97-4EA4-B9E0-A18C7CD3412E}" destId="{A0D76FAE-38B1-4F89-AA6F-A359C5548517}" srcOrd="1" destOrd="0" presId="urn:microsoft.com/office/officeart/2005/8/layout/list1"/>
    <dgm:cxn modelId="{52726697-8011-41E2-97AF-D678DDF5648B}" type="presParOf" srcId="{5069C0D8-7E97-4EA4-B9E0-A18C7CD3412E}" destId="{9BD3F0B8-A447-425A-863F-6BDED754FF89}" srcOrd="2" destOrd="0" presId="urn:microsoft.com/office/officeart/2005/8/layout/list1"/>
    <dgm:cxn modelId="{761E69B5-F13D-481C-B3A0-87AEF8BC572F}" type="presParOf" srcId="{5069C0D8-7E97-4EA4-B9E0-A18C7CD3412E}" destId="{EDAFACAE-3FD0-4D00-B334-61B6DEEAB213}" srcOrd="3" destOrd="0" presId="urn:microsoft.com/office/officeart/2005/8/layout/list1"/>
    <dgm:cxn modelId="{87FA50EC-68B5-4FEE-ADA5-06FD54E8E285}" type="presParOf" srcId="{5069C0D8-7E97-4EA4-B9E0-A18C7CD3412E}" destId="{4697673C-1181-4DB3-A1F6-8B682E56AF32}" srcOrd="4" destOrd="0" presId="urn:microsoft.com/office/officeart/2005/8/layout/list1"/>
    <dgm:cxn modelId="{0CB17968-0098-4D38-BCB4-EE81F1212FF6}" type="presParOf" srcId="{4697673C-1181-4DB3-A1F6-8B682E56AF32}" destId="{2EDF50EE-8BD0-4269-8A9C-8C3495619C69}" srcOrd="0" destOrd="0" presId="urn:microsoft.com/office/officeart/2005/8/layout/list1"/>
    <dgm:cxn modelId="{F0B94B3C-B3F6-47E1-AE81-72A9C709DA5A}" type="presParOf" srcId="{4697673C-1181-4DB3-A1F6-8B682E56AF32}" destId="{D00B7DB8-4C63-40A7-990E-3AEC84AEB0D9}" srcOrd="1" destOrd="0" presId="urn:microsoft.com/office/officeart/2005/8/layout/list1"/>
    <dgm:cxn modelId="{2446DAEE-3607-48A8-9E9C-2A54FC854807}" type="presParOf" srcId="{5069C0D8-7E97-4EA4-B9E0-A18C7CD3412E}" destId="{5846E5E9-C711-4383-9FC7-CF5DB6068681}" srcOrd="5" destOrd="0" presId="urn:microsoft.com/office/officeart/2005/8/layout/list1"/>
    <dgm:cxn modelId="{1E89F4DC-8C83-4256-9414-E77AE26DA360}" type="presParOf" srcId="{5069C0D8-7E97-4EA4-B9E0-A18C7CD3412E}" destId="{8ACC2EDC-93D1-4952-B80F-9552A395763A}" srcOrd="6" destOrd="0" presId="urn:microsoft.com/office/officeart/2005/8/layout/list1"/>
    <dgm:cxn modelId="{D38DB8EA-5868-4F24-B4F9-A82ED1456B1E}" type="presParOf" srcId="{5069C0D8-7E97-4EA4-B9E0-A18C7CD3412E}" destId="{98327866-49E1-43ED-BCBD-1C80F821674E}" srcOrd="7" destOrd="0" presId="urn:microsoft.com/office/officeart/2005/8/layout/list1"/>
    <dgm:cxn modelId="{C1603AB0-EB5A-488A-9EAC-A236344969B7}" type="presParOf" srcId="{5069C0D8-7E97-4EA4-B9E0-A18C7CD3412E}" destId="{12C0E398-16C1-43DB-9515-8673AB9CDBA0}" srcOrd="8" destOrd="0" presId="urn:microsoft.com/office/officeart/2005/8/layout/list1"/>
    <dgm:cxn modelId="{2032328B-C766-41D9-9711-ADDE45A6921F}" type="presParOf" srcId="{12C0E398-16C1-43DB-9515-8673AB9CDBA0}" destId="{84F580C6-726D-45E4-A955-FCDD5F593716}" srcOrd="0" destOrd="0" presId="urn:microsoft.com/office/officeart/2005/8/layout/list1"/>
    <dgm:cxn modelId="{03AA7325-A6F8-4F92-9706-23B95862190D}" type="presParOf" srcId="{12C0E398-16C1-43DB-9515-8673AB9CDBA0}" destId="{AD82B443-0962-4060-B90B-0B19196B26EB}" srcOrd="1" destOrd="0" presId="urn:microsoft.com/office/officeart/2005/8/layout/list1"/>
    <dgm:cxn modelId="{4FB11578-0DE9-4802-853C-DFC55A648CE3}" type="presParOf" srcId="{5069C0D8-7E97-4EA4-B9E0-A18C7CD3412E}" destId="{04D8724A-6744-45A4-9011-0ABAFAD93D48}" srcOrd="9" destOrd="0" presId="urn:microsoft.com/office/officeart/2005/8/layout/list1"/>
    <dgm:cxn modelId="{F51A51A8-B9F0-4194-8ABF-44490E92DEDB}" type="presParOf" srcId="{5069C0D8-7E97-4EA4-B9E0-A18C7CD3412E}" destId="{F9B372AA-17B0-4CDA-8EAE-BB0F1A9024B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94775D-9878-4C1C-84CF-34B55792575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6EF132-46FF-44C6-9917-1E24BB1C6842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Nazanin" panose="00000400000000000000" pitchFamily="2" charset="-78"/>
            </a:rPr>
            <a:t>تولد</a:t>
          </a:r>
          <a:endParaRPr lang="en-US" sz="1400" b="1" dirty="0">
            <a:cs typeface="B Nazanin" panose="00000400000000000000" pitchFamily="2" charset="-78"/>
          </a:endParaRPr>
        </a:p>
      </dgm:t>
    </dgm:pt>
    <dgm:pt modelId="{13FB27C9-4E09-4E78-B125-F9FE2A3C05A5}" type="parTrans" cxnId="{D242622E-8D4D-4369-9C48-87134337E9A4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39E333EA-A681-4938-83F4-BBBB16F744FB}" type="sibTrans" cxnId="{D242622E-8D4D-4369-9C48-87134337E9A4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47F29A5C-0E80-4322-B866-3AD5708B3516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Nazanin" panose="00000400000000000000" pitchFamily="2" charset="-78"/>
            </a:rPr>
            <a:t>درک مشترک اعضای بوم‌سازگان نسبت به نیاز مشتری به محصول یاخدمت، و همکاری آنها برای دستیابی به هدف مشترک</a:t>
          </a:r>
          <a:endParaRPr lang="en-US" sz="1400" b="1" dirty="0">
            <a:cs typeface="B Nazanin" panose="00000400000000000000" pitchFamily="2" charset="-78"/>
          </a:endParaRPr>
        </a:p>
      </dgm:t>
    </dgm:pt>
    <dgm:pt modelId="{A99A49E9-DAA4-45EA-B1FB-4B54791C5319}" type="parTrans" cxnId="{BD33C706-33A8-473C-B6DE-57C07D724D4A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02717494-3803-4D1D-94E7-304BB1A225AC}" type="sibTrans" cxnId="{BD33C706-33A8-473C-B6DE-57C07D724D4A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F633D31E-470D-4A2C-837D-314373F3F7F7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Nazanin" panose="00000400000000000000" pitchFamily="2" charset="-78"/>
            </a:rPr>
            <a:t>گسترش</a:t>
          </a:r>
          <a:endParaRPr lang="en-US" sz="1400" b="1" dirty="0">
            <a:cs typeface="B Nazanin" panose="00000400000000000000" pitchFamily="2" charset="-78"/>
          </a:endParaRPr>
        </a:p>
      </dgm:t>
    </dgm:pt>
    <dgm:pt modelId="{5747346D-41EB-4D17-875C-807ED9B0B291}" type="parTrans" cxnId="{06C32EF6-C539-4AB5-AF4E-D5EFBB2AFE73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68487BDF-23D2-4984-9745-52BF23705A94}" type="sibTrans" cxnId="{06C32EF6-C539-4AB5-AF4E-D5EFBB2AFE73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E1D28294-5C5D-4748-B63E-6623714DA870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Nazanin" panose="00000400000000000000" pitchFamily="2" charset="-78"/>
            </a:rPr>
            <a:t>گسترش بوم‌سازگان به‌ویژه در رقابت با بوم‌سازگان‌های رقیب</a:t>
          </a:r>
          <a:endParaRPr lang="en-US" sz="1400" b="1" dirty="0">
            <a:cs typeface="B Nazanin" panose="00000400000000000000" pitchFamily="2" charset="-78"/>
          </a:endParaRPr>
        </a:p>
      </dgm:t>
    </dgm:pt>
    <dgm:pt modelId="{DA60556B-2F69-4126-90F4-7B22C8DA6858}" type="parTrans" cxnId="{DA988EA3-5030-4957-A3E5-5D4DFDEB3865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9E4C8244-379B-4E11-876B-DE5D76FCFE98}" type="sibTrans" cxnId="{DA988EA3-5030-4957-A3E5-5D4DFDEB3865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F17DE678-7B4F-46A9-A0F5-A609C24EDA63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Nazanin" panose="00000400000000000000" pitchFamily="2" charset="-78"/>
            </a:rPr>
            <a:t>رهبری</a:t>
          </a:r>
          <a:endParaRPr lang="en-US" sz="1400" b="1" dirty="0">
            <a:cs typeface="B Nazanin" panose="00000400000000000000" pitchFamily="2" charset="-78"/>
          </a:endParaRPr>
        </a:p>
      </dgm:t>
    </dgm:pt>
    <dgm:pt modelId="{A8EC39BA-6913-4209-864A-B201AE204FE0}" type="parTrans" cxnId="{4E24B350-1E0C-4FA1-9CB0-BBC5EF0F28BB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40F56E1B-0181-4889-BEB1-5225562EC7F1}" type="sibTrans" cxnId="{4E24B350-1E0C-4FA1-9CB0-BBC5EF0F28BB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FD90ABC4-CD32-401A-85E3-C3388F65AAE0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Nazanin" panose="00000400000000000000" pitchFamily="2" charset="-78"/>
            </a:rPr>
            <a:t>تهدید بوم‌سازگان‌های جدید یا تغییر در محیط مثل قوانین و مقررات یا رفتار مشتری</a:t>
          </a:r>
          <a:endParaRPr lang="en-US" sz="1400" b="1" dirty="0">
            <a:cs typeface="B Nazanin" panose="00000400000000000000" pitchFamily="2" charset="-78"/>
          </a:endParaRPr>
        </a:p>
      </dgm:t>
    </dgm:pt>
    <dgm:pt modelId="{ECEDB532-1C8C-40CF-B5F0-E2EB76136CB5}" type="parTrans" cxnId="{BCD2B6DE-B1B7-4398-86E7-229BAC61C445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95464F28-7C83-47CC-9B76-01DD98416F96}" type="sibTrans" cxnId="{BCD2B6DE-B1B7-4398-86E7-229BAC61C445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A16921AC-095B-46B4-A82B-844924774364}">
      <dgm:prSet phldrT="[Text]" custT="1"/>
      <dgm:spPr/>
      <dgm:t>
        <a:bodyPr/>
        <a:lstStyle/>
        <a:p>
          <a:pPr rtl="1"/>
          <a:r>
            <a:rPr lang="fa-IR" sz="1400" b="1" dirty="0" smtClean="0">
              <a:cs typeface="B Nazanin" panose="00000400000000000000" pitchFamily="2" charset="-78"/>
            </a:rPr>
            <a:t>تجدید حیات یا مرگ</a:t>
          </a:r>
          <a:endParaRPr lang="en-US" sz="1400" b="1" dirty="0">
            <a:cs typeface="B Nazanin" panose="00000400000000000000" pitchFamily="2" charset="-78"/>
          </a:endParaRPr>
        </a:p>
      </dgm:t>
    </dgm:pt>
    <dgm:pt modelId="{1B1F00BA-90BF-4408-B004-E4BF77ECF94C}" type="parTrans" cxnId="{FD609702-5EDD-4B13-A22D-2F4AA4443436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20618FA3-436A-4718-9224-B59EA84AC82C}" type="sibTrans" cxnId="{FD609702-5EDD-4B13-A22D-2F4AA4443436}">
      <dgm:prSet/>
      <dgm:spPr/>
      <dgm:t>
        <a:bodyPr/>
        <a:lstStyle/>
        <a:p>
          <a:pPr rtl="1"/>
          <a:endParaRPr lang="en-US" sz="1400" b="1">
            <a:cs typeface="B Nazanin" panose="00000400000000000000" pitchFamily="2" charset="-78"/>
          </a:endParaRPr>
        </a:p>
      </dgm:t>
    </dgm:pt>
    <dgm:pt modelId="{A3BEE8C0-8FED-4EBF-9FDC-34D9E805B5E6}">
      <dgm:prSet phldrT="[Text]" custT="1"/>
      <dgm:spPr/>
      <dgm:t>
        <a:bodyPr/>
        <a:lstStyle/>
        <a:p>
          <a:pPr rtl="1"/>
          <a:r>
            <a:rPr lang="fa-IR" sz="1400" b="1" smtClean="0">
              <a:cs typeface="B Nazanin" panose="00000400000000000000" pitchFamily="2" charset="-78"/>
            </a:rPr>
            <a:t>ادغام و تثبیت، تعیین استانداردها و رقابت برای در دست گرفتن رهبری بوم‌سازگان </a:t>
          </a:r>
          <a:endParaRPr lang="en-US" sz="1400" b="1" dirty="0">
            <a:cs typeface="B Nazanin" panose="00000400000000000000" pitchFamily="2" charset="-78"/>
          </a:endParaRPr>
        </a:p>
      </dgm:t>
    </dgm:pt>
    <dgm:pt modelId="{FB5EA44F-B2B1-4172-8D75-0BFECB6DD73D}" type="parTrans" cxnId="{193703C2-276B-4D71-9A01-C151BDB818CB}">
      <dgm:prSet/>
      <dgm:spPr/>
      <dgm:t>
        <a:bodyPr/>
        <a:lstStyle/>
        <a:p>
          <a:endParaRPr lang="en-US" sz="1400" b="1">
            <a:cs typeface="B Nazanin" panose="00000400000000000000" pitchFamily="2" charset="-78"/>
          </a:endParaRPr>
        </a:p>
      </dgm:t>
    </dgm:pt>
    <dgm:pt modelId="{E355F060-113F-4473-AD0E-0C348060EA93}" type="sibTrans" cxnId="{193703C2-276B-4D71-9A01-C151BDB818CB}">
      <dgm:prSet/>
      <dgm:spPr/>
      <dgm:t>
        <a:bodyPr/>
        <a:lstStyle/>
        <a:p>
          <a:endParaRPr lang="en-US" sz="1400" b="1">
            <a:cs typeface="B Nazanin" panose="00000400000000000000" pitchFamily="2" charset="-78"/>
          </a:endParaRPr>
        </a:p>
      </dgm:t>
    </dgm:pt>
    <dgm:pt modelId="{A75E76E8-B064-41BF-9077-6F9BBD4B3D50}" type="pres">
      <dgm:prSet presAssocID="{A594775D-9878-4C1C-84CF-34B557925755}" presName="CompostProcess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C8DF60-7E33-43D1-A06F-71FC6A616581}" type="pres">
      <dgm:prSet presAssocID="{A594775D-9878-4C1C-84CF-34B557925755}" presName="arrow" presStyleLbl="bgShp" presStyleIdx="0" presStyleCnt="1"/>
      <dgm:spPr/>
    </dgm:pt>
    <dgm:pt modelId="{4F6AA5FA-62F2-46EA-B8CE-8F403BAE8F55}" type="pres">
      <dgm:prSet presAssocID="{A594775D-9878-4C1C-84CF-34B557925755}" presName="linearProcess" presStyleCnt="0"/>
      <dgm:spPr/>
    </dgm:pt>
    <dgm:pt modelId="{F5C2C8D0-B8DF-4CC0-91F7-FC96B2A3ED5F}" type="pres">
      <dgm:prSet presAssocID="{746EF132-46FF-44C6-9917-1E24BB1C6842}" presName="textNode" presStyleLbl="node1" presStyleIdx="0" presStyleCnt="4" custScaleX="130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3F0EF-67B0-4E40-8498-D87C9C9CAFF4}" type="pres">
      <dgm:prSet presAssocID="{39E333EA-A681-4938-83F4-BBBB16F744FB}" presName="sibTrans" presStyleCnt="0"/>
      <dgm:spPr/>
    </dgm:pt>
    <dgm:pt modelId="{F7342739-4793-440E-ABBB-5DFFA19C9B24}" type="pres">
      <dgm:prSet presAssocID="{F633D31E-470D-4A2C-837D-314373F3F7F7}" presName="textNode" presStyleLbl="node1" presStyleIdx="1" presStyleCnt="4" custScaleX="111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D3760-6EEE-408A-A236-8ACE049128DB}" type="pres">
      <dgm:prSet presAssocID="{68487BDF-23D2-4984-9745-52BF23705A94}" presName="sibTrans" presStyleCnt="0"/>
      <dgm:spPr/>
    </dgm:pt>
    <dgm:pt modelId="{B146645A-6480-41E2-8412-192410E35289}" type="pres">
      <dgm:prSet presAssocID="{F17DE678-7B4F-46A9-A0F5-A609C24EDA63}" presName="textNode" presStyleLbl="node1" presStyleIdx="2" presStyleCnt="4" custScaleX="114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BE053-181B-4047-92A3-F59ABE1F0BB2}" type="pres">
      <dgm:prSet presAssocID="{40F56E1B-0181-4889-BEB1-5225562EC7F1}" presName="sibTrans" presStyleCnt="0"/>
      <dgm:spPr/>
    </dgm:pt>
    <dgm:pt modelId="{009C84B9-A1AA-4DD1-82B7-DC04E0B95EED}" type="pres">
      <dgm:prSet presAssocID="{A16921AC-095B-46B4-A82B-84492477436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3C388D-B67C-4E29-8FAC-EFA0FC35B816}" type="presOf" srcId="{FD90ABC4-CD32-401A-85E3-C3388F65AAE0}" destId="{009C84B9-A1AA-4DD1-82B7-DC04E0B95EED}" srcOrd="0" destOrd="1" presId="urn:microsoft.com/office/officeart/2005/8/layout/hProcess9"/>
    <dgm:cxn modelId="{D17E135B-DEC1-43E2-BF4D-8EC0BDEEF709}" type="presOf" srcId="{F17DE678-7B4F-46A9-A0F5-A609C24EDA63}" destId="{B146645A-6480-41E2-8412-192410E35289}" srcOrd="0" destOrd="0" presId="urn:microsoft.com/office/officeart/2005/8/layout/hProcess9"/>
    <dgm:cxn modelId="{72C9B302-397A-4FA9-B1B3-34931313A40B}" type="presOf" srcId="{746EF132-46FF-44C6-9917-1E24BB1C6842}" destId="{F5C2C8D0-B8DF-4CC0-91F7-FC96B2A3ED5F}" srcOrd="0" destOrd="0" presId="urn:microsoft.com/office/officeart/2005/8/layout/hProcess9"/>
    <dgm:cxn modelId="{BCD2B6DE-B1B7-4398-86E7-229BAC61C445}" srcId="{A16921AC-095B-46B4-A82B-844924774364}" destId="{FD90ABC4-CD32-401A-85E3-C3388F65AAE0}" srcOrd="0" destOrd="0" parTransId="{ECEDB532-1C8C-40CF-B5F0-E2EB76136CB5}" sibTransId="{95464F28-7C83-47CC-9B76-01DD98416F96}"/>
    <dgm:cxn modelId="{4E24B350-1E0C-4FA1-9CB0-BBC5EF0F28BB}" srcId="{A594775D-9878-4C1C-84CF-34B557925755}" destId="{F17DE678-7B4F-46A9-A0F5-A609C24EDA63}" srcOrd="2" destOrd="0" parTransId="{A8EC39BA-6913-4209-864A-B201AE204FE0}" sibTransId="{40F56E1B-0181-4889-BEB1-5225562EC7F1}"/>
    <dgm:cxn modelId="{BD33C706-33A8-473C-B6DE-57C07D724D4A}" srcId="{746EF132-46FF-44C6-9917-1E24BB1C6842}" destId="{47F29A5C-0E80-4322-B866-3AD5708B3516}" srcOrd="0" destOrd="0" parTransId="{A99A49E9-DAA4-45EA-B1FB-4B54791C5319}" sibTransId="{02717494-3803-4D1D-94E7-304BB1A225AC}"/>
    <dgm:cxn modelId="{D3A4260D-1B00-4233-AB78-B0BD19C2944A}" type="presOf" srcId="{E1D28294-5C5D-4748-B63E-6623714DA870}" destId="{F7342739-4793-440E-ABBB-5DFFA19C9B24}" srcOrd="0" destOrd="1" presId="urn:microsoft.com/office/officeart/2005/8/layout/hProcess9"/>
    <dgm:cxn modelId="{D242622E-8D4D-4369-9C48-87134337E9A4}" srcId="{A594775D-9878-4C1C-84CF-34B557925755}" destId="{746EF132-46FF-44C6-9917-1E24BB1C6842}" srcOrd="0" destOrd="0" parTransId="{13FB27C9-4E09-4E78-B125-F9FE2A3C05A5}" sibTransId="{39E333EA-A681-4938-83F4-BBBB16F744FB}"/>
    <dgm:cxn modelId="{06C32EF6-C539-4AB5-AF4E-D5EFBB2AFE73}" srcId="{A594775D-9878-4C1C-84CF-34B557925755}" destId="{F633D31E-470D-4A2C-837D-314373F3F7F7}" srcOrd="1" destOrd="0" parTransId="{5747346D-41EB-4D17-875C-807ED9B0B291}" sibTransId="{68487BDF-23D2-4984-9745-52BF23705A94}"/>
    <dgm:cxn modelId="{E1AEB9A8-FEA1-4F89-AAD8-C3796EC53BF5}" type="presOf" srcId="{47F29A5C-0E80-4322-B866-3AD5708B3516}" destId="{F5C2C8D0-B8DF-4CC0-91F7-FC96B2A3ED5F}" srcOrd="0" destOrd="1" presId="urn:microsoft.com/office/officeart/2005/8/layout/hProcess9"/>
    <dgm:cxn modelId="{66C73269-BE42-4BCC-918C-A03F710735BA}" type="presOf" srcId="{A594775D-9878-4C1C-84CF-34B557925755}" destId="{A75E76E8-B064-41BF-9077-6F9BBD4B3D50}" srcOrd="0" destOrd="0" presId="urn:microsoft.com/office/officeart/2005/8/layout/hProcess9"/>
    <dgm:cxn modelId="{9E10E4DF-1D0E-4F6E-A053-5705339457EA}" type="presOf" srcId="{A3BEE8C0-8FED-4EBF-9FDC-34D9E805B5E6}" destId="{B146645A-6480-41E2-8412-192410E35289}" srcOrd="0" destOrd="1" presId="urn:microsoft.com/office/officeart/2005/8/layout/hProcess9"/>
    <dgm:cxn modelId="{0CDDACE9-0433-4CDD-A061-B43D7CEDABC3}" type="presOf" srcId="{F633D31E-470D-4A2C-837D-314373F3F7F7}" destId="{F7342739-4793-440E-ABBB-5DFFA19C9B24}" srcOrd="0" destOrd="0" presId="urn:microsoft.com/office/officeart/2005/8/layout/hProcess9"/>
    <dgm:cxn modelId="{DA988EA3-5030-4957-A3E5-5D4DFDEB3865}" srcId="{F633D31E-470D-4A2C-837D-314373F3F7F7}" destId="{E1D28294-5C5D-4748-B63E-6623714DA870}" srcOrd="0" destOrd="0" parTransId="{DA60556B-2F69-4126-90F4-7B22C8DA6858}" sibTransId="{9E4C8244-379B-4E11-876B-DE5D76FCFE98}"/>
    <dgm:cxn modelId="{193703C2-276B-4D71-9A01-C151BDB818CB}" srcId="{F17DE678-7B4F-46A9-A0F5-A609C24EDA63}" destId="{A3BEE8C0-8FED-4EBF-9FDC-34D9E805B5E6}" srcOrd="0" destOrd="0" parTransId="{FB5EA44F-B2B1-4172-8D75-0BFECB6DD73D}" sibTransId="{E355F060-113F-4473-AD0E-0C348060EA93}"/>
    <dgm:cxn modelId="{FD609702-5EDD-4B13-A22D-2F4AA4443436}" srcId="{A594775D-9878-4C1C-84CF-34B557925755}" destId="{A16921AC-095B-46B4-A82B-844924774364}" srcOrd="3" destOrd="0" parTransId="{1B1F00BA-90BF-4408-B004-E4BF77ECF94C}" sibTransId="{20618FA3-436A-4718-9224-B59EA84AC82C}"/>
    <dgm:cxn modelId="{9F4A7F42-59B2-45FD-BF4B-82781AB3B617}" type="presOf" srcId="{A16921AC-095B-46B4-A82B-844924774364}" destId="{009C84B9-A1AA-4DD1-82B7-DC04E0B95EED}" srcOrd="0" destOrd="0" presId="urn:microsoft.com/office/officeart/2005/8/layout/hProcess9"/>
    <dgm:cxn modelId="{E23E2919-0CC5-4891-8D87-D5E677683740}" type="presParOf" srcId="{A75E76E8-B064-41BF-9077-6F9BBD4B3D50}" destId="{24C8DF60-7E33-43D1-A06F-71FC6A616581}" srcOrd="0" destOrd="0" presId="urn:microsoft.com/office/officeart/2005/8/layout/hProcess9"/>
    <dgm:cxn modelId="{1762C3B1-1E75-43F0-8FA8-67F94F6EAF1D}" type="presParOf" srcId="{A75E76E8-B064-41BF-9077-6F9BBD4B3D50}" destId="{4F6AA5FA-62F2-46EA-B8CE-8F403BAE8F55}" srcOrd="1" destOrd="0" presId="urn:microsoft.com/office/officeart/2005/8/layout/hProcess9"/>
    <dgm:cxn modelId="{245CBF4E-8C9A-4D31-89FC-CB4C7E50791D}" type="presParOf" srcId="{4F6AA5FA-62F2-46EA-B8CE-8F403BAE8F55}" destId="{F5C2C8D0-B8DF-4CC0-91F7-FC96B2A3ED5F}" srcOrd="0" destOrd="0" presId="urn:microsoft.com/office/officeart/2005/8/layout/hProcess9"/>
    <dgm:cxn modelId="{2FA71037-C997-4D6B-95AC-CF96F7EBBC11}" type="presParOf" srcId="{4F6AA5FA-62F2-46EA-B8CE-8F403BAE8F55}" destId="{A6C3F0EF-67B0-4E40-8498-D87C9C9CAFF4}" srcOrd="1" destOrd="0" presId="urn:microsoft.com/office/officeart/2005/8/layout/hProcess9"/>
    <dgm:cxn modelId="{4D4147CC-75E9-4C82-9E4E-F1C90B3E99EF}" type="presParOf" srcId="{4F6AA5FA-62F2-46EA-B8CE-8F403BAE8F55}" destId="{F7342739-4793-440E-ABBB-5DFFA19C9B24}" srcOrd="2" destOrd="0" presId="urn:microsoft.com/office/officeart/2005/8/layout/hProcess9"/>
    <dgm:cxn modelId="{6A9EA667-4F99-4C47-B75A-A0C7F477B373}" type="presParOf" srcId="{4F6AA5FA-62F2-46EA-B8CE-8F403BAE8F55}" destId="{D64D3760-6EEE-408A-A236-8ACE049128DB}" srcOrd="3" destOrd="0" presId="urn:microsoft.com/office/officeart/2005/8/layout/hProcess9"/>
    <dgm:cxn modelId="{86B4345D-3E65-4B91-A230-EF6CFCB41564}" type="presParOf" srcId="{4F6AA5FA-62F2-46EA-B8CE-8F403BAE8F55}" destId="{B146645A-6480-41E2-8412-192410E35289}" srcOrd="4" destOrd="0" presId="urn:microsoft.com/office/officeart/2005/8/layout/hProcess9"/>
    <dgm:cxn modelId="{1A0C9BAE-F39A-4A8C-BCD0-6F0D6459C759}" type="presParOf" srcId="{4F6AA5FA-62F2-46EA-B8CE-8F403BAE8F55}" destId="{91ABE053-181B-4047-92A3-F59ABE1F0BB2}" srcOrd="5" destOrd="0" presId="urn:microsoft.com/office/officeart/2005/8/layout/hProcess9"/>
    <dgm:cxn modelId="{6A7FFF6F-69CD-44BF-A08D-34869B8A3878}" type="presParOf" srcId="{4F6AA5FA-62F2-46EA-B8CE-8F403BAE8F55}" destId="{009C84B9-A1AA-4DD1-82B7-DC04E0B95EE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8BD1D-D1EB-44A1-B293-543BDC0BAA55}">
      <dsp:nvSpPr>
        <dsp:cNvPr id="0" name=""/>
        <dsp:cNvSpPr/>
      </dsp:nvSpPr>
      <dsp:spPr>
        <a:xfrm>
          <a:off x="40" y="9581"/>
          <a:ext cx="3845569" cy="153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Nazanin" panose="00000400000000000000" pitchFamily="2" charset="-78"/>
            </a:rPr>
            <a:t>بوم‌سازگان نوآوری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40" y="9581"/>
        <a:ext cx="3845569" cy="1538227"/>
      </dsp:txXfrm>
    </dsp:sp>
    <dsp:sp modelId="{A6523BA1-1BBC-4742-8A90-30F6A5910199}">
      <dsp:nvSpPr>
        <dsp:cNvPr id="0" name=""/>
        <dsp:cNvSpPr/>
      </dsp:nvSpPr>
      <dsp:spPr>
        <a:xfrm>
          <a:off x="40" y="1547808"/>
          <a:ext cx="3845569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a-IR" sz="2400" kern="1200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تأکید بیشتر بر تعاملات و پویایی‌ها</a:t>
          </a:r>
          <a:endParaRPr kumimoji="0" lang="en-US" sz="2400" kern="1200" dirty="0">
            <a:solidFill>
              <a:schemeClr val="tx1"/>
            </a:solidFill>
            <a:latin typeface="+mn-lt"/>
            <a:ea typeface="+mn-ea"/>
            <a:cs typeface="B Nazanin" pitchFamily="2" charset="-78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a-IR" sz="2600" kern="1200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تأکید بیشتر بر سازمان‌های کوچک خصوصی</a:t>
          </a:r>
          <a:endParaRPr kumimoji="0" lang="en-US" sz="2600" kern="1200" dirty="0">
            <a:solidFill>
              <a:schemeClr val="tx1"/>
            </a:solidFill>
            <a:latin typeface="+mn-lt"/>
            <a:ea typeface="+mn-ea"/>
            <a:cs typeface="B Nazanin" pitchFamily="2" charset="-78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a-IR" sz="2600" kern="1200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تأکید بر طرف عرضه و تقاضای نوآوری </a:t>
          </a:r>
          <a:endParaRPr kumimoji="0" lang="en-US" sz="2600" kern="1200" dirty="0">
            <a:solidFill>
              <a:schemeClr val="tx1"/>
            </a:solidFill>
            <a:latin typeface="+mn-lt"/>
            <a:ea typeface="+mn-ea"/>
            <a:cs typeface="B Nazanin" pitchFamily="2" charset="-78"/>
          </a:endParaRPr>
        </a:p>
      </dsp:txBody>
      <dsp:txXfrm>
        <a:off x="40" y="1547808"/>
        <a:ext cx="3845569" cy="2766960"/>
      </dsp:txXfrm>
    </dsp:sp>
    <dsp:sp modelId="{1645444A-6159-4CB8-9D1B-9F6B9BE192D9}">
      <dsp:nvSpPr>
        <dsp:cNvPr id="0" name=""/>
        <dsp:cNvSpPr/>
      </dsp:nvSpPr>
      <dsp:spPr>
        <a:xfrm>
          <a:off x="4383989" y="9581"/>
          <a:ext cx="3845569" cy="153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Nazanin" panose="00000400000000000000" pitchFamily="2" charset="-78"/>
            </a:rPr>
            <a:t>نظام نوآوری</a:t>
          </a:r>
          <a:endParaRPr lang="en-US" sz="2800" kern="1200" dirty="0">
            <a:cs typeface="B Nazanin" panose="00000400000000000000" pitchFamily="2" charset="-78"/>
          </a:endParaRPr>
        </a:p>
      </dsp:txBody>
      <dsp:txXfrm>
        <a:off x="4383989" y="9581"/>
        <a:ext cx="3845569" cy="1538227"/>
      </dsp:txXfrm>
    </dsp:sp>
    <dsp:sp modelId="{824F3152-F362-4EC4-8F75-AAF20124C8A4}">
      <dsp:nvSpPr>
        <dsp:cNvPr id="0" name=""/>
        <dsp:cNvSpPr/>
      </dsp:nvSpPr>
      <dsp:spPr>
        <a:xfrm>
          <a:off x="4383989" y="1547808"/>
          <a:ext cx="3845569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a-IR" sz="2600" kern="1200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تأکید بیشتر بر وجود نهادها</a:t>
          </a:r>
          <a:endParaRPr kumimoji="0" lang="en-US" sz="2600" kern="1200" dirty="0">
            <a:solidFill>
              <a:schemeClr val="tx1"/>
            </a:solidFill>
            <a:latin typeface="+mn-lt"/>
            <a:ea typeface="+mn-ea"/>
            <a:cs typeface="B Nazanin" pitchFamily="2" charset="-78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a-IR" sz="2600" kern="1200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تأکید بیشتر بر نقش سازمان‌های دولتی</a:t>
          </a:r>
          <a:endParaRPr kumimoji="0" lang="en-US" sz="2600" kern="1200" dirty="0">
            <a:solidFill>
              <a:schemeClr val="tx1"/>
            </a:solidFill>
            <a:latin typeface="+mn-lt"/>
            <a:ea typeface="+mn-ea"/>
            <a:cs typeface="B Nazanin" pitchFamily="2" charset="-78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fa-IR" sz="2600" kern="1200" dirty="0" smtClean="0">
              <a:solidFill>
                <a:schemeClr val="tx1"/>
              </a:solidFill>
              <a:latin typeface="+mn-lt"/>
              <a:ea typeface="+mn-ea"/>
              <a:cs typeface="B Nazanin" pitchFamily="2" charset="-78"/>
            </a:rPr>
            <a:t>تأکید بیشتر بر طرف عرضه نوآوری</a:t>
          </a:r>
          <a:endParaRPr kumimoji="0" lang="en-US" sz="2600" kern="1200" dirty="0">
            <a:solidFill>
              <a:schemeClr val="tx1"/>
            </a:solidFill>
            <a:latin typeface="+mn-lt"/>
            <a:ea typeface="+mn-ea"/>
            <a:cs typeface="B Nazanin" pitchFamily="2" charset="-78"/>
          </a:endParaRPr>
        </a:p>
      </dsp:txBody>
      <dsp:txXfrm>
        <a:off x="4383989" y="1547808"/>
        <a:ext cx="3845569" cy="2766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AB20E-32B3-466B-B6EF-AEA5FCCDAB05}">
      <dsp:nvSpPr>
        <dsp:cNvPr id="0" name=""/>
        <dsp:cNvSpPr/>
      </dsp:nvSpPr>
      <dsp:spPr>
        <a:xfrm rot="16200000">
          <a:off x="-461924" y="678276"/>
          <a:ext cx="4729721" cy="3805207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تأثیر قابل توجه سیاست‌های نوآوری بر بوم‌سازگان‌های نوآوری،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لزوم توجه سیاستگذاران بر ساختار، ماهیت و عملیات بوم‌سازگانی در سیاست نوآوری</a:t>
          </a:r>
        </a:p>
      </dsp:txBody>
      <dsp:txXfrm rot="5400000">
        <a:off x="666245" y="1398448"/>
        <a:ext cx="3139296" cy="2364861"/>
      </dsp:txXfrm>
    </dsp:sp>
    <dsp:sp modelId="{0E5C0ACD-685B-4097-BE09-D537A0479516}">
      <dsp:nvSpPr>
        <dsp:cNvPr id="0" name=""/>
        <dsp:cNvSpPr/>
      </dsp:nvSpPr>
      <dsp:spPr>
        <a:xfrm rot="5400000">
          <a:off x="3725091" y="678276"/>
          <a:ext cx="4729721" cy="3805207"/>
        </a:xfrm>
        <a:prstGeom prst="up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تناسب بیشتر دیدگاه بوم‌سازگان نوآوری با رویکردهای بازارمحور و دیدگاه نظام نوآوری با سیاستگذاری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تمرکز اکثر مطالعات بوم‌سازگان نوآوری و بوم‌سازگان کسب‌وکار بر یک بنگاه، فناوری، محصول یا بن‌سازه </a:t>
          </a:r>
        </a:p>
      </dsp:txBody>
      <dsp:txXfrm rot="-5400000">
        <a:off x="4187349" y="1398449"/>
        <a:ext cx="3139296" cy="2364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8D346-63FF-4DB3-8618-45EEF35A683C}">
      <dsp:nvSpPr>
        <dsp:cNvPr id="0" name=""/>
        <dsp:cNvSpPr/>
      </dsp:nvSpPr>
      <dsp:spPr>
        <a:xfrm>
          <a:off x="7295764" y="-749188"/>
          <a:ext cx="5822726" cy="5822726"/>
        </a:xfrm>
        <a:prstGeom prst="blockArc">
          <a:avLst>
            <a:gd name="adj1" fmla="val 8100000"/>
            <a:gd name="adj2" fmla="val 13500000"/>
            <a:gd name="adj3" fmla="val 37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8CB32-2180-4AD6-B9C6-E9132E5E31C5}">
      <dsp:nvSpPr>
        <dsp:cNvPr id="0" name=""/>
        <dsp:cNvSpPr/>
      </dsp:nvSpPr>
      <dsp:spPr>
        <a:xfrm>
          <a:off x="59298" y="432435"/>
          <a:ext cx="7569704" cy="864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86491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Nazanin" panose="00000400000000000000" pitchFamily="2" charset="-78"/>
            </a:rPr>
            <a:t>استعاره زیست‌محیطی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59298" y="432435"/>
        <a:ext cx="7569704" cy="864870"/>
      </dsp:txXfrm>
    </dsp:sp>
    <dsp:sp modelId="{503C9868-3021-451E-8546-4A054D25761C}">
      <dsp:nvSpPr>
        <dsp:cNvPr id="0" name=""/>
        <dsp:cNvSpPr/>
      </dsp:nvSpPr>
      <dsp:spPr>
        <a:xfrm>
          <a:off x="7088458" y="324326"/>
          <a:ext cx="1081087" cy="108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09B28-6869-4C8E-9A92-65DBA3F153CF}">
      <dsp:nvSpPr>
        <dsp:cNvPr id="0" name=""/>
        <dsp:cNvSpPr/>
      </dsp:nvSpPr>
      <dsp:spPr>
        <a:xfrm>
          <a:off x="59298" y="1729740"/>
          <a:ext cx="7255323" cy="864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86491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cs typeface="B Nazanin" panose="00000400000000000000" pitchFamily="2" charset="-78"/>
            </a:rPr>
            <a:t>انواع بوم‌سازگان‌ها</a:t>
          </a:r>
          <a:endParaRPr lang="en-US" sz="2600" kern="1200" dirty="0">
            <a:cs typeface="B Nazanin" panose="00000400000000000000" pitchFamily="2" charset="-78"/>
          </a:endParaRPr>
        </a:p>
      </dsp:txBody>
      <dsp:txXfrm>
        <a:off x="59298" y="1729740"/>
        <a:ext cx="7255323" cy="864870"/>
      </dsp:txXfrm>
    </dsp:sp>
    <dsp:sp modelId="{A24DCC19-3BC1-47C6-84BE-582F0EE4CC01}">
      <dsp:nvSpPr>
        <dsp:cNvPr id="0" name=""/>
        <dsp:cNvSpPr/>
      </dsp:nvSpPr>
      <dsp:spPr>
        <a:xfrm>
          <a:off x="6774078" y="1621631"/>
          <a:ext cx="1081087" cy="108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F4DCC-FE4E-44C3-AB85-FECCDA69213F}">
      <dsp:nvSpPr>
        <dsp:cNvPr id="0" name=""/>
        <dsp:cNvSpPr/>
      </dsp:nvSpPr>
      <dsp:spPr>
        <a:xfrm>
          <a:off x="59298" y="3027045"/>
          <a:ext cx="7569704" cy="864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86491" bIns="6604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smtClean="0">
              <a:cs typeface="B Nazanin" panose="00000400000000000000" pitchFamily="2" charset="-78"/>
            </a:rPr>
            <a:t>اجزای مختلف بوم‌سازگان‌ها</a:t>
          </a:r>
          <a:endParaRPr lang="en-US" sz="2600" kern="1200">
            <a:cs typeface="B Nazanin" panose="00000400000000000000" pitchFamily="2" charset="-78"/>
          </a:endParaRPr>
        </a:p>
      </dsp:txBody>
      <dsp:txXfrm>
        <a:off x="59298" y="3027045"/>
        <a:ext cx="7569704" cy="864870"/>
      </dsp:txXfrm>
    </dsp:sp>
    <dsp:sp modelId="{7DEE66F8-B3A8-4DCC-A46B-5F00B5A83296}">
      <dsp:nvSpPr>
        <dsp:cNvPr id="0" name=""/>
        <dsp:cNvSpPr/>
      </dsp:nvSpPr>
      <dsp:spPr>
        <a:xfrm>
          <a:off x="7088458" y="2918936"/>
          <a:ext cx="1081087" cy="10810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9664C-09F4-4524-BC36-63BAEDE17A06}">
      <dsp:nvSpPr>
        <dsp:cNvPr id="0" name=""/>
        <dsp:cNvSpPr/>
      </dsp:nvSpPr>
      <dsp:spPr>
        <a:xfrm>
          <a:off x="40" y="189065"/>
          <a:ext cx="3845569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مخالفان استعاره زیست‌محیطی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0" y="189065"/>
        <a:ext cx="3845569" cy="518400"/>
      </dsp:txXfrm>
    </dsp:sp>
    <dsp:sp modelId="{F41E6AEE-BE43-4334-9FE3-62369217395B}">
      <dsp:nvSpPr>
        <dsp:cNvPr id="0" name=""/>
        <dsp:cNvSpPr/>
      </dsp:nvSpPr>
      <dsp:spPr>
        <a:xfrm>
          <a:off x="40" y="707465"/>
          <a:ext cx="3845569" cy="34278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anose="00000400000000000000" pitchFamily="2" charset="-78"/>
            </a:rPr>
            <a:t>بوم‌سازگان‌های نوآوری خود به خود تکامل نمی‌یابند، بلکه طراحی می‌شوند</a:t>
          </a:r>
          <a:endParaRPr lang="en-US" sz="1800" b="1" kern="1200" dirty="0">
            <a:cs typeface="B Nazanin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anose="00000400000000000000" pitchFamily="2" charset="-78"/>
            </a:rPr>
            <a:t>بوم‌سازگان‌های نوآوری هدفمند هستند و به دنبال خلق محصولات و خدمات جدیدند</a:t>
          </a:r>
          <a:endParaRPr lang="en-US" sz="1800" b="1" kern="1200" dirty="0">
            <a:cs typeface="B Nazanin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anose="00000400000000000000" pitchFamily="2" charset="-78"/>
            </a:rPr>
            <a:t>بوم‌سازگان‌های نوآوری از روابط و شبکه‌های اجتماعی تشکیل می‌شوند و فرایندهای آنها با فرایندهای سازگاری زیست‌شناسی متفاوت است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0" y="707465"/>
        <a:ext cx="3845569" cy="3427818"/>
      </dsp:txXfrm>
    </dsp:sp>
    <dsp:sp modelId="{A958C27F-A1CF-4C10-90A8-B3FA755114EB}">
      <dsp:nvSpPr>
        <dsp:cNvPr id="0" name=""/>
        <dsp:cNvSpPr/>
      </dsp:nvSpPr>
      <dsp:spPr>
        <a:xfrm>
          <a:off x="4383989" y="189065"/>
          <a:ext cx="3845569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Nazanin" panose="00000400000000000000" pitchFamily="2" charset="-78"/>
            </a:rPr>
            <a:t>مدافعان استعاره زیست‌محیطی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383989" y="189065"/>
        <a:ext cx="3845569" cy="518400"/>
      </dsp:txXfrm>
    </dsp:sp>
    <dsp:sp modelId="{AE005ADD-6137-45D4-B027-85348442D683}">
      <dsp:nvSpPr>
        <dsp:cNvPr id="0" name=""/>
        <dsp:cNvSpPr/>
      </dsp:nvSpPr>
      <dsp:spPr>
        <a:xfrm>
          <a:off x="4383989" y="707465"/>
          <a:ext cx="3845569" cy="34278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anose="00000400000000000000" pitchFamily="2" charset="-78"/>
            </a:rPr>
            <a:t>بوم‌سازگان نوآوری از موجودات زنده در تعامل با یکدیگر و نیز تعامل با محیط ساخته شده است </a:t>
          </a:r>
          <a:endParaRPr lang="en-US" sz="1800" b="1" kern="1200" dirty="0">
            <a:cs typeface="B Nazanin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anose="00000400000000000000" pitchFamily="2" charset="-78"/>
            </a:rPr>
            <a:t>شرایط مطلوب محیطی در بوم‌سازگان نوآوری سبب افزایش تنوع گونه‌ها در آن می‌شود</a:t>
          </a:r>
          <a:endParaRPr lang="en-US" sz="1800" b="1" kern="1200" dirty="0">
            <a:cs typeface="B Nazanin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anose="00000400000000000000" pitchFamily="2" charset="-78"/>
            </a:rPr>
            <a:t>در بوم‌سازگان‌های نوآوری، چرخه‌های منابع باعث ایجاد ارتباطات پیچیده می‌شود. </a:t>
          </a:r>
          <a:endParaRPr lang="en-US" sz="1800" b="1" kern="1200" dirty="0">
            <a:cs typeface="B Nazanin" panose="00000400000000000000" pitchFamily="2" charset="-78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cs typeface="B Nazanin" panose="00000400000000000000" pitchFamily="2" charset="-78"/>
            </a:rPr>
            <a:t>بوم‌سازگان‌های نوآوری مقیاس‌های مختلف (محلی، ملی، جهانی) دارند</a:t>
          </a:r>
          <a:endParaRPr lang="en-US" sz="1800" b="1" kern="1200" dirty="0">
            <a:cs typeface="B Nazanin" panose="00000400000000000000" pitchFamily="2" charset="-78"/>
          </a:endParaRPr>
        </a:p>
      </dsp:txBody>
      <dsp:txXfrm>
        <a:off x="4383989" y="707465"/>
        <a:ext cx="3845569" cy="3427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3F0B8-A447-425A-863F-6BDED754FF89}">
      <dsp:nvSpPr>
        <dsp:cNvPr id="0" name=""/>
        <dsp:cNvSpPr/>
      </dsp:nvSpPr>
      <dsp:spPr>
        <a:xfrm>
          <a:off x="0" y="321571"/>
          <a:ext cx="7992888" cy="1162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337" tIns="374904" rIns="620337" bIns="128016" numCol="1" spcCol="1270" anchor="t" anchorCtr="0">
          <a:noAutofit/>
        </a:bodyPr>
        <a:lstStyle/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solidFill>
                <a:schemeClr val="tx1"/>
              </a:solidFill>
              <a:cs typeface="B Nazanin" pitchFamily="2" charset="-78"/>
            </a:rPr>
            <a:t>معمولاً بنگاهی بزرگ و شناخته‌شده که بن‌سازه مشترک را فراهم می‌سازد، اهداف را تعیین می‌کند و مسوول سلامت بوم‌سازگان است</a:t>
          </a:r>
          <a:endParaRPr lang="fa-IR" sz="1800" b="1" kern="1200" dirty="0">
            <a:cs typeface="B Nazanin" pitchFamily="2" charset="-78"/>
          </a:endParaRPr>
        </a:p>
      </dsp:txBody>
      <dsp:txXfrm>
        <a:off x="0" y="321571"/>
        <a:ext cx="7992888" cy="1162350"/>
      </dsp:txXfrm>
    </dsp:sp>
    <dsp:sp modelId="{7D376ABE-0FEB-46CD-8849-A7DD28A6E25D}">
      <dsp:nvSpPr>
        <dsp:cNvPr id="0" name=""/>
        <dsp:cNvSpPr/>
      </dsp:nvSpPr>
      <dsp:spPr>
        <a:xfrm>
          <a:off x="1998221" y="55891"/>
          <a:ext cx="5595021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bg1"/>
              </a:solidFill>
              <a:cs typeface="B Nazanin" pitchFamily="2" charset="-78"/>
            </a:rPr>
            <a:t>بازیگر کلیدمهره (رهبر)</a:t>
          </a:r>
          <a:endParaRPr lang="fa-IR" sz="1800" b="1" kern="1200" dirty="0">
            <a:solidFill>
              <a:schemeClr val="bg1"/>
            </a:solidFill>
            <a:cs typeface="B Nazanin" pitchFamily="2" charset="-78"/>
          </a:endParaRPr>
        </a:p>
      </dsp:txBody>
      <dsp:txXfrm>
        <a:off x="2024160" y="81830"/>
        <a:ext cx="5543143" cy="479482"/>
      </dsp:txXfrm>
    </dsp:sp>
    <dsp:sp modelId="{8ACC2EDC-93D1-4952-B80F-9552A395763A}">
      <dsp:nvSpPr>
        <dsp:cNvPr id="0" name=""/>
        <dsp:cNvSpPr/>
      </dsp:nvSpPr>
      <dsp:spPr>
        <a:xfrm>
          <a:off x="0" y="1846801"/>
          <a:ext cx="7992888" cy="1162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337" tIns="374904" rIns="620337" bIns="128016" numCol="1" spcCol="1270" anchor="t" anchorCtr="0">
          <a:noAutofit/>
        </a:bodyPr>
        <a:lstStyle/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solidFill>
                <a:schemeClr val="tx1"/>
              </a:solidFill>
              <a:cs typeface="B Nazanin" pitchFamily="2" charset="-78"/>
            </a:rPr>
            <a:t>بازیگری که به دنبال ایجاد تنوع در بوم‌سازگان از طریق ایجاد کارکردهای جدید معنادار است</a:t>
          </a:r>
          <a:endParaRPr lang="fa-IR" sz="1800" b="1" kern="1200" dirty="0">
            <a:cs typeface="B Nazanin" pitchFamily="2" charset="-78"/>
          </a:endParaRPr>
        </a:p>
      </dsp:txBody>
      <dsp:txXfrm>
        <a:off x="0" y="1846801"/>
        <a:ext cx="7992888" cy="1162350"/>
      </dsp:txXfrm>
    </dsp:sp>
    <dsp:sp modelId="{D00B7DB8-4C63-40A7-990E-3AEC84AEB0D9}">
      <dsp:nvSpPr>
        <dsp:cNvPr id="0" name=""/>
        <dsp:cNvSpPr/>
      </dsp:nvSpPr>
      <dsp:spPr>
        <a:xfrm>
          <a:off x="1998221" y="1581121"/>
          <a:ext cx="5595021" cy="53136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bg1"/>
              </a:solidFill>
              <a:cs typeface="B Nazanin" pitchFamily="2" charset="-78"/>
            </a:rPr>
            <a:t>بازیگر کنام</a:t>
          </a:r>
          <a:endParaRPr lang="fa-IR" sz="1800" b="1" kern="1200" dirty="0">
            <a:solidFill>
              <a:schemeClr val="bg1"/>
            </a:solidFill>
            <a:cs typeface="B Nazanin" pitchFamily="2" charset="-78"/>
          </a:endParaRPr>
        </a:p>
      </dsp:txBody>
      <dsp:txXfrm>
        <a:off x="2024160" y="1607060"/>
        <a:ext cx="5543143" cy="479482"/>
      </dsp:txXfrm>
    </dsp:sp>
    <dsp:sp modelId="{F9B372AA-17B0-4CDA-8EAE-BB0F1A9024B3}">
      <dsp:nvSpPr>
        <dsp:cNvPr id="0" name=""/>
        <dsp:cNvSpPr/>
      </dsp:nvSpPr>
      <dsp:spPr>
        <a:xfrm>
          <a:off x="0" y="3372031"/>
          <a:ext cx="7992888" cy="836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0337" tIns="374904" rIns="620337" bIns="128016" numCol="1" spcCol="1270" anchor="t" anchorCtr="0">
          <a:noAutofit/>
        </a:bodyPr>
        <a:lstStyle/>
        <a:p>
          <a:pPr marL="171450" lvl="1" indent="-171450" algn="just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b="1" kern="1200" dirty="0" smtClean="0">
              <a:solidFill>
                <a:schemeClr val="tx1"/>
              </a:solidFill>
              <a:cs typeface="B Nazanin" pitchFamily="2" charset="-78"/>
            </a:rPr>
            <a:t>بازیگری که به دنبال تصاحب کامل شبکه یا بخش بزرگی از آن است</a:t>
          </a:r>
          <a:endParaRPr lang="fa-IR" sz="1800" b="1" kern="1200" dirty="0">
            <a:cs typeface="B Nazanin" pitchFamily="2" charset="-78"/>
          </a:endParaRPr>
        </a:p>
      </dsp:txBody>
      <dsp:txXfrm>
        <a:off x="0" y="3372031"/>
        <a:ext cx="7992888" cy="836325"/>
      </dsp:txXfrm>
    </dsp:sp>
    <dsp:sp modelId="{AD82B443-0962-4060-B90B-0B19196B26EB}">
      <dsp:nvSpPr>
        <dsp:cNvPr id="0" name=""/>
        <dsp:cNvSpPr/>
      </dsp:nvSpPr>
      <dsp:spPr>
        <a:xfrm>
          <a:off x="1998221" y="3106351"/>
          <a:ext cx="5595021" cy="53136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just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chemeClr val="bg1"/>
              </a:solidFill>
              <a:cs typeface="B Nazanin" pitchFamily="2" charset="-78"/>
            </a:rPr>
            <a:t>بازیگر غالب</a:t>
          </a:r>
          <a:endParaRPr lang="fa-IR" sz="1800" b="1" kern="1200" dirty="0">
            <a:solidFill>
              <a:schemeClr val="bg1"/>
            </a:solidFill>
            <a:cs typeface="B Nazanin" pitchFamily="2" charset="-78"/>
          </a:endParaRPr>
        </a:p>
      </dsp:txBody>
      <dsp:txXfrm>
        <a:off x="2024160" y="3132290"/>
        <a:ext cx="5543143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8DF60-7E33-43D1-A06F-71FC6A616581}">
      <dsp:nvSpPr>
        <dsp:cNvPr id="0" name=""/>
        <dsp:cNvSpPr/>
      </dsp:nvSpPr>
      <dsp:spPr>
        <a:xfrm>
          <a:off x="638046" y="0"/>
          <a:ext cx="7231194" cy="4584998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C2C8D0-B8DF-4CC0-91F7-FC96B2A3ED5F}">
      <dsp:nvSpPr>
        <dsp:cNvPr id="0" name=""/>
        <dsp:cNvSpPr/>
      </dsp:nvSpPr>
      <dsp:spPr>
        <a:xfrm>
          <a:off x="6305816" y="1375499"/>
          <a:ext cx="2200461" cy="183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anose="00000400000000000000" pitchFamily="2" charset="-78"/>
            </a:rPr>
            <a:t>تولد</a:t>
          </a:r>
          <a:endParaRPr lang="en-US" sz="1400" b="1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Nazanin" panose="00000400000000000000" pitchFamily="2" charset="-78"/>
            </a:rPr>
            <a:t>درک مشترک اعضای بوم‌سازگان نسبت به نیاز مشتری به محصول یاخدمت، و همکاری آنها برای دستیابی به هدف مشترک</a:t>
          </a:r>
          <a:endParaRPr lang="en-US" sz="1400" b="1" kern="1200" dirty="0">
            <a:cs typeface="B Nazanin" panose="00000400000000000000" pitchFamily="2" charset="-78"/>
          </a:endParaRPr>
        </a:p>
      </dsp:txBody>
      <dsp:txXfrm>
        <a:off x="6395344" y="1465027"/>
        <a:ext cx="2021405" cy="1654943"/>
      </dsp:txXfrm>
    </dsp:sp>
    <dsp:sp modelId="{F7342739-4793-440E-ABBB-5DFFA19C9B24}">
      <dsp:nvSpPr>
        <dsp:cNvPr id="0" name=""/>
        <dsp:cNvSpPr/>
      </dsp:nvSpPr>
      <dsp:spPr>
        <a:xfrm>
          <a:off x="4156142" y="1375499"/>
          <a:ext cx="1869697" cy="183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anose="00000400000000000000" pitchFamily="2" charset="-78"/>
            </a:rPr>
            <a:t>گسترش</a:t>
          </a:r>
          <a:endParaRPr lang="en-US" sz="1400" b="1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Nazanin" panose="00000400000000000000" pitchFamily="2" charset="-78"/>
            </a:rPr>
            <a:t>گسترش بوم‌سازگان به‌ویژه در رقابت با بوم‌سازگان‌های رقیب</a:t>
          </a:r>
          <a:endParaRPr lang="en-US" sz="1400" b="1" kern="1200" dirty="0">
            <a:cs typeface="B Nazanin" panose="00000400000000000000" pitchFamily="2" charset="-78"/>
          </a:endParaRPr>
        </a:p>
      </dsp:txBody>
      <dsp:txXfrm>
        <a:off x="4245670" y="1465027"/>
        <a:ext cx="1690641" cy="1654943"/>
      </dsp:txXfrm>
    </dsp:sp>
    <dsp:sp modelId="{B146645A-6480-41E2-8412-192410E35289}">
      <dsp:nvSpPr>
        <dsp:cNvPr id="0" name=""/>
        <dsp:cNvSpPr/>
      </dsp:nvSpPr>
      <dsp:spPr>
        <a:xfrm>
          <a:off x="1960843" y="1375499"/>
          <a:ext cx="1915322" cy="183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anose="00000400000000000000" pitchFamily="2" charset="-78"/>
            </a:rPr>
            <a:t>رهبری</a:t>
          </a:r>
          <a:endParaRPr lang="en-US" sz="1400" b="1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smtClean="0">
              <a:cs typeface="B Nazanin" panose="00000400000000000000" pitchFamily="2" charset="-78"/>
            </a:rPr>
            <a:t>ادغام و تثبیت، تعیین استانداردها و رقابت برای در دست گرفتن رهبری بوم‌سازگان </a:t>
          </a:r>
          <a:endParaRPr lang="en-US" sz="1400" b="1" kern="1200" dirty="0">
            <a:cs typeface="B Nazanin" panose="00000400000000000000" pitchFamily="2" charset="-78"/>
          </a:endParaRPr>
        </a:p>
      </dsp:txBody>
      <dsp:txXfrm>
        <a:off x="2050371" y="1465027"/>
        <a:ext cx="1736266" cy="1654943"/>
      </dsp:txXfrm>
    </dsp:sp>
    <dsp:sp modelId="{009C84B9-A1AA-4DD1-82B7-DC04E0B95EED}">
      <dsp:nvSpPr>
        <dsp:cNvPr id="0" name=""/>
        <dsp:cNvSpPr/>
      </dsp:nvSpPr>
      <dsp:spPr>
        <a:xfrm>
          <a:off x="1010" y="1375499"/>
          <a:ext cx="1679857" cy="183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cs typeface="B Nazanin" panose="00000400000000000000" pitchFamily="2" charset="-78"/>
            </a:rPr>
            <a:t>تجدید حیات یا مرگ</a:t>
          </a:r>
          <a:endParaRPr lang="en-US" sz="1400" b="1" kern="1200" dirty="0">
            <a:cs typeface="B Nazanin" panose="00000400000000000000" pitchFamily="2" charset="-78"/>
          </a:endParaRP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400" b="1" kern="1200" dirty="0" smtClean="0">
              <a:cs typeface="B Nazanin" panose="00000400000000000000" pitchFamily="2" charset="-78"/>
            </a:rPr>
            <a:t>تهدید بوم‌سازگان‌های جدید یا تغییر در محیط مثل قوانین و مقررات یا رفتار مشتری</a:t>
          </a:r>
          <a:endParaRPr lang="en-US" sz="1400" b="1" kern="1200" dirty="0">
            <a:cs typeface="B Nazanin" panose="00000400000000000000" pitchFamily="2" charset="-78"/>
          </a:endParaRPr>
        </a:p>
      </dsp:txBody>
      <dsp:txXfrm>
        <a:off x="83014" y="1457503"/>
        <a:ext cx="1515849" cy="1669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F4384-B5DE-4045-97F2-8520FA46AE92}" type="datetimeFigureOut">
              <a:rPr lang="en-US" smtClean="0"/>
              <a:pPr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C1F64-EFA0-4874-B8B6-53E8A96D91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1F64-EFA0-4874-B8B6-53E8A96D91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25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1F64-EFA0-4874-B8B6-53E8A96D917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7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1F64-EFA0-4874-B8B6-53E8A96D91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7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1F64-EFA0-4874-B8B6-53E8A96D91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61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1F64-EFA0-4874-B8B6-53E8A96D91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67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C1F64-EFA0-4874-B8B6-53E8A96D917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6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sz="3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13588" y="6504136"/>
            <a:ext cx="132588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r>
              <a:rPr lang="fa-IR" smtClean="0"/>
              <a:t>از 33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544" y="6492240"/>
            <a:ext cx="762000" cy="365760"/>
          </a:xfrm>
        </p:spPr>
        <p:txBody>
          <a:bodyPr/>
          <a:lstStyle>
            <a:lvl1pPr>
              <a:defRPr>
                <a:cs typeface="B Nazanin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33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908720"/>
            <a:ext cx="8458200" cy="2160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3200" b="1" dirty="0"/>
              <a:t>سیاست­های علم، فناوری و نوآوری </a:t>
            </a:r>
            <a:br>
              <a:rPr lang="fa-IR" sz="3200" b="1" dirty="0"/>
            </a:br>
            <a:r>
              <a:rPr lang="fa-IR" sz="3200" b="1" dirty="0"/>
              <a:t>برای تقویت </a:t>
            </a:r>
            <a:r>
              <a:rPr lang="fa-IR" sz="3200" b="1" dirty="0" smtClean="0"/>
              <a:t>بوم‌سازگان </a:t>
            </a:r>
            <a:r>
              <a:rPr lang="fa-IR" sz="3200" b="1" dirty="0"/>
              <a:t>نوآوری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/>
          </a:p>
          <a:p>
            <a:pPr algn="ctr"/>
            <a:r>
              <a:rPr lang="fa-IR" b="1" dirty="0" smtClean="0"/>
              <a:t>مهدی الیاسی</a:t>
            </a:r>
          </a:p>
          <a:p>
            <a:pPr algn="ctr"/>
            <a:r>
              <a:rPr lang="fa-IR" b="1" dirty="0" smtClean="0"/>
              <a:t>فرخنده ملکی‌فر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تفاوت دیدگاه‌های بوم‌سازگانی: انواع بوم‌سازگان‌ها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409133"/>
              </p:ext>
            </p:extLst>
          </p:nvPr>
        </p:nvGraphicFramePr>
        <p:xfrm>
          <a:off x="457200" y="2249488"/>
          <a:ext cx="8229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a-IR" sz="2600" dirty="0" smtClean="0">
                          <a:cs typeface="B Nazanin" panose="00000400000000000000" pitchFamily="2" charset="-78"/>
                        </a:rPr>
                        <a:t>کانون</a:t>
                      </a:r>
                      <a:r>
                        <a:rPr lang="fa-IR" sz="2600" baseline="0" dirty="0" smtClean="0">
                          <a:cs typeface="B Nazanin" panose="00000400000000000000" pitchFamily="2" charset="-78"/>
                        </a:rPr>
                        <a:t> تمرکز</a:t>
                      </a:r>
                      <a:endParaRPr lang="en-US" sz="2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600" dirty="0" smtClean="0">
                          <a:cs typeface="B Nazanin" panose="00000400000000000000" pitchFamily="2" charset="-78"/>
                        </a:rPr>
                        <a:t>انواع</a:t>
                      </a:r>
                      <a:r>
                        <a:rPr lang="fa-IR" sz="2600" baseline="0" dirty="0" smtClean="0">
                          <a:cs typeface="B Nazanin" panose="00000400000000000000" pitchFamily="2" charset="-78"/>
                        </a:rPr>
                        <a:t> بوم‌سازگان</a:t>
                      </a:r>
                      <a:endParaRPr lang="en-US" sz="2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fa-IR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آفرینش ارزش (فرایندها و فعالیت‌های مشترک مربوط به آفرینش ارزش برای مشتریان و دیگر ذینفعان)</a:t>
                      </a:r>
                      <a:endParaRPr lang="en-US" sz="2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600" dirty="0" smtClean="0">
                          <a:cs typeface="B Nazanin" panose="00000400000000000000" pitchFamily="2" charset="-78"/>
                        </a:rPr>
                        <a:t>بوم‌سازگان نوآوری</a:t>
                      </a:r>
                      <a:endParaRPr lang="en-US" sz="2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fa-IR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تصاحب ارزش (سود محقق‌شده هر بنگاه) </a:t>
                      </a:r>
                      <a:endParaRPr lang="en-US" sz="2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600" dirty="0" smtClean="0">
                          <a:cs typeface="B Nazanin" panose="00000400000000000000" pitchFamily="2" charset="-78"/>
                        </a:rPr>
                        <a:t>بوم‌سازگان کسب‌وکار</a:t>
                      </a:r>
                      <a:endParaRPr lang="en-US" sz="2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برافکنی صنایع و ایجاد صنایع جدید، رشد تولید ناخالص داخلی و نوآوری ریشه‌ای و توسعه کارآفرینی</a:t>
                      </a:r>
                      <a:r>
                        <a:rPr lang="en-US" sz="26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kumimoji="0" lang="en-US" sz="2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600" dirty="0" smtClean="0">
                          <a:cs typeface="B Nazanin" panose="00000400000000000000" pitchFamily="2" charset="-78"/>
                        </a:rPr>
                        <a:t>بوم‌سازگان کارآفرینی</a:t>
                      </a:r>
                      <a:endParaRPr lang="en-US" sz="2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fa-IR" sz="2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خلق دانش و دانشگاه‌ها به عنوان بازیگران کلیدی بوم‌سازگان</a:t>
                      </a:r>
                      <a:endParaRPr lang="en-US" sz="2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2600" dirty="0" smtClean="0">
                          <a:cs typeface="B Nazanin" panose="00000400000000000000" pitchFamily="2" charset="-78"/>
                        </a:rPr>
                        <a:t>بوم‌سازگان دانش </a:t>
                      </a:r>
                      <a:endParaRPr lang="en-US" sz="26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28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4- تفاوت دیدگاه‌های بوم‌سازگانی: اجزای بوم‌سازگان نوآوری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867940"/>
              </p:ext>
            </p:extLst>
          </p:nvPr>
        </p:nvGraphicFramePr>
        <p:xfrm>
          <a:off x="457200" y="2249488"/>
          <a:ext cx="8229601" cy="406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کاربرد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تعریف بوم‌سازگان نوآوری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دیدگاه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بنگاه‌محور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ساختاری جهت تعامل و هماهنگی مجموعه‌ای چندجانبه از شرکا برای تحقق یک پیش‌گذارد ارزش کانونی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بوم‌سازگان به مثابه ساختار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بنگاه‌محور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اجتماعاتی از کنشگران که به واسطه ارتباط‌شان با شبکه یا بن‌سازه تعریف می‌شوند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بوم‌سازگان به مثابه شبکه‌ای از بنگاه‌ها</a:t>
                      </a:r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سیاستگذاری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سیستم‌های بین‌سازمانی، سیاسی، اقتصادی، محیط‌زیستی، و فناورانه که از طریق آنها یک محیط مساعد رشد کسب‌وکار تسهیل، نگهداری و پشتیبانی می‌شود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بوم‌سازگان به مثابه محیط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0147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fa-IR" dirty="0" smtClean="0"/>
              <a:t>5- اجزای بوم‌سازگان نوآوری </a:t>
            </a:r>
            <a:endParaRPr lang="en-US" dirty="0"/>
          </a:p>
        </p:txBody>
      </p:sp>
      <p:grpSp>
        <p:nvGrpSpPr>
          <p:cNvPr id="10" name="Canvas 200"/>
          <p:cNvGrpSpPr/>
          <p:nvPr/>
        </p:nvGrpSpPr>
        <p:grpSpPr>
          <a:xfrm>
            <a:off x="395536" y="1844824"/>
            <a:ext cx="8064896" cy="4598105"/>
            <a:chOff x="0" y="0"/>
            <a:chExt cx="5924550" cy="363283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5924550" cy="363283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2" name="TextBox 4"/>
            <p:cNvSpPr txBox="1">
              <a:spLocks noChangeArrowheads="1"/>
            </p:cNvSpPr>
            <p:nvPr/>
          </p:nvSpPr>
          <p:spPr bwMode="auto">
            <a:xfrm>
              <a:off x="627380" y="280670"/>
              <a:ext cx="965200" cy="36830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دولت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13" name="TextBox 5"/>
            <p:cNvSpPr txBox="1">
              <a:spLocks noChangeArrowheads="1"/>
            </p:cNvSpPr>
            <p:nvPr/>
          </p:nvSpPr>
          <p:spPr bwMode="auto">
            <a:xfrm>
              <a:off x="3707765" y="280670"/>
              <a:ext cx="1268095" cy="36830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نوآوری</a:t>
              </a:r>
              <a:endPara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14" name="TextBox 6"/>
            <p:cNvSpPr txBox="1">
              <a:spLocks noChangeArrowheads="1"/>
            </p:cNvSpPr>
            <p:nvPr/>
          </p:nvSpPr>
          <p:spPr bwMode="auto">
            <a:xfrm>
              <a:off x="5204460" y="280670"/>
              <a:ext cx="672465" cy="53530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0" rIns="9144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ثروت</a:t>
              </a:r>
              <a:endPara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سلامت </a:t>
              </a:r>
              <a:endPara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رفاه</a:t>
              </a:r>
              <a:endPara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145415" y="45720"/>
              <a:ext cx="1606550" cy="23495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مقررات و استانداردها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16" name="TextBox 8"/>
            <p:cNvSpPr txBox="1">
              <a:spLocks noChangeArrowheads="1"/>
            </p:cNvSpPr>
            <p:nvPr/>
          </p:nvSpPr>
          <p:spPr bwMode="auto">
            <a:xfrm>
              <a:off x="1899920" y="45720"/>
              <a:ext cx="1607185" cy="28575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 dirty="0">
                  <a:solidFill>
                    <a:srgbClr val="7F7F7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خرید دولتی</a:t>
              </a:r>
              <a:endPara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17" name="Straight Arrow Connector 16"/>
            <p:cNvCxnSpPr>
              <a:cxnSpLocks noChangeShapeType="1"/>
            </p:cNvCxnSpPr>
            <p:nvPr/>
          </p:nvCxnSpPr>
          <p:spPr bwMode="auto">
            <a:xfrm flipH="1">
              <a:off x="1592580" y="546100"/>
              <a:ext cx="211518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2244090" y="453390"/>
              <a:ext cx="835660" cy="19050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مالیات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19" name="Straight Arrow Connector 18"/>
            <p:cNvCxnSpPr>
              <a:cxnSpLocks noChangeShapeType="1"/>
            </p:cNvCxnSpPr>
            <p:nvPr/>
          </p:nvCxnSpPr>
          <p:spPr bwMode="auto">
            <a:xfrm flipH="1">
              <a:off x="1592580" y="384175"/>
              <a:ext cx="2115185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100000"/>
                  <a:lumOff val="0"/>
                </a:schemeClr>
              </a:solidFill>
              <a:prstDash val="solid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4317365" y="0"/>
              <a:ext cx="1607185" cy="20637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 dirty="0">
                  <a:solidFill>
                    <a:srgbClr val="A5585D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محیط مالی</a:t>
              </a:r>
              <a:endPara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21" name="TextBox 15"/>
            <p:cNvSpPr txBox="1">
              <a:spLocks noChangeArrowheads="1"/>
            </p:cNvSpPr>
            <p:nvPr/>
          </p:nvSpPr>
          <p:spPr bwMode="auto">
            <a:xfrm>
              <a:off x="1906270" y="929640"/>
              <a:ext cx="1537970" cy="55499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بوم‌سازگان نوآوری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22" name="TextBox 16"/>
            <p:cNvSpPr txBox="1">
              <a:spLocks noChangeArrowheads="1"/>
            </p:cNvSpPr>
            <p:nvPr/>
          </p:nvSpPr>
          <p:spPr bwMode="auto">
            <a:xfrm>
              <a:off x="4163060" y="1637030"/>
              <a:ext cx="1713865" cy="55372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بنگاه‌های بزرگ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627380" y="1637030"/>
              <a:ext cx="1714500" cy="55372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دانشگاه‌ها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1899920" y="280670"/>
              <a:ext cx="1607185" cy="21590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بهبود فروش و خدمات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25" name="Straight Arrow Connector 24"/>
            <p:cNvCxnSpPr>
              <a:cxnSpLocks noChangeShapeType="1"/>
            </p:cNvCxnSpPr>
            <p:nvPr/>
          </p:nvCxnSpPr>
          <p:spPr bwMode="auto">
            <a:xfrm flipH="1">
              <a:off x="4975860" y="466725"/>
              <a:ext cx="22860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Arrow Connector 25"/>
            <p:cNvCxnSpPr>
              <a:cxnSpLocks noChangeShapeType="1"/>
            </p:cNvCxnSpPr>
            <p:nvPr/>
          </p:nvCxnSpPr>
          <p:spPr bwMode="auto">
            <a:xfrm>
              <a:off x="1125220" y="635635"/>
              <a:ext cx="0" cy="411480"/>
            </a:xfrm>
            <a:prstGeom prst="straightConnector1">
              <a:avLst/>
            </a:prstGeom>
            <a:noFill/>
            <a:ln w="19050" cap="flat" cmpd="sng" algn="ctr">
              <a:solidFill>
                <a:srgbClr val="A74647"/>
              </a:solidFill>
              <a:prstDash val="solid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21"/>
            <p:cNvSpPr txBox="1">
              <a:spLocks noChangeArrowheads="1"/>
            </p:cNvSpPr>
            <p:nvPr/>
          </p:nvSpPr>
          <p:spPr bwMode="auto">
            <a:xfrm>
              <a:off x="756285" y="725805"/>
              <a:ext cx="836295" cy="20383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0" rIns="9144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منابع مالی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28" name="TextBox 25"/>
            <p:cNvSpPr txBox="1">
              <a:spLocks noChangeArrowheads="1"/>
            </p:cNvSpPr>
            <p:nvPr/>
          </p:nvSpPr>
          <p:spPr bwMode="auto">
            <a:xfrm>
              <a:off x="642620" y="1043940"/>
              <a:ext cx="965200" cy="32766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تأمین‌کنندگان مالی پژوهش‌ها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29" name="Straight Arrow Connector 28"/>
            <p:cNvCxnSpPr>
              <a:cxnSpLocks noChangeShapeType="1"/>
            </p:cNvCxnSpPr>
            <p:nvPr/>
          </p:nvCxnSpPr>
          <p:spPr bwMode="auto">
            <a:xfrm>
              <a:off x="1125220" y="1371600"/>
              <a:ext cx="0" cy="265430"/>
            </a:xfrm>
            <a:prstGeom prst="straightConnector1">
              <a:avLst/>
            </a:prstGeom>
            <a:noFill/>
            <a:ln w="19050" cap="flat" cmpd="sng" algn="ctr">
              <a:solidFill>
                <a:srgbClr val="A74647"/>
              </a:solidFill>
              <a:prstDash val="solid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Box 27"/>
            <p:cNvSpPr txBox="1">
              <a:spLocks noChangeArrowheads="1"/>
            </p:cNvSpPr>
            <p:nvPr/>
          </p:nvSpPr>
          <p:spPr bwMode="auto">
            <a:xfrm>
              <a:off x="756285" y="1385570"/>
              <a:ext cx="836295" cy="18859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منابع مالی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281940" y="1207112"/>
              <a:ext cx="5594990" cy="2329771"/>
              <a:chOff x="371929" y="1988850"/>
              <a:chExt cx="9280071" cy="3838575"/>
            </a:xfrm>
          </p:grpSpPr>
          <p:cxnSp>
            <p:nvCxnSpPr>
              <p:cNvPr id="69" name="Straight Connector 68"/>
              <p:cNvCxnSpPr>
                <a:cxnSpLocks noChangeShapeType="1"/>
              </p:cNvCxnSpPr>
              <p:nvPr/>
            </p:nvCxnSpPr>
            <p:spPr bwMode="auto">
              <a:xfrm flipH="1" flipV="1">
                <a:off x="371929" y="1988850"/>
                <a:ext cx="598394" cy="1557"/>
              </a:xfrm>
              <a:prstGeom prst="line">
                <a:avLst/>
              </a:prstGeom>
              <a:noFill/>
              <a:ln w="19050" cap="flat" cmpd="sng" algn="ctr">
                <a:solidFill>
                  <a:srgbClr val="A7464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0" name="Straight Arrow Connector 69"/>
              <p:cNvCxnSpPr>
                <a:cxnSpLocks noChangeShapeType="1"/>
              </p:cNvCxnSpPr>
              <p:nvPr/>
            </p:nvCxnSpPr>
            <p:spPr bwMode="auto">
              <a:xfrm>
                <a:off x="371929" y="1988850"/>
                <a:ext cx="2" cy="383857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A74647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" name="Straight Connector 70"/>
              <p:cNvCxnSpPr>
                <a:cxnSpLocks noChangeShapeType="1"/>
              </p:cNvCxnSpPr>
              <p:nvPr/>
            </p:nvCxnSpPr>
            <p:spPr bwMode="auto">
              <a:xfrm flipV="1">
                <a:off x="371929" y="5771636"/>
                <a:ext cx="9280071" cy="43544"/>
              </a:xfrm>
              <a:prstGeom prst="line">
                <a:avLst/>
              </a:prstGeom>
              <a:noFill/>
              <a:ln w="19050" cap="flat" cmpd="sng" algn="ctr">
                <a:solidFill>
                  <a:srgbClr val="A7464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" name="Straight Arrow Connector 71"/>
              <p:cNvCxnSpPr>
                <a:cxnSpLocks noChangeShapeType="1"/>
              </p:cNvCxnSpPr>
              <p:nvPr/>
            </p:nvCxnSpPr>
            <p:spPr bwMode="auto">
              <a:xfrm flipV="1">
                <a:off x="4542972" y="5536605"/>
                <a:ext cx="0" cy="29082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A74647"/>
                </a:solidFill>
                <a:prstDash val="solid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3" name="Straight Arrow Connector 72"/>
              <p:cNvCxnSpPr>
                <a:cxnSpLocks noChangeShapeType="1"/>
              </p:cNvCxnSpPr>
              <p:nvPr/>
            </p:nvCxnSpPr>
            <p:spPr bwMode="auto">
              <a:xfrm flipV="1">
                <a:off x="9652000" y="3609007"/>
                <a:ext cx="0" cy="2162629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A74647"/>
                </a:solidFill>
                <a:prstDash val="solid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2" name="TextBox 50"/>
            <p:cNvSpPr txBox="1">
              <a:spLocks noChangeArrowheads="1"/>
            </p:cNvSpPr>
            <p:nvPr/>
          </p:nvSpPr>
          <p:spPr bwMode="auto">
            <a:xfrm>
              <a:off x="57785" y="1935480"/>
              <a:ext cx="481330" cy="24384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منابع مالی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33" name="Straight Arrow Connector 32"/>
            <p:cNvCxnSpPr>
              <a:cxnSpLocks noChangeShapeType="1"/>
            </p:cNvCxnSpPr>
            <p:nvPr/>
          </p:nvCxnSpPr>
          <p:spPr bwMode="auto">
            <a:xfrm>
              <a:off x="2341880" y="1692910"/>
              <a:ext cx="182118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Arrow Connector 33"/>
            <p:cNvCxnSpPr>
              <a:cxnSpLocks noChangeShapeType="1"/>
            </p:cNvCxnSpPr>
            <p:nvPr/>
          </p:nvCxnSpPr>
          <p:spPr bwMode="auto">
            <a:xfrm flipV="1">
              <a:off x="3252470" y="2190750"/>
              <a:ext cx="1709420" cy="901065"/>
            </a:xfrm>
            <a:prstGeom prst="straightConnector1">
              <a:avLst/>
            </a:prstGeom>
            <a:noFill/>
            <a:ln w="19050" cap="flat" cmpd="sng" algn="ctr">
              <a:solidFill>
                <a:srgbClr val="BA7878"/>
              </a:solidFill>
              <a:prstDash val="solid"/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Arrow Connector 34"/>
            <p:cNvCxnSpPr>
              <a:cxnSpLocks noChangeShapeType="1"/>
            </p:cNvCxnSpPr>
            <p:nvPr/>
          </p:nvCxnSpPr>
          <p:spPr bwMode="auto">
            <a:xfrm>
              <a:off x="2341880" y="1972945"/>
              <a:ext cx="1821180" cy="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100000"/>
                  <a:lumOff val="0"/>
                </a:schemeClr>
              </a:solidFill>
              <a:prstDash val="solid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Arrow Connector 35"/>
            <p:cNvCxnSpPr>
              <a:cxnSpLocks noChangeShapeType="1"/>
            </p:cNvCxnSpPr>
            <p:nvPr/>
          </p:nvCxnSpPr>
          <p:spPr bwMode="auto">
            <a:xfrm>
              <a:off x="2341880" y="2149475"/>
              <a:ext cx="182118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Box 59"/>
            <p:cNvSpPr txBox="1">
              <a:spLocks noChangeArrowheads="1"/>
            </p:cNvSpPr>
            <p:nvPr/>
          </p:nvSpPr>
          <p:spPr bwMode="auto">
            <a:xfrm>
              <a:off x="2633345" y="1595120"/>
              <a:ext cx="551815" cy="14414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لیسانس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38" name="TextBox 61"/>
            <p:cNvSpPr txBox="1">
              <a:spLocks noChangeArrowheads="1"/>
            </p:cNvSpPr>
            <p:nvPr/>
          </p:nvSpPr>
          <p:spPr bwMode="auto">
            <a:xfrm>
              <a:off x="2509520" y="1891030"/>
              <a:ext cx="810260" cy="14478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افراد آموزش‌دیده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39" name="TextBox 62"/>
            <p:cNvSpPr txBox="1">
              <a:spLocks noChangeArrowheads="1"/>
            </p:cNvSpPr>
            <p:nvPr/>
          </p:nvSpPr>
          <p:spPr bwMode="auto">
            <a:xfrm>
              <a:off x="2633345" y="2068195"/>
              <a:ext cx="507365" cy="14478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دانش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40" name="TextBox 63"/>
            <p:cNvSpPr txBox="1">
              <a:spLocks noChangeArrowheads="1"/>
            </p:cNvSpPr>
            <p:nvPr/>
          </p:nvSpPr>
          <p:spPr bwMode="auto">
            <a:xfrm>
              <a:off x="423182" y="2788284"/>
              <a:ext cx="1168763" cy="60261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سرمایه‌گذاری خطرپذیر و سایر تأمین‌کنندگان منابع مالی</a:t>
              </a:r>
              <a:endPara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41" name="Straight Arrow Connector 40"/>
            <p:cNvCxnSpPr>
              <a:cxnSpLocks noChangeShapeType="1"/>
            </p:cNvCxnSpPr>
            <p:nvPr/>
          </p:nvCxnSpPr>
          <p:spPr bwMode="auto">
            <a:xfrm>
              <a:off x="5073650" y="2212975"/>
              <a:ext cx="0" cy="689610"/>
            </a:xfrm>
            <a:prstGeom prst="straightConnector1">
              <a:avLst/>
            </a:prstGeom>
            <a:noFill/>
            <a:ln w="19050" cap="flat" cmpd="sng" algn="ctr">
              <a:solidFill>
                <a:srgbClr val="A74647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Connector 41"/>
            <p:cNvCxnSpPr>
              <a:cxnSpLocks noChangeShapeType="1"/>
            </p:cNvCxnSpPr>
            <p:nvPr/>
          </p:nvCxnSpPr>
          <p:spPr bwMode="auto">
            <a:xfrm>
              <a:off x="1484630" y="2190750"/>
              <a:ext cx="1024890" cy="54229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100000"/>
                  <a:lumOff val="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69"/>
            <p:cNvSpPr txBox="1">
              <a:spLocks noChangeArrowheads="1"/>
            </p:cNvSpPr>
            <p:nvPr/>
          </p:nvSpPr>
          <p:spPr bwMode="auto">
            <a:xfrm>
              <a:off x="1685290" y="2266950"/>
              <a:ext cx="810260" cy="14478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افراد آموزش‌دیده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>
              <a:off x="1236345" y="2208530"/>
              <a:ext cx="1271270" cy="673100"/>
            </a:xfrm>
            <a:prstGeom prst="line">
              <a:avLst/>
            </a:prstGeom>
            <a:noFill/>
            <a:ln w="19050" cap="flat" cmpd="sng" algn="ctr">
              <a:solidFill>
                <a:schemeClr val="tx1">
                  <a:lumMod val="100000"/>
                  <a:lumOff val="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TextBox 74"/>
            <p:cNvSpPr txBox="1">
              <a:spLocks noChangeArrowheads="1"/>
            </p:cNvSpPr>
            <p:nvPr/>
          </p:nvSpPr>
          <p:spPr bwMode="auto">
            <a:xfrm>
              <a:off x="1398270" y="2596515"/>
              <a:ext cx="810895" cy="14414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مالکیت فکری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46" name="Straight Arrow Connector 45"/>
            <p:cNvCxnSpPr>
              <a:cxnSpLocks noChangeShapeType="1"/>
            </p:cNvCxnSpPr>
            <p:nvPr/>
          </p:nvCxnSpPr>
          <p:spPr bwMode="auto">
            <a:xfrm flipH="1">
              <a:off x="1607820" y="3133725"/>
              <a:ext cx="89979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A74647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TextBox 75"/>
            <p:cNvSpPr txBox="1">
              <a:spLocks noChangeArrowheads="1"/>
            </p:cNvSpPr>
            <p:nvPr/>
          </p:nvSpPr>
          <p:spPr bwMode="auto">
            <a:xfrm>
              <a:off x="1751965" y="3058795"/>
              <a:ext cx="589915" cy="14922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منابع مالی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48" name="Straight Arrow Connector 47"/>
            <p:cNvCxnSpPr>
              <a:cxnSpLocks noChangeShapeType="1"/>
            </p:cNvCxnSpPr>
            <p:nvPr/>
          </p:nvCxnSpPr>
          <p:spPr bwMode="auto">
            <a:xfrm>
              <a:off x="1592580" y="3318510"/>
              <a:ext cx="915035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Box 79"/>
            <p:cNvSpPr txBox="1">
              <a:spLocks noChangeArrowheads="1"/>
            </p:cNvSpPr>
            <p:nvPr/>
          </p:nvSpPr>
          <p:spPr bwMode="auto">
            <a:xfrm>
              <a:off x="1771015" y="3234690"/>
              <a:ext cx="551815" cy="14478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سهام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50" name="TextBox 82"/>
            <p:cNvSpPr txBox="1">
              <a:spLocks noChangeArrowheads="1"/>
            </p:cNvSpPr>
            <p:nvPr/>
          </p:nvSpPr>
          <p:spPr bwMode="auto">
            <a:xfrm>
              <a:off x="2519045" y="2645410"/>
              <a:ext cx="711200" cy="71374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شرکت‌‌های کوچک و نوآفرین‌ها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51" name="Straight Arrow Connector 50"/>
            <p:cNvCxnSpPr>
              <a:cxnSpLocks noChangeShapeType="1"/>
            </p:cNvCxnSpPr>
            <p:nvPr/>
          </p:nvCxnSpPr>
          <p:spPr bwMode="auto">
            <a:xfrm flipV="1">
              <a:off x="3140710" y="668020"/>
              <a:ext cx="1012825" cy="196342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100000"/>
                  <a:lumOff val="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Arrow Connector 51"/>
            <p:cNvCxnSpPr>
              <a:cxnSpLocks noChangeShapeType="1"/>
            </p:cNvCxnSpPr>
            <p:nvPr/>
          </p:nvCxnSpPr>
          <p:spPr bwMode="auto">
            <a:xfrm flipV="1">
              <a:off x="5335270" y="2190750"/>
              <a:ext cx="0" cy="73596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100000"/>
                  <a:lumOff val="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extBox 89"/>
            <p:cNvSpPr txBox="1">
              <a:spLocks noChangeArrowheads="1"/>
            </p:cNvSpPr>
            <p:nvPr/>
          </p:nvSpPr>
          <p:spPr bwMode="auto">
            <a:xfrm>
              <a:off x="4723130" y="2926715"/>
              <a:ext cx="984250" cy="43243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 w="1270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سازمان‌های پژوهش و فناوری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54" name="Straight Arrow Connector 53"/>
            <p:cNvCxnSpPr>
              <a:cxnSpLocks noChangeShapeType="1"/>
            </p:cNvCxnSpPr>
            <p:nvPr/>
          </p:nvCxnSpPr>
          <p:spPr bwMode="auto">
            <a:xfrm>
              <a:off x="3252470" y="3144520"/>
              <a:ext cx="1470660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BA7878"/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Box 91"/>
            <p:cNvSpPr txBox="1">
              <a:spLocks noChangeArrowheads="1"/>
            </p:cNvSpPr>
            <p:nvPr/>
          </p:nvSpPr>
          <p:spPr bwMode="auto">
            <a:xfrm>
              <a:off x="3543935" y="3053715"/>
              <a:ext cx="551815" cy="14478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منابع مالی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56" name="TextBox 93"/>
            <p:cNvSpPr txBox="1">
              <a:spLocks noChangeArrowheads="1"/>
            </p:cNvSpPr>
            <p:nvPr/>
          </p:nvSpPr>
          <p:spPr bwMode="auto">
            <a:xfrm>
              <a:off x="5236879" y="2389444"/>
              <a:ext cx="469900" cy="14478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دانش</a:t>
              </a:r>
              <a:endPara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57" name="Straight Arrow Connector 56"/>
            <p:cNvCxnSpPr>
              <a:cxnSpLocks noChangeShapeType="1"/>
            </p:cNvCxnSpPr>
            <p:nvPr/>
          </p:nvCxnSpPr>
          <p:spPr bwMode="auto">
            <a:xfrm flipH="1">
              <a:off x="3223260" y="3318510"/>
              <a:ext cx="1499235" cy="444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100000"/>
                  <a:lumOff val="0"/>
                </a:schemeClr>
              </a:solidFill>
              <a:prstDash val="solid"/>
              <a:miter lim="800000"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TextBox 95"/>
            <p:cNvSpPr txBox="1">
              <a:spLocks noChangeArrowheads="1"/>
            </p:cNvSpPr>
            <p:nvPr/>
          </p:nvSpPr>
          <p:spPr bwMode="auto">
            <a:xfrm>
              <a:off x="3730625" y="3246120"/>
              <a:ext cx="507365" cy="14478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دانش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59" name="Straight Arrow Connector 58"/>
            <p:cNvCxnSpPr>
              <a:cxnSpLocks noChangeShapeType="1"/>
            </p:cNvCxnSpPr>
            <p:nvPr/>
          </p:nvCxnSpPr>
          <p:spPr bwMode="auto">
            <a:xfrm flipV="1">
              <a:off x="3252470" y="2190750"/>
              <a:ext cx="901065" cy="448945"/>
            </a:xfrm>
            <a:prstGeom prst="straightConnector1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Arrow Connector 59"/>
            <p:cNvCxnSpPr>
              <a:cxnSpLocks noChangeShapeType="1"/>
            </p:cNvCxnSpPr>
            <p:nvPr/>
          </p:nvCxnSpPr>
          <p:spPr bwMode="auto">
            <a:xfrm flipV="1">
              <a:off x="3223260" y="2212975"/>
              <a:ext cx="1290320" cy="643255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>
                  <a:lumMod val="100000"/>
                  <a:lumOff val="0"/>
                </a:schemeClr>
              </a:solidFill>
              <a:prstDash val="solid"/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" name="TextBox 64"/>
            <p:cNvSpPr txBox="1">
              <a:spLocks noChangeArrowheads="1"/>
            </p:cNvSpPr>
            <p:nvPr/>
          </p:nvSpPr>
          <p:spPr bwMode="auto">
            <a:xfrm>
              <a:off x="4857115" y="2520315"/>
              <a:ext cx="400685" cy="23685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منابع مالی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62" name="TextBox 98"/>
            <p:cNvSpPr txBox="1">
              <a:spLocks noChangeArrowheads="1"/>
            </p:cNvSpPr>
            <p:nvPr/>
          </p:nvSpPr>
          <p:spPr bwMode="auto">
            <a:xfrm>
              <a:off x="3447415" y="2335530"/>
              <a:ext cx="461010" cy="14414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فروش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63" name="TextBox 101"/>
            <p:cNvSpPr txBox="1">
              <a:spLocks noChangeArrowheads="1"/>
            </p:cNvSpPr>
            <p:nvPr/>
          </p:nvSpPr>
          <p:spPr bwMode="auto">
            <a:xfrm>
              <a:off x="3481070" y="2525395"/>
              <a:ext cx="469900" cy="14414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دانش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sp>
          <p:nvSpPr>
            <p:cNvPr id="64" name="TextBox 102"/>
            <p:cNvSpPr txBox="1">
              <a:spLocks noChangeArrowheads="1"/>
            </p:cNvSpPr>
            <p:nvPr/>
          </p:nvSpPr>
          <p:spPr bwMode="auto">
            <a:xfrm>
              <a:off x="3426460" y="2792095"/>
              <a:ext cx="661670" cy="14414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سرمایه‌گذاری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65" name="Straight Arrow Connector 64"/>
            <p:cNvCxnSpPr>
              <a:cxnSpLocks noChangeShapeType="1"/>
            </p:cNvCxnSpPr>
            <p:nvPr/>
          </p:nvCxnSpPr>
          <p:spPr bwMode="auto">
            <a:xfrm>
              <a:off x="1099185" y="2197735"/>
              <a:ext cx="0" cy="579120"/>
            </a:xfrm>
            <a:prstGeom prst="straightConnector1">
              <a:avLst/>
            </a:prstGeom>
            <a:noFill/>
            <a:ln w="19050" cap="flat" cmpd="sng" algn="ctr">
              <a:solidFill>
                <a:srgbClr val="A74647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TextBox 111"/>
            <p:cNvSpPr txBox="1">
              <a:spLocks noChangeArrowheads="1"/>
            </p:cNvSpPr>
            <p:nvPr/>
          </p:nvSpPr>
          <p:spPr bwMode="auto">
            <a:xfrm>
              <a:off x="678180" y="2473960"/>
              <a:ext cx="835660" cy="149860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منابع مالی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  <p:cxnSp>
          <p:nvCxnSpPr>
            <p:cNvPr id="67" name="Straight Arrow Connector 66"/>
            <p:cNvCxnSpPr>
              <a:cxnSpLocks noChangeShapeType="1"/>
            </p:cNvCxnSpPr>
            <p:nvPr/>
          </p:nvCxnSpPr>
          <p:spPr bwMode="auto">
            <a:xfrm>
              <a:off x="2345690" y="1814195"/>
              <a:ext cx="1811020" cy="4445"/>
            </a:xfrm>
            <a:prstGeom prst="straightConnector1">
              <a:avLst/>
            </a:prstGeom>
            <a:noFill/>
            <a:ln w="19050" cap="flat" cmpd="sng" algn="ctr">
              <a:solidFill>
                <a:srgbClr val="BA7878"/>
              </a:solidFill>
              <a:prstDash val="solid"/>
              <a:miter lim="800000"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8" name="TextBox 60"/>
            <p:cNvSpPr txBox="1">
              <a:spLocks noChangeArrowheads="1"/>
            </p:cNvSpPr>
            <p:nvPr/>
          </p:nvSpPr>
          <p:spPr bwMode="auto">
            <a:xfrm>
              <a:off x="2633345" y="1730375"/>
              <a:ext cx="551815" cy="144145"/>
            </a:xfrm>
            <a:prstGeom prst="rect">
              <a:avLst/>
            </a:prstGeom>
            <a:solidFill>
              <a:schemeClr val="bg1">
                <a:lumMod val="100000"/>
                <a:lumOff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marL="0" marR="0" algn="ctr" rtl="0">
                <a:spcBef>
                  <a:spcPts val="0"/>
                </a:spcBef>
                <a:spcAft>
                  <a:spcPts val="0"/>
                </a:spcAft>
              </a:pPr>
              <a:r>
                <a:rPr lang="fa-IR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B Nazanin" panose="00000400000000000000" pitchFamily="2" charset="-78"/>
                </a:rPr>
                <a:t>منابع مالی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75" name="Footer Placeholder 7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258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5- اجزای بوم‌سازگان نوآوری ـ ادامه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>
                <a:solidFill>
                  <a:srgbClr val="C00000"/>
                </a:solidFill>
              </a:rPr>
              <a:t>کنشگران (تمام انواع هستارها و روابط اقتصادی و اجتماعی میان‌ آنها)،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سرمایه (دارایی‌های مالی)،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زیرساخت (شرایط فنی فیزیکی و منابع عمومی پشتیبان بوم‌سازگان)،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مقررات (قوانین و قواعد مربوط به کارکرد بوم‌سازگان و محیط نوآوری)،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>
                <a:solidFill>
                  <a:srgbClr val="C00000"/>
                </a:solidFill>
              </a:rPr>
              <a:t>دانش (دانش ضمنی و صریح، رسمی و </a:t>
            </a:r>
            <a:r>
              <a:rPr lang="fa-IR" sz="2600" dirty="0" smtClean="0">
                <a:solidFill>
                  <a:srgbClr val="C00000"/>
                </a:solidFill>
              </a:rPr>
              <a:t>غیررسمی </a:t>
            </a:r>
            <a:r>
              <a:rPr lang="fa-IR" sz="2600" dirty="0">
                <a:solidFill>
                  <a:srgbClr val="C00000"/>
                </a:solidFill>
              </a:rPr>
              <a:t>و تخصصی </a:t>
            </a:r>
            <a:r>
              <a:rPr lang="fa-IR" sz="2600" dirty="0" smtClean="0">
                <a:solidFill>
                  <a:srgbClr val="C00000"/>
                </a:solidFill>
              </a:rPr>
              <a:t>در </a:t>
            </a:r>
            <a:r>
              <a:rPr lang="fa-IR" sz="2600" dirty="0">
                <a:solidFill>
                  <a:srgbClr val="C00000"/>
                </a:solidFill>
              </a:rPr>
              <a:t>زنجیره ارزش </a:t>
            </a:r>
            <a:r>
              <a:rPr lang="fa-IR" sz="2600" dirty="0" smtClean="0">
                <a:solidFill>
                  <a:srgbClr val="C00000"/>
                </a:solidFill>
              </a:rPr>
              <a:t>نوآوری)،</a:t>
            </a:r>
            <a:endParaRPr lang="fa-IR" sz="2600" dirty="0">
              <a:solidFill>
                <a:srgbClr val="C00000"/>
              </a:solidFill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ایده‌ها (اکتشافات و اختراعات، و افکار عامدانه‌ آغازگر اقدامات </a:t>
            </a:r>
            <a:r>
              <a:rPr lang="fa-I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نوآورانه). </a:t>
            </a:r>
            <a:endParaRPr lang="fa-IR" sz="2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/>
              <a:t>مولفه‌های ناملموس‌: واسط‌ها (کانال‌های تعامل با دیگر کنشگران)، فرهنگ (اندیشه‌ها، عادات، و رفتار اجتماعی </a:t>
            </a:r>
            <a:r>
              <a:rPr lang="fa-IR" sz="2600" dirty="0" smtClean="0"/>
              <a:t>جامعه) </a:t>
            </a:r>
            <a:r>
              <a:rPr lang="fa-IR" sz="2600" dirty="0"/>
              <a:t>و اصول معماری (نحوه ترکیب مولفه‌های بوم‌سازگان).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735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5- اجزای بوم‌سازگان نوآوری: کنشگران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>
                <a:solidFill>
                  <a:srgbClr val="FF0000"/>
                </a:solidFill>
              </a:rPr>
              <a:t>شرکت‌ها</a:t>
            </a:r>
            <a:r>
              <a:rPr lang="fa-IR" sz="2400" dirty="0"/>
              <a:t>ی کوچک و بزرگی که نوآوری را تجاری‌سازی می‌کنند؛ </a:t>
            </a:r>
            <a:r>
              <a:rPr lang="fa-IR" sz="2400" b="1" dirty="0">
                <a:solidFill>
                  <a:srgbClr val="FF0000"/>
                </a:solidFill>
              </a:rPr>
              <a:t>دانشگاه‌ها</a:t>
            </a:r>
            <a:r>
              <a:rPr lang="fa-IR" sz="2400" dirty="0"/>
              <a:t> و </a:t>
            </a:r>
            <a:r>
              <a:rPr lang="fa-IR" sz="2400" b="1" dirty="0">
                <a:solidFill>
                  <a:srgbClr val="FF0000"/>
                </a:solidFill>
              </a:rPr>
              <a:t>سازمان‌های پژوهشی </a:t>
            </a:r>
            <a:r>
              <a:rPr lang="fa-IR" sz="2400" dirty="0"/>
              <a:t>که مسوولیت آموزش و تولید دانش جدید را بر عهده دارند؛ سازمان‌های </a:t>
            </a:r>
            <a:r>
              <a:rPr lang="fa-IR" sz="2400" b="1" dirty="0">
                <a:solidFill>
                  <a:srgbClr val="FF0000"/>
                </a:solidFill>
              </a:rPr>
              <a:t>سرمایه‌گذاری خطر‌پذیر </a:t>
            </a:r>
            <a:r>
              <a:rPr lang="fa-IR" sz="2400" dirty="0"/>
              <a:t>و </a:t>
            </a:r>
            <a:r>
              <a:rPr lang="fa-IR" sz="2400" b="1" dirty="0">
                <a:solidFill>
                  <a:srgbClr val="FF0000"/>
                </a:solidFill>
              </a:rPr>
              <a:t>تأمین مالی </a:t>
            </a:r>
            <a:r>
              <a:rPr lang="fa-IR" sz="2400" dirty="0"/>
              <a:t>پژوهش و سایر موسسات مالی که بودجه فعالیت‌های تحقیق‌وتوسعه و توسعه کسب‌وکار را فراهم می‌سازند، و </a:t>
            </a:r>
            <a:r>
              <a:rPr lang="fa-IR" sz="2400" b="1" dirty="0">
                <a:solidFill>
                  <a:srgbClr val="FF0000"/>
                </a:solidFill>
              </a:rPr>
              <a:t>کنشگران دولتی </a:t>
            </a:r>
            <a:r>
              <a:rPr lang="fa-IR" sz="2400" dirty="0"/>
              <a:t>که از طریق سیاست‌ها، قوانین و مقررات و تدوین استانداردها بر محیط اثر می‌گذارند.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87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5- اجزای بوم‌سازگان نوآوری: کنشگران -ادامه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/>
              <a:t>بوم‌سازگان‌ها </a:t>
            </a:r>
            <a:r>
              <a:rPr lang="fa-IR" sz="2400" b="1" dirty="0">
                <a:solidFill>
                  <a:srgbClr val="FF0000"/>
                </a:solidFill>
              </a:rPr>
              <a:t>فقط به کنشگران مستقیم و غیرمستقیم منحصر نمی‌شوند</a:t>
            </a:r>
            <a:r>
              <a:rPr lang="fa-IR" sz="2400" dirty="0"/>
              <a:t>، بلکه همچنین شامل کنشگران، فناوری‌ها، و نهادهایی هستند که </a:t>
            </a:r>
            <a:r>
              <a:rPr lang="fa-IR" sz="2400" b="1" dirty="0">
                <a:solidFill>
                  <a:srgbClr val="FF0000"/>
                </a:solidFill>
              </a:rPr>
              <a:t>رابطه هم‌وابستگی </a:t>
            </a:r>
            <a:r>
              <a:rPr lang="fa-IR" sz="2400" dirty="0"/>
              <a:t>غیررسمی‌تر و آزادانه‌تری دارند. این هم‌وابستگی می‌تواند نتیجه همانندسازی و منطق و ارزش‌های نهادی مشترک، مقاصد مشترک، وابستگی سازمانی، یا بن‌سازه فناورانه برای اتصال باشد. 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b="1" dirty="0">
                <a:solidFill>
                  <a:srgbClr val="FF0000"/>
                </a:solidFill>
              </a:rPr>
              <a:t>مرزهای بوم‌سازگان </a:t>
            </a:r>
            <a:r>
              <a:rPr lang="fa-IR" sz="2400" dirty="0"/>
              <a:t>معمولاً مبهم است و کنشگران می‌توانند همزمان عضو چند بوم‌سازگان باشند. </a:t>
            </a:r>
            <a:endParaRPr lang="en-US" sz="2400" dirty="0"/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6872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fa-IR" dirty="0" smtClean="0"/>
              <a:t>6- نقش‌های بوم‌سازگان نوآوری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64807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None/>
            </a:pPr>
            <a:r>
              <a:rPr lang="fa-IR" sz="2400" b="1" dirty="0">
                <a:solidFill>
                  <a:srgbClr val="FF0000"/>
                </a:solidFill>
              </a:rPr>
              <a:t>نقش‌ها در مدل یانسیتی و لوین: </a:t>
            </a:r>
          </a:p>
          <a:p>
            <a:pPr marL="411480" lvl="1" indent="0" algn="just">
              <a:buNone/>
            </a:pPr>
            <a:endParaRPr lang="fa-IR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2276872"/>
          <a:ext cx="7992888" cy="4264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66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fa-IR" dirty="0" smtClean="0"/>
              <a:t>6- نقش‌های بوم‌سازگان نوآوری ـ ادامه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851707"/>
              </p:ext>
            </p:extLst>
          </p:nvPr>
        </p:nvGraphicFramePr>
        <p:xfrm>
          <a:off x="467544" y="1628800"/>
          <a:ext cx="8208912" cy="489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2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fa-IR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مرحله چرخه عمر بوم‌سازگان</a:t>
                      </a:r>
                      <a:endParaRPr kumimoji="0"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tc rowSpan="2" gridSpan="2"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r>
                        <a:rPr lang="fa-IR" sz="1500" dirty="0" smtClean="0">
                          <a:effectLst/>
                          <a:cs typeface="B Nazanin" panose="00000400000000000000" pitchFamily="2" charset="-78"/>
                        </a:rPr>
                        <a:t>نقش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10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kumimoji="0" lang="fa-IR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عملیات</a:t>
                      </a:r>
                      <a:endParaRPr kumimoji="0"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kumimoji="0" lang="fa-IR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شکل‌گیری</a:t>
                      </a:r>
                      <a:endParaRPr kumimoji="0"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kumimoji="0" lang="fa-IR" sz="15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آماده‌سازی</a:t>
                      </a:r>
                      <a:endParaRPr kumimoji="0" lang="en-US" sz="15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hMerge="1" vMerge="1"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645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همنواسازی جریان منابع 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تحریک تکمیل‌کنندگان 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همنواسازی تکمیل‌کنندگان 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آفرینش و تصاحب ارزش 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هماهنگ‌سازی تعاملات 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ایجاد همکاری 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بازکردن پلتفرم 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کشف پایه‌های ارزش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 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کشف نقش‌ها 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جذب و مرتبط‌ساختن شرکا 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fa-IR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ایجاد پلتفرم</a:t>
                      </a:r>
                      <a:endParaRPr kumimoji="0" lang="en-US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رهبر زیست‌بوم </a:t>
                      </a:r>
                      <a:endParaRPr lang="en-US" sz="15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171450" marR="0" lvl="0" indent="-17145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حکمرانی زیست‌بوم </a:t>
                      </a:r>
                      <a:endParaRPr lang="en-US" sz="15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171450" marR="0" lvl="0" indent="-17145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تقویت مشارکت‌ها </a:t>
                      </a:r>
                      <a:endParaRPr lang="en-US" sz="15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171450" marR="0" lvl="0" indent="-17145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مدیریت پلتفرم</a:t>
                      </a:r>
                      <a:endParaRPr lang="en-US" sz="15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171450" marR="0" lvl="0" indent="-17145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مدیریت ارزش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71755" marR="71755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رهبری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 anchor="ctr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یکپارچه‌سازی کنشگران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بنگاه غالب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تأمین قطعات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تأمین‌کننده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71755" marR="71755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خلق ارزش مستقیم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مونتاژ قطعات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مونتاژکننده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تأمین مکمل‌ها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تکمیل‌کننده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خرید و استفاده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تأمین ایده‌ها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تعریف نیاز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کاربر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انتقال فناوری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تأمین تخصص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خلق دانش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خبره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71755" marR="71755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پشتیبانی ارزش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020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تأمین دسترسی به بازارها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ایجاد ارتباطات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مبارز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ایجاد شبکه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استقرار در جوار دیگران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کارآفرین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71755" marR="71755" algn="ctr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 dirty="0">
                          <a:solidFill>
                            <a:schemeClr val="bg1"/>
                          </a:solidFill>
                          <a:effectLst/>
                          <a:cs typeface="B Nazanin" panose="00000400000000000000" pitchFamily="2" charset="-78"/>
                        </a:rPr>
                        <a:t>زیست‌بوم کارآفرینی</a:t>
                      </a:r>
                      <a:endParaRPr lang="en-US" sz="1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پیوند به سایر کنشگران 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کمک به توسعه </a:t>
                      </a:r>
                      <a:r>
                        <a:rPr lang="fa-IR" sz="1500" dirty="0" smtClean="0">
                          <a:effectLst/>
                          <a:cs typeface="B Nazanin" panose="00000400000000000000" pitchFamily="2" charset="-78"/>
                        </a:rPr>
                        <a:t>محصول </a:t>
                      </a: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و </a:t>
                      </a:r>
                      <a:r>
                        <a:rPr lang="fa-IR" sz="1500" dirty="0" smtClean="0">
                          <a:effectLst/>
                          <a:cs typeface="B Nazanin" panose="00000400000000000000" pitchFamily="2" charset="-78"/>
                        </a:rPr>
                        <a:t>خدمت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اعطای منابع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حامی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 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>
                          <a:effectLst/>
                          <a:cs typeface="B Nazanin" panose="00000400000000000000" pitchFamily="2" charset="-78"/>
                        </a:rPr>
                        <a:t>تأمین شرایط مساعد</a:t>
                      </a:r>
                      <a:endParaRPr lang="en-US" sz="1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Low" rtl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fa-IR" sz="1500" dirty="0">
                          <a:effectLst/>
                          <a:cs typeface="B Nazanin" panose="00000400000000000000" pitchFamily="2" charset="-78"/>
                        </a:rPr>
                        <a:t>تنظیم‌گر 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603375" y="279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205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7- چرخه عمر بوم‌سازگان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466197"/>
              </p:ext>
            </p:extLst>
          </p:nvPr>
        </p:nvGraphicFramePr>
        <p:xfrm>
          <a:off x="179512" y="1988840"/>
          <a:ext cx="8507288" cy="458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211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8- سیاست‌های </a:t>
            </a:r>
            <a:r>
              <a:rPr lang="fa-IR" b="1" dirty="0"/>
              <a:t>تقویت و ترمیم بوم‌سازگان نوآوری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جدید بودن رویکرد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</a:rPr>
              <a:t>بوم‌سازگانی </a:t>
            </a:r>
            <a:r>
              <a:rPr lang="fa-IR" dirty="0"/>
              <a:t>در </a:t>
            </a:r>
            <a:r>
              <a:rPr lang="fa-IR" dirty="0" smtClean="0"/>
              <a:t>سیاستگذاری و نبود چارچوب جامع و مورد توافق برای سیاست‌های تقویت و ترمیم بوم‌سازگان نوآوری 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بنگاه‌محور بودن عمده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</a:rPr>
              <a:t>مطالعات مربوط به بوم‌سازگان نوآوری</a:t>
            </a:r>
            <a:r>
              <a:rPr lang="fa-IR" dirty="0"/>
              <a:t>، </a:t>
            </a:r>
            <a:r>
              <a:rPr lang="fa-IR" dirty="0" smtClean="0"/>
              <a:t>و اختصاص آنها </a:t>
            </a:r>
            <a:r>
              <a:rPr lang="fa-IR" dirty="0"/>
              <a:t>به راهبردهای مرتبط با بوم‌سازگان نوآوری از منظر </a:t>
            </a:r>
            <a:r>
              <a:rPr lang="fa-IR" dirty="0" smtClean="0"/>
              <a:t>بنگاه‌ها. مثال: هماهنگی </a:t>
            </a:r>
            <a:r>
              <a:rPr lang="fa-IR" dirty="0"/>
              <a:t>و همنواسازی بوم‌سازگان، بهینه‌سازی مدل‌های کسب‌وکار، و خلق راهبردهای کنترل به منظور صیانت‌ از ارزش خلق‌شده در بوم‌سازگان. </a:t>
            </a:r>
            <a:endParaRPr lang="fa-IR" dirty="0" smtClean="0"/>
          </a:p>
          <a:p>
            <a:pPr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892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1- پیدایش مفهوم بوم‌سازگان نوآوری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>
                <a:solidFill>
                  <a:schemeClr val="tx1"/>
                </a:solidFill>
              </a:rPr>
              <a:t>2- نظام نوآوری و بوم‌سازگان نوآوری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3- بوم‌سازگان </a:t>
            </a:r>
            <a:r>
              <a:rPr lang="fa-IR" sz="2600" b="1" dirty="0"/>
              <a:t>نوآوری در سیاستگذاری: دو دیدگاه</a:t>
            </a:r>
            <a:endParaRPr lang="en-US" sz="2600" b="1" dirty="0" smtClean="0">
              <a:solidFill>
                <a:schemeClr val="tx1"/>
              </a:solidFill>
            </a:endParaRP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4- تفاوت دیدگاه‌های بوم‌سازگانی 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5- اجزای بوم‌سازگان‌های نوآوری 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6- نقش‌های بوم‌سازگان نوآوری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7- چرخه </a:t>
            </a:r>
            <a:r>
              <a:rPr lang="fa-IR" sz="2600" b="1" dirty="0"/>
              <a:t>عمر </a:t>
            </a:r>
            <a:r>
              <a:rPr lang="fa-IR" sz="2600" b="1" dirty="0" smtClean="0"/>
              <a:t>بوم‌سازگان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8- سیاست‌های </a:t>
            </a:r>
            <a:r>
              <a:rPr lang="fa-IR" sz="2600" b="1" dirty="0"/>
              <a:t>تقویت و ترمیم بوم‌سازگان </a:t>
            </a:r>
            <a:r>
              <a:rPr lang="fa-IR" sz="2600" b="1" dirty="0" smtClean="0"/>
              <a:t>نوآوری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600" b="1" dirty="0" smtClean="0"/>
              <a:t>9- مطالعه </a:t>
            </a:r>
            <a:r>
              <a:rPr lang="fa-IR" sz="2600" b="1" dirty="0"/>
              <a:t>موردی: بوم‌سازگان نوآوری داروهای زیستی در ایران </a:t>
            </a:r>
            <a:endParaRPr lang="fa-IR" sz="2600" b="1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fa-IR" sz="2600" b="1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fa-IR" sz="2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48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/>
              <a:t>8- سیاست‌های </a:t>
            </a:r>
            <a:r>
              <a:rPr lang="fa-IR" b="1" dirty="0"/>
              <a:t>تقویت و ترمیم بوم‌سازگان </a:t>
            </a:r>
            <a:r>
              <a:rPr lang="fa-IR" b="1" dirty="0" smtClean="0"/>
              <a:t>نوآوری- ادامه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a-IR" b="1" dirty="0" smtClean="0">
                <a:solidFill>
                  <a:schemeClr val="accent6">
                    <a:lumMod val="75000"/>
                  </a:schemeClr>
                </a:solidFill>
              </a:rPr>
              <a:t>بوم‌سازگان از نگاه سیاستی</a:t>
            </a:r>
            <a:r>
              <a:rPr lang="fa-IR" dirty="0" smtClean="0"/>
              <a:t>: هدف </a:t>
            </a:r>
            <a:r>
              <a:rPr lang="fa-IR" dirty="0"/>
              <a:t>سیاست‌ نوآوری، بهبود و تسهیل روابط میان کنشگران بوم‌سازگان نوآوری به منظور ارتقای عملکرد سیستم است. </a:t>
            </a:r>
            <a:endParaRPr lang="fa-IR" dirty="0" smtClean="0"/>
          </a:p>
          <a:p>
            <a:pPr>
              <a:lnSpc>
                <a:spcPct val="150000"/>
              </a:lnSpc>
            </a:pPr>
            <a:r>
              <a:rPr lang="fa-IR" dirty="0" smtClean="0"/>
              <a:t>سیاست‌های </a:t>
            </a:r>
            <a:r>
              <a:rPr lang="fa-IR" dirty="0"/>
              <a:t>بوم‌سازگانی بیشتر از نوع </a:t>
            </a:r>
            <a:r>
              <a:rPr lang="fa-IR" b="1" dirty="0">
                <a:solidFill>
                  <a:schemeClr val="accent6">
                    <a:lumMod val="75000"/>
                  </a:schemeClr>
                </a:solidFill>
              </a:rPr>
              <a:t>سیاست‌های افقی </a:t>
            </a:r>
            <a:r>
              <a:rPr lang="fa-IR" dirty="0"/>
              <a:t>هستند، چراکه سیاست‌های عمودی جهت‌دارتر هستند و دولت در آنها نقش فعال‌تری دارد، در حالی که سیاست‌های افقی بیشتر بر شرایط زمینه‌ای لازم برای نوآوری متمرکزند، و تعیین جهت نوآوری را به بخش خصوصی واگذار می‌کنند. 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8928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a-IR" b="1" dirty="0" smtClean="0"/>
              <a:t>9- انواع سیاست‌های بوم‌سازگان نوآوری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کمک به گذار بوم‌سازگان‌ها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کمک به ایجاد چشم‌انداز مشترک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کمک به ایجاد هم‌تکاملی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کمک به ایجاد نزدیکی جغرافیایی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کمک به تشکیل بن‌سازه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کمک به ایجاد ویژگی‌های مناسب در بوم‌سازگان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22410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C00000"/>
                </a:solidFill>
              </a:rPr>
              <a:t>کمک به گذار بوم‌سازگان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هدف </a:t>
            </a:r>
            <a:r>
              <a:rPr lang="fa-IR" dirty="0"/>
              <a:t>سیاستی: کمک به گذار اجزای بوم‌سازگان‌های در حال مرگ به بوم‌سازگان‌های جدید و پویا </a:t>
            </a:r>
            <a:endParaRPr lang="fa-IR" dirty="0" smtClean="0"/>
          </a:p>
          <a:p>
            <a:pPr>
              <a:buClr>
                <a:schemeClr val="tx1"/>
              </a:buClr>
              <a:buNone/>
            </a:pPr>
            <a:endParaRPr lang="fa-IR" dirty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توجه نکردن به زنده‌ماندن یک بوم‌سازگان خاص، بلکه اهمیت‌دادن به رقابت عادلانه بین بوم‌سازگان‌ها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10660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9- انواع سیاست‌های بوم‌سازگان نوآوری- ادامه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24296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C00000"/>
                </a:solidFill>
              </a:rPr>
              <a:t>کمک به ایجاد چشم‌انداز مشترک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ایجاد </a:t>
            </a:r>
            <a:r>
              <a:rPr lang="fa-IR" dirty="0"/>
              <a:t>تمرکز بین کنشگران جدیدی و قدیمی و تسهیل توانمندی‌ها و ظرفیت‌های ناهمگون آنها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معرفی ایده‌های تحول‌ساز در بوم‌سازگان نوآوری، و شرکای مرتبط در اقتصاد و اجتماع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آغاز فرایندهای یادگیری درباره پیشرفت‌های آینده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افزایش مشارکت ذینفعان متنوع مثل کاربران و نهادهای مدنی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10660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9- انواع سیاست‌های بوم‌سازگان نوآوری- ادامه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70836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C00000"/>
                </a:solidFill>
              </a:rPr>
              <a:t>کمک به ایجاد هم‌تکاملی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حفظ </a:t>
            </a:r>
            <a:r>
              <a:rPr lang="fa-IR" dirty="0"/>
              <a:t>جریان </a:t>
            </a:r>
            <a:r>
              <a:rPr lang="fa-I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«گرده‌افشانی متقابل» </a:t>
            </a:r>
            <a:r>
              <a:rPr lang="fa-IR" dirty="0"/>
              <a:t>ایده‌ها، دانش‌ها، و فناوری‌ها به شکل مستمر و متعادل بین بازیگران اصلی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حفظ جریان </a:t>
            </a:r>
            <a:r>
              <a:rPr lang="fa-I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«مواد مغذی» </a:t>
            </a:r>
            <a:r>
              <a:rPr lang="fa-IR" dirty="0"/>
              <a:t>کافی از سوی بازیگران اصلی از طریق ساختارهای پشتیبانی مختلف مثل رهبری، تأمین سرمایه، سیاستگذاری، آموزش و فرهنگ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ارتقای چابکی، قابلیت سازگاری و همکاری میان بازیگران ناهمگون جهت تکمیل فعالیت‌های نوآورانه آنها با یکدیگر و پاسخ مناسب به تغییرات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10660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9- انواع سیاست‌های بوم‌سازگان نوآوری- ادامه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79367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C00000"/>
                </a:solidFill>
              </a:rPr>
              <a:t>کمک به ایجاد نزدیکی جغرافیایی</a:t>
            </a:r>
          </a:p>
          <a:p>
            <a:pPr lvl="0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بهبود </a:t>
            </a:r>
            <a:r>
              <a:rPr lang="fa-IR" dirty="0"/>
              <a:t>روابط و ایجاد </a:t>
            </a:r>
            <a:r>
              <a:rPr lang="fa-I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تعاملات قوی از طریق تشکیل خوشه‌ </a:t>
            </a:r>
            <a:r>
              <a:rPr lang="fa-IR" dirty="0"/>
              <a:t>توسط بنگاه‌ها در فضاهای خاصی از بوم‌سازگان</a:t>
            </a:r>
          </a:p>
          <a:p>
            <a:pPr lvl="0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کمک به خلق نوآوری از طریق گرد‌هم‌آوردن بازیگران مختلف در یک مکان جغرافیایی (بر اساس تجربیاتی مثل دره سیلیکون)، از طریق: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تسهیل انتقال دانش میان آنها، به‌ویژه در میان بنگاه‌ها و دانشگاه‌ها،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>
                <a:solidFill>
                  <a:schemeClr val="accent2">
                    <a:lumMod val="75000"/>
                  </a:schemeClr>
                </a:solidFill>
              </a:rPr>
              <a:t>تشکیل شبکه‌های خودسامان و خودپایدار و ترکیب‌کردن سریع دارایی‌های بنگاه‌ها به شکل‌های متنوع و جدید، و واکنش سریع به تقاضاهای جدید بازار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10660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9- انواع سیاست‌های بوم‌سازگان نوآوری- ادامه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40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1680"/>
          </a:xfrm>
        </p:spPr>
        <p:txBody>
          <a:bodyPr>
            <a:noAutofit/>
          </a:bodyPr>
          <a:lstStyle/>
          <a:p>
            <a:pPr lvl="0">
              <a:buClr>
                <a:schemeClr val="tx1"/>
              </a:buClr>
              <a:buNone/>
            </a:pPr>
            <a:r>
              <a:rPr lang="fa-IR" sz="2600" b="1" dirty="0" smtClean="0">
                <a:solidFill>
                  <a:srgbClr val="C00000"/>
                </a:solidFill>
              </a:rPr>
              <a:t>کمک به تشکیل بن‌سازه</a:t>
            </a:r>
          </a:p>
          <a:p>
            <a:pPr lvl="0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/>
              <a:t>ارزش‌آفرینی </a:t>
            </a:r>
            <a:r>
              <a:rPr lang="fa-IR" sz="2600" dirty="0"/>
              <a:t>بن‌سازه‌ها از طریق </a:t>
            </a:r>
            <a:r>
              <a:rPr lang="fa-IR" sz="2600" b="1" dirty="0">
                <a:solidFill>
                  <a:schemeClr val="accent6">
                    <a:lumMod val="75000"/>
                  </a:schemeClr>
                </a:solidFill>
              </a:rPr>
              <a:t>هماهنگ‌سازی</a:t>
            </a:r>
            <a:r>
              <a:rPr lang="fa-IR" sz="2600" dirty="0"/>
              <a:t> تراکنش‌ها بین دو یا چند گروه از مصرف‌کنندگان که بدون وجود بن‌سازه قادر به ارتباط نبودند، ایجاد آثار شبکه‌ای و افزایش مزیت مالک بن‌سازه </a:t>
            </a:r>
          </a:p>
          <a:p>
            <a:pPr lvl="0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انواع بن‌سازه: </a:t>
            </a:r>
            <a:r>
              <a:rPr lang="fa-IR" sz="2600" dirty="0"/>
              <a:t>بن‌سازه‌های داخل بنگاهی، بن‌سازه‌های میان زنجیره ارزش، بن‌سازه‌های صنعتی، و بن‌سازه‌های اقدام مشترک</a:t>
            </a:r>
          </a:p>
          <a:p>
            <a:pPr lvl="0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بن‌سازه‌های صنعتی: </a:t>
            </a:r>
            <a:r>
              <a:rPr lang="fa-IR" sz="2600" dirty="0"/>
              <a:t>ایجاد </a:t>
            </a:r>
            <a:r>
              <a:rPr lang="fa-IR" sz="2600" dirty="0" smtClean="0"/>
              <a:t>بازترین </a:t>
            </a:r>
            <a:r>
              <a:rPr lang="fa-IR" sz="2600" dirty="0"/>
              <a:t>بوم‌سازگان‌ها، یکی از اجزای سازنده فناورانه برای تولید محصولات و خدمات توسط شبکه بنگاه‌های به‌هم‌وابسته </a:t>
            </a:r>
          </a:p>
          <a:p>
            <a:pPr lvl="0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بن‌سازه‌های</a:t>
            </a:r>
            <a:r>
              <a:rPr lang="fa-IR" sz="2600" dirty="0"/>
              <a:t> </a:t>
            </a:r>
            <a:r>
              <a:rPr lang="fa-IR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اقدام مشترک: </a:t>
            </a:r>
            <a:r>
              <a:rPr lang="fa-IR" sz="2600" dirty="0"/>
              <a:t>برای غلبه بر مشکلات هماهنگی و پشتیبانی مستقیم همکاری در فرایند هم‌آفرینی ارزش. </a:t>
            </a:r>
            <a:endParaRPr lang="en-US" sz="2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0660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9- انواع سیاست‌های بوم‌سازگان نوآوری- ادامه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016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32448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chemeClr val="tx1"/>
              </a:buClr>
              <a:buNone/>
            </a:pPr>
            <a:r>
              <a:rPr lang="fa-IR" b="1" dirty="0" smtClean="0">
                <a:solidFill>
                  <a:srgbClr val="C00000"/>
                </a:solidFill>
              </a:rPr>
              <a:t>کمک به ایجاد ویژگی‌های مناسب در بوم‌سازگان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کاهش </a:t>
            </a:r>
            <a:r>
              <a:rPr lang="fa-IR" dirty="0"/>
              <a:t>نااطمینانی در فرایندهای نوآوری به منظور بهبود عملکرد بوم‌سازگان نوآوری 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rgbClr val="FF0000"/>
                </a:solidFill>
              </a:rPr>
              <a:t>پایداری: </a:t>
            </a:r>
            <a:r>
              <a:rPr lang="fa-IR" dirty="0"/>
              <a:t>از ویژگی‌های مهم یک بوم‌سازگان طبیعی برای ایجاد شرایط پایدار و ثابت در محیط داخلی یک سیستم، به‌ویژه در مواجهه با تغییرات محیطی و شوک‌های بیرونی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0660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9- انواع سیاست‌های بوم‌سازگان نوآوری- ادامه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9859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1296144"/>
          </a:xfrm>
        </p:spPr>
        <p:txBody>
          <a:bodyPr>
            <a:normAutofit/>
          </a:bodyPr>
          <a:lstStyle/>
          <a:p>
            <a:pPr lvl="0" algn="ctr">
              <a:buClr>
                <a:schemeClr val="tx1"/>
              </a:buClr>
              <a:buNone/>
            </a:pPr>
            <a:endParaRPr lang="fa-IR" b="1" dirty="0" smtClean="0"/>
          </a:p>
          <a:p>
            <a:pPr lvl="0" algn="ctr">
              <a:buClr>
                <a:schemeClr val="tx1"/>
              </a:buClr>
              <a:buNone/>
            </a:pPr>
            <a:r>
              <a:rPr lang="fa-IR" b="1" dirty="0" smtClean="0"/>
              <a:t>الزامات پایداری بوم‌سازگان </a:t>
            </a:r>
            <a:endParaRPr lang="fa-IR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06605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9- انواع سیاست‌های بوم‌سازگان نوآوری- ادامه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32048" y="3068960"/>
            <a:ext cx="8316416" cy="2736304"/>
            <a:chOff x="0" y="4221088"/>
            <a:chExt cx="6095787" cy="2003028"/>
          </a:xfrm>
        </p:grpSpPr>
        <p:sp>
          <p:nvSpPr>
            <p:cNvPr id="8" name="Freeform 7"/>
            <p:cNvSpPr/>
            <p:nvPr/>
          </p:nvSpPr>
          <p:spPr>
            <a:xfrm>
              <a:off x="0" y="4521543"/>
              <a:ext cx="1699969" cy="1402119"/>
            </a:xfrm>
            <a:custGeom>
              <a:avLst/>
              <a:gdLst>
                <a:gd name="connsiteX0" fmla="*/ 0 w 1699969"/>
                <a:gd name="connsiteY0" fmla="*/ 140212 h 1402119"/>
                <a:gd name="connsiteX1" fmla="*/ 41067 w 1699969"/>
                <a:gd name="connsiteY1" fmla="*/ 41067 h 1402119"/>
                <a:gd name="connsiteX2" fmla="*/ 140212 w 1699969"/>
                <a:gd name="connsiteY2" fmla="*/ 0 h 1402119"/>
                <a:gd name="connsiteX3" fmla="*/ 1559757 w 1699969"/>
                <a:gd name="connsiteY3" fmla="*/ 0 h 1402119"/>
                <a:gd name="connsiteX4" fmla="*/ 1658902 w 1699969"/>
                <a:gd name="connsiteY4" fmla="*/ 41067 h 1402119"/>
                <a:gd name="connsiteX5" fmla="*/ 1699969 w 1699969"/>
                <a:gd name="connsiteY5" fmla="*/ 140212 h 1402119"/>
                <a:gd name="connsiteX6" fmla="*/ 1699969 w 1699969"/>
                <a:gd name="connsiteY6" fmla="*/ 1261907 h 1402119"/>
                <a:gd name="connsiteX7" fmla="*/ 1658902 w 1699969"/>
                <a:gd name="connsiteY7" fmla="*/ 1361052 h 1402119"/>
                <a:gd name="connsiteX8" fmla="*/ 1559757 w 1699969"/>
                <a:gd name="connsiteY8" fmla="*/ 1402119 h 1402119"/>
                <a:gd name="connsiteX9" fmla="*/ 140212 w 1699969"/>
                <a:gd name="connsiteY9" fmla="*/ 1402119 h 1402119"/>
                <a:gd name="connsiteX10" fmla="*/ 41067 w 1699969"/>
                <a:gd name="connsiteY10" fmla="*/ 1361052 h 1402119"/>
                <a:gd name="connsiteX11" fmla="*/ 0 w 1699969"/>
                <a:gd name="connsiteY11" fmla="*/ 1261907 h 1402119"/>
                <a:gd name="connsiteX12" fmla="*/ 0 w 1699969"/>
                <a:gd name="connsiteY12" fmla="*/ 140212 h 140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9969" h="1402119">
                  <a:moveTo>
                    <a:pt x="0" y="140212"/>
                  </a:moveTo>
                  <a:cubicBezTo>
                    <a:pt x="0" y="103025"/>
                    <a:pt x="14772" y="67362"/>
                    <a:pt x="41067" y="41067"/>
                  </a:cubicBezTo>
                  <a:cubicBezTo>
                    <a:pt x="67362" y="14772"/>
                    <a:pt x="103025" y="0"/>
                    <a:pt x="140212" y="0"/>
                  </a:cubicBezTo>
                  <a:lnTo>
                    <a:pt x="1559757" y="0"/>
                  </a:lnTo>
                  <a:cubicBezTo>
                    <a:pt x="1596944" y="0"/>
                    <a:pt x="1632607" y="14772"/>
                    <a:pt x="1658902" y="41067"/>
                  </a:cubicBezTo>
                  <a:cubicBezTo>
                    <a:pt x="1685197" y="67362"/>
                    <a:pt x="1699969" y="103025"/>
                    <a:pt x="1699969" y="140212"/>
                  </a:cubicBezTo>
                  <a:lnTo>
                    <a:pt x="1699969" y="1261907"/>
                  </a:lnTo>
                  <a:cubicBezTo>
                    <a:pt x="1699969" y="1299094"/>
                    <a:pt x="1685197" y="1334757"/>
                    <a:pt x="1658902" y="1361052"/>
                  </a:cubicBezTo>
                  <a:cubicBezTo>
                    <a:pt x="1632607" y="1387347"/>
                    <a:pt x="1596944" y="1402119"/>
                    <a:pt x="1559757" y="1402119"/>
                  </a:cubicBezTo>
                  <a:lnTo>
                    <a:pt x="140212" y="1402119"/>
                  </a:lnTo>
                  <a:cubicBezTo>
                    <a:pt x="103025" y="1402119"/>
                    <a:pt x="67362" y="1387347"/>
                    <a:pt x="41067" y="1361052"/>
                  </a:cubicBezTo>
                  <a:cubicBezTo>
                    <a:pt x="14772" y="1334757"/>
                    <a:pt x="0" y="1299094"/>
                    <a:pt x="0" y="1261907"/>
                  </a:cubicBezTo>
                  <a:lnTo>
                    <a:pt x="0" y="140212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322" tIns="91322" rIns="91322" bIns="391776" numCol="1" spcCol="1270" anchor="t" anchorCtr="0">
              <a:noAutofit/>
            </a:bodyPr>
            <a:lstStyle/>
            <a:p>
              <a:pPr lvl="1" algn="ctr">
                <a:buClr>
                  <a:schemeClr val="tx1"/>
                </a:buClr>
              </a:pPr>
              <a:r>
                <a:rPr lang="fa-IR" sz="2000" b="1" dirty="0" smtClean="0">
                  <a:solidFill>
                    <a:schemeClr val="tx1"/>
                  </a:solidFill>
                  <a:cs typeface="B Nazanin" pitchFamily="2" charset="-78"/>
                </a:rPr>
                <a:t>توانایی بوم‌سازگان در بازگشت به حالت اولیه پس از اختلال</a:t>
              </a:r>
              <a:endParaRPr lang="en-US" sz="2000" b="1" dirty="0">
                <a:solidFill>
                  <a:schemeClr val="tx1"/>
                </a:solidFill>
                <a:cs typeface="B Nazanin" pitchFamily="2" charset="-78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77771" y="5623208"/>
              <a:ext cx="1511084" cy="600908"/>
            </a:xfrm>
            <a:custGeom>
              <a:avLst/>
              <a:gdLst>
                <a:gd name="connsiteX0" fmla="*/ 0 w 1511084"/>
                <a:gd name="connsiteY0" fmla="*/ 60091 h 600908"/>
                <a:gd name="connsiteX1" fmla="*/ 17600 w 1511084"/>
                <a:gd name="connsiteY1" fmla="*/ 17600 h 600908"/>
                <a:gd name="connsiteX2" fmla="*/ 60091 w 1511084"/>
                <a:gd name="connsiteY2" fmla="*/ 0 h 600908"/>
                <a:gd name="connsiteX3" fmla="*/ 1450993 w 1511084"/>
                <a:gd name="connsiteY3" fmla="*/ 0 h 600908"/>
                <a:gd name="connsiteX4" fmla="*/ 1493484 w 1511084"/>
                <a:gd name="connsiteY4" fmla="*/ 17600 h 600908"/>
                <a:gd name="connsiteX5" fmla="*/ 1511084 w 1511084"/>
                <a:gd name="connsiteY5" fmla="*/ 60091 h 600908"/>
                <a:gd name="connsiteX6" fmla="*/ 1511084 w 1511084"/>
                <a:gd name="connsiteY6" fmla="*/ 540817 h 600908"/>
                <a:gd name="connsiteX7" fmla="*/ 1493484 w 1511084"/>
                <a:gd name="connsiteY7" fmla="*/ 583308 h 600908"/>
                <a:gd name="connsiteX8" fmla="*/ 1450993 w 1511084"/>
                <a:gd name="connsiteY8" fmla="*/ 600908 h 600908"/>
                <a:gd name="connsiteX9" fmla="*/ 60091 w 1511084"/>
                <a:gd name="connsiteY9" fmla="*/ 600908 h 600908"/>
                <a:gd name="connsiteX10" fmla="*/ 17600 w 1511084"/>
                <a:gd name="connsiteY10" fmla="*/ 583308 h 600908"/>
                <a:gd name="connsiteX11" fmla="*/ 0 w 1511084"/>
                <a:gd name="connsiteY11" fmla="*/ 540817 h 600908"/>
                <a:gd name="connsiteX12" fmla="*/ 0 w 1511084"/>
                <a:gd name="connsiteY12" fmla="*/ 60091 h 60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084" h="600908">
                  <a:moveTo>
                    <a:pt x="0" y="60091"/>
                  </a:moveTo>
                  <a:cubicBezTo>
                    <a:pt x="0" y="44154"/>
                    <a:pt x="6331" y="28869"/>
                    <a:pt x="17600" y="17600"/>
                  </a:cubicBezTo>
                  <a:cubicBezTo>
                    <a:pt x="28869" y="6331"/>
                    <a:pt x="44154" y="0"/>
                    <a:pt x="60091" y="0"/>
                  </a:cubicBezTo>
                  <a:lnTo>
                    <a:pt x="1450993" y="0"/>
                  </a:lnTo>
                  <a:cubicBezTo>
                    <a:pt x="1466930" y="0"/>
                    <a:pt x="1482215" y="6331"/>
                    <a:pt x="1493484" y="17600"/>
                  </a:cubicBezTo>
                  <a:cubicBezTo>
                    <a:pt x="1504753" y="28869"/>
                    <a:pt x="1511084" y="44154"/>
                    <a:pt x="1511084" y="60091"/>
                  </a:cubicBezTo>
                  <a:lnTo>
                    <a:pt x="1511084" y="540817"/>
                  </a:lnTo>
                  <a:cubicBezTo>
                    <a:pt x="1511084" y="556754"/>
                    <a:pt x="1504753" y="572039"/>
                    <a:pt x="1493484" y="583308"/>
                  </a:cubicBezTo>
                  <a:cubicBezTo>
                    <a:pt x="1482215" y="594577"/>
                    <a:pt x="1466930" y="600908"/>
                    <a:pt x="1450993" y="600908"/>
                  </a:cubicBezTo>
                  <a:lnTo>
                    <a:pt x="60091" y="600908"/>
                  </a:lnTo>
                  <a:cubicBezTo>
                    <a:pt x="44154" y="600908"/>
                    <a:pt x="28869" y="594577"/>
                    <a:pt x="17600" y="583308"/>
                  </a:cubicBezTo>
                  <a:cubicBezTo>
                    <a:pt x="6331" y="572039"/>
                    <a:pt x="0" y="556754"/>
                    <a:pt x="0" y="540817"/>
                  </a:cubicBezTo>
                  <a:lnTo>
                    <a:pt x="0" y="600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275" tIns="62050" rIns="84275" bIns="62050" numCol="1" spcCol="1270" anchor="ctr" anchorCtr="0">
              <a:noAutofit/>
            </a:bodyPr>
            <a:lstStyle/>
            <a:p>
              <a:pPr algn="ctr" defTabSz="1555750"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dirty="0" smtClean="0">
                  <a:solidFill>
                    <a:schemeClr val="bg1"/>
                  </a:solidFill>
                  <a:cs typeface="B Nazanin" pitchFamily="2" charset="-78"/>
                </a:rPr>
                <a:t>تاب‌آوری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03466" y="4521543"/>
              <a:ext cx="1699969" cy="1402119"/>
            </a:xfrm>
            <a:custGeom>
              <a:avLst/>
              <a:gdLst>
                <a:gd name="connsiteX0" fmla="*/ 0 w 1699969"/>
                <a:gd name="connsiteY0" fmla="*/ 140212 h 1402119"/>
                <a:gd name="connsiteX1" fmla="*/ 41067 w 1699969"/>
                <a:gd name="connsiteY1" fmla="*/ 41067 h 1402119"/>
                <a:gd name="connsiteX2" fmla="*/ 140212 w 1699969"/>
                <a:gd name="connsiteY2" fmla="*/ 0 h 1402119"/>
                <a:gd name="connsiteX3" fmla="*/ 1559757 w 1699969"/>
                <a:gd name="connsiteY3" fmla="*/ 0 h 1402119"/>
                <a:gd name="connsiteX4" fmla="*/ 1658902 w 1699969"/>
                <a:gd name="connsiteY4" fmla="*/ 41067 h 1402119"/>
                <a:gd name="connsiteX5" fmla="*/ 1699969 w 1699969"/>
                <a:gd name="connsiteY5" fmla="*/ 140212 h 1402119"/>
                <a:gd name="connsiteX6" fmla="*/ 1699969 w 1699969"/>
                <a:gd name="connsiteY6" fmla="*/ 1261907 h 1402119"/>
                <a:gd name="connsiteX7" fmla="*/ 1658902 w 1699969"/>
                <a:gd name="connsiteY7" fmla="*/ 1361052 h 1402119"/>
                <a:gd name="connsiteX8" fmla="*/ 1559757 w 1699969"/>
                <a:gd name="connsiteY8" fmla="*/ 1402119 h 1402119"/>
                <a:gd name="connsiteX9" fmla="*/ 140212 w 1699969"/>
                <a:gd name="connsiteY9" fmla="*/ 1402119 h 1402119"/>
                <a:gd name="connsiteX10" fmla="*/ 41067 w 1699969"/>
                <a:gd name="connsiteY10" fmla="*/ 1361052 h 1402119"/>
                <a:gd name="connsiteX11" fmla="*/ 0 w 1699969"/>
                <a:gd name="connsiteY11" fmla="*/ 1261907 h 1402119"/>
                <a:gd name="connsiteX12" fmla="*/ 0 w 1699969"/>
                <a:gd name="connsiteY12" fmla="*/ 140212 h 140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9969" h="1402119">
                  <a:moveTo>
                    <a:pt x="0" y="140212"/>
                  </a:moveTo>
                  <a:cubicBezTo>
                    <a:pt x="0" y="103025"/>
                    <a:pt x="14772" y="67362"/>
                    <a:pt x="41067" y="41067"/>
                  </a:cubicBezTo>
                  <a:cubicBezTo>
                    <a:pt x="67362" y="14772"/>
                    <a:pt x="103025" y="0"/>
                    <a:pt x="140212" y="0"/>
                  </a:cubicBezTo>
                  <a:lnTo>
                    <a:pt x="1559757" y="0"/>
                  </a:lnTo>
                  <a:cubicBezTo>
                    <a:pt x="1596944" y="0"/>
                    <a:pt x="1632607" y="14772"/>
                    <a:pt x="1658902" y="41067"/>
                  </a:cubicBezTo>
                  <a:cubicBezTo>
                    <a:pt x="1685197" y="67362"/>
                    <a:pt x="1699969" y="103025"/>
                    <a:pt x="1699969" y="140212"/>
                  </a:cubicBezTo>
                  <a:lnTo>
                    <a:pt x="1699969" y="1261907"/>
                  </a:lnTo>
                  <a:cubicBezTo>
                    <a:pt x="1699969" y="1299094"/>
                    <a:pt x="1685197" y="1334757"/>
                    <a:pt x="1658902" y="1361052"/>
                  </a:cubicBezTo>
                  <a:cubicBezTo>
                    <a:pt x="1632607" y="1387347"/>
                    <a:pt x="1596944" y="1402119"/>
                    <a:pt x="1559757" y="1402119"/>
                  </a:cubicBezTo>
                  <a:lnTo>
                    <a:pt x="140212" y="1402119"/>
                  </a:lnTo>
                  <a:cubicBezTo>
                    <a:pt x="103025" y="1402119"/>
                    <a:pt x="67362" y="1387347"/>
                    <a:pt x="41067" y="1361052"/>
                  </a:cubicBezTo>
                  <a:cubicBezTo>
                    <a:pt x="14772" y="1334757"/>
                    <a:pt x="0" y="1299094"/>
                    <a:pt x="0" y="1261907"/>
                  </a:cubicBezTo>
                  <a:lnTo>
                    <a:pt x="0" y="140212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2232385"/>
                <a:satOff val="13449"/>
                <a:lumOff val="10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322" tIns="391776" rIns="91322" bIns="91322" numCol="1" spcCol="1270" anchor="t" anchorCtr="0">
              <a:noAutofit/>
            </a:bodyPr>
            <a:lstStyle/>
            <a:p>
              <a:pPr lvl="1" algn="ctr">
                <a:buClr>
                  <a:schemeClr val="tx1"/>
                </a:buClr>
              </a:pPr>
              <a:r>
                <a:rPr lang="fa-IR" sz="2000" b="1" dirty="0" smtClean="0">
                  <a:solidFill>
                    <a:schemeClr val="tx1"/>
                  </a:solidFill>
                  <a:cs typeface="B Nazanin" pitchFamily="2" charset="-78"/>
                </a:rPr>
                <a:t>توانایی بوم‌سازگان در تحمل فشار بیرونی با حفظ کارکرد خود</a:t>
              </a:r>
              <a:endParaRPr lang="fa-IR" sz="2000" b="1" dirty="0">
                <a:solidFill>
                  <a:schemeClr val="tx1"/>
                </a:solidFill>
                <a:cs typeface="B Nazanin" pitchFamily="2" charset="-78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81237" y="4221088"/>
              <a:ext cx="1511084" cy="600908"/>
            </a:xfrm>
            <a:custGeom>
              <a:avLst/>
              <a:gdLst>
                <a:gd name="connsiteX0" fmla="*/ 0 w 1511084"/>
                <a:gd name="connsiteY0" fmla="*/ 60091 h 600908"/>
                <a:gd name="connsiteX1" fmla="*/ 17600 w 1511084"/>
                <a:gd name="connsiteY1" fmla="*/ 17600 h 600908"/>
                <a:gd name="connsiteX2" fmla="*/ 60091 w 1511084"/>
                <a:gd name="connsiteY2" fmla="*/ 0 h 600908"/>
                <a:gd name="connsiteX3" fmla="*/ 1450993 w 1511084"/>
                <a:gd name="connsiteY3" fmla="*/ 0 h 600908"/>
                <a:gd name="connsiteX4" fmla="*/ 1493484 w 1511084"/>
                <a:gd name="connsiteY4" fmla="*/ 17600 h 600908"/>
                <a:gd name="connsiteX5" fmla="*/ 1511084 w 1511084"/>
                <a:gd name="connsiteY5" fmla="*/ 60091 h 600908"/>
                <a:gd name="connsiteX6" fmla="*/ 1511084 w 1511084"/>
                <a:gd name="connsiteY6" fmla="*/ 540817 h 600908"/>
                <a:gd name="connsiteX7" fmla="*/ 1493484 w 1511084"/>
                <a:gd name="connsiteY7" fmla="*/ 583308 h 600908"/>
                <a:gd name="connsiteX8" fmla="*/ 1450993 w 1511084"/>
                <a:gd name="connsiteY8" fmla="*/ 600908 h 600908"/>
                <a:gd name="connsiteX9" fmla="*/ 60091 w 1511084"/>
                <a:gd name="connsiteY9" fmla="*/ 600908 h 600908"/>
                <a:gd name="connsiteX10" fmla="*/ 17600 w 1511084"/>
                <a:gd name="connsiteY10" fmla="*/ 583308 h 600908"/>
                <a:gd name="connsiteX11" fmla="*/ 0 w 1511084"/>
                <a:gd name="connsiteY11" fmla="*/ 540817 h 600908"/>
                <a:gd name="connsiteX12" fmla="*/ 0 w 1511084"/>
                <a:gd name="connsiteY12" fmla="*/ 60091 h 60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084" h="600908">
                  <a:moveTo>
                    <a:pt x="0" y="60091"/>
                  </a:moveTo>
                  <a:cubicBezTo>
                    <a:pt x="0" y="44154"/>
                    <a:pt x="6331" y="28869"/>
                    <a:pt x="17600" y="17600"/>
                  </a:cubicBezTo>
                  <a:cubicBezTo>
                    <a:pt x="28869" y="6331"/>
                    <a:pt x="44154" y="0"/>
                    <a:pt x="60091" y="0"/>
                  </a:cubicBezTo>
                  <a:lnTo>
                    <a:pt x="1450993" y="0"/>
                  </a:lnTo>
                  <a:cubicBezTo>
                    <a:pt x="1466930" y="0"/>
                    <a:pt x="1482215" y="6331"/>
                    <a:pt x="1493484" y="17600"/>
                  </a:cubicBezTo>
                  <a:cubicBezTo>
                    <a:pt x="1504753" y="28869"/>
                    <a:pt x="1511084" y="44154"/>
                    <a:pt x="1511084" y="60091"/>
                  </a:cubicBezTo>
                  <a:lnTo>
                    <a:pt x="1511084" y="540817"/>
                  </a:lnTo>
                  <a:cubicBezTo>
                    <a:pt x="1511084" y="556754"/>
                    <a:pt x="1504753" y="572039"/>
                    <a:pt x="1493484" y="583308"/>
                  </a:cubicBezTo>
                  <a:cubicBezTo>
                    <a:pt x="1482215" y="594577"/>
                    <a:pt x="1466930" y="600908"/>
                    <a:pt x="1450993" y="600908"/>
                  </a:cubicBezTo>
                  <a:lnTo>
                    <a:pt x="60091" y="600908"/>
                  </a:lnTo>
                  <a:cubicBezTo>
                    <a:pt x="44154" y="600908"/>
                    <a:pt x="28869" y="594577"/>
                    <a:pt x="17600" y="583308"/>
                  </a:cubicBezTo>
                  <a:cubicBezTo>
                    <a:pt x="6331" y="572039"/>
                    <a:pt x="0" y="556754"/>
                    <a:pt x="0" y="540817"/>
                  </a:cubicBezTo>
                  <a:lnTo>
                    <a:pt x="0" y="600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0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275" tIns="62050" rIns="84275" bIns="62050" numCol="1" spcCol="1270" anchor="ctr" anchorCtr="0">
              <a:noAutofit/>
            </a:bodyPr>
            <a:lstStyle/>
            <a:p>
              <a:pPr lvl="0" algn="ctr" defTabSz="1555750"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dirty="0" smtClean="0">
                  <a:solidFill>
                    <a:schemeClr val="bg1"/>
                  </a:solidFill>
                  <a:cs typeface="B Nazanin" pitchFamily="2" charset="-78"/>
                </a:rPr>
                <a:t>مقاومت</a:t>
              </a:r>
              <a:endParaRPr lang="fa-IR" sz="2000" b="1" kern="1200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206931" y="4521543"/>
              <a:ext cx="1699969" cy="1402119"/>
            </a:xfrm>
            <a:custGeom>
              <a:avLst/>
              <a:gdLst>
                <a:gd name="connsiteX0" fmla="*/ 0 w 1699969"/>
                <a:gd name="connsiteY0" fmla="*/ 140212 h 1402119"/>
                <a:gd name="connsiteX1" fmla="*/ 41067 w 1699969"/>
                <a:gd name="connsiteY1" fmla="*/ 41067 h 1402119"/>
                <a:gd name="connsiteX2" fmla="*/ 140212 w 1699969"/>
                <a:gd name="connsiteY2" fmla="*/ 0 h 1402119"/>
                <a:gd name="connsiteX3" fmla="*/ 1559757 w 1699969"/>
                <a:gd name="connsiteY3" fmla="*/ 0 h 1402119"/>
                <a:gd name="connsiteX4" fmla="*/ 1658902 w 1699969"/>
                <a:gd name="connsiteY4" fmla="*/ 41067 h 1402119"/>
                <a:gd name="connsiteX5" fmla="*/ 1699969 w 1699969"/>
                <a:gd name="connsiteY5" fmla="*/ 140212 h 1402119"/>
                <a:gd name="connsiteX6" fmla="*/ 1699969 w 1699969"/>
                <a:gd name="connsiteY6" fmla="*/ 1261907 h 1402119"/>
                <a:gd name="connsiteX7" fmla="*/ 1658902 w 1699969"/>
                <a:gd name="connsiteY7" fmla="*/ 1361052 h 1402119"/>
                <a:gd name="connsiteX8" fmla="*/ 1559757 w 1699969"/>
                <a:gd name="connsiteY8" fmla="*/ 1402119 h 1402119"/>
                <a:gd name="connsiteX9" fmla="*/ 140212 w 1699969"/>
                <a:gd name="connsiteY9" fmla="*/ 1402119 h 1402119"/>
                <a:gd name="connsiteX10" fmla="*/ 41067 w 1699969"/>
                <a:gd name="connsiteY10" fmla="*/ 1361052 h 1402119"/>
                <a:gd name="connsiteX11" fmla="*/ 0 w 1699969"/>
                <a:gd name="connsiteY11" fmla="*/ 1261907 h 1402119"/>
                <a:gd name="connsiteX12" fmla="*/ 0 w 1699969"/>
                <a:gd name="connsiteY12" fmla="*/ 140212 h 1402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9969" h="1402119">
                  <a:moveTo>
                    <a:pt x="0" y="140212"/>
                  </a:moveTo>
                  <a:cubicBezTo>
                    <a:pt x="0" y="103025"/>
                    <a:pt x="14772" y="67362"/>
                    <a:pt x="41067" y="41067"/>
                  </a:cubicBezTo>
                  <a:cubicBezTo>
                    <a:pt x="67362" y="14772"/>
                    <a:pt x="103025" y="0"/>
                    <a:pt x="140212" y="0"/>
                  </a:cubicBezTo>
                  <a:lnTo>
                    <a:pt x="1559757" y="0"/>
                  </a:lnTo>
                  <a:cubicBezTo>
                    <a:pt x="1596944" y="0"/>
                    <a:pt x="1632607" y="14772"/>
                    <a:pt x="1658902" y="41067"/>
                  </a:cubicBezTo>
                  <a:cubicBezTo>
                    <a:pt x="1685197" y="67362"/>
                    <a:pt x="1699969" y="103025"/>
                    <a:pt x="1699969" y="140212"/>
                  </a:cubicBezTo>
                  <a:lnTo>
                    <a:pt x="1699969" y="1261907"/>
                  </a:lnTo>
                  <a:cubicBezTo>
                    <a:pt x="1699969" y="1299094"/>
                    <a:pt x="1685197" y="1334757"/>
                    <a:pt x="1658902" y="1361052"/>
                  </a:cubicBezTo>
                  <a:cubicBezTo>
                    <a:pt x="1632607" y="1387347"/>
                    <a:pt x="1596944" y="1402119"/>
                    <a:pt x="1559757" y="1402119"/>
                  </a:cubicBezTo>
                  <a:lnTo>
                    <a:pt x="140212" y="1402119"/>
                  </a:lnTo>
                  <a:cubicBezTo>
                    <a:pt x="103025" y="1402119"/>
                    <a:pt x="67362" y="1387347"/>
                    <a:pt x="41067" y="1361052"/>
                  </a:cubicBezTo>
                  <a:cubicBezTo>
                    <a:pt x="14772" y="1334757"/>
                    <a:pt x="0" y="1299094"/>
                    <a:pt x="0" y="1261907"/>
                  </a:cubicBezTo>
                  <a:lnTo>
                    <a:pt x="0" y="140212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322" tIns="91322" rIns="91322" bIns="391776" numCol="1" spcCol="1270" anchor="t" anchorCtr="0">
              <a:noAutofit/>
            </a:bodyPr>
            <a:lstStyle/>
            <a:p>
              <a:pPr marL="285750" lvl="1" indent="-20638" algn="ctr" defTabSz="1377950">
                <a:spcBef>
                  <a:spcPct val="0"/>
                </a:spcBef>
                <a:spcAft>
                  <a:spcPct val="15000"/>
                </a:spcAft>
              </a:pPr>
              <a:r>
                <a:rPr lang="fa-IR" sz="2000" b="1" dirty="0" smtClean="0">
                  <a:solidFill>
                    <a:schemeClr val="tx1"/>
                  </a:solidFill>
                  <a:cs typeface="B Nazanin" pitchFamily="2" charset="-78"/>
                </a:rPr>
                <a:t>توانایی سیستم در اجرای فرایندهای کارکردی با نرخ ثابت، فارغ از اختلالات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584703" y="5623208"/>
              <a:ext cx="1511084" cy="600908"/>
            </a:xfrm>
            <a:custGeom>
              <a:avLst/>
              <a:gdLst>
                <a:gd name="connsiteX0" fmla="*/ 0 w 1511084"/>
                <a:gd name="connsiteY0" fmla="*/ 60091 h 600908"/>
                <a:gd name="connsiteX1" fmla="*/ 17600 w 1511084"/>
                <a:gd name="connsiteY1" fmla="*/ 17600 h 600908"/>
                <a:gd name="connsiteX2" fmla="*/ 60091 w 1511084"/>
                <a:gd name="connsiteY2" fmla="*/ 0 h 600908"/>
                <a:gd name="connsiteX3" fmla="*/ 1450993 w 1511084"/>
                <a:gd name="connsiteY3" fmla="*/ 0 h 600908"/>
                <a:gd name="connsiteX4" fmla="*/ 1493484 w 1511084"/>
                <a:gd name="connsiteY4" fmla="*/ 17600 h 600908"/>
                <a:gd name="connsiteX5" fmla="*/ 1511084 w 1511084"/>
                <a:gd name="connsiteY5" fmla="*/ 60091 h 600908"/>
                <a:gd name="connsiteX6" fmla="*/ 1511084 w 1511084"/>
                <a:gd name="connsiteY6" fmla="*/ 540817 h 600908"/>
                <a:gd name="connsiteX7" fmla="*/ 1493484 w 1511084"/>
                <a:gd name="connsiteY7" fmla="*/ 583308 h 600908"/>
                <a:gd name="connsiteX8" fmla="*/ 1450993 w 1511084"/>
                <a:gd name="connsiteY8" fmla="*/ 600908 h 600908"/>
                <a:gd name="connsiteX9" fmla="*/ 60091 w 1511084"/>
                <a:gd name="connsiteY9" fmla="*/ 600908 h 600908"/>
                <a:gd name="connsiteX10" fmla="*/ 17600 w 1511084"/>
                <a:gd name="connsiteY10" fmla="*/ 583308 h 600908"/>
                <a:gd name="connsiteX11" fmla="*/ 0 w 1511084"/>
                <a:gd name="connsiteY11" fmla="*/ 540817 h 600908"/>
                <a:gd name="connsiteX12" fmla="*/ 0 w 1511084"/>
                <a:gd name="connsiteY12" fmla="*/ 60091 h 60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11084" h="600908">
                  <a:moveTo>
                    <a:pt x="0" y="60091"/>
                  </a:moveTo>
                  <a:cubicBezTo>
                    <a:pt x="0" y="44154"/>
                    <a:pt x="6331" y="28869"/>
                    <a:pt x="17600" y="17600"/>
                  </a:cubicBezTo>
                  <a:cubicBezTo>
                    <a:pt x="28869" y="6331"/>
                    <a:pt x="44154" y="0"/>
                    <a:pt x="60091" y="0"/>
                  </a:cubicBezTo>
                  <a:lnTo>
                    <a:pt x="1450993" y="0"/>
                  </a:lnTo>
                  <a:cubicBezTo>
                    <a:pt x="1466930" y="0"/>
                    <a:pt x="1482215" y="6331"/>
                    <a:pt x="1493484" y="17600"/>
                  </a:cubicBezTo>
                  <a:cubicBezTo>
                    <a:pt x="1504753" y="28869"/>
                    <a:pt x="1511084" y="44154"/>
                    <a:pt x="1511084" y="60091"/>
                  </a:cubicBezTo>
                  <a:lnTo>
                    <a:pt x="1511084" y="540817"/>
                  </a:lnTo>
                  <a:cubicBezTo>
                    <a:pt x="1511084" y="556754"/>
                    <a:pt x="1504753" y="572039"/>
                    <a:pt x="1493484" y="583308"/>
                  </a:cubicBezTo>
                  <a:cubicBezTo>
                    <a:pt x="1482215" y="594577"/>
                    <a:pt x="1466930" y="600908"/>
                    <a:pt x="1450993" y="600908"/>
                  </a:cubicBezTo>
                  <a:lnTo>
                    <a:pt x="60091" y="600908"/>
                  </a:lnTo>
                  <a:cubicBezTo>
                    <a:pt x="44154" y="600908"/>
                    <a:pt x="28869" y="594577"/>
                    <a:pt x="17600" y="583308"/>
                  </a:cubicBezTo>
                  <a:cubicBezTo>
                    <a:pt x="6331" y="572039"/>
                    <a:pt x="0" y="556754"/>
                    <a:pt x="0" y="540817"/>
                  </a:cubicBezTo>
                  <a:lnTo>
                    <a:pt x="0" y="6009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275" tIns="62050" rIns="84275" bIns="62050" numCol="1" spcCol="1270" anchor="ctr" anchorCtr="0">
              <a:noAutofit/>
            </a:bodyPr>
            <a:lstStyle/>
            <a:p>
              <a:pPr lvl="0" algn="ctr" defTabSz="1555750"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b="1" dirty="0" smtClean="0">
                  <a:solidFill>
                    <a:schemeClr val="bg1"/>
                  </a:solidFill>
                  <a:cs typeface="B Nazanin" pitchFamily="2" charset="-78"/>
                </a:rPr>
                <a:t>افزونگی کارکردی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98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10- مطالعه موردی: </a:t>
            </a:r>
            <a:r>
              <a:rPr lang="fa-IR" dirty="0"/>
              <a:t>بوم‌سازگان نوآوری داروهای زیستی در ایران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chemeClr val="accent3">
                    <a:lumMod val="75000"/>
                  </a:schemeClr>
                </a:solidFill>
              </a:rPr>
              <a:t>توانمندی‌های علمی قابل توجه در زیست‌فناوری و سلول‌های بنیادی، به‌ویژه توسط موسسات تحقیقات دارویی مثل سیناژن، پاستور و رازی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chemeClr val="accent2">
                    <a:lumMod val="75000"/>
                  </a:schemeClr>
                </a:solidFill>
              </a:rPr>
              <a:t>کاهش حضور رقبای خارجی به دلیل تحریم‌ها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شروع فعالیت‌های تولید زیست‌دارو در ایران از دهه 90 میلادي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chemeClr val="accent4">
                    <a:lumMod val="75000"/>
                  </a:schemeClr>
                </a:solidFill>
              </a:rPr>
              <a:t>تولید20 داروي زیست‌فناوری در ایران با کاربرد در درمان بیماري‌هاي خاص مانند انواع سرطان، ام‌اس و هموفیلی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>
                <a:solidFill>
                  <a:schemeClr val="accent5">
                    <a:lumMod val="75000"/>
                  </a:schemeClr>
                </a:solidFill>
              </a:rPr>
              <a:t>دستیابی به رتبه دوم تولید محصولات زیست‌فناوری در آسیا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/>
              <a:t>دستیابی به رتبه 14 جهان در پژوهش‌های سلول‌های بنیادی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47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پیدایش مفهوم بوم‌سازگان نوآوری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«</a:t>
            </a:r>
            <a:r>
              <a:rPr lang="fa-IR" dirty="0"/>
              <a:t>بوم‌سازگان کسب‌وکار» مور (1993): یک جامعه اقتصادی متشکل از افراد و سازمان‌ها که در تعامل با یکدیگر، ارزش و خدمات را برای مشتریان ایجاد </a:t>
            </a:r>
            <a:r>
              <a:rPr lang="fa-IR" dirty="0" smtClean="0"/>
              <a:t>می‌کنند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اتخاذ دیدگاه تکاملی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استعاره زیست‌محیطی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مفهوم هم‌تکاملی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مفهوم «بوم‌سازگان نوآوری» ادنر (2006): ترتیبات </a:t>
            </a:r>
            <a:r>
              <a:rPr lang="fa-IR" dirty="0" smtClean="0"/>
              <a:t>همکارانه برای ترکیب‌کردن محصولات </a:t>
            </a:r>
            <a:r>
              <a:rPr lang="fa-IR" dirty="0"/>
              <a:t>و خدمات </a:t>
            </a:r>
            <a:r>
              <a:rPr lang="fa-IR" dirty="0" smtClean="0"/>
              <a:t>بنگاه‌ها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تأکید بر آفرینش و هم‌آفرینش ارزش</a:t>
            </a:r>
            <a:endParaRPr lang="fa-IR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0" y="909368"/>
            <a:ext cx="7091813" cy="55081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15587" y="1628800"/>
            <a:ext cx="7352800" cy="4384247"/>
            <a:chOff x="12179" y="-158563"/>
            <a:chExt cx="6079863" cy="36252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2850078"/>
              <a:ext cx="809625" cy="6165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3705102" y="1128156"/>
              <a:ext cx="561975" cy="42799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188213" flipH="1" flipV="1">
              <a:off x="1787237" y="1027216"/>
              <a:ext cx="561975" cy="42799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41183" y="20062"/>
              <a:ext cx="3376594" cy="962046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37019" y="1900052"/>
              <a:ext cx="803610" cy="723482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54380" y="1911928"/>
              <a:ext cx="527538" cy="256233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7528" y="2660073"/>
              <a:ext cx="628650" cy="255905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199408" y="2125683"/>
              <a:ext cx="175846" cy="1556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448790" y="2173185"/>
              <a:ext cx="115556" cy="186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1781299" y="2173185"/>
              <a:ext cx="150725" cy="1854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1983180" y="2125683"/>
              <a:ext cx="376813" cy="260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1864426" y="1852551"/>
              <a:ext cx="211015" cy="110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258785" y="1864426"/>
              <a:ext cx="155665" cy="110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448790" y="1757548"/>
              <a:ext cx="114935" cy="1858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698172" y="1769424"/>
              <a:ext cx="105508" cy="1602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2933206" y="1246909"/>
              <a:ext cx="492313" cy="4923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671948" y="1864426"/>
              <a:ext cx="492125" cy="49212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277590" y="1852551"/>
              <a:ext cx="492125" cy="49212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61361" y="1721922"/>
              <a:ext cx="808892" cy="246143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11542">
              <a:off x="2968832" y="1353787"/>
              <a:ext cx="400685" cy="305435"/>
            </a:xfrm>
            <a:prstGeom prst="rect">
              <a:avLst/>
            </a:prstGeom>
          </p:spPr>
        </p:pic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12179" y="1866055"/>
              <a:ext cx="855024" cy="32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algn="ctr" rtl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900" b="1" spc="-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محصول جدید</a:t>
              </a:r>
              <a:endPara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2"/>
            <p:cNvSpPr txBox="1">
              <a:spLocks noChangeArrowheads="1"/>
            </p:cNvSpPr>
            <p:nvPr/>
          </p:nvSpPr>
          <p:spPr bwMode="auto">
            <a:xfrm>
              <a:off x="842660" y="2604581"/>
              <a:ext cx="9334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algn="ctr" rtl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000" b="1" spc="-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کارآزمایی بالینی</a:t>
              </a:r>
              <a:endPara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2"/>
            <p:cNvSpPr txBox="1">
              <a:spLocks noChangeArrowheads="1"/>
            </p:cNvSpPr>
            <p:nvPr/>
          </p:nvSpPr>
          <p:spPr bwMode="auto">
            <a:xfrm>
              <a:off x="1882238" y="1852546"/>
              <a:ext cx="683895" cy="36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 rtl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100" b="1" spc="-5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Lotus" panose="00000400000000000000" pitchFamily="2" charset="-78"/>
                </a:rPr>
                <a:t>تولید دارو</a:t>
              </a:r>
              <a:endPara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2018806" y="1698172"/>
              <a:ext cx="50419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 rtl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600" b="1" spc="-2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پژوهشگران</a:t>
              </a:r>
              <a:endPara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1693805" y="1558400"/>
              <a:ext cx="626931" cy="267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 rtl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800" b="1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دانشگاه‌ها و مراکز </a:t>
              </a:r>
              <a:r>
                <a:rPr lang="en-US" sz="700" b="1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R&amp;D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2"/>
            <p:cNvSpPr txBox="1">
              <a:spLocks noChangeArrowheads="1"/>
            </p:cNvSpPr>
            <p:nvPr/>
          </p:nvSpPr>
          <p:spPr bwMode="auto">
            <a:xfrm>
              <a:off x="1067574" y="1507383"/>
              <a:ext cx="73946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a-IR" sz="800" b="1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مراکز رشد و شتاب‌دهنده‌ها</a:t>
              </a:r>
              <a:endParaRPr lang="en-US" sz="800" b="1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33" name="Text Box 2"/>
            <p:cNvSpPr txBox="1">
              <a:spLocks noChangeArrowheads="1"/>
            </p:cNvSpPr>
            <p:nvPr/>
          </p:nvSpPr>
          <p:spPr bwMode="auto">
            <a:xfrm>
              <a:off x="784381" y="1724220"/>
              <a:ext cx="675467" cy="237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a-IR" sz="800" b="1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تامین‌کنندگان</a:t>
              </a:r>
              <a:endParaRPr lang="en-US" sz="800" b="1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2020858" y="2350727"/>
              <a:ext cx="751726" cy="325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/>
              <a:r>
                <a:rPr lang="en-US" sz="800" b="1" spc="-2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VC</a:t>
              </a:r>
              <a:r>
                <a:rPr lang="fa-IR" sz="800" b="1" spc="-2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(</a:t>
              </a:r>
              <a:r>
                <a:rPr lang="fa-IR" sz="800" b="1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صندوق </a:t>
              </a:r>
              <a:r>
                <a:rPr lang="fa-IR" sz="800" b="1" spc="-2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زیست‌فناوری</a:t>
              </a:r>
              <a:r>
                <a:rPr lang="fa-IR" sz="800" b="1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)</a:t>
              </a:r>
              <a:endParaRPr lang="en-US" sz="800" b="1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35" name="Text Box 2"/>
            <p:cNvSpPr txBox="1">
              <a:spLocks noChangeArrowheads="1"/>
            </p:cNvSpPr>
            <p:nvPr/>
          </p:nvSpPr>
          <p:spPr bwMode="auto">
            <a:xfrm>
              <a:off x="737827" y="1938631"/>
              <a:ext cx="629635" cy="29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a-IR" sz="800" b="1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آزمایشگاه‌های </a:t>
              </a:r>
              <a:r>
                <a:rPr lang="fa-IR" sz="800" b="1" spc="-2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معتمد </a:t>
              </a:r>
              <a:r>
                <a:rPr lang="fa-IR" sz="800" b="1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سازمان غذا و دارو</a:t>
              </a:r>
              <a:endParaRPr lang="en-US" sz="800" b="1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n-US" sz="800" b="1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997528" y="2304107"/>
              <a:ext cx="872135" cy="29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a-IR" sz="800" b="1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شرکت‌های خارجی</a:t>
              </a:r>
              <a:endParaRPr lang="en-US" sz="800" b="1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algn="ctr">
                <a:lnSpc>
                  <a:spcPct val="80000"/>
                </a:lnSpc>
                <a:spcAft>
                  <a:spcPts val="1000"/>
                </a:spcAft>
              </a:pPr>
              <a:r>
                <a:rPr lang="fa-IR" sz="800" b="1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(انتقال فناوری): مواد و سلول</a:t>
              </a:r>
              <a:endParaRPr lang="en-US" sz="800" b="1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1626920" y="2315689"/>
              <a:ext cx="608362" cy="463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fa-IR" sz="800" b="1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تسهیلات کم‌بهره</a:t>
              </a:r>
              <a:endParaRPr lang="en-US" sz="800" b="1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algn="ctr">
                <a:lnSpc>
                  <a:spcPct val="80000"/>
                </a:lnSpc>
              </a:pPr>
              <a:r>
                <a:rPr lang="fa-IR" sz="800" b="1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(</a:t>
              </a:r>
              <a:r>
                <a:rPr lang="fa-IR" sz="800" b="1" spc="-2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صندوق </a:t>
              </a:r>
              <a:r>
                <a:rPr lang="fa-IR" sz="800" b="1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نوآوری </a:t>
              </a:r>
              <a:r>
                <a:rPr lang="fa-IR" sz="800" b="1" spc="-2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و سایر)</a:t>
              </a:r>
              <a:endParaRPr lang="en-US" sz="800" b="1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1708926" y="2746844"/>
              <a:ext cx="81407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 rtl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000" b="1" spc="-3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Lotus" panose="00000400000000000000" pitchFamily="2" charset="-78"/>
                </a:rPr>
                <a:t>واردات  دارو دارو</a:t>
              </a:r>
              <a:endPara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1608244" y="2907181"/>
              <a:ext cx="1039558" cy="366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800" b="1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واردات رسمی </a:t>
              </a:r>
              <a:endParaRPr lang="fa-IR" sz="800" b="1" spc="-2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0" marR="0" algn="ctr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800" b="1" spc="-2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واردات </a:t>
              </a:r>
              <a:r>
                <a:rPr lang="fa-IR" sz="800" b="1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غیررسمی </a:t>
              </a:r>
              <a:endParaRPr lang="en-US" sz="800" b="1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3788229" y="2054431"/>
              <a:ext cx="814070" cy="392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 rtl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100" b="1" spc="-3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  <a:t>توزیع دارو</a:t>
              </a:r>
              <a:endPara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4061361" y="1665030"/>
              <a:ext cx="855024" cy="32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marL="0" marR="0" algn="ctr" rtl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fa-IR" sz="1000" b="1" spc="-5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سازمان‌های بیمه‌گر</a:t>
              </a:r>
              <a:endPara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5237019" y="1912389"/>
              <a:ext cx="855023" cy="747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l" rtl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900" b="1" spc="-3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پزشکان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l" rtl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900" b="1" spc="-3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داروخانه‌های بیمارستان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l" rtl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900" b="1" spc="-3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داروخانه‌ها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l" rtl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900" b="1" spc="-3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بیماران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327" y="1049729"/>
              <a:ext cx="993775" cy="75692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14" b="46720"/>
            <a:stretch/>
          </p:blipFill>
          <p:spPr bwMode="auto">
            <a:xfrm rot="5400000">
              <a:off x="3295403" y="1953491"/>
              <a:ext cx="1005205" cy="2609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463"/>
            <a:stretch/>
          </p:blipFill>
          <p:spPr bwMode="auto">
            <a:xfrm rot="15655443">
              <a:off x="2042557" y="1983179"/>
              <a:ext cx="1132205" cy="3581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3475522" y="-158563"/>
              <a:ext cx="956345" cy="1202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justLow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800" b="1" spc="-3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Lotus" panose="00000400000000000000" pitchFamily="2" charset="-78"/>
                </a:rPr>
                <a:t>3. سیاستگذاری و تنظیم‌گری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14300" marR="0" lvl="0" indent="-114300" algn="r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114300" algn="l"/>
                  <a:tab pos="165100" algn="l"/>
                </a:tabLst>
              </a:pPr>
              <a:r>
                <a:rPr lang="fa-IR" sz="700" b="1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معاونت غذا و دارو </a:t>
              </a:r>
              <a:r>
                <a:rPr lang="fa-IR" sz="700" b="1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  <a:t>–</a:t>
              </a:r>
              <a:r>
                <a:rPr lang="fa-IR" sz="700" b="1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وزارت بهداشت </a:t>
              </a:r>
              <a:endPara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endParaRPr>
            </a:p>
            <a:p>
              <a:pPr marL="0" marR="0" algn="justLow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700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- تامین و نظارت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justLow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700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- تایید محصول و مجوز تولید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justLow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700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- ورود دارو به فارماکوپه ایران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justLow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700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- قیمت‌گذاری به صرفه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justLow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700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- محدودیت واردات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justLow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700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- صدور مجوز صادرات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justLow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700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-پیشنهاد تعرفه واردات به وزارت صنایع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justLow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700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- تعیین درصد سهم بیمار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justLow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700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- مجوز واردات مواد تجهیزات و ملزومات تولید</a:t>
              </a:r>
              <a:endPara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7" name="Text Box 2"/>
            <p:cNvSpPr txBox="1">
              <a:spLocks noChangeArrowheads="1"/>
            </p:cNvSpPr>
            <p:nvPr/>
          </p:nvSpPr>
          <p:spPr bwMode="auto">
            <a:xfrm>
              <a:off x="2463312" y="44379"/>
              <a:ext cx="1039715" cy="93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114300" marR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tabLst>
                  <a:tab pos="914400" algn="l"/>
                </a:tabLst>
              </a:pPr>
              <a:r>
                <a:rPr lang="fa-IR" sz="600" b="1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Lotus" panose="00000400000000000000" pitchFamily="2" charset="-78"/>
                </a:rPr>
                <a:t>1</a:t>
              </a:r>
              <a:r>
                <a:rPr lang="fa-IR" sz="700" b="1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Lotus" panose="00000400000000000000" pitchFamily="2" charset="-78"/>
                </a:rPr>
                <a:t>. </a:t>
              </a: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سیاستگذاری عمومی </a:t>
              </a:r>
              <a:r>
                <a:rPr lang="fa-IR" sz="900" spc="-2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علم</a:t>
              </a:r>
              <a:br>
                <a:rPr lang="fa-IR" sz="900" spc="-2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</a:br>
              <a:r>
                <a:rPr lang="fa-IR" sz="900" spc="-2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 </a:t>
              </a: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و فناوری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شورای عالی انقلاب فرهنگی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شورای عالی علوم، تحقیقات و فناوری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مجلس شورای اسلامی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سازمان مدیریت و برنامه‌ریزی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مجمع تشخیص مصلحت نظام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معاونت علمی و فناوری ریاست جمهوری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ستاد توسعه زیست‌فناوری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1332018" y="79603"/>
              <a:ext cx="1138154" cy="926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92075" marR="0" indent="-5715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700" b="1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Lotus" panose="00000400000000000000" pitchFamily="2" charset="-78"/>
                </a:rPr>
                <a:t>2. </a:t>
              </a: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سیاستگذاری عمومی سلامت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1143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وزارت بهداشت (طرح تحول سلامت)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1143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افزایش سهم بیمه‌ها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1143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پزشک خانواده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1143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وزارت بهداشت (شورای فناوری سلامت):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1143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تولید اسناد بالادستی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1143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تعیین و ابلاغ اسناد بالادستی به </a:t>
              </a:r>
              <a:r>
                <a:rPr lang="fa-IR" sz="900" spc="-2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سازمان غذا </a:t>
              </a: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و دارو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61287" flipH="1" flipV="1">
              <a:off x="2980707" y="2339439"/>
              <a:ext cx="180975" cy="13779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638713" flipV="1">
              <a:off x="3301341" y="2351315"/>
              <a:ext cx="180975" cy="13779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638713" flipH="1">
              <a:off x="2956956" y="1733798"/>
              <a:ext cx="180975" cy="13779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61287">
              <a:off x="3277590" y="1721922"/>
              <a:ext cx="180975" cy="137795"/>
            </a:xfrm>
            <a:prstGeom prst="rect">
              <a:avLst/>
            </a:prstGeom>
          </p:spPr>
        </p:pic>
        <p:sp>
          <p:nvSpPr>
            <p:cNvPr id="53" name="Text Box 2"/>
            <p:cNvSpPr txBox="1">
              <a:spLocks noChangeArrowheads="1"/>
            </p:cNvSpPr>
            <p:nvPr/>
          </p:nvSpPr>
          <p:spPr bwMode="auto">
            <a:xfrm>
              <a:off x="200724" y="63851"/>
              <a:ext cx="1057506" cy="87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98425" marR="0" indent="-57150" algn="justLow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a-IR" sz="700" b="1" spc="-2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B Lotus" panose="00000400000000000000" pitchFamily="2" charset="-78"/>
                </a:rPr>
                <a:t>4.  </a:t>
              </a: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سیاستگذاری و تسهیل‌گری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algn="r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1143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مرکز همکاری‌ها و فناوری‌های ریاست‌جمهوری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algn="r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1143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ستاد توسعه زیست‌فناوری 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algn="r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1143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انجمن‌های حوزه زیست‌فناوری و زیست‌فناوری سلامت 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algn="r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1143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مرکز توسعه کسب‌وکار فناوری 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marR="0" lvl="0" indent="-114300" algn="r" rtl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Symbol" panose="05050102010706020507" pitchFamily="18" charset="2"/>
                <a:buChar char=""/>
                <a:tabLst>
                  <a:tab pos="1143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کریدور خدمات صادرات محصولات دانش‌بنیان 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  <a:p>
              <a:pPr marL="114300" indent="-114300">
                <a:lnSpc>
                  <a:spcPct val="80000"/>
                </a:lnSpc>
                <a:buFont typeface="Symbol" panose="05050102010706020507" pitchFamily="18" charset="2"/>
                <a:buChar char=""/>
                <a:tabLst>
                  <a:tab pos="114300" algn="l"/>
                </a:tabLst>
              </a:pPr>
              <a:r>
                <a:rPr lang="fa-IR" sz="900" spc="-2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اتاق بازرگانی صنایع، معادن، و </a:t>
              </a:r>
              <a:r>
                <a:rPr lang="fa-IR" sz="900" spc="-20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Mitra" panose="00000400000000000000" pitchFamily="2" charset="-78"/>
                </a:rPr>
                <a:t>کشاورزی</a:t>
              </a:r>
              <a:endParaRPr lang="en-US" sz="900" spc="-2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endParaRPr>
            </a:p>
          </p:txBody>
        </p:sp>
      </p:grp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630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10- مطالعه موردی: مرحله تولد چرخه عمر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tx1"/>
              </a:buClr>
              <a:buNone/>
            </a:pPr>
            <a:r>
              <a:rPr lang="fa-IR" sz="4000" b="1" dirty="0">
                <a:solidFill>
                  <a:srgbClr val="FF0000"/>
                </a:solidFill>
              </a:rPr>
              <a:t>مرحله تولد بوم‌سازگان داروهای زیستی در ایران: </a:t>
            </a:r>
            <a:r>
              <a:rPr lang="fa-IR" sz="4000" dirty="0"/>
              <a:t>ایجاد درک مشترک اعضای بوم‌سازگان نسبت به نیاز مشتری، همکاری برای دستیابی به هدف مشترک و با فعالیت سیناژن به عنوان رهبر بوم‌سازگان</a:t>
            </a:r>
            <a:endParaRPr lang="en-US" sz="4000" dirty="0"/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آغاز این مرحله در  دهه‌هاي 70 و 80 شمسی توسط </a:t>
            </a:r>
            <a:r>
              <a:rPr lang="fa-IR" sz="3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افرادی </a:t>
            </a:r>
            <a:r>
              <a:rPr lang="fa-IR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در دولت و دانشگاه‌‌ها که </a:t>
            </a:r>
            <a:r>
              <a:rPr lang="fa-IR" sz="3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نقش </a:t>
            </a:r>
            <a:r>
              <a:rPr lang="fa-IR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واسطه را بین </a:t>
            </a:r>
            <a:r>
              <a:rPr lang="fa-IR" sz="3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این دو </a:t>
            </a:r>
            <a:r>
              <a:rPr lang="fa-IR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ایفا می‌کردند. فعالیت‌هاي اولیه شامل بحث‌هاي نظري و انتشار مقالات و مجله و برگزاري سمینارها و نشست‌ها، بدون وجود </a:t>
            </a:r>
            <a:r>
              <a:rPr lang="fa-IR" sz="3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چشم‌انداز </a:t>
            </a:r>
            <a:r>
              <a:rPr lang="fa-IR" sz="3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مشخص از آینده. </a:t>
            </a:r>
            <a:endParaRPr lang="en-US" sz="3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sz="3800" b="1" dirty="0">
                <a:solidFill>
                  <a:schemeClr val="tx1"/>
                </a:solidFill>
              </a:rPr>
              <a:t>احساس نیاز شدید به تولید داروهای زیست‌فناورانه در وزارت بهداشت در سال 1376 به دلیل هزینه بالاي </a:t>
            </a:r>
            <a:r>
              <a:rPr lang="fa-IR" sz="3800" b="1" dirty="0" smtClean="0">
                <a:solidFill>
                  <a:schemeClr val="tx1"/>
                </a:solidFill>
              </a:rPr>
              <a:t>واردات. </a:t>
            </a:r>
            <a:r>
              <a:rPr lang="fa-IR" sz="3800" b="1" dirty="0">
                <a:solidFill>
                  <a:schemeClr val="tx1"/>
                </a:solidFill>
              </a:rPr>
              <a:t>صدور </a:t>
            </a:r>
            <a:r>
              <a:rPr lang="fa-IR" sz="3800" b="1" dirty="0" smtClean="0">
                <a:solidFill>
                  <a:schemeClr val="tx1"/>
                </a:solidFill>
              </a:rPr>
              <a:t>فراخوان </a:t>
            </a:r>
            <a:r>
              <a:rPr lang="fa-IR" sz="3800" b="1" dirty="0">
                <a:solidFill>
                  <a:schemeClr val="tx1"/>
                </a:solidFill>
              </a:rPr>
              <a:t>عمومی از طرف وزارت بهداشت </a:t>
            </a:r>
            <a:r>
              <a:rPr lang="fa-IR" sz="3800" b="1" dirty="0" smtClean="0">
                <a:solidFill>
                  <a:schemeClr val="tx1"/>
                </a:solidFill>
              </a:rPr>
              <a:t>براي </a:t>
            </a:r>
            <a:r>
              <a:rPr lang="fa-IR" sz="3800" b="1" dirty="0">
                <a:solidFill>
                  <a:schemeClr val="tx1"/>
                </a:solidFill>
              </a:rPr>
              <a:t>تولید زیست‌داروها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sz="3800" b="1" dirty="0">
                <a:solidFill>
                  <a:schemeClr val="accent2">
                    <a:lumMod val="75000"/>
                  </a:schemeClr>
                </a:solidFill>
              </a:rPr>
              <a:t>تأسیس مرکز رشد دارویی دانشگاه علوم پزشکی تهران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sz="3800" b="1" dirty="0">
                <a:solidFill>
                  <a:schemeClr val="accent3">
                    <a:lumMod val="75000"/>
                  </a:schemeClr>
                </a:solidFill>
              </a:rPr>
              <a:t>تولید</a:t>
            </a:r>
            <a:r>
              <a:rPr lang="en-US" sz="3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a-IR" sz="3800" b="1" dirty="0">
                <a:solidFill>
                  <a:schemeClr val="accent3">
                    <a:lumMod val="75000"/>
                  </a:schemeClr>
                </a:solidFill>
              </a:rPr>
              <a:t>اولین داروي زیست‌فناوری تولید ایران </a:t>
            </a:r>
            <a:r>
              <a:rPr lang="fa-IR" sz="3800" b="1" dirty="0" smtClean="0">
                <a:solidFill>
                  <a:schemeClr val="accent3">
                    <a:lumMod val="75000"/>
                  </a:schemeClr>
                </a:solidFill>
              </a:rPr>
              <a:t>در </a:t>
            </a:r>
            <a:r>
              <a:rPr lang="fa-IR" sz="3800" b="1" dirty="0">
                <a:solidFill>
                  <a:schemeClr val="accent3">
                    <a:lumMod val="75000"/>
                  </a:schemeClr>
                </a:solidFill>
              </a:rPr>
              <a:t>سال 1380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sz="3800" b="1" dirty="0">
                <a:solidFill>
                  <a:schemeClr val="accent4">
                    <a:lumMod val="75000"/>
                  </a:schemeClr>
                </a:solidFill>
              </a:rPr>
              <a:t>تأثیر قابل توجه تعاملات سیناژن، مهم‌ترین تولیدکننده فرآورده‌هاي نوترکیب دارویی در ایران، با وزارت بهداشت در فرآیندها و ساختارهاي مربوط به بوم‌سازگان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92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مطالعه موردی: سیاست‌ها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اهمیت بالای شکل‌نگرفتن روابط پویا و سیستمی بین هستارها، نسبت به کمبود هستارها در بوم‌سازگان. </a:t>
            </a:r>
            <a:endParaRPr lang="fa-IR" dirty="0" smtClean="0"/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/>
              <a:t>مثال</a:t>
            </a:r>
            <a:r>
              <a:rPr lang="fa-IR" b="1" dirty="0"/>
              <a:t>: </a:t>
            </a:r>
            <a:r>
              <a:rPr lang="fa-IR" dirty="0"/>
              <a:t>حضور شرکت‌های نوآفرین در بوم‌سازگان، اما با تعاملات «ناقص، گسسته و کوتاه‌مدت» با شرکت‌های </a:t>
            </a:r>
            <a:r>
              <a:rPr lang="fa-IR" dirty="0" smtClean="0"/>
              <a:t>بزرگ. سیاست: تأسیس </a:t>
            </a:r>
            <a:r>
              <a:rPr lang="fa-IR" dirty="0"/>
              <a:t>شتابدهنده‌ها توسط شرکت‌های صنعتی با هدف کمک به توسعه محصول توسط شرکت‌های نوآفرین تا مرحله نیمه‌صنعتی برای ورود به </a:t>
            </a:r>
            <a:r>
              <a:rPr lang="fa-IR" dirty="0" smtClean="0"/>
              <a:t>بازار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43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مطالعه موردی: سیاست‌های کمک به ایجاد هم‌تکاملی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b="1" dirty="0"/>
              <a:t>ارتقای ارتباط با تأمین‌کنندگان خارجی مواد اولیه، سلول و تجهیزات به منظور ایجاد جریان‌های دانش و یادگیری شرکت‌های داخلی،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b="1" dirty="0">
                <a:solidFill>
                  <a:schemeClr val="accent6">
                    <a:lumMod val="75000"/>
                  </a:schemeClr>
                </a:solidFill>
              </a:rPr>
              <a:t>ارتقای رقابت بین تولیدکنندگان با اعطای مجوز تولید هر دارو به بیش از یک تولیدکننده،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تفکیک دو وظیفه تأمین و نظارت داروهای زیستی که هردو در حال حاضر توسط سازمان غذا و دارو انجام می‌شود،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b="1" dirty="0">
                <a:solidFill>
                  <a:schemeClr val="bg2">
                    <a:lumMod val="50000"/>
                  </a:schemeClr>
                </a:solidFill>
              </a:rPr>
              <a:t>کاهش قیمت داروهای گران‌قیمت زیستی برای مصرف‌کننده از طریق ایجاد پوشش بیمه‌ای و در نتیجه ایجاد بازار مصرف مناسب برای تولیدکنندگان</a:t>
            </a:r>
            <a:endParaRPr lang="en-US" sz="2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83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1- پیدایش مفهوم بوم‌سازگان نوآوری ـ ادامه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تأکید بر فرایند خلق نوآوری و روابط بین کنشگران برای ارائه آن به مشتریان </a:t>
            </a:r>
            <a:r>
              <a:rPr lang="fa-IR" dirty="0" smtClean="0"/>
              <a:t>و محیط </a:t>
            </a:r>
            <a:r>
              <a:rPr lang="fa-IR" dirty="0"/>
              <a:t>مساعد برای نوآوری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تعریف: عاملان اقتصادی و روابط اقتصادی و نیز اجزای غیر اقتصادی (مثل فناوری، نهادها، تعاملات اجتماعی و فرهنگ) که امکان نوآوری و انتشار آن را فراهم می‌سازند.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504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نظام نوآوری و بوم‌سازگان نوآوری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329399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60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/>
              <a:t>3- بوم‌سازگان نوآوری در سیاستگذاری: دو دیدگاه</a:t>
            </a:r>
            <a:endParaRPr lang="en-US" sz="3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0760640"/>
              </p:ext>
            </p:extLst>
          </p:nvPr>
        </p:nvGraphicFramePr>
        <p:xfrm>
          <a:off x="457200" y="1844824"/>
          <a:ext cx="7992888" cy="516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30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1">
                    <a:lumMod val="75000"/>
                  </a:schemeClr>
                </a:solidFill>
              </a:rPr>
              <a:t>4- تفاوت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</a:rPr>
              <a:t>دیدگاه‌های بوم‌سازگانی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کاربرد در زمینه‌های گوناگون، (مثال: بوم‌سازگان نوآوری شرکت‌ها، دانشگاه‌ها و شهرها، و نیز بوم‌سازگان‌های نوآوری منطقه‌ای و ملی) و با مقاصد مختلف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نبود توافق نظر جامع حول مفاهیم و تعاریف مرتبط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محبوبیت در میان مدیران، سیاستگذاران و پژوهشگران بدون وجود معانی و برداشت‌های یکسان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89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تفاوت دیدگاه‌های بوم‌سازگانی ـ ادامه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754989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432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تفاوت دیدگاه‌های بوم‌سازگانی: استعاره زیست‌محیطی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52806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33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01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19609</TotalTime>
  <Words>2521</Words>
  <Application>Microsoft Office PowerPoint</Application>
  <PresentationFormat>On-screen Show (4:3)</PresentationFormat>
  <Paragraphs>421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B Titr</vt:lpstr>
      <vt:lpstr>Arial</vt:lpstr>
      <vt:lpstr>Wingdings 2</vt:lpstr>
      <vt:lpstr>B Lotus</vt:lpstr>
      <vt:lpstr>Times New Roman</vt:lpstr>
      <vt:lpstr>Symbol</vt:lpstr>
      <vt:lpstr>B Mitra</vt:lpstr>
      <vt:lpstr>Trebuchet MS</vt:lpstr>
      <vt:lpstr>B Nazanin</vt:lpstr>
      <vt:lpstr>Calibri</vt:lpstr>
      <vt:lpstr>Georgia</vt:lpstr>
      <vt:lpstr>Urban</vt:lpstr>
      <vt:lpstr>سیاست­های علم، فناوری و نوآوری  برای تقویت بوم‌سازگان نوآوری</vt:lpstr>
      <vt:lpstr>فهرست مطالب </vt:lpstr>
      <vt:lpstr>1- پیدایش مفهوم بوم‌سازگان نوآوری</vt:lpstr>
      <vt:lpstr>1- پیدایش مفهوم بوم‌سازگان نوآوری ـ ادامه</vt:lpstr>
      <vt:lpstr>2- نظام نوآوری و بوم‌سازگان نوآوری</vt:lpstr>
      <vt:lpstr>3- بوم‌سازگان نوآوری در سیاستگذاری: دو دیدگاه</vt:lpstr>
      <vt:lpstr>4- تفاوت دیدگاه‌های بوم‌سازگانی</vt:lpstr>
      <vt:lpstr>4- تفاوت دیدگاه‌های بوم‌سازگانی ـ ادامه</vt:lpstr>
      <vt:lpstr>4- تفاوت دیدگاه‌های بوم‌سازگانی: استعاره زیست‌محیطی </vt:lpstr>
      <vt:lpstr>4- تفاوت دیدگاه‌های بوم‌سازگانی: انواع بوم‌سازگان‌ها</vt:lpstr>
      <vt:lpstr>4- تفاوت دیدگاه‌های بوم‌سازگانی: اجزای بوم‌سازگان نوآوری</vt:lpstr>
      <vt:lpstr>5- اجزای بوم‌سازگان نوآوری </vt:lpstr>
      <vt:lpstr>5- اجزای بوم‌سازگان نوآوری ـ ادامه</vt:lpstr>
      <vt:lpstr>5- اجزای بوم‌سازگان نوآوری: کنشگران</vt:lpstr>
      <vt:lpstr>5- اجزای بوم‌سازگان نوآوری: کنشگران -ادامه</vt:lpstr>
      <vt:lpstr>6- نقش‌های بوم‌سازگان نوآوری</vt:lpstr>
      <vt:lpstr>6- نقش‌های بوم‌سازگان نوآوری ـ ادامه</vt:lpstr>
      <vt:lpstr>7- چرخه عمر بوم‌سازگان</vt:lpstr>
      <vt:lpstr>8- سیاست‌های تقویت و ترمیم بوم‌سازگان نوآوری</vt:lpstr>
      <vt:lpstr>8- سیاست‌های تقویت و ترمیم بوم‌سازگان نوآوری- ادامه</vt:lpstr>
      <vt:lpstr>9- انواع سیاست‌های بوم‌سازگان نوآوری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10- مطالعه موردی: بوم‌سازگان نوآوری داروهای زیستی در ایران </vt:lpstr>
      <vt:lpstr>PowerPoint Presentation</vt:lpstr>
      <vt:lpstr>10- مطالعه موردی: مرحله تولد چرخه عمر</vt:lpstr>
      <vt:lpstr>مطالعه موردی: سیاست‌ها</vt:lpstr>
      <vt:lpstr>مطالعه موردی: سیاست‌های کمک به ایجاد هم‌تکاملی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Parisa</dc:creator>
  <cp:lastModifiedBy>Windows User</cp:lastModifiedBy>
  <cp:revision>80</cp:revision>
  <dcterms:created xsi:type="dcterms:W3CDTF">2019-05-01T06:29:46Z</dcterms:created>
  <dcterms:modified xsi:type="dcterms:W3CDTF">2019-07-22T14:13:20Z</dcterms:modified>
</cp:coreProperties>
</file>