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3">
  <p:sldMasterIdLst>
    <p:sldMasterId id="2147483660" r:id="rId1"/>
  </p:sldMasterIdLst>
  <p:notesMasterIdLst>
    <p:notesMasterId r:id="rId32"/>
  </p:notesMasterIdLst>
  <p:sldIdLst>
    <p:sldId id="256" r:id="rId2"/>
    <p:sldId id="265" r:id="rId3"/>
    <p:sldId id="282" r:id="rId4"/>
    <p:sldId id="269" r:id="rId5"/>
    <p:sldId id="270" r:id="rId6"/>
    <p:sldId id="271" r:id="rId7"/>
    <p:sldId id="272" r:id="rId8"/>
    <p:sldId id="273" r:id="rId9"/>
    <p:sldId id="293" r:id="rId10"/>
    <p:sldId id="274" r:id="rId11"/>
    <p:sldId id="280" r:id="rId12"/>
    <p:sldId id="275" r:id="rId13"/>
    <p:sldId id="281" r:id="rId14"/>
    <p:sldId id="283" r:id="rId15"/>
    <p:sldId id="284" r:id="rId16"/>
    <p:sldId id="285" r:id="rId17"/>
    <p:sldId id="276" r:id="rId18"/>
    <p:sldId id="277" r:id="rId19"/>
    <p:sldId id="278" r:id="rId20"/>
    <p:sldId id="279" r:id="rId21"/>
    <p:sldId id="298" r:id="rId22"/>
    <p:sldId id="294" r:id="rId23"/>
    <p:sldId id="288" r:id="rId24"/>
    <p:sldId id="289" r:id="rId25"/>
    <p:sldId id="290" r:id="rId26"/>
    <p:sldId id="295" r:id="rId27"/>
    <p:sldId id="291" r:id="rId28"/>
    <p:sldId id="296" r:id="rId29"/>
    <p:sldId id="297" r:id="rId30"/>
    <p:sldId id="292" r:id="rId31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B Titr" panose="00000700000000000000" pitchFamily="2" charset="-78"/>
      <p:bold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B Nazanin" panose="00000400000000000000" pitchFamily="2" charset="-78"/>
      <p:regular r:id="rId47"/>
      <p:bold r:id="rId4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4F81BD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195C-F036-4534-BDBA-62023436CD58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513F-A160-467A-968E-99685C399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4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2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513F-A160-467A-968E-99685C3996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E86C773-D694-4EDD-87E0-E3683A24975A}" type="datetime8">
              <a:rPr lang="fa-IR" smtClean="0"/>
              <a:t>24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4D0C5C5-566E-482E-AB48-A2903EAFA053}" type="datetime8">
              <a:rPr lang="fa-IR" smtClean="0"/>
              <a:t>24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F6A1A61-A69B-4F3E-A992-BF50F2D7E584}" type="datetime8">
              <a:rPr lang="fa-IR" smtClean="0"/>
              <a:t>24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8256" y="6478016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30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92240"/>
            <a:ext cx="762000" cy="365760"/>
          </a:xfrm>
        </p:spPr>
        <p:txBody>
          <a:bodyPr/>
          <a:lstStyle>
            <a:lvl1pPr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7AF2F64-81DE-4EBA-A274-72DEBB50EE92}" type="datetime8">
              <a:rPr lang="fa-IR" smtClean="0"/>
              <a:t>24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184F1C1-3555-4281-B188-3AD77E1CE707}" type="datetime8">
              <a:rPr lang="fa-IR" smtClean="0"/>
              <a:t>24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0AE57AE9-4DB6-4BE9-B545-31645C9BC0F9}" type="datetime8">
              <a:rPr lang="fa-IR" smtClean="0"/>
              <a:t>24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30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3ABA5AF-F386-4418-A831-326478B59D04}" type="datetime8">
              <a:rPr lang="fa-IR" smtClean="0"/>
              <a:t>24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2B18568-41E9-410A-8099-03F86181DDC5}" type="datetime8">
              <a:rPr lang="fa-IR" smtClean="0"/>
              <a:t>24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879C566-BE9B-4687-A74C-53E39BCC1786}" type="datetime8">
              <a:rPr lang="fa-IR" smtClean="0"/>
              <a:t>24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AAE0467-ECFE-466A-B4FA-58FEE669D914}" type="datetime8">
              <a:rPr lang="fa-IR" smtClean="0"/>
              <a:t>24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dirty="0" smtClean="0"/>
              <a:t>چارچوب تدوین برنامه‌های سیاستی</a:t>
            </a:r>
            <a:br>
              <a:rPr lang="fa-IR" sz="3200" dirty="0" smtClean="0"/>
            </a:br>
            <a:r>
              <a:rPr lang="fa-IR" sz="3200" dirty="0" smtClean="0"/>
              <a:t> علم، فناوری و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sz="3400" b="1" dirty="0" smtClean="0">
                <a:cs typeface="B Nazanin" pitchFamily="2" charset="-78"/>
              </a:rPr>
              <a:t>سید سروش قاضی‌نوری</a:t>
            </a:r>
          </a:p>
          <a:p>
            <a:pPr algn="ctr"/>
            <a:r>
              <a:rPr lang="fa-IR" sz="3400" b="1" dirty="0" smtClean="0"/>
              <a:t>نیلوفر ردائی</a:t>
            </a:r>
          </a:p>
          <a:p>
            <a:pPr algn="ctr"/>
            <a:endParaRPr lang="fa-IR" sz="3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3- گروه‌های هدف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160"/>
            <a:ext cx="8229600" cy="518920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1950" b="1" dirty="0" smtClean="0"/>
              <a:t>تعریف گروه هدف</a:t>
            </a:r>
            <a:r>
              <a:rPr lang="fa-IR" sz="1950" dirty="0" smtClean="0"/>
              <a:t>: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1950" dirty="0" smtClean="0"/>
              <a:t>اشخاص </a:t>
            </a:r>
            <a:r>
              <a:rPr lang="fa-IR" sz="1950" dirty="0"/>
              <a:t>یا گروه‌هایی که سیاستگذار به دنبال تأثیرگذاری و تغییر رفتار آنهاست</a:t>
            </a:r>
            <a:r>
              <a:rPr lang="fa-IR" sz="1950" dirty="0" smtClean="0"/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1950" dirty="0" smtClean="0"/>
              <a:t>امکان تبدیل برخی از ابزارهای سیاستی به گروه‌های هدف بعد از نهادینه‌سازی این ابزارها (به عنوان مثال پارک‌های علم و فناوری که در ابتدا ممکن است ابزار در دست دولت باشند ولی بعد از ورود بخش خصوصی و نهادینه شدن ابزار، مخاطب اهداف جدید دولت قرار گیرند.)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1950" b="1" dirty="0" smtClean="0"/>
              <a:t>معیارهای تعیین گروه هدف</a:t>
            </a:r>
            <a:r>
              <a:rPr lang="fa-IR" sz="1950" dirty="0" smtClean="0"/>
              <a:t>: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fa-IR" sz="1950" dirty="0" smtClean="0"/>
              <a:t>بيش‌ترين </a:t>
            </a:r>
            <a:r>
              <a:rPr lang="fa-IR" sz="1950" dirty="0"/>
              <a:t>تأثيرگذاري </a:t>
            </a:r>
            <a:r>
              <a:rPr lang="fa-IR" sz="1950" dirty="0" smtClean="0"/>
              <a:t>در </a:t>
            </a:r>
            <a:r>
              <a:rPr lang="fa-IR" sz="1950" dirty="0"/>
              <a:t>راستای تحقق اهداف </a:t>
            </a:r>
            <a:r>
              <a:rPr lang="fa-IR" sz="1950" dirty="0" smtClean="0"/>
              <a:t>سياستي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fa-IR" sz="1950" dirty="0" smtClean="0"/>
              <a:t>بيش‌ترين </a:t>
            </a:r>
            <a:r>
              <a:rPr lang="fa-IR" sz="1950" dirty="0"/>
              <a:t>ارتباطات پيشين و پسين در ساير حوزه‌ها </a:t>
            </a:r>
            <a:endParaRPr lang="fa-IR" sz="195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fa-IR" sz="1950" dirty="0"/>
              <a:t>بيش‌ترين سرريزهاي مثبت </a:t>
            </a:r>
            <a:r>
              <a:rPr lang="fa-IR" sz="1950" dirty="0" smtClean="0"/>
              <a:t>براي </a:t>
            </a:r>
            <a:r>
              <a:rPr lang="fa-IR" sz="1950" dirty="0"/>
              <a:t>ساير </a:t>
            </a:r>
            <a:r>
              <a:rPr lang="fa-IR" sz="1950" dirty="0" smtClean="0"/>
              <a:t>حوزه‌ها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fa-IR" sz="1950" dirty="0"/>
              <a:t>بيش‌ترين توانايي دروني کردن دانش و تجربه </a:t>
            </a:r>
            <a:r>
              <a:rPr lang="fa-IR" sz="1950" dirty="0" smtClean="0"/>
              <a:t>ناشی از </a:t>
            </a:r>
            <a:r>
              <a:rPr lang="fa-IR" sz="1950" dirty="0"/>
              <a:t>فعاليت فناورانه حمايت </a:t>
            </a:r>
            <a:r>
              <a:rPr lang="fa-IR" sz="1950" dirty="0" smtClean="0"/>
              <a:t>شده، براي </a:t>
            </a:r>
            <a:r>
              <a:rPr lang="fa-IR" sz="1950" dirty="0"/>
              <a:t>کاربرد مجدد</a:t>
            </a:r>
            <a:r>
              <a:rPr lang="fa-IR" sz="195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59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3- گروه‌های هدف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3512"/>
            <a:ext cx="8229600" cy="4486358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000" dirty="0" smtClean="0"/>
              <a:t>مهم‌ترین مخاطبان هدف در حوزه علم، فناوری و نوآوری:</a:t>
            </a:r>
            <a:endParaRPr lang="fa-IR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شرکت‌هاي تازه تأسيس مبتني بر فناوري؛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شرکت‌هاي بزرگ؛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شرکت‌هاي کوچک و متوسط؛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کارکنان تحقیق و توسعه شرکت‌ها و افراد فعال در زمینه تحقیق و توسعه؛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هموطنان مقيم خارج که تجارب علمي و فناوري بالا دارند (براي تشويق به بازگشت)؛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کاربران نهایی مصرف‌کننده نوآوری و شرکت‌های متقاضی نوآوری؛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دانشگاه‌ها، مؤسسات پژوهشي و پژوهشگاه‌هاي دولتي؛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آزمایشگاه‌های تخصصی؛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شرکت‌هاي (داخلی يا خارجي) درگير در سرمايه‌گذاري مستقيم خارجي؛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مشاوران و نهادهای واسطه‌ای؛</a:t>
            </a:r>
            <a:endParaRPr lang="en-US" sz="2000" dirty="0"/>
          </a:p>
          <a:p>
            <a:pPr lvl="0"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خوشه‌هاي صنعتي؛</a:t>
            </a:r>
            <a:endParaRPr lang="en-US" sz="2000" dirty="0"/>
          </a:p>
          <a:p>
            <a:pPr algn="just">
              <a:buClrTx/>
              <a:buFont typeface="Georgia" panose="02040502050405020303" pitchFamily="18" charset="0"/>
              <a:buChar char="-"/>
            </a:pPr>
            <a:r>
              <a:rPr lang="fa-IR" sz="2000" dirty="0"/>
              <a:t>پارک‌های علم و فناوری و مراکز رشد</a:t>
            </a:r>
            <a:r>
              <a:rPr lang="fa-IR" sz="2000" dirty="0" smtClean="0"/>
              <a:t>.</a:t>
            </a:r>
            <a:endParaRPr lang="fa-I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11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4- ابزارهای سیاستی: تعریف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000" dirty="0" smtClean="0"/>
              <a:t>سه درک غالب در ارتباط با تعریف ابزار سیاستی در طول زمان: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b="1" dirty="0" smtClean="0"/>
              <a:t>رویکرد کلاسیک</a:t>
            </a:r>
            <a:r>
              <a:rPr lang="fa-IR" sz="2000" dirty="0" smtClean="0"/>
              <a:t>: ابزارهای </a:t>
            </a:r>
            <a:r>
              <a:rPr lang="fa-IR" sz="2000" dirty="0"/>
              <a:t>سیاستی، به صورت مکانیزم‌های دستیابی به </a:t>
            </a:r>
            <a:r>
              <a:rPr lang="fa-IR" sz="2000" dirty="0" smtClean="0"/>
              <a:t>اهداف و با نگاهی بالا به پایین تعریف می‌شوند. </a:t>
            </a:r>
            <a:r>
              <a:rPr lang="fa-IR" sz="2000" dirty="0"/>
              <a:t>در این نگاه، در صورتی که ابزارها به درستی طراحی و پیاده شوند و به عبارت دیگر در دستیابی به اهداف موفق باشند، اثربخش </a:t>
            </a:r>
            <a:r>
              <a:rPr lang="fa-IR" sz="2000" dirty="0" smtClean="0"/>
              <a:t>بوده‌اند.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 </a:t>
            </a:r>
            <a:r>
              <a:rPr lang="fa-IR" sz="2000" b="1" dirty="0" smtClean="0"/>
              <a:t>رویکرد ابزار- بافتار</a:t>
            </a:r>
            <a:r>
              <a:rPr lang="fa-IR" sz="2000" dirty="0" smtClean="0"/>
              <a:t>: </a:t>
            </a:r>
            <a:r>
              <a:rPr lang="fa-IR" sz="2000" dirty="0"/>
              <a:t>علی‌رغم اینکه </a:t>
            </a:r>
            <a:r>
              <a:rPr lang="fa-IR" sz="2000" dirty="0" smtClean="0"/>
              <a:t>ابزار در این نگاه، </a:t>
            </a:r>
            <a:r>
              <a:rPr lang="fa-IR" sz="2000" dirty="0"/>
              <a:t>کماکان تکنیکی جهت دستیابی به اهداف و فائق آمدن بر مشکلات </a:t>
            </a:r>
            <a:r>
              <a:rPr lang="fa-IR" sz="2000" dirty="0" smtClean="0"/>
              <a:t>به حساب می‌آید، </a:t>
            </a:r>
            <a:r>
              <a:rPr lang="fa-IR" sz="2000" dirty="0"/>
              <a:t>عملکرد آن از </a:t>
            </a:r>
            <a:r>
              <a:rPr lang="fa-IR" sz="2000" dirty="0" smtClean="0"/>
              <a:t>بافتاری به بافتار دیگر </a:t>
            </a:r>
            <a:r>
              <a:rPr lang="fa-IR" sz="2000" dirty="0"/>
              <a:t>بسیار متفاوت پیش‌بینی </a:t>
            </a:r>
            <a:r>
              <a:rPr lang="fa-IR" sz="2000" dirty="0" smtClean="0"/>
              <a:t>می‌شود.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b="1" dirty="0" smtClean="0"/>
              <a:t>رویکرد جامعه شناختی</a:t>
            </a:r>
            <a:r>
              <a:rPr lang="fa-IR" sz="2000" dirty="0" smtClean="0"/>
              <a:t>: در این رویکرد ابزارها </a:t>
            </a:r>
            <a:r>
              <a:rPr lang="fa-IR" sz="2000" dirty="0"/>
              <a:t>دیگر وسیله‌های خنثی و تکنیکی نیستند که برای حل مشکلی تعریف شده، انتخاب شوند. در مقابل به عنوان «نهاد»، ادراک می‌شوند که فعالیت‌های جمعی را شکل می‌دهند و باید فعالانه ایجاد و یا پذیرفته شوند. </a:t>
            </a:r>
            <a:r>
              <a:rPr lang="fa-IR" sz="20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57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064"/>
            <a:ext cx="8229600" cy="1066800"/>
          </a:xfrm>
        </p:spPr>
        <p:txBody>
          <a:bodyPr>
            <a:normAutofit fontScale="90000"/>
          </a:bodyPr>
          <a:lstStyle/>
          <a:p>
            <a:pPr marL="109728">
              <a:lnSpc>
                <a:spcPct val="150000"/>
              </a:lnSpc>
              <a:buClr>
                <a:schemeClr val="tx1"/>
              </a:buClr>
            </a:pPr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4- ابزارهای سیاستی: </a:t>
            </a:r>
            <a:r>
              <a:rPr lang="fa-IR" sz="2400" dirty="0"/>
              <a:t>رویکرد چند سطحی به </a:t>
            </a:r>
            <a:r>
              <a:rPr lang="fa-IR" sz="2400" dirty="0" smtClean="0"/>
              <a:t>انتخاب</a:t>
            </a:r>
            <a:br>
              <a:rPr lang="fa-IR" sz="2400" dirty="0" smtClean="0"/>
            </a:br>
            <a:r>
              <a:rPr lang="fa-IR" sz="2200" dirty="0"/>
              <a:t>سطح اول: تأثیر شیوه‌های حکمرانی بر انتخاب منطق ابزارهای سیاستی</a:t>
            </a:r>
            <a:r>
              <a:rPr lang="fa-IR" sz="2400" dirty="0"/>
              <a:t/>
            </a:r>
            <a:br>
              <a:rPr lang="fa-IR" sz="2400" dirty="0"/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endParaRPr lang="en-US" sz="2400" dirty="0" smtClean="0"/>
          </a:p>
          <a:p>
            <a:pPr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a-IR" sz="2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890097"/>
              </p:ext>
            </p:extLst>
          </p:nvPr>
        </p:nvGraphicFramePr>
        <p:xfrm>
          <a:off x="680982" y="2924945"/>
          <a:ext cx="7782037" cy="2768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منطق ابزارهای سیاستی</a:t>
                      </a:r>
                      <a:endParaRPr lang="en-US" sz="2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تمرکز فعالیت‌های دولت</a:t>
                      </a:r>
                      <a:endParaRPr lang="en-US" sz="2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شیوه‌های حکمرانی</a:t>
                      </a:r>
                      <a:endParaRPr lang="en-US" sz="2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نظام حقوقی: قانون‌گذاری، قوانین و مقررات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قانون‌گذاری </a:t>
                      </a:r>
                      <a:endParaRPr lang="en-US" sz="1600" b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ترویج قوانین و ترتیبات در روابط اجتماعی)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حکمرانی قانونی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نظام دولتی: برنامه‌ریزی‌ها و چانه‌زنی‌های سطح بالا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مدیریت</a:t>
                      </a:r>
                      <a:endParaRPr lang="en-US" sz="1600" b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مدیریت بازیگران اجتماعی اصلی)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حکمرانی شرکتی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نظام بازار: مزایده، قراردادها، یارانه‌ها و جرایم و مشوق‌های مالیاتی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رقابت</a:t>
                      </a:r>
                      <a:endParaRPr lang="en-US" sz="1600" b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ارتقای مقررات شرکت‌های کوچک و متوسط)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حکمرانی بازاری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نظام شبکه‌ای: و فعالیت‌های همکاری داوطلبانه و ارائه خدمت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ارتباطات</a:t>
                      </a:r>
                      <a:endParaRPr lang="en-US" sz="1600" b="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ترویج فعالیت‌های بازیگران) 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effectLst/>
                          <a:cs typeface="B Nazanin" panose="00000400000000000000" pitchFamily="2" charset="-78"/>
                        </a:rPr>
                        <a:t>حکمرانی شبکه‌ای</a:t>
                      </a:r>
                      <a:endParaRPr lang="en-US" sz="2400" b="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0085" y="2492896"/>
            <a:ext cx="762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cs typeface="B Nazanin" panose="00000400000000000000" pitchFamily="2" charset="-78"/>
              </a:rPr>
              <a:t>جدول </a:t>
            </a:r>
            <a:r>
              <a:rPr lang="fa-IR" sz="1600" b="1" dirty="0">
                <a:cs typeface="B Nazanin" panose="00000400000000000000" pitchFamily="2" charset="-78"/>
              </a:rPr>
              <a:t>4</a:t>
            </a:r>
            <a:r>
              <a:rPr lang="ar-SA" sz="1600" b="1" dirty="0">
                <a:cs typeface="B Nazanin" panose="00000400000000000000" pitchFamily="2" charset="-78"/>
              </a:rPr>
              <a:t>- شیوه‌های حکمرانی و ارتباط با منطق ابزارهای سیاستی 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44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66800"/>
          </a:xfrm>
        </p:spPr>
        <p:txBody>
          <a:bodyPr>
            <a:normAutofit fontScale="90000"/>
          </a:bodyPr>
          <a:lstStyle/>
          <a:p>
            <a:pPr marL="109728">
              <a:lnSpc>
                <a:spcPct val="150000"/>
              </a:lnSpc>
              <a:buClr>
                <a:schemeClr val="tx1"/>
              </a:buClr>
            </a:pPr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4- ابزارهای سیاستی: </a:t>
            </a:r>
            <a:r>
              <a:rPr lang="fa-IR" sz="2400" dirty="0"/>
              <a:t>رویکرد چند سطحی به انتخاب ابزارهای </a:t>
            </a:r>
            <a:r>
              <a:rPr lang="fa-IR" sz="2400" dirty="0" smtClean="0"/>
              <a:t>سیاستی</a:t>
            </a:r>
            <a:br>
              <a:rPr lang="fa-IR" sz="2400" dirty="0" smtClean="0"/>
            </a:br>
            <a:r>
              <a:rPr lang="fa-IR" sz="2200" dirty="0"/>
              <a:t>سطح دوم: تأثیر منطق مداخله دولت بر انتخاب ابزارهای سیاستی</a:t>
            </a:r>
            <a:r>
              <a:rPr lang="en-US" sz="2400" dirty="0"/>
              <a:t/>
            </a:r>
            <a:br>
              <a:rPr lang="en-US" sz="2400" dirty="0"/>
            </a:b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5112"/>
          </a:xfrm>
        </p:spPr>
        <p:txBody>
          <a:bodyPr>
            <a:normAutofit/>
          </a:bodyPr>
          <a:lstStyle/>
          <a:p>
            <a:pPr marL="109728" indent="0" algn="just">
              <a:buClr>
                <a:schemeClr val="tx1"/>
              </a:buClr>
              <a:buNone/>
            </a:pPr>
            <a:endParaRPr lang="fa-IR" sz="2000" dirty="0" smtClean="0"/>
          </a:p>
          <a:p>
            <a:pPr marL="109728" indent="0" algn="just">
              <a:buClr>
                <a:schemeClr val="tx1"/>
              </a:buClr>
              <a:buNone/>
            </a:pPr>
            <a:endParaRPr lang="fa-IR" sz="2000" dirty="0"/>
          </a:p>
          <a:p>
            <a:pPr marL="109728" indent="0" algn="just">
              <a:buClr>
                <a:schemeClr val="tx1"/>
              </a:buClr>
              <a:buNone/>
            </a:pPr>
            <a:endParaRPr lang="fa-IR" sz="2000" dirty="0" smtClean="0"/>
          </a:p>
          <a:p>
            <a:pPr marL="109728" indent="0" algn="just">
              <a:buClr>
                <a:schemeClr val="tx1"/>
              </a:buClr>
              <a:buNone/>
            </a:pPr>
            <a:endParaRPr lang="fa-IR" sz="2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5470"/>
              </p:ext>
            </p:extLst>
          </p:nvPr>
        </p:nvGraphicFramePr>
        <p:xfrm>
          <a:off x="750403" y="2996952"/>
          <a:ext cx="7782036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مثال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گروه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ابزارهای سیاستی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منطق مداخله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وام‌های بلاعوض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یا خریدهای دولتی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حمایت‌های مستقیم</a:t>
                      </a:r>
                    </a:p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درگیر نمودن منابع مالی دولت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به طور مستقیم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مشوق‌های مالیاتی تحقیق و توسعه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حمایت‌های غیرمستقیم</a:t>
                      </a:r>
                    </a:p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چشم‌پوشی دولت از برخی درآمدها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سرمایه‌گذاری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خطرپذیر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حمایت‌های مالی</a:t>
                      </a:r>
                      <a:r>
                        <a:rPr kumimoji="0" lang="fa-IR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کاتالیزوری</a:t>
                      </a:r>
                    </a:p>
                    <a:p>
                      <a:pPr algn="ctr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اهرم نمودن منابع دولت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اصلاح قوانین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استانداردها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سیاست‌های اصلاح شرایط کلان و توسعه زیرساخت‌ها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مداخله زیرساختی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و قهری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0085" y="2586390"/>
            <a:ext cx="762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cs typeface="B Nazanin" panose="00000400000000000000" pitchFamily="2" charset="-78"/>
              </a:rPr>
              <a:t>جدول </a:t>
            </a:r>
            <a:r>
              <a:rPr lang="fa-IR" sz="1600" b="1" dirty="0" smtClean="0">
                <a:cs typeface="B Nazanin" panose="00000400000000000000" pitchFamily="2" charset="-78"/>
              </a:rPr>
              <a:t>5</a:t>
            </a:r>
            <a:r>
              <a:rPr lang="ar-SA" sz="1600" b="1" dirty="0" smtClean="0">
                <a:cs typeface="B Nazanin" panose="00000400000000000000" pitchFamily="2" charset="-78"/>
              </a:rPr>
              <a:t>- </a:t>
            </a:r>
            <a:r>
              <a:rPr lang="fa-IR" sz="1600" b="1" dirty="0" smtClean="0">
                <a:cs typeface="B Nazanin" panose="00000400000000000000" pitchFamily="2" charset="-78"/>
              </a:rPr>
              <a:t>دسته‌بندی ابزارهای سیاستی بر اساس منطق </a:t>
            </a:r>
            <a:r>
              <a:rPr lang="fa-IR" sz="1600" b="1" dirty="0">
                <a:cs typeface="B Nazanin" panose="00000400000000000000" pitchFamily="2" charset="-78"/>
              </a:rPr>
              <a:t>مداخله </a:t>
            </a:r>
            <a:r>
              <a:rPr lang="fa-IR" sz="1600" b="1" dirty="0" smtClean="0">
                <a:cs typeface="B Nazanin" panose="00000400000000000000" pitchFamily="2" charset="-78"/>
              </a:rPr>
              <a:t>دولت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70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Autofit/>
          </a:bodyPr>
          <a:lstStyle/>
          <a:p>
            <a:pPr marL="109728">
              <a:lnSpc>
                <a:spcPct val="150000"/>
              </a:lnSpc>
              <a:buClr>
                <a:schemeClr val="tx1"/>
              </a:buClr>
            </a:pPr>
            <a:r>
              <a:rPr lang="fa-IR" sz="2400" b="1" dirty="0" smtClean="0"/>
              <a:t>معرفی عناصر ضروری برنامه‌های سیاستی</a:t>
            </a:r>
            <a:br>
              <a:rPr lang="fa-IR" sz="2400" b="1" dirty="0" smtClean="0"/>
            </a:br>
            <a:r>
              <a:rPr lang="fa-IR" sz="2000" b="1" dirty="0" smtClean="0"/>
              <a:t>4- ابزارهای سیاستی: </a:t>
            </a:r>
            <a:r>
              <a:rPr lang="fa-IR" sz="2000" dirty="0"/>
              <a:t>رویکرد چند سطحی به </a:t>
            </a:r>
            <a:r>
              <a:rPr lang="fa-IR" sz="2000" dirty="0" smtClean="0"/>
              <a:t>انتخاب</a:t>
            </a:r>
            <a:br>
              <a:rPr lang="fa-IR" sz="2000" dirty="0" smtClean="0"/>
            </a:br>
            <a:r>
              <a:rPr lang="fa-IR" sz="1800" dirty="0"/>
              <a:t>سطح سوم: تأثیر اهداف و گروه‌های هدف بر انتخاب ابزارهای </a:t>
            </a:r>
            <a:r>
              <a:rPr lang="fa-IR" sz="1800" dirty="0" smtClean="0"/>
              <a:t>سیاستی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fa-IR" sz="2000" dirty="0" smtClean="0"/>
          </a:p>
          <a:p>
            <a:pPr marL="109728" indent="0" algn="just">
              <a:buClr>
                <a:schemeClr val="tx1"/>
              </a:buClr>
              <a:buNone/>
            </a:pPr>
            <a:endParaRPr lang="fa-IR" sz="2000" dirty="0"/>
          </a:p>
          <a:p>
            <a:pPr marL="109728" indent="0" algn="just">
              <a:buClr>
                <a:schemeClr val="tx1"/>
              </a:buClr>
              <a:buNone/>
            </a:pPr>
            <a:endParaRPr lang="fa-IR" sz="2000" dirty="0" smtClean="0"/>
          </a:p>
          <a:p>
            <a:pPr marL="109728" indent="0" algn="just">
              <a:buClr>
                <a:schemeClr val="tx1"/>
              </a:buClr>
              <a:buNone/>
            </a:pPr>
            <a:endParaRPr lang="fa-IR" sz="2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589273"/>
              </p:ext>
            </p:extLst>
          </p:nvPr>
        </p:nvGraphicFramePr>
        <p:xfrm>
          <a:off x="395536" y="2276872"/>
          <a:ext cx="8352928" cy="440133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90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3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94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94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1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5136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ابزارها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محوریت اصلی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اهداف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طرف عرضه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طرف تقاضا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افزایش هزینه‎کرد تحقیق­وتوسعه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توسعه مهارت</a:t>
                      </a:r>
                      <a:r>
                        <a:rPr lang="ar-SA" sz="1200" b="1" dirty="0" smtClean="0">
                          <a:effectLst/>
                          <a:cs typeface="B Nazanin" panose="00000400000000000000" pitchFamily="2" charset="-78"/>
                        </a:rPr>
                        <a:t>‎ها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دسترسی به تخصص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بهبود قابلیت نظام‌ساز، مکمل شدن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تقویت تقاضای نوآوری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بهبود چارچوب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cs typeface="B Nazanin" panose="00000400000000000000" pitchFamily="2" charset="-78"/>
                        </a:rPr>
                        <a:t>بهبود فضای گفتمانی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مشوق­های مالیاتی تحقیق‌وتوسعه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2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حمایت مستقیم تحقیق­و توسعه و نوآوری بنگاه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سیاست­های مهارت­افزایی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 کارآفرینی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مشاوره و خدمات فنی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 خوشه­سازی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سیاست­های حمایت از همکاری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سیاست­های شبکه­سازی نوآوری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تقاضای خصوصی برای نوآوری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سیاست­های خرید عمومی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پیش خرید نوآوری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جایزه­های انگیزشی نوآوری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استانداردها و استانداردسازی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136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مقررات‌گذاری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5408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آینده­نگاری فناوری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Nazanin" panose="00000400000000000000" pitchFamily="2" charset="-78"/>
                        </a:rPr>
                        <a:t>***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2879" marR="5287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60085" y="1951965"/>
            <a:ext cx="7623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400" b="1" dirty="0">
                <a:cs typeface="B Nazanin" panose="00000400000000000000" pitchFamily="2" charset="-78"/>
              </a:rPr>
              <a:t>جدول </a:t>
            </a:r>
            <a:r>
              <a:rPr lang="fa-IR" sz="1400" b="1" dirty="0">
                <a:cs typeface="B Nazanin" panose="00000400000000000000" pitchFamily="2" charset="-78"/>
              </a:rPr>
              <a:t>6</a:t>
            </a:r>
            <a:r>
              <a:rPr lang="ar-SA" sz="1400" b="1" dirty="0">
                <a:cs typeface="B Nazanin" panose="00000400000000000000" pitchFamily="2" charset="-78"/>
              </a:rPr>
              <a:t>- گونه­شناسی ابزارها بر اساس اهداف سیاستی 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20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marL="109728">
              <a:lnSpc>
                <a:spcPct val="150000"/>
              </a:lnSpc>
              <a:buClr>
                <a:schemeClr val="tx1"/>
              </a:buClr>
            </a:pPr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4- ابزارهای سیاستی: </a:t>
            </a:r>
            <a:r>
              <a:rPr lang="fa-IR" sz="2400" dirty="0"/>
              <a:t>رویکرد چند سطحی به انتخاب ابزارهای </a:t>
            </a:r>
            <a:r>
              <a:rPr lang="fa-IR" sz="2400" dirty="0" smtClean="0"/>
              <a:t>سیاستی</a:t>
            </a:r>
            <a:br>
              <a:rPr lang="fa-IR" sz="2400" dirty="0" smtClean="0"/>
            </a:br>
            <a:r>
              <a:rPr lang="fa-IR" sz="2200" dirty="0"/>
              <a:t>سطح چهارم: تأثیر معیارهای فنی بر انتخاب ابزارهای </a:t>
            </a:r>
            <a:r>
              <a:rPr lang="fa-IR" sz="2200" dirty="0" smtClean="0"/>
              <a:t>سیاستی</a:t>
            </a:r>
            <a:endParaRPr lang="fa-I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6044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 smtClean="0"/>
              <a:t>لزوم مد نظر قرار دادن مجموعه‌ای از معیارهای فنی و انتخاب ترکیبات مناسبی از ابزارها جهت تحقق اهداف و اولویت‌ها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 smtClean="0"/>
              <a:t>نمونه‌هایی از معیارهای فنی عبارتند از:</a:t>
            </a:r>
            <a:endParaRPr lang="fa-IR" sz="2200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ماهیت فناوری و فعالیت‌های </a:t>
            </a:r>
            <a:r>
              <a:rPr lang="fa-IR" sz="2000" dirty="0" smtClean="0"/>
              <a:t>هدف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توانایی </a:t>
            </a:r>
            <a:r>
              <a:rPr lang="fa-IR" sz="2000" dirty="0"/>
              <a:t>مجری در به‌کارگیری اثربخش </a:t>
            </a:r>
            <a:r>
              <a:rPr lang="fa-IR" sz="2000" dirty="0" smtClean="0"/>
              <a:t>ابزار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هم‌افزایی </a:t>
            </a:r>
            <a:r>
              <a:rPr lang="fa-IR" sz="2000" dirty="0"/>
              <a:t>با سبد سیاست‌های موجود در حوزه مورد نظر و سازگاری با سایر ابزارها در ترکیب مورد </a:t>
            </a:r>
            <a:r>
              <a:rPr lang="fa-IR" sz="2000" dirty="0" smtClean="0"/>
              <a:t>نظر </a:t>
            </a:r>
            <a:r>
              <a:rPr lang="fa-IR" sz="2000" dirty="0"/>
              <a:t>اثربخشی در تحقق اهداف </a:t>
            </a:r>
            <a:r>
              <a:rPr lang="fa-IR" sz="2000" dirty="0" smtClean="0"/>
              <a:t>سیاستی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امکان </a:t>
            </a:r>
            <a:r>
              <a:rPr lang="fa-IR" sz="2000" dirty="0"/>
              <a:t>برآورده نمودن اهداف فرعی </a:t>
            </a:r>
            <a:endParaRPr lang="fa-IR" sz="20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تناسب </a:t>
            </a:r>
            <a:r>
              <a:rPr lang="fa-IR" sz="2000" dirty="0"/>
              <a:t>با محدودیت‌های مالی، ایدئولوژیک و </a:t>
            </a:r>
            <a:r>
              <a:rPr lang="fa-IR" sz="2000" dirty="0" smtClean="0"/>
              <a:t>انسانی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ریسک </a:t>
            </a:r>
            <a:r>
              <a:rPr lang="fa-IR" sz="2000" dirty="0"/>
              <a:t>سیاسی اندک و حداقل تحریف مکانیزم بازار و تأثیرات نامطلوب </a:t>
            </a:r>
            <a:endParaRPr lang="fa-IR" sz="2000" dirty="0" smtClean="0"/>
          </a:p>
          <a:p>
            <a:pPr marL="109728" indent="0" algn="just">
              <a:lnSpc>
                <a:spcPct val="150000"/>
              </a:lnSpc>
              <a:buClr>
                <a:schemeClr val="tx1"/>
              </a:buClr>
              <a:buNone/>
            </a:pPr>
            <a:endParaRPr lang="fa-IR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96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5- مجریان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4135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sz="2000" dirty="0"/>
              <a:t>منظور از </a:t>
            </a:r>
            <a:r>
              <a:rPr lang="ar-SA" sz="2000" dirty="0" smtClean="0"/>
              <a:t>مجریان</a:t>
            </a:r>
            <a:r>
              <a:rPr lang="fa-IR" sz="2000" dirty="0" smtClean="0"/>
              <a:t>:</a:t>
            </a:r>
            <a:r>
              <a:rPr lang="ar-SA" sz="2000" dirty="0" smtClean="0"/>
              <a:t> </a:t>
            </a:r>
            <a:r>
              <a:rPr lang="ar-SA" sz="2000" dirty="0"/>
              <a:t>نهادهای مسئول اجرای برنامه‌های سیاستی </a:t>
            </a:r>
            <a:r>
              <a:rPr lang="ar-SA" sz="2000" dirty="0" smtClean="0"/>
              <a:t>که </a:t>
            </a:r>
            <a:r>
              <a:rPr lang="ar-SA" sz="2000" dirty="0"/>
              <a:t>ممکن است گاهی همان سیاست‌گذار باشند و گاهی نهادهایی متفاوت از </a:t>
            </a:r>
            <a:r>
              <a:rPr lang="ar-SA" sz="2000" dirty="0" smtClean="0"/>
              <a:t>آن</a:t>
            </a:r>
            <a:r>
              <a:rPr lang="fa-IR" sz="2000" dirty="0" smtClean="0"/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 smtClean="0"/>
              <a:t>اهمیت بالای انتخاب مجری مناسب به خصوص زمانیکه سطح گزینش بالایی در اجرای سیاست‌ها مورد نیاز باشد.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 smtClean="0"/>
              <a:t>لزوم برخورداری مجری از صلاحیت‌های علمی و فنی و توانایی انجام فرآیند گزینش به صورت شفاف و عادلانه و ایجاد دانش و مهارت‌های لازم در خود و هدایت فعالیت‌ها از طریق تیم‌های متخصص و چابک.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72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6- دوره زمانی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ضرورت توجه به تعیین دوره زمانی برنامه‌ها در هنگام طراحی به این دلیل که </a:t>
            </a:r>
            <a:r>
              <a:rPr lang="fa-IR" sz="2400" dirty="0"/>
              <a:t>کارایی برنامه‌های سیاستی به وسیله دائمی یا موقتی بودن آنها تحت تأثیر قرار </a:t>
            </a:r>
            <a:r>
              <a:rPr lang="fa-IR" sz="2400" dirty="0" smtClean="0"/>
              <a:t>می‌گیرد.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مهم‌ترين مزاياي محدود بودن زمان </a:t>
            </a:r>
            <a:r>
              <a:rPr lang="fa-IR" sz="2400" dirty="0" smtClean="0"/>
              <a:t>حمايت‌ها: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200" dirty="0"/>
              <a:t>روشن و محدود بودن بودجه مورد </a:t>
            </a:r>
            <a:r>
              <a:rPr lang="fa-IR" sz="2200" dirty="0" smtClean="0"/>
              <a:t>نياز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200" dirty="0"/>
              <a:t>فراهم شدن امکان ارزيابي بهتر نتايج </a:t>
            </a:r>
            <a:r>
              <a:rPr lang="fa-IR" sz="2200" dirty="0" smtClean="0"/>
              <a:t>و دستاوردها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200" dirty="0" smtClean="0"/>
              <a:t>امکان </a:t>
            </a:r>
            <a:r>
              <a:rPr lang="fa-IR" sz="2200" dirty="0"/>
              <a:t>اصلاح، بازنگري و ايجاد تطابق بيش‌تر در سياست‌هاي اتخاذي با شرايط </a:t>
            </a:r>
            <a:r>
              <a:rPr lang="fa-IR" sz="2200" dirty="0" smtClean="0"/>
              <a:t>زمان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45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7- منابع و بروندادها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5558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لزوم پیش‌بینی منابع مورد نیاز و نحوه و محل تأمین این منابع در طراحی سیاست‌ها به دلیل اینکه </a:t>
            </a:r>
            <a:r>
              <a:rPr lang="fa-IR" sz="2400" dirty="0"/>
              <a:t>علاوه بر امکان مقایسه گزینه‌های مختلف سیاستی از منظر منابع مورد نیاز، انتخاب میان آنها بر اساس محدودیت‌های مالی موجود را </a:t>
            </a:r>
            <a:r>
              <a:rPr lang="fa-IR" sz="2400" dirty="0" smtClean="0"/>
              <a:t>ممکن می‌سازد.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لزوم تصریح برون‌دادهای مورد انتظار از اجرای هر برنامه که می‌تواند معادل با اهداف عملیاتی باشد، جهت امکان‌پذیر نمودن پایش و ارزیابی برنامه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5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  <a:hlinkClick r:id="rId3" action="ppaction://hlinksldjump"/>
              </a:rPr>
              <a:t>مقدمه</a:t>
            </a:r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 smtClean="0">
                <a:cs typeface="B Titr" panose="00000700000000000000" pitchFamily="2" charset="-78"/>
                <a:hlinkClick r:id="rId4" action="ppaction://hlinksldjump"/>
              </a:rPr>
              <a:t>نگاهی به مطالعات سنتی و جدید طراحی سیاست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  <a:hlinkClick r:id="rId5" action="ppaction://hlinksldjump"/>
              </a:rPr>
              <a:t>عناصر برنامه‌های سیاستی از منظر پژوهش‌های پیشین</a:t>
            </a:r>
            <a:endParaRPr lang="fa-IR" sz="20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>
                <a:cs typeface="B Titr" panose="00000700000000000000" pitchFamily="2" charset="-78"/>
                <a:hlinkClick r:id="rId6" action="ppaction://hlinksldjump"/>
              </a:rPr>
              <a:t>عناصر ضروری برنامه‌های سیاستی در قالب مهم‌ترین </a:t>
            </a:r>
            <a:r>
              <a:rPr lang="ar-SA" sz="2000" dirty="0">
                <a:cs typeface="B Titr" panose="00000700000000000000" pitchFamily="2" charset="-78"/>
                <a:hlinkClick r:id="rId6" action="ppaction://hlinksldjump"/>
              </a:rPr>
              <a:t>سوالاتی که باید در طراحی </a:t>
            </a:r>
            <a:r>
              <a:rPr lang="fa-IR" sz="2000" dirty="0">
                <a:cs typeface="B Titr" panose="00000700000000000000" pitchFamily="2" charset="-78"/>
                <a:hlinkClick r:id="rId6" action="ppaction://hlinksldjump"/>
              </a:rPr>
              <a:t>این برنامه‌ها </a:t>
            </a:r>
            <a:r>
              <a:rPr lang="ar-SA" sz="2000" dirty="0">
                <a:cs typeface="B Titr" panose="00000700000000000000" pitchFamily="2" charset="-78"/>
                <a:hlinkClick r:id="rId6" action="ppaction://hlinksldjump"/>
              </a:rPr>
              <a:t>به آنها پاسخ </a:t>
            </a:r>
            <a:r>
              <a:rPr lang="ar-SA" sz="2000" dirty="0" smtClean="0">
                <a:cs typeface="B Titr" panose="00000700000000000000" pitchFamily="2" charset="-78"/>
                <a:hlinkClick r:id="rId6" action="ppaction://hlinksldjump"/>
              </a:rPr>
              <a:t>گفت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>
                <a:cs typeface="B Titr" panose="00000700000000000000" pitchFamily="2" charset="-78"/>
                <a:hlinkClick r:id="rId7" action="ppaction://hlinksldjump"/>
              </a:rPr>
              <a:t>معرفی عناصر ضروری برنامه‌های </a:t>
            </a:r>
            <a:r>
              <a:rPr lang="fa-IR" sz="2000" dirty="0" smtClean="0">
                <a:cs typeface="B Titr" panose="00000700000000000000" pitchFamily="2" charset="-78"/>
                <a:hlinkClick r:id="rId7" action="ppaction://hlinksldjump"/>
              </a:rPr>
              <a:t>سیاستی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>
                <a:cs typeface="B Titr" panose="00000700000000000000" pitchFamily="2" charset="-78"/>
                <a:hlinkClick r:id="rId8" action="ppaction://hlinksldjump"/>
              </a:rPr>
              <a:t>چارچوب تدوین برنامه‌های سیاستی علم، فناوری و </a:t>
            </a:r>
            <a:r>
              <a:rPr lang="fa-IR" sz="2000" dirty="0" smtClean="0">
                <a:cs typeface="B Titr" panose="00000700000000000000" pitchFamily="2" charset="-78"/>
                <a:hlinkClick r:id="rId8" action="ppaction://hlinksldjump"/>
              </a:rPr>
              <a:t>نوآوری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000" dirty="0">
                <a:cs typeface="B Titr" panose="00000700000000000000" pitchFamily="2" charset="-78"/>
                <a:hlinkClick r:id="rId9" action="ppaction://hlinksldjump"/>
              </a:rPr>
              <a:t>مطالعه موردی: کاربرد چارچوب تدوین برنامه‌های سیاستی برای نقد برنامه ششم توسعه در بخش «آموزش عمومی، آموزش عالی و علم و فناوری»</a:t>
            </a:r>
            <a:endParaRPr lang="fa-IR" sz="20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8- سازگاری درونی و بیرونی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740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سازگاری درونی: </a:t>
            </a:r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لزوم در نظر گرفتن </a:t>
            </a:r>
            <a:r>
              <a:rPr lang="ar-SA" sz="2000" dirty="0" smtClean="0"/>
              <a:t>ارتباط عناصر برنامه سیاستی، با یکدیگر</a:t>
            </a:r>
            <a:r>
              <a:rPr lang="fa-IR" sz="2000" dirty="0" smtClean="0"/>
              <a:t> (معادل سازگاری و همگرایی سطوح مختلف ابزار، اولویت‌ها و ترجیحات اجرایی در مبانی نظری «آمیزه سیاستی»)</a:t>
            </a:r>
          </a:p>
          <a:p>
            <a:pPr marL="109728" indent="0" algn="just">
              <a:buClr>
                <a:schemeClr val="tx1"/>
              </a:buClr>
              <a:buNone/>
            </a:pPr>
            <a:endParaRPr lang="fa-IR" sz="2000" dirty="0" smtClean="0"/>
          </a:p>
          <a:p>
            <a:pPr algn="just">
              <a:buClr>
                <a:schemeClr val="tx1"/>
              </a:buClr>
            </a:pPr>
            <a:r>
              <a:rPr lang="fa-IR" sz="2400" dirty="0" smtClean="0"/>
              <a:t>سازگاری </a:t>
            </a:r>
            <a:r>
              <a:rPr lang="fa-IR" sz="2400" dirty="0"/>
              <a:t>بیرونی</a:t>
            </a:r>
            <a:r>
              <a:rPr lang="fa-IR" sz="2400" dirty="0" smtClean="0"/>
              <a:t>:</a:t>
            </a:r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لزوم توجه به میراث سیاستی موجود و ارتباط </a:t>
            </a:r>
            <a:r>
              <a:rPr lang="fa-IR" sz="2000" dirty="0"/>
              <a:t>برنامه با سایر </a:t>
            </a:r>
            <a:r>
              <a:rPr lang="fa-IR" sz="2000" dirty="0" smtClean="0"/>
              <a:t>برنامه‌ها با توجه به اینکه سیاستگذار هنگام طراحی سیاست جدید با سبدی از سیاست‌های پیشین مواجه است.</a:t>
            </a:r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اتخاذ رویکردهای مختلف نسبت به طراحی برنامه‌های سیاستی، با توجه به توانایی دولت در تغییر وضعیت موجود و همچنین تمایل به طراحی منطقی سیاست‌ها</a:t>
            </a:r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ضرورت بررسی اثربخشی و کارایی برنامه طراحی شده نسبت به سایر برنامه‌هایی که اکنون وجود دارند یا برنامه‌های ممکن</a:t>
            </a:r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لزوم بررسی هماهنگی و هم‌افزایی برنامه در دست تدوین و برنامه‌های جاری</a:t>
            </a:r>
            <a:endParaRPr lang="fa-I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89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520150" y="377594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/>
              <a:t>چارچوب تدوین برنامه‌های سیاستی علم، فناوری و نوآوری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86" y="1268760"/>
            <a:ext cx="5041829" cy="54563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0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/>
              <a:t>چارچوب تدوین برنامه‌های سیاستی علم، فناوری و </a:t>
            </a:r>
            <a:r>
              <a:rPr lang="fa-IR" sz="2800" b="1" dirty="0" smtClean="0"/>
              <a:t>نوآوری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28224"/>
            <a:ext cx="8229600" cy="43251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/>
              <a:t>نکاتی در ارتباط با چارچوب پیشنهادی: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en-US" sz="2000" dirty="0" smtClean="0"/>
              <a:t> </a:t>
            </a:r>
            <a:r>
              <a:rPr lang="fa-IR" sz="2000" dirty="0"/>
              <a:t>ميان مراحل مختلف تدوين برنامه بازخوردهایی وجود دارد که در شکل نشان داده نشده‌اند. اما در هنگام تدوين برنامه لزوم توجه به آنها، ضروري </a:t>
            </a:r>
            <a:r>
              <a:rPr lang="fa-IR" sz="2000" dirty="0" smtClean="0"/>
              <a:t>است.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شدت وابستگي ميان مراحل مختلف تا حدي است که در بعضي موارد (مانند تعيين گروه‌هاي هدف و طراحي ابزار) بايد همزمان انجام گيرد و تقدم زماني ميان اين مراحل خیلی دشوار </a:t>
            </a:r>
            <a:r>
              <a:rPr lang="fa-IR" sz="2000" dirty="0" smtClean="0"/>
              <a:t>است.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بسته به سطح برنامه سیاستی نقطه شروع در چارچوب و عناصر ضروری ممکن است متفاوت باشند. </a:t>
            </a:r>
            <a:endParaRPr lang="fa-IR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91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بررسی و نقد مواد مرتبط با علم و فناوری در </a:t>
            </a:r>
            <a:r>
              <a:rPr lang="ar-SA" sz="2400" dirty="0" smtClean="0"/>
              <a:t>برنامه ششم توسعه در بخش «آموزش عمومی، آموزش عالی و علم و فناوری»</a:t>
            </a:r>
            <a:endParaRPr lang="fa-IR" sz="24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هدف از این بررسی: </a:t>
            </a:r>
            <a:r>
              <a:rPr lang="ar-SA" sz="2400" dirty="0" smtClean="0"/>
              <a:t>نقد برنامه جهت نمایش کاربرد چارچوب معرفی شده و ارائه پیشنهاداتی جهت بهبود تدوین برنامه‌هایی از این جنس در آیند</a:t>
            </a:r>
            <a:r>
              <a:rPr lang="fa-IR" sz="2400" dirty="0" smtClean="0"/>
              <a:t>ه</a:t>
            </a:r>
            <a:endParaRPr lang="fa-IR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80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8224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Clr>
                <a:schemeClr val="tx1"/>
              </a:buClr>
              <a:buNone/>
            </a:pPr>
            <a:r>
              <a:rPr lang="ar-SA" sz="1800" b="1" dirty="0"/>
              <a:t>جدول </a:t>
            </a:r>
            <a:r>
              <a:rPr lang="fa-IR" sz="1800" b="1" dirty="0"/>
              <a:t>7</a:t>
            </a:r>
            <a:r>
              <a:rPr lang="ar-SA" sz="1800" b="1" dirty="0"/>
              <a:t>- نمونه‌‌هایی از انواع مختلف اهداف سیاستی در بخش </a:t>
            </a:r>
            <a:r>
              <a:rPr lang="ar-SA" sz="1800" b="1" dirty="0" smtClean="0"/>
              <a:t>آموزش </a:t>
            </a:r>
            <a:r>
              <a:rPr lang="ar-SA" sz="1800" b="1" dirty="0"/>
              <a:t>عالی و علم و فناوری برنامه ششم</a:t>
            </a:r>
            <a:endParaRPr lang="en-US" sz="1800" b="1" i="1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sz="2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39838"/>
              </p:ext>
            </p:extLst>
          </p:nvPr>
        </p:nvGraphicFramePr>
        <p:xfrm>
          <a:off x="755576" y="2636912"/>
          <a:ext cx="7632849" cy="389646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7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2067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دسته‌بندی اهداف</a:t>
                      </a:r>
                      <a:endParaRPr lang="en-US" sz="2400" dirty="0">
                        <a:effectLst/>
                        <a:latin typeface="B Titr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نمونه‌ای از اهداف متناظر</a:t>
                      </a:r>
                      <a:endParaRPr lang="en-US" sz="2400" dirty="0">
                        <a:effectLst/>
                        <a:latin typeface="B Titr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ماده قانونی مربوطه</a:t>
                      </a:r>
                      <a:endParaRPr lang="en-US" sz="2400" dirty="0">
                        <a:effectLst/>
                        <a:latin typeface="B Titr" panose="00000700000000000000" pitchFamily="2" charset="-78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افزایش هزینه‌کرد تحقیق‌و‌توسعه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حمايت از پژوهش‌هاي مسأله‌محور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گسترش بهره‌وری دانش‌بنیان و ارتقای سطح فناوری در شرکت‌های ایرانی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64-پ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64-چ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4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توسعه مهارت‌ها</a:t>
                      </a:r>
                      <a:endParaRPr lang="en-US" sz="2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شناساندن و تكريم مفاخر و مشاهير ايران و حمايت از نخبگان علمي، فرهنگي و هنري کشور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تربيت دانشجو در سطح بين‌المللي و برقراري توازن و ارتقاي كيفيت آموزش عالي و پژوهش و فناوري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64-ث</a:t>
                      </a:r>
                      <a:endParaRPr lang="fa-IR" sz="1600" dirty="0" smtClean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66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6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تقویت تقاضای نوآوری</a:t>
                      </a:r>
                      <a:endParaRPr lang="en-US" sz="2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انتشار فناوری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64-ج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بهبود چارچوب</a:t>
                      </a:r>
                      <a:endParaRPr lang="en-US" sz="24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- اجتناب از اجراي پژوهش‌هاي تکراري و انتشار اطلاعات و ايجاد شفافيت در انجام طرح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‌</a:t>
                      </a: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هاي تحقيقاتي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64-ت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20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دسترسی به تخصص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بهبود قابلیت 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نظام‌ساز</a:t>
                      </a:r>
                      <a:endParaRPr lang="en-US" sz="2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بهبود فضای گفتمانی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مورد </a:t>
                      </a: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توجه برنامه ششم نبوده است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_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5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39398"/>
              </p:ext>
            </p:extLst>
          </p:nvPr>
        </p:nvGraphicFramePr>
        <p:xfrm>
          <a:off x="549897" y="2687168"/>
          <a:ext cx="8136903" cy="376616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13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496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دسته‌‌بندی ابزارهای سیاستی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نمونه‌ای از ابزارهای متناظر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ماده 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مربوطه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479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ح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مایت­های مستقیم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5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حمایت مالی برای تحریک طرف عرضه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حمايت مالي از پژوهش‌هاي تقاضامحور مشترک شرکت‌های دانش‌بنیان با دانشگاه‌ها و مؤسسات آموزش عالي، پژوهشي و فناوري و حوزه‌هاي علميه در موارد ناظر به حل مشکلات کشور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پرداخت شهریه دانشجویان تحت پوشش کمیته امداد و بهزیستی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حمایت از تأسیس شرکت‌های دانش‌بنیان در داخل کشور با مشارکت شرکت‌های خارجی صاحب صلاحیت در حوزه انرژی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 ج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 ر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65- الف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سیاست­ها و برنامه‌های اجرایی حمایت خدماتی برای طرف عرضه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دستگاه‌هاي اجرائي مجازند در راستاي توسعه، انتشار و كاربست فناوري، مالكيت فكري، دانش فني و تجهيزاتي را كه در چهارچوب قرارداد با دانشگاه‌ها و مؤسسات پژوهشي و فناوري دولتي ايجاد و حاصل شده است، به دانشگاه‌ها و مؤسسات يادشده واگذار نمايند.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 خ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سیاست‌های تقویت طرف تقاضا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مورد توجه برنامه ششم نبوده است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_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800" b="1" dirty="0" smtClean="0"/>
              <a:t>مطالعه موردی: کاربرد چارچوب تدوین برنامه‌های سیاستی برای نقد برنامه ششم توسعه در بخش «آموزش عمومی، آموزش عالی و علم و فناوری»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588" y="199058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 smtClean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جدول </a:t>
            </a:r>
            <a:r>
              <a:rPr lang="fa-IR" b="1" dirty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8- </a:t>
            </a:r>
            <a:r>
              <a:rPr lang="ar-SA" b="1" dirty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نمونه‌‌هایی از انواع مختلف ابزارهای سیاستی در بخش آموزش عالی و علم و فناوری برنامه ششم</a:t>
            </a:r>
            <a:endParaRPr lang="en-US" b="1" dirty="0">
              <a:solidFill>
                <a:srgbClr val="171717"/>
              </a:solidFill>
              <a:latin typeface="B Nazanin" panose="00000400000000000000" pitchFamily="2" charset="-78"/>
              <a:ea typeface="B Nazanin" panose="00000400000000000000" pitchFamily="2" charset="-78"/>
              <a:cs typeface="B Nazanin" panose="000004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90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00584"/>
              </p:ext>
            </p:extLst>
          </p:nvPr>
        </p:nvGraphicFramePr>
        <p:xfrm>
          <a:off x="552065" y="2708920"/>
          <a:ext cx="8136903" cy="36529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7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4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50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دسته‌‌بندی ابزارهای سیاستی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نمونه‌ای از ابزارهای متناظر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ماده 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مربوطه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9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حمایت­های غیر مستقیم</a:t>
                      </a:r>
                      <a:endParaRPr lang="en-US" sz="16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در دوره‌اي كه اشخاص حقيقي و حقوقي غيردولتي براي احداث، توسعه و تكميل و تجهيز فضاهاي آموزشي و كمك آموزشي، پژوهشي، ورزشي و خدمات رفاهي در دانشگاه‌ها و مراكز آموزش عالي و پژوهشي هزينه نمايند اين هزينه‌ها به عنوان هزينه‌هاي</a:t>
                      </a:r>
                      <a:r>
                        <a:rPr lang="en-US" sz="1600" dirty="0">
                          <a:effectLst/>
                          <a:cs typeface="B Nazanin" panose="00000400000000000000" pitchFamily="2" charset="-78"/>
                        </a:rPr>
                        <a:t/>
                      </a:r>
                      <a:br>
                        <a:rPr lang="en-US" sz="1600" dirty="0">
                          <a:effectLst/>
                          <a:cs typeface="B Nazanin" panose="00000400000000000000" pitchFamily="2" charset="-78"/>
                        </a:rPr>
                      </a:b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قابل قبول مالياتي مورد محاسبه قرار گيرد.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65- ث</a:t>
                      </a:r>
                      <a:endParaRPr lang="en-US" sz="200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حمایت­های مالی کاتالیزوری</a:t>
                      </a:r>
                      <a:endParaRPr lang="en-US" sz="16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مورد توجه برنامه ششم نبوده است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_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145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سیاست‌های </a:t>
                      </a: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اصلاح شرایط کلان</a:t>
                      </a:r>
                      <a:endParaRPr lang="en-US" sz="16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الزام دستگاه‌های اجرایی موضوع ماده 5 قانون مدیریت خدمات کشوری و ماده 50 قانون الحاق موادی به تخصیص 1 درصد از اعتبارات به امور پژوهش و توسعه فناوری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بازنگری و اصلاح ساختار نظام اداری دانشگاه‌ها و مراکز آموزش عالی و افزایش سهم دانشگاه فنی و حرفه‌ای و علمی- کاربردی و به‌روزرسانی تجهیزات آموزشی هنرستان‌ها، آموزشکده‌ها و دانشکده‌های فنی و حرفه‌ای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64- ب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65- </a:t>
                      </a:r>
                      <a:r>
                        <a:rPr lang="ar-SA" sz="1600" dirty="0" smtClean="0">
                          <a:effectLst/>
                          <a:cs typeface="B Nazanin" panose="00000400000000000000" pitchFamily="2" charset="-78"/>
                        </a:rPr>
                        <a:t>ب</a:t>
                      </a:r>
                      <a:endParaRPr lang="en-US" sz="2000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49153" marR="491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778024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800" b="1" dirty="0" smtClean="0"/>
              <a:t>مطالعه موردی: کاربرد چارچوب تدوین برنامه‌های سیاستی برای نقد برنامه ششم توسعه در بخش «آموزش عمومی، آموزش عالی و علم و فناوری»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3588" y="1990581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جدول 8- </a:t>
            </a:r>
            <a:r>
              <a:rPr lang="ar-SA" b="1" dirty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نمونه‌‌هایی از انواع مختلف ابزارهای سیاستی در بخش آموزش عالی و علم و فناوری برنامه </a:t>
            </a:r>
            <a:r>
              <a:rPr lang="ar-SA" b="1" dirty="0" smtClean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ششم</a:t>
            </a:r>
            <a:r>
              <a:rPr lang="fa-IR" b="1" dirty="0" smtClean="0">
                <a:solidFill>
                  <a:srgbClr val="171717"/>
                </a:solidFill>
                <a:latin typeface="B Nazanin" panose="00000400000000000000" pitchFamily="2" charset="-78"/>
                <a:ea typeface="B Nazanin" panose="00000400000000000000" pitchFamily="2" charset="-78"/>
                <a:cs typeface="B Nazanin" panose="00000400000000000000" pitchFamily="2" charset="-78"/>
              </a:rPr>
              <a:t> (ادامه)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80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ar-SA" sz="2400" dirty="0"/>
              <a:t>تمرکز </a:t>
            </a:r>
            <a:r>
              <a:rPr lang="ar-SA" sz="2400" dirty="0" smtClean="0"/>
              <a:t>اصلی</a:t>
            </a:r>
            <a:r>
              <a:rPr lang="fa-IR" sz="2400" dirty="0" smtClean="0"/>
              <a:t> گروه‌های هدف</a:t>
            </a:r>
            <a:r>
              <a:rPr lang="ar-SA" sz="2400" dirty="0" smtClean="0"/>
              <a:t> </a:t>
            </a:r>
            <a:r>
              <a:rPr lang="ar-SA" sz="2400" dirty="0"/>
              <a:t>این بخش بر دستگاه‌های اجرایی، دانشگاه‌ها، اساتید و دانشجویان بوده </a:t>
            </a:r>
            <a:r>
              <a:rPr lang="fa-IR" sz="2400" dirty="0" smtClean="0"/>
              <a:t>و توجه کمتر به </a:t>
            </a:r>
            <a:r>
              <a:rPr lang="ar-SA" sz="2400" dirty="0" smtClean="0"/>
              <a:t>بخش </a:t>
            </a:r>
            <a:r>
              <a:rPr lang="ar-SA" sz="2400" dirty="0"/>
              <a:t>خصوصی به عنوان خالق یا کاربر دانش </a:t>
            </a:r>
            <a:endParaRPr lang="fa-IR" sz="24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/>
              <a:t>معرفی دولت به عنوان مجری در </a:t>
            </a:r>
            <a:r>
              <a:rPr lang="fa-IR" sz="2400" dirty="0"/>
              <a:t>اکثر موارد </a:t>
            </a:r>
            <a:r>
              <a:rPr lang="fa-IR" sz="2400" dirty="0" smtClean="0"/>
              <a:t>و اشاره به </a:t>
            </a:r>
            <a:r>
              <a:rPr lang="fa-IR" sz="2400" dirty="0"/>
              <a:t>وزارت علوم یا سازمان برنامه و بودجه </a:t>
            </a:r>
            <a:r>
              <a:rPr lang="fa-IR" sz="2400" dirty="0" smtClean="0"/>
              <a:t>در مواردی اندک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/>
              <a:t>عدم اشاره مستقیم به بازه زمانی در اکثر مواد  (با </a:t>
            </a:r>
            <a:r>
              <a:rPr lang="fa-IR" sz="2400" dirty="0"/>
              <a:t>توجه به اینکه بازه زمانی برنامه‌های توسعه، پنج ساله </a:t>
            </a:r>
            <a:r>
              <a:rPr lang="fa-IR" sz="2400" dirty="0" smtClean="0"/>
              <a:t>است.)</a:t>
            </a:r>
            <a:endParaRPr lang="fa-IR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1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برخی از مهم‌ترین نقدها</a:t>
            </a:r>
            <a:r>
              <a:rPr lang="fa-IR" sz="2600" dirty="0" smtClean="0"/>
              <a:t>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کلان بودن اهداف در برخی موارد تا حدی که </a:t>
            </a:r>
            <a:r>
              <a:rPr lang="ar-SA" sz="2000" dirty="0"/>
              <a:t>طراحی ابزارهایی مناسب جهت تحقق این اهداف در یک ماده از یک برنامه کافی نخواهد بود</a:t>
            </a:r>
            <a:r>
              <a:rPr lang="fa-IR" sz="2000" dirty="0"/>
              <a:t> (مثال: تحقق اقتصاد دانش‌بنیان)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تمرکز کلیه ابزارهای سیاستی بخش مورد بررسی بر تحریک طرف عرضه و مغفول ماندن تحریک طرف تقاضا (در اهداف مورد بررسی، </a:t>
            </a:r>
            <a:r>
              <a:rPr lang="ar-SA" sz="2000" dirty="0"/>
              <a:t>مواردی در ارتباط با تقویت تقاضا دیده شده ولی ابزار مناسب جهت دستیابی به آن در نظر گرفته نشده است</a:t>
            </a:r>
            <a:r>
              <a:rPr lang="fa-IR" sz="2000" dirty="0" smtClean="0"/>
              <a:t>.)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مبهم و کلی بودن برخی ابزارها (مثال: </a:t>
            </a:r>
            <a:r>
              <a:rPr lang="fa-IR" sz="2000" dirty="0"/>
              <a:t>فراهم آوردن تمهیدات لازم جهت تسهیل مشارکت شرکت‌های دانش‌بنیان و فناور و فعالان اقتصادی کشور در زنجیره تولید </a:t>
            </a:r>
            <a:r>
              <a:rPr lang="fa-IR" sz="2000" dirty="0" smtClean="0"/>
              <a:t>بین‌المللی)</a:t>
            </a:r>
            <a:endParaRPr lang="fa-IR" sz="2000" dirty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endParaRPr lang="fa-IR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7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برخی از مهم‌ترین نقدها</a:t>
            </a:r>
            <a:r>
              <a:rPr lang="fa-IR" sz="2600" dirty="0" smtClean="0"/>
              <a:t>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تناسب پایین بروندادهای در نظر گرفته شده در ماده 66 و اقدامات این بخش از برنامه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وجود ایراداتی در زمینه سازگاری درونی از منظر عدم تناسب اهداف و ابزارهای تعریف شده (</a:t>
            </a:r>
            <a:r>
              <a:rPr lang="ar-SA" sz="2000" dirty="0" smtClean="0"/>
              <a:t>برای </a:t>
            </a:r>
            <a:r>
              <a:rPr lang="ar-SA" sz="2000" dirty="0"/>
              <a:t>مثال </a:t>
            </a:r>
            <a:r>
              <a:rPr lang="fa-IR" sz="2000" dirty="0" smtClean="0"/>
              <a:t>ارتباط میان ابزار موظف نمودن شرکت‌های دولتی به منظور نمودن حداقل 3 درصد از سود قابل تقسیم سال قبل در امور تحقیقاتی و توسعه فناوری و هدف </a:t>
            </a:r>
            <a:r>
              <a:rPr lang="fa-IR" sz="2000" dirty="0"/>
              <a:t>«حمايت از پژوهش‌هاي مسأله‌محور و تجاري‌سازي پژوهش و نوآوري»</a:t>
            </a:r>
            <a:r>
              <a:rPr lang="fa-IR" sz="2000" dirty="0" smtClean="0"/>
              <a:t> </a:t>
            </a:r>
            <a:r>
              <a:rPr lang="ar-SA" sz="2000" dirty="0" smtClean="0"/>
              <a:t>در </a:t>
            </a:r>
            <a:r>
              <a:rPr lang="ar-SA" sz="2000" dirty="0"/>
              <a:t>بند (پ) ماده </a:t>
            </a:r>
            <a:r>
              <a:rPr lang="fa-IR" sz="2000" dirty="0" smtClean="0"/>
              <a:t>64)</a:t>
            </a:r>
            <a:endParaRPr lang="fa-I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21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مقدمه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/>
              <a:t>افزایش روز افزون مسائل و چالش‌های پیچیده‌ای که سیاستگذاران در دنیای امروز با آن مواجه هستند.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/>
              <a:t>لزوم اطمینان از صحت و انسجام سیاست‎های تدوین شده جهت افزایش احتمال اجرای اثربخش آنها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200" dirty="0" smtClean="0"/>
              <a:t>ضرورت طراحی </a:t>
            </a:r>
            <a:r>
              <a:rPr lang="fa-IR" sz="2200" dirty="0"/>
              <a:t>هوشمندانه </a:t>
            </a:r>
            <a:r>
              <a:rPr lang="fa-IR" sz="2200" dirty="0" smtClean="0"/>
              <a:t>سیاست‌ها، درک </a:t>
            </a:r>
            <a:r>
              <a:rPr lang="fa-IR" sz="2200" dirty="0"/>
              <a:t>بهتر عناصر ضروری و نحوه </a:t>
            </a:r>
            <a:r>
              <a:rPr lang="fa-IR" sz="2200" dirty="0" smtClean="0"/>
              <a:t>فرموله کردن برنامه‌های سیاستی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/>
              <a:t>نیاز به معرفی عناصر ضروری برنامه‌های سیاستی و ارائه چارچوب تدوین و تصویب برنامه‌های جدید و نقد و تحلیل برنامه‌های موجود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2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48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fa-IR" sz="2800" b="1" dirty="0"/>
              <a:t>مطالعه موردی: کاربرد چارچوب تدوین برنامه‌های سیاستی برای نقد برنامه ششم توسعه در بخش «آموزش عمومی، آموزش عالی و علم و فناوری</a:t>
            </a:r>
            <a:r>
              <a:rPr lang="fa-IR" sz="2800" b="1" dirty="0" smtClean="0"/>
              <a:t>»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پیشنهاداتی جهت بهبود تدوین برنامه‌هایی از این جنس در آینده: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/>
              <a:t>پرهیز از تدوین اهداف بسیار کلان در برنامه‌ای در این سطح و ترجمه اهداف کلان به اهداف میانی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پیشنهاد در </a:t>
            </a:r>
            <a:r>
              <a:rPr lang="fa-IR" sz="2000" dirty="0"/>
              <a:t>نظر گرفتن گستره وسیع‌تری از ابزارها، از جمله ابزارهای تحریک طرف </a:t>
            </a:r>
            <a:r>
              <a:rPr lang="fa-IR" sz="2000" dirty="0" smtClean="0"/>
              <a:t>تقاضا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پرهیز </a:t>
            </a:r>
            <a:r>
              <a:rPr lang="fa-IR" sz="2000" dirty="0"/>
              <a:t>از بیان مبهم </a:t>
            </a:r>
            <a:r>
              <a:rPr lang="fa-IR" sz="2000" dirty="0" smtClean="0"/>
              <a:t>ابزارها به منظور </a:t>
            </a:r>
            <a:r>
              <a:rPr lang="fa-IR" sz="2000" dirty="0"/>
              <a:t>افزایش احتمال </a:t>
            </a:r>
            <a:r>
              <a:rPr lang="fa-IR" sz="2000" dirty="0" smtClean="0"/>
              <a:t>اجرایی‌سازی و جلوگیری </a:t>
            </a:r>
            <a:r>
              <a:rPr lang="fa-IR" sz="2000" dirty="0"/>
              <a:t>از ایجاد برداشت‌های متفاوت </a:t>
            </a:r>
            <a:r>
              <a:rPr lang="fa-IR" sz="2000" dirty="0" smtClean="0"/>
              <a:t>از آنها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Georgia" panose="02040502050405020303" pitchFamily="18" charset="0"/>
              <a:buChar char="-"/>
            </a:pPr>
            <a:r>
              <a:rPr lang="fa-IR" sz="2000" dirty="0" smtClean="0"/>
              <a:t>لزوم توجه بیشتر به سازگاری درونی برنامه‌ها به ویژه </a:t>
            </a:r>
            <a:r>
              <a:rPr lang="fa-IR" sz="2000" dirty="0"/>
              <a:t>تناسب اهداف و ابزارهای طراحی شده جهت افزایش کارایی و اثربخشی برنامه</a:t>
            </a:r>
            <a:endParaRPr lang="fa-IR" sz="2400" dirty="0" smtClean="0"/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endParaRPr lang="fa-IR" sz="2600" dirty="0" smtClean="0"/>
          </a:p>
          <a:p>
            <a:pPr algn="just">
              <a:buClr>
                <a:schemeClr val="tx1"/>
              </a:buClr>
              <a:buFont typeface="Georgia" panose="02040502050405020303" pitchFamily="18" charset="0"/>
              <a:buChar char="-"/>
            </a:pPr>
            <a:endParaRPr lang="fa-IR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16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/>
              <a:t>نگاهی </a:t>
            </a:r>
            <a:r>
              <a:rPr lang="fa-IR" sz="2800" b="1" dirty="0"/>
              <a:t>به مطالعات سنتی و جدید طراحی سیاست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/>
              <a:t>رویارویی با طراحی‌های پیچیده با ترکیبی از ابزارهای سیاستی</a:t>
            </a:r>
            <a:r>
              <a:rPr lang="fa-IR" sz="2400" dirty="0"/>
              <a:t>: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400" dirty="0"/>
              <a:t>تأکید رویکردهای جدید بر لزوم طراحی آمیزه‌های سیاستی و یا به عبارت دیگر پورتفویی از ابزارها و اهداف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/>
              <a:t>درک طراحی سیاست با توجه به زمان و مکان</a:t>
            </a:r>
            <a:r>
              <a:rPr lang="fa-IR" sz="2400" dirty="0"/>
              <a:t>: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400" dirty="0"/>
              <a:t>لزوم درک و تعیین حدود «فضای سیاستی» در طراحی سیاست </a:t>
            </a:r>
            <a:r>
              <a:rPr lang="fa-IR" sz="2400" dirty="0" smtClean="0"/>
              <a:t>در رویکردهای جدید در </a:t>
            </a:r>
            <a:r>
              <a:rPr lang="fa-IR" sz="2400" dirty="0"/>
              <a:t>عین در نظر گرفتن مفاهیمی همچون درجه آزادی طراح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/>
              <a:t>توجه به موقتی بودن فرموله‌بندی سیاست‌ها</a:t>
            </a:r>
            <a:r>
              <a:rPr lang="fa-IR" sz="2400" dirty="0" smtClean="0"/>
              <a:t>: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sz="2400" dirty="0" smtClean="0"/>
              <a:t>تغییر ساختار عناصر سیاست‌های موجود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Patching</a:t>
            </a:r>
            <a:r>
              <a:rPr lang="fa-IR" sz="2400" dirty="0" smtClean="0"/>
              <a:t>) به جای طراحی مجدد کل برنامه سیاستی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fa-IR" sz="2000" dirty="0" smtClean="0"/>
              <a:t>)</a:t>
            </a:r>
            <a:r>
              <a:rPr lang="fa-IR" sz="2400" dirty="0" smtClean="0"/>
              <a:t> در بسیاری موارد در رویکردهای جدید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095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72" y="692696"/>
            <a:ext cx="8229600" cy="781780"/>
          </a:xfrm>
        </p:spPr>
        <p:txBody>
          <a:bodyPr>
            <a:normAutofit/>
          </a:bodyPr>
          <a:lstStyle/>
          <a:p>
            <a:pPr lvl="0"/>
            <a:r>
              <a:rPr lang="fa-IR" sz="2800" b="1" dirty="0"/>
              <a:t>عناصر </a:t>
            </a:r>
            <a:r>
              <a:rPr lang="fa-IR" sz="2800" b="1" dirty="0" smtClean="0"/>
              <a:t>برنامه‌های سیاستی از منظر پژوهش‌های پیشین</a:t>
            </a:r>
            <a:endParaRPr lang="en-US" sz="2800" b="1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909663"/>
              </p:ext>
            </p:extLst>
          </p:nvPr>
        </p:nvGraphicFramePr>
        <p:xfrm>
          <a:off x="522322" y="2204864"/>
          <a:ext cx="8001100" cy="406916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89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0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6160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165" algn="ctr"/>
                          <a:tab pos="1370965" algn="r"/>
                        </a:tabLst>
                      </a:pPr>
                      <a:r>
                        <a:rPr lang="fa-IR" sz="1400" b="1" kern="1200" dirty="0" smtClean="0"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مرجع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زمینه شکل‌گیری سیاست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اهداف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گروه‌های هدف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ابزارها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مجریان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دوره زمانی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منابع و بروندادها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effectLst/>
                          <a:cs typeface="B Nazanin" panose="00000400000000000000" pitchFamily="2" charset="-78"/>
                        </a:rPr>
                        <a:t>سازگاری</a:t>
                      </a:r>
                      <a:endParaRPr lang="en-US" sz="1400" b="1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درونی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بیرونی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بارتزوکاس و </a:t>
                      </a:r>
                      <a:r>
                        <a:rPr lang="ar-SA" sz="1400" dirty="0" smtClean="0">
                          <a:effectLst/>
                          <a:cs typeface="B Nazanin" panose="00000400000000000000" pitchFamily="2" charset="-78"/>
                        </a:rPr>
                        <a:t>تیوبال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(2002)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تومینن و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هیمانن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(2007)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تایهاق و </a:t>
                      </a:r>
                      <a:r>
                        <a:rPr lang="ar-SA" sz="1400" dirty="0" smtClean="0">
                          <a:effectLst/>
                          <a:cs typeface="B Nazanin" panose="00000400000000000000" pitchFamily="2" charset="-78"/>
                        </a:rPr>
                        <a:t>همکاران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(2009)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بوراس و ادکوئیست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(2013)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ادلر و فاگربرگ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(2017)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2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فاکسون و </a:t>
                      </a:r>
                      <a:r>
                        <a:rPr lang="ar-SA" sz="1400" dirty="0" smtClean="0">
                          <a:effectLst/>
                          <a:cs typeface="B Nazanin" panose="00000400000000000000" pitchFamily="2" charset="-78"/>
                        </a:rPr>
                        <a:t>پیرسون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(2008)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سیدنی </a:t>
                      </a:r>
                      <a:r>
                        <a:rPr lang="fa-IR" sz="1400" kern="1200" dirty="0" smtClean="0">
                          <a:effectLst/>
                          <a:cs typeface="B Nazanin" panose="00000400000000000000" pitchFamily="2" charset="-78"/>
                        </a:rPr>
                        <a:t>(2006)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اشنایدر و اینگرام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(1998)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هاولت 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(2009)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50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ویزوریک و </a:t>
                      </a:r>
                      <a:r>
                        <a:rPr lang="ar-SA" sz="1400" dirty="0" smtClean="0">
                          <a:effectLst/>
                          <a:cs typeface="B Nazanin" panose="00000400000000000000" pitchFamily="2" charset="-78"/>
                        </a:rPr>
                        <a:t>هکرت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(2012)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rtl="1"/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1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Nazanin" panose="00000400000000000000" pitchFamily="2" charset="-78"/>
                        </a:rPr>
                        <a:t>بن- زوداک </a:t>
                      </a:r>
                      <a:r>
                        <a:rPr lang="fa-IR" sz="1400" kern="1200" dirty="0" smtClean="0">
                          <a:effectLst/>
                          <a:cs typeface="B Nazanin" panose="00000400000000000000" pitchFamily="2" charset="-78"/>
                        </a:rPr>
                        <a:t>(2013)</a:t>
                      </a:r>
                      <a:endParaRPr lang="en-US" sz="1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B Nazanin" panose="00000400000000000000" pitchFamily="2" charset="-7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0957" y="1773236"/>
            <a:ext cx="762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cs typeface="B Nazanin" panose="00000400000000000000" pitchFamily="2" charset="-78"/>
              </a:rPr>
              <a:t>جدول </a:t>
            </a:r>
            <a:r>
              <a:rPr lang="fa-IR" sz="1600" b="1" dirty="0" smtClean="0">
                <a:cs typeface="B Nazanin" panose="00000400000000000000" pitchFamily="2" charset="-78"/>
              </a:rPr>
              <a:t>1</a:t>
            </a:r>
            <a:r>
              <a:rPr lang="ar-SA" sz="1600" b="1" dirty="0" smtClean="0">
                <a:cs typeface="B Nazanin" panose="00000400000000000000" pitchFamily="2" charset="-78"/>
              </a:rPr>
              <a:t>- </a:t>
            </a:r>
            <a:r>
              <a:rPr lang="fa-IR" sz="1600" b="1" dirty="0">
                <a:cs typeface="B Nazanin" panose="00000400000000000000" pitchFamily="2" charset="-78"/>
              </a:rPr>
              <a:t>عناصر برنامه‌های سیاستی </a:t>
            </a:r>
            <a:r>
              <a:rPr lang="fa-IR" sz="1600" b="1" dirty="0" smtClean="0">
                <a:cs typeface="B Nazanin" panose="00000400000000000000" pitchFamily="2" charset="-78"/>
              </a:rPr>
              <a:t>در پژوهش‌های </a:t>
            </a:r>
            <a:r>
              <a:rPr lang="fa-IR" sz="1600" b="1" dirty="0">
                <a:cs typeface="B Nazanin" panose="00000400000000000000" pitchFamily="2" charset="-78"/>
              </a:rPr>
              <a:t>پیشین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4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400" dirty="0" smtClean="0"/>
              <a:t>عناصر ضروری برنامه‌های سیاستی در قالب مهم‌ترین </a:t>
            </a:r>
            <a:r>
              <a:rPr lang="ar-SA" sz="2400" dirty="0" smtClean="0"/>
              <a:t>سوالاتی </a:t>
            </a:r>
            <a:r>
              <a:rPr lang="ar-SA" sz="2400" dirty="0"/>
              <a:t>که باید در طراحی </a:t>
            </a:r>
            <a:r>
              <a:rPr lang="fa-IR" sz="2400" dirty="0" smtClean="0"/>
              <a:t>این برنامه‌ها </a:t>
            </a:r>
            <a:r>
              <a:rPr lang="ar-SA" sz="2400" dirty="0" smtClean="0"/>
              <a:t>به </a:t>
            </a:r>
            <a:r>
              <a:rPr lang="ar-SA" sz="2400" dirty="0"/>
              <a:t>آنها پاسخ </a:t>
            </a:r>
            <a:r>
              <a:rPr lang="ar-SA" sz="2400" dirty="0" smtClean="0"/>
              <a:t>گفت</a:t>
            </a:r>
            <a:r>
              <a:rPr lang="fa-IR" sz="2400" dirty="0" smtClean="0"/>
              <a:t>: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3"/>
            <a:ext cx="8147248" cy="5317559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1- </a:t>
            </a:r>
            <a:r>
              <a:rPr lang="ar-SA" sz="1950" dirty="0" smtClean="0"/>
              <a:t>برنامه </a:t>
            </a:r>
            <a:r>
              <a:rPr lang="ar-SA" sz="1950" dirty="0"/>
              <a:t>برای توجه به کدام </a:t>
            </a:r>
            <a:r>
              <a:rPr lang="ar-SA" sz="1950" b="1" dirty="0"/>
              <a:t>عوامل زمینه‌ای</a:t>
            </a:r>
            <a:r>
              <a:rPr lang="ar-SA" sz="1950" dirty="0"/>
              <a:t> تدوين مي‌شود؟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2- </a:t>
            </a:r>
            <a:r>
              <a:rPr lang="ar-SA" sz="1950" dirty="0" smtClean="0"/>
              <a:t>برنامه </a:t>
            </a:r>
            <a:r>
              <a:rPr lang="ar-SA" sz="1950" dirty="0"/>
              <a:t>برای پاسخگويي به کدام </a:t>
            </a:r>
            <a:r>
              <a:rPr lang="ar-SA" sz="1950" b="1" dirty="0"/>
              <a:t>اهداف سياستي</a:t>
            </a:r>
            <a:r>
              <a:rPr lang="ar-SA" sz="1950" dirty="0"/>
              <a:t>، تدوين و اجرا مي‌شود؟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3- </a:t>
            </a:r>
            <a:r>
              <a:rPr lang="ar-SA" sz="1950" b="1" dirty="0" smtClean="0"/>
              <a:t>گروه‌ها </a:t>
            </a:r>
            <a:r>
              <a:rPr lang="ar-SA" sz="1950" b="1" dirty="0"/>
              <a:t>يا نهادهاي اصلي هدف</a:t>
            </a:r>
            <a:r>
              <a:rPr lang="ar-SA" sz="1950" dirty="0"/>
              <a:t> (يعني هويت‌هايي که اين برنامه قصد تأثير‌گذاري بر رفتار آن‌ها را دارد) کدامند؟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4- </a:t>
            </a:r>
            <a:r>
              <a:rPr lang="ar-SA" sz="1950" b="1" dirty="0" smtClean="0"/>
              <a:t>ابزارهاي </a:t>
            </a:r>
            <a:r>
              <a:rPr lang="ar-SA" sz="1950" b="1" dirty="0"/>
              <a:t>سياستي</a:t>
            </a:r>
            <a:r>
              <a:rPr lang="ar-SA" sz="1950" dirty="0"/>
              <a:t> مورد استفاده در اين برنامه، به‌منظور دستيابي به اهداف در ارتباط با گروه‌های هدف مد نظر کدام است؟ 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5- </a:t>
            </a:r>
            <a:r>
              <a:rPr lang="ar-SA" sz="1950" b="1" dirty="0" smtClean="0"/>
              <a:t>مجري</a:t>
            </a:r>
            <a:r>
              <a:rPr lang="ar-SA" sz="1950" dirty="0" smtClean="0"/>
              <a:t> </a:t>
            </a:r>
            <a:r>
              <a:rPr lang="ar-SA" sz="1950" dirty="0"/>
              <a:t>يا مجريان اين برنامه کدامند؟ و نحوه عمل آن‌ها چگونه خواهد بود؟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6- </a:t>
            </a:r>
            <a:r>
              <a:rPr lang="ar-SA" sz="1950" b="1" dirty="0" smtClean="0"/>
              <a:t>دوره </a:t>
            </a:r>
            <a:r>
              <a:rPr lang="ar-SA" sz="1950" b="1" dirty="0"/>
              <a:t>زماني</a:t>
            </a:r>
            <a:r>
              <a:rPr lang="ar-SA" sz="1950" dirty="0"/>
              <a:t> اجراي برنامه چقدر است؟ 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7- </a:t>
            </a:r>
            <a:r>
              <a:rPr lang="ar-SA" sz="1950" b="1" dirty="0" smtClean="0"/>
              <a:t>منابع </a:t>
            </a:r>
            <a:r>
              <a:rPr lang="ar-SA" sz="1950" b="1" dirty="0"/>
              <a:t>مورد نياز و بروندادهاي مورد انتظار </a:t>
            </a:r>
            <a:r>
              <a:rPr lang="ar-SA" sz="1950" dirty="0"/>
              <a:t>از اجراي اين برنامه کدامند؟</a:t>
            </a:r>
            <a:endParaRPr lang="en-US" sz="1950" dirty="0"/>
          </a:p>
          <a:p>
            <a:pPr marL="109728" indent="0" algn="just">
              <a:lnSpc>
                <a:spcPct val="150000"/>
              </a:lnSpc>
              <a:buNone/>
            </a:pPr>
            <a:r>
              <a:rPr lang="fa-IR" sz="1950" dirty="0" smtClean="0"/>
              <a:t>8- </a:t>
            </a:r>
            <a:r>
              <a:rPr lang="ar-SA" sz="1950" dirty="0" smtClean="0"/>
              <a:t>ارتباطات </a:t>
            </a:r>
            <a:r>
              <a:rPr lang="ar-SA" sz="1950" dirty="0"/>
              <a:t>عناصر مختلف برنامه با یکدیگر (</a:t>
            </a:r>
            <a:r>
              <a:rPr lang="ar-SA" sz="1950" b="1" dirty="0"/>
              <a:t>سازگاری درونی</a:t>
            </a:r>
            <a:r>
              <a:rPr lang="ar-SA" sz="1950" dirty="0"/>
              <a:t>) و جايگاه اين برنامه در ارتباط با ساير برنامه‌ها (</a:t>
            </a:r>
            <a:r>
              <a:rPr lang="ar-SA" sz="1950" b="1" dirty="0"/>
              <a:t>سازگاری بیرونی</a:t>
            </a:r>
            <a:r>
              <a:rPr lang="ar-SA" sz="1950" dirty="0"/>
              <a:t>) چگونه است؟</a:t>
            </a:r>
            <a:endParaRPr lang="en-US" sz="19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73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1- زمینه شکل‌گیری سیاست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02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ضرورت توجه به زمینه شکل‌گیری سیاست به عنوان اولین عنصر برنامه‌های سیاستی به دلیل وابستگی بالای سیاست‌های نوآوری به زمینه‌ و ویژگی‌های خاص کشوری که در آن شکل می‌گیرند و اجرا می‌شوند.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منظور از زمینه شکل‌گیری سیاست: </a:t>
            </a:r>
            <a:r>
              <a:rPr lang="fa-IR" sz="2400" dirty="0"/>
              <a:t>مواردی نظیر </a:t>
            </a:r>
            <a:r>
              <a:rPr lang="fa-IR" sz="2400" dirty="0" smtClean="0"/>
              <a:t>ابرانگاره‌های </a:t>
            </a:r>
            <a:r>
              <a:rPr lang="fa-IR" sz="2400" dirty="0"/>
              <a:t>فکری سیاست‌گذاران، وضعیت و روندهای موجود و مشکلات و شکست‌های نظام ملی نوآوری </a:t>
            </a:r>
            <a:r>
              <a:rPr lang="fa-IR" sz="2400" dirty="0" smtClean="0"/>
              <a:t>که زمینه‌ساز </a:t>
            </a:r>
            <a:r>
              <a:rPr lang="fa-IR" sz="2400" dirty="0"/>
              <a:t>شکل‌گیری </a:t>
            </a:r>
            <a:r>
              <a:rPr lang="fa-IR" sz="2400" dirty="0" smtClean="0"/>
              <a:t>اولویت‌ها (شامل اولویت‌های کارکردی و موضوعی) می‌شوند.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تبیین </a:t>
            </a:r>
            <a:r>
              <a:rPr lang="fa-IR" sz="2400" dirty="0"/>
              <a:t>اولویت‌های کارکردی بر اساس شناسایی شکست‌های نظام ملی نوآوری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/>
              <a:t>تبیین اولویت‌های موضوعی بر اساس مواردی همچون </a:t>
            </a:r>
            <a:r>
              <a:rPr lang="fa-IR" sz="2400" dirty="0" smtClean="0"/>
              <a:t>وضعیت </a:t>
            </a:r>
            <a:r>
              <a:rPr lang="fa-IR" sz="2400" dirty="0"/>
              <a:t>موجود، روندهای ملی و بین‌المللی فناورانه، اجتماعی و ... 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/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70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2- اهداف سیاستی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161391"/>
              </p:ext>
            </p:extLst>
          </p:nvPr>
        </p:nvGraphicFramePr>
        <p:xfrm>
          <a:off x="504254" y="2039704"/>
          <a:ext cx="8064897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مثال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تعریف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سطوح اهداف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ar-SA" sz="1800" dirty="0" smtClean="0">
                          <a:cs typeface="B Nazanin" panose="00000400000000000000" pitchFamily="2" charset="-78"/>
                        </a:rPr>
                        <a:t>بهبود رقابت‌پذيري 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dirty="0" smtClean="0">
                          <a:cs typeface="B Nazanin" panose="00000400000000000000" pitchFamily="2" charset="-78"/>
                        </a:rPr>
                        <a:t>رشد اقتصادی يک بخش از اقتصاد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  <a:p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Clr>
                          <a:schemeClr val="tx1"/>
                        </a:buClr>
                        <a:buNone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ar-SA" sz="1800" dirty="0" smtClean="0">
                          <a:cs typeface="B Nazanin" panose="00000400000000000000" pitchFamily="2" charset="-78"/>
                        </a:rPr>
                        <a:t>عمومی‌ترین و انتزاعی‌ترین سطح از اهداف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  <a:p>
                      <a:pPr marL="0" indent="0" algn="just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fa-IR" sz="1800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800" dirty="0" smtClean="0">
                          <a:cs typeface="B Nazanin" panose="00000400000000000000" pitchFamily="2" charset="-78"/>
                        </a:rPr>
                        <a:t>دربرگیرنده تأثيرات گسترده‌تر برنامه سیاستی بر جامع</a:t>
                      </a: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ه</a:t>
                      </a:r>
                      <a:r>
                        <a:rPr lang="ar-SA" sz="180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fa-IR" sz="1800" dirty="0" smtClean="0">
                        <a:cs typeface="B Nazanin" panose="00000400000000000000" pitchFamily="2" charset="-78"/>
                      </a:endParaRPr>
                    </a:p>
                    <a:p>
                      <a:pPr marL="0" indent="0" algn="just">
                        <a:buClr>
                          <a:schemeClr val="tx1"/>
                        </a:buClr>
                        <a:buFontTx/>
                        <a:buNone/>
                      </a:pPr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- لزوم تعیین این سطح از اهداف پیش از شروع تدوین برنامه سیاستی در سطح ملی و ترجمه به مشکلات متمرکز مربوط به نوآوری و اولویت‌ها</a:t>
                      </a:r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dirty="0" smtClean="0">
                          <a:cs typeface="B Nazanin" panose="00000400000000000000" pitchFamily="2" charset="-78"/>
                        </a:rPr>
                        <a:t>اهداف غایی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ارتقای ظرفیت پژوهش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افزایش سرمایه اجتماعی و انسانی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ارتقای ظرفیت جذب دانش و فناوری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just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بهبود عملکرد فناوری و نوآوری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دستاوردهای مستقیم حاصل از اجرای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کمتر انتزاعی نسبت</a:t>
                      </a:r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به اهداف غایی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لزوم تعیین این سطح از اهداف با توجه به اولویت‌ها و زمینه شکل‌گیری سیاست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اهداف میانی</a:t>
                      </a:r>
                      <a:endParaRPr kumimoji="0"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حدود درصد افزایش هزینه‌کرد تحقیق و توسعه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بروندادهای فنی و ملموس سیاست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اهداف عملیاتی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0957" y="1628800"/>
            <a:ext cx="762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cs typeface="B Nazanin" panose="00000400000000000000" pitchFamily="2" charset="-78"/>
              </a:rPr>
              <a:t>جدول </a:t>
            </a:r>
            <a:r>
              <a:rPr lang="fa-IR" sz="1600" b="1" dirty="0" smtClean="0">
                <a:cs typeface="B Nazanin" panose="00000400000000000000" pitchFamily="2" charset="-78"/>
              </a:rPr>
              <a:t>2</a:t>
            </a:r>
            <a:r>
              <a:rPr lang="ar-SA" sz="1600" b="1" dirty="0" smtClean="0">
                <a:cs typeface="B Nazanin" panose="00000400000000000000" pitchFamily="2" charset="-78"/>
              </a:rPr>
              <a:t>- </a:t>
            </a:r>
            <a:r>
              <a:rPr lang="fa-IR" sz="1600" b="1" dirty="0" smtClean="0">
                <a:cs typeface="B Nazanin" panose="00000400000000000000" pitchFamily="2" charset="-78"/>
              </a:rPr>
              <a:t>سطوح مختلف اهداف و مثال‌هایی از هر یک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398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9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معرفی عناصر ضروری برنامه‌های سیاستی</a:t>
            </a:r>
            <a:br>
              <a:rPr lang="fa-IR" sz="2800" b="1" dirty="0" smtClean="0"/>
            </a:br>
            <a:r>
              <a:rPr lang="fa-IR" sz="2400" b="1" dirty="0" smtClean="0"/>
              <a:t>2- اهداف سیاستی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778907"/>
              </p:ext>
            </p:extLst>
          </p:nvPr>
        </p:nvGraphicFramePr>
        <p:xfrm>
          <a:off x="457201" y="2017670"/>
          <a:ext cx="8229599" cy="384854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058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9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دسته‌بندی‌های اهداف سیاستی نوآوری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ارتقای ظرفیت پژوهش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افزایش سرمایه اجتماعی و انسانی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ارتقای ظرفیت جذب دانش و فناوری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بهبود عملکرد فناوری و نوآوری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توسعه طرف عرضه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توسعه طرف تقاضا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زیرساختی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افزایش ظرفیت خلق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افزایش ظرفیت انتقال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افزایش ظرفیت جذب</a:t>
                      </a:r>
                      <a:endParaRPr lang="en-US" sz="2400" b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تولید دانش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اشاعه دانش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بهره‌برداری از دانش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تولید دانش برای فرآیند نوآوری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فعالیت‌های طرف تقاضا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شکل‌دهی به اجزای نظام نوآوری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خدمات حمایتی برای بنگاه‌های نوآور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افزایش هزینه‌کرد برای تحقیق‌وتوسعه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توسعه مهارت‌ها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دسترسی به تخصص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بهبود قابلیت‌های نظام‌ساز، مکمل شدن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تقویت تقاضا برای نوآوری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بهبود چارچوب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- بهبود فضای گفتمانی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مرجع</a:t>
                      </a:r>
                      <a:endParaRPr lang="en-US" sz="24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کمیسیون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اروپا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(2003)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کلارک و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گای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(1997)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بیکار </a:t>
                      </a: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fa-IR" sz="1400" smtClean="0">
                          <a:effectLst/>
                          <a:cs typeface="B Nazanin" panose="00000400000000000000" pitchFamily="2" charset="-78"/>
                        </a:rPr>
                        <a:t>همکاران</a:t>
                      </a:r>
                      <a:r>
                        <a:rPr lang="fa-IR" sz="1400" baseline="0" smtClean="0">
                          <a:effectLst/>
                          <a:cs typeface="B Nazanin" panose="00000400000000000000" pitchFamily="2" charset="-78"/>
                        </a:rPr>
                        <a:t> (2004)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فریمن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(1987)</a:t>
                      </a:r>
                      <a:r>
                        <a:rPr lang="en-US" sz="105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لوندوال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(1992)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بوراس و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ادکوئیست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(2013)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ادلر و 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همکاران</a:t>
                      </a:r>
                      <a:r>
                        <a:rPr lang="fa-IR" sz="1400" baseline="0" dirty="0" smtClean="0">
                          <a:effectLst/>
                          <a:cs typeface="B Nazanin" panose="00000400000000000000" pitchFamily="2" charset="-78"/>
                        </a:rPr>
                        <a:t> (2016)</a:t>
                      </a:r>
                      <a:endParaRPr lang="en-US" sz="2000" dirty="0">
                        <a:effectLst/>
                        <a:latin typeface="B Nazanin" panose="00000400000000000000" pitchFamily="2" charset="-78"/>
                        <a:ea typeface="B Nazanin" panose="000004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10957" y="1628800"/>
            <a:ext cx="76238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600" b="1" dirty="0">
                <a:cs typeface="B Nazanin" panose="00000400000000000000" pitchFamily="2" charset="-78"/>
              </a:rPr>
              <a:t>جدول </a:t>
            </a:r>
            <a:r>
              <a:rPr lang="fa-IR" sz="1600" b="1" dirty="0" smtClean="0">
                <a:cs typeface="B Nazanin" panose="00000400000000000000" pitchFamily="2" charset="-78"/>
              </a:rPr>
              <a:t>3</a:t>
            </a:r>
            <a:r>
              <a:rPr lang="ar-SA" sz="1600" b="1" dirty="0" smtClean="0">
                <a:cs typeface="B Nazanin" panose="00000400000000000000" pitchFamily="2" charset="-78"/>
              </a:rPr>
              <a:t>- </a:t>
            </a:r>
            <a:r>
              <a:rPr lang="fa-IR" sz="1600" b="1" dirty="0" smtClean="0">
                <a:cs typeface="B Nazanin" panose="00000400000000000000" pitchFamily="2" charset="-78"/>
              </a:rPr>
              <a:t>دسته‌بندی‌هایی از اهداف سیاستی حوزه علم، فناوری و نوآوری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62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2596</TotalTime>
  <Words>3473</Words>
  <Application>Microsoft Office PowerPoint</Application>
  <PresentationFormat>On-screen Show (4:3)</PresentationFormat>
  <Paragraphs>611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Wingdings 2</vt:lpstr>
      <vt:lpstr>Times New Roman</vt:lpstr>
      <vt:lpstr>Trebuchet MS</vt:lpstr>
      <vt:lpstr>Calibri</vt:lpstr>
      <vt:lpstr>B Titr</vt:lpstr>
      <vt:lpstr>Georgia</vt:lpstr>
      <vt:lpstr>B Nazanin</vt:lpstr>
      <vt:lpstr>Urban</vt:lpstr>
      <vt:lpstr>چارچوب تدوین برنامه‌های سیاستی  علم، فناوری و نوآوری</vt:lpstr>
      <vt:lpstr>فهرست مطالب </vt:lpstr>
      <vt:lpstr>مقدمه </vt:lpstr>
      <vt:lpstr>نگاهی به مطالعات سنتی و جدید طراحی سیاست </vt:lpstr>
      <vt:lpstr>عناصر برنامه‌های سیاستی از منظر پژوهش‌های پیشین</vt:lpstr>
      <vt:lpstr>عناصر ضروری برنامه‌های سیاستی در قالب مهم‌ترین سوالاتی که باید در طراحی این برنامه‌ها به آنها پاسخ گفت:</vt:lpstr>
      <vt:lpstr>معرفی عناصر ضروری برنامه‌های سیاستی 1- زمینه شکل‌گیری سیاست</vt:lpstr>
      <vt:lpstr>معرفی عناصر ضروری برنامه‌های سیاستی 2- اهداف سیاستی</vt:lpstr>
      <vt:lpstr>معرفی عناصر ضروری برنامه‌های سیاستی 2- اهداف سیاستی (ادامه)</vt:lpstr>
      <vt:lpstr>معرفی عناصر ضروری برنامه‌های سیاستی 3- گروه‌های هدف</vt:lpstr>
      <vt:lpstr>معرفی عناصر ضروری برنامه‌های سیاستی 3- گروه‌های هدف (ادامه)</vt:lpstr>
      <vt:lpstr>معرفی عناصر ضروری برنامه‌های سیاستی 4- ابزارهای سیاستی: تعریف</vt:lpstr>
      <vt:lpstr>معرفی عناصر ضروری برنامه‌های سیاستی 4- ابزارهای سیاستی: رویکرد چند سطحی به انتخاب سطح اول: تأثیر شیوه‌های حکمرانی بر انتخاب منطق ابزارهای سیاستی </vt:lpstr>
      <vt:lpstr>معرفی عناصر ضروری برنامه‌های سیاستی 4- ابزارهای سیاستی: رویکرد چند سطحی به انتخاب ابزارهای سیاستی سطح دوم: تأثیر منطق مداخله دولت بر انتخاب ابزارهای سیاستی </vt:lpstr>
      <vt:lpstr>معرفی عناصر ضروری برنامه‌های سیاستی 4- ابزارهای سیاستی: رویکرد چند سطحی به انتخاب سطح سوم: تأثیر اهداف و گروه‌های هدف بر انتخاب ابزارهای سیاستی</vt:lpstr>
      <vt:lpstr>معرفی عناصر ضروری برنامه‌های سیاستی 4- ابزارهای سیاستی: رویکرد چند سطحی به انتخاب ابزارهای سیاستی سطح چهارم: تأثیر معیارهای فنی بر انتخاب ابزارهای سیاستی</vt:lpstr>
      <vt:lpstr>معرفی عناصر ضروری برنامه‌های سیاستی 5- مجریان</vt:lpstr>
      <vt:lpstr>معرفی عناصر ضروری برنامه‌های سیاستی 6- دوره زمانی</vt:lpstr>
      <vt:lpstr>معرفی عناصر ضروری برنامه‌های سیاستی 7- منابع و بروندادها</vt:lpstr>
      <vt:lpstr>معرفی عناصر ضروری برنامه‌های سیاستی 8- سازگاری درونی و بیرونی</vt:lpstr>
      <vt:lpstr>چارچوب تدوین برنامه‌های سیاستی علم، فناوری و نوآوری</vt:lpstr>
      <vt:lpstr>چارچوب تدوین برنامه‌های سیاستی علم، فناوری و نوآوری (ادامه)</vt:lpstr>
      <vt:lpstr>مطالعه موردی: کاربرد چارچوب تدوین برنامه‌های سیاستی برای نقد برنامه ششم توسعه در بخش «آموزش عمومی، آموزش عالی و علم و فناوری»</vt:lpstr>
      <vt:lpstr>مطالعه موردی: کاربرد چارچوب تدوین برنامه‌های سیاستی برای نقد برنامه ششم توسعه در بخش «آموزش عمومی، آموزش عالی و علم و فناوری» (ادامه)</vt:lpstr>
      <vt:lpstr>PowerPoint Presentation</vt:lpstr>
      <vt:lpstr>PowerPoint Presentation</vt:lpstr>
      <vt:lpstr>مطالعه موردی: کاربرد چارچوب تدوین برنامه‌های سیاستی برای نقد برنامه ششم توسعه در بخش «آموزش عمومی، آموزش عالی و علم و فناوری» (ادامه)</vt:lpstr>
      <vt:lpstr>مطالعه موردی: کاربرد چارچوب تدوین برنامه‌های سیاستی برای نقد برنامه ششم توسعه در بخش «آموزش عمومی، آموزش عالی و علم و فناوری» (ادامه)</vt:lpstr>
      <vt:lpstr>مطالعه موردی: کاربرد چارچوب تدوین برنامه‌های سیاستی برای نقد برنامه ششم توسعه در بخش «آموزش عمومی، آموزش عالی و علم و فناوری» (ادامه)</vt:lpstr>
      <vt:lpstr>مطالعه موردی: کاربرد چارچوب تدوین برنامه‌های سیاستی برای نقد برنامه ششم توسعه در بخش «آموزش عمومی، آموزش عالی و علم و فناوری»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Niloof</dc:creator>
  <cp:lastModifiedBy>Windows User</cp:lastModifiedBy>
  <cp:revision>297</cp:revision>
  <dcterms:created xsi:type="dcterms:W3CDTF">2019-05-01T06:29:46Z</dcterms:created>
  <dcterms:modified xsi:type="dcterms:W3CDTF">2019-08-24T17:33:06Z</dcterms:modified>
</cp:coreProperties>
</file>