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25"/>
  </p:notesMasterIdLst>
  <p:sldIdLst>
    <p:sldId id="256" r:id="rId2"/>
    <p:sldId id="265" r:id="rId3"/>
    <p:sldId id="266" r:id="rId4"/>
    <p:sldId id="268" r:id="rId5"/>
    <p:sldId id="269" r:id="rId6"/>
    <p:sldId id="283" r:id="rId7"/>
    <p:sldId id="286" r:id="rId8"/>
    <p:sldId id="287" r:id="rId9"/>
    <p:sldId id="270" r:id="rId10"/>
    <p:sldId id="288" r:id="rId11"/>
    <p:sldId id="284" r:id="rId12"/>
    <p:sldId id="271" r:id="rId13"/>
    <p:sldId id="289" r:id="rId14"/>
    <p:sldId id="290" r:id="rId15"/>
    <p:sldId id="272" r:id="rId16"/>
    <p:sldId id="291" r:id="rId17"/>
    <p:sldId id="273" r:id="rId18"/>
    <p:sldId id="276" r:id="rId19"/>
    <p:sldId id="277" r:id="rId20"/>
    <p:sldId id="292" r:id="rId21"/>
    <p:sldId id="278" r:id="rId22"/>
    <p:sldId id="293" r:id="rId23"/>
    <p:sldId id="294" r:id="rId24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B Titr" panose="00000700000000000000" pitchFamily="2" charset="-78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B Nazanin" panose="00000400000000000000" pitchFamily="2" charset="-78"/>
      <p:regular r:id="rId39"/>
      <p:bold r:id="rId40"/>
    </p:embeddedFont>
    <p:embeddedFont>
      <p:font typeface="Wingdings 2" panose="05020102010507070707" pitchFamily="18" charset="2"/>
      <p:regular r:id="rId41"/>
    </p:embeddedFont>
    <p:embeddedFont>
      <p:font typeface="B Lotus" panose="00000400000000000000" pitchFamily="2" charset="-78"/>
      <p:regular r:id="rId42"/>
      <p:bold r:id="rId4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B3AC262-BA8B-4EDA-8B24-AAABB914F4A8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46065CD-6FEB-4827-83AB-AAEE1C0B9D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774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6CDA04F-D58C-4A49-983A-FAECB20A5F64}" type="datetime8">
              <a:rPr lang="fa-IR" smtClean="0"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C554CC1-516D-4CFC-A3FA-A1C2C2A96000}" type="datetime8">
              <a:rPr lang="fa-IR" smtClean="0"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F4C49A0D-DC21-4D02-8400-D49B9B17797C}" type="datetime8">
              <a:rPr lang="fa-IR" smtClean="0"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324544" y="6507888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616" y="6492240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A8B29A1-E261-4B7F-BC33-482340192739}" type="datetime8">
              <a:rPr lang="fa-IR" smtClean="0"/>
              <a:t>05 اوت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31C9EF0-7017-4E45-80FA-592738A5462E}" type="datetime8">
              <a:rPr lang="fa-IR" smtClean="0"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EBF323F2-3005-4EE4-BD04-F7538605AD5C}" type="datetime8">
              <a:rPr lang="fa-IR" smtClean="0"/>
              <a:t>05 اوت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23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D053D6-31C3-4D66-83B8-FE2866D1FF4C}" type="datetime8">
              <a:rPr lang="fa-IR" smtClean="0"/>
              <a:t>05 اوت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70E58F2-A4A7-470E-ADBF-F67148B651D2}" type="datetime8">
              <a:rPr lang="fa-IR" smtClean="0"/>
              <a:t>05 اوت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BE31DC1-4F26-4B2F-8A95-B6B51F6F38AE}" type="datetime8">
              <a:rPr lang="fa-IR" smtClean="0"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70295D9-09B5-4EE0-883B-875C0247E931}" type="datetime8">
              <a:rPr lang="fa-IR" smtClean="0"/>
              <a:t>05 اوت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42" y="1000108"/>
            <a:ext cx="8458200" cy="954569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سیاست های تشویق نوآوری باز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هادی سیادتی</a:t>
            </a:r>
          </a:p>
          <a:p>
            <a:pPr algn="ctr"/>
            <a:r>
              <a:rPr lang="fa-IR" b="1" dirty="0" smtClean="0"/>
              <a:t>مسعود افشاری مفرد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روش های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برون سپاری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خرید خدمات علمی و فنی از شرکت های متخصص بیرونی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شرکت های زایشی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تبدیل پروژه های شکل گرفته در واحد تحقیق و توسعه به شرکت های مستقل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سرمایه گذاری در شرکت های نوآفرین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سرمایه گذاری شرکت های بزرگ بر شرکت های نوپا و نوآفرین با هدف غلبه بر بحران بهره 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خرید حداقلی سهام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خرید بخش کوچکی از سهام شرکت های نوآور توسط شرکت های بزرگ با هدف کاهش میزان حق مالکانه پرداخت شده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روش های نوآوری باز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60" y="2714620"/>
            <a:ext cx="2686040" cy="2322584"/>
          </a:xfrm>
        </p:spPr>
        <p:txBody>
          <a:bodyPr/>
          <a:lstStyle/>
          <a:p>
            <a:pPr marL="404813" lvl="1" indent="-23177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دسته بندی روش های نوآوری باز بسته به درجه باز بودن و مراحل نوآوری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8913" name="Group 196"/>
          <p:cNvGrpSpPr>
            <a:grpSpLocks/>
          </p:cNvGrpSpPr>
          <p:nvPr/>
        </p:nvGrpSpPr>
        <p:grpSpPr bwMode="auto">
          <a:xfrm>
            <a:off x="0" y="1785926"/>
            <a:ext cx="6655081" cy="4429156"/>
            <a:chOff x="1268" y="2341"/>
            <a:chExt cx="9877" cy="6074"/>
          </a:xfrm>
        </p:grpSpPr>
        <p:sp>
          <p:nvSpPr>
            <p:cNvPr id="69" name="AutoShape 197"/>
            <p:cNvSpPr>
              <a:spLocks noChangeShapeType="1"/>
            </p:cNvSpPr>
            <p:nvPr/>
          </p:nvSpPr>
          <p:spPr bwMode="auto">
            <a:xfrm>
              <a:off x="2190" y="7620"/>
              <a:ext cx="7776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198"/>
            <p:cNvSpPr>
              <a:spLocks noChangeShapeType="1"/>
            </p:cNvSpPr>
            <p:nvPr/>
          </p:nvSpPr>
          <p:spPr bwMode="auto">
            <a:xfrm flipV="1">
              <a:off x="2205" y="2731"/>
              <a:ext cx="0" cy="489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199"/>
            <p:cNvSpPr>
              <a:spLocks noChangeArrowheads="1"/>
            </p:cNvSpPr>
            <p:nvPr/>
          </p:nvSpPr>
          <p:spPr bwMode="auto">
            <a:xfrm>
              <a:off x="7140" y="328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بوم سازگان نوآوری باز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ایده های لِگو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AutoShape 200"/>
            <p:cNvSpPr>
              <a:spLocks noChangeArrowheads="1"/>
            </p:cNvSpPr>
            <p:nvPr/>
          </p:nvSpPr>
          <p:spPr bwMode="auto">
            <a:xfrm>
              <a:off x="2310" y="610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تجمع همکاران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آینده سازان اُکسفام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AutoShape 201"/>
            <p:cNvSpPr>
              <a:spLocks noChangeArrowheads="1"/>
            </p:cNvSpPr>
            <p:nvPr/>
          </p:nvSpPr>
          <p:spPr bwMode="auto">
            <a:xfrm>
              <a:off x="4725" y="610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گوش دادن اجتماعی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</a:t>
              </a:r>
              <a:r>
                <a:rPr kumimoji="0" lang="en-US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P&amp;G house Proud Crowd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AutoShape 202"/>
            <p:cNvSpPr>
              <a:spLocks noChangeArrowheads="1"/>
            </p:cNvSpPr>
            <p:nvPr/>
          </p:nvSpPr>
          <p:spPr bwMode="auto">
            <a:xfrm>
              <a:off x="7140" y="610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چالش نوآوری باز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چالش </a:t>
              </a:r>
              <a:r>
                <a:rPr kumimoji="0" lang="en-US" sz="13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UBS FoF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AutoShape 203"/>
            <p:cNvSpPr>
              <a:spLocks noChangeArrowheads="1"/>
            </p:cNvSpPr>
            <p:nvPr/>
          </p:nvSpPr>
          <p:spPr bwMode="auto">
            <a:xfrm>
              <a:off x="2310" y="469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انکوباتور نوآوری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</a:t>
              </a:r>
              <a:r>
                <a:rPr kumimoji="0" lang="en-US" sz="13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Lockhead skunkworks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AutoShape 204"/>
            <p:cNvSpPr>
              <a:spLocks noChangeArrowheads="1"/>
            </p:cNvSpPr>
            <p:nvPr/>
          </p:nvSpPr>
          <p:spPr bwMode="auto">
            <a:xfrm>
              <a:off x="4725" y="469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انجمن هم</a:t>
              </a:r>
              <a:r>
                <a:rPr kumimoji="0" lang="fa-I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 </a:t>
              </a: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آفرینی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جابجایی نوآورانه فورد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AutoShape 205"/>
            <p:cNvSpPr>
              <a:spLocks noChangeArrowheads="1"/>
            </p:cNvSpPr>
            <p:nvPr/>
          </p:nvSpPr>
          <p:spPr bwMode="auto">
            <a:xfrm>
              <a:off x="7140" y="469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برنامه شتاب</a:t>
              </a:r>
              <a:r>
                <a:rPr kumimoji="0" lang="fa-IR" sz="12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 </a:t>
              </a: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دهنده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</a:t>
              </a:r>
              <a:r>
                <a:rPr kumimoji="0" lang="en-US" sz="13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Telefoica</a:t>
              </a:r>
              <a:r>
                <a:rPr kumimoji="0" lang="en-US" sz="1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 </a:t>
              </a:r>
              <a:r>
                <a:rPr kumimoji="0" lang="en-US" sz="13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Wayra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AutoShape 206"/>
            <p:cNvSpPr>
              <a:spLocks noChangeArrowheads="1"/>
            </p:cNvSpPr>
            <p:nvPr/>
          </p:nvSpPr>
          <p:spPr bwMode="auto">
            <a:xfrm>
              <a:off x="2310" y="328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کارآفرینی سازمانی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20% زمان در گوگل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AutoShape 207"/>
            <p:cNvSpPr>
              <a:spLocks noChangeArrowheads="1"/>
            </p:cNvSpPr>
            <p:nvPr/>
          </p:nvSpPr>
          <p:spPr bwMode="auto">
            <a:xfrm>
              <a:off x="4725" y="3285"/>
              <a:ext cx="2340" cy="13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صندوق خطرپذیر شرکتی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مثل </a:t>
              </a:r>
              <a:r>
                <a:rPr kumimoji="0" lang="en-US" sz="13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Intel Capital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Text Box 208"/>
            <p:cNvSpPr txBox="1">
              <a:spLocks noChangeArrowheads="1"/>
            </p:cNvSpPr>
            <p:nvPr/>
          </p:nvSpPr>
          <p:spPr bwMode="auto">
            <a:xfrm>
              <a:off x="7560" y="7875"/>
              <a:ext cx="15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برون</a:t>
              </a:r>
              <a:r>
                <a:rPr kumimoji="0" lang="fa-IR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 </a:t>
              </a: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سو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Text Box 209"/>
            <p:cNvSpPr txBox="1">
              <a:spLocks noChangeArrowheads="1"/>
            </p:cNvSpPr>
            <p:nvPr/>
          </p:nvSpPr>
          <p:spPr bwMode="auto">
            <a:xfrm>
              <a:off x="9570" y="7335"/>
              <a:ext cx="15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درجه بازبودن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" name="Text Box 210"/>
            <p:cNvSpPr txBox="1">
              <a:spLocks noChangeArrowheads="1"/>
            </p:cNvSpPr>
            <p:nvPr/>
          </p:nvSpPr>
          <p:spPr bwMode="auto">
            <a:xfrm>
              <a:off x="1395" y="2341"/>
              <a:ext cx="15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مراحل نوآوری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 Box 211"/>
            <p:cNvSpPr txBox="1">
              <a:spLocks noChangeArrowheads="1"/>
            </p:cNvSpPr>
            <p:nvPr/>
          </p:nvSpPr>
          <p:spPr bwMode="auto">
            <a:xfrm>
              <a:off x="5175" y="7875"/>
              <a:ext cx="15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درون</a:t>
              </a:r>
              <a:r>
                <a:rPr kumimoji="0" lang="fa-IR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 </a:t>
              </a: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سو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Text Box 212"/>
            <p:cNvSpPr txBox="1">
              <a:spLocks noChangeArrowheads="1"/>
            </p:cNvSpPr>
            <p:nvPr/>
          </p:nvSpPr>
          <p:spPr bwMode="auto">
            <a:xfrm>
              <a:off x="2610" y="7875"/>
              <a:ext cx="157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باز در درون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 Box 213"/>
            <p:cNvSpPr txBox="1">
              <a:spLocks noChangeArrowheads="1"/>
            </p:cNvSpPr>
            <p:nvPr/>
          </p:nvSpPr>
          <p:spPr bwMode="auto">
            <a:xfrm>
              <a:off x="1268" y="6456"/>
              <a:ext cx="110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اکتشاف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 Box 214"/>
            <p:cNvSpPr txBox="1">
              <a:spLocks noChangeArrowheads="1"/>
            </p:cNvSpPr>
            <p:nvPr/>
          </p:nvSpPr>
          <p:spPr bwMode="auto">
            <a:xfrm>
              <a:off x="1268" y="4986"/>
              <a:ext cx="1102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استخراج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 Box 215"/>
            <p:cNvSpPr txBox="1">
              <a:spLocks noChangeArrowheads="1"/>
            </p:cNvSpPr>
            <p:nvPr/>
          </p:nvSpPr>
          <p:spPr bwMode="auto">
            <a:xfrm>
              <a:off x="1268" y="3517"/>
              <a:ext cx="954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بهره برداری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سیاستگذاری نوآوری باز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ابعاد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آموزش و توسعه سرمایه انسانی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شایسته سالاری برای حمایت مالی از تحقیقات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ارتقاء جابجایی دانشجویان تحصیلات تکمیلی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تأمین مالی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افزایش سرمایه گذاری جسورانه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افزایش شرکت های زایشی دانشگاهی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دارائی های فکری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کاهش هزینه مبادله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تقویت نهادهای واسط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سیاستگذاری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مشارکت و رقابت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حمایت از شرکت های نوآفرین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تمرکز بر شبکه های نوآوری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افزایش شرکت های زایشی از شرکت های بزرگ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دولت باز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انتشار داده های دولتی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نوآوری باز در خریدهای دولتی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تجاری سازی یافته های بخش دولتی توسط بخش خصوصی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سیاستگذاری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راهبردهای توسعه نوآوری باز</a:t>
            </a:r>
            <a:endParaRPr lang="fa-IR" dirty="0" smtClean="0">
              <a:solidFill>
                <a:schemeClr val="tx1"/>
              </a:solidFill>
            </a:endParaRPr>
          </a:p>
          <a:p>
            <a:pPr marL="682625" lvl="0" indent="-277813">
              <a:buClrTx/>
            </a:pPr>
            <a:r>
              <a:rPr lang="fa-IR" sz="2600" dirty="0" smtClean="0"/>
              <a:t>حمایت از تحقیق و توسعه درون بنگاهی و نظام مالکیت فکری استاندارد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توسعه نهادهای واسط همکاری فناورانه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پشتیبانی از کارآفرینی سازمانی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توسعه علمی از طریق اصلاح نظام گرنت و مشوق­ها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آموزش 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افزایش انعطاف پذیری و جابجایی در بازار نیروی کار</a:t>
            </a:r>
            <a:endParaRPr lang="en-US" sz="2600" dirty="0" smtClean="0"/>
          </a:p>
          <a:p>
            <a:pPr marL="682625" lvl="0" indent="-277813">
              <a:buClrTx/>
            </a:pPr>
            <a:r>
              <a:rPr lang="fa-IR" sz="2600" dirty="0" smtClean="0"/>
              <a:t>تحریک رقابت</a:t>
            </a:r>
            <a:endParaRPr lang="en-US" sz="2600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ابزارهای سیاستی مشوق نوآوری باز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ابزارهای بکاررفته در برخی کشورهای اروپایی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تقویت تحقیق و توسعه درون سازمانی، انباشت دانش و ظرفیت جذب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کمک های مالی انجام تحقیق و توسعه درون سازمانی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معافیت های مالیاتی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تقویت پیوندهای ملّی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مراکز تعالی و توانش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شبکه سازی 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تقویت پیوندهای بین المللی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حمایت مالی از تحقیقات مشترک بین المللی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دفاتر نوآوری خارج از کشور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ابزارهای سیاستی مشوق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60807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دسته بندی ابزارهای سیاستی حمایت از نوآوری باز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428868"/>
          <a:ext cx="8501122" cy="4147806"/>
        </p:xfrm>
        <a:graphic>
          <a:graphicData uri="http://schemas.openxmlformats.org/drawingml/2006/table">
            <a:tbl>
              <a:tblPr rtl="1"/>
              <a:tblGrid>
                <a:gridCol w="163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162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fa-IR" sz="18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خلق دانش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انتشار دانش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بهره</a:t>
                      </a:r>
                      <a:r>
                        <a:rPr lang="fa-IR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برداری </a:t>
                      </a:r>
                      <a:r>
                        <a:rPr lang="fa-I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از دانش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04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درون سو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اعطاء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مشوق های </a:t>
                      </a: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مالی برای تحقیق و توسعه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پشتیبانی از آموزش و توسعه منابع انسانی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حمایت از جابجایی دانشجویان تحصیلات تکمیلی به صنایع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جذب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سرمایه گذاری </a:t>
                      </a: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خارجی و ارتقاء یادگیری از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شرکتهای بین المللی 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حمایت مالی از استخدام نیروی کار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تحصیل کرده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پشتیبانی از همکاری صنعتی دانشجویان دوره دکتری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6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برون</a:t>
                      </a:r>
                      <a:r>
                        <a:rPr lang="fa-IR" sz="18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8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سو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ایجاد زیرساخت مناسب برای فروش یافته­های تحقیقاتی به دیگر شرکت­ها</a:t>
                      </a:r>
                      <a:endParaRPr lang="en-US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پشتیبانی مالی از انتشار یافته­های تحقیقاتی شرکت­هابه صورت دسترسی آزاد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حمایت از افزایش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شرکت های </a:t>
                      </a: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زایشی از شرکت­های بزرگ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66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دوسویه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حمایت مالی از تحقیق و توسعه مشترک با خارج از کشور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ایجاد مراکز تعالی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تقویت رشد </a:t>
                      </a:r>
                      <a:r>
                        <a:rPr lang="fa-IR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واسطه های </a:t>
                      </a: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مالکیت فکری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توسعه بازارهای خرید و فروش فناوری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  <a:p>
                      <a:pPr marL="0" marR="0" algn="justLow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 pitchFamily="2" charset="-78"/>
                        </a:rPr>
                        <a:t>- ایجاد دفاتر نوآوری در خارج از کشور</a:t>
                      </a:r>
                      <a:endParaRPr lang="en-US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89382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نوآوری باز در طول زنجیره ارزش داروهای زیستی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241" name="Group 1"/>
          <p:cNvGrpSpPr>
            <a:grpSpLocks noChangeAspect="1"/>
          </p:cNvGrpSpPr>
          <p:nvPr/>
        </p:nvGrpSpPr>
        <p:grpSpPr bwMode="auto">
          <a:xfrm>
            <a:off x="71406" y="2928934"/>
            <a:ext cx="5889625" cy="3733800"/>
            <a:chOff x="1510" y="1950"/>
            <a:chExt cx="9276" cy="5880"/>
          </a:xfrm>
        </p:grpSpPr>
        <p:sp>
          <p:nvSpPr>
            <p:cNvPr id="1026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1510" y="1950"/>
              <a:ext cx="9276" cy="588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1510" y="1950"/>
              <a:ext cx="9276" cy="5880"/>
            </a:xfrm>
            <a:prstGeom prst="chevron">
              <a:avLst>
                <a:gd name="adj" fmla="val 19544"/>
              </a:avLst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6" name="AutoShape 26"/>
            <p:cNvSpPr>
              <a:spLocks noChangeArrowheads="1"/>
            </p:cNvSpPr>
            <p:nvPr/>
          </p:nvSpPr>
          <p:spPr bwMode="auto">
            <a:xfrm>
              <a:off x="7398" y="1950"/>
              <a:ext cx="3388" cy="5880"/>
            </a:xfrm>
            <a:prstGeom prst="homePlate">
              <a:avLst>
                <a:gd name="adj" fmla="val 32468"/>
              </a:avLst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65" name="Oval 25"/>
            <p:cNvSpPr>
              <a:spLocks noChangeArrowheads="1"/>
            </p:cNvSpPr>
            <p:nvPr/>
          </p:nvSpPr>
          <p:spPr bwMode="auto">
            <a:xfrm>
              <a:off x="2753" y="2490"/>
              <a:ext cx="1771" cy="1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شرکت­های کوچک و متوسط زیستی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2885" y="4185"/>
              <a:ext cx="1446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شناسایی و اعتبارسنجی هدف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4389" y="4185"/>
              <a:ext cx="1446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کشف و بهینه سازی سرنخ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5909" y="4185"/>
              <a:ext cx="1446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آزمایش­های پیش­بالینی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8889" y="4185"/>
              <a:ext cx="1446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فعالیت های پس از تأیید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7398" y="4185"/>
              <a:ext cx="1446" cy="9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کارآزمایی بالینی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7395" y="4645"/>
              <a:ext cx="490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7885" y="4645"/>
              <a:ext cx="475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8354" y="4645"/>
              <a:ext cx="490" cy="4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6" name="Text Box 16"/>
            <p:cNvSpPr txBox="1">
              <a:spLocks noChangeArrowheads="1"/>
            </p:cNvSpPr>
            <p:nvPr/>
          </p:nvSpPr>
          <p:spPr bwMode="auto">
            <a:xfrm>
              <a:off x="7230" y="4705"/>
              <a:ext cx="655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فاز 1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7720" y="4705"/>
              <a:ext cx="655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فاز 2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8189" y="4705"/>
              <a:ext cx="655" cy="38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فاز 3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3" name="AutoShape 13"/>
            <p:cNvSpPr>
              <a:spLocks noChangeArrowheads="1"/>
            </p:cNvSpPr>
            <p:nvPr/>
          </p:nvSpPr>
          <p:spPr bwMode="auto">
            <a:xfrm>
              <a:off x="6825" y="2565"/>
              <a:ext cx="2016" cy="54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شرکت­های زایشی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6690" y="3225"/>
              <a:ext cx="1335" cy="8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تأمین خدمات علمی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7500" y="1950"/>
              <a:ext cx="1974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نوآوری برون گرا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3630" y="1965"/>
              <a:ext cx="223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نوآوری درون گرا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910" y="5565"/>
              <a:ext cx="1368" cy="8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اتحاد برای تولید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4419" y="5565"/>
              <a:ext cx="1368" cy="8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خرید خدمات علمی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994" y="5565"/>
              <a:ext cx="1581" cy="8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تجاری­سازی دارو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6" name="AutoShape 6"/>
            <p:cNvSpPr>
              <a:spLocks noChangeArrowheads="1"/>
            </p:cNvSpPr>
            <p:nvPr/>
          </p:nvSpPr>
          <p:spPr bwMode="auto">
            <a:xfrm>
              <a:off x="7674" y="5565"/>
              <a:ext cx="2481" cy="89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اتحاد برای بهره برداری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2738" y="6645"/>
              <a:ext cx="1460" cy="1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دانشگاه ها و مراکز پژوهشی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4375" y="6645"/>
              <a:ext cx="1460" cy="1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شرکت های کوچک زیستی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3" name="Oval 3"/>
            <p:cNvSpPr>
              <a:spLocks noChangeArrowheads="1"/>
            </p:cNvSpPr>
            <p:nvPr/>
          </p:nvSpPr>
          <p:spPr bwMode="auto">
            <a:xfrm>
              <a:off x="6260" y="6645"/>
              <a:ext cx="1765" cy="1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شرکت</a:t>
              </a:r>
              <a:r>
                <a:rPr kumimoji="0" lang="fa-IR" sz="10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 </a:t>
              </a: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های بزرگ زیستی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2" name="Oval 2"/>
            <p:cNvSpPr>
              <a:spLocks noChangeArrowheads="1"/>
            </p:cNvSpPr>
            <p:nvPr/>
          </p:nvSpPr>
          <p:spPr bwMode="auto">
            <a:xfrm>
              <a:off x="8114" y="6630"/>
              <a:ext cx="1666" cy="106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شرکت های دارویی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>
          <a:xfrm>
            <a:off x="6000760" y="3286124"/>
            <a:ext cx="2686040" cy="27146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04813" lvl="1" indent="-231775" algn="just">
              <a:spcBef>
                <a:spcPts val="3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cs typeface="B Nazanin" pitchFamily="2" charset="-78"/>
              </a:rPr>
              <a:t>همکاری بازیگران مختلف برای نوآوری </a:t>
            </a:r>
            <a:r>
              <a:rPr kumimoji="0" lang="fa-I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در هر حلقه از زنجیره ارزش این صنعت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مطالعه نوآوری باز در شرکت روناک دارو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همکاری شرکت روناک دارو با شرکت های آریا تینا ژن و زیست دارو دانش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روناک دارو: شرکت داروساز مبتنی بر داروهای عمدتاً شیمیایی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آریاتیناژن: تولیدکننده داروی زیستی فیلگراستیم (برای افزایش تولید گلبولهای سفید خون) و نوع پگیله آن (با اثر طولانی مدت تر)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زیست دارو دانش: شرکت تولیدکننده داروهای زیستی از جمله زیفرون (برای مقابله با بیماری ام اس)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شیوه همکاری شرکت ها: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روناک دارو و آریا تیناژن: تولید محصول توسعه یافته در آریاتیناژن با استفاده از زیرساخت های تولیدی روناک دارو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خرید سهام شرکت آریاتیناژن توسط روناک دارو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بهره مندی شرکت آریاتیناژن از ظرفیت های دانشگاهی برای توسعه محصول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روناک دارو و زیست دارو دانش: بازاریابی و فروش یک محصول روناک توسط زیست دارو دانش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واگذاری بازاریابی و فروش به زیست دارو دانش به علت نزدیک بودن محصول تولیدی به محصولات سبد این شرکت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عناوین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پیشینه نوآوری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مفاهیم نوآوری باز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روش های نوآوری باز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سیاستگذاری نوآوری باز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ابزارهای سیاستی مشوق نوآوری باز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مطالعه موردی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251146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شیوه همکاری شرکت ها:</a:t>
            </a:r>
          </a:p>
          <a:p>
            <a:pPr marL="1161288" lvl="2" indent="-457200">
              <a:buClr>
                <a:schemeClr val="tx1"/>
              </a:buClr>
              <a:buNone/>
            </a:pPr>
            <a:r>
              <a:rPr lang="fa-IR" dirty="0" smtClean="0">
                <a:solidFill>
                  <a:schemeClr val="tx1"/>
                </a:solidFill>
              </a:rPr>
              <a:t>درون سو - بهره بردار: بهره برداری آریاتیناژن از دانش موجود در دانشگاه ها</a:t>
            </a:r>
          </a:p>
          <a:p>
            <a:pPr marL="1161288" lvl="2" indent="-457200">
              <a:buClr>
                <a:schemeClr val="tx1"/>
              </a:buClr>
              <a:buNone/>
            </a:pPr>
            <a:r>
              <a:rPr lang="fa-IR" dirty="0" smtClean="0">
                <a:solidFill>
                  <a:schemeClr val="tx1"/>
                </a:solidFill>
              </a:rPr>
              <a:t>دوسویه - بهره بردار: همکاری در تولید و نوآوری بازار</a:t>
            </a:r>
          </a:p>
          <a:p>
            <a:pPr lvl="2">
              <a:buClr>
                <a:schemeClr val="tx1"/>
              </a:buClr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6081" name="Group 1"/>
          <p:cNvGrpSpPr>
            <a:grpSpLocks noChangeAspect="1"/>
          </p:cNvGrpSpPr>
          <p:nvPr/>
        </p:nvGrpSpPr>
        <p:grpSpPr bwMode="auto">
          <a:xfrm>
            <a:off x="1142976" y="3786190"/>
            <a:ext cx="7072362" cy="2600328"/>
            <a:chOff x="840" y="1440"/>
            <a:chExt cx="9962" cy="3420"/>
          </a:xfrm>
        </p:grpSpPr>
        <p:sp>
          <p:nvSpPr>
            <p:cNvPr id="46099" name="AutoShape 19"/>
            <p:cNvSpPr>
              <a:spLocks noChangeAspect="1" noChangeArrowheads="1" noTextEdit="1"/>
            </p:cNvSpPr>
            <p:nvPr/>
          </p:nvSpPr>
          <p:spPr bwMode="auto">
            <a:xfrm>
              <a:off x="840" y="1440"/>
              <a:ext cx="9962" cy="34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1441" y="1530"/>
              <a:ext cx="2655" cy="930"/>
            </a:xfrm>
            <a:prstGeom prst="homePlate">
              <a:avLst>
                <a:gd name="adj" fmla="val 7137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تحقیق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auto">
            <a:xfrm>
              <a:off x="3540" y="1530"/>
              <a:ext cx="2820" cy="930"/>
            </a:xfrm>
            <a:prstGeom prst="chevron">
              <a:avLst>
                <a:gd name="adj" fmla="val 758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توسعه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6" name="AutoShape 16"/>
            <p:cNvSpPr>
              <a:spLocks noChangeArrowheads="1"/>
            </p:cNvSpPr>
            <p:nvPr/>
          </p:nvSpPr>
          <p:spPr bwMode="auto">
            <a:xfrm>
              <a:off x="5760" y="1530"/>
              <a:ext cx="2820" cy="930"/>
            </a:xfrm>
            <a:prstGeom prst="chevron">
              <a:avLst>
                <a:gd name="adj" fmla="val 758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تولید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>
              <a:off x="7982" y="1530"/>
              <a:ext cx="2820" cy="930"/>
            </a:xfrm>
            <a:prstGeom prst="chevron">
              <a:avLst>
                <a:gd name="adj" fmla="val 758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فروش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2031" y="2805"/>
              <a:ext cx="1155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دانشگاه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3" name="AutoShape 13"/>
            <p:cNvSpPr>
              <a:spLocks noChangeArrowheads="1"/>
            </p:cNvSpPr>
            <p:nvPr/>
          </p:nvSpPr>
          <p:spPr bwMode="auto">
            <a:xfrm>
              <a:off x="3306" y="2805"/>
              <a:ext cx="2724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آریاتیناژن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2" name="AutoShape 12"/>
            <p:cNvSpPr>
              <a:spLocks noChangeArrowheads="1"/>
            </p:cNvSpPr>
            <p:nvPr/>
          </p:nvSpPr>
          <p:spPr bwMode="auto">
            <a:xfrm>
              <a:off x="6141" y="2805"/>
              <a:ext cx="2064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روناک دارو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1" name="AutoShape 11"/>
            <p:cNvSpPr>
              <a:spLocks noChangeArrowheads="1"/>
            </p:cNvSpPr>
            <p:nvPr/>
          </p:nvSpPr>
          <p:spPr bwMode="auto">
            <a:xfrm>
              <a:off x="8280" y="2805"/>
              <a:ext cx="2522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آریاتیناژن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0" name="AutoShape 10"/>
            <p:cNvSpPr>
              <a:spLocks noChangeArrowheads="1"/>
            </p:cNvSpPr>
            <p:nvPr/>
          </p:nvSpPr>
          <p:spPr bwMode="auto">
            <a:xfrm>
              <a:off x="3171" y="3990"/>
              <a:ext cx="5034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روناک دارو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9" name="AutoShape 9"/>
            <p:cNvSpPr>
              <a:spLocks noChangeArrowheads="1"/>
            </p:cNvSpPr>
            <p:nvPr/>
          </p:nvSpPr>
          <p:spPr bwMode="auto">
            <a:xfrm>
              <a:off x="8280" y="3990"/>
              <a:ext cx="2522" cy="69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زیست دارو دانش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8" name="AutoShape 8"/>
            <p:cNvSpPr>
              <a:spLocks noChangeShapeType="1"/>
            </p:cNvSpPr>
            <p:nvPr/>
          </p:nvSpPr>
          <p:spPr bwMode="auto">
            <a:xfrm>
              <a:off x="1932" y="2805"/>
              <a:ext cx="0" cy="18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840" y="2805"/>
              <a:ext cx="1092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داروی تیناگراست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840" y="3750"/>
              <a:ext cx="1092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داروی گلاتیرامر</a:t>
              </a:r>
              <a:endPara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5" name="Oval 89"/>
            <p:cNvSpPr>
              <a:spLocks noChangeArrowheads="1"/>
            </p:cNvSpPr>
            <p:nvPr/>
          </p:nvSpPr>
          <p:spPr bwMode="auto">
            <a:xfrm>
              <a:off x="2931" y="2595"/>
              <a:ext cx="524" cy="5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1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4" name="Oval 89"/>
            <p:cNvSpPr>
              <a:spLocks noChangeArrowheads="1"/>
            </p:cNvSpPr>
            <p:nvPr/>
          </p:nvSpPr>
          <p:spPr bwMode="auto">
            <a:xfrm>
              <a:off x="5836" y="2595"/>
              <a:ext cx="524" cy="5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2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3" name="Oval 89"/>
            <p:cNvSpPr>
              <a:spLocks noChangeArrowheads="1"/>
            </p:cNvSpPr>
            <p:nvPr/>
          </p:nvSpPr>
          <p:spPr bwMode="auto">
            <a:xfrm>
              <a:off x="7982" y="3750"/>
              <a:ext cx="524" cy="52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2</a:t>
              </a:r>
              <a:endParaRPr kumimoji="0" lang="fa-I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2" name="AutoShape 2"/>
            <p:cNvSpPr>
              <a:spLocks noChangeShapeType="1"/>
            </p:cNvSpPr>
            <p:nvPr/>
          </p:nvSpPr>
          <p:spPr bwMode="auto">
            <a:xfrm flipH="1">
              <a:off x="840" y="3735"/>
              <a:ext cx="996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116" name="Oval 89"/>
          <p:cNvSpPr>
            <a:spLocks noChangeArrowheads="1"/>
          </p:cNvSpPr>
          <p:nvPr/>
        </p:nvSpPr>
        <p:spPr bwMode="auto">
          <a:xfrm>
            <a:off x="7929586" y="2786058"/>
            <a:ext cx="331787" cy="331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25" name="Oval 89"/>
          <p:cNvSpPr>
            <a:spLocks noChangeArrowheads="1"/>
          </p:cNvSpPr>
          <p:nvPr/>
        </p:nvSpPr>
        <p:spPr bwMode="auto">
          <a:xfrm>
            <a:off x="7929586" y="3214686"/>
            <a:ext cx="331787" cy="3317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ارزیابی سیاست های نوآوری باز در وزارت بهداشت، درمان و آموزش پزشکی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بهره مندی از 14 ابزار سیاستی در وزارتخانه برای حمایت از تولید داخل داروهای زیستی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صرفه پذیر کردن تولید داروهای زیستی در کشور توسط این وزارتخانه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بستر همکاری برای تولید بدون کارخانه با حمایت از تولید این نوع داروها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ارزیابی سیاست های نوآوری باز در معاونت علمی و 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اختصاص سه ابزار مستقیم برای حمایت از نوآوری باز اعم از: </a:t>
            </a:r>
          </a:p>
          <a:p>
            <a:pPr marL="1030288" lvl="1" indent="-2889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امریه حضور سربازان در شرکت های دانش بنیان </a:t>
            </a:r>
          </a:p>
          <a:p>
            <a:pPr marL="1030288" lvl="1" indent="-2889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بسته حمایتی از شرکت های دانش بنیان حوزه سلامت برای همکاری با دانشگاه ها </a:t>
            </a:r>
          </a:p>
          <a:p>
            <a:pPr marL="1030288" lvl="1" indent="-288925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حمایت های مالی و مالیاتی از تحقیق و توسعه درون شرکتی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مطالعه موردی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ابزارهای سیاستی مورد نیاز برای تقویت نوآوری باز در این صنعت</a:t>
            </a:r>
          </a:p>
          <a:p>
            <a:pPr marL="1030288" lvl="1" indent="-288925" algn="just"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>
              <a:solidFill>
                <a:schemeClr val="tx1"/>
              </a:solidFill>
            </a:endParaRPr>
          </a:p>
          <a:p>
            <a:pPr marL="1030288" lvl="0" indent="-288925" algn="just">
              <a:buClrTx/>
            </a:pPr>
            <a:r>
              <a:rPr lang="fa-IR" sz="2400" dirty="0" smtClean="0"/>
              <a:t>جذب سرمایه گذاری خارجی و ارتقاء یادگیری از شرکت های بزرگ بین المللی؛ </a:t>
            </a:r>
            <a:endParaRPr lang="en-US" sz="2400" dirty="0" smtClean="0"/>
          </a:p>
          <a:p>
            <a:pPr marL="1030288" lvl="0" indent="-288925" algn="just">
              <a:buClrTx/>
            </a:pPr>
            <a:r>
              <a:rPr lang="fa-IR" sz="2400" dirty="0" smtClean="0"/>
              <a:t>پشتیبانی مالی از انتشار یافته های تحقیقاتی شرکت هابه صورت دسترسی آزاد؛</a:t>
            </a:r>
            <a:endParaRPr lang="en-US" sz="2400" dirty="0" smtClean="0"/>
          </a:p>
          <a:p>
            <a:pPr marL="1030288" lvl="0" indent="-288925" algn="just">
              <a:buClrTx/>
            </a:pPr>
            <a:r>
              <a:rPr lang="fa-IR" sz="2400" dirty="0" smtClean="0"/>
              <a:t>حمایت از افزایش شرکت های زایشی از شرکت های بزرگ؛</a:t>
            </a:r>
            <a:endParaRPr lang="en-US" sz="2400" dirty="0" smtClean="0"/>
          </a:p>
          <a:p>
            <a:pPr marL="1030288" lvl="0" indent="-288925" algn="just">
              <a:buClrTx/>
            </a:pPr>
            <a:r>
              <a:rPr lang="fa-IR" sz="2400" dirty="0" smtClean="0"/>
              <a:t>حمایت مالی از تحقیق و توسعه مشترک با خارج از کشور؛</a:t>
            </a:r>
            <a:endParaRPr lang="en-US" sz="2400" dirty="0" smtClean="0"/>
          </a:p>
          <a:p>
            <a:pPr marL="1030288" lvl="0" indent="-288925" algn="just">
              <a:buClrTx/>
            </a:pPr>
            <a:r>
              <a:rPr lang="fa-IR" sz="2400" dirty="0" smtClean="0"/>
              <a:t>ایجاد مراکز تعالی</a:t>
            </a:r>
            <a:endParaRPr lang="en-US" sz="2400" dirty="0" smtClean="0"/>
          </a:p>
          <a:p>
            <a:pPr marL="1030288" lvl="0" indent="-288925" algn="just">
              <a:buClrTx/>
            </a:pPr>
            <a:r>
              <a:rPr lang="fa-IR" sz="2400" dirty="0" smtClean="0"/>
              <a:t>ایجاد دفاتر نوآوری در خارج از کشور</a:t>
            </a:r>
            <a:endParaRPr lang="en-US" sz="2400" dirty="0" smtClean="0"/>
          </a:p>
          <a:p>
            <a:pPr marL="1030288" lvl="1" indent="-288925" algn="just">
              <a:buClr>
                <a:schemeClr val="tx1"/>
              </a:buClr>
              <a:buFont typeface="Arial" pitchFamily="34" charset="0"/>
              <a:buChar char="•"/>
            </a:pPr>
            <a:endParaRPr lang="fa-IR" sz="24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پیشینه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نوآوری در زمان پیش از فوردیسم، فوردیسم و پسا-فوردیسم</a:t>
            </a:r>
          </a:p>
          <a:p>
            <a:pPr>
              <a:buClr>
                <a:schemeClr val="tx1"/>
              </a:buClr>
              <a:buNone/>
            </a:pPr>
            <a:endParaRPr lang="fa-IR" sz="1100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/>
                </a:solidFill>
              </a:rPr>
              <a:t>همکاری در تحقیق و توسعه پیش از ظهور فوردیسم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معمول بودن همکاری در تحقیق و توسعه میان شرکت ها در آمریکا</a:t>
            </a:r>
          </a:p>
          <a:p>
            <a:pPr lvl="2">
              <a:buClr>
                <a:schemeClr val="tx1"/>
              </a:buClr>
              <a:buNone/>
            </a:pPr>
            <a:endParaRPr lang="fa-IR" sz="12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/>
                </a:solidFill>
              </a:rPr>
              <a:t>سلطه تولید انبوه و تأکید بر تحقیق و توسعه درون سازمانی</a:t>
            </a:r>
          </a:p>
          <a:p>
            <a:pPr marL="911225" lvl="1" indent="-246063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گرایش به تحقیق و توسعه درون سازمانی و سرریز آن به سرمایه گذاران جسور و کارآفرینان</a:t>
            </a:r>
          </a:p>
          <a:p>
            <a:pPr lvl="1">
              <a:buClr>
                <a:schemeClr val="tx1"/>
              </a:buClr>
              <a:buNone/>
            </a:pPr>
            <a:endParaRPr lang="fa-IR" sz="12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/>
                </a:solidFill>
              </a:rPr>
              <a:t>بازگشت به یادگیری تعاملی و نوآوری باز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تأکید بر اشاعه دانش و یادگیری تعاملی به عنوان پایه نوآوری و توسعه صنعتی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نسل های نوآوری در بستر تاریخ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2000240"/>
          <a:ext cx="7429552" cy="4357717"/>
        </p:xfrm>
        <a:graphic>
          <a:graphicData uri="http://schemas.openxmlformats.org/drawingml/2006/table">
            <a:tbl>
              <a:tblPr rtl="1"/>
              <a:tblGrid>
                <a:gridCol w="121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3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90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نسل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راثوِل (1994</a:t>
                      </a: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مارینوا و فیلیمور (2003</a:t>
                      </a: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تید (2006</a:t>
                      </a: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برخوت و همکاران (2006</a:t>
                      </a: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بوهم و فردریکس (2010</a:t>
                      </a:r>
                      <a:r>
                        <a:rPr lang="fa-IR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)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3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اول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فشار فناوری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جعبه سیاه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مدلهای 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خطی شامل فشار فناوری و کشش عرضه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فشار فناوری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فشار فناوری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0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دوم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کشش بازار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مدلهای 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خطی (شامل فشار فناوری و کشش عرضه)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کشش بازار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کشش تقاضا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0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سوم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دوسویه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تعاملی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دوسویه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ترکیب فشار فناوری و کشش بازار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مدیریت پورتفو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6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چهارم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یکپارچه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مدلهای نظام مند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خطوط موازی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نوآوری چرخه­ای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مدیریت یکپارچه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0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پنجم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یکپارچه و موازی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مدل تطوری</a:t>
                      </a:r>
                      <a:endParaRPr lang="en-US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یکپارچگی </a:t>
                      </a: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سیستمها </a:t>
                      </a: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و </a:t>
                      </a: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شبکه سازی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یکپارچگی </a:t>
                      </a:r>
                      <a:r>
                        <a:rPr lang="fa-I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سیستم ها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67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B Nazanin"/>
                        </a:rPr>
                        <a:t>ششم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محیط نوآوری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a-IR" sz="1400" b="1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B Nazanin"/>
                        </a:rPr>
                        <a:t>یکپارچگی در شبکه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مفاهیم نوآوری باز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تعریف نوآوری بسته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انجام کلیه امور مرتبط با نوآوری، </a:t>
            </a:r>
            <a:r>
              <a:rPr lang="ar-SA" dirty="0" smtClean="0">
                <a:solidFill>
                  <a:schemeClr val="tx1"/>
                </a:solidFill>
              </a:rPr>
              <a:t>از خلق ایده تا توسعه و تولید تا بازاریابی و توزیع و خدمات‌ پس از تولید و تامین مالی</a:t>
            </a:r>
            <a:r>
              <a:rPr lang="fa-IR" dirty="0" smtClean="0">
                <a:solidFill>
                  <a:schemeClr val="tx1"/>
                </a:solidFill>
              </a:rPr>
              <a:t>، در داخل بنگاه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رویکرد نوآوری بسته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خودکفایی در درون سازمان ها برای 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چرخه تحقیق درون سازمان، رهبری فناوری، سود قابل توجه، جلوگیری از حضور رقبا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تمرکز بر درون بنگاه، استخدام افراد باهوش، سرمایه گذاری در تحقیق و توسعه و مدیریت دارائی های فکری با هدف دست نیافتن رقبا به آن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مفاهیم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2249424"/>
            <a:ext cx="3328982" cy="43251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پایان دوران نوآوری بسته به دلیل: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جابجایی نیروی کار</a:t>
            </a:r>
            <a:endParaRPr lang="fa-IR" sz="2400" dirty="0">
              <a:solidFill>
                <a:schemeClr val="tx1"/>
              </a:solidFill>
            </a:endParaRP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گسترش سرمایه گذاری جسورانه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انتشار بیشتر دانش در سطح جهانی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کوتاه شدن فاصله ها و تسهیل ارتباطات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تغییر در ماهیت نوآوری ها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6867" name="Group 3"/>
          <p:cNvGrpSpPr>
            <a:grpSpLocks noChangeAspect="1"/>
          </p:cNvGrpSpPr>
          <p:nvPr/>
        </p:nvGrpSpPr>
        <p:grpSpPr bwMode="auto">
          <a:xfrm>
            <a:off x="214282" y="2357430"/>
            <a:ext cx="5178903" cy="3071834"/>
            <a:chOff x="1440" y="4862"/>
            <a:chExt cx="9466" cy="5616"/>
          </a:xfrm>
        </p:grpSpPr>
        <p:sp>
          <p:nvSpPr>
            <p:cNvPr id="36899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440" y="4862"/>
              <a:ext cx="9307" cy="56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8" name="AutoShape 34"/>
            <p:cNvSpPr>
              <a:spLocks noChangeArrowheads="1"/>
            </p:cNvSpPr>
            <p:nvPr/>
          </p:nvSpPr>
          <p:spPr bwMode="auto">
            <a:xfrm rot="5400000">
              <a:off x="4280" y="5352"/>
              <a:ext cx="5616" cy="4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7" name="Rectangle 33"/>
            <p:cNvSpPr>
              <a:spLocks noChangeArrowheads="1"/>
            </p:cNvSpPr>
            <p:nvPr/>
          </p:nvSpPr>
          <p:spPr bwMode="auto">
            <a:xfrm>
              <a:off x="8077" y="6870"/>
              <a:ext cx="1943" cy="1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6" name="Oval 32"/>
            <p:cNvSpPr>
              <a:spLocks noChangeArrowheads="1"/>
            </p:cNvSpPr>
            <p:nvPr/>
          </p:nvSpPr>
          <p:spPr bwMode="auto">
            <a:xfrm>
              <a:off x="9255" y="707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5" name="Oval 31"/>
            <p:cNvSpPr>
              <a:spLocks noChangeArrowheads="1"/>
            </p:cNvSpPr>
            <p:nvPr/>
          </p:nvSpPr>
          <p:spPr bwMode="auto">
            <a:xfrm>
              <a:off x="8160" y="747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4" name="AutoShape 30"/>
            <p:cNvSpPr>
              <a:spLocks noChangeShapeType="1"/>
            </p:cNvSpPr>
            <p:nvPr/>
          </p:nvSpPr>
          <p:spPr bwMode="auto">
            <a:xfrm flipV="1">
              <a:off x="8880" y="7643"/>
              <a:ext cx="288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3" name="Oval 29"/>
            <p:cNvSpPr>
              <a:spLocks noChangeArrowheads="1"/>
            </p:cNvSpPr>
            <p:nvPr/>
          </p:nvSpPr>
          <p:spPr bwMode="auto">
            <a:xfrm>
              <a:off x="7095" y="692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AutoShape 28"/>
            <p:cNvSpPr>
              <a:spLocks noChangeShapeType="1"/>
            </p:cNvSpPr>
            <p:nvPr/>
          </p:nvSpPr>
          <p:spPr bwMode="auto">
            <a:xfrm>
              <a:off x="7815" y="7388"/>
              <a:ext cx="420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1" name="Oval 27"/>
            <p:cNvSpPr>
              <a:spLocks noChangeArrowheads="1"/>
            </p:cNvSpPr>
            <p:nvPr/>
          </p:nvSpPr>
          <p:spPr bwMode="auto">
            <a:xfrm>
              <a:off x="6660" y="819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Oval 26"/>
            <p:cNvSpPr>
              <a:spLocks noChangeArrowheads="1"/>
            </p:cNvSpPr>
            <p:nvPr/>
          </p:nvSpPr>
          <p:spPr bwMode="auto">
            <a:xfrm>
              <a:off x="3015" y="809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9" name="Oval 25"/>
            <p:cNvSpPr>
              <a:spLocks noChangeArrowheads="1"/>
            </p:cNvSpPr>
            <p:nvPr/>
          </p:nvSpPr>
          <p:spPr bwMode="auto">
            <a:xfrm>
              <a:off x="5520" y="713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8" name="AutoShape 24"/>
            <p:cNvSpPr>
              <a:spLocks noChangeShapeType="1"/>
            </p:cNvSpPr>
            <p:nvPr/>
          </p:nvSpPr>
          <p:spPr bwMode="auto">
            <a:xfrm flipV="1">
              <a:off x="3675" y="8033"/>
              <a:ext cx="405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7" name="AutoShape 23"/>
            <p:cNvSpPr>
              <a:spLocks noChangeShapeType="1"/>
            </p:cNvSpPr>
            <p:nvPr/>
          </p:nvSpPr>
          <p:spPr bwMode="auto">
            <a:xfrm flipV="1">
              <a:off x="6240" y="7373"/>
              <a:ext cx="750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6" name="Oval 22"/>
            <p:cNvSpPr>
              <a:spLocks noChangeArrowheads="1"/>
            </p:cNvSpPr>
            <p:nvPr/>
          </p:nvSpPr>
          <p:spPr bwMode="auto">
            <a:xfrm>
              <a:off x="4245" y="4862"/>
              <a:ext cx="1035" cy="56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5" name="Oval 21"/>
            <p:cNvSpPr>
              <a:spLocks noChangeArrowheads="1"/>
            </p:cNvSpPr>
            <p:nvPr/>
          </p:nvSpPr>
          <p:spPr bwMode="auto">
            <a:xfrm>
              <a:off x="4365" y="725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4" name="AutoShape 20"/>
            <p:cNvSpPr>
              <a:spLocks noChangeShapeType="1"/>
            </p:cNvSpPr>
            <p:nvPr/>
          </p:nvSpPr>
          <p:spPr bwMode="auto">
            <a:xfrm>
              <a:off x="5085" y="7598"/>
              <a:ext cx="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5370" y="576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5595" y="881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Oval 17"/>
            <p:cNvSpPr>
              <a:spLocks noChangeArrowheads="1"/>
            </p:cNvSpPr>
            <p:nvPr/>
          </p:nvSpPr>
          <p:spPr bwMode="auto">
            <a:xfrm>
              <a:off x="4365" y="6150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0" name="Oval 16"/>
            <p:cNvSpPr>
              <a:spLocks noChangeArrowheads="1"/>
            </p:cNvSpPr>
            <p:nvPr/>
          </p:nvSpPr>
          <p:spPr bwMode="auto">
            <a:xfrm>
              <a:off x="3525" y="504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9" name="Oval 15"/>
            <p:cNvSpPr>
              <a:spLocks noChangeArrowheads="1"/>
            </p:cNvSpPr>
            <p:nvPr/>
          </p:nvSpPr>
          <p:spPr bwMode="auto">
            <a:xfrm>
              <a:off x="2490" y="926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Oval 14"/>
            <p:cNvSpPr>
              <a:spLocks noChangeArrowheads="1"/>
            </p:cNvSpPr>
            <p:nvPr/>
          </p:nvSpPr>
          <p:spPr bwMode="auto">
            <a:xfrm>
              <a:off x="1920" y="827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Oval 13"/>
            <p:cNvSpPr>
              <a:spLocks noChangeArrowheads="1"/>
            </p:cNvSpPr>
            <p:nvPr/>
          </p:nvSpPr>
          <p:spPr bwMode="auto">
            <a:xfrm>
              <a:off x="2490" y="746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Oval 12"/>
            <p:cNvSpPr>
              <a:spLocks noChangeArrowheads="1"/>
            </p:cNvSpPr>
            <p:nvPr/>
          </p:nvSpPr>
          <p:spPr bwMode="auto">
            <a:xfrm>
              <a:off x="1455" y="620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Oval 11"/>
            <p:cNvSpPr>
              <a:spLocks noChangeArrowheads="1"/>
            </p:cNvSpPr>
            <p:nvPr/>
          </p:nvSpPr>
          <p:spPr bwMode="auto">
            <a:xfrm>
              <a:off x="2640" y="570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1920" y="498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3060" y="666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3360" y="933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1440" y="7343"/>
              <a:ext cx="1033" cy="7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ایده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 </a:t>
              </a:r>
              <a:r>
                <a:rPr kumimoji="0" lang="fa-IR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ها</a:t>
              </a:r>
              <a:endParaRPr kumimoji="0" lang="fa-IR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6532" y="9433"/>
              <a:ext cx="2089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مرزهای سازمان</a:t>
              </a:r>
              <a:endPara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6402" y="5384"/>
              <a:ext cx="2089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مرزهای سازمان</a:t>
              </a:r>
              <a:endPara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10058" y="7343"/>
              <a:ext cx="848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بازار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714480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جریان نوآوری بسته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مفاهیم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تعریف نوآوری باز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ar-SA" dirty="0" smtClean="0">
                <a:solidFill>
                  <a:schemeClr val="tx1"/>
                </a:solidFill>
              </a:rPr>
              <a:t>استفاده هدفمند از جریانات ورودی (درون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سو) و خروجی (برون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ar-SA" dirty="0" smtClean="0">
                <a:solidFill>
                  <a:schemeClr val="tx1"/>
                </a:solidFill>
              </a:rPr>
              <a:t>سو) از دانش برای شتابدهی به نوآوری در بازار خود و به همین ترتیب، توسعه استفاده از دانش درونی در بازارهای بیرونی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fa-IR" sz="2200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تجاری سازی ایده های شکل گرفته در داخل و خارج سازمان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اصالت بهره برداری از کلیه ایده ها (چه داخلی و چه خارجی)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اصول نوآوری باز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نیاز به استخدام همه افراد باهوش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اولویت مدل کسب و کار بر مزیت اولین بودن در بازار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مدیریت دارائی های فکری با تمرکز بر بده بستان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مفاهیم نوآوری باز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2249424"/>
            <a:ext cx="3328982" cy="43251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کاربرد نوآوری باز در سه فاز فرایند نوآوری: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یافتن راه حل مشکلات سازمان در بیرون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اخذ و اعطاء لیسانس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تجاری سازی از طریق شرکت های زایشی و مجزا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14480" y="578645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جریان نوآوری باز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937" name="Group 1"/>
          <p:cNvGrpSpPr>
            <a:grpSpLocks noChangeAspect="1"/>
          </p:cNvGrpSpPr>
          <p:nvPr/>
        </p:nvGrpSpPr>
        <p:grpSpPr bwMode="auto">
          <a:xfrm>
            <a:off x="0" y="2428868"/>
            <a:ext cx="5357818" cy="3286148"/>
            <a:chOff x="1440" y="4862"/>
            <a:chExt cx="9360" cy="5631"/>
          </a:xfrm>
        </p:grpSpPr>
        <p:sp>
          <p:nvSpPr>
            <p:cNvPr id="39986" name="AutoShape 50"/>
            <p:cNvSpPr>
              <a:spLocks noChangeAspect="1" noChangeArrowheads="1" noTextEdit="1"/>
            </p:cNvSpPr>
            <p:nvPr/>
          </p:nvSpPr>
          <p:spPr bwMode="auto">
            <a:xfrm>
              <a:off x="1440" y="4862"/>
              <a:ext cx="9360" cy="56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5" name="AutoShape 49"/>
            <p:cNvSpPr>
              <a:spLocks noChangeArrowheads="1"/>
            </p:cNvSpPr>
            <p:nvPr/>
          </p:nvSpPr>
          <p:spPr bwMode="auto">
            <a:xfrm rot="5400000">
              <a:off x="4280" y="5352"/>
              <a:ext cx="5616" cy="463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4" name="Rectangle 48"/>
            <p:cNvSpPr>
              <a:spLocks noChangeArrowheads="1"/>
            </p:cNvSpPr>
            <p:nvPr/>
          </p:nvSpPr>
          <p:spPr bwMode="auto">
            <a:xfrm>
              <a:off x="8092" y="6885"/>
              <a:ext cx="1943" cy="15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3" name="Oval 47"/>
            <p:cNvSpPr>
              <a:spLocks noChangeArrowheads="1"/>
            </p:cNvSpPr>
            <p:nvPr/>
          </p:nvSpPr>
          <p:spPr bwMode="auto">
            <a:xfrm>
              <a:off x="9405" y="707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2" name="Oval 46"/>
            <p:cNvSpPr>
              <a:spLocks noChangeArrowheads="1"/>
            </p:cNvSpPr>
            <p:nvPr/>
          </p:nvSpPr>
          <p:spPr bwMode="auto">
            <a:xfrm>
              <a:off x="8160" y="747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1" name="AutoShape 45"/>
            <p:cNvSpPr>
              <a:spLocks noChangeShapeType="1"/>
            </p:cNvSpPr>
            <p:nvPr/>
          </p:nvSpPr>
          <p:spPr bwMode="auto">
            <a:xfrm flipV="1">
              <a:off x="8880" y="7643"/>
              <a:ext cx="432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80" name="Oval 44"/>
            <p:cNvSpPr>
              <a:spLocks noChangeArrowheads="1"/>
            </p:cNvSpPr>
            <p:nvPr/>
          </p:nvSpPr>
          <p:spPr bwMode="auto">
            <a:xfrm>
              <a:off x="7095" y="692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9" name="AutoShape 43"/>
            <p:cNvSpPr>
              <a:spLocks noChangeShapeType="1"/>
            </p:cNvSpPr>
            <p:nvPr/>
          </p:nvSpPr>
          <p:spPr bwMode="auto">
            <a:xfrm>
              <a:off x="7815" y="7388"/>
              <a:ext cx="420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8" name="Oval 42"/>
            <p:cNvSpPr>
              <a:spLocks noChangeArrowheads="1"/>
            </p:cNvSpPr>
            <p:nvPr/>
          </p:nvSpPr>
          <p:spPr bwMode="auto">
            <a:xfrm>
              <a:off x="6660" y="819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7" name="Oval 41"/>
            <p:cNvSpPr>
              <a:spLocks noChangeArrowheads="1"/>
            </p:cNvSpPr>
            <p:nvPr/>
          </p:nvSpPr>
          <p:spPr bwMode="auto">
            <a:xfrm>
              <a:off x="3015" y="809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6" name="Oval 40"/>
            <p:cNvSpPr>
              <a:spLocks noChangeArrowheads="1"/>
            </p:cNvSpPr>
            <p:nvPr/>
          </p:nvSpPr>
          <p:spPr bwMode="auto">
            <a:xfrm>
              <a:off x="5520" y="713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5" name="AutoShape 39"/>
            <p:cNvSpPr>
              <a:spLocks noChangeShapeType="1"/>
            </p:cNvSpPr>
            <p:nvPr/>
          </p:nvSpPr>
          <p:spPr bwMode="auto">
            <a:xfrm flipV="1">
              <a:off x="3675" y="8033"/>
              <a:ext cx="405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4" name="AutoShape 38"/>
            <p:cNvSpPr>
              <a:spLocks noChangeShapeType="1"/>
            </p:cNvSpPr>
            <p:nvPr/>
          </p:nvSpPr>
          <p:spPr bwMode="auto">
            <a:xfrm flipV="1">
              <a:off x="6240" y="7373"/>
              <a:ext cx="750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3" name="Oval 37"/>
            <p:cNvSpPr>
              <a:spLocks noChangeArrowheads="1"/>
            </p:cNvSpPr>
            <p:nvPr/>
          </p:nvSpPr>
          <p:spPr bwMode="auto">
            <a:xfrm>
              <a:off x="4245" y="4862"/>
              <a:ext cx="1035" cy="56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2" name="Oval 36"/>
            <p:cNvSpPr>
              <a:spLocks noChangeArrowheads="1"/>
            </p:cNvSpPr>
            <p:nvPr/>
          </p:nvSpPr>
          <p:spPr bwMode="auto">
            <a:xfrm>
              <a:off x="4365" y="725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1" name="AutoShape 35"/>
            <p:cNvSpPr>
              <a:spLocks noChangeShapeType="1"/>
            </p:cNvSpPr>
            <p:nvPr/>
          </p:nvSpPr>
          <p:spPr bwMode="auto">
            <a:xfrm>
              <a:off x="5085" y="7598"/>
              <a:ext cx="28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70" name="Oval 34"/>
            <p:cNvSpPr>
              <a:spLocks noChangeArrowheads="1"/>
            </p:cNvSpPr>
            <p:nvPr/>
          </p:nvSpPr>
          <p:spPr bwMode="auto">
            <a:xfrm>
              <a:off x="5370" y="576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9" name="Oval 33"/>
            <p:cNvSpPr>
              <a:spLocks noChangeArrowheads="1"/>
            </p:cNvSpPr>
            <p:nvPr/>
          </p:nvSpPr>
          <p:spPr bwMode="auto">
            <a:xfrm>
              <a:off x="5655" y="827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8" name="Oval 32"/>
            <p:cNvSpPr>
              <a:spLocks noChangeArrowheads="1"/>
            </p:cNvSpPr>
            <p:nvPr/>
          </p:nvSpPr>
          <p:spPr bwMode="auto">
            <a:xfrm>
              <a:off x="4365" y="6150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7" name="Oval 31"/>
            <p:cNvSpPr>
              <a:spLocks noChangeArrowheads="1"/>
            </p:cNvSpPr>
            <p:nvPr/>
          </p:nvSpPr>
          <p:spPr bwMode="auto">
            <a:xfrm>
              <a:off x="3525" y="504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6" name="Oval 30"/>
            <p:cNvSpPr>
              <a:spLocks noChangeArrowheads="1"/>
            </p:cNvSpPr>
            <p:nvPr/>
          </p:nvSpPr>
          <p:spPr bwMode="auto">
            <a:xfrm>
              <a:off x="2490" y="926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5" name="Oval 29"/>
            <p:cNvSpPr>
              <a:spLocks noChangeArrowheads="1"/>
            </p:cNvSpPr>
            <p:nvPr/>
          </p:nvSpPr>
          <p:spPr bwMode="auto">
            <a:xfrm>
              <a:off x="1920" y="827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4" name="Oval 28"/>
            <p:cNvSpPr>
              <a:spLocks noChangeArrowheads="1"/>
            </p:cNvSpPr>
            <p:nvPr/>
          </p:nvSpPr>
          <p:spPr bwMode="auto">
            <a:xfrm>
              <a:off x="2490" y="746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3" name="Oval 27"/>
            <p:cNvSpPr>
              <a:spLocks noChangeArrowheads="1"/>
            </p:cNvSpPr>
            <p:nvPr/>
          </p:nvSpPr>
          <p:spPr bwMode="auto">
            <a:xfrm>
              <a:off x="1455" y="620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2" name="Oval 26"/>
            <p:cNvSpPr>
              <a:spLocks noChangeArrowheads="1"/>
            </p:cNvSpPr>
            <p:nvPr/>
          </p:nvSpPr>
          <p:spPr bwMode="auto">
            <a:xfrm>
              <a:off x="2640" y="570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1" name="Oval 25"/>
            <p:cNvSpPr>
              <a:spLocks noChangeArrowheads="1"/>
            </p:cNvSpPr>
            <p:nvPr/>
          </p:nvSpPr>
          <p:spPr bwMode="auto">
            <a:xfrm>
              <a:off x="1920" y="498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0" name="Oval 24"/>
            <p:cNvSpPr>
              <a:spLocks noChangeArrowheads="1"/>
            </p:cNvSpPr>
            <p:nvPr/>
          </p:nvSpPr>
          <p:spPr bwMode="auto">
            <a:xfrm>
              <a:off x="3060" y="666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9" name="Oval 23"/>
            <p:cNvSpPr>
              <a:spLocks noChangeArrowheads="1"/>
            </p:cNvSpPr>
            <p:nvPr/>
          </p:nvSpPr>
          <p:spPr bwMode="auto">
            <a:xfrm>
              <a:off x="4080" y="861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Text Box 22"/>
            <p:cNvSpPr txBox="1">
              <a:spLocks noChangeArrowheads="1"/>
            </p:cNvSpPr>
            <p:nvPr/>
          </p:nvSpPr>
          <p:spPr bwMode="auto">
            <a:xfrm>
              <a:off x="1440" y="7310"/>
              <a:ext cx="1022" cy="91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ایده</a:t>
              </a:r>
              <a:r>
                <a:rPr kumimoji="0" lang="fa-IR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 </a:t>
              </a:r>
              <a:r>
                <a:rPr kumimoji="0" lang="fa-IR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ها</a:t>
              </a:r>
              <a:endPara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7" name="Text Box 21"/>
            <p:cNvSpPr txBox="1">
              <a:spLocks noChangeArrowheads="1"/>
            </p:cNvSpPr>
            <p:nvPr/>
          </p:nvSpPr>
          <p:spPr bwMode="auto">
            <a:xfrm>
              <a:off x="5947" y="8963"/>
              <a:ext cx="1763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مرزهای سازمان</a:t>
              </a:r>
              <a:endPara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6" name="Text Box 20"/>
            <p:cNvSpPr txBox="1">
              <a:spLocks noChangeArrowheads="1"/>
            </p:cNvSpPr>
            <p:nvPr/>
          </p:nvSpPr>
          <p:spPr bwMode="auto">
            <a:xfrm>
              <a:off x="9899" y="7358"/>
              <a:ext cx="848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بازار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5" name="Oval 19"/>
            <p:cNvSpPr>
              <a:spLocks noChangeArrowheads="1"/>
            </p:cNvSpPr>
            <p:nvPr/>
          </p:nvSpPr>
          <p:spPr bwMode="auto">
            <a:xfrm>
              <a:off x="8880" y="861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Oval 18"/>
            <p:cNvSpPr>
              <a:spLocks noChangeArrowheads="1"/>
            </p:cNvSpPr>
            <p:nvPr/>
          </p:nvSpPr>
          <p:spPr bwMode="auto">
            <a:xfrm>
              <a:off x="8775" y="5948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3" name="AutoShape 17"/>
            <p:cNvSpPr>
              <a:spLocks noChangeArrowheads="1"/>
            </p:cNvSpPr>
            <p:nvPr/>
          </p:nvSpPr>
          <p:spPr bwMode="auto">
            <a:xfrm>
              <a:off x="5617" y="4892"/>
              <a:ext cx="720" cy="576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AutoShape 16"/>
            <p:cNvSpPr>
              <a:spLocks noChangeArrowheads="1"/>
            </p:cNvSpPr>
            <p:nvPr/>
          </p:nvSpPr>
          <p:spPr bwMode="auto">
            <a:xfrm>
              <a:off x="6600" y="5402"/>
              <a:ext cx="720" cy="576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1" name="Oval 15"/>
            <p:cNvSpPr>
              <a:spLocks noChangeArrowheads="1"/>
            </p:cNvSpPr>
            <p:nvPr/>
          </p:nvSpPr>
          <p:spPr bwMode="auto">
            <a:xfrm>
              <a:off x="6375" y="6353"/>
              <a:ext cx="720" cy="720"/>
            </a:xfrm>
            <a:prstGeom prst="ellips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0" name="AutoShape 14"/>
            <p:cNvSpPr>
              <a:spLocks noChangeArrowheads="1"/>
            </p:cNvSpPr>
            <p:nvPr/>
          </p:nvSpPr>
          <p:spPr bwMode="auto">
            <a:xfrm>
              <a:off x="5782" y="9827"/>
              <a:ext cx="720" cy="576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9" name="AutoShape 13"/>
            <p:cNvSpPr>
              <a:spLocks noChangeArrowheads="1"/>
            </p:cNvSpPr>
            <p:nvPr/>
          </p:nvSpPr>
          <p:spPr bwMode="auto">
            <a:xfrm>
              <a:off x="7650" y="8912"/>
              <a:ext cx="720" cy="576"/>
            </a:xfrm>
            <a:prstGeom prst="hexagon">
              <a:avLst>
                <a:gd name="adj" fmla="val 3125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8" name="AutoShape 12"/>
            <p:cNvSpPr>
              <a:spLocks noChangeShapeType="1"/>
            </p:cNvSpPr>
            <p:nvPr/>
          </p:nvSpPr>
          <p:spPr bwMode="auto">
            <a:xfrm>
              <a:off x="6337" y="5180"/>
              <a:ext cx="623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7" name="AutoShape 11"/>
            <p:cNvSpPr>
              <a:spLocks noChangeShapeType="1"/>
            </p:cNvSpPr>
            <p:nvPr/>
          </p:nvSpPr>
          <p:spPr bwMode="auto">
            <a:xfrm>
              <a:off x="6960" y="5978"/>
              <a:ext cx="30" cy="4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6" name="AutoShape 10"/>
            <p:cNvSpPr>
              <a:spLocks noChangeShapeType="1"/>
            </p:cNvSpPr>
            <p:nvPr/>
          </p:nvSpPr>
          <p:spPr bwMode="auto">
            <a:xfrm>
              <a:off x="6990" y="6968"/>
              <a:ext cx="210" cy="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5" name="AutoShape 9"/>
            <p:cNvSpPr>
              <a:spLocks noChangeShapeType="1"/>
            </p:cNvSpPr>
            <p:nvPr/>
          </p:nvSpPr>
          <p:spPr bwMode="auto">
            <a:xfrm flipV="1">
              <a:off x="6502" y="9488"/>
              <a:ext cx="1508" cy="6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4" name="AutoShape 8"/>
            <p:cNvSpPr>
              <a:spLocks noChangeShapeType="1"/>
            </p:cNvSpPr>
            <p:nvPr/>
          </p:nvSpPr>
          <p:spPr bwMode="auto">
            <a:xfrm flipH="1" flipV="1">
              <a:off x="7710" y="7538"/>
              <a:ext cx="300" cy="1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6502" y="9827"/>
              <a:ext cx="2159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فناوری</a:t>
              </a:r>
              <a:r>
                <a:rPr kumimoji="0" lang="fa-IR" sz="12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 </a:t>
              </a: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های بیرونی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8880" y="9413"/>
              <a:ext cx="1763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سایر بازارهای صنعتی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8212" y="5198"/>
              <a:ext cx="1763" cy="5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Calibri" pitchFamily="34" charset="0"/>
                  <a:cs typeface="B Lotus" pitchFamily="2" charset="-78"/>
                </a:rPr>
                <a:t>بازار جایگزین</a:t>
              </a:r>
              <a:endParaRPr kumimoji="0" lang="fa-I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0" name="AutoShape 4"/>
            <p:cNvSpPr>
              <a:spLocks noChangeShapeType="1"/>
            </p:cNvSpPr>
            <p:nvPr/>
          </p:nvSpPr>
          <p:spPr bwMode="auto">
            <a:xfrm>
              <a:off x="8775" y="8093"/>
              <a:ext cx="210" cy="6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9" name="AutoShape 3"/>
            <p:cNvSpPr>
              <a:spLocks noChangeShapeType="1"/>
            </p:cNvSpPr>
            <p:nvPr/>
          </p:nvSpPr>
          <p:spPr bwMode="auto">
            <a:xfrm flipV="1">
              <a:off x="8775" y="6668"/>
              <a:ext cx="360" cy="9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38" name="AutoShape 2"/>
            <p:cNvSpPr>
              <a:spLocks noChangeShapeType="1"/>
            </p:cNvSpPr>
            <p:nvPr/>
          </p:nvSpPr>
          <p:spPr bwMode="auto">
            <a:xfrm>
              <a:off x="6015" y="8993"/>
              <a:ext cx="127" cy="8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روش های نوآوری باز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بعضی مهم ترین روش های نوآوری باز: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اتحادهای راهبردی غیرسهامی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نوعی اتحاد استراتژیک بدون رد و بدل شدن سهام میان شرکت ها، دانشگاه ها و ... برای ایجاد مزیت رقابتی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شرکت های مشترک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ایجاد شرکت جدید میان چند شرکت برای دستیابی به مزیت رقابتی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ادغام و تملک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خرید یک شرکت توسط شرکت دیگر یا ادغام شدن دو شرکت در یکدیگر و تشکیل یک شرکت جدید برای افزایش توان رقابتی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تأمین مالی تحقیقات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اعطاء منابع مالی به مراکز تحقیقاتی از جانب شرکت های بزرگ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23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6017</TotalTime>
  <Words>1717</Words>
  <Application>Microsoft Office PowerPoint</Application>
  <PresentationFormat>On-screen Show (4:3)</PresentationFormat>
  <Paragraphs>336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Trebuchet MS</vt:lpstr>
      <vt:lpstr>B Titr</vt:lpstr>
      <vt:lpstr>Calibri</vt:lpstr>
      <vt:lpstr>Georgia</vt:lpstr>
      <vt:lpstr>B Nazanin</vt:lpstr>
      <vt:lpstr>Times New Roman</vt:lpstr>
      <vt:lpstr>Wingdings 2</vt:lpstr>
      <vt:lpstr>Arial</vt:lpstr>
      <vt:lpstr>B Lotus</vt:lpstr>
      <vt:lpstr>Urban</vt:lpstr>
      <vt:lpstr>سیاست های تشویق نوآوری باز</vt:lpstr>
      <vt:lpstr>عناوین</vt:lpstr>
      <vt:lpstr>پیشینه نوآوری</vt:lpstr>
      <vt:lpstr>نسل های نوآوری در بستر تاریخ</vt:lpstr>
      <vt:lpstr>مفاهیم نوآوری باز</vt:lpstr>
      <vt:lpstr>مفاهیم نوآوری باز (ادامه)</vt:lpstr>
      <vt:lpstr>مفاهیم نوآوری باز (ادامه)</vt:lpstr>
      <vt:lpstr>مفاهیم نوآوری باز (ادامه)</vt:lpstr>
      <vt:lpstr>روش های نوآوری باز</vt:lpstr>
      <vt:lpstr>روش های نوآوری باز (ادامه)</vt:lpstr>
      <vt:lpstr>روش های نوآوری باز</vt:lpstr>
      <vt:lpstr>سیاستگذاری نوآوری باز</vt:lpstr>
      <vt:lpstr>سیاستگذاری نوآوری باز (ادامه)</vt:lpstr>
      <vt:lpstr>سیاستگذاری نوآوری باز (ادامه)</vt:lpstr>
      <vt:lpstr>ابزارهای سیاستی مشوق نوآوری باز</vt:lpstr>
      <vt:lpstr>ابزارهای سیاستی مشوق نوآوری باز (ادامه)</vt:lpstr>
      <vt:lpstr>مطالعه موردی</vt:lpstr>
      <vt:lpstr>مطالعه موردی (ادامه)</vt:lpstr>
      <vt:lpstr>مطالعه موردی (ادامه)</vt:lpstr>
      <vt:lpstr>مطالعه موردی (ادامه)</vt:lpstr>
      <vt:lpstr>مطالعه موردی (ادامه)</vt:lpstr>
      <vt:lpstr>مطالعه موردی (ادامه)</vt:lpstr>
      <vt:lpstr>مطالعه موردی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38</cp:revision>
  <dcterms:created xsi:type="dcterms:W3CDTF">2019-05-01T06:29:46Z</dcterms:created>
  <dcterms:modified xsi:type="dcterms:W3CDTF">2019-08-05T18:06:15Z</dcterms:modified>
</cp:coreProperties>
</file>