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60" r:id="rId1"/>
  </p:sldMasterIdLst>
  <p:notesMasterIdLst>
    <p:notesMasterId r:id="rId36"/>
  </p:notesMasterIdLst>
  <p:sldIdLst>
    <p:sldId id="256" r:id="rId2"/>
    <p:sldId id="266" r:id="rId3"/>
    <p:sldId id="265" r:id="rId4"/>
    <p:sldId id="267" r:id="rId5"/>
    <p:sldId id="292" r:id="rId6"/>
    <p:sldId id="268" r:id="rId7"/>
    <p:sldId id="269" r:id="rId8"/>
    <p:sldId id="293" r:id="rId9"/>
    <p:sldId id="270" r:id="rId10"/>
    <p:sldId id="271" r:id="rId11"/>
    <p:sldId id="295" r:id="rId12"/>
    <p:sldId id="294" r:id="rId13"/>
    <p:sldId id="272" r:id="rId14"/>
    <p:sldId id="273" r:id="rId15"/>
    <p:sldId id="277" r:id="rId16"/>
    <p:sldId id="274" r:id="rId17"/>
    <p:sldId id="275" r:id="rId18"/>
    <p:sldId id="276" r:id="rId19"/>
    <p:sldId id="278" r:id="rId20"/>
    <p:sldId id="279" r:id="rId21"/>
    <p:sldId id="298" r:id="rId22"/>
    <p:sldId id="284" r:id="rId23"/>
    <p:sldId id="289" r:id="rId24"/>
    <p:sldId id="280" r:id="rId25"/>
    <p:sldId id="285" r:id="rId26"/>
    <p:sldId id="286" r:id="rId27"/>
    <p:sldId id="287" r:id="rId28"/>
    <p:sldId id="288" r:id="rId29"/>
    <p:sldId id="281" r:id="rId30"/>
    <p:sldId id="282" r:id="rId31"/>
    <p:sldId id="290" r:id="rId32"/>
    <p:sldId id="283" r:id="rId33"/>
    <p:sldId id="296" r:id="rId34"/>
    <p:sldId id="291" r:id="rId35"/>
  </p:sldIdLst>
  <p:sldSz cx="9144000" cy="6858000" type="screen4x3"/>
  <p:notesSz cx="6858000" cy="9144000"/>
  <p:embeddedFontLst>
    <p:embeddedFont>
      <p:font typeface="Georgia" panose="02040502050405020303" pitchFamily="18" charset="0"/>
      <p:regular r:id="rId37"/>
      <p:bold r:id="rId38"/>
      <p:italic r:id="rId39"/>
      <p:boldItalic r:id="rId40"/>
    </p:embeddedFont>
    <p:embeddedFont>
      <p:font typeface="Wingdings 2" panose="05020102010507070707" pitchFamily="18" charset="2"/>
      <p:regular r:id="rId41"/>
    </p:embeddedFont>
    <p:embeddedFont>
      <p:font typeface="Trebuchet MS" panose="020B0603020202020204" pitchFamily="34" charset="0"/>
      <p:regular r:id="rId42"/>
      <p:bold r:id="rId43"/>
      <p:italic r:id="rId44"/>
      <p:boldItalic r:id="rId45"/>
    </p:embeddedFont>
    <p:embeddedFont>
      <p:font typeface="B Nazanin" panose="00000400000000000000" pitchFamily="2" charset="-78"/>
      <p:regular r:id="rId46"/>
      <p:bold r:id="rId47"/>
    </p:embeddedFont>
    <p:embeddedFont>
      <p:font typeface="B Titr" panose="00000700000000000000" pitchFamily="2" charset="-78"/>
      <p:bold r:id="rId48"/>
    </p:embeddedFont>
    <p:embeddedFont>
      <p:font typeface="Calibri" panose="020F0502020204030204" pitchFamily="34" charset="0"/>
      <p:regular r:id="rId49"/>
      <p:bold r:id="rId50"/>
      <p:italic r:id="rId51"/>
      <p:boldItalic r:id="rId5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A6AF3B6-9E9C-42F8-9035-E9B1B3B4F00F}" type="datetimeFigureOut">
              <a:rPr lang="ar-SA" smtClean="0"/>
              <a:t>09/12/1440</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F4C03D7-F77F-40D9-A29F-D65A14121509}" type="slidenum">
              <a:rPr lang="ar-SA" smtClean="0"/>
              <a:t>‹#›</a:t>
            </a:fld>
            <a:endParaRPr lang="ar-SA"/>
          </a:p>
        </p:txBody>
      </p:sp>
    </p:spTree>
    <p:extLst>
      <p:ext uri="{BB962C8B-B14F-4D97-AF65-F5344CB8AC3E}">
        <p14:creationId xmlns:p14="http://schemas.microsoft.com/office/powerpoint/2010/main" val="116077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5360FD1-730F-4C18-B25B-3934FD1E239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93B82AC3-3C12-4A02-B341-EDA5C8AABA5C}" type="datetime8">
              <a:rPr lang="fa-IR" smtClean="0"/>
              <a:t>10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8A3C8D21-6FE4-4918-AE7F-90F70EBA6245}" type="datetime8">
              <a:rPr lang="fa-IR" smtClean="0"/>
              <a:t>10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AF0F3F33-992F-4E42-909F-DE04D6031B64}" type="datetime8">
              <a:rPr lang="fa-IR" smtClean="0"/>
              <a:t>10 اوت 19</a:t>
            </a:fld>
            <a:endParaRPr lang="fa-IR"/>
          </a:p>
        </p:txBody>
      </p:sp>
      <p:sp>
        <p:nvSpPr>
          <p:cNvPr id="5" name="Footer Placeholder 4"/>
          <p:cNvSpPr>
            <a:spLocks noGrp="1"/>
          </p:cNvSpPr>
          <p:nvPr>
            <p:ph type="ftr" sz="quarter" idx="11"/>
          </p:nvPr>
        </p:nvSpPr>
        <p:spPr>
          <a:xfrm>
            <a:off x="-112498" y="6491973"/>
            <a:ext cx="1325880" cy="457200"/>
          </a:xfrm>
          <a:prstGeom prst="rect">
            <a:avLst/>
          </a:prstGeom>
        </p:spPr>
        <p:txBody>
          <a:bodyPr/>
          <a:lstStyle>
            <a:lvl1pPr algn="ctr">
              <a:defRPr>
                <a:cs typeface="B Nazanin" panose="00000400000000000000" pitchFamily="2" charset="-78"/>
              </a:defRPr>
            </a:lvl1pPr>
          </a:lstStyle>
          <a:p>
            <a:r>
              <a:rPr lang="fa-IR" smtClean="0"/>
              <a:t>از 34</a:t>
            </a:r>
            <a:endParaRPr lang="fa-IR"/>
          </a:p>
        </p:txBody>
      </p:sp>
      <p:sp>
        <p:nvSpPr>
          <p:cNvPr id="6" name="Slide Number Placeholder 5"/>
          <p:cNvSpPr>
            <a:spLocks noGrp="1"/>
          </p:cNvSpPr>
          <p:nvPr>
            <p:ph type="sldNum" sz="quarter" idx="12"/>
          </p:nvPr>
        </p:nvSpPr>
        <p:spPr>
          <a:xfrm>
            <a:off x="641648" y="6492240"/>
            <a:ext cx="762000" cy="365760"/>
          </a:xfrm>
        </p:spPr>
        <p:txBody>
          <a:bodyPr/>
          <a:lstStyle>
            <a:lvl1pPr algn="ctr">
              <a:defRPr>
                <a:cs typeface="B Nazanin" panose="00000400000000000000" pitchFamily="2" charset="-78"/>
              </a:defRPr>
            </a:lvl1pPr>
          </a:lstStyle>
          <a:p>
            <a:fld id="{85360FD1-730F-4C18-B25B-3934FD1E239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3E765DC9-8AEE-48F2-A7C1-1ACF887A2979}" type="datetime8">
              <a:rPr lang="fa-IR" smtClean="0"/>
              <a:t>10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D3D1CEE0-BA9D-42D8-8D8B-76AB405BF2F9}" type="datetime8">
              <a:rPr lang="fa-IR" smtClean="0"/>
              <a:t>10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A23453CA-D971-491F-9276-AB369F55A0AF}" type="datetime8">
              <a:rPr lang="fa-IR" smtClean="0"/>
              <a:t>10 اوت 19</a:t>
            </a:fld>
            <a:endParaRPr lang="fa-IR"/>
          </a:p>
        </p:txBody>
      </p:sp>
      <p:sp>
        <p:nvSpPr>
          <p:cNvPr id="27" name="Slide Number Placeholder 26"/>
          <p:cNvSpPr>
            <a:spLocks noGrp="1"/>
          </p:cNvSpPr>
          <p:nvPr>
            <p:ph type="sldNum" sz="quarter" idx="11"/>
          </p:nvPr>
        </p:nvSpPr>
        <p:spPr/>
        <p:txBody>
          <a:bodyPr rtlCol="0"/>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r>
              <a:rPr lang="fa-IR" smtClean="0"/>
              <a:t>از 34</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D89FEFEF-36D7-4D0A-84E5-0D3589941D78}" type="datetime8">
              <a:rPr lang="fa-IR" smtClean="0"/>
              <a:t>10 اوت 19</a:t>
            </a:fld>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CCFAE7ED-BFE0-4DFA-95FD-C6BC87F2D531}" type="datetime8">
              <a:rPr lang="fa-IR" smtClean="0"/>
              <a:t>10 اوت 19</a:t>
            </a:fld>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2AE215BA-AD92-448A-B845-33DC3597120F}" type="datetime8">
              <a:rPr lang="fa-IR" smtClean="0"/>
              <a:t>10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2ED18EFC-59F3-4D38-9F1E-DF3FD2202B07}" type="datetime8">
              <a:rPr lang="fa-IR" smtClean="0"/>
              <a:t>10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762000" cy="365760"/>
          </a:xfrm>
          <a:prstGeom prst="rect">
            <a:avLst/>
          </a:prstGeom>
        </p:spPr>
        <p:txBody>
          <a:bodyPr vert="horz" anchor="b"/>
          <a:lstStyle>
            <a:lvl1pPr algn="r" eaLnBrk="1" latinLnBrk="0" hangingPunct="1">
              <a:defRPr kumimoji="0" sz="1800">
                <a:solidFill>
                  <a:schemeClr val="tx1"/>
                </a:solidFill>
              </a:defRPr>
            </a:lvl1pPr>
          </a:lstStyle>
          <a:p>
            <a:fld id="{85360FD1-730F-4C18-B25B-3934FD1E239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268760"/>
            <a:ext cx="8458200" cy="1470025"/>
          </a:xfrm>
        </p:spPr>
        <p:txBody>
          <a:bodyPr>
            <a:normAutofit/>
          </a:bodyPr>
          <a:lstStyle/>
          <a:p>
            <a:r>
              <a:rPr lang="fa-IR" sz="3200" dirty="0" smtClean="0"/>
              <a:t>سياست‌هاي </a:t>
            </a:r>
            <a:r>
              <a:rPr lang="fa-IR" sz="3200" dirty="0"/>
              <a:t>حداکثر استفاده از توان </a:t>
            </a:r>
            <a:r>
              <a:rPr lang="fa-IR" sz="3200" dirty="0" smtClean="0"/>
              <a:t>داخلي</a:t>
            </a:r>
            <a:endParaRPr lang="fa-IR" sz="3200" dirty="0"/>
          </a:p>
        </p:txBody>
      </p:sp>
      <p:sp>
        <p:nvSpPr>
          <p:cNvPr id="3" name="Subtitle 2"/>
          <p:cNvSpPr>
            <a:spLocks noGrp="1"/>
          </p:cNvSpPr>
          <p:nvPr>
            <p:ph type="subTitle" idx="1"/>
          </p:nvPr>
        </p:nvSpPr>
        <p:spPr>
          <a:xfrm>
            <a:off x="1979712" y="4149080"/>
            <a:ext cx="5436096" cy="1944216"/>
          </a:xfrm>
        </p:spPr>
        <p:txBody>
          <a:bodyPr>
            <a:normAutofit/>
          </a:bodyPr>
          <a:lstStyle/>
          <a:p>
            <a:pPr algn="ctr"/>
            <a:endParaRPr lang="fa-IR" b="1" dirty="0" smtClean="0">
              <a:cs typeface="B Nazanin" pitchFamily="2" charset="-78"/>
            </a:endParaRPr>
          </a:p>
          <a:p>
            <a:pPr algn="ctr"/>
            <a:r>
              <a:rPr lang="fa-IR" sz="3100" b="1" dirty="0" smtClean="0">
                <a:cs typeface="B Nazanin" pitchFamily="2" charset="-78"/>
              </a:rPr>
              <a:t>بهروز نوري</a:t>
            </a:r>
          </a:p>
          <a:p>
            <a:pPr algn="ctr"/>
            <a:endParaRPr lang="fa-IR" b="1" dirty="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66800"/>
          </a:xfrm>
        </p:spPr>
        <p:txBody>
          <a:bodyPr>
            <a:normAutofit/>
          </a:bodyPr>
          <a:lstStyle/>
          <a:p>
            <a:r>
              <a:rPr lang="fa-IR" sz="3200" b="1" dirty="0"/>
              <a:t>4- </a:t>
            </a:r>
            <a:r>
              <a:rPr lang="ar-SA" sz="3200" b="1" dirty="0"/>
              <a:t>مؤلفه‌های اصلي سياست‌هاي </a:t>
            </a:r>
            <a:r>
              <a:rPr lang="fa-IR" sz="3200" b="1" dirty="0"/>
              <a:t>توان </a:t>
            </a:r>
            <a:r>
              <a:rPr lang="fa-IR" sz="3200" b="1" dirty="0" smtClean="0"/>
              <a:t>داخلي (ادامه)</a:t>
            </a:r>
            <a:endParaRPr lang="fa-IR" sz="3200" dirty="0"/>
          </a:p>
        </p:txBody>
      </p:sp>
      <p:sp>
        <p:nvSpPr>
          <p:cNvPr id="4" name="Content Placeholder 3"/>
          <p:cNvSpPr>
            <a:spLocks noGrp="1"/>
          </p:cNvSpPr>
          <p:nvPr>
            <p:ph idx="1"/>
          </p:nvPr>
        </p:nvSpPr>
        <p:spPr>
          <a:xfrm>
            <a:off x="323528" y="2249424"/>
            <a:ext cx="8568952" cy="4325112"/>
          </a:xfrm>
        </p:spPr>
        <p:txBody>
          <a:bodyPr>
            <a:noAutofit/>
          </a:bodyPr>
          <a:lstStyle/>
          <a:p>
            <a:pPr marL="109728" indent="0" algn="just">
              <a:buNone/>
            </a:pPr>
            <a:r>
              <a:rPr lang="fa-IR" b="1" dirty="0">
                <a:solidFill>
                  <a:srgbClr val="FF0000"/>
                </a:solidFill>
              </a:rPr>
              <a:t>اهداف سیاستي</a:t>
            </a:r>
            <a:endParaRPr lang="fa-IR" b="1" dirty="0" smtClean="0">
              <a:solidFill>
                <a:srgbClr val="FF0000"/>
              </a:solidFill>
            </a:endParaRPr>
          </a:p>
          <a:p>
            <a:pPr algn="just"/>
            <a:r>
              <a:rPr lang="fa-IR" dirty="0" smtClean="0"/>
              <a:t>افزایش </a:t>
            </a:r>
            <a:r>
              <a:rPr lang="fa-IR" dirty="0"/>
              <a:t>ارزش‌افزوده بومی با استفاده از کالاهای تولید داخل به‌جای کالاهای وارداتی </a:t>
            </a:r>
            <a:endParaRPr lang="fa-IR" dirty="0" smtClean="0"/>
          </a:p>
          <a:p>
            <a:pPr algn="just"/>
            <a:r>
              <a:rPr lang="fa-IR" dirty="0" smtClean="0"/>
              <a:t>ایجاد </a:t>
            </a:r>
            <a:r>
              <a:rPr lang="fa-IR" dirty="0"/>
              <a:t>اشتغال بومی به دلیل به‏كارگيري نیروی کار بومی به‏جاي نیروی کار خارجی </a:t>
            </a:r>
            <a:endParaRPr lang="fa-IR" dirty="0" smtClean="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10</a:t>
            </a:fld>
            <a:endParaRPr lang="fa-IR"/>
          </a:p>
        </p:txBody>
      </p:sp>
    </p:spTree>
    <p:extLst>
      <p:ext uri="{BB962C8B-B14F-4D97-AF65-F5344CB8AC3E}">
        <p14:creationId xmlns:p14="http://schemas.microsoft.com/office/powerpoint/2010/main" val="3306782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066800"/>
          </a:xfrm>
        </p:spPr>
        <p:txBody>
          <a:bodyPr>
            <a:normAutofit/>
          </a:bodyPr>
          <a:lstStyle/>
          <a:p>
            <a:r>
              <a:rPr lang="fa-IR" sz="3200" b="1" dirty="0"/>
              <a:t>4- </a:t>
            </a:r>
            <a:r>
              <a:rPr lang="ar-SA" sz="3200" b="1" dirty="0"/>
              <a:t>مؤلفه‌های اصلي سياست‌هاي </a:t>
            </a:r>
            <a:r>
              <a:rPr lang="fa-IR" sz="3200" b="1" dirty="0"/>
              <a:t>توان داخلي (ادامه</a:t>
            </a:r>
            <a:r>
              <a:rPr lang="fa-IR" sz="3200" b="1" dirty="0" smtClean="0"/>
              <a:t>)</a:t>
            </a:r>
            <a:endParaRPr lang="fa-IR" sz="3200" dirty="0"/>
          </a:p>
        </p:txBody>
      </p:sp>
      <p:sp>
        <p:nvSpPr>
          <p:cNvPr id="4" name="Content Placeholder 3"/>
          <p:cNvSpPr>
            <a:spLocks noGrp="1"/>
          </p:cNvSpPr>
          <p:nvPr>
            <p:ph idx="1"/>
          </p:nvPr>
        </p:nvSpPr>
        <p:spPr>
          <a:xfrm>
            <a:off x="457200" y="1916832"/>
            <a:ext cx="8229600" cy="4325112"/>
          </a:xfrm>
        </p:spPr>
        <p:txBody>
          <a:bodyPr>
            <a:noAutofit/>
          </a:bodyPr>
          <a:lstStyle/>
          <a:p>
            <a:pPr marL="109728" indent="0" algn="just">
              <a:buNone/>
            </a:pPr>
            <a:r>
              <a:rPr lang="fa-IR" sz="2400" b="1" dirty="0">
                <a:solidFill>
                  <a:srgbClr val="FF0000"/>
                </a:solidFill>
              </a:rPr>
              <a:t>اهداف سیاستي (ادامه</a:t>
            </a:r>
            <a:r>
              <a:rPr lang="fa-IR" sz="2400" b="1" dirty="0" smtClean="0">
                <a:solidFill>
                  <a:srgbClr val="FF0000"/>
                </a:solidFill>
              </a:rPr>
              <a:t>)</a:t>
            </a:r>
          </a:p>
          <a:p>
            <a:pPr algn="just"/>
            <a:r>
              <a:rPr lang="ar-SA" sz="2200" dirty="0" smtClean="0"/>
              <a:t>پرسش‌هایی </a:t>
            </a:r>
            <a:r>
              <a:rPr lang="ar-SA" sz="2200" dirty="0"/>
              <a:t>که دولت‌ها باید پیش از شروع سیاست‌های توان داخلي پاسخ دهند</a:t>
            </a:r>
            <a:r>
              <a:rPr lang="ar-SA" sz="2200" dirty="0" smtClean="0"/>
              <a:t>:</a:t>
            </a:r>
            <a:endParaRPr lang="fa-IR" sz="2200" dirty="0" smtClean="0"/>
          </a:p>
          <a:p>
            <a:pPr lvl="0" algn="just">
              <a:buFont typeface="Wingdings" panose="05000000000000000000" pitchFamily="2" charset="2"/>
              <a:buChar char="ü"/>
            </a:pPr>
            <a:r>
              <a:rPr lang="ar-SA" sz="2200" dirty="0" smtClean="0"/>
              <a:t>چرا </a:t>
            </a:r>
            <a:r>
              <a:rPr lang="ar-SA" sz="2200" dirty="0"/>
              <a:t>خود بازار نمي‏تواند سطوحي بالاتر از توان داخلي را ايجاد كند؟ </a:t>
            </a:r>
            <a:endParaRPr lang="fa-IR" sz="2200" dirty="0"/>
          </a:p>
          <a:p>
            <a:pPr lvl="0" algn="just">
              <a:buFont typeface="Wingdings" panose="05000000000000000000" pitchFamily="2" charset="2"/>
              <a:buChar char="ü"/>
            </a:pPr>
            <a:r>
              <a:rPr lang="ar-SA" sz="2200" dirty="0"/>
              <a:t>آیا شكست‌هايي در بازار وجود دارند که نیازمند اقدام دولت‏اند؟ </a:t>
            </a:r>
            <a:endParaRPr lang="fa-IR" sz="2200" dirty="0"/>
          </a:p>
          <a:p>
            <a:pPr lvl="0" algn="just">
              <a:buFont typeface="Wingdings" panose="05000000000000000000" pitchFamily="2" charset="2"/>
              <a:buChar char="ü"/>
            </a:pPr>
            <a:r>
              <a:rPr lang="ar-SA" sz="2200" dirty="0"/>
              <a:t>چرا در شرایط فعلی، استفاده از منابع بومی کارآمدترین حالت برای شرکتهای خارجی </a:t>
            </a:r>
            <a:r>
              <a:rPr lang="ar-SA" sz="2200" dirty="0" smtClean="0"/>
              <a:t>نیست؟</a:t>
            </a:r>
            <a:endParaRPr lang="en-US" sz="2200" dirty="0"/>
          </a:p>
          <a:p>
            <a:pPr lvl="0" algn="just">
              <a:buFont typeface="Wingdings" panose="05000000000000000000" pitchFamily="2" charset="2"/>
              <a:buChar char="ü"/>
            </a:pPr>
            <a:r>
              <a:rPr lang="ar-SA" sz="2200" dirty="0"/>
              <a:t>هزینه‌های پیاده‌سازی سیاست‌های توان داخلي (ازجمله هزینه‌های فرصت آن‌ها) چه قدرند؟ </a:t>
            </a:r>
            <a:endParaRPr lang="fa-IR" sz="2200" dirty="0"/>
          </a:p>
          <a:p>
            <a:pPr lvl="0" algn="just">
              <a:buFont typeface="Wingdings" panose="05000000000000000000" pitchFamily="2" charset="2"/>
              <a:buChar char="ü"/>
            </a:pPr>
            <a:r>
              <a:rPr lang="ar-SA" sz="2200" dirty="0"/>
              <a:t>آیا پیاده‌سازی این سیاست‌ها منافع خالص بالقوه‌ای برای اقتصادی کشور خواهد داشت؟</a:t>
            </a:r>
            <a:endParaRPr lang="en-US" sz="2200" dirty="0"/>
          </a:p>
          <a:p>
            <a:pPr lvl="0" algn="just">
              <a:buFont typeface="Wingdings" panose="05000000000000000000" pitchFamily="2" charset="2"/>
              <a:buChar char="ü"/>
            </a:pPr>
            <a:r>
              <a:rPr lang="ar-SA" sz="2200" dirty="0"/>
              <a:t>آیا موانعی، ازجمله مقررات و الزامات قانونی ناشی از تعهدات بین‌المللی، بر سر راه پیاده‌سازی موفق این سیاست‌ها وجود دارند؟</a:t>
            </a:r>
            <a:endParaRPr lang="en-US" sz="2200" dirty="0"/>
          </a:p>
          <a:p>
            <a:pPr lvl="0" algn="just">
              <a:buFont typeface="Wingdings" panose="05000000000000000000" pitchFamily="2" charset="2"/>
              <a:buChar char="ü"/>
            </a:pPr>
            <a:r>
              <a:rPr lang="ar-SA" sz="2200" dirty="0"/>
              <a:t>آیا این سیاست‌ها می‌خواهند تأثیر فوری داشته باشند یا منافع میان‌مدت تا بلندمدت ایجاد کنند؟</a:t>
            </a:r>
            <a:endParaRPr lang="en-US" sz="2200" dirty="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11</a:t>
            </a:fld>
            <a:endParaRPr lang="fa-IR"/>
          </a:p>
        </p:txBody>
      </p:sp>
    </p:spTree>
    <p:extLst>
      <p:ext uri="{BB962C8B-B14F-4D97-AF65-F5344CB8AC3E}">
        <p14:creationId xmlns:p14="http://schemas.microsoft.com/office/powerpoint/2010/main" val="341414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just">
              <a:buNone/>
            </a:pPr>
            <a:r>
              <a:rPr lang="fa-IR" b="1" dirty="0">
                <a:solidFill>
                  <a:srgbClr val="FF0000"/>
                </a:solidFill>
              </a:rPr>
              <a:t>اهداف سیاستي (ادامه)</a:t>
            </a:r>
          </a:p>
          <a:p>
            <a:pPr algn="just"/>
            <a:r>
              <a:rPr lang="ar-SA" dirty="0" smtClean="0"/>
              <a:t>طراحی</a:t>
            </a:r>
            <a:r>
              <a:rPr lang="fa-IR" dirty="0" smtClean="0"/>
              <a:t> </a:t>
            </a:r>
            <a:r>
              <a:rPr lang="ar-SA" dirty="0"/>
              <a:t>سیاست‌های توسعه مولد به نحوی که:</a:t>
            </a:r>
            <a:endParaRPr lang="en-US" dirty="0"/>
          </a:p>
          <a:p>
            <a:pPr marL="109728" indent="0" algn="just">
              <a:buNone/>
            </a:pPr>
            <a:endParaRPr lang="en-US" dirty="0"/>
          </a:p>
          <a:p>
            <a:pPr lvl="0" algn="just">
              <a:buFont typeface="Wingdings" panose="05000000000000000000" pitchFamily="2" charset="2"/>
              <a:buChar char="ü"/>
            </a:pPr>
            <a:r>
              <a:rPr lang="ar-SA" sz="2400" dirty="0"/>
              <a:t>با ديگر سياست‌هاي توسعه‌اي هم‏خوان باشند؛</a:t>
            </a:r>
            <a:endParaRPr lang="en-US" sz="2400" dirty="0"/>
          </a:p>
          <a:p>
            <a:pPr lvl="0" algn="just">
              <a:buFont typeface="Wingdings" panose="05000000000000000000" pitchFamily="2" charset="2"/>
              <a:buChar char="ü"/>
            </a:pPr>
            <a:r>
              <a:rPr lang="ar-SA" sz="2400" dirty="0"/>
              <a:t>نواقص بازار را لحاظ كنند؛</a:t>
            </a:r>
            <a:endParaRPr lang="en-US" sz="2400" dirty="0"/>
          </a:p>
          <a:p>
            <a:pPr lvl="0" algn="just">
              <a:buFont typeface="Wingdings" panose="05000000000000000000" pitchFamily="2" charset="2"/>
              <a:buChar char="ü"/>
            </a:pPr>
            <a:r>
              <a:rPr lang="ar-SA" sz="2400" dirty="0"/>
              <a:t>رقابت و شكل‌گيري اقتصاد كارآمد ملي را ارتقا دهند؛</a:t>
            </a:r>
            <a:endParaRPr lang="en-US" sz="2400" dirty="0"/>
          </a:p>
          <a:p>
            <a:pPr lvl="0" algn="just">
              <a:buFont typeface="Wingdings" panose="05000000000000000000" pitchFamily="2" charset="2"/>
              <a:buChar char="ü"/>
            </a:pPr>
            <a:r>
              <a:rPr lang="ar-SA" sz="2400" dirty="0"/>
              <a:t>باعث سرريز فناوري و دانش شوند؛</a:t>
            </a:r>
            <a:endParaRPr lang="en-US" sz="2400" dirty="0"/>
          </a:p>
          <a:p>
            <a:pPr lvl="0" algn="just">
              <a:buFont typeface="Wingdings" panose="05000000000000000000" pitchFamily="2" charset="2"/>
              <a:buChar char="ü"/>
            </a:pPr>
            <a:r>
              <a:rPr lang="ar-SA" sz="2400" dirty="0"/>
              <a:t>از توسعه مهارت‌هاي بومی حمایت كنند؛</a:t>
            </a:r>
            <a:endParaRPr lang="en-US" sz="2400" dirty="0"/>
          </a:p>
          <a:p>
            <a:pPr lvl="0" algn="just">
              <a:buFont typeface="Wingdings" panose="05000000000000000000" pitchFamily="2" charset="2"/>
              <a:buChar char="ü"/>
            </a:pPr>
            <a:r>
              <a:rPr lang="ar-SA" sz="2400" dirty="0"/>
              <a:t>هزينه‌هاي رعایت قوانین و مديريت را كاهش دهند؛</a:t>
            </a:r>
            <a:endParaRPr lang="en-US" sz="2400" dirty="0"/>
          </a:p>
          <a:p>
            <a:pPr algn="just">
              <a:buFont typeface="Wingdings" panose="05000000000000000000" pitchFamily="2" charset="2"/>
              <a:buChar char="ü"/>
            </a:pPr>
            <a:r>
              <a:rPr lang="fa-IR" sz="2400" dirty="0"/>
              <a:t>اقتصاد مقياس و توان داخلي را توسعه دهند.</a:t>
            </a:r>
          </a:p>
          <a:p>
            <a:endParaRPr lang="fa-IR" dirty="0"/>
          </a:p>
        </p:txBody>
      </p:sp>
      <p:sp>
        <p:nvSpPr>
          <p:cNvPr id="5" name="Title 1"/>
          <p:cNvSpPr>
            <a:spLocks noGrp="1"/>
          </p:cNvSpPr>
          <p:nvPr>
            <p:ph type="title"/>
          </p:nvPr>
        </p:nvSpPr>
        <p:spPr>
          <a:xfrm>
            <a:off x="457200" y="836712"/>
            <a:ext cx="8229600" cy="1066800"/>
          </a:xfrm>
        </p:spPr>
        <p:txBody>
          <a:bodyPr>
            <a:normAutofit/>
          </a:bodyPr>
          <a:lstStyle/>
          <a:p>
            <a:r>
              <a:rPr lang="fa-IR" sz="3200" b="1" dirty="0"/>
              <a:t>4- </a:t>
            </a:r>
            <a:r>
              <a:rPr lang="ar-SA" sz="3200" b="1" dirty="0"/>
              <a:t>مؤلفه‌های اصلي سياست‌هاي </a:t>
            </a:r>
            <a:r>
              <a:rPr lang="fa-IR" sz="3200" b="1" dirty="0"/>
              <a:t>توان داخلي (ادامه</a:t>
            </a:r>
            <a:r>
              <a:rPr lang="fa-IR" sz="3200" b="1" dirty="0" smtClean="0"/>
              <a:t>)</a:t>
            </a:r>
            <a:endParaRPr lang="fa-IR" sz="3200"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12</a:t>
            </a:fld>
            <a:endParaRPr lang="fa-IR"/>
          </a:p>
        </p:txBody>
      </p:sp>
    </p:spTree>
    <p:extLst>
      <p:ext uri="{BB962C8B-B14F-4D97-AF65-F5344CB8AC3E}">
        <p14:creationId xmlns:p14="http://schemas.microsoft.com/office/powerpoint/2010/main" val="1826084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8517632" cy="4626464"/>
          </a:xfrm>
        </p:spPr>
        <p:txBody>
          <a:bodyPr>
            <a:noAutofit/>
          </a:bodyPr>
          <a:lstStyle/>
          <a:p>
            <a:pPr marL="109728" indent="0" algn="just">
              <a:buNone/>
            </a:pPr>
            <a:r>
              <a:rPr lang="fa-IR" sz="2600" b="1" dirty="0">
                <a:solidFill>
                  <a:srgbClr val="FF0000"/>
                </a:solidFill>
              </a:rPr>
              <a:t>مشوق‌ها و تنبیه‏</a:t>
            </a:r>
            <a:r>
              <a:rPr lang="fa-IR" sz="2600" b="1" dirty="0" smtClean="0">
                <a:solidFill>
                  <a:srgbClr val="FF0000"/>
                </a:solidFill>
              </a:rPr>
              <a:t>ها</a:t>
            </a:r>
          </a:p>
          <a:p>
            <a:pPr algn="just">
              <a:buFont typeface="Arial" panose="020B0604020202020204" pitchFamily="34" charset="0"/>
              <a:buChar char="•"/>
            </a:pPr>
            <a:r>
              <a:rPr lang="fa-IR" sz="2600" dirty="0" smtClean="0"/>
              <a:t>ایجاد مشوق‌ها برای هدایت رفتار شرکت‌ها در جهت اهداف توان داخلي </a:t>
            </a:r>
          </a:p>
          <a:p>
            <a:pPr algn="just">
              <a:buFont typeface="Arial" panose="020B0604020202020204" pitchFamily="34" charset="0"/>
              <a:buChar char="•"/>
            </a:pPr>
            <a:r>
              <a:rPr lang="fa-IR" sz="2600" dirty="0"/>
              <a:t>قابليت تحميل هزينه و ايجاد منفعت </a:t>
            </a:r>
            <a:r>
              <a:rPr lang="fa-IR" sz="2600" dirty="0" smtClean="0"/>
              <a:t>بواسطه تمام </a:t>
            </a:r>
            <a:r>
              <a:rPr lang="fa-IR" sz="2600" dirty="0"/>
              <a:t>برنامه‌هاي تشويقي سياست‌هاي توان </a:t>
            </a:r>
            <a:r>
              <a:rPr lang="fa-IR" sz="2600" dirty="0" smtClean="0"/>
              <a:t>داخلي</a:t>
            </a:r>
          </a:p>
          <a:p>
            <a:pPr algn="just">
              <a:buFont typeface="Arial" panose="020B0604020202020204" pitchFamily="34" charset="0"/>
              <a:buChar char="•"/>
            </a:pPr>
            <a:r>
              <a:rPr lang="fa-IR" sz="2600" b="1" dirty="0" smtClean="0">
                <a:solidFill>
                  <a:srgbClr val="FF0000"/>
                </a:solidFill>
              </a:rPr>
              <a:t>هزينه‌ها</a:t>
            </a:r>
            <a:r>
              <a:rPr lang="fa-IR" sz="2600" dirty="0" smtClean="0"/>
              <a:t> شامل اتلاف </a:t>
            </a:r>
            <a:r>
              <a:rPr lang="fa-IR" sz="2600" dirty="0"/>
              <a:t>منابع مرتبط با حذف </a:t>
            </a:r>
            <a:r>
              <a:rPr lang="fa-IR" sz="2600" dirty="0" smtClean="0"/>
              <a:t>گزينه‌ها</a:t>
            </a:r>
          </a:p>
          <a:p>
            <a:pPr algn="just">
              <a:buFont typeface="Arial" panose="020B0604020202020204" pitchFamily="34" charset="0"/>
              <a:buChar char="•"/>
            </a:pPr>
            <a:r>
              <a:rPr lang="fa-IR" sz="2600" b="1" dirty="0" smtClean="0">
                <a:solidFill>
                  <a:srgbClr val="FF0000"/>
                </a:solidFill>
              </a:rPr>
              <a:t>منافع</a:t>
            </a:r>
            <a:r>
              <a:rPr lang="fa-IR" sz="2600" b="1" dirty="0" smtClean="0"/>
              <a:t> </a:t>
            </a:r>
            <a:r>
              <a:rPr lang="fa-IR" sz="2600" dirty="0" smtClean="0"/>
              <a:t>شامل </a:t>
            </a:r>
            <a:r>
              <a:rPr lang="fa-IR" sz="2600" dirty="0"/>
              <a:t>مزایای اجتماعي مانند اشتغال‏زایی، تصویر خارجي مثبت و پايه مالياتي قوي‌تر با توسعه بخش تأمین بومي </a:t>
            </a:r>
            <a:endParaRPr lang="fa-IR" sz="2600" dirty="0" smtClean="0"/>
          </a:p>
          <a:p>
            <a:pPr algn="just">
              <a:buFont typeface="Arial" panose="020B0604020202020204" pitchFamily="34" charset="0"/>
              <a:buChar char="•"/>
            </a:pPr>
            <a:r>
              <a:rPr lang="fa-IR" sz="2600" dirty="0"/>
              <a:t>تخمين هزينه‌ها و منافع </a:t>
            </a:r>
            <a:r>
              <a:rPr lang="fa-IR" sz="2600" dirty="0" smtClean="0"/>
              <a:t>بالقوه، اولين </a:t>
            </a:r>
            <a:r>
              <a:rPr lang="fa-IR" sz="2600" dirty="0"/>
              <a:t>مراحل طراحي كارآمد و اثربخش يك برنامه تشويقي </a:t>
            </a:r>
            <a:endParaRPr lang="fa-IR" sz="2600" dirty="0" smtClean="0"/>
          </a:p>
          <a:p>
            <a:pPr algn="just">
              <a:buFont typeface="Arial" panose="020B0604020202020204" pitchFamily="34" charset="0"/>
              <a:buChar char="•"/>
            </a:pPr>
            <a:r>
              <a:rPr lang="ar-SA" sz="2600" dirty="0" smtClean="0"/>
              <a:t>مقايسه </a:t>
            </a:r>
            <a:r>
              <a:rPr lang="ar-SA" sz="2600" dirty="0"/>
              <a:t>هزينه سازگار بودن و سازگار نبودن با </a:t>
            </a:r>
            <a:r>
              <a:rPr lang="ar-SA" sz="2600" dirty="0" smtClean="0"/>
              <a:t>قوانين</a:t>
            </a:r>
            <a:r>
              <a:rPr lang="fa-IR" sz="2600" dirty="0" smtClean="0"/>
              <a:t>، </a:t>
            </a:r>
            <a:r>
              <a:rPr lang="ar-SA" sz="2600" dirty="0" smtClean="0"/>
              <a:t>انگیزه </a:t>
            </a:r>
            <a:r>
              <a:rPr lang="ar-SA" sz="2600" dirty="0"/>
              <a:t>يك شركت براي انطباق با </a:t>
            </a:r>
            <a:r>
              <a:rPr lang="ar-SA" sz="2600" dirty="0" smtClean="0"/>
              <a:t>مقررات</a:t>
            </a:r>
            <a:endParaRPr lang="fa-IR" sz="2600" dirty="0" smtClean="0"/>
          </a:p>
        </p:txBody>
      </p:sp>
      <p:sp>
        <p:nvSpPr>
          <p:cNvPr id="4" name="Title 1"/>
          <p:cNvSpPr txBox="1">
            <a:spLocks/>
          </p:cNvSpPr>
          <p:nvPr/>
        </p:nvSpPr>
        <p:spPr>
          <a:xfrm>
            <a:off x="457200" y="836712"/>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3200" b="1" dirty="0" smtClean="0"/>
              <a:t>4- </a:t>
            </a:r>
            <a:r>
              <a:rPr lang="ar-SA" sz="3200" b="1" dirty="0" smtClean="0"/>
              <a:t>مؤلفه‌های اصلي سياست‌هاي </a:t>
            </a:r>
            <a:r>
              <a:rPr lang="fa-IR" sz="3200" b="1" dirty="0" smtClean="0"/>
              <a:t>توان داخلي (ادامه)</a:t>
            </a:r>
            <a:endParaRPr lang="fa-IR" sz="3200" dirty="0"/>
          </a:p>
        </p:txBody>
      </p:sp>
      <p:sp>
        <p:nvSpPr>
          <p:cNvPr id="5" name="Footer Placeholder 4"/>
          <p:cNvSpPr>
            <a:spLocks noGrp="1"/>
          </p:cNvSpPr>
          <p:nvPr>
            <p:ph type="ftr" sz="quarter" idx="11"/>
          </p:nvPr>
        </p:nvSpPr>
        <p:spPr/>
        <p:txBody>
          <a:bodyPr/>
          <a:lstStyle/>
          <a:p>
            <a:r>
              <a:rPr lang="fa-IR" smtClean="0"/>
              <a:t>از 34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13</a:t>
            </a:fld>
            <a:endParaRPr lang="fa-IR"/>
          </a:p>
        </p:txBody>
      </p:sp>
    </p:spTree>
    <p:extLst>
      <p:ext uri="{BB962C8B-B14F-4D97-AF65-F5344CB8AC3E}">
        <p14:creationId xmlns:p14="http://schemas.microsoft.com/office/powerpoint/2010/main" val="337878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03512"/>
            <a:ext cx="8229600" cy="4671024"/>
          </a:xfrm>
        </p:spPr>
        <p:txBody>
          <a:bodyPr>
            <a:noAutofit/>
          </a:bodyPr>
          <a:lstStyle/>
          <a:p>
            <a:pPr marL="109728" indent="0" algn="just">
              <a:buNone/>
            </a:pPr>
            <a:r>
              <a:rPr lang="fa-IR" b="1" dirty="0">
                <a:solidFill>
                  <a:srgbClr val="FF0000"/>
                </a:solidFill>
              </a:rPr>
              <a:t>سنجه‌هاي </a:t>
            </a:r>
            <a:r>
              <a:rPr lang="fa-IR" b="1" dirty="0" smtClean="0">
                <a:solidFill>
                  <a:srgbClr val="FF0000"/>
                </a:solidFill>
              </a:rPr>
              <a:t>ارزيابي</a:t>
            </a:r>
          </a:p>
          <a:p>
            <a:pPr algn="just"/>
            <a:r>
              <a:rPr lang="ar-SA" dirty="0" smtClean="0"/>
              <a:t>سنجه‌ها</a:t>
            </a:r>
            <a:r>
              <a:rPr lang="ar-SA" dirty="0"/>
              <a:t>، شاخص‌ها و فرمول‌هاي ارزيابي، بخش محوري راهبردها و قوانين دولت‌ها درزمینهٔ توسعه توان داخلي </a:t>
            </a:r>
            <a:endParaRPr lang="fa-IR" dirty="0" smtClean="0"/>
          </a:p>
          <a:p>
            <a:pPr algn="just"/>
            <a:r>
              <a:rPr lang="ar-SA" dirty="0"/>
              <a:t>اهميت بسيار زياد انتخاب سنجه‌ ارزيابي توان داخلي </a:t>
            </a:r>
            <a:endParaRPr lang="fa-IR" dirty="0" smtClean="0"/>
          </a:p>
          <a:p>
            <a:pPr algn="just"/>
            <a:r>
              <a:rPr lang="ar-SA" dirty="0" smtClean="0"/>
              <a:t>سمت‌وسو</a:t>
            </a:r>
            <a:r>
              <a:rPr lang="fa-IR" dirty="0" smtClean="0"/>
              <a:t> دادن </a:t>
            </a:r>
            <a:r>
              <a:rPr lang="ar-SA" dirty="0" smtClean="0"/>
              <a:t>رفتار </a:t>
            </a:r>
            <a:r>
              <a:rPr lang="ar-SA" dirty="0"/>
              <a:t>قانون‌گذار و </a:t>
            </a:r>
            <a:r>
              <a:rPr lang="ar-SA" dirty="0" smtClean="0"/>
              <a:t>شركت‌ها</a:t>
            </a:r>
            <a:r>
              <a:rPr lang="fa-IR" dirty="0" smtClean="0"/>
              <a:t> توسط </a:t>
            </a:r>
            <a:r>
              <a:rPr lang="ar-SA" dirty="0" smtClean="0"/>
              <a:t>این </a:t>
            </a:r>
            <a:r>
              <a:rPr lang="ar-SA" dirty="0"/>
              <a:t>سنجه‏</a:t>
            </a:r>
            <a:r>
              <a:rPr lang="ar-SA" dirty="0" smtClean="0"/>
              <a:t>ها</a:t>
            </a:r>
            <a:endParaRPr lang="fa-IR" dirty="0" smtClean="0"/>
          </a:p>
          <a:p>
            <a:pPr algn="just"/>
            <a:r>
              <a:rPr lang="ar-SA" dirty="0" smtClean="0"/>
              <a:t>سنجه‌ها </a:t>
            </a:r>
            <a:r>
              <a:rPr lang="ar-SA" dirty="0"/>
              <a:t>به</a:t>
            </a:r>
            <a:r>
              <a:rPr lang="ar-SA" dirty="0" smtClean="0"/>
              <a:t>‏ </a:t>
            </a:r>
            <a:r>
              <a:rPr lang="ar-SA" dirty="0"/>
              <a:t>دو دسته‏</a:t>
            </a:r>
            <a:r>
              <a:rPr lang="ar-SA" dirty="0" smtClean="0"/>
              <a:t>اند</a:t>
            </a:r>
            <a:r>
              <a:rPr lang="fa-IR" dirty="0" smtClean="0"/>
              <a:t>:</a:t>
            </a:r>
          </a:p>
          <a:p>
            <a:pPr algn="just"/>
            <a:r>
              <a:rPr lang="ar-SA" dirty="0" smtClean="0"/>
              <a:t>توان </a:t>
            </a:r>
            <a:r>
              <a:rPr lang="ar-SA" dirty="0"/>
              <a:t>شهروندان يا تأمین‌کنندگان داخلي براي ايفاي نقش به‏عنوان كارگر و توليدكننده خدمات و محصولات </a:t>
            </a:r>
            <a:endParaRPr lang="fa-IR" dirty="0" smtClean="0"/>
          </a:p>
          <a:p>
            <a:pPr algn="just"/>
            <a:r>
              <a:rPr lang="ar-SA" dirty="0" smtClean="0"/>
              <a:t>تلاش </a:t>
            </a:r>
            <a:r>
              <a:rPr lang="ar-SA" dirty="0"/>
              <a:t>يك شركت، دولت يا تأمین‌کننده براي ارتقاي سهم داخلي خود درگذر </a:t>
            </a:r>
            <a:r>
              <a:rPr lang="ar-SA" dirty="0" smtClean="0"/>
              <a:t>زمان</a:t>
            </a:r>
            <a:endParaRPr lang="en-US" dirty="0"/>
          </a:p>
          <a:p>
            <a:pPr algn="just"/>
            <a:endParaRPr lang="en-US" dirty="0"/>
          </a:p>
          <a:p>
            <a:pPr algn="just"/>
            <a:endParaRPr lang="fa-IR" dirty="0"/>
          </a:p>
        </p:txBody>
      </p:sp>
      <p:sp>
        <p:nvSpPr>
          <p:cNvPr id="5" name="Title 1"/>
          <p:cNvSpPr txBox="1">
            <a:spLocks/>
          </p:cNvSpPr>
          <p:nvPr/>
        </p:nvSpPr>
        <p:spPr>
          <a:xfrm>
            <a:off x="457200" y="836712"/>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3200" b="1" dirty="0" smtClean="0"/>
              <a:t>4- </a:t>
            </a:r>
            <a:r>
              <a:rPr lang="ar-SA" sz="3200" b="1" dirty="0" smtClean="0"/>
              <a:t>مؤلفه‌های اصلي سياست‌هاي </a:t>
            </a:r>
            <a:r>
              <a:rPr lang="fa-IR" sz="3200" b="1" dirty="0" smtClean="0"/>
              <a:t>توان داخلي (ادامه)</a:t>
            </a:r>
            <a:endParaRPr lang="fa-IR" sz="3200" dirty="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14</a:t>
            </a:fld>
            <a:endParaRPr lang="fa-IR"/>
          </a:p>
        </p:txBody>
      </p:sp>
    </p:spTree>
    <p:extLst>
      <p:ext uri="{BB962C8B-B14F-4D97-AF65-F5344CB8AC3E}">
        <p14:creationId xmlns:p14="http://schemas.microsoft.com/office/powerpoint/2010/main" val="2227973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37312"/>
            <a:ext cx="9144000" cy="265216"/>
          </a:xfrm>
        </p:spPr>
        <p:txBody>
          <a:bodyPr>
            <a:noAutofit/>
          </a:bodyPr>
          <a:lstStyle/>
          <a:p>
            <a:pPr marL="109728" indent="0" algn="ctr">
              <a:buNone/>
            </a:pPr>
            <a:r>
              <a:rPr lang="fa-IR" sz="2000" b="1" dirty="0" smtClean="0"/>
              <a:t> </a:t>
            </a:r>
            <a:r>
              <a:rPr lang="fa-IR" sz="2000" b="1" dirty="0"/>
              <a:t>انواع سنجه‌هاي ارزيابي استفاده از توان </a:t>
            </a:r>
            <a:r>
              <a:rPr lang="fa-IR" sz="2000" b="1" dirty="0" smtClean="0"/>
              <a:t>داخلي </a:t>
            </a:r>
            <a:r>
              <a:rPr lang="fa-IR" sz="2000" b="1" dirty="0"/>
              <a:t>و ارتقا آن</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88840"/>
            <a:ext cx="8616969" cy="406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836712"/>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3200" b="1" dirty="0" smtClean="0"/>
              <a:t>4- </a:t>
            </a:r>
            <a:r>
              <a:rPr lang="ar-SA" sz="3200" b="1" dirty="0" smtClean="0"/>
              <a:t>مؤلفه‌های اصلي سياست‌هاي </a:t>
            </a:r>
            <a:r>
              <a:rPr lang="fa-IR" sz="3200" b="1" dirty="0" smtClean="0"/>
              <a:t>توان داخلي (ادامه)</a:t>
            </a:r>
            <a:endParaRPr lang="fa-IR" sz="3200" dirty="0"/>
          </a:p>
        </p:txBody>
      </p:sp>
      <p:sp>
        <p:nvSpPr>
          <p:cNvPr id="5" name="Footer Placeholder 4"/>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15</a:t>
            </a:fld>
            <a:endParaRPr lang="fa-IR"/>
          </a:p>
        </p:txBody>
      </p:sp>
    </p:spTree>
    <p:extLst>
      <p:ext uri="{BB962C8B-B14F-4D97-AF65-F5344CB8AC3E}">
        <p14:creationId xmlns:p14="http://schemas.microsoft.com/office/powerpoint/2010/main" val="450768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b="1" dirty="0" smtClean="0"/>
              <a:t>5- </a:t>
            </a:r>
            <a:r>
              <a:rPr lang="ar-SA" sz="3200" b="1" dirty="0" smtClean="0"/>
              <a:t>مباحثي </a:t>
            </a:r>
            <a:r>
              <a:rPr lang="ar-SA" sz="3200" b="1" dirty="0"/>
              <a:t>در دفاع از سیاست‌های </a:t>
            </a:r>
            <a:r>
              <a:rPr lang="fa-IR" sz="3200" b="1" dirty="0"/>
              <a:t>توان داخلي</a:t>
            </a:r>
            <a:endParaRPr lang="en-US" sz="3200" dirty="0"/>
          </a:p>
        </p:txBody>
      </p:sp>
      <p:sp>
        <p:nvSpPr>
          <p:cNvPr id="3" name="Content Placeholder 2"/>
          <p:cNvSpPr>
            <a:spLocks noGrp="1"/>
          </p:cNvSpPr>
          <p:nvPr>
            <p:ph idx="1"/>
          </p:nvPr>
        </p:nvSpPr>
        <p:spPr/>
        <p:txBody>
          <a:bodyPr>
            <a:noAutofit/>
          </a:bodyPr>
          <a:lstStyle/>
          <a:p>
            <a:r>
              <a:rPr lang="fa-IR" dirty="0"/>
              <a:t>افزايش </a:t>
            </a:r>
            <a:r>
              <a:rPr lang="fa-IR" dirty="0" smtClean="0"/>
              <a:t>ارزش‌افزوده</a:t>
            </a:r>
          </a:p>
          <a:p>
            <a:pPr>
              <a:buFont typeface="Wingdings" panose="05000000000000000000" pitchFamily="2" charset="2"/>
              <a:buChar char="ü"/>
            </a:pPr>
            <a:r>
              <a:rPr lang="fa-IR" sz="2600" dirty="0" smtClean="0">
                <a:solidFill>
                  <a:schemeClr val="tx1"/>
                </a:solidFill>
              </a:rPr>
              <a:t>تنوع</a:t>
            </a:r>
            <a:r>
              <a:rPr lang="fa-IR" sz="2600" dirty="0">
                <a:solidFill>
                  <a:schemeClr val="tx1"/>
                </a:solidFill>
              </a:rPr>
              <a:t>‏</a:t>
            </a:r>
            <a:r>
              <a:rPr lang="fa-IR" sz="2600" dirty="0" smtClean="0">
                <a:solidFill>
                  <a:schemeClr val="tx1"/>
                </a:solidFill>
              </a:rPr>
              <a:t>بخشی</a:t>
            </a:r>
          </a:p>
          <a:p>
            <a:pPr>
              <a:buFont typeface="Wingdings" panose="05000000000000000000" pitchFamily="2" charset="2"/>
              <a:buChar char="ü"/>
            </a:pPr>
            <a:r>
              <a:rPr lang="fa-IR" sz="2600" dirty="0" smtClean="0">
                <a:solidFill>
                  <a:schemeClr val="tx1"/>
                </a:solidFill>
              </a:rPr>
              <a:t>کشف</a:t>
            </a:r>
            <a:endParaRPr lang="fa-IR" sz="2600" dirty="0">
              <a:solidFill>
                <a:schemeClr val="tx1"/>
              </a:solidFill>
            </a:endParaRPr>
          </a:p>
          <a:p>
            <a:r>
              <a:rPr lang="fa-IR" dirty="0"/>
              <a:t>جبران شکست </a:t>
            </a:r>
            <a:r>
              <a:rPr lang="fa-IR" dirty="0" smtClean="0"/>
              <a:t>بازار</a:t>
            </a:r>
          </a:p>
          <a:p>
            <a:pPr>
              <a:buFont typeface="Wingdings" panose="05000000000000000000" pitchFamily="2" charset="2"/>
              <a:buChar char="ü"/>
            </a:pPr>
            <a:r>
              <a:rPr lang="fa-IR" sz="2600" dirty="0" smtClean="0"/>
              <a:t>یادگیری</a:t>
            </a:r>
          </a:p>
          <a:p>
            <a:pPr>
              <a:buFont typeface="Wingdings" panose="05000000000000000000" pitchFamily="2" charset="2"/>
              <a:buChar char="ü"/>
            </a:pPr>
            <a:r>
              <a:rPr lang="fa-IR" sz="2600" dirty="0" smtClean="0"/>
              <a:t>اثرات جانبي مولد</a:t>
            </a:r>
          </a:p>
          <a:p>
            <a:pPr>
              <a:buFont typeface="Arial" panose="020B0604020202020204" pitchFamily="34" charset="0"/>
              <a:buChar char="•"/>
            </a:pPr>
            <a:r>
              <a:rPr lang="fa-IR" dirty="0" smtClean="0"/>
              <a:t>حمایت </a:t>
            </a:r>
            <a:r>
              <a:rPr lang="fa-IR" dirty="0"/>
              <a:t>از اشتغال و ديگر اهداف </a:t>
            </a:r>
            <a:r>
              <a:rPr lang="fa-IR" dirty="0" smtClean="0"/>
              <a:t>اجتماعی</a:t>
            </a:r>
          </a:p>
          <a:p>
            <a:pPr>
              <a:buFont typeface="Wingdings" panose="05000000000000000000" pitchFamily="2" charset="2"/>
              <a:buChar char="ü"/>
            </a:pPr>
            <a:r>
              <a:rPr lang="fa-IR" sz="2600" dirty="0"/>
              <a:t>حمايت از اشتغال در سطح </a:t>
            </a:r>
            <a:r>
              <a:rPr lang="fa-IR" sz="2600" dirty="0" smtClean="0"/>
              <a:t>ملي</a:t>
            </a:r>
          </a:p>
          <a:p>
            <a:pPr>
              <a:buFont typeface="Wingdings" panose="05000000000000000000" pitchFamily="2" charset="2"/>
              <a:buChar char="ü"/>
            </a:pPr>
            <a:r>
              <a:rPr lang="fa-IR" sz="2600" dirty="0"/>
              <a:t>جبران اثرات اجتماعی- اقتصادي فعالیت‌های بخش صنعتي بر جوامع منطقه‌اي و گروه‌هاي آسیب‌پذیر</a:t>
            </a:r>
          </a:p>
        </p:txBody>
      </p:sp>
      <p:sp>
        <p:nvSpPr>
          <p:cNvPr id="4" name="Footer Placeholder 3"/>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16</a:t>
            </a:fld>
            <a:endParaRPr lang="fa-IR"/>
          </a:p>
        </p:txBody>
      </p:sp>
    </p:spTree>
    <p:extLst>
      <p:ext uri="{BB962C8B-B14F-4D97-AF65-F5344CB8AC3E}">
        <p14:creationId xmlns:p14="http://schemas.microsoft.com/office/powerpoint/2010/main" val="2910615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b="1" dirty="0" smtClean="0"/>
              <a:t>6- مباحثی </a:t>
            </a:r>
            <a:r>
              <a:rPr lang="fa-IR" sz="3200" b="1" dirty="0"/>
              <a:t>علیه سیاست‌های توان داخلي</a:t>
            </a:r>
            <a:endParaRPr lang="en-US" sz="3200" dirty="0"/>
          </a:p>
        </p:txBody>
      </p:sp>
      <p:sp>
        <p:nvSpPr>
          <p:cNvPr id="3" name="Content Placeholder 2"/>
          <p:cNvSpPr>
            <a:spLocks noGrp="1"/>
          </p:cNvSpPr>
          <p:nvPr>
            <p:ph idx="1"/>
          </p:nvPr>
        </p:nvSpPr>
        <p:spPr/>
        <p:txBody>
          <a:bodyPr>
            <a:normAutofit/>
          </a:bodyPr>
          <a:lstStyle/>
          <a:p>
            <a:endParaRPr lang="fa-IR" dirty="0" smtClean="0"/>
          </a:p>
          <a:p>
            <a:r>
              <a:rPr lang="fa-IR" dirty="0" smtClean="0"/>
              <a:t>عدم </a:t>
            </a:r>
            <a:r>
              <a:rPr lang="fa-IR" dirty="0"/>
              <a:t>‏توازن اهداف سیاستی با </a:t>
            </a:r>
            <a:r>
              <a:rPr lang="fa-IR" dirty="0" smtClean="0"/>
              <a:t>ابزارها</a:t>
            </a:r>
          </a:p>
          <a:p>
            <a:r>
              <a:rPr lang="fa-IR" dirty="0"/>
              <a:t>تخصيص نادرست </a:t>
            </a:r>
            <a:r>
              <a:rPr lang="fa-IR" dirty="0" smtClean="0"/>
              <a:t>منابع</a:t>
            </a:r>
          </a:p>
          <a:p>
            <a:r>
              <a:rPr lang="fa-IR" dirty="0"/>
              <a:t>مقررات </a:t>
            </a:r>
            <a:r>
              <a:rPr lang="fa-IR" dirty="0" smtClean="0"/>
              <a:t>بین‌المللی</a:t>
            </a:r>
          </a:p>
          <a:p>
            <a:r>
              <a:rPr lang="ar-SA" dirty="0"/>
              <a:t>چهارچوب نهادي</a:t>
            </a:r>
            <a:endParaRPr lang="en-US" dirty="0"/>
          </a:p>
          <a:p>
            <a:endParaRPr lang="fa-IR" b="1" i="1" dirty="0" smtClean="0"/>
          </a:p>
        </p:txBody>
      </p:sp>
      <p:sp>
        <p:nvSpPr>
          <p:cNvPr id="4" name="Footer Placeholder 3"/>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17</a:t>
            </a:fld>
            <a:endParaRPr lang="fa-IR"/>
          </a:p>
        </p:txBody>
      </p:sp>
    </p:spTree>
    <p:extLst>
      <p:ext uri="{BB962C8B-B14F-4D97-AF65-F5344CB8AC3E}">
        <p14:creationId xmlns:p14="http://schemas.microsoft.com/office/powerpoint/2010/main" val="621634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ايران</a:t>
            </a:r>
            <a:endParaRPr lang="en-US" sz="3200" b="1" dirty="0"/>
          </a:p>
        </p:txBody>
      </p:sp>
      <p:sp>
        <p:nvSpPr>
          <p:cNvPr id="4" name="Content Placeholder 3"/>
          <p:cNvSpPr>
            <a:spLocks noGrp="1"/>
          </p:cNvSpPr>
          <p:nvPr>
            <p:ph idx="1"/>
          </p:nvPr>
        </p:nvSpPr>
        <p:spPr/>
        <p:txBody>
          <a:bodyPr/>
          <a:lstStyle/>
          <a:p>
            <a:pPr lvl="0" algn="just"/>
            <a:endParaRPr lang="fa-IR" dirty="0" smtClean="0"/>
          </a:p>
          <a:p>
            <a:pPr lvl="0" algn="just"/>
            <a:r>
              <a:rPr lang="fa-IR" dirty="0" smtClean="0"/>
              <a:t>قانون </a:t>
            </a:r>
            <a:r>
              <a:rPr lang="fa-IR" dirty="0"/>
              <a:t>حداكثر استفاده از توان فني و مهندسي توليدي و صنعتي و اجرايي كشور در اجراي پروژه‌ها و ايجاد تسهيلات به‌منظور صدور خدمات</a:t>
            </a:r>
            <a:r>
              <a:rPr lang="en-US" dirty="0"/>
              <a:t> </a:t>
            </a:r>
            <a:r>
              <a:rPr lang="fa-IR" dirty="0"/>
              <a:t>(مصوب </a:t>
            </a:r>
            <a:r>
              <a:rPr lang="fa-IR" dirty="0" smtClean="0"/>
              <a:t>1375</a:t>
            </a:r>
            <a:r>
              <a:rPr lang="fa-IR" dirty="0"/>
              <a:t>)</a:t>
            </a:r>
            <a:endParaRPr lang="en-US" dirty="0"/>
          </a:p>
          <a:p>
            <a:pPr lvl="0" algn="just"/>
            <a:r>
              <a:rPr lang="fa-IR" dirty="0"/>
              <a:t>قانون حداکثر استفاده از توان تولیدی و خدماتی در تأمین نیازهای کشور و تقویت آن‌ها در امر صادرات (مصوب </a:t>
            </a:r>
            <a:r>
              <a:rPr lang="fa-IR" dirty="0" smtClean="0"/>
              <a:t>1391</a:t>
            </a:r>
            <a:r>
              <a:rPr lang="fa-IR" dirty="0"/>
              <a:t>)</a:t>
            </a:r>
            <a:endParaRPr lang="en-US" dirty="0"/>
          </a:p>
          <a:p>
            <a:pPr algn="just"/>
            <a:r>
              <a:rPr lang="fa-IR" dirty="0"/>
              <a:t>قانون حداکثر استفاده از توان تولیدی و خدماتی کشور و حمایت از کالای ایرانی (مصوب </a:t>
            </a:r>
            <a:r>
              <a:rPr lang="fa-IR" dirty="0" smtClean="0"/>
              <a:t>1398</a:t>
            </a:r>
            <a:r>
              <a:rPr lang="fa-IR" dirty="0"/>
              <a:t>)</a:t>
            </a:r>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18</a:t>
            </a:fld>
            <a:endParaRPr lang="fa-IR"/>
          </a:p>
        </p:txBody>
      </p:sp>
    </p:spTree>
    <p:extLst>
      <p:ext uri="{BB962C8B-B14F-4D97-AF65-F5344CB8AC3E}">
        <p14:creationId xmlns:p14="http://schemas.microsoft.com/office/powerpoint/2010/main" val="199038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2204864"/>
            <a:ext cx="8229600" cy="4325112"/>
          </a:xfrm>
        </p:spPr>
        <p:txBody>
          <a:bodyPr/>
          <a:lstStyle/>
          <a:p>
            <a:pPr marL="429768" indent="-457200" algn="just">
              <a:lnSpc>
                <a:spcPct val="115000"/>
              </a:lnSpc>
              <a:buFont typeface="Wingdings" panose="05000000000000000000" pitchFamily="2" charset="2"/>
              <a:buChar char="ü"/>
            </a:pPr>
            <a:endParaRPr lang="fa-IR" b="1" dirty="0" smtClean="0"/>
          </a:p>
          <a:p>
            <a:pPr marL="429768" indent="-457200" algn="just">
              <a:lnSpc>
                <a:spcPct val="115000"/>
              </a:lnSpc>
              <a:buFont typeface="Wingdings" panose="05000000000000000000" pitchFamily="2" charset="2"/>
              <a:buChar char="ü"/>
            </a:pPr>
            <a:r>
              <a:rPr lang="fa-IR" b="1" dirty="0" smtClean="0"/>
              <a:t>اهداف سیاستی</a:t>
            </a:r>
          </a:p>
          <a:p>
            <a:pPr marL="228600" algn="just">
              <a:lnSpc>
                <a:spcPct val="115000"/>
              </a:lnSpc>
            </a:pPr>
            <a:r>
              <a:rPr lang="fa-IR" dirty="0" smtClean="0"/>
              <a:t>هدف هر سه قانون:</a:t>
            </a:r>
            <a:endParaRPr lang="en-US" dirty="0"/>
          </a:p>
          <a:p>
            <a:pPr marL="342900" lvl="0" indent="-342900" algn="just">
              <a:lnSpc>
                <a:spcPct val="115000"/>
              </a:lnSpc>
              <a:buFont typeface="Symbol"/>
              <a:buChar char=""/>
            </a:pPr>
            <a:r>
              <a:rPr lang="fa-IR" dirty="0"/>
              <a:t>حداكثر استفاده از توان پژوهشي، طراحي، فني، مهندسي، توليدي، صنعتي، خدماتي و اجرائي كشور</a:t>
            </a:r>
            <a:endParaRPr lang="en-US" sz="3600" dirty="0"/>
          </a:p>
          <a:p>
            <a:pPr marL="342900" lvl="0" indent="-342900" algn="just">
              <a:lnSpc>
                <a:spcPct val="115000"/>
              </a:lnSpc>
              <a:buFont typeface="Symbol"/>
              <a:buChar char=""/>
            </a:pPr>
            <a:r>
              <a:rPr lang="ar-SA" dirty="0"/>
              <a:t>تقويت توان فني و اجرايي كشور در اجراي كارهاي بزرگ و استفاده حداكثر از توان داخلي</a:t>
            </a:r>
            <a:endParaRPr lang="en-US" sz="3600" dirty="0">
              <a:latin typeface="Calibri"/>
              <a:ea typeface="Calibri"/>
              <a:cs typeface="Arial"/>
            </a:endParaRPr>
          </a:p>
          <a:p>
            <a:endParaRPr lang="fa-IR"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19</a:t>
            </a:fld>
            <a:endParaRPr lang="fa-IR"/>
          </a:p>
        </p:txBody>
      </p:sp>
    </p:spTree>
    <p:extLst>
      <p:ext uri="{BB962C8B-B14F-4D97-AF65-F5344CB8AC3E}">
        <p14:creationId xmlns:p14="http://schemas.microsoft.com/office/powerpoint/2010/main" val="66397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smtClean="0">
                <a:solidFill>
                  <a:schemeClr val="accent1">
                    <a:lumMod val="75000"/>
                  </a:schemeClr>
                </a:solidFill>
              </a:rPr>
              <a:t>فهرست مطالب</a:t>
            </a:r>
            <a:endParaRPr lang="fa-IR" sz="3000" dirty="0">
              <a:solidFill>
                <a:schemeClr val="accent1">
                  <a:lumMod val="75000"/>
                </a:schemeClr>
              </a:solidFill>
            </a:endParaRPr>
          </a:p>
        </p:txBody>
      </p:sp>
      <p:sp>
        <p:nvSpPr>
          <p:cNvPr id="4" name="Content Placeholder 3"/>
          <p:cNvSpPr>
            <a:spLocks noGrp="1"/>
          </p:cNvSpPr>
          <p:nvPr>
            <p:ph idx="1"/>
          </p:nvPr>
        </p:nvSpPr>
        <p:spPr/>
        <p:txBody>
          <a:bodyPr>
            <a:normAutofit/>
          </a:bodyPr>
          <a:lstStyle/>
          <a:p>
            <a:pPr marL="109728" indent="0" algn="just">
              <a:buNone/>
            </a:pPr>
            <a:r>
              <a:rPr lang="fa-IR" b="1" dirty="0" smtClean="0"/>
              <a:t>1- مقدمه</a:t>
            </a:r>
          </a:p>
          <a:p>
            <a:pPr marL="109728" indent="0" algn="just">
              <a:buNone/>
            </a:pPr>
            <a:r>
              <a:rPr lang="fa-IR" b="1" dirty="0" smtClean="0"/>
              <a:t>2- </a:t>
            </a:r>
            <a:r>
              <a:rPr lang="ar-SA" b="1" dirty="0" smtClean="0"/>
              <a:t>تشريح مفاهيم موجود</a:t>
            </a:r>
            <a:endParaRPr lang="fa-IR" b="1" dirty="0" smtClean="0"/>
          </a:p>
          <a:p>
            <a:pPr marL="109728" indent="0" algn="just">
              <a:buNone/>
            </a:pPr>
            <a:r>
              <a:rPr lang="fa-IR" b="1" dirty="0" smtClean="0"/>
              <a:t>3- </a:t>
            </a:r>
            <a:r>
              <a:rPr lang="ar-SA" b="1" dirty="0" smtClean="0"/>
              <a:t>تاریخچه سیاست‌های </a:t>
            </a:r>
            <a:r>
              <a:rPr lang="ar-SA" b="1" dirty="0"/>
              <a:t>توسعه مولد و جايگاه سیاست‌های </a:t>
            </a:r>
            <a:r>
              <a:rPr lang="ar-SA" b="1" dirty="0" smtClean="0"/>
              <a:t>توان داخلي </a:t>
            </a:r>
            <a:r>
              <a:rPr lang="ar-SA" b="1" dirty="0"/>
              <a:t>ذيل اين </a:t>
            </a:r>
            <a:r>
              <a:rPr lang="ar-SA" b="1" dirty="0" smtClean="0"/>
              <a:t>سياست‌ها</a:t>
            </a:r>
            <a:endParaRPr lang="fa-IR" b="1" dirty="0" smtClean="0"/>
          </a:p>
          <a:p>
            <a:pPr marL="109728" indent="0" algn="just">
              <a:buNone/>
            </a:pPr>
            <a:r>
              <a:rPr lang="fa-IR" b="1" dirty="0" smtClean="0"/>
              <a:t>4- </a:t>
            </a:r>
            <a:r>
              <a:rPr lang="ar-SA" b="1" dirty="0" smtClean="0"/>
              <a:t>مؤلفه‌های </a:t>
            </a:r>
            <a:r>
              <a:rPr lang="ar-SA" b="1" dirty="0"/>
              <a:t>اصلي سياست‌هاي توان داخلي</a:t>
            </a:r>
            <a:r>
              <a:rPr lang="fa-IR" b="1" dirty="0"/>
              <a:t> </a:t>
            </a:r>
            <a:endParaRPr lang="fa-IR" b="1" dirty="0" smtClean="0"/>
          </a:p>
          <a:p>
            <a:pPr marL="109728" indent="0" algn="just">
              <a:buNone/>
            </a:pPr>
            <a:r>
              <a:rPr lang="fa-IR" b="1" dirty="0" smtClean="0"/>
              <a:t>5- </a:t>
            </a:r>
            <a:r>
              <a:rPr lang="ar-SA" b="1" dirty="0" smtClean="0"/>
              <a:t>مباحثي </a:t>
            </a:r>
            <a:r>
              <a:rPr lang="ar-SA" b="1" dirty="0"/>
              <a:t>در دفاع از </a:t>
            </a:r>
            <a:r>
              <a:rPr lang="ar-SA" b="1" dirty="0" smtClean="0"/>
              <a:t>کاربرد </a:t>
            </a:r>
            <a:r>
              <a:rPr lang="ar-SA" b="1" dirty="0"/>
              <a:t>سیاست‌های توان </a:t>
            </a:r>
            <a:r>
              <a:rPr lang="ar-SA" b="1" dirty="0" smtClean="0"/>
              <a:t>داخلي</a:t>
            </a:r>
            <a:endParaRPr lang="fa-IR" b="1" dirty="0" smtClean="0"/>
          </a:p>
          <a:p>
            <a:pPr marL="109728" indent="0" algn="just">
              <a:buNone/>
            </a:pPr>
            <a:r>
              <a:rPr lang="fa-IR" b="1" dirty="0" smtClean="0"/>
              <a:t>6- </a:t>
            </a:r>
            <a:r>
              <a:rPr lang="ar-SA" b="1" dirty="0" smtClean="0"/>
              <a:t> </a:t>
            </a:r>
            <a:r>
              <a:rPr lang="ar-SA" b="1" dirty="0"/>
              <a:t>مباحثي </a:t>
            </a:r>
            <a:r>
              <a:rPr lang="fa-IR" b="1" dirty="0" smtClean="0"/>
              <a:t>عليه </a:t>
            </a:r>
            <a:r>
              <a:rPr lang="ar-SA" b="1" dirty="0" smtClean="0"/>
              <a:t>کاربرد </a:t>
            </a:r>
            <a:r>
              <a:rPr lang="ar-SA" b="1" dirty="0"/>
              <a:t>سیاست‌های توان </a:t>
            </a:r>
            <a:r>
              <a:rPr lang="ar-SA" b="1" dirty="0" smtClean="0"/>
              <a:t>داخلي</a:t>
            </a:r>
            <a:endParaRPr lang="fa-IR" b="1" dirty="0" smtClean="0"/>
          </a:p>
          <a:p>
            <a:pPr marL="109728" indent="0" algn="just">
              <a:buNone/>
            </a:pPr>
            <a:r>
              <a:rPr lang="fa-IR" b="1" dirty="0" smtClean="0"/>
              <a:t>7- مطالعه موردی: تحليل </a:t>
            </a:r>
            <a:r>
              <a:rPr lang="ar-SA" b="1" dirty="0" smtClean="0"/>
              <a:t>قوانين </a:t>
            </a:r>
            <a:r>
              <a:rPr lang="ar-SA" b="1" dirty="0"/>
              <a:t>حمایت از توان داخلي در ايران</a:t>
            </a:r>
            <a:endParaRPr lang="fa-IR" b="1" dirty="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a:t>
            </a:fld>
            <a:endParaRPr lang="fa-IR"/>
          </a:p>
        </p:txBody>
      </p:sp>
    </p:spTree>
    <p:extLst>
      <p:ext uri="{BB962C8B-B14F-4D97-AF65-F5344CB8AC3E}">
        <p14:creationId xmlns:p14="http://schemas.microsoft.com/office/powerpoint/2010/main" val="86024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49424"/>
            <a:ext cx="8640960" cy="4325112"/>
          </a:xfrm>
        </p:spPr>
        <p:txBody>
          <a:bodyPr>
            <a:noAutofit/>
          </a:bodyPr>
          <a:lstStyle/>
          <a:p>
            <a:pPr algn="just">
              <a:buFont typeface="Wingdings" panose="05000000000000000000" pitchFamily="2" charset="2"/>
              <a:buChar char="ü"/>
            </a:pPr>
            <a:r>
              <a:rPr lang="fa-IR" b="1" dirty="0"/>
              <a:t>عناصر اصلی سیاستی</a:t>
            </a:r>
            <a:endParaRPr lang="en-US" dirty="0"/>
          </a:p>
          <a:p>
            <a:pPr lvl="0" algn="just"/>
            <a:r>
              <a:rPr lang="fa-IR" dirty="0" smtClean="0"/>
              <a:t>ارجاع </a:t>
            </a:r>
            <a:r>
              <a:rPr lang="fa-IR" dirty="0"/>
              <a:t>کارهای خدمات مهندسی مشاور و </a:t>
            </a:r>
            <a:r>
              <a:rPr lang="fa-IR" dirty="0" smtClean="0"/>
              <a:t>پیمانکاری</a:t>
            </a:r>
            <a:r>
              <a:rPr lang="fa-IR" dirty="0"/>
              <a:t> </a:t>
            </a:r>
            <a:r>
              <a:rPr lang="fa-IR" dirty="0" smtClean="0"/>
              <a:t>ساختمانی</a:t>
            </a:r>
            <a:r>
              <a:rPr lang="fa-IR" dirty="0"/>
              <a:t>، تأسیساتی، تجهیزاتی و خدماتی صرفاً به‌ مؤسسات و شرکت</a:t>
            </a:r>
            <a:r>
              <a:rPr lang="en-US" dirty="0"/>
              <a:t>­</a:t>
            </a:r>
            <a:r>
              <a:rPr lang="fa-IR" dirty="0"/>
              <a:t>های داخلی مجاز است و در صورت عدم امکان با پیشنهاد دستگاه اجرایی و تصویب شورای اقتصاد از طریق مشارکت از شرکت‌های ایرانی- خارجی مجاز خواهد بود حداقل سهم ارزشی کار طرف ایرانی پنجاه‌ویک درصد (51%) تعيين شده است (قانون سال 1375</a:t>
            </a:r>
            <a:r>
              <a:rPr lang="fa-IR" dirty="0" smtClean="0"/>
              <a:t>).</a:t>
            </a:r>
            <a:endParaRPr lang="en-US" dirty="0"/>
          </a:p>
        </p:txBody>
      </p:sp>
      <p:sp>
        <p:nvSpPr>
          <p:cNvPr id="6"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7" name="Footer Placeholder 6"/>
          <p:cNvSpPr>
            <a:spLocks noGrp="1"/>
          </p:cNvSpPr>
          <p:nvPr>
            <p:ph type="ftr" sz="quarter" idx="11"/>
          </p:nvPr>
        </p:nvSpPr>
        <p:spPr/>
        <p:txBody>
          <a:bodyPr/>
          <a:lstStyle/>
          <a:p>
            <a:r>
              <a:rPr lang="fa-IR" smtClean="0"/>
              <a:t>از 34</a:t>
            </a:r>
            <a:endParaRPr lang="fa-IR"/>
          </a:p>
        </p:txBody>
      </p:sp>
      <p:sp>
        <p:nvSpPr>
          <p:cNvPr id="8" name="Slide Number Placeholder 7"/>
          <p:cNvSpPr>
            <a:spLocks noGrp="1"/>
          </p:cNvSpPr>
          <p:nvPr>
            <p:ph type="sldNum" sz="quarter" idx="12"/>
          </p:nvPr>
        </p:nvSpPr>
        <p:spPr/>
        <p:txBody>
          <a:bodyPr/>
          <a:lstStyle/>
          <a:p>
            <a:fld id="{85360FD1-730F-4C18-B25B-3934FD1E2396}" type="slidenum">
              <a:rPr lang="fa-IR" smtClean="0"/>
              <a:pPr/>
              <a:t>20</a:t>
            </a:fld>
            <a:endParaRPr lang="fa-IR"/>
          </a:p>
        </p:txBody>
      </p:sp>
    </p:spTree>
    <p:extLst>
      <p:ext uri="{BB962C8B-B14F-4D97-AF65-F5344CB8AC3E}">
        <p14:creationId xmlns:p14="http://schemas.microsoft.com/office/powerpoint/2010/main" val="430563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49424"/>
            <a:ext cx="8640960" cy="4325112"/>
          </a:xfrm>
        </p:spPr>
        <p:txBody>
          <a:bodyPr>
            <a:noAutofit/>
          </a:bodyPr>
          <a:lstStyle/>
          <a:p>
            <a:pPr algn="just">
              <a:buFont typeface="Wingdings" panose="05000000000000000000" pitchFamily="2" charset="2"/>
              <a:buChar char="ü"/>
            </a:pPr>
            <a:r>
              <a:rPr lang="fa-IR" sz="2400" b="1" dirty="0"/>
              <a:t>عناصر اصلی سیاستی</a:t>
            </a:r>
            <a:endParaRPr lang="en-US" sz="2400" dirty="0"/>
          </a:p>
          <a:p>
            <a:pPr lvl="0" algn="just"/>
            <a:r>
              <a:rPr lang="fa-IR" sz="2400" dirty="0" smtClean="0"/>
              <a:t>دستگاه‌های </a:t>
            </a:r>
            <a:r>
              <a:rPr lang="fa-IR" sz="2400" dirty="0"/>
              <a:t>مشمول این قانون موظف‌اند در اجرای کلیه طرح‌ها و پروژه‌های خدماتی، ساخت، نصب و تأمین کالاها، تجهیزات، لوازم و فرآورده به‌گونه‌ای برنامه‌ریزی کنند که حداقل پنجاه‌ویک درصد (۵۱%) هزینه هر طرح و پروژه‌ آن‌ها به‌صورت کار در داخل کشور باشد (قانون سال 1391).</a:t>
            </a:r>
            <a:endParaRPr lang="en-US" sz="2400" dirty="0"/>
          </a:p>
          <a:p>
            <a:pPr lvl="0" algn="just"/>
            <a:r>
              <a:rPr lang="fa-IR" sz="2400" dirty="0"/>
              <a:t>ارجاع کار توسط دستگاه</a:t>
            </a:r>
            <a:r>
              <a:rPr lang="en-US" sz="2400" dirty="0"/>
              <a:t>­</a:t>
            </a:r>
            <a:r>
              <a:rPr lang="fa-IR" sz="2400" dirty="0"/>
              <a:t>های مشمول این قانون صرفاً به مؤسسات و شرکت</a:t>
            </a:r>
            <a:r>
              <a:rPr lang="en-US" sz="2400" dirty="0"/>
              <a:t>­</a:t>
            </a:r>
            <a:r>
              <a:rPr lang="fa-IR" sz="2400" dirty="0"/>
              <a:t>های ایرانی ثبت‌شده در فهرست توانمندی‌های مندرج در سامانه ایجادشده ذیل این قانون مجاز است. در غیر این صورت و نیاز به استفاده از مشارکت ایرانی- خارجی (با سهم شرکت ایرانی حداقل پنجاه‌ویک ‌درصد (51%)) ارجاع کار با پیشنهاد بالاترین مقام دستگاه اجرائی و تصویب هیئت نظارت این قانون، مجاز خواهد بود (قانون سال 1398</a:t>
            </a:r>
            <a:r>
              <a:rPr lang="fa-IR" sz="2400" dirty="0" smtClean="0"/>
              <a:t>).</a:t>
            </a:r>
            <a:endParaRPr lang="en-US" sz="2400" dirty="0"/>
          </a:p>
        </p:txBody>
      </p:sp>
      <p:sp>
        <p:nvSpPr>
          <p:cNvPr id="6"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2" name="Footer Placeholder 1"/>
          <p:cNvSpPr>
            <a:spLocks noGrp="1"/>
          </p:cNvSpPr>
          <p:nvPr>
            <p:ph type="ftr" sz="quarter" idx="11"/>
          </p:nvPr>
        </p:nvSpPr>
        <p:spPr/>
        <p:txBody>
          <a:bodyPr/>
          <a:lstStyle/>
          <a:p>
            <a:r>
              <a:rPr lang="fa-IR" smtClean="0"/>
              <a:t>از 34</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21</a:t>
            </a:fld>
            <a:endParaRPr lang="fa-IR"/>
          </a:p>
        </p:txBody>
      </p:sp>
    </p:spTree>
    <p:extLst>
      <p:ext uri="{BB962C8B-B14F-4D97-AF65-F5344CB8AC3E}">
        <p14:creationId xmlns:p14="http://schemas.microsoft.com/office/powerpoint/2010/main" val="3108693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ar-SA" sz="3200" b="1" dirty="0"/>
              <a:t>بررسي </a:t>
            </a:r>
            <a:r>
              <a:rPr lang="fa-IR" sz="3200" b="1" dirty="0"/>
              <a:t>قوانين حمایت از توان داخلي در ايران (ادامه)</a:t>
            </a:r>
            <a:endParaRPr lang="en-US" sz="3200" b="1" dirty="0"/>
          </a:p>
        </p:txBody>
      </p:sp>
      <p:sp>
        <p:nvSpPr>
          <p:cNvPr id="4" name="Content Placeholder 3"/>
          <p:cNvSpPr>
            <a:spLocks noGrp="1"/>
          </p:cNvSpPr>
          <p:nvPr>
            <p:ph idx="1"/>
          </p:nvPr>
        </p:nvSpPr>
        <p:spPr/>
        <p:txBody>
          <a:bodyPr>
            <a:normAutofit/>
          </a:bodyPr>
          <a:lstStyle/>
          <a:p>
            <a:pPr lvl="0" algn="just"/>
            <a:endParaRPr lang="fa-IR" dirty="0" smtClean="0"/>
          </a:p>
          <a:p>
            <a:pPr lvl="0" algn="just"/>
            <a:r>
              <a:rPr lang="fa-IR" dirty="0" smtClean="0"/>
              <a:t>مصادیق </a:t>
            </a:r>
            <a:r>
              <a:rPr lang="fa-IR" dirty="0"/>
              <a:t>کالاهای ایرانی مشمول این ماده بر اساس معیارهای متناسب با شرایط اقتصادی و تجاری کشور از قبیل ارزش‌آفرینی، سهم ساخت داخل، حق‌الامتیاز، اشتغال‌زایی، انتقال دانش فنی، زنجیره ارزش، مزیت‌های نسبی و غیره </a:t>
            </a:r>
            <a:r>
              <a:rPr lang="fa-IR" dirty="0" smtClean="0"/>
              <a:t>توسط </a:t>
            </a:r>
            <a:r>
              <a:rPr lang="fa-IR" dirty="0"/>
              <a:t>کارگروهی با مسؤولیت وزارت صنعت، معدن و تجارت و با عضویت نمایندگان وزارتخانه‌های امور اقتصادی و دارایی، جهاد کشاورزی و بهداشت، درمان و آموزش پزشکی، سازمان برنامه‌وبودجه کشور و اتاق‌های مرتبط تعیین خواهد شد </a:t>
            </a:r>
            <a:r>
              <a:rPr lang="fa-IR" dirty="0" smtClean="0"/>
              <a:t>(</a:t>
            </a:r>
            <a:r>
              <a:rPr lang="fa-IR" dirty="0"/>
              <a:t>قانون سال 1398</a:t>
            </a:r>
            <a:r>
              <a:rPr lang="fa-IR" dirty="0" smtClean="0"/>
              <a:t>)</a:t>
            </a:r>
            <a:endParaRPr lang="en-US" dirty="0"/>
          </a:p>
          <a:p>
            <a:pPr marL="109728" indent="0" algn="just">
              <a:buNone/>
            </a:pPr>
            <a:endParaRPr lang="en-US" dirty="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22</a:t>
            </a:fld>
            <a:endParaRPr lang="fa-IR"/>
          </a:p>
        </p:txBody>
      </p:sp>
    </p:spTree>
    <p:extLst>
      <p:ext uri="{BB962C8B-B14F-4D97-AF65-F5344CB8AC3E}">
        <p14:creationId xmlns:p14="http://schemas.microsoft.com/office/powerpoint/2010/main" val="968808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endParaRPr lang="fa-IR" i="1" dirty="0" smtClean="0"/>
          </a:p>
          <a:p>
            <a:pPr algn="just"/>
            <a:r>
              <a:rPr lang="fa-IR" b="1" dirty="0" smtClean="0">
                <a:solidFill>
                  <a:srgbClr val="FF0000"/>
                </a:solidFill>
              </a:rPr>
              <a:t>تحلیل</a:t>
            </a:r>
            <a:r>
              <a:rPr lang="fa-IR" b="1" dirty="0">
                <a:solidFill>
                  <a:srgbClr val="FF0000"/>
                </a:solidFill>
              </a:rPr>
              <a:t>: </a:t>
            </a:r>
            <a:r>
              <a:rPr lang="fa-IR" dirty="0"/>
              <a:t>همان‌گونه كه مشخص است در هر سه اين قوانين اولويت با شركت‌هاي داخلي و سپس شركت‌هاي داخلي-خارجي است و درصورتی‌که اين دو نوع شركت توان نداشته باشند با صلاحديد مراجع ذيصلاح كار به شركت‌هاي خارجي ارجاع خواهد شد. در هر سه مورد تنها سهم شرکت برمبنای 51% داخلی مشخص گردیده و مشخص نشده که این درصد شامل چه فعالیت­هایی می­شود. در مورد نیروی انسانی نیز موردی به‌عنوان شاخص مشخص نشده است</a:t>
            </a:r>
            <a:r>
              <a:rPr lang="fa-IR" dirty="0" smtClean="0"/>
              <a:t>.</a:t>
            </a:r>
            <a:endParaRPr lang="fa-IR" dirty="0"/>
          </a:p>
        </p:txBody>
      </p:sp>
      <p:sp>
        <p:nvSpPr>
          <p:cNvPr id="6"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7" name="Footer Placeholder 6"/>
          <p:cNvSpPr>
            <a:spLocks noGrp="1"/>
          </p:cNvSpPr>
          <p:nvPr>
            <p:ph type="ftr" sz="quarter" idx="11"/>
          </p:nvPr>
        </p:nvSpPr>
        <p:spPr/>
        <p:txBody>
          <a:bodyPr/>
          <a:lstStyle/>
          <a:p>
            <a:r>
              <a:rPr lang="fa-IR" smtClean="0"/>
              <a:t>از 34</a:t>
            </a:r>
            <a:endParaRPr lang="fa-IR"/>
          </a:p>
        </p:txBody>
      </p:sp>
      <p:sp>
        <p:nvSpPr>
          <p:cNvPr id="8" name="Slide Number Placeholder 7"/>
          <p:cNvSpPr>
            <a:spLocks noGrp="1"/>
          </p:cNvSpPr>
          <p:nvPr>
            <p:ph type="sldNum" sz="quarter" idx="12"/>
          </p:nvPr>
        </p:nvSpPr>
        <p:spPr/>
        <p:txBody>
          <a:bodyPr/>
          <a:lstStyle/>
          <a:p>
            <a:fld id="{85360FD1-730F-4C18-B25B-3934FD1E2396}" type="slidenum">
              <a:rPr lang="fa-IR" smtClean="0"/>
              <a:pPr/>
              <a:t>23</a:t>
            </a:fld>
            <a:endParaRPr lang="fa-IR"/>
          </a:p>
        </p:txBody>
      </p:sp>
    </p:spTree>
    <p:extLst>
      <p:ext uri="{BB962C8B-B14F-4D97-AF65-F5344CB8AC3E}">
        <p14:creationId xmlns:p14="http://schemas.microsoft.com/office/powerpoint/2010/main" val="89729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9424"/>
            <a:ext cx="8229600" cy="4608576"/>
          </a:xfrm>
        </p:spPr>
        <p:txBody>
          <a:bodyPr>
            <a:normAutofit fontScale="70000" lnSpcReduction="20000"/>
          </a:bodyPr>
          <a:lstStyle/>
          <a:p>
            <a:pPr algn="just"/>
            <a:r>
              <a:rPr lang="fa-IR" b="1" dirty="0"/>
              <a:t>ابزارهای </a:t>
            </a:r>
            <a:r>
              <a:rPr lang="fa-IR" b="1" dirty="0" smtClean="0"/>
              <a:t>سیاستی (قانون سال 1375)</a:t>
            </a:r>
            <a:endParaRPr lang="en-US" dirty="0"/>
          </a:p>
          <a:p>
            <a:pPr lvl="0" algn="just"/>
            <a:r>
              <a:rPr lang="fa-IR" dirty="0" smtClean="0"/>
              <a:t>کلیه </a:t>
            </a:r>
            <a:r>
              <a:rPr lang="fa-IR" dirty="0"/>
              <a:t>دستگاه‌های مشمول اين قانون موظف بودند حداقل شش ماه قبل از برگزاری مناقصه لیست انواع فناوري‌ها، تجهیزات و مواد اولیه موردنیاز خود را در اختیار سازمان پژوهش‌های علمی و صنعتی ایران قرار دهند. این سازمان موظف بوده است در کمتر از یک ماه لیست فوق را منتشر و به اطلاع کلیه محققین و مبتکرین کشور برساند</a:t>
            </a:r>
            <a:r>
              <a:rPr lang="en-US" dirty="0"/>
              <a:t>.</a:t>
            </a:r>
          </a:p>
          <a:p>
            <a:pPr lvl="0" algn="just"/>
            <a:r>
              <a:rPr lang="ar-SA" dirty="0"/>
              <a:t>بانك مركزي </a:t>
            </a:r>
            <a:r>
              <a:rPr lang="fa-IR" dirty="0"/>
              <a:t>جمهوري</a:t>
            </a:r>
            <a:r>
              <a:rPr lang="ar-SA" dirty="0"/>
              <a:t> اسلامي ايران موظف بود نسبت به موارد زير اقدام نمايد:</a:t>
            </a:r>
            <a:endParaRPr lang="en-US" dirty="0"/>
          </a:p>
          <a:p>
            <a:pPr lvl="0" algn="just">
              <a:buFont typeface="Wingdings" panose="05000000000000000000" pitchFamily="2" charset="2"/>
              <a:buChar char="ü"/>
            </a:pPr>
            <a:r>
              <a:rPr lang="ar-SA" dirty="0"/>
              <a:t>گشايش اعتبار و يا صدور مجوز گشايش اعتبار توسط بانك‌هاي تجاري</a:t>
            </a:r>
            <a:endParaRPr lang="en-US" dirty="0"/>
          </a:p>
          <a:p>
            <a:pPr lvl="0" algn="just">
              <a:buFont typeface="Wingdings" panose="05000000000000000000" pitchFamily="2" charset="2"/>
              <a:buChar char="ü"/>
            </a:pPr>
            <a:r>
              <a:rPr lang="ar-SA" dirty="0"/>
              <a:t>صدور ضمانت‌نامه‌هاي موردنیاز شركت‌ها و مؤسسات براي مناقصه‌ها و قراردادهاي موضوع اين قانون</a:t>
            </a:r>
            <a:endParaRPr lang="en-US" dirty="0"/>
          </a:p>
          <a:p>
            <a:pPr lvl="0" algn="just">
              <a:buFont typeface="Wingdings" panose="05000000000000000000" pitchFamily="2" charset="2"/>
              <a:buChar char="ü"/>
            </a:pPr>
            <a:r>
              <a:rPr lang="ar-SA" dirty="0"/>
              <a:t>افتتاح حساب ارزي و نيز صدور اجازه استفاده مستقيم از ارزي برای شرکت‌های داخلی</a:t>
            </a:r>
            <a:endParaRPr lang="en-US" dirty="0"/>
          </a:p>
          <a:p>
            <a:pPr lvl="0" algn="just"/>
            <a:r>
              <a:rPr lang="ar-SA" dirty="0"/>
              <a:t>وزارت امور اقتصادي و دارايي مكلف بوده است که:</a:t>
            </a:r>
            <a:endParaRPr lang="en-US" dirty="0"/>
          </a:p>
          <a:p>
            <a:pPr lvl="0" algn="just">
              <a:buFont typeface="Wingdings" panose="05000000000000000000" pitchFamily="2" charset="2"/>
              <a:buChar char="ü"/>
            </a:pPr>
            <a:r>
              <a:rPr lang="ar-SA" dirty="0"/>
              <a:t>پوشش بيمه قراردادهاي موضوع اين قانون بخصوص در مورد تضمین پرداخت و ضمانت‌نامه‌ها</a:t>
            </a:r>
            <a:endParaRPr lang="en-US" dirty="0"/>
          </a:p>
          <a:p>
            <a:pPr lvl="0" algn="just">
              <a:buFont typeface="Wingdings" panose="05000000000000000000" pitchFamily="2" charset="2"/>
              <a:buChar char="ü"/>
            </a:pPr>
            <a:r>
              <a:rPr lang="ar-SA" dirty="0"/>
              <a:t>خروج ماشين‌آلات و تجهيزات موردنیاز فعاليت در خارج از كشور مجاز </a:t>
            </a:r>
            <a:r>
              <a:rPr lang="ar-SA" dirty="0" smtClean="0"/>
              <a:t>باشد</a:t>
            </a:r>
            <a:endParaRPr lang="en-US" dirty="0"/>
          </a:p>
          <a:p>
            <a:pPr lvl="0" algn="just">
              <a:buFont typeface="Wingdings" panose="05000000000000000000" pitchFamily="2" charset="2"/>
              <a:buChar char="ü"/>
            </a:pPr>
            <a:r>
              <a:rPr lang="ar-SA" dirty="0"/>
              <a:t>تسهيلات لازم براي خروج مصالح، لوازم و كالاهاي مصرفي موردنیاز اجراي قراردادهاي خارج از كشور </a:t>
            </a:r>
            <a:r>
              <a:rPr lang="fa-IR" dirty="0"/>
              <a:t>ایجاد </a:t>
            </a:r>
            <a:r>
              <a:rPr lang="fa-IR" dirty="0" smtClean="0"/>
              <a:t>شود</a:t>
            </a:r>
            <a:endParaRPr lang="en-US" dirty="0"/>
          </a:p>
        </p:txBody>
      </p:sp>
      <p:sp>
        <p:nvSpPr>
          <p:cNvPr id="5" name="Title 1"/>
          <p:cNvSpPr>
            <a:spLocks noGrp="1"/>
          </p:cNvSpPr>
          <p:nvPr>
            <p:ph type="title"/>
          </p:nvPr>
        </p:nvSpPr>
        <p:spPr>
          <a:xfrm>
            <a:off x="457200" y="980728"/>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24</a:t>
            </a:fld>
            <a:endParaRPr lang="fa-IR"/>
          </a:p>
        </p:txBody>
      </p:sp>
    </p:spTree>
    <p:extLst>
      <p:ext uri="{BB962C8B-B14F-4D97-AF65-F5344CB8AC3E}">
        <p14:creationId xmlns:p14="http://schemas.microsoft.com/office/powerpoint/2010/main" val="3499683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249424"/>
            <a:ext cx="8712968" cy="4563952"/>
          </a:xfrm>
        </p:spPr>
        <p:txBody>
          <a:bodyPr>
            <a:normAutofit fontScale="92500" lnSpcReduction="20000"/>
          </a:bodyPr>
          <a:lstStyle/>
          <a:p>
            <a:pPr algn="just"/>
            <a:r>
              <a:rPr lang="fa-IR" sz="3000" b="1" dirty="0"/>
              <a:t>ابزارهای سیاستی (قانون سال </a:t>
            </a:r>
            <a:r>
              <a:rPr lang="fa-IR" sz="3000" b="1" dirty="0" smtClean="0"/>
              <a:t>1391)</a:t>
            </a:r>
            <a:endParaRPr lang="en-US" sz="3000" dirty="0"/>
          </a:p>
          <a:p>
            <a:pPr lvl="0" algn="just"/>
            <a:r>
              <a:rPr lang="fa-IR" sz="2200" dirty="0" smtClean="0"/>
              <a:t>وزارت </a:t>
            </a:r>
            <a:r>
              <a:rPr lang="fa-IR" sz="2200" dirty="0"/>
              <a:t>صنعت، معدن و تجارت موظف بوده است با همکاری سازمان‌ها، انجمن‌ها، اتحادیه‌(سندیکا)های تولیدی و خدماتی مرتبط، هر شش ماه یک‌بار فهرست کالاها، تجهیزات، لوازم و فرآورده‌های ساخت داخل و ظرفیت تولیدی آن‌ها را استخراج و در دسترس قرار </a:t>
            </a:r>
            <a:r>
              <a:rPr lang="fa-IR" sz="2200" dirty="0" smtClean="0"/>
              <a:t>دهد</a:t>
            </a:r>
            <a:endParaRPr lang="en-US" sz="2200" dirty="0"/>
          </a:p>
          <a:p>
            <a:pPr lvl="0" algn="just"/>
            <a:r>
              <a:rPr lang="fa-IR" sz="2200" dirty="0"/>
              <a:t>دولت مکلف بوده به‌منظور تسریع در پرداخت مطالبات پیمانکاران طرح‌های صنعتی و معدنی در چهارچوب بودجه سنواتی اوراق مشارکت منتشر </a:t>
            </a:r>
            <a:r>
              <a:rPr lang="fa-IR" sz="2200" dirty="0" smtClean="0"/>
              <a:t>نماید</a:t>
            </a:r>
            <a:endParaRPr lang="en-US" sz="2200" dirty="0"/>
          </a:p>
          <a:p>
            <a:pPr lvl="0" algn="just"/>
            <a:r>
              <a:rPr lang="fa-IR" sz="2200" dirty="0"/>
              <a:t>بانک مرکزی جمهوری اسلامی ایران موظف بوده واریز و برداشت از حساب‌های ارزی را به نحوی تسهیل </a:t>
            </a:r>
            <a:r>
              <a:rPr lang="fa-IR" sz="2200" dirty="0" smtClean="0"/>
              <a:t>نماید</a:t>
            </a:r>
            <a:endParaRPr lang="en-US" sz="2200" dirty="0"/>
          </a:p>
          <a:p>
            <a:pPr lvl="0" algn="just"/>
            <a:r>
              <a:rPr lang="fa-IR" sz="2200" dirty="0"/>
              <a:t>دولت مجاز بوده ترتیبی اتخاذ نماید تا شرکت‎های صنعتی و معدنی با صدور اوراق مشارکت شرکتی رتبه‎بندی شده در چهارچوب قانون توسعه ابزارها و نهادهای مالی جدید بخشی از نیازهای مالی خود را تأمین </a:t>
            </a:r>
            <a:r>
              <a:rPr lang="fa-IR" sz="2200" dirty="0" smtClean="0"/>
              <a:t>کنند</a:t>
            </a:r>
            <a:endParaRPr lang="en-US" sz="2200" dirty="0"/>
          </a:p>
          <a:p>
            <a:pPr lvl="0" algn="just"/>
            <a:r>
              <a:rPr lang="fa-IR" sz="2200" dirty="0"/>
              <a:t>دولت موظف بوده است به طراحی و استقرار نظام بیمه حمایتی مصرف‌کنندگان تولیدات و خدمات داخلی اقدام </a:t>
            </a:r>
            <a:r>
              <a:rPr lang="fa-IR" sz="2200" dirty="0" smtClean="0"/>
              <a:t>کند</a:t>
            </a:r>
            <a:endParaRPr lang="en-US" sz="2200" dirty="0"/>
          </a:p>
          <a:p>
            <a:pPr lvl="0" algn="just"/>
            <a:r>
              <a:rPr lang="fa-IR" sz="2200" dirty="0"/>
              <a:t>لیست اولویت‌ها هرساله به‌منظور سرمایه‌گذاری در صنایع اولویت‌دار و یا حل مشکل واحدهای صنعتی، معدنی موجود در قالب یارانه سود تسهیلات یا کمک‌های فنی – اعتباری در بودجه‌های سنواتی پیش‌بینی </a:t>
            </a:r>
            <a:r>
              <a:rPr lang="fa-IR" sz="2200" dirty="0" smtClean="0"/>
              <a:t>شود</a:t>
            </a:r>
            <a:endParaRPr lang="en-US" sz="2200" dirty="0"/>
          </a:p>
          <a:p>
            <a:pPr algn="just"/>
            <a:endParaRPr lang="fa-IR"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25</a:t>
            </a:fld>
            <a:endParaRPr lang="fa-IR"/>
          </a:p>
        </p:txBody>
      </p:sp>
    </p:spTree>
    <p:extLst>
      <p:ext uri="{BB962C8B-B14F-4D97-AF65-F5344CB8AC3E}">
        <p14:creationId xmlns:p14="http://schemas.microsoft.com/office/powerpoint/2010/main" val="2075146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gn="just"/>
            <a:r>
              <a:rPr lang="fa-IR" sz="5100" b="1" dirty="0"/>
              <a:t>ابزارهای سیاستی (قانون سال </a:t>
            </a:r>
            <a:r>
              <a:rPr lang="fa-IR" sz="5100" b="1" dirty="0" smtClean="0"/>
              <a:t>1398)</a:t>
            </a:r>
          </a:p>
          <a:p>
            <a:pPr marL="109728" indent="0" algn="just">
              <a:buNone/>
            </a:pPr>
            <a:endParaRPr lang="en-US" sz="5100" dirty="0"/>
          </a:p>
          <a:p>
            <a:pPr lvl="0" algn="just"/>
            <a:r>
              <a:rPr lang="fa-IR" sz="3400" dirty="0" smtClean="0"/>
              <a:t>وزارت </a:t>
            </a:r>
            <a:r>
              <a:rPr lang="fa-IR" sz="3400" dirty="0"/>
              <a:t>صنعت، معدن و تجارت موظف </a:t>
            </a:r>
            <a:r>
              <a:rPr lang="fa-IR" sz="3400" dirty="0" smtClean="0"/>
              <a:t>است درگاه </a:t>
            </a:r>
            <a:r>
              <a:rPr lang="fa-IR" sz="3400" dirty="0"/>
              <a:t>متمرکز دسترسی به سامانه‌های دستگاه‌های مرکزی و نیز فهرست توانمندی‌های تولید و عرضه کالاها، خدمات، پیمانکاری طراحی- ساخت و فناوری‌های داخلی را برای دسترسی کلیه تأمین‌کنندگان، تولیدکنندگان، محققین و مبتکرین کشور ایجاد کند و عمق ساخت داخل محصولات داخلی و نصب برچسب نشان‌دهنده درصد عمق ساخت داخل بر روی محصولات را حداکثر طی دوره دوساله تعیین و در سامانه متمركز درج </a:t>
            </a:r>
            <a:r>
              <a:rPr lang="fa-IR" sz="3400" dirty="0" smtClean="0"/>
              <a:t>کند</a:t>
            </a:r>
            <a:endParaRPr lang="en-US" sz="3400" dirty="0"/>
          </a:p>
          <a:p>
            <a:pPr algn="just"/>
            <a:r>
              <a:rPr lang="ar-SA" sz="3400" dirty="0" smtClean="0"/>
              <a:t>کلیه </a:t>
            </a:r>
            <a:r>
              <a:rPr lang="ar-SA" sz="3400" dirty="0"/>
              <a:t>دستگاه­های مشمول این قانون </a:t>
            </a:r>
            <a:r>
              <a:rPr lang="ar-SA" sz="3400" dirty="0" smtClean="0"/>
              <a:t>موظف‌اند</a:t>
            </a:r>
            <a:r>
              <a:rPr lang="en-US" sz="3400" dirty="0"/>
              <a:t> </a:t>
            </a:r>
            <a:r>
              <a:rPr lang="ar-SA" sz="3400" dirty="0" smtClean="0"/>
              <a:t>پس </a:t>
            </a:r>
            <a:r>
              <a:rPr lang="ar-SA" sz="3400" dirty="0"/>
              <a:t>از تصویب پروژه‌های خود نسبت به انتشار فهرست و مشخصات آن­ها در سامانه اقدام </a:t>
            </a:r>
            <a:r>
              <a:rPr lang="ar-SA" sz="3400" dirty="0" smtClean="0"/>
              <a:t>کنند</a:t>
            </a:r>
            <a:r>
              <a:rPr lang="en-US" sz="3400" dirty="0" smtClean="0"/>
              <a:t> </a:t>
            </a:r>
            <a:r>
              <a:rPr lang="fa-IR" sz="3400" dirty="0" smtClean="0"/>
              <a:t>و </a:t>
            </a:r>
            <a:r>
              <a:rPr lang="ar-SA" sz="3400" dirty="0" smtClean="0"/>
              <a:t>فهرست </a:t>
            </a:r>
            <a:r>
              <a:rPr lang="ar-SA" sz="3400" dirty="0"/>
              <a:t>کالاها و خدمات خارجی موردنیاز پروژه‌ها و همچنین نیازهای دوران بهره‌برداری پروژه‌های خود را با ذکر مشخصات فنی و استانداردهای مربوطه در سامانه موضوع این ماده اعلام </a:t>
            </a:r>
            <a:r>
              <a:rPr lang="ar-SA" sz="3400" dirty="0" smtClean="0"/>
              <a:t>کنند</a:t>
            </a:r>
            <a:endParaRPr lang="en-US" sz="3400" dirty="0"/>
          </a:p>
          <a:p>
            <a:pPr lvl="0" algn="just"/>
            <a:r>
              <a:rPr lang="fa-IR" sz="3400" dirty="0" smtClean="0"/>
              <a:t>وزارت </a:t>
            </a:r>
            <a:r>
              <a:rPr lang="fa-IR" sz="3400" dirty="0"/>
              <a:t>صنعت، معدن و تجارت موظف است ثبت سفارش کالاهای مصرفی و مصرفی بادوام خارجی دارای مشابه ایرانی را که باکیفیت مناسب و به میزان کافی تولیدشده باشد تا پایان مدت قانون برنامه پنج‌ساله ششم ممنوع نموده و یا از موانع تعرفه‌ای و فنی جهت مدیریت واردات استفاده </a:t>
            </a:r>
            <a:r>
              <a:rPr lang="fa-IR" sz="3400" dirty="0" smtClean="0"/>
              <a:t>کند</a:t>
            </a:r>
            <a:endParaRPr lang="en-US" sz="3400" dirty="0"/>
          </a:p>
          <a:p>
            <a:pPr algn="just"/>
            <a:endParaRPr lang="fa-IR"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26</a:t>
            </a:fld>
            <a:endParaRPr lang="fa-IR"/>
          </a:p>
        </p:txBody>
      </p:sp>
    </p:spTree>
    <p:extLst>
      <p:ext uri="{BB962C8B-B14F-4D97-AF65-F5344CB8AC3E}">
        <p14:creationId xmlns:p14="http://schemas.microsoft.com/office/powerpoint/2010/main" val="1088588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b="1" dirty="0"/>
              <a:t>ابزارهای سیاستی (قانون سال 1398</a:t>
            </a:r>
            <a:r>
              <a:rPr lang="fa-IR" b="1" dirty="0" smtClean="0"/>
              <a:t>)</a:t>
            </a:r>
          </a:p>
          <a:p>
            <a:pPr marL="109728" indent="0" algn="just">
              <a:buNone/>
            </a:pPr>
            <a:endParaRPr lang="fa-IR" b="1" dirty="0"/>
          </a:p>
          <a:p>
            <a:pPr lvl="0" algn="just"/>
            <a:r>
              <a:rPr lang="fa-IR" dirty="0" smtClean="0"/>
              <a:t>پیوست </a:t>
            </a:r>
            <a:r>
              <a:rPr lang="fa-IR" dirty="0"/>
              <a:t>فناوری قرارداد جزء لاینفک قرارداد محسوب می‌شود و این پیوست را در کلیه طرح‌ها و ارجاع کار مبتنی بر سند چشم‌انداز، نقشه جامع علمی کشور، سیاست‌های علم و فناوری و اقتصاد مقاومتی تهیه و همراه با سایر مستندات فنی و اقتصادی طرح برای تصویب به شورای اقتصاد ارائه شود</a:t>
            </a:r>
            <a:r>
              <a:rPr lang="en-US" dirty="0"/>
              <a:t>.</a:t>
            </a:r>
          </a:p>
          <a:p>
            <a:pPr algn="just"/>
            <a:endParaRPr lang="fa-IR"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27</a:t>
            </a:fld>
            <a:endParaRPr lang="fa-IR"/>
          </a:p>
        </p:txBody>
      </p:sp>
    </p:spTree>
    <p:extLst>
      <p:ext uri="{BB962C8B-B14F-4D97-AF65-F5344CB8AC3E}">
        <p14:creationId xmlns:p14="http://schemas.microsoft.com/office/powerpoint/2010/main" val="3575986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72240"/>
            <a:ext cx="8229600" cy="4325112"/>
          </a:xfrm>
        </p:spPr>
        <p:txBody>
          <a:bodyPr/>
          <a:lstStyle/>
          <a:p>
            <a:pPr algn="just"/>
            <a:endParaRPr lang="fa-IR" dirty="0" smtClean="0"/>
          </a:p>
          <a:p>
            <a:pPr algn="just"/>
            <a:r>
              <a:rPr lang="fa-IR" dirty="0" smtClean="0"/>
              <a:t>تحلیل</a:t>
            </a:r>
            <a:r>
              <a:rPr lang="fa-IR" dirty="0"/>
              <a:t>: همان‌گونه که مشخص است این قانون به‌تدریج کامل­تر شده و بسیاری از موارد مانند عمق ساخت داخل و وظایف نهادی روشن­تر شده است؛ اما تفاوت عمده قانون سال </a:t>
            </a:r>
            <a:r>
              <a:rPr lang="fa-IR" dirty="0" smtClean="0"/>
              <a:t>1398 </a:t>
            </a:r>
            <a:r>
              <a:rPr lang="fa-IR" dirty="0"/>
              <a:t>با دو قانون قبلی بحث پیوست فناوری و مباحث مرتبط با توسعه علم و فناوری است که در دو قانون قبلی به آن اشاره­ای نشده است. دومین تفاوت متمایز این قانون با قوانین سال‌های 1375 و 1391 سامانه یکپارچه است که به نظر می­رسد در صورت اجرای مناسب شفافیت و یکپارچگی را به همراه خواهد داشت و در اجرای مؤثرتر این قانون تأثیر خواهد گذاشت</a:t>
            </a:r>
            <a:r>
              <a:rPr lang="fa-IR" dirty="0" smtClean="0"/>
              <a:t>.</a:t>
            </a:r>
            <a:endParaRPr lang="fa-IR"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28</a:t>
            </a:fld>
            <a:endParaRPr lang="fa-IR"/>
          </a:p>
        </p:txBody>
      </p:sp>
    </p:spTree>
    <p:extLst>
      <p:ext uri="{BB962C8B-B14F-4D97-AF65-F5344CB8AC3E}">
        <p14:creationId xmlns:p14="http://schemas.microsoft.com/office/powerpoint/2010/main" val="2622520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algn="just"/>
            <a:endParaRPr lang="fa-IR" b="1" dirty="0" smtClean="0"/>
          </a:p>
          <a:p>
            <a:pPr algn="just"/>
            <a:r>
              <a:rPr lang="fa-IR" b="1" dirty="0" smtClean="0"/>
              <a:t>مشوق‌ها</a:t>
            </a:r>
            <a:r>
              <a:rPr lang="fa-IR" b="1" dirty="0"/>
              <a:t>:</a:t>
            </a:r>
            <a:endParaRPr lang="en-US" dirty="0"/>
          </a:p>
          <a:p>
            <a:pPr lvl="0" algn="just"/>
            <a:r>
              <a:rPr lang="fa-IR" dirty="0"/>
              <a:t>کارگران ایرانی اعزامی موضوع قراردادهای صدور خدمات فنی از پرداخت هرگونه عوارض و مالیات معاف بوده‌اند (قانون سال 1375 و 1391).</a:t>
            </a:r>
            <a:endParaRPr lang="en-US" dirty="0"/>
          </a:p>
          <a:p>
            <a:pPr lvl="0" algn="just"/>
            <a:r>
              <a:rPr lang="fa-IR" dirty="0"/>
              <a:t>افزایش سرمایه بنگاه‌های اقتصادی ناشی از تجدید ارزیابی دارایی‌های آن‌ها، به مدت پنج سال از شمول مالیات معاف بوده است (قانون سال 1391).</a:t>
            </a:r>
            <a:endParaRPr lang="en-US" dirty="0"/>
          </a:p>
          <a:p>
            <a:pPr lvl="0" algn="just"/>
            <a:r>
              <a:rPr lang="fa-IR" dirty="0"/>
              <a:t>دولت موظف بوده است مشوق‌های صادراتی کالا و خدمات را به نحوی طراحی کند که منجر به افزایش تولید صادرات گرا شود. اولویت استفاده از مشوق‌ها با آن دسته از تولیدکنندگانی در سرزمین اصلی یا مناطق آزاد بوده که تولیدات و خدمات آن‌ها از مزیت برخوردار بوده‌اند (قانون سال 1391).</a:t>
            </a:r>
            <a:endParaRPr lang="en-US" dirty="0"/>
          </a:p>
          <a:p>
            <a:pPr lvl="0" algn="just"/>
            <a:r>
              <a:rPr lang="fa-IR" dirty="0"/>
              <a:t>به‌منظور تقویت تحقیق و توسعه، مشوق‌های بیمه‌ای، مالیاتی و ارتقای دانشگاهی اعمال می‌شود (قانون سال 1398)</a:t>
            </a:r>
            <a:endParaRPr lang="en-US" dirty="0"/>
          </a:p>
          <a:p>
            <a:pPr algn="just"/>
            <a:endParaRPr lang="fa-IR"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29</a:t>
            </a:fld>
            <a:endParaRPr lang="fa-IR"/>
          </a:p>
        </p:txBody>
      </p:sp>
    </p:spTree>
    <p:extLst>
      <p:ext uri="{BB962C8B-B14F-4D97-AF65-F5344CB8AC3E}">
        <p14:creationId xmlns:p14="http://schemas.microsoft.com/office/powerpoint/2010/main" val="3428607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solidFill>
                  <a:schemeClr val="accent1">
                    <a:lumMod val="75000"/>
                  </a:schemeClr>
                </a:solidFill>
              </a:rPr>
              <a:t>1- مقدمه</a:t>
            </a:r>
            <a:endParaRPr lang="fa-IR" sz="3000" dirty="0">
              <a:solidFill>
                <a:schemeClr val="accent1">
                  <a:lumMod val="75000"/>
                </a:schemeClr>
              </a:solidFill>
            </a:endParaRPr>
          </a:p>
        </p:txBody>
      </p:sp>
      <p:sp>
        <p:nvSpPr>
          <p:cNvPr id="3" name="Content Placeholder 2"/>
          <p:cNvSpPr>
            <a:spLocks noGrp="1"/>
          </p:cNvSpPr>
          <p:nvPr>
            <p:ph idx="1"/>
          </p:nvPr>
        </p:nvSpPr>
        <p:spPr>
          <a:xfrm>
            <a:off x="323528" y="2060848"/>
            <a:ext cx="8568952" cy="4325112"/>
          </a:xfrm>
        </p:spPr>
        <p:txBody>
          <a:bodyPr>
            <a:noAutofit/>
          </a:bodyPr>
          <a:lstStyle/>
          <a:p>
            <a:pPr algn="just">
              <a:buClr>
                <a:schemeClr val="tx1"/>
              </a:buClr>
              <a:buFont typeface="Arial" pitchFamily="34" charset="0"/>
              <a:buChar char="•"/>
            </a:pPr>
            <a:r>
              <a:rPr lang="fa-IR" dirty="0" smtClean="0"/>
              <a:t>صنايع </a:t>
            </a:r>
            <a:r>
              <a:rPr lang="fa-IR" dirty="0"/>
              <a:t>استخراجي كشورهاي مختلف ازجمله صنايع نفت، گاز و </a:t>
            </a:r>
            <a:r>
              <a:rPr lang="fa-IR" dirty="0" smtClean="0"/>
              <a:t>معدن، خواستگاه </a:t>
            </a:r>
            <a:r>
              <a:rPr lang="fa-IR" dirty="0"/>
              <a:t>مفهوم توان </a:t>
            </a:r>
            <a:r>
              <a:rPr lang="fa-IR" dirty="0" smtClean="0"/>
              <a:t>داخلي</a:t>
            </a:r>
          </a:p>
          <a:p>
            <a:pPr algn="just">
              <a:buClr>
                <a:schemeClr val="tx1"/>
              </a:buClr>
              <a:buFont typeface="Arial" pitchFamily="34" charset="0"/>
              <a:buChar char="•"/>
            </a:pPr>
            <a:r>
              <a:rPr lang="fa-IR" dirty="0" smtClean="0"/>
              <a:t>كاربرد نخست اصطلاح </a:t>
            </a:r>
            <a:r>
              <a:rPr lang="fa-IR" dirty="0"/>
              <a:t>سیاست‌های توان داخلي </a:t>
            </a:r>
            <a:r>
              <a:rPr lang="fa-IR" dirty="0" smtClean="0"/>
              <a:t>در </a:t>
            </a:r>
            <a:r>
              <a:rPr lang="fa-IR" dirty="0"/>
              <a:t>اوایل دهه 1970 در حوزه دریای شمال </a:t>
            </a:r>
            <a:endParaRPr lang="fa-IR" dirty="0" smtClean="0"/>
          </a:p>
          <a:p>
            <a:pPr algn="just">
              <a:buClr>
                <a:schemeClr val="tx1"/>
              </a:buClr>
              <a:buFont typeface="Arial" pitchFamily="34" charset="0"/>
              <a:buChar char="•"/>
            </a:pPr>
            <a:r>
              <a:rPr lang="fa-IR" dirty="0"/>
              <a:t>نتایج </a:t>
            </a:r>
            <a:r>
              <a:rPr lang="fa-IR" dirty="0" smtClean="0"/>
              <a:t>مختلف استفاده </a:t>
            </a:r>
            <a:r>
              <a:rPr lang="fa-IR" dirty="0"/>
              <a:t>از آن‌ها در کشورهای دارای ذخایر گسترده نفت ‌و گاز </a:t>
            </a:r>
            <a:endParaRPr lang="fa-IR" dirty="0" smtClean="0"/>
          </a:p>
          <a:p>
            <a:pPr algn="just">
              <a:buClr>
                <a:schemeClr val="tx1"/>
              </a:buClr>
              <a:buFont typeface="Arial" pitchFamily="34" charset="0"/>
              <a:buChar char="•"/>
            </a:pPr>
            <a:r>
              <a:rPr lang="fa-IR" dirty="0" smtClean="0"/>
              <a:t>عدم وجود بسته </a:t>
            </a:r>
            <a:r>
              <a:rPr lang="fa-IR" dirty="0"/>
              <a:t>سياستي استاندارد و ابزاري كه براي هر كشور و در هر شرايطي بكار رود </a:t>
            </a:r>
            <a:endParaRPr lang="fa-IR" dirty="0" smtClean="0"/>
          </a:p>
          <a:p>
            <a:pPr algn="just">
              <a:buClr>
                <a:schemeClr val="tx1"/>
              </a:buClr>
              <a:buFont typeface="Arial" pitchFamily="34" charset="0"/>
              <a:buChar char="•"/>
            </a:pPr>
            <a:r>
              <a:rPr lang="fa-IR" dirty="0" smtClean="0"/>
              <a:t>استفاده كشورها </a:t>
            </a:r>
            <a:r>
              <a:rPr lang="fa-IR" dirty="0"/>
              <a:t>از اين سياست‌ها در جهت دستيابي به اهداف اجتماعي و اقتصادي </a:t>
            </a:r>
            <a:r>
              <a:rPr lang="fa-IR" dirty="0" smtClean="0"/>
              <a:t>ويژه </a:t>
            </a:r>
            <a:r>
              <a:rPr lang="fa-IR" dirty="0"/>
              <a:t>و </a:t>
            </a:r>
            <a:r>
              <a:rPr lang="fa-IR" dirty="0" smtClean="0"/>
              <a:t>انتخاب ابزارهاي </a:t>
            </a:r>
            <a:r>
              <a:rPr lang="fa-IR" dirty="0"/>
              <a:t>سياستي </a:t>
            </a:r>
            <a:r>
              <a:rPr lang="fa-IR" dirty="0" smtClean="0"/>
              <a:t>خاص در جهت هدف قرار دادن نواقص </a:t>
            </a:r>
            <a:r>
              <a:rPr lang="fa-IR" dirty="0"/>
              <a:t>و </a:t>
            </a:r>
            <a:r>
              <a:rPr lang="fa-IR" dirty="0" smtClean="0"/>
              <a:t>كمبودها (</a:t>
            </a:r>
            <a:r>
              <a:rPr lang="fa-IR" dirty="0"/>
              <a:t>كه شکست‌های بازار و روابط بيروني را شامل مي‌شود</a:t>
            </a:r>
            <a:r>
              <a:rPr lang="fa-IR" dirty="0" smtClean="0"/>
              <a:t>)</a:t>
            </a:r>
          </a:p>
        </p:txBody>
      </p:sp>
      <p:sp>
        <p:nvSpPr>
          <p:cNvPr id="4" name="Footer Placeholder 3"/>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3</a:t>
            </a:fld>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fa-IR" b="1" dirty="0" smtClean="0"/>
          </a:p>
          <a:p>
            <a:pPr algn="just"/>
            <a:r>
              <a:rPr lang="fa-IR" b="1" dirty="0" smtClean="0"/>
              <a:t>جریمه‌ها:</a:t>
            </a:r>
            <a:endParaRPr lang="en-US" dirty="0"/>
          </a:p>
          <a:p>
            <a:pPr lvl="0" algn="just"/>
            <a:r>
              <a:rPr lang="fa-IR" dirty="0"/>
              <a:t>وزارت صنعت، معدن و تجارت موظف بوده از ثبت سفارش کالاها، تجهیزات، لوازم و فرآورده‌هایی که احکام قانون حداکثر استفاده از توان تولیدی و خدماتی را رعایت نکرده‌اند جلوگیری کند (قانون سال 1391)</a:t>
            </a:r>
            <a:r>
              <a:rPr lang="en-US" dirty="0"/>
              <a:t>.</a:t>
            </a:r>
          </a:p>
          <a:p>
            <a:pPr lvl="0" algn="just"/>
            <a:r>
              <a:rPr lang="fa-IR" dirty="0"/>
              <a:t>عدم رعایت عمدی مفاد این قانون جرم محسوب و مرتکب به مجازات مقرر محکوم می‌شود. (قانون سال 1398)</a:t>
            </a:r>
            <a:endParaRPr lang="en-US" dirty="0"/>
          </a:p>
          <a:p>
            <a:pPr algn="just"/>
            <a:endParaRPr lang="en-US"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30</a:t>
            </a:fld>
            <a:endParaRPr lang="fa-IR"/>
          </a:p>
        </p:txBody>
      </p:sp>
    </p:spTree>
    <p:extLst>
      <p:ext uri="{BB962C8B-B14F-4D97-AF65-F5344CB8AC3E}">
        <p14:creationId xmlns:p14="http://schemas.microsoft.com/office/powerpoint/2010/main" val="4014366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lgn="just"/>
            <a:endParaRPr lang="fa-IR" dirty="0" smtClean="0"/>
          </a:p>
          <a:p>
            <a:pPr algn="just"/>
            <a:r>
              <a:rPr lang="fa-IR" dirty="0" smtClean="0"/>
              <a:t>تحلیل</a:t>
            </a:r>
            <a:r>
              <a:rPr lang="fa-IR" dirty="0"/>
              <a:t>: همان‌طور كه مشخص است در مورد قوانين سال‌هاي 1375 و 1391 مشوق‌ها فقط مربوط به صدور نيروي كار و خدمات بوده است و مشوقي براي ارتقا توان داخلي در نظر گرفته نشده است. اين در حالی است كه در قانون جديد هيچ بندي درزمینهٔ صادرات وجود ندارد و مشوق‌ها بيشتر در زمينه‌هاي تحقيق و توسعه هست كه نشان از تغيير رويكرد دارد. درزمینهٔ جريمه‌ها مشهود است كه در قانون 1375 هيچ جریمه‌ای وجود ندارد درصورتی‌که در مورد قانون سال 1391 تنها يك بند به‌صورت كلي به اين مورد اختصاص‌یافته و در قانون 1398 اين جريمه‌ها سنگين‌تر شده و جزييات آن به‌صورت كامل اعمال‌شده </a:t>
            </a:r>
            <a:r>
              <a:rPr lang="fa-IR" dirty="0" smtClean="0"/>
              <a:t>است</a:t>
            </a:r>
            <a:endParaRPr lang="en-US"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31</a:t>
            </a:fld>
            <a:endParaRPr lang="fa-IR"/>
          </a:p>
        </p:txBody>
      </p:sp>
    </p:spTree>
    <p:extLst>
      <p:ext uri="{BB962C8B-B14F-4D97-AF65-F5344CB8AC3E}">
        <p14:creationId xmlns:p14="http://schemas.microsoft.com/office/powerpoint/2010/main" val="2242715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just"/>
            <a:endParaRPr lang="fa-IR" b="1" dirty="0" smtClean="0"/>
          </a:p>
          <a:p>
            <a:pPr algn="just"/>
            <a:r>
              <a:rPr lang="fa-IR" b="1" dirty="0" smtClean="0"/>
              <a:t>سنجش </a:t>
            </a:r>
            <a:r>
              <a:rPr lang="fa-IR" b="1" dirty="0"/>
              <a:t>و </a:t>
            </a:r>
            <a:r>
              <a:rPr lang="fa-IR" b="1" dirty="0" smtClean="0"/>
              <a:t>پایش</a:t>
            </a:r>
            <a:endParaRPr lang="en-US" dirty="0"/>
          </a:p>
          <a:p>
            <a:pPr lvl="0" algn="just"/>
            <a:r>
              <a:rPr lang="fa-IR" dirty="0"/>
              <a:t>سازمان برنامه‌وبودجه موظف به نظارت کلی بر این امر بوده است (قانون سال 1375</a:t>
            </a:r>
            <a:r>
              <a:rPr lang="fa-IR" dirty="0" smtClean="0"/>
              <a:t>)</a:t>
            </a:r>
            <a:endParaRPr lang="en-US" dirty="0"/>
          </a:p>
          <a:p>
            <a:pPr lvl="0" algn="just"/>
            <a:r>
              <a:rPr lang="fa-IR" dirty="0"/>
              <a:t>قوه قضائیه در حدود اختیارات خود مکلف است شعبه یا شعباتی از دادگاه‌های عمومی را برای رسیدگی و صدور حکم تخلفات ناشی از عدم اجرای قانون حداکثر استفاده از توان تولیدی و خدماتی توسط بخش‌های دولتی و غیردولتی اختصاص دهد (قانون‌هاي سال </a:t>
            </a:r>
            <a:r>
              <a:rPr lang="fa-IR" dirty="0" smtClean="0"/>
              <a:t>1391)</a:t>
            </a:r>
            <a:endParaRPr lang="en-US"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32</a:t>
            </a:fld>
            <a:endParaRPr lang="fa-IR"/>
          </a:p>
        </p:txBody>
      </p:sp>
    </p:spTree>
    <p:extLst>
      <p:ext uri="{BB962C8B-B14F-4D97-AF65-F5344CB8AC3E}">
        <p14:creationId xmlns:p14="http://schemas.microsoft.com/office/powerpoint/2010/main" val="2436579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2249424"/>
            <a:ext cx="8784976" cy="4325112"/>
          </a:xfrm>
        </p:spPr>
        <p:txBody>
          <a:bodyPr>
            <a:normAutofit fontScale="47500" lnSpcReduction="20000"/>
          </a:bodyPr>
          <a:lstStyle/>
          <a:p>
            <a:pPr algn="just"/>
            <a:r>
              <a:rPr lang="fa-IR" sz="4000" b="1" dirty="0" smtClean="0"/>
              <a:t>سنجش </a:t>
            </a:r>
            <a:r>
              <a:rPr lang="fa-IR" sz="4000" b="1" dirty="0"/>
              <a:t>و </a:t>
            </a:r>
            <a:r>
              <a:rPr lang="fa-IR" sz="4000" b="1" dirty="0" smtClean="0"/>
              <a:t>پایش (قانون سال 1398)</a:t>
            </a:r>
            <a:endParaRPr lang="en-US" sz="4000" dirty="0"/>
          </a:p>
          <a:p>
            <a:pPr lvl="0" algn="just"/>
            <a:r>
              <a:rPr lang="fa-IR" sz="5100" dirty="0" smtClean="0"/>
              <a:t>تشکیل هیئت </a:t>
            </a:r>
            <a:r>
              <a:rPr lang="fa-IR" sz="5100" dirty="0"/>
              <a:t>نظارت این قانون با استفاده از امکانات و نیروهای موجود دستگاه‌های اجرائی </a:t>
            </a:r>
            <a:endParaRPr lang="fa-IR" sz="5100" dirty="0" smtClean="0"/>
          </a:p>
          <a:p>
            <a:pPr lvl="0" algn="just"/>
            <a:r>
              <a:rPr lang="fa-IR" sz="5100" dirty="0" smtClean="0"/>
              <a:t>به‌منظور </a:t>
            </a:r>
            <a:r>
              <a:rPr lang="fa-IR" sz="5100" dirty="0"/>
              <a:t>نظارت مستمر مجلس شورای اسلامی، ارسال</a:t>
            </a:r>
            <a:r>
              <a:rPr lang="fa-IR" sz="5100" dirty="0" smtClean="0"/>
              <a:t>موارد </a:t>
            </a:r>
            <a:r>
              <a:rPr lang="fa-IR" sz="5100" dirty="0"/>
              <a:t>تخلف احرازشده توسط این هیئت، همراه با کلیه اسناد و مدارک به مجلس شورای اسلامی </a:t>
            </a:r>
            <a:endParaRPr lang="fa-IR" sz="5100" dirty="0" smtClean="0"/>
          </a:p>
          <a:p>
            <a:pPr lvl="0" algn="just"/>
            <a:r>
              <a:rPr lang="fa-IR" sz="5100" dirty="0" smtClean="0"/>
              <a:t>به‌منظور </a:t>
            </a:r>
            <a:r>
              <a:rPr lang="fa-IR" sz="5100" dirty="0"/>
              <a:t>اجرای این قانون در شرکت‌های دولتی مشمول اين قانون مقرر می‌شود</a:t>
            </a:r>
            <a:r>
              <a:rPr lang="fa-IR" sz="5100" dirty="0" smtClean="0"/>
              <a:t>:</a:t>
            </a:r>
          </a:p>
          <a:p>
            <a:pPr marL="109728" lvl="0" indent="0" algn="just">
              <a:buNone/>
            </a:pPr>
            <a:endParaRPr lang="en-US" sz="5100" dirty="0"/>
          </a:p>
          <a:p>
            <a:pPr lvl="0" algn="just">
              <a:buFont typeface="Wingdings" panose="05000000000000000000" pitchFamily="2" charset="2"/>
              <a:buChar char="ü"/>
            </a:pPr>
            <a:r>
              <a:rPr lang="fa-IR" sz="4200" dirty="0"/>
              <a:t>بازرس یا بازرسان شرکت‌های مشمول این قانون مکلف‌اند نحوه اجرای کلیه احکام و مقررات این قانون را بررسي كنند و به مجامع ارائه </a:t>
            </a:r>
            <a:r>
              <a:rPr lang="fa-IR" sz="4200" dirty="0" smtClean="0"/>
              <a:t>نمايند</a:t>
            </a:r>
            <a:endParaRPr lang="en-US" sz="4200" dirty="0"/>
          </a:p>
          <a:p>
            <a:pPr lvl="0" algn="just">
              <a:buFont typeface="Wingdings" panose="05000000000000000000" pitchFamily="2" charset="2"/>
              <a:buChar char="ü"/>
            </a:pPr>
            <a:r>
              <a:rPr lang="fa-IR" sz="4200" dirty="0"/>
              <a:t>دستگاه‌ها مکلف‌اند گزارش عملکرد خود را با تأیید بالاترین مقام مسئول دستگاه مرکزی، هر سه ماه به هیئت نظارت این قانون ارائه </a:t>
            </a:r>
            <a:r>
              <a:rPr lang="fa-IR" sz="4200" dirty="0" smtClean="0"/>
              <a:t>کنند</a:t>
            </a:r>
            <a:endParaRPr lang="en-US" sz="4200" dirty="0"/>
          </a:p>
          <a:p>
            <a:pPr lvl="0" algn="just">
              <a:buFont typeface="Wingdings" panose="05000000000000000000" pitchFamily="2" charset="2"/>
              <a:buChar char="ü"/>
            </a:pPr>
            <a:r>
              <a:rPr lang="fa-IR" sz="4200" dirty="0"/>
              <a:t>قوه قضائیه در حدود اختیارات خود مکلف است حداکثر ظرف مدت سه ماه از ابلاغ این قانون شعبه یا شعبی از دادگاه‌های عمومی را به‌طور ویژه برای رسیدگی و صدور حکم در خصوص جرائم موضوع این قانون اختصاص </a:t>
            </a:r>
            <a:r>
              <a:rPr lang="fa-IR" sz="4200" dirty="0" smtClean="0"/>
              <a:t>دهد</a:t>
            </a:r>
            <a:endParaRPr lang="en-US" sz="4200" dirty="0"/>
          </a:p>
          <a:p>
            <a:pPr lvl="0" algn="just">
              <a:buFont typeface="Wingdings" panose="05000000000000000000" pitchFamily="2" charset="2"/>
              <a:buChar char="ü"/>
            </a:pPr>
            <a:r>
              <a:rPr lang="fa-IR" sz="4200" dirty="0"/>
              <a:t>وزارت صنعت، معدن و تجارت مکلف است عملکرد اجرای این قانون را هر سه ماه یک‌بار به مجلس شورای اسلامی گزارش </a:t>
            </a:r>
            <a:r>
              <a:rPr lang="fa-IR" sz="4200" dirty="0" smtClean="0"/>
              <a:t>کند</a:t>
            </a:r>
            <a:endParaRPr lang="en-US" sz="4200"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33</a:t>
            </a:fld>
            <a:endParaRPr lang="fa-IR"/>
          </a:p>
        </p:txBody>
      </p:sp>
    </p:spTree>
    <p:extLst>
      <p:ext uri="{BB962C8B-B14F-4D97-AF65-F5344CB8AC3E}">
        <p14:creationId xmlns:p14="http://schemas.microsoft.com/office/powerpoint/2010/main" val="75819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endParaRPr lang="fa-IR" dirty="0" smtClean="0"/>
          </a:p>
          <a:p>
            <a:pPr algn="just"/>
            <a:r>
              <a:rPr lang="fa-IR" dirty="0" smtClean="0"/>
              <a:t>تحلیل</a:t>
            </a:r>
            <a:r>
              <a:rPr lang="fa-IR" dirty="0"/>
              <a:t>: همان‌گونه كه مشخص است در مورد نظارت و ارزيابي نيز قانون جديد سخت‌گیرانه‌تر بوده و اين در حالی است كه در قانون 1375 تنها سازمان برنامه‌وبودجه وظيفه نظارت و ارزيابي را داشته است در قانون 1391 قوه قضاييه اين مسئوليت را برعهده‌گرفته است و در قانون جديد علاوه بر اين دو نهاد بازرساني نيز وظيفه نظارت مستمر را برعهده‌گرفته دارند. به نظر مي‌رسد كه در هر سه قانون تنها شاخصي كه صریحاً عنوان‌شده است ميزان 51% است و در قانون جديد بسياري از این شاخص‌ها به عهده هیئت‌های نظارت و ارزيابي و نهادهاي مسئول سپرده‌شده است.</a:t>
            </a:r>
          </a:p>
          <a:p>
            <a:pPr algn="just"/>
            <a:endParaRPr lang="fa-IR" dirty="0"/>
          </a:p>
        </p:txBody>
      </p:sp>
      <p:sp>
        <p:nvSpPr>
          <p:cNvPr id="5" name="Title 1"/>
          <p:cNvSpPr>
            <a:spLocks noGrp="1"/>
          </p:cNvSpPr>
          <p:nvPr>
            <p:ph type="title"/>
          </p:nvPr>
        </p:nvSpPr>
        <p:spPr>
          <a:xfrm>
            <a:off x="457200" y="1143000"/>
            <a:ext cx="8229600" cy="1066800"/>
          </a:xfrm>
        </p:spPr>
        <p:txBody>
          <a:bodyPr>
            <a:normAutofit/>
          </a:bodyPr>
          <a:lstStyle/>
          <a:p>
            <a:pPr lvl="0" algn="just"/>
            <a:r>
              <a:rPr lang="fa-IR" sz="3200" b="1" dirty="0" smtClean="0"/>
              <a:t>7- مطالعه موردی: </a:t>
            </a:r>
            <a:r>
              <a:rPr lang="ar-SA" sz="3200" b="1" dirty="0" smtClean="0"/>
              <a:t>بررسي </a:t>
            </a:r>
            <a:r>
              <a:rPr lang="fa-IR" sz="3200" b="1" dirty="0"/>
              <a:t>قوانين حمایت از توان داخلي در </a:t>
            </a:r>
            <a:r>
              <a:rPr lang="fa-IR" sz="3200" b="1" dirty="0" smtClean="0"/>
              <a:t>ايران (ادامه)</a:t>
            </a:r>
            <a:endParaRPr lang="en-US" sz="3200" b="1" dirty="0"/>
          </a:p>
        </p:txBody>
      </p:sp>
      <p:sp>
        <p:nvSpPr>
          <p:cNvPr id="6" name="Footer Placeholder 5"/>
          <p:cNvSpPr>
            <a:spLocks noGrp="1"/>
          </p:cNvSpPr>
          <p:nvPr>
            <p:ph type="ftr" sz="quarter" idx="11"/>
          </p:nvPr>
        </p:nvSpPr>
        <p:spPr/>
        <p:txBody>
          <a:bodyPr/>
          <a:lstStyle/>
          <a:p>
            <a:r>
              <a:rPr lang="fa-IR" smtClean="0"/>
              <a:t>از 34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34</a:t>
            </a:fld>
            <a:endParaRPr lang="fa-IR" dirty="0"/>
          </a:p>
        </p:txBody>
      </p:sp>
    </p:spTree>
    <p:extLst>
      <p:ext uri="{BB962C8B-B14F-4D97-AF65-F5344CB8AC3E}">
        <p14:creationId xmlns:p14="http://schemas.microsoft.com/office/powerpoint/2010/main" val="4138375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2- </a:t>
            </a:r>
            <a:r>
              <a:rPr lang="ar-SA" sz="3200" dirty="0" smtClean="0"/>
              <a:t>تشريح </a:t>
            </a:r>
            <a:r>
              <a:rPr lang="ar-SA" sz="3200" dirty="0"/>
              <a:t>مفاهيم </a:t>
            </a:r>
            <a:r>
              <a:rPr lang="ar-SA" sz="3200" dirty="0" smtClean="0"/>
              <a:t>موجود</a:t>
            </a:r>
            <a:endParaRPr lang="en-US" sz="3200" dirty="0"/>
          </a:p>
        </p:txBody>
      </p:sp>
      <p:sp>
        <p:nvSpPr>
          <p:cNvPr id="4" name="Content Placeholder 3"/>
          <p:cNvSpPr>
            <a:spLocks noGrp="1"/>
          </p:cNvSpPr>
          <p:nvPr>
            <p:ph idx="1"/>
          </p:nvPr>
        </p:nvSpPr>
        <p:spPr>
          <a:xfrm>
            <a:off x="179512" y="2249424"/>
            <a:ext cx="8712968" cy="4325112"/>
          </a:xfrm>
        </p:spPr>
        <p:txBody>
          <a:bodyPr>
            <a:noAutofit/>
          </a:bodyPr>
          <a:lstStyle/>
          <a:p>
            <a:pPr marL="109728" lvl="0" indent="0" algn="just">
              <a:buNone/>
            </a:pPr>
            <a:r>
              <a:rPr lang="fa-IR" b="1" dirty="0">
                <a:solidFill>
                  <a:srgbClr val="FF0000"/>
                </a:solidFill>
              </a:rPr>
              <a:t>مفهوم توان داخلي، الزامات و سياست‌ها</a:t>
            </a:r>
            <a:endParaRPr lang="en-US" dirty="0">
              <a:solidFill>
                <a:srgbClr val="FF0000"/>
              </a:solidFill>
            </a:endParaRPr>
          </a:p>
          <a:p>
            <a:pPr algn="just"/>
            <a:r>
              <a:rPr lang="fa-IR" dirty="0" smtClean="0"/>
              <a:t>تعاریف متفاوت </a:t>
            </a:r>
            <a:r>
              <a:rPr lang="fa-IR" dirty="0"/>
              <a:t>"توان داخلي" در خارج و داخل کشورهای میزبان </a:t>
            </a:r>
            <a:endParaRPr lang="fa-IR" dirty="0" smtClean="0"/>
          </a:p>
          <a:p>
            <a:pPr algn="just"/>
            <a:r>
              <a:rPr lang="fa-IR" dirty="0"/>
              <a:t>اصطلاحات مختلف "توان ملی"، "توان بومی"، "ارزش مشترک"، "ارزش در داخل کشور"، "مشارکت داخلی" و "مزایای صنعتی" </a:t>
            </a:r>
            <a:r>
              <a:rPr lang="fa-IR" dirty="0" smtClean="0"/>
              <a:t>بكار </a:t>
            </a:r>
            <a:r>
              <a:rPr lang="fa-IR" dirty="0"/>
              <a:t>رفته در اين </a:t>
            </a:r>
            <a:r>
              <a:rPr lang="fa-IR" dirty="0" smtClean="0"/>
              <a:t>زمينه</a:t>
            </a:r>
          </a:p>
          <a:p>
            <a:pPr marL="109728" indent="0" algn="just">
              <a:buNone/>
            </a:pPr>
            <a:r>
              <a:rPr lang="fa-IR" b="1" dirty="0" smtClean="0">
                <a:solidFill>
                  <a:srgbClr val="00B0F0"/>
                </a:solidFill>
              </a:rPr>
              <a:t> يكي </a:t>
            </a:r>
            <a:r>
              <a:rPr lang="fa-IR" b="1" dirty="0">
                <a:solidFill>
                  <a:srgbClr val="00B0F0"/>
                </a:solidFill>
              </a:rPr>
              <a:t>از بهترين </a:t>
            </a:r>
            <a:r>
              <a:rPr lang="fa-IR" b="1" dirty="0" smtClean="0">
                <a:solidFill>
                  <a:srgbClr val="00B0F0"/>
                </a:solidFill>
              </a:rPr>
              <a:t>تعاريف:</a:t>
            </a:r>
          </a:p>
          <a:p>
            <a:pPr algn="just">
              <a:buFont typeface="Wingdings" panose="05000000000000000000" pitchFamily="2" charset="2"/>
              <a:buChar char="ü"/>
            </a:pPr>
            <a:r>
              <a:rPr lang="fa-IR" dirty="0" smtClean="0"/>
              <a:t>توان </a:t>
            </a:r>
            <a:r>
              <a:rPr lang="fa-IR" dirty="0"/>
              <a:t>داخلي، ارزشي اقتصادی است كه از طريق فعاليت‌هاي شركت‌ها و سرمايه‌گذاران خارجي صنعتي در كشور ميزبان افزوده </a:t>
            </a:r>
            <a:r>
              <a:rPr lang="fa-IR" dirty="0" smtClean="0"/>
              <a:t>مي‌شود</a:t>
            </a:r>
          </a:p>
          <a:p>
            <a:pPr algn="just">
              <a:buFont typeface="Wingdings" panose="05000000000000000000" pitchFamily="2" charset="2"/>
              <a:buChar char="ü"/>
            </a:pPr>
            <a:r>
              <a:rPr lang="fa-IR" dirty="0"/>
              <a:t>اهداف كلي اين سياست‌ها تأثیرگذاری مثبت بر اقتصاد داخلي و توسعه بنيان صنعتي يك كشور</a:t>
            </a:r>
          </a:p>
          <a:p>
            <a:pPr algn="just">
              <a:buFont typeface="Wingdings" panose="05000000000000000000" pitchFamily="2" charset="2"/>
              <a:buChar char="ü"/>
            </a:pPr>
            <a:endParaRPr lang="fa-IR" dirty="0" smtClean="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4</a:t>
            </a:fld>
            <a:endParaRPr lang="fa-IR"/>
          </a:p>
        </p:txBody>
      </p:sp>
    </p:spTree>
    <p:extLst>
      <p:ext uri="{BB962C8B-B14F-4D97-AF65-F5344CB8AC3E}">
        <p14:creationId xmlns:p14="http://schemas.microsoft.com/office/powerpoint/2010/main" val="3600265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2- </a:t>
            </a:r>
            <a:r>
              <a:rPr lang="ar-SA" sz="3200" dirty="0" smtClean="0"/>
              <a:t>تشريح </a:t>
            </a:r>
            <a:r>
              <a:rPr lang="ar-SA" sz="3200" dirty="0"/>
              <a:t>مفاهيم </a:t>
            </a:r>
            <a:r>
              <a:rPr lang="ar-SA" sz="3200" dirty="0" smtClean="0"/>
              <a:t>موجود</a:t>
            </a:r>
            <a:r>
              <a:rPr lang="fa-IR" sz="3200" dirty="0" smtClean="0"/>
              <a:t> </a:t>
            </a:r>
            <a:r>
              <a:rPr lang="fa-IR" sz="3200" b="1" dirty="0" smtClean="0"/>
              <a:t>(</a:t>
            </a:r>
            <a:r>
              <a:rPr lang="fa-IR" sz="3200" b="1" dirty="0"/>
              <a:t>ادامه</a:t>
            </a:r>
            <a:r>
              <a:rPr lang="fa-IR" sz="3200" b="1" dirty="0" smtClean="0"/>
              <a:t>)</a:t>
            </a:r>
            <a:endParaRPr lang="en-US" sz="3200" dirty="0"/>
          </a:p>
        </p:txBody>
      </p:sp>
      <p:sp>
        <p:nvSpPr>
          <p:cNvPr id="3" name="Content Placeholder 2"/>
          <p:cNvSpPr>
            <a:spLocks noGrp="1"/>
          </p:cNvSpPr>
          <p:nvPr>
            <p:ph idx="1"/>
          </p:nvPr>
        </p:nvSpPr>
        <p:spPr/>
        <p:txBody>
          <a:bodyPr>
            <a:normAutofit/>
          </a:bodyPr>
          <a:lstStyle/>
          <a:p>
            <a:pPr marL="109728" lvl="0" indent="0" algn="just">
              <a:buNone/>
            </a:pPr>
            <a:r>
              <a:rPr lang="fa-IR" b="1" dirty="0" smtClean="0">
                <a:solidFill>
                  <a:srgbClr val="FF0000"/>
                </a:solidFill>
              </a:rPr>
              <a:t>مفهوم </a:t>
            </a:r>
            <a:r>
              <a:rPr lang="fa-IR" b="1" dirty="0">
                <a:solidFill>
                  <a:srgbClr val="FF0000"/>
                </a:solidFill>
              </a:rPr>
              <a:t>توان داخلي، الزامات و سياست‌ها (ادامه)</a:t>
            </a:r>
            <a:endParaRPr lang="en-US" dirty="0">
              <a:solidFill>
                <a:srgbClr val="FF0000"/>
              </a:solidFill>
            </a:endParaRPr>
          </a:p>
          <a:p>
            <a:pPr algn="just">
              <a:buFont typeface="Wingdings" panose="05000000000000000000" pitchFamily="2" charset="2"/>
              <a:buChar char="ü"/>
            </a:pPr>
            <a:r>
              <a:rPr lang="fa-IR" dirty="0" smtClean="0"/>
              <a:t>تعيين </a:t>
            </a:r>
            <a:r>
              <a:rPr lang="fa-IR" dirty="0"/>
              <a:t>ميزان استفاده از توان داخلي در پروژه‌ها، ساخت‌وساز و ... بر اساس معيارهاي ذيل</a:t>
            </a:r>
            <a:r>
              <a:rPr lang="fa-IR" dirty="0" smtClean="0"/>
              <a:t>:</a:t>
            </a:r>
          </a:p>
          <a:p>
            <a:pPr lvl="0" algn="just"/>
            <a:r>
              <a:rPr lang="fa-IR" dirty="0" smtClean="0"/>
              <a:t>توسعه </a:t>
            </a:r>
            <a:r>
              <a:rPr lang="fa-IR" dirty="0"/>
              <a:t>نيروي انساني</a:t>
            </a:r>
            <a:endParaRPr lang="en-US" dirty="0"/>
          </a:p>
          <a:p>
            <a:pPr lvl="0" algn="just"/>
            <a:r>
              <a:rPr lang="fa-IR" dirty="0"/>
              <a:t>استخدام نيروي داخلي</a:t>
            </a:r>
            <a:endParaRPr lang="en-US" dirty="0"/>
          </a:p>
          <a:p>
            <a:pPr lvl="0" algn="just"/>
            <a:r>
              <a:rPr lang="fa-IR" dirty="0"/>
              <a:t>آموزش نيروي داخلي</a:t>
            </a:r>
            <a:endParaRPr lang="en-US" dirty="0"/>
          </a:p>
          <a:p>
            <a:pPr lvl="0" algn="just"/>
            <a:r>
              <a:rPr lang="fa-IR" dirty="0"/>
              <a:t>سرمايه‌گذاري بر روي تأمین‌کنندگان داخلي</a:t>
            </a:r>
            <a:endParaRPr lang="en-US" dirty="0"/>
          </a:p>
          <a:p>
            <a:pPr lvl="0" algn="just"/>
            <a:r>
              <a:rPr lang="fa-IR" dirty="0"/>
              <a:t>توسعه داخلي خدمات</a:t>
            </a:r>
            <a:endParaRPr lang="en-US" dirty="0"/>
          </a:p>
          <a:p>
            <a:pPr lvl="0" algn="just"/>
            <a:r>
              <a:rPr lang="fa-IR" dirty="0"/>
              <a:t>تأمین خدمات و تداركات از منابع داخلي</a:t>
            </a:r>
            <a:endParaRPr lang="en-US" dirty="0"/>
          </a:p>
          <a:p>
            <a:pPr marL="109728" indent="0" algn="just">
              <a:buNone/>
            </a:pPr>
            <a:endParaRPr lang="en-US" dirty="0"/>
          </a:p>
        </p:txBody>
      </p:sp>
      <p:sp>
        <p:nvSpPr>
          <p:cNvPr id="4" name="Footer Placeholder 3"/>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5</a:t>
            </a:fld>
            <a:endParaRPr lang="fa-IR"/>
          </a:p>
        </p:txBody>
      </p:sp>
    </p:spTree>
    <p:extLst>
      <p:ext uri="{BB962C8B-B14F-4D97-AF65-F5344CB8AC3E}">
        <p14:creationId xmlns:p14="http://schemas.microsoft.com/office/powerpoint/2010/main" val="1538373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2- </a:t>
            </a:r>
            <a:r>
              <a:rPr lang="ar-SA" sz="2800" dirty="0" smtClean="0"/>
              <a:t>تشريح </a:t>
            </a:r>
            <a:r>
              <a:rPr lang="ar-SA" sz="2800" dirty="0"/>
              <a:t>مفاهيم موجود</a:t>
            </a:r>
            <a:r>
              <a:rPr lang="fa-IR" sz="2800" dirty="0"/>
              <a:t> </a:t>
            </a:r>
            <a:r>
              <a:rPr lang="fa-IR" sz="2800" b="1" dirty="0"/>
              <a:t>(ادامه)</a:t>
            </a:r>
            <a:endParaRPr lang="fa-IR" sz="3000" dirty="0">
              <a:solidFill>
                <a:schemeClr val="accent1">
                  <a:lumMod val="75000"/>
                </a:schemeClr>
              </a:solidFill>
            </a:endParaRPr>
          </a:p>
        </p:txBody>
      </p:sp>
      <p:sp>
        <p:nvSpPr>
          <p:cNvPr id="4" name="Content Placeholder 3"/>
          <p:cNvSpPr>
            <a:spLocks noGrp="1"/>
          </p:cNvSpPr>
          <p:nvPr>
            <p:ph idx="1"/>
          </p:nvPr>
        </p:nvSpPr>
        <p:spPr>
          <a:xfrm>
            <a:off x="457200" y="1988840"/>
            <a:ext cx="8229600" cy="4585696"/>
          </a:xfrm>
        </p:spPr>
        <p:txBody>
          <a:bodyPr>
            <a:normAutofit fontScale="85000" lnSpcReduction="10000"/>
          </a:bodyPr>
          <a:lstStyle/>
          <a:p>
            <a:pPr marL="109728" indent="0" algn="just">
              <a:buNone/>
            </a:pPr>
            <a:r>
              <a:rPr lang="fa-IR" b="1" dirty="0">
                <a:solidFill>
                  <a:srgbClr val="FF0000"/>
                </a:solidFill>
              </a:rPr>
              <a:t>توان داخلي و بومی‌سازی</a:t>
            </a:r>
            <a:endParaRPr lang="fa-IR" sz="3000" b="1" dirty="0">
              <a:solidFill>
                <a:srgbClr val="FF0000"/>
              </a:solidFill>
            </a:endParaRPr>
          </a:p>
          <a:p>
            <a:pPr algn="just"/>
            <a:r>
              <a:rPr lang="fa-IR" dirty="0" smtClean="0"/>
              <a:t>توان </a:t>
            </a:r>
            <a:r>
              <a:rPr lang="fa-IR" dirty="0"/>
              <a:t>داخلي، معمولاً اشاره به ضوابطی دارد که از شرکت‌ها می‌خواهد تا از طریق انتقال فناوری، استفاده از زنجیره تأمین داخلی و ارائه فرصت‌های اشتغال به بومی‌ها، ارزش را در اقتصاد افزایش دهند. </a:t>
            </a:r>
            <a:endParaRPr lang="fa-IR" dirty="0" smtClean="0"/>
          </a:p>
          <a:p>
            <a:pPr algn="just"/>
            <a:r>
              <a:rPr lang="fa-IR" dirty="0" smtClean="0">
                <a:solidFill>
                  <a:srgbClr val="92D050"/>
                </a:solidFill>
              </a:rPr>
              <a:t>بومی‌سازی به </a:t>
            </a:r>
            <a:r>
              <a:rPr lang="fa-IR" dirty="0">
                <a:solidFill>
                  <a:srgbClr val="92D050"/>
                </a:solidFill>
              </a:rPr>
              <a:t>معنی توسعه کسب‌وکارهای بومی است که به‌طور منظم از منابع داخلی استفاده می‌کنند، بومی‌ها را استخدام می‌کنند و مشتریان بومی را در اولویت ارائه خدمت قرار </a:t>
            </a:r>
            <a:r>
              <a:rPr lang="fa-IR" dirty="0" smtClean="0">
                <a:solidFill>
                  <a:srgbClr val="92D050"/>
                </a:solidFill>
              </a:rPr>
              <a:t>می‌دهند. </a:t>
            </a:r>
          </a:p>
          <a:p>
            <a:pPr algn="just"/>
            <a:r>
              <a:rPr lang="fa-IR" dirty="0" smtClean="0"/>
              <a:t>سیاست‌های </a:t>
            </a:r>
            <a:r>
              <a:rPr lang="fa-IR" dirty="0"/>
              <a:t>توان داخلي، شامل قوانینی است که توسط دولت‌های کشورهای تولیدکننده هیدروکربنی وضع  می‌شود تا ارزش اقتصادی را از طریق الزام شرکت‌ها به استخدام افراد بومی و تأمین کالاها و خدمات از منابع داخلی، افزایش دهد.</a:t>
            </a:r>
            <a:endParaRPr lang="en-US" dirty="0"/>
          </a:p>
          <a:p>
            <a:pPr algn="just"/>
            <a:r>
              <a:rPr lang="fa-IR" dirty="0" smtClean="0">
                <a:solidFill>
                  <a:schemeClr val="tx2">
                    <a:lumMod val="60000"/>
                    <a:lumOff val="40000"/>
                  </a:schemeClr>
                </a:solidFill>
              </a:rPr>
              <a:t>بومی‌سازی </a:t>
            </a:r>
            <a:r>
              <a:rPr lang="fa-IR" dirty="0">
                <a:solidFill>
                  <a:schemeClr val="tx2">
                    <a:lumMod val="60000"/>
                    <a:lumOff val="40000"/>
                  </a:schemeClr>
                </a:solidFill>
              </a:rPr>
              <a:t>فعالیتی است به‌منظور ایجاد ظرفیت بومی و به‌کارگیری توان زنجیره ارزش داخلی و توسعه و به‌کارگیری نیروی کار بومی به‌منظور تأمین یا فراتر رفتن از اهداف قانونی توان </a:t>
            </a:r>
            <a:r>
              <a:rPr lang="fa-IR" dirty="0" smtClean="0">
                <a:solidFill>
                  <a:schemeClr val="tx2">
                    <a:lumMod val="60000"/>
                    <a:lumOff val="40000"/>
                  </a:schemeClr>
                </a:solidFill>
              </a:rPr>
              <a:t>داخلي</a:t>
            </a:r>
            <a:endParaRPr lang="fa-IR" dirty="0">
              <a:solidFill>
                <a:schemeClr val="tx2">
                  <a:lumMod val="60000"/>
                  <a:lumOff val="40000"/>
                </a:schemeClr>
              </a:solidFill>
            </a:endParaRPr>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6</a:t>
            </a:fld>
            <a:endParaRPr lang="fa-IR"/>
          </a:p>
        </p:txBody>
      </p:sp>
    </p:spTree>
    <p:extLst>
      <p:ext uri="{BB962C8B-B14F-4D97-AF65-F5344CB8AC3E}">
        <p14:creationId xmlns:p14="http://schemas.microsoft.com/office/powerpoint/2010/main" val="287092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43000"/>
            <a:ext cx="8712968" cy="1066800"/>
          </a:xfrm>
        </p:spPr>
        <p:txBody>
          <a:bodyPr>
            <a:normAutofit/>
          </a:bodyPr>
          <a:lstStyle/>
          <a:p>
            <a:pPr lvl="0"/>
            <a:r>
              <a:rPr lang="fa-IR" sz="3200" b="1" dirty="0" smtClean="0"/>
              <a:t>3- </a:t>
            </a:r>
            <a:r>
              <a:rPr lang="ar-SA" sz="3200" b="1" dirty="0" smtClean="0"/>
              <a:t>تاریخچه سیاست‌های </a:t>
            </a:r>
            <a:r>
              <a:rPr lang="ar-SA" sz="3200" b="1" dirty="0"/>
              <a:t>توسعه مولد و جايگاه سیاست‌های </a:t>
            </a:r>
            <a:r>
              <a:rPr lang="fa-IR" sz="3200" b="1" dirty="0"/>
              <a:t>توان داخلي</a:t>
            </a:r>
            <a:endParaRPr lang="en-US" sz="3200" b="1" dirty="0"/>
          </a:p>
        </p:txBody>
      </p:sp>
      <p:sp>
        <p:nvSpPr>
          <p:cNvPr id="3" name="Content Placeholder 2"/>
          <p:cNvSpPr>
            <a:spLocks noGrp="1"/>
          </p:cNvSpPr>
          <p:nvPr>
            <p:ph idx="1"/>
          </p:nvPr>
        </p:nvSpPr>
        <p:spPr>
          <a:xfrm>
            <a:off x="395536" y="2249424"/>
            <a:ext cx="8352928" cy="4325112"/>
          </a:xfrm>
        </p:spPr>
        <p:txBody>
          <a:bodyPr>
            <a:noAutofit/>
          </a:bodyPr>
          <a:lstStyle/>
          <a:p>
            <a:pPr algn="just"/>
            <a:r>
              <a:rPr lang="fa-IR" sz="2500" dirty="0" smtClean="0"/>
              <a:t>سياست‌هاي توان داخلي بخشی </a:t>
            </a:r>
            <a:r>
              <a:rPr lang="fa-IR" sz="2500" dirty="0"/>
              <a:t>از مجموعه‏اي وسيع از مداخلات سیاسي به نام سیاست‌های توسعه مولد</a:t>
            </a:r>
            <a:r>
              <a:rPr lang="en-US" sz="2500" dirty="0"/>
              <a:t> </a:t>
            </a:r>
            <a:r>
              <a:rPr lang="fa-IR" sz="2500" dirty="0" smtClean="0"/>
              <a:t>(</a:t>
            </a:r>
            <a:r>
              <a:rPr lang="fa-IR" sz="2500" dirty="0"/>
              <a:t>يا سیاست‌های صنعتی) </a:t>
            </a:r>
            <a:r>
              <a:rPr lang="fa-IR" sz="2500" dirty="0" smtClean="0"/>
              <a:t>باهدف </a:t>
            </a:r>
            <a:r>
              <a:rPr lang="fa-IR" sz="2500" dirty="0"/>
              <a:t>تقویت ساختار مولد يك اقتصاد ملی </a:t>
            </a:r>
            <a:endParaRPr lang="fa-IR" sz="2500" dirty="0" smtClean="0"/>
          </a:p>
          <a:p>
            <a:pPr algn="just"/>
            <a:r>
              <a:rPr lang="fa-IR" sz="2500" dirty="0"/>
              <a:t>تلاش کشورها پس از جنگ جهانی </a:t>
            </a:r>
            <a:r>
              <a:rPr lang="fa-IR" sz="2500" dirty="0" smtClean="0"/>
              <a:t>دوم در </a:t>
            </a:r>
            <a:r>
              <a:rPr lang="fa-IR" sz="2500" dirty="0"/>
              <a:t>جهت </a:t>
            </a:r>
            <a:r>
              <a:rPr lang="fa-IR" sz="2500" dirty="0" smtClean="0"/>
              <a:t>تنوع‌بخشي </a:t>
            </a:r>
            <a:r>
              <a:rPr lang="fa-IR" sz="2500" dirty="0"/>
              <a:t>به بخش مولد خود </a:t>
            </a:r>
            <a:endParaRPr lang="fa-IR" sz="2500" dirty="0" smtClean="0"/>
          </a:p>
          <a:p>
            <a:pPr algn="just"/>
            <a:r>
              <a:rPr lang="fa-IR" sz="2500" dirty="0" smtClean="0"/>
              <a:t>افزایش </a:t>
            </a:r>
            <a:r>
              <a:rPr lang="fa-IR" sz="2500" dirty="0"/>
              <a:t>حمایت از تولیدات داخلی و استفاده از آمیزه پیچیده ای‌ از سیاست‏ها، ازجمله سیاست‌های توان داخلي، باهدف حمایت از توسعه بخش مولد </a:t>
            </a:r>
            <a:r>
              <a:rPr lang="fa-IR" sz="2500" dirty="0" smtClean="0"/>
              <a:t>در اين دوران </a:t>
            </a:r>
          </a:p>
          <a:p>
            <a:pPr algn="just"/>
            <a:r>
              <a:rPr lang="fa-IR" sz="2500" dirty="0" smtClean="0"/>
              <a:t>عکس شدن </a:t>
            </a:r>
            <a:r>
              <a:rPr lang="fa-IR" sz="2500" dirty="0"/>
              <a:t>مسیر </a:t>
            </a:r>
            <a:r>
              <a:rPr lang="fa-IR" sz="2500" dirty="0" smtClean="0"/>
              <a:t>حرکت اغلب </a:t>
            </a:r>
            <a:r>
              <a:rPr lang="fa-IR" sz="2500" dirty="0"/>
              <a:t>دولت‌هایی که سیاست‌های توسعه مولد را اتخاذ کرده </a:t>
            </a:r>
            <a:r>
              <a:rPr lang="fa-IR" sz="2500" dirty="0" smtClean="0"/>
              <a:t>بودند در </a:t>
            </a:r>
            <a:r>
              <a:rPr lang="fa-IR" sz="2500" dirty="0"/>
              <a:t>دهه </a:t>
            </a:r>
            <a:r>
              <a:rPr lang="fa-IR" sz="2500" dirty="0" smtClean="0"/>
              <a:t>1980</a:t>
            </a:r>
          </a:p>
          <a:p>
            <a:pPr algn="just"/>
            <a:r>
              <a:rPr lang="fa-IR" sz="2500" dirty="0" smtClean="0"/>
              <a:t>فشار </a:t>
            </a:r>
            <a:r>
              <a:rPr lang="fa-IR" sz="2500" dirty="0"/>
              <a:t>برای آزادسازی تجارت و ایجاد سازمان تجارت </a:t>
            </a:r>
            <a:r>
              <a:rPr lang="fa-IR" sz="2500" dirty="0" smtClean="0"/>
              <a:t>جهانی </a:t>
            </a:r>
            <a:r>
              <a:rPr lang="fa-IR" sz="2500" dirty="0"/>
              <a:t>و هم‏چنین نیاز به اجرای اصلاحات بازار در کشورهای درحال‏توسعه که با بحران بدهی روبرو </a:t>
            </a:r>
            <a:r>
              <a:rPr lang="fa-IR" sz="2500" dirty="0" smtClean="0"/>
              <a:t>بودند</a:t>
            </a:r>
          </a:p>
        </p:txBody>
      </p:sp>
      <p:sp>
        <p:nvSpPr>
          <p:cNvPr id="4" name="Footer Placeholder 3"/>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7</a:t>
            </a:fld>
            <a:endParaRPr lang="fa-IR"/>
          </a:p>
        </p:txBody>
      </p:sp>
    </p:spTree>
    <p:extLst>
      <p:ext uri="{BB962C8B-B14F-4D97-AF65-F5344CB8AC3E}">
        <p14:creationId xmlns:p14="http://schemas.microsoft.com/office/powerpoint/2010/main" val="396167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43000"/>
            <a:ext cx="8928992" cy="1066800"/>
          </a:xfrm>
        </p:spPr>
        <p:txBody>
          <a:bodyPr>
            <a:normAutofit/>
          </a:bodyPr>
          <a:lstStyle/>
          <a:p>
            <a:pPr lvl="0"/>
            <a:r>
              <a:rPr lang="fa-IR" sz="3200" b="1" dirty="0"/>
              <a:t>3- </a:t>
            </a:r>
            <a:r>
              <a:rPr lang="ar-SA" sz="3200" b="1" dirty="0"/>
              <a:t>تاریخچه سیاست‌های توسعه مولد و جايگاه سیاست‌های </a:t>
            </a:r>
            <a:r>
              <a:rPr lang="fa-IR" sz="3200" b="1" dirty="0"/>
              <a:t>توان </a:t>
            </a:r>
            <a:r>
              <a:rPr lang="fa-IR" sz="3200" b="1" dirty="0" smtClean="0"/>
              <a:t>داخلي (</a:t>
            </a:r>
            <a:r>
              <a:rPr lang="fa-IR" sz="3200" b="1" dirty="0"/>
              <a:t>ادامه</a:t>
            </a:r>
            <a:r>
              <a:rPr lang="fa-IR" sz="3200" b="1" dirty="0" smtClean="0"/>
              <a:t>)</a:t>
            </a:r>
            <a:endParaRPr lang="en-US" sz="3200" b="1" dirty="0"/>
          </a:p>
        </p:txBody>
      </p:sp>
      <p:sp>
        <p:nvSpPr>
          <p:cNvPr id="4" name="Content Placeholder 3"/>
          <p:cNvSpPr>
            <a:spLocks noGrp="1"/>
          </p:cNvSpPr>
          <p:nvPr>
            <p:ph idx="1"/>
          </p:nvPr>
        </p:nvSpPr>
        <p:spPr>
          <a:xfrm>
            <a:off x="179512" y="2249424"/>
            <a:ext cx="8856984" cy="4325112"/>
          </a:xfrm>
        </p:spPr>
        <p:txBody>
          <a:bodyPr>
            <a:normAutofit fontScale="25000" lnSpcReduction="20000"/>
          </a:bodyPr>
          <a:lstStyle/>
          <a:p>
            <a:pPr algn="just"/>
            <a:r>
              <a:rPr lang="fa-IR" sz="9200" dirty="0"/>
              <a:t>بحران در ‏اعتماد به ‏اجماع واشنگتن از اواخر دهه 1990 در اثر نتایج ناامیدکننده در بسیاری از کشورهای درحال‏توسعه و بحران مالی آسیا </a:t>
            </a:r>
          </a:p>
          <a:p>
            <a:pPr algn="just"/>
            <a:r>
              <a:rPr lang="ar-SA" sz="9200" dirty="0"/>
              <a:t>برچیده شدن</a:t>
            </a:r>
            <a:r>
              <a:rPr lang="fa-IR" sz="9200" dirty="0"/>
              <a:t> </a:t>
            </a:r>
            <a:r>
              <a:rPr lang="ar-SA" sz="9200" dirty="0"/>
              <a:t>بسیاری از سیاست‌های توسعه مولد سنگین و پیچیده حاكم در کشورهای درحال‏توسعه در دهه </a:t>
            </a:r>
            <a:endParaRPr lang="fa-IR" sz="9200" dirty="0"/>
          </a:p>
          <a:p>
            <a:pPr algn="just"/>
            <a:r>
              <a:rPr lang="ar-SA" sz="9200" dirty="0"/>
              <a:t>تدوين</a:t>
            </a:r>
            <a:r>
              <a:rPr lang="en-US" sz="9200" dirty="0"/>
              <a:t> </a:t>
            </a:r>
            <a:r>
              <a:rPr lang="ar-SA" sz="9200" dirty="0"/>
              <a:t>سياست‏هايي جديد طی دهه‏هاي 1980 و 1990</a:t>
            </a:r>
            <a:r>
              <a:rPr lang="en-US" sz="9200" dirty="0"/>
              <a:t> </a:t>
            </a:r>
          </a:p>
          <a:p>
            <a:pPr algn="just"/>
            <a:r>
              <a:rPr lang="ar-SA" sz="9200" dirty="0"/>
              <a:t>ازمیان‌رفت</a:t>
            </a:r>
            <a:r>
              <a:rPr lang="fa-IR" sz="9200" dirty="0"/>
              <a:t>ن </a:t>
            </a:r>
            <a:r>
              <a:rPr lang="ar-SA" sz="9200" dirty="0"/>
              <a:t>سیاست‌هاي جایگزینی واردات </a:t>
            </a:r>
            <a:endParaRPr lang="fa-IR" sz="9200" dirty="0"/>
          </a:p>
          <a:p>
            <a:pPr algn="just"/>
            <a:r>
              <a:rPr lang="ar-SA" sz="9200" dirty="0"/>
              <a:t>ارائه</a:t>
            </a:r>
            <a:r>
              <a:rPr lang="fa-IR" sz="9200" dirty="0"/>
              <a:t> </a:t>
            </a:r>
            <a:r>
              <a:rPr lang="ar-SA" sz="9200" dirty="0"/>
              <a:t>مشوق‏هاي مالي</a:t>
            </a:r>
            <a:r>
              <a:rPr lang="fa-IR" sz="9200" dirty="0"/>
              <a:t> توسط</a:t>
            </a:r>
            <a:r>
              <a:rPr lang="ar-SA" sz="9200" dirty="0"/>
              <a:t> بسیاری از کشورها برای صادرات و سرمايه‏گذاري مستقيم خارجي</a:t>
            </a:r>
            <a:r>
              <a:rPr lang="fa-IR" sz="9200" dirty="0" smtClean="0"/>
              <a:t>:</a:t>
            </a:r>
          </a:p>
          <a:p>
            <a:pPr marL="109728" indent="0" algn="just">
              <a:buNone/>
            </a:pPr>
            <a:endParaRPr lang="fa-IR" sz="9600" dirty="0"/>
          </a:p>
          <a:p>
            <a:pPr algn="just">
              <a:buFont typeface="Wingdings" panose="05000000000000000000" pitchFamily="2" charset="2"/>
              <a:buChar char="ü"/>
            </a:pPr>
            <a:r>
              <a:rPr lang="ar-SA" sz="8000" dirty="0"/>
              <a:t>بخشودگي‏های مالياتي براي بخش‌های خاص (مانند هتل‌ها و جنگل‏داری) </a:t>
            </a:r>
            <a:endParaRPr lang="fa-IR" sz="8000" dirty="0"/>
          </a:p>
          <a:p>
            <a:pPr algn="just">
              <a:buFont typeface="Wingdings" panose="05000000000000000000" pitchFamily="2" charset="2"/>
              <a:buChar char="ü"/>
            </a:pPr>
            <a:r>
              <a:rPr lang="ar-SA" sz="8000" dirty="0"/>
              <a:t>تأسیس</a:t>
            </a:r>
            <a:r>
              <a:rPr lang="fa-IR" sz="8000" dirty="0"/>
              <a:t> </a:t>
            </a:r>
            <a:r>
              <a:rPr lang="ar-SA" sz="8000" dirty="0"/>
              <a:t>بانک‌های توسعه عمومی </a:t>
            </a:r>
            <a:endParaRPr lang="fa-IR" sz="8000" dirty="0"/>
          </a:p>
          <a:p>
            <a:pPr algn="just">
              <a:buFont typeface="Wingdings" panose="05000000000000000000" pitchFamily="2" charset="2"/>
              <a:buChar char="ü"/>
            </a:pPr>
            <a:r>
              <a:rPr lang="ar-SA" sz="8000" dirty="0"/>
              <a:t>مشوق‏هاي مالي</a:t>
            </a:r>
            <a:r>
              <a:rPr lang="fa-IR" sz="8000" dirty="0"/>
              <a:t> براي</a:t>
            </a:r>
            <a:r>
              <a:rPr lang="ar-SA" sz="8000" dirty="0"/>
              <a:t> فعاليت‏هاي تحقیق و توسعه </a:t>
            </a:r>
            <a:endParaRPr lang="fa-IR" sz="8000" dirty="0"/>
          </a:p>
          <a:p>
            <a:pPr algn="just">
              <a:buFont typeface="Wingdings" panose="05000000000000000000" pitchFamily="2" charset="2"/>
              <a:buChar char="ü"/>
            </a:pPr>
            <a:r>
              <a:rPr lang="ar-SA" sz="8000" dirty="0"/>
              <a:t>تدوين برنامه‌های توسعه صادرات</a:t>
            </a:r>
            <a:endParaRPr lang="fa-IR" sz="8000" dirty="0"/>
          </a:p>
          <a:p>
            <a:pPr algn="just">
              <a:buFont typeface="Wingdings" panose="05000000000000000000" pitchFamily="2" charset="2"/>
              <a:buChar char="ü"/>
            </a:pPr>
            <a:r>
              <a:rPr lang="fa-IR" sz="8000" dirty="0"/>
              <a:t>ا</a:t>
            </a:r>
            <a:r>
              <a:rPr lang="ar-SA" sz="8000" dirty="0"/>
              <a:t>رائه تسهیلات فناوری</a:t>
            </a:r>
            <a:endParaRPr lang="fa-IR" sz="8000" dirty="0"/>
          </a:p>
          <a:p>
            <a:pPr algn="just">
              <a:buFont typeface="Wingdings" panose="05000000000000000000" pitchFamily="2" charset="2"/>
              <a:buChar char="ü"/>
            </a:pPr>
            <a:r>
              <a:rPr lang="ar-SA" sz="8000" dirty="0"/>
              <a:t>تقویت خوشه‏ها</a:t>
            </a:r>
            <a:endParaRPr lang="fa-IR" sz="8000" dirty="0"/>
          </a:p>
          <a:p>
            <a:pPr algn="just">
              <a:buFont typeface="Wingdings" panose="05000000000000000000" pitchFamily="2" charset="2"/>
              <a:buChar char="ü"/>
            </a:pPr>
            <a:r>
              <a:rPr lang="ar-SA" sz="8000" dirty="0"/>
              <a:t>تدوین راهبردهایی برای حمایت از فناوری اطلاعات و </a:t>
            </a:r>
            <a:r>
              <a:rPr lang="ar-SA" sz="8000" dirty="0" smtClean="0"/>
              <a:t>ارتباطات</a:t>
            </a:r>
            <a:endParaRPr lang="fa-IR" sz="8000" dirty="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8</a:t>
            </a:fld>
            <a:endParaRPr lang="fa-IR"/>
          </a:p>
        </p:txBody>
      </p:sp>
    </p:spTree>
    <p:extLst>
      <p:ext uri="{BB962C8B-B14F-4D97-AF65-F5344CB8AC3E}">
        <p14:creationId xmlns:p14="http://schemas.microsoft.com/office/powerpoint/2010/main" val="963946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b="1" dirty="0" smtClean="0"/>
              <a:t>4- </a:t>
            </a:r>
            <a:r>
              <a:rPr lang="ar-SA" sz="3200" b="1" dirty="0" smtClean="0"/>
              <a:t>مؤلفه‌های </a:t>
            </a:r>
            <a:r>
              <a:rPr lang="ar-SA" sz="3200" b="1" dirty="0"/>
              <a:t>اصلي سياست‌هاي </a:t>
            </a:r>
            <a:r>
              <a:rPr lang="fa-IR" sz="3200" b="1" dirty="0"/>
              <a:t>توان داخلي</a:t>
            </a:r>
            <a:endParaRPr lang="en-US" sz="3200" b="1" dirty="0"/>
          </a:p>
        </p:txBody>
      </p:sp>
      <p:sp>
        <p:nvSpPr>
          <p:cNvPr id="4" name="Content Placeholder 3"/>
          <p:cNvSpPr>
            <a:spLocks noGrp="1"/>
          </p:cNvSpPr>
          <p:nvPr>
            <p:ph idx="1"/>
          </p:nvPr>
        </p:nvSpPr>
        <p:spPr/>
        <p:txBody>
          <a:bodyPr/>
          <a:lstStyle/>
          <a:p>
            <a:r>
              <a:rPr lang="fa-IR" dirty="0"/>
              <a:t>اهداف </a:t>
            </a:r>
            <a:r>
              <a:rPr lang="fa-IR" dirty="0" smtClean="0"/>
              <a:t>سیاستي</a:t>
            </a:r>
          </a:p>
          <a:p>
            <a:pPr marL="365760" lvl="1" indent="-256032">
              <a:buClr>
                <a:schemeClr val="accent3"/>
              </a:buClr>
              <a:buFont typeface="Georgia"/>
              <a:buChar char="•"/>
            </a:pPr>
            <a:r>
              <a:rPr lang="ar-SA" sz="2800" dirty="0">
                <a:solidFill>
                  <a:schemeClr val="tx1"/>
                </a:solidFill>
              </a:rPr>
              <a:t>مشوق‌ها و تنبیه‏ها</a:t>
            </a:r>
            <a:endParaRPr lang="en-US" sz="2800" dirty="0">
              <a:solidFill>
                <a:schemeClr val="tx1"/>
              </a:solidFill>
            </a:endParaRPr>
          </a:p>
          <a:p>
            <a:pPr marL="365760" lvl="1" indent="-256032">
              <a:buClr>
                <a:schemeClr val="accent3"/>
              </a:buClr>
              <a:buFont typeface="Georgia"/>
              <a:buChar char="•"/>
            </a:pPr>
            <a:r>
              <a:rPr lang="ar-SA" sz="2800" dirty="0">
                <a:solidFill>
                  <a:schemeClr val="tx1"/>
                </a:solidFill>
              </a:rPr>
              <a:t>سنجه‌هاي </a:t>
            </a:r>
            <a:r>
              <a:rPr lang="ar-SA" sz="2800" dirty="0" smtClean="0">
                <a:solidFill>
                  <a:schemeClr val="tx1"/>
                </a:solidFill>
              </a:rPr>
              <a:t>ارزيابي</a:t>
            </a:r>
            <a:endParaRPr lang="fa-IR" sz="2800" dirty="0" smtClean="0">
              <a:solidFill>
                <a:schemeClr val="tx1"/>
              </a:solidFill>
            </a:endParaRPr>
          </a:p>
          <a:p>
            <a:pPr marL="365760" lvl="1" indent="-256032">
              <a:buClr>
                <a:schemeClr val="accent3"/>
              </a:buClr>
              <a:buFont typeface="Georgia"/>
              <a:buChar char="•"/>
            </a:pPr>
            <a:endParaRPr lang="en-US" sz="2800" dirty="0">
              <a:solidFill>
                <a:schemeClr val="tx1"/>
              </a:solidFill>
            </a:endParaRPr>
          </a:p>
          <a:p>
            <a:endParaRPr lang="fa-IR" dirty="0"/>
          </a:p>
        </p:txBody>
      </p:sp>
      <p:sp>
        <p:nvSpPr>
          <p:cNvPr id="3" name="Footer Placeholder 2"/>
          <p:cNvSpPr>
            <a:spLocks noGrp="1"/>
          </p:cNvSpPr>
          <p:nvPr>
            <p:ph type="ftr" sz="quarter" idx="11"/>
          </p:nvPr>
        </p:nvSpPr>
        <p:spPr/>
        <p:txBody>
          <a:bodyPr/>
          <a:lstStyle/>
          <a:p>
            <a:r>
              <a:rPr lang="fa-IR" smtClean="0"/>
              <a:t>از 34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9</a:t>
            </a:fld>
            <a:endParaRPr lang="fa-IR"/>
          </a:p>
        </p:txBody>
      </p:sp>
    </p:spTree>
    <p:extLst>
      <p:ext uri="{BB962C8B-B14F-4D97-AF65-F5344CB8AC3E}">
        <p14:creationId xmlns:p14="http://schemas.microsoft.com/office/powerpoint/2010/main" val="802167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770</TotalTime>
  <Words>3425</Words>
  <Application>Microsoft Office PowerPoint</Application>
  <PresentationFormat>On-screen Show (4:3)</PresentationFormat>
  <Paragraphs>277</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Georgia</vt:lpstr>
      <vt:lpstr>Arial</vt:lpstr>
      <vt:lpstr>Wingdings 2</vt:lpstr>
      <vt:lpstr>Symbol</vt:lpstr>
      <vt:lpstr>Trebuchet MS</vt:lpstr>
      <vt:lpstr>B Nazanin</vt:lpstr>
      <vt:lpstr>B Titr</vt:lpstr>
      <vt:lpstr>Wingdings</vt:lpstr>
      <vt:lpstr>Calibri</vt:lpstr>
      <vt:lpstr>Urban</vt:lpstr>
      <vt:lpstr>سياست‌هاي حداکثر استفاده از توان داخلي</vt:lpstr>
      <vt:lpstr>فهرست مطالب</vt:lpstr>
      <vt:lpstr>1- مقدمه</vt:lpstr>
      <vt:lpstr>2- تشريح مفاهيم موجود</vt:lpstr>
      <vt:lpstr>2- تشريح مفاهيم موجود (ادامه)</vt:lpstr>
      <vt:lpstr>2- تشريح مفاهيم موجود (ادامه)</vt:lpstr>
      <vt:lpstr>3- تاریخچه سیاست‌های توسعه مولد و جايگاه سیاست‌های توان داخلي</vt:lpstr>
      <vt:lpstr>3- تاریخچه سیاست‌های توسعه مولد و جايگاه سیاست‌های توان داخلي (ادامه)</vt:lpstr>
      <vt:lpstr>4- مؤلفه‌های اصلي سياست‌هاي توان داخلي</vt:lpstr>
      <vt:lpstr>4- مؤلفه‌های اصلي سياست‌هاي توان داخلي (ادامه)</vt:lpstr>
      <vt:lpstr>4- مؤلفه‌های اصلي سياست‌هاي توان داخلي (ادامه)</vt:lpstr>
      <vt:lpstr>4- مؤلفه‌های اصلي سياست‌هاي توان داخلي (ادامه)</vt:lpstr>
      <vt:lpstr>PowerPoint Presentation</vt:lpstr>
      <vt:lpstr>PowerPoint Presentation</vt:lpstr>
      <vt:lpstr>PowerPoint Presentation</vt:lpstr>
      <vt:lpstr>5- مباحثي در دفاع از سیاست‌های توان داخلي</vt:lpstr>
      <vt:lpstr>6- مباحثی علیه سیاست‌های توان داخلي</vt:lpstr>
      <vt:lpstr>7- مطالعه موردی: بررسي قوانين حمایت از توان داخلي در ايران</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lpstr>7- مطالعه موردی: بررسي قوانين حمایت از توان داخلي در ايران (ادامه)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alizadeh</dc:creator>
  <cp:lastModifiedBy>Windows User</cp:lastModifiedBy>
  <cp:revision>85</cp:revision>
  <dcterms:created xsi:type="dcterms:W3CDTF">2019-05-01T06:29:46Z</dcterms:created>
  <dcterms:modified xsi:type="dcterms:W3CDTF">2019-08-10T12:10:04Z</dcterms:modified>
</cp:coreProperties>
</file>