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embedTrueTypeFonts="1" saveSubsetFonts="1">
  <p:sldMasterIdLst>
    <p:sldMasterId id="2147483660" r:id="rId1"/>
  </p:sldMasterIdLst>
  <p:notesMasterIdLst>
    <p:notesMasterId r:id="rId33"/>
  </p:notesMasterIdLst>
  <p:sldIdLst>
    <p:sldId id="256" r:id="rId2"/>
    <p:sldId id="265" r:id="rId3"/>
    <p:sldId id="267" r:id="rId4"/>
    <p:sldId id="272" r:id="rId5"/>
    <p:sldId id="271" r:id="rId6"/>
    <p:sldId id="270" r:id="rId7"/>
    <p:sldId id="269" r:id="rId8"/>
    <p:sldId id="268" r:id="rId9"/>
    <p:sldId id="274" r:id="rId10"/>
    <p:sldId id="273" r:id="rId11"/>
    <p:sldId id="275" r:id="rId12"/>
    <p:sldId id="276" r:id="rId13"/>
    <p:sldId id="277" r:id="rId14"/>
    <p:sldId id="282" r:id="rId15"/>
    <p:sldId id="281" r:id="rId16"/>
    <p:sldId id="280" r:id="rId17"/>
    <p:sldId id="279" r:id="rId18"/>
    <p:sldId id="278" r:id="rId19"/>
    <p:sldId id="287" r:id="rId20"/>
    <p:sldId id="286" r:id="rId21"/>
    <p:sldId id="285" r:id="rId22"/>
    <p:sldId id="284" r:id="rId23"/>
    <p:sldId id="283" r:id="rId24"/>
    <p:sldId id="291" r:id="rId25"/>
    <p:sldId id="290" r:id="rId26"/>
    <p:sldId id="289" r:id="rId27"/>
    <p:sldId id="288" r:id="rId28"/>
    <p:sldId id="294" r:id="rId29"/>
    <p:sldId id="293" r:id="rId30"/>
    <p:sldId id="292" r:id="rId31"/>
    <p:sldId id="295" r:id="rId32"/>
  </p:sldIdLst>
  <p:sldSz cx="9144000" cy="6858000" type="screen4x3"/>
  <p:notesSz cx="6858000" cy="9144000"/>
  <p:embeddedFontLst>
    <p:embeddedFont>
      <p:font typeface="B Titr" panose="00000700000000000000" pitchFamily="2" charset="-78"/>
      <p:bold r:id="rId34"/>
    </p:embeddedFont>
    <p:embeddedFont>
      <p:font typeface="B Nazanin" panose="00000400000000000000" pitchFamily="2" charset="-78"/>
      <p:regular r:id="rId35"/>
      <p:bold r:id="rId36"/>
    </p:embeddedFont>
    <p:embeddedFont>
      <p:font typeface="B Lotus" panose="00000400000000000000" pitchFamily="2" charset="-78"/>
      <p:regular r:id="rId37"/>
      <p:bold r:id="rId38"/>
    </p:embeddedFont>
    <p:embeddedFont>
      <p:font typeface="Wingdings 2" panose="05020102010507070707" pitchFamily="18" charset="2"/>
      <p:regular r:id="rId39"/>
    </p:embeddedFont>
    <p:embeddedFont>
      <p:font typeface="Trebuchet MS" panose="020B0603020202020204" pitchFamily="34" charset="0"/>
      <p:regular r:id="rId40"/>
      <p:bold r:id="rId41"/>
      <p:italic r:id="rId42"/>
      <p:boldItalic r:id="rId43"/>
    </p:embeddedFont>
    <p:embeddedFont>
      <p:font typeface="Georgia" panose="02040502050405020303" pitchFamily="18" charset="0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92AF283-1F88-4507-8668-09745A4BA6F4}" type="datetimeFigureOut">
              <a:rPr lang="fa-IR" smtClean="0"/>
              <a:pPr/>
              <a:t>15/11/1440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E05B0CD-6687-4473-BDD6-74783ABF66B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043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5B0CD-6687-4473-BDD6-74783ABF66B9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861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r" rtl="1">
              <a:buNone/>
              <a:defRPr sz="2400">
                <a:solidFill>
                  <a:schemeClr val="tx2"/>
                </a:solidFill>
                <a:cs typeface="B Nazani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24C8EF11-1D23-40F8-B484-46EF2E419A86}" type="datetime8">
              <a:rPr lang="fa-IR" smtClean="0"/>
              <a:pPr/>
              <a:t>17 ژوئيه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29728785-6E7E-4719-BE29-27958F455128}" type="datetime8">
              <a:rPr lang="fa-IR" smtClean="0"/>
              <a:pPr/>
              <a:t>17 ژوئيه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5390E20D-A4DF-4FBB-A210-45649BF993EC}" type="datetime8">
              <a:rPr lang="fa-IR" smtClean="0"/>
              <a:pPr/>
              <a:t>17 ژوئيه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3AA80113-BE48-42D6-9C83-7D5F189007AD}" type="datetime8">
              <a:rPr lang="fa-IR" smtClean="0"/>
              <a:pPr/>
              <a:t>17 ژوئيه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9CD39E24-470A-4A5D-9E1A-59BB04EC4B2F}" type="datetime8">
              <a:rPr lang="fa-IR" smtClean="0"/>
              <a:pPr/>
              <a:t>17 ژوئيه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fld id="{622FCF26-9A24-4037-A8BC-974011066781}" type="datetime8">
              <a:rPr lang="fa-IR" smtClean="0"/>
              <a:pPr/>
              <a:t>17 ژوئيه 19</a:t>
            </a:fld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0AEEDC55-B523-46A1-922B-CCCD44D9F788}" type="datetime8">
              <a:rPr lang="fa-IR" smtClean="0"/>
              <a:pPr/>
              <a:t>17 ژوئيه 19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1704F7F2-5E30-4D6B-B940-FD43BB507355}" type="datetime8">
              <a:rPr lang="fa-IR" smtClean="0"/>
              <a:pPr/>
              <a:t>17 ژوئيه 19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D6FC0659-1793-4CD6-B388-0DC964C144E1}" type="datetime8">
              <a:rPr lang="fa-IR" smtClean="0"/>
              <a:pPr/>
              <a:t>17 ژوئيه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6A62C64B-E998-45C5-B9CD-5538D68F8EFC}" type="datetime8">
              <a:rPr lang="fa-IR" smtClean="0"/>
              <a:pPr/>
              <a:t>17 ژوئيه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492240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rtl="1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B Titr" pitchFamily="2" charset="-78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B Nazanin" pitchFamily="2" charset="-78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B Nazanin" pitchFamily="2" charset="-78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8458200" cy="20882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SA" sz="3200" b="1" dirty="0">
                <a:latin typeface=" b titr"/>
              </a:rPr>
              <a:t>مسیرهای تلاقی و همکاری فلسفه علم </a:t>
            </a:r>
            <a:r>
              <a:rPr lang="fa-IR" sz="3200" b="1" dirty="0" smtClean="0">
                <a:latin typeface=" b titr"/>
              </a:rPr>
              <a:t/>
            </a:r>
            <a:br>
              <a:rPr lang="fa-IR" sz="3200" b="1" dirty="0" smtClean="0">
                <a:latin typeface=" b titr"/>
              </a:rPr>
            </a:br>
            <a:r>
              <a:rPr lang="ar-SA" sz="3200" b="1" dirty="0" smtClean="0">
                <a:latin typeface=" b titr"/>
              </a:rPr>
              <a:t>با </a:t>
            </a:r>
            <a:r>
              <a:rPr lang="ar-SA" sz="3200" b="1" dirty="0">
                <a:latin typeface=" b titr"/>
              </a:rPr>
              <a:t>سیاست‌گذاری علم، فناوری و </a:t>
            </a:r>
            <a:r>
              <a:rPr lang="ar-SA" sz="3200" b="1" dirty="0" smtClean="0">
                <a:latin typeface=" b titr"/>
              </a:rPr>
              <a:t>نوآوری</a:t>
            </a:r>
            <a:endParaRPr lang="fa-IR" sz="3200" dirty="0">
              <a:latin typeface=" b tit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4149080"/>
            <a:ext cx="5436096" cy="1944216"/>
          </a:xfrm>
        </p:spPr>
        <p:txBody>
          <a:bodyPr>
            <a:normAutofit/>
          </a:bodyPr>
          <a:lstStyle/>
          <a:p>
            <a:pPr algn="ctr"/>
            <a:endParaRPr lang="fa-IR" sz="2800" b="1" dirty="0" smtClean="0"/>
          </a:p>
          <a:p>
            <a:pPr algn="ctr"/>
            <a:r>
              <a:rPr lang="fa-IR" sz="2800" b="1" dirty="0"/>
              <a:t>آرش موسوی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3- سیاستگذاری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علم، فناوری و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نوآوری (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ادامه)</a:t>
            </a:r>
            <a:br>
              <a:rPr lang="fa-IR" sz="3000" dirty="0">
                <a:solidFill>
                  <a:schemeClr val="accent1">
                    <a:lumMod val="75000"/>
                  </a:schemeClr>
                </a:solidFill>
              </a:rPr>
            </a:b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49424"/>
            <a:ext cx="8856984" cy="4325112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Clr>
                <a:schemeClr val="tx1"/>
              </a:buClr>
              <a:buFontTx/>
              <a:buChar char="-"/>
            </a:pPr>
            <a:r>
              <a:rPr lang="fa-IR" dirty="0" smtClean="0"/>
              <a:t>شکل </a:t>
            </a:r>
            <a:r>
              <a:rPr lang="fa-IR" dirty="0"/>
              <a:t>گیری مطالعات تجربی مورد کاوانه در اروپا و </a:t>
            </a:r>
            <a:r>
              <a:rPr lang="fa-IR" dirty="0" smtClean="0"/>
              <a:t>آمریکا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Tx/>
              <a:buChar char="-"/>
            </a:pPr>
            <a:r>
              <a:rPr lang="fa-IR" dirty="0" smtClean="0"/>
              <a:t>اهمیت </a:t>
            </a:r>
            <a:r>
              <a:rPr lang="fa-IR" dirty="0"/>
              <a:t>کشش بازار و فروکش کردن نگاه خطی مبتنی بر فشار علم</a:t>
            </a:r>
            <a:br>
              <a:rPr lang="fa-IR" dirty="0"/>
            </a:br>
            <a:endParaRPr lang="fa-IR" dirty="0" smtClean="0"/>
          </a:p>
          <a:p>
            <a:pPr marL="109728" indent="0" algn="ctr">
              <a:lnSpc>
                <a:spcPct val="170000"/>
              </a:lnSpc>
              <a:buClr>
                <a:schemeClr val="tx1"/>
              </a:buClr>
              <a:buNone/>
            </a:pPr>
            <a:endParaRPr lang="fa-IR" sz="2600" b="1" dirty="0" smtClean="0">
              <a:solidFill>
                <a:srgbClr val="FF0000"/>
              </a:solidFill>
            </a:endParaRPr>
          </a:p>
          <a:p>
            <a:pPr marL="109728" indent="0" algn="ctr">
              <a:lnSpc>
                <a:spcPct val="170000"/>
              </a:lnSpc>
              <a:buClr>
                <a:schemeClr val="tx1"/>
              </a:buClr>
              <a:buNone/>
            </a:pPr>
            <a:r>
              <a:rPr lang="fa-IR" sz="2600" b="1" dirty="0" smtClean="0">
                <a:solidFill>
                  <a:srgbClr val="FF0000"/>
                </a:solidFill>
              </a:rPr>
              <a:t>نگاه </a:t>
            </a:r>
            <a:r>
              <a:rPr lang="fa-IR" sz="2600" b="1" dirty="0">
                <a:solidFill>
                  <a:srgbClr val="FF0000"/>
                </a:solidFill>
              </a:rPr>
              <a:t>خطی مبتنی بر فشار علم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99592" y="4559765"/>
            <a:ext cx="7526270" cy="669435"/>
            <a:chOff x="899592" y="4077072"/>
            <a:chExt cx="7526270" cy="669435"/>
          </a:xfrm>
        </p:grpSpPr>
        <p:sp>
          <p:nvSpPr>
            <p:cNvPr id="4" name="Rectangle 3"/>
            <p:cNvSpPr/>
            <p:nvPr/>
          </p:nvSpPr>
          <p:spPr>
            <a:xfrm>
              <a:off x="899592" y="4077072"/>
              <a:ext cx="1816768" cy="661736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B Lotus" panose="00000400000000000000" pitchFamily="2" charset="-78"/>
                </a:rPr>
                <a:t>علوم بنیادی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754343" y="4084771"/>
              <a:ext cx="1816768" cy="661736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B Lotus" panose="00000400000000000000" pitchFamily="2" charset="-78"/>
                </a:rPr>
                <a:t>توسعه فناوری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609094" y="4084771"/>
              <a:ext cx="1816768" cy="661736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B Lotus" panose="00000400000000000000" pitchFamily="2" charset="-78"/>
                </a:rPr>
                <a:t>رشد اقتصادی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716360" y="4415639"/>
              <a:ext cx="1037983" cy="130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605727" y="4428658"/>
              <a:ext cx="100336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899592" cy="365760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31/ 10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883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3- سیاستگذاری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علم، فناوری و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نوآوری (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ادامه)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49424"/>
            <a:ext cx="8352928" cy="4325112"/>
          </a:xfrm>
        </p:spPr>
        <p:txBody>
          <a:bodyPr>
            <a:normAutofit lnSpcReduction="10000"/>
          </a:bodyPr>
          <a:lstStyle/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endParaRPr lang="fa-IR" dirty="0" smtClean="0"/>
          </a:p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dirty="0" smtClean="0"/>
              <a:t>-  </a:t>
            </a:r>
            <a:r>
              <a:rPr lang="fa-IR" dirty="0"/>
              <a:t>آغاز تاملات نظری(دهه 70  میلادی)</a:t>
            </a:r>
            <a:br>
              <a:rPr lang="fa-IR" dirty="0"/>
            </a:br>
            <a:r>
              <a:rPr lang="fa-IR" dirty="0"/>
              <a:t>- مدل زنجیره پیوند کلاین و </a:t>
            </a:r>
            <a:r>
              <a:rPr lang="fa-IR" dirty="0" smtClean="0"/>
              <a:t>روزنبرگ (</a:t>
            </a:r>
            <a:r>
              <a:rPr lang="fa-IR" dirty="0"/>
              <a:t>1986)</a:t>
            </a:r>
            <a:br>
              <a:rPr lang="fa-IR" dirty="0"/>
            </a:br>
            <a:r>
              <a:rPr lang="fa-IR" dirty="0" smtClean="0"/>
              <a:t> </a:t>
            </a:r>
            <a:r>
              <a:rPr lang="fa-IR" dirty="0"/>
              <a:t/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r>
              <a:rPr lang="fa-IR" dirty="0"/>
              <a:t>                   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827584" cy="365760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31 /11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64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3- سیاستگذاری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علم، فناوری و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نوآوری (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ادامه)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49424"/>
            <a:ext cx="7992888" cy="4325112"/>
          </a:xfrm>
        </p:spPr>
        <p:txBody>
          <a:bodyPr>
            <a:normAutofit/>
          </a:bodyPr>
          <a:lstStyle/>
          <a:p>
            <a:pPr marL="109728" indent="0">
              <a:buClr>
                <a:schemeClr val="tx1"/>
              </a:buClr>
              <a:buNone/>
            </a:pPr>
            <a:endParaRPr lang="fa-IR" dirty="0" smtClean="0"/>
          </a:p>
          <a:p>
            <a:pPr marL="109728" indent="0">
              <a:buClr>
                <a:schemeClr val="tx1"/>
              </a:buClr>
              <a:buNone/>
            </a:pPr>
            <a:r>
              <a:rPr lang="fa-IR" dirty="0"/>
              <a:t>-  نظام های نوآوری</a:t>
            </a:r>
            <a:br>
              <a:rPr lang="fa-IR" dirty="0"/>
            </a:br>
            <a:r>
              <a:rPr lang="fa-IR" dirty="0"/>
              <a:t>- تغییر تکنولوژیکی و نظریه اقتصادی: جیوانی دوزی و همکاران</a:t>
            </a:r>
            <a:br>
              <a:rPr lang="fa-IR" dirty="0"/>
            </a:br>
            <a:r>
              <a:rPr lang="fa-IR" dirty="0"/>
              <a:t>- فریمن، نلسون،لاندوال، اِدکوئیست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899592" cy="365760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31 / 12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50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3- سیاستگذاری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علم، فناوری و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نوآوری (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ادامه)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49424"/>
            <a:ext cx="7992888" cy="4325112"/>
          </a:xfrm>
        </p:spPr>
        <p:txBody>
          <a:bodyPr>
            <a:normAutofit/>
          </a:bodyPr>
          <a:lstStyle/>
          <a:p>
            <a:pPr marL="109728" indent="0">
              <a:buClr>
                <a:schemeClr val="tx1"/>
              </a:buClr>
              <a:buNone/>
            </a:pPr>
            <a:endParaRPr lang="fa-IR" dirty="0" smtClean="0"/>
          </a:p>
          <a:p>
            <a:pPr marL="109728" indent="0">
              <a:buClr>
                <a:schemeClr val="tx1"/>
              </a:buClr>
              <a:buNone/>
            </a:pPr>
            <a:r>
              <a:rPr lang="fa-IR" dirty="0"/>
              <a:t>-  تاملات بن مارتین(2016) درباره آینده این حوزه:</a:t>
            </a:r>
            <a:br>
              <a:rPr lang="fa-IR" dirty="0"/>
            </a:br>
            <a:r>
              <a:rPr lang="fa-IR" dirty="0"/>
              <a:t>                            </a:t>
            </a:r>
            <a:r>
              <a:rPr lang="fa-IR" sz="2600" dirty="0"/>
              <a:t>- نوآوری تاریک</a:t>
            </a:r>
            <a:br>
              <a:rPr lang="fa-IR" sz="2600" dirty="0"/>
            </a:br>
            <a:r>
              <a:rPr lang="fa-IR" sz="2600" dirty="0"/>
              <a:t>                            - نوآوری برای توسعه پایدار</a:t>
            </a:r>
            <a:br>
              <a:rPr lang="fa-IR" sz="2600" dirty="0"/>
            </a:br>
            <a:r>
              <a:rPr lang="fa-IR" sz="2600" dirty="0"/>
              <a:t>                            - نوآوری برای زندگی خوب</a:t>
            </a:r>
            <a:br>
              <a:rPr lang="fa-IR" sz="2600" dirty="0"/>
            </a:br>
            <a:r>
              <a:rPr lang="fa-IR" sz="2600" dirty="0"/>
              <a:t>                            - تنش میان مالکیت فکری و متن باز</a:t>
            </a:r>
            <a:br>
              <a:rPr lang="fa-IR" sz="2600" dirty="0"/>
            </a:br>
            <a:r>
              <a:rPr lang="fa-IR" sz="2600" dirty="0"/>
              <a:t>                            - اجتناب از </a:t>
            </a:r>
            <a:r>
              <a:rPr lang="fa-IR" sz="2600" dirty="0" smtClean="0"/>
              <a:t>تصلب </a:t>
            </a:r>
            <a:r>
              <a:rPr lang="fa-IR" sz="2600" dirty="0"/>
              <a:t>رشته ای</a:t>
            </a:r>
            <a:br>
              <a:rPr lang="fa-IR" sz="2600" dirty="0"/>
            </a:br>
            <a:r>
              <a:rPr lang="fa-IR" sz="2600" dirty="0"/>
              <a:t>                            - اخلاقمندی</a:t>
            </a:r>
            <a:br>
              <a:rPr lang="fa-IR" sz="2600" dirty="0"/>
            </a:br>
            <a:r>
              <a:rPr lang="fa-IR" sz="2600" dirty="0"/>
              <a:t>                            - ...</a:t>
            </a:r>
            <a:endParaRPr lang="fa-IR" sz="2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058" y="6492240"/>
            <a:ext cx="868541" cy="365760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31/ 13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499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4- مسیرهای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همکاری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49424"/>
            <a:ext cx="8579296" cy="4325112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مسیر </a:t>
            </a:r>
            <a:r>
              <a:rPr lang="fa-I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1: فلسفه مطالعات نوآوری</a:t>
            </a:r>
          </a:p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مسیر </a:t>
            </a:r>
            <a:r>
              <a:rPr lang="fa-I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2: جریان نوآوری مسئولانه</a:t>
            </a:r>
          </a:p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مسیر </a:t>
            </a:r>
            <a:r>
              <a:rPr lang="fa-I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3: علوم شناختی و پدیده نوآوری</a:t>
            </a:r>
          </a:p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مسیر </a:t>
            </a:r>
            <a:r>
              <a:rPr lang="fa-I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4: پتانسیل های فلسفه نوآوری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899592" cy="365760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31 / 14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108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فلسفه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مطالعات نوآوری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249424"/>
            <a:ext cx="7859216" cy="4325112"/>
          </a:xfrm>
        </p:spPr>
        <p:txBody>
          <a:bodyPr>
            <a:normAutofit/>
          </a:bodyPr>
          <a:lstStyle/>
          <a:p>
            <a:pPr marL="109728" indent="0">
              <a:buClr>
                <a:schemeClr val="tx1"/>
              </a:buClr>
              <a:buNone/>
            </a:pPr>
            <a:endParaRPr lang="fa-IR" dirty="0" smtClean="0"/>
          </a:p>
          <a:p>
            <a:pPr marL="109728" indent="0">
              <a:buClr>
                <a:schemeClr val="tx1"/>
              </a:buClr>
              <a:buNone/>
            </a:pPr>
            <a:r>
              <a:rPr lang="fa-IR" dirty="0"/>
              <a:t>- مطالعه نقادانه و مرتبه دوم بر روی مفاهیم، پیش فرض ها و روش های رایج در حوزه مطالعات نوآوری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dirty="0"/>
              <a:t>- فلسفه مطالعات نوآوری                                         </a:t>
            </a:r>
          </a:p>
          <a:p>
            <a:pPr marL="109728" indent="0">
              <a:buClr>
                <a:schemeClr val="tx1"/>
              </a:buClr>
              <a:buNone/>
            </a:pPr>
            <a:endParaRPr lang="fa-IR" sz="2600" dirty="0"/>
          </a:p>
          <a:p>
            <a:pPr marL="109728" indent="0">
              <a:buClr>
                <a:schemeClr val="tx1"/>
              </a:buClr>
              <a:buNone/>
            </a:pPr>
            <a:r>
              <a:rPr lang="fa-IR" sz="2600" dirty="0"/>
              <a:t>                                             فلسفه فیزیک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600" dirty="0"/>
              <a:t>                                             فلسفه پزشکی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652120" y="4797152"/>
            <a:ext cx="2273968" cy="12031"/>
          </a:xfrm>
          <a:prstGeom prst="straightConnector1">
            <a:avLst/>
          </a:prstGeom>
          <a:noFill/>
          <a:ln w="25400" cap="rnd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" name="Straight Arrow Connector 4"/>
          <p:cNvCxnSpPr/>
          <p:nvPr/>
        </p:nvCxnSpPr>
        <p:spPr>
          <a:xfrm flipH="1">
            <a:off x="5652120" y="5301208"/>
            <a:ext cx="2273968" cy="0"/>
          </a:xfrm>
          <a:prstGeom prst="straightConnector1">
            <a:avLst/>
          </a:prstGeom>
          <a:noFill/>
          <a:ln w="25400" cap="rnd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827584" cy="365760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31/ 15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448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فلسفه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مطالعات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نوآوری (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ادامه)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49424"/>
            <a:ext cx="8856984" cy="4325112"/>
          </a:xfrm>
        </p:spPr>
        <p:txBody>
          <a:bodyPr>
            <a:normAutofit/>
          </a:bodyPr>
          <a:lstStyle/>
          <a:p>
            <a:pPr marL="109728" indent="0">
              <a:buClr>
                <a:schemeClr val="tx1"/>
              </a:buClr>
              <a:buNone/>
            </a:pPr>
            <a:endParaRPr lang="fa-IR" dirty="0" smtClean="0"/>
          </a:p>
          <a:p>
            <a:pPr marL="109728" indent="0">
              <a:buClr>
                <a:schemeClr val="tx1"/>
              </a:buClr>
              <a:buNone/>
            </a:pPr>
            <a:r>
              <a:rPr lang="fa-IR" dirty="0" smtClean="0"/>
              <a:t>- جان </a:t>
            </a:r>
            <a:r>
              <a:rPr lang="fa-IR" dirty="0"/>
              <a:t>الستِر: تبیین تغییر تکنیکی: یک نمونه کاوی در فلسفه علم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dirty="0" smtClean="0"/>
              <a:t>- سه </a:t>
            </a:r>
            <a:r>
              <a:rPr lang="fa-IR" dirty="0"/>
              <a:t>گونه تبیین در علم: عِلّی، کارکردی و نیتی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dirty="0"/>
              <a:t>             </a:t>
            </a:r>
            <a:r>
              <a:rPr lang="fa-IR" sz="2600" dirty="0"/>
              <a:t>نظریه های نوآوری مبتنی بر انتخاب خردمندانه</a:t>
            </a:r>
          </a:p>
          <a:p>
            <a:pPr marL="109728" indent="0">
              <a:buClr>
                <a:schemeClr val="tx1"/>
              </a:buClr>
              <a:buNone/>
            </a:pPr>
            <a:endParaRPr lang="fa-IR" sz="2600" dirty="0"/>
          </a:p>
          <a:p>
            <a:pPr marL="109728" indent="0">
              <a:buClr>
                <a:schemeClr val="tx1"/>
              </a:buClr>
              <a:buNone/>
            </a:pPr>
            <a:r>
              <a:rPr lang="fa-IR" sz="2600" dirty="0"/>
              <a:t>                                      تبیین نیتی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600" dirty="0"/>
              <a:t>                            نظریه های نوآوری تکاملی</a:t>
            </a:r>
          </a:p>
          <a:p>
            <a:pPr marL="109728" indent="0">
              <a:buClr>
                <a:schemeClr val="tx1"/>
              </a:buClr>
              <a:buNone/>
            </a:pPr>
            <a:endParaRPr lang="fa-IR" sz="2600" dirty="0"/>
          </a:p>
          <a:p>
            <a:pPr marL="109728" indent="0">
              <a:buClr>
                <a:schemeClr val="tx1"/>
              </a:buClr>
              <a:buNone/>
            </a:pPr>
            <a:r>
              <a:rPr lang="fa-IR" sz="2600" dirty="0"/>
              <a:t>                                   تبیین کارکردی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860032" y="4192026"/>
            <a:ext cx="12032" cy="439907"/>
          </a:xfrm>
          <a:prstGeom prst="straightConnector1">
            <a:avLst/>
          </a:prstGeom>
          <a:noFill/>
          <a:ln w="25400" cap="rnd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" name="Straight Arrow Connector 4"/>
          <p:cNvCxnSpPr/>
          <p:nvPr/>
        </p:nvCxnSpPr>
        <p:spPr>
          <a:xfrm>
            <a:off x="4860032" y="5445224"/>
            <a:ext cx="0" cy="457200"/>
          </a:xfrm>
          <a:prstGeom prst="straightConnector1">
            <a:avLst/>
          </a:prstGeom>
          <a:noFill/>
          <a:ln w="25400" cap="rnd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899592" cy="365760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31 / 16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312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فلسفه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مطالعات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نوآوری (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ادامه)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49424"/>
            <a:ext cx="8856984" cy="4325112"/>
          </a:xfrm>
        </p:spPr>
        <p:txBody>
          <a:bodyPr>
            <a:normAutofit/>
          </a:bodyPr>
          <a:lstStyle/>
          <a:p>
            <a:pPr marL="109728" indent="0">
              <a:buClr>
                <a:schemeClr val="tx1"/>
              </a:buClr>
              <a:buNone/>
            </a:pPr>
            <a:endParaRPr lang="fa-IR" dirty="0" smtClean="0"/>
          </a:p>
          <a:p>
            <a:pPr marL="109728" indent="0">
              <a:buClr>
                <a:schemeClr val="tx1"/>
              </a:buClr>
              <a:buNone/>
            </a:pPr>
            <a:r>
              <a:rPr lang="fa-IR" dirty="0" smtClean="0"/>
              <a:t>- تحلیل </a:t>
            </a:r>
            <a:r>
              <a:rPr lang="fa-IR" dirty="0"/>
              <a:t>فلسفی از رویکرد نظام های نوآوری(موسوی و کرمانشاه</a:t>
            </a:r>
            <a:r>
              <a:rPr lang="fa-IR" dirty="0" smtClean="0"/>
              <a:t>، 2018</a:t>
            </a:r>
            <a:r>
              <a:rPr lang="fa-IR" dirty="0"/>
              <a:t>) 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dirty="0" smtClean="0"/>
              <a:t>- نضج </a:t>
            </a:r>
            <a:r>
              <a:rPr lang="fa-IR" dirty="0"/>
              <a:t>گیری و تکامل رویکرد نظام های نوآوری: نوعی انقلاب مفهومی</a:t>
            </a:r>
          </a:p>
          <a:p>
            <a:pPr marL="109728" indent="0">
              <a:buClr>
                <a:schemeClr val="tx1"/>
              </a:buClr>
              <a:buNone/>
            </a:pPr>
            <a:endParaRPr lang="fa-IR" dirty="0"/>
          </a:p>
          <a:p>
            <a:pPr marL="109728" indent="0">
              <a:buClr>
                <a:schemeClr val="tx1"/>
              </a:buClr>
              <a:buNone/>
            </a:pPr>
            <a:r>
              <a:rPr lang="fa-IR" sz="2600" dirty="0"/>
              <a:t>        نظریه انقلاب مفهومی تاگارد    </a:t>
            </a:r>
            <a:r>
              <a:rPr lang="fa-IR" sz="2600" dirty="0" smtClean="0"/>
              <a:t>     </a:t>
            </a:r>
            <a:r>
              <a:rPr lang="fa-IR" sz="2600" dirty="0"/>
              <a:t>تاریخ نگاری فلسفی نظام های نوآوری</a:t>
            </a:r>
          </a:p>
          <a:p>
            <a:pPr marL="109728" indent="0">
              <a:buClr>
                <a:schemeClr val="tx1"/>
              </a:buClr>
              <a:buNone/>
            </a:pPr>
            <a:endParaRPr lang="fa-IR" dirty="0"/>
          </a:p>
          <a:p>
            <a:pPr marL="109728" indent="0">
              <a:buClr>
                <a:schemeClr val="tx1"/>
              </a:buClr>
              <a:buNone/>
            </a:pPr>
            <a:r>
              <a:rPr lang="fa-IR" dirty="0"/>
              <a:t>                     </a:t>
            </a:r>
            <a:r>
              <a:rPr lang="fa-IR" sz="2400" dirty="0"/>
              <a:t>1. بازسازی فلسفی مبانی نظام های نوآوری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400" dirty="0"/>
              <a:t>                   </a:t>
            </a:r>
            <a:r>
              <a:rPr lang="fa-IR" sz="2400" dirty="0" smtClean="0"/>
              <a:t>     </a:t>
            </a:r>
            <a:r>
              <a:rPr lang="fa-IR" sz="2400" dirty="0"/>
              <a:t>2. تعدیل و اصلاح نظریه  تاگارد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649298" y="4365104"/>
            <a:ext cx="565484" cy="0"/>
          </a:xfrm>
          <a:prstGeom prst="straightConnector1">
            <a:avLst/>
          </a:prstGeom>
          <a:noFill/>
          <a:ln w="25400" cap="rnd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" name="Straight Arrow Connector 4"/>
          <p:cNvCxnSpPr/>
          <p:nvPr/>
        </p:nvCxnSpPr>
        <p:spPr>
          <a:xfrm>
            <a:off x="4932040" y="4365104"/>
            <a:ext cx="0" cy="639220"/>
          </a:xfrm>
          <a:prstGeom prst="straightConnector1">
            <a:avLst/>
          </a:prstGeom>
          <a:noFill/>
          <a:ln w="25400" cap="rnd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899592" cy="365760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31 / 17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05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6- جریان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نوآوری مسئولانه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075240" cy="4325112"/>
          </a:xfrm>
        </p:spPr>
        <p:txBody>
          <a:bodyPr>
            <a:normAutofit/>
          </a:bodyPr>
          <a:lstStyle/>
          <a:p>
            <a:pPr marL="109728" indent="0">
              <a:buClr>
                <a:schemeClr val="tx1"/>
              </a:buClr>
              <a:buNone/>
            </a:pPr>
            <a:endParaRPr lang="fa-IR" dirty="0" smtClean="0"/>
          </a:p>
          <a:p>
            <a:pPr marL="109728" indent="0">
              <a:buClr>
                <a:schemeClr val="tx1"/>
              </a:buClr>
              <a:buNone/>
            </a:pPr>
            <a:r>
              <a:rPr lang="fa-IR" dirty="0" smtClean="0"/>
              <a:t>- پارادایم </a:t>
            </a:r>
            <a:r>
              <a:rPr lang="fa-IR" dirty="0"/>
              <a:t>مطالعات نوآوری: نواوری بمثابه پدیداری مطلقاً خوب</a:t>
            </a:r>
          </a:p>
          <a:p>
            <a:pPr marL="109728" indent="0">
              <a:buClr>
                <a:schemeClr val="tx1"/>
              </a:buClr>
              <a:buNone/>
            </a:pPr>
            <a:endParaRPr lang="fa-IR" dirty="0"/>
          </a:p>
          <a:p>
            <a:pPr marL="109728" indent="0">
              <a:buClr>
                <a:schemeClr val="tx1"/>
              </a:buClr>
              <a:buNone/>
            </a:pPr>
            <a:r>
              <a:rPr lang="fa-IR" dirty="0" smtClean="0"/>
              <a:t>- آیا </a:t>
            </a:r>
            <a:r>
              <a:rPr lang="fa-IR" dirty="0"/>
              <a:t>نوآوری همیشه خوب و مفید است؟</a:t>
            </a:r>
          </a:p>
          <a:p>
            <a:pPr marL="109728" indent="0">
              <a:buClr>
                <a:schemeClr val="tx1"/>
              </a:buClr>
              <a:buNone/>
            </a:pPr>
            <a:endParaRPr lang="fa-IR" dirty="0"/>
          </a:p>
          <a:p>
            <a:pPr marL="109728" indent="0">
              <a:buClr>
                <a:schemeClr val="tx1"/>
              </a:buClr>
              <a:buNone/>
            </a:pPr>
            <a:r>
              <a:rPr lang="fa-IR" dirty="0" smtClean="0"/>
              <a:t>- چالش </a:t>
            </a:r>
            <a:r>
              <a:rPr lang="fa-IR" dirty="0"/>
              <a:t>توسعه پایدار و نوآوری مسئولانه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1043608" cy="365760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31 / 18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28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6- جریان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نوآوری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مسئولانه (ادامه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075240" cy="432511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fa-IR" dirty="0" smtClean="0"/>
          </a:p>
          <a:p>
            <a:pPr marL="109728" indent="0">
              <a:buClr>
                <a:schemeClr val="tx1"/>
              </a:buClr>
              <a:buNone/>
            </a:pPr>
            <a:r>
              <a:rPr lang="fa-IR" dirty="0" smtClean="0"/>
              <a:t>- پرسشهای </a:t>
            </a:r>
            <a:r>
              <a:rPr lang="fa-IR" dirty="0"/>
              <a:t>فلسفی و جامعه </a:t>
            </a:r>
            <a:r>
              <a:rPr lang="fa-IR" dirty="0" smtClean="0"/>
              <a:t>شناختی </a:t>
            </a:r>
            <a:r>
              <a:rPr lang="fa-IR" dirty="0"/>
              <a:t>در باب مفهوم نوآوری: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fa-IR" dirty="0"/>
          </a:p>
          <a:p>
            <a:pPr marL="109728" indent="0">
              <a:buClr>
                <a:schemeClr val="tx1"/>
              </a:buClr>
              <a:buNone/>
            </a:pPr>
            <a:r>
              <a:rPr lang="fa-IR" sz="2600" dirty="0" smtClean="0"/>
              <a:t>- چرا </a:t>
            </a:r>
            <a:r>
              <a:rPr lang="fa-IR" sz="2600" dirty="0"/>
              <a:t>نوآوری در دهه های اخیر اینقدر اهمیت پیدا کرده؟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600" dirty="0" smtClean="0"/>
              <a:t>- آیا </a:t>
            </a:r>
            <a:r>
              <a:rPr lang="fa-IR" sz="2600" dirty="0"/>
              <a:t>نوآوی همیشه و مطلقاً خوب است؟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600" dirty="0" smtClean="0"/>
              <a:t>- چرا </a:t>
            </a:r>
            <a:r>
              <a:rPr lang="fa-IR" sz="2600" dirty="0"/>
              <a:t>نگاه غالب به مفهوم نوآوری نگاه فناورانه یا کسب و کارانه است؟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600" dirty="0" smtClean="0"/>
              <a:t>- آیا </a:t>
            </a:r>
            <a:r>
              <a:rPr lang="fa-IR" sz="2600" dirty="0"/>
              <a:t>می توانیم به </a:t>
            </a:r>
            <a:r>
              <a:rPr lang="fa-IR" sz="2600" dirty="0" smtClean="0"/>
              <a:t>تعریفی </a:t>
            </a:r>
            <a:r>
              <a:rPr lang="fa-IR" sz="2600" dirty="0"/>
              <a:t>موسع و جامع از نوآوری دست یابیم؟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600" dirty="0" smtClean="0"/>
              <a:t>- ...</a:t>
            </a:r>
            <a:endParaRPr lang="fa-IR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899592" cy="365760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31 / 19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77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فهرست مطالب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7488"/>
            <a:ext cx="8229600" cy="4887048"/>
          </a:xfrm>
        </p:spPr>
        <p:txBody>
          <a:bodyPr>
            <a:normAutofit/>
          </a:bodyPr>
          <a:lstStyle/>
          <a:p>
            <a:pPr marL="109728" indent="0" algn="justLow">
              <a:buClr>
                <a:schemeClr val="tx1"/>
              </a:buClr>
              <a:buNone/>
            </a:pPr>
            <a:r>
              <a:rPr lang="fa-IR" b="1" dirty="0" smtClean="0"/>
              <a:t>1- مقدمه</a:t>
            </a:r>
          </a:p>
          <a:p>
            <a:pPr marL="109728" indent="0" algn="justLow">
              <a:buClr>
                <a:schemeClr val="tx1"/>
              </a:buClr>
              <a:buNone/>
            </a:pPr>
            <a:r>
              <a:rPr lang="fa-IR" b="1" dirty="0" smtClean="0"/>
              <a:t>2- معرفی حوزه </a:t>
            </a:r>
            <a:r>
              <a:rPr lang="fa-IR" b="1" smtClean="0"/>
              <a:t>فلسفه علم</a:t>
            </a:r>
          </a:p>
          <a:p>
            <a:pPr marL="109728" indent="0" algn="justLow">
              <a:buClr>
                <a:schemeClr val="tx1"/>
              </a:buClr>
              <a:buNone/>
            </a:pPr>
            <a:r>
              <a:rPr lang="fa-IR" b="1" smtClean="0"/>
              <a:t>3- </a:t>
            </a:r>
            <a:r>
              <a:rPr lang="fa-IR" b="1" dirty="0"/>
              <a:t>سیاستگذاری علم، فناوری و نوآوری</a:t>
            </a:r>
          </a:p>
          <a:p>
            <a:pPr marL="109728" indent="0" algn="justLow">
              <a:buClr>
                <a:schemeClr val="tx1"/>
              </a:buClr>
              <a:buNone/>
            </a:pPr>
            <a:r>
              <a:rPr lang="fa-IR" b="1" dirty="0" smtClean="0"/>
              <a:t>4- </a:t>
            </a:r>
            <a:r>
              <a:rPr lang="fa-IR" b="1" dirty="0"/>
              <a:t>مسیرهای همکاری</a:t>
            </a:r>
          </a:p>
          <a:p>
            <a:pPr marL="109728" indent="0" algn="justLow">
              <a:buClr>
                <a:schemeClr val="tx1"/>
              </a:buClr>
              <a:buNone/>
            </a:pPr>
            <a:r>
              <a:rPr lang="fa-IR" b="1" dirty="0"/>
              <a:t>5- فلسفه مطالعات نوآوری</a:t>
            </a:r>
          </a:p>
          <a:p>
            <a:pPr marL="109728" indent="0" algn="justLow">
              <a:buClr>
                <a:schemeClr val="tx1"/>
              </a:buClr>
              <a:buNone/>
            </a:pPr>
            <a:r>
              <a:rPr lang="fa-IR" b="1" dirty="0" smtClean="0"/>
              <a:t>6- </a:t>
            </a:r>
            <a:r>
              <a:rPr lang="fa-IR" b="1" dirty="0"/>
              <a:t>جریان نوآوری مسئولانه</a:t>
            </a:r>
          </a:p>
          <a:p>
            <a:pPr marL="109728" indent="0" algn="justLow">
              <a:buClr>
                <a:schemeClr val="tx1"/>
              </a:buClr>
              <a:buNone/>
            </a:pPr>
            <a:r>
              <a:rPr lang="fa-IR" b="1" dirty="0"/>
              <a:t>7- علوم شناختی و پدیده نوآوری </a:t>
            </a:r>
          </a:p>
          <a:p>
            <a:pPr marL="109728" indent="0" algn="justLow">
              <a:buClr>
                <a:schemeClr val="tx1"/>
              </a:buClr>
              <a:buNone/>
            </a:pPr>
            <a:r>
              <a:rPr lang="fa-IR" b="1" dirty="0"/>
              <a:t>8- پتانسیل های فلسفه فناوری</a:t>
            </a:r>
          </a:p>
          <a:p>
            <a:pPr marL="109728" indent="0" algn="justLow">
              <a:buClr>
                <a:schemeClr val="tx1"/>
              </a:buClr>
              <a:buNone/>
            </a:pPr>
            <a:r>
              <a:rPr lang="fa-IR" b="1" dirty="0"/>
              <a:t>9- مطالعه </a:t>
            </a:r>
            <a:r>
              <a:rPr lang="fa-IR" b="1" dirty="0" smtClean="0"/>
              <a:t>موردی</a:t>
            </a:r>
            <a:r>
              <a:rPr lang="fa-IR" b="1" dirty="0"/>
              <a:t>: تاثیر فلسفه علم بر سیاست علم، فناوری و نوآوری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latin typeface=" b nazanin"/>
                <a:cs typeface="B Nazanin" panose="00000400000000000000" pitchFamily="2" charset="-78"/>
              </a:rPr>
              <a:pPr/>
              <a:t>2</a:t>
            </a:fld>
            <a:r>
              <a:rPr lang="fa-IR" dirty="0" smtClean="0">
                <a:latin typeface=" b nazanin"/>
                <a:cs typeface="B Nazanin" panose="00000400000000000000" pitchFamily="2" charset="-78"/>
              </a:rPr>
              <a:t>/31 </a:t>
            </a:r>
            <a:endParaRPr lang="fa-IR" dirty="0">
              <a:latin typeface=" b nazanin"/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6- جریان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نوآوری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مسئولانه (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ادامه)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49424"/>
            <a:ext cx="8856984" cy="4325112"/>
          </a:xfrm>
        </p:spPr>
        <p:txBody>
          <a:bodyPr>
            <a:normAutofit/>
          </a:bodyPr>
          <a:lstStyle/>
          <a:p>
            <a:pPr marL="109728" indent="0">
              <a:buClr>
                <a:schemeClr val="tx1"/>
              </a:buClr>
              <a:buNone/>
            </a:pPr>
            <a:r>
              <a:rPr lang="fa-IR" dirty="0" smtClean="0"/>
              <a:t>-پرسشهای </a:t>
            </a:r>
            <a:r>
              <a:rPr lang="fa-IR" dirty="0"/>
              <a:t>بیشتر: </a:t>
            </a:r>
          </a:p>
          <a:p>
            <a:pPr marL="109728" indent="0">
              <a:buClr>
                <a:schemeClr val="tx1"/>
              </a:buClr>
              <a:buNone/>
            </a:pPr>
            <a:endParaRPr lang="fa-IR" dirty="0"/>
          </a:p>
          <a:p>
            <a:pPr marL="109728" indent="0" algn="just">
              <a:buClr>
                <a:schemeClr val="tx1"/>
              </a:buClr>
              <a:buNone/>
            </a:pPr>
            <a:r>
              <a:rPr lang="fa-IR" sz="2600" dirty="0"/>
              <a:t>- نوآوری فرایند تخریب خلاق </a:t>
            </a:r>
            <a:r>
              <a:rPr lang="fa-IR" sz="2600" dirty="0" smtClean="0"/>
              <a:t>است. تاثیرات </a:t>
            </a:r>
            <a:r>
              <a:rPr lang="fa-IR" sz="2600" dirty="0"/>
              <a:t>منفی نوآورانه چگونه </a:t>
            </a:r>
            <a:r>
              <a:rPr lang="fa-IR" sz="2600" dirty="0" smtClean="0"/>
              <a:t>می تواند </a:t>
            </a:r>
            <a:r>
              <a:rPr lang="fa-IR" sz="2600" dirty="0"/>
              <a:t>تبیین شود؟</a:t>
            </a:r>
          </a:p>
          <a:p>
            <a:pPr marL="109728" indent="0" algn="just">
              <a:buClr>
                <a:schemeClr val="tx1"/>
              </a:buClr>
              <a:buNone/>
            </a:pPr>
            <a:r>
              <a:rPr lang="fa-IR" sz="2600" dirty="0"/>
              <a:t>- بنگاه های اقتصادی در زمینه عواقب ناخواسته نوآوری هایشان تا چه حد مسئول هستند؟</a:t>
            </a:r>
          </a:p>
          <a:p>
            <a:pPr marL="109728" indent="0" algn="just">
              <a:buClr>
                <a:schemeClr val="tx1"/>
              </a:buClr>
              <a:buNone/>
            </a:pPr>
            <a:r>
              <a:rPr lang="fa-IR" sz="2600" dirty="0"/>
              <a:t>- نوآوری مسئولانه چگونه </a:t>
            </a:r>
            <a:r>
              <a:rPr lang="fa-IR" sz="2600" dirty="0" smtClean="0"/>
              <a:t>می تواند </a:t>
            </a:r>
            <a:r>
              <a:rPr lang="fa-IR" sz="2600" dirty="0"/>
              <a:t>ازطریق رویکردهای اخلاقی صورتبندی شود؟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899592" cy="365760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31 / 20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29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7- علوم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شناختی و پدیده نوآوری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49424"/>
            <a:ext cx="8579296" cy="4325112"/>
          </a:xfrm>
        </p:spPr>
        <p:txBody>
          <a:bodyPr>
            <a:normAutofit/>
          </a:bodyPr>
          <a:lstStyle/>
          <a:p>
            <a:pPr marL="109728" indent="0">
              <a:buClr>
                <a:schemeClr val="tx1"/>
              </a:buClr>
              <a:buNone/>
            </a:pPr>
            <a:endParaRPr lang="fa-IR" dirty="0" smtClean="0"/>
          </a:p>
          <a:p>
            <a:pPr marL="109728" indent="0">
              <a:buClr>
                <a:schemeClr val="tx1"/>
              </a:buClr>
              <a:buNone/>
            </a:pPr>
            <a:r>
              <a:rPr lang="fa-IR" dirty="0"/>
              <a:t>- علوم شناختی: یک حوزه میان رشته ای که به مطالعه ذهن می پردازد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dirty="0"/>
              <a:t>- پیوندهای وثیق با فلسفه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dirty="0"/>
              <a:t>- علوم شناختی و فرایند نوآوری: پرسش از ارتباط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827584" cy="365760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31 /21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44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7- علوم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شناختی و پدیده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نوآوری (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ادامه)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49424"/>
            <a:ext cx="8579296" cy="4325112"/>
          </a:xfrm>
        </p:spPr>
        <p:txBody>
          <a:bodyPr>
            <a:normAutofit/>
          </a:bodyPr>
          <a:lstStyle/>
          <a:p>
            <a:pPr marL="109728" indent="0">
              <a:buClr>
                <a:schemeClr val="tx1"/>
              </a:buClr>
              <a:buNone/>
            </a:pPr>
            <a:endParaRPr lang="fa-IR" dirty="0" smtClean="0"/>
          </a:p>
          <a:p>
            <a:pPr marL="109728" indent="0">
              <a:buClr>
                <a:schemeClr val="tx1"/>
              </a:buClr>
              <a:buNone/>
            </a:pPr>
            <a:r>
              <a:rPr lang="fa-IR" dirty="0" smtClean="0"/>
              <a:t>- نوآوری</a:t>
            </a:r>
            <a:r>
              <a:rPr lang="fa-IR" dirty="0"/>
              <a:t>: فرایندی که با شکل گیری ایده، توسعه آن و تجاری سازی نتایج ایده سر و کار دارد.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dirty="0" smtClean="0"/>
              <a:t>- بخش </a:t>
            </a:r>
            <a:r>
              <a:rPr lang="fa-IR" dirty="0"/>
              <a:t>های مهمی از فرایند فوق با بکارگیری قوای شناختی افراد نوآور بوقوع می پیوندند.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dirty="0" smtClean="0"/>
              <a:t>- این </a:t>
            </a:r>
            <a:r>
              <a:rPr lang="fa-IR" dirty="0"/>
              <a:t>بخش ها می توانند مورد مطالعه متخصصان علوم شناختی قرار گیرند.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827584" cy="365760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31/ 22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822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7- علوم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شناختی و پدیده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نوآوری (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ادامه)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49424"/>
            <a:ext cx="8579296" cy="4325112"/>
          </a:xfrm>
        </p:spPr>
        <p:txBody>
          <a:bodyPr>
            <a:normAutofit/>
          </a:bodyPr>
          <a:lstStyle/>
          <a:p>
            <a:pPr marL="109728" indent="0">
              <a:buClr>
                <a:schemeClr val="tx1"/>
              </a:buClr>
              <a:buNone/>
            </a:pPr>
            <a:endParaRPr lang="fa-IR" dirty="0" smtClean="0"/>
          </a:p>
          <a:p>
            <a:pPr marL="109728" indent="0">
              <a:buClr>
                <a:schemeClr val="tx1"/>
              </a:buClr>
              <a:buNone/>
            </a:pPr>
            <a:r>
              <a:rPr lang="fa-IR" dirty="0" smtClean="0"/>
              <a:t>- یک </a:t>
            </a:r>
            <a:r>
              <a:rPr lang="fa-IR" dirty="0"/>
              <a:t>نمونه از توسعه یک برنامه تحقیقاتی: مایکل دایرنفورث</a:t>
            </a:r>
          </a:p>
          <a:p>
            <a:pPr marL="109728" indent="0">
              <a:buClr>
                <a:schemeClr val="tx1"/>
              </a:buClr>
              <a:buNone/>
            </a:pPr>
            <a:endParaRPr lang="fa-IR" dirty="0"/>
          </a:p>
          <a:p>
            <a:pPr marL="109728" indent="0">
              <a:buClr>
                <a:schemeClr val="tx1"/>
              </a:buClr>
              <a:buNone/>
            </a:pPr>
            <a:r>
              <a:rPr lang="fa-IR" dirty="0" smtClean="0"/>
              <a:t>- دایرنفورث </a:t>
            </a:r>
            <a:r>
              <a:rPr lang="fa-IR" dirty="0"/>
              <a:t>نوآوری را در یک نمای دور شامل سه فرایند ایده پردازی، توسعه و تجاری سازی می داند.</a:t>
            </a:r>
          </a:p>
          <a:p>
            <a:pPr marL="109728" indent="0">
              <a:buClr>
                <a:schemeClr val="tx1"/>
              </a:buClr>
              <a:buNone/>
            </a:pPr>
            <a:endParaRPr lang="fa-IR" dirty="0"/>
          </a:p>
          <a:p>
            <a:pPr marL="109728" indent="0">
              <a:buClr>
                <a:schemeClr val="tx1"/>
              </a:buClr>
              <a:buNone/>
            </a:pPr>
            <a:r>
              <a:rPr lang="fa-IR" dirty="0" smtClean="0"/>
              <a:t>- هدف </a:t>
            </a:r>
            <a:r>
              <a:rPr lang="fa-IR" dirty="0"/>
              <a:t>برنامه تحقیقاتی دایرنفورث: مطالعه ابعاد خلاقانه فرایند نوآوری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971600" cy="365760"/>
          </a:xfrm>
        </p:spPr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31/ </a:t>
            </a:r>
            <a:r>
              <a:rPr lang="fa-IR" dirty="0" smtClean="0">
                <a:cs typeface="B Nazanin" panose="00000400000000000000" pitchFamily="2" charset="-78"/>
              </a:rPr>
              <a:t>23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142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8- پتانسیل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های فلسفه فناوری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49424"/>
            <a:ext cx="8496944" cy="4325112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endParaRPr lang="fa-IR" dirty="0" smtClean="0"/>
          </a:p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dirty="0" smtClean="0"/>
              <a:t>- نقش </a:t>
            </a:r>
            <a:r>
              <a:rPr lang="fa-IR" dirty="0"/>
              <a:t>لولایی میان فلسفه علم و مطالعات نوآوری</a:t>
            </a:r>
          </a:p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dirty="0" smtClean="0"/>
              <a:t>- یونان </a:t>
            </a:r>
            <a:r>
              <a:rPr lang="fa-IR" dirty="0"/>
              <a:t>باستان: تکنیک، تکنولوژی و تِخنه</a:t>
            </a:r>
          </a:p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dirty="0" smtClean="0"/>
              <a:t>- افلاطون </a:t>
            </a:r>
            <a:r>
              <a:rPr lang="fa-IR" dirty="0"/>
              <a:t>و ارسطو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1043608" cy="365760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31 /24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31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8- پتانسیل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های فلسفه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فناوری (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ادامه)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49424"/>
            <a:ext cx="8856984" cy="4325112"/>
          </a:xfrm>
        </p:spPr>
        <p:txBody>
          <a:bodyPr>
            <a:normAutofit/>
          </a:bodyPr>
          <a:lstStyle/>
          <a:p>
            <a:pPr marL="109728" indent="0">
              <a:buClr>
                <a:schemeClr val="tx1"/>
              </a:buClr>
              <a:buNone/>
            </a:pPr>
            <a:endParaRPr lang="fa-IR" dirty="0" smtClean="0"/>
          </a:p>
          <a:p>
            <a:pPr marL="109728" indent="0">
              <a:buClr>
                <a:schemeClr val="tx1"/>
              </a:buClr>
              <a:buNone/>
            </a:pPr>
            <a:r>
              <a:rPr lang="fa-IR" dirty="0" smtClean="0"/>
              <a:t>- عصر </a:t>
            </a:r>
            <a:r>
              <a:rPr lang="fa-IR" dirty="0"/>
              <a:t>رنسانس و فرانسیس بیکن</a:t>
            </a:r>
          </a:p>
          <a:p>
            <a:pPr marL="109728" indent="0">
              <a:buClr>
                <a:schemeClr val="tx1"/>
              </a:buClr>
              <a:buNone/>
            </a:pPr>
            <a:endParaRPr lang="fa-IR" dirty="0"/>
          </a:p>
          <a:p>
            <a:pPr marL="109728" indent="0">
              <a:buClr>
                <a:schemeClr val="tx1"/>
              </a:buClr>
              <a:buNone/>
            </a:pPr>
            <a:r>
              <a:rPr lang="fa-IR" dirty="0" smtClean="0"/>
              <a:t>- ارغنون </a:t>
            </a:r>
            <a:r>
              <a:rPr lang="fa-IR" dirty="0"/>
              <a:t>جدید و آتلانتیس جدید</a:t>
            </a:r>
          </a:p>
          <a:p>
            <a:pPr marL="109728" indent="0">
              <a:buClr>
                <a:schemeClr val="tx1"/>
              </a:buClr>
              <a:buNone/>
            </a:pPr>
            <a:endParaRPr lang="fa-IR" dirty="0"/>
          </a:p>
          <a:p>
            <a:pPr marL="109728" indent="0">
              <a:buClr>
                <a:schemeClr val="tx1"/>
              </a:buClr>
              <a:buNone/>
            </a:pPr>
            <a:r>
              <a:rPr lang="fa-IR" dirty="0" smtClean="0"/>
              <a:t>- فلسفه </a:t>
            </a:r>
            <a:r>
              <a:rPr lang="fa-IR" dirty="0"/>
              <a:t>فناوری: پدیداری متعلق به قرن بیستم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899592" cy="365760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31/ 25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385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8- پتانسیل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های فلسفه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فناوری (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ادامه)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49424"/>
            <a:ext cx="8579296" cy="4325112"/>
          </a:xfrm>
        </p:spPr>
        <p:txBody>
          <a:bodyPr>
            <a:normAutofit/>
          </a:bodyPr>
          <a:lstStyle/>
          <a:p>
            <a:pPr marL="109728" indent="0">
              <a:buClr>
                <a:schemeClr val="tx1"/>
              </a:buClr>
              <a:buNone/>
            </a:pPr>
            <a:endParaRPr lang="fa-IR" dirty="0" smtClean="0"/>
          </a:p>
          <a:p>
            <a:pPr marL="109728" indent="0">
              <a:buClr>
                <a:schemeClr val="tx1"/>
              </a:buClr>
              <a:buNone/>
            </a:pPr>
            <a:r>
              <a:rPr lang="fa-IR" dirty="0" smtClean="0"/>
              <a:t>- سه </a:t>
            </a:r>
            <a:r>
              <a:rPr lang="fa-IR" dirty="0"/>
              <a:t>جریان زنده در فلسفه فناوری معاصر:  </a:t>
            </a:r>
          </a:p>
          <a:p>
            <a:pPr marL="109728" indent="0">
              <a:buClr>
                <a:schemeClr val="tx1"/>
              </a:buClr>
              <a:buNone/>
            </a:pPr>
            <a:endParaRPr lang="fa-IR" sz="2600" dirty="0"/>
          </a:p>
          <a:p>
            <a:pPr marL="109728" indent="0">
              <a:buClr>
                <a:schemeClr val="tx1"/>
              </a:buClr>
              <a:buNone/>
            </a:pPr>
            <a:r>
              <a:rPr lang="fa-IR" sz="2600" dirty="0" smtClean="0"/>
              <a:t>1</a:t>
            </a:r>
            <a:r>
              <a:rPr lang="fa-IR" sz="2600" dirty="0"/>
              <a:t>. فلسفه فناوری بمثابه تبیین نظام مند سرشت فناوری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600" dirty="0" smtClean="0"/>
              <a:t>2</a:t>
            </a:r>
            <a:r>
              <a:rPr lang="fa-IR" sz="2600" dirty="0"/>
              <a:t>. فلسفه فناوری بمثابه تامل نظام مند بر عواقب فناوری برای زندگی </a:t>
            </a:r>
            <a:r>
              <a:rPr lang="fa-IR" sz="2600" dirty="0" smtClean="0"/>
              <a:t>بشر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600" dirty="0" smtClean="0"/>
              <a:t>3</a:t>
            </a:r>
            <a:r>
              <a:rPr lang="fa-IR" sz="2600" dirty="0"/>
              <a:t>. فلسفه فناوری بمثابه مطالعه نظام مند فرایندهای عملی </a:t>
            </a:r>
            <a:r>
              <a:rPr lang="fa-IR" sz="2600" dirty="0" smtClean="0"/>
              <a:t> مهندسی </a:t>
            </a:r>
            <a:endParaRPr lang="fa-IR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1043608" cy="365760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31/ 26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60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43000"/>
            <a:ext cx="8435280" cy="1066800"/>
          </a:xfrm>
        </p:spPr>
        <p:txBody>
          <a:bodyPr>
            <a:normAutofit/>
          </a:bodyPr>
          <a:lstStyle/>
          <a:p>
            <a:r>
              <a:rPr lang="fa-IR" sz="2700" dirty="0" smtClean="0">
                <a:solidFill>
                  <a:schemeClr val="accent1">
                    <a:lumMod val="75000"/>
                  </a:schemeClr>
                </a:solidFill>
              </a:rPr>
              <a:t>9- مطالعه موردی: تاثیر فلسفه علم بر سیاست علم، فناوری و نوآوری</a:t>
            </a:r>
            <a:endParaRPr lang="fa-IR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49424"/>
            <a:ext cx="8856984" cy="4325112"/>
          </a:xfrm>
        </p:spPr>
        <p:txBody>
          <a:bodyPr>
            <a:normAutofit/>
          </a:bodyPr>
          <a:lstStyle/>
          <a:p>
            <a:pPr marL="109728" indent="0">
              <a:buClr>
                <a:schemeClr val="tx1"/>
              </a:buClr>
              <a:buNone/>
            </a:pPr>
            <a:endParaRPr lang="fa-IR" dirty="0" smtClean="0"/>
          </a:p>
          <a:p>
            <a:pPr marL="109728" indent="0">
              <a:buClr>
                <a:schemeClr val="tx1"/>
              </a:buClr>
              <a:buNone/>
            </a:pPr>
            <a:r>
              <a:rPr lang="fa-IR" dirty="0" smtClean="0"/>
              <a:t>-گفتمان </a:t>
            </a:r>
            <a:r>
              <a:rPr lang="fa-IR" dirty="0"/>
              <a:t>علم دینی در ایران </a:t>
            </a:r>
          </a:p>
          <a:p>
            <a:pPr marL="109728" indent="0">
              <a:buClr>
                <a:schemeClr val="tx1"/>
              </a:buClr>
              <a:buNone/>
            </a:pPr>
            <a:endParaRPr lang="fa-IR" dirty="0" smtClean="0"/>
          </a:p>
          <a:p>
            <a:pPr marL="109728" indent="0">
              <a:buClr>
                <a:schemeClr val="tx1"/>
              </a:buClr>
              <a:buNone/>
            </a:pPr>
            <a:endParaRPr lang="fa-IR" dirty="0"/>
          </a:p>
          <a:p>
            <a:pPr marL="109728" indent="0">
              <a:buClr>
                <a:schemeClr val="tx1"/>
              </a:buClr>
              <a:buNone/>
            </a:pPr>
            <a:r>
              <a:rPr lang="fa-IR" dirty="0"/>
              <a:t>                               </a:t>
            </a:r>
            <a:r>
              <a:rPr lang="fa-IR" sz="2600" dirty="0"/>
              <a:t>گفتمانی اساساً فلسفی- کلامی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600" dirty="0"/>
              <a:t>                               تاثیرگذاری جدی در 40 سال گذشته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028384" y="3140968"/>
            <a:ext cx="0" cy="1656184"/>
          </a:xfrm>
          <a:prstGeom prst="line">
            <a:avLst/>
          </a:prstGeom>
          <a:noFill/>
          <a:ln w="25400" cap="rnd" cmpd="sng" algn="ctr">
            <a:solidFill>
              <a:sysClr val="windowText" lastClr="000000"/>
            </a:solidFill>
            <a:prstDash val="solid"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" name="Straight Arrow Connector 5"/>
          <p:cNvCxnSpPr/>
          <p:nvPr/>
        </p:nvCxnSpPr>
        <p:spPr>
          <a:xfrm flipH="1">
            <a:off x="6404122" y="4797152"/>
            <a:ext cx="1624262" cy="0"/>
          </a:xfrm>
          <a:prstGeom prst="straightConnector1">
            <a:avLst/>
          </a:prstGeom>
          <a:noFill/>
          <a:ln w="25400" cap="rnd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7" name="Straight Connector 6"/>
          <p:cNvCxnSpPr/>
          <p:nvPr/>
        </p:nvCxnSpPr>
        <p:spPr>
          <a:xfrm>
            <a:off x="7888372" y="3140968"/>
            <a:ext cx="0" cy="1270293"/>
          </a:xfrm>
          <a:prstGeom prst="line">
            <a:avLst/>
          </a:prstGeom>
          <a:noFill/>
          <a:ln w="25400" cap="rnd" cmpd="sng" algn="ctr">
            <a:solidFill>
              <a:sysClr val="windowText" lastClr="000000"/>
            </a:solidFill>
            <a:prstDash val="solid"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" name="Straight Arrow Connector 9"/>
          <p:cNvCxnSpPr/>
          <p:nvPr/>
        </p:nvCxnSpPr>
        <p:spPr>
          <a:xfrm flipH="1" flipV="1">
            <a:off x="6300192" y="4411261"/>
            <a:ext cx="1588180" cy="719"/>
          </a:xfrm>
          <a:prstGeom prst="straightConnector1">
            <a:avLst/>
          </a:prstGeom>
          <a:noFill/>
          <a:ln w="25400" cap="rnd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1043608" cy="365760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31 / 27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45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9- مطالعه موردی (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ادامه)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49424"/>
            <a:ext cx="8496944" cy="4325112"/>
          </a:xfrm>
        </p:spPr>
        <p:txBody>
          <a:bodyPr>
            <a:normAutofit/>
          </a:bodyPr>
          <a:lstStyle/>
          <a:p>
            <a:pPr marL="109728" indent="0">
              <a:buClr>
                <a:schemeClr val="tx1"/>
              </a:buClr>
              <a:buNone/>
            </a:pPr>
            <a:endParaRPr lang="fa-IR" dirty="0" smtClean="0"/>
          </a:p>
          <a:p>
            <a:pPr marL="109728" indent="0">
              <a:buClr>
                <a:schemeClr val="tx1"/>
              </a:buClr>
              <a:buNone/>
            </a:pPr>
            <a:endParaRPr lang="fa-IR" dirty="0"/>
          </a:p>
          <a:p>
            <a:pPr marL="109728" indent="0">
              <a:buClr>
                <a:schemeClr val="tx1"/>
              </a:buClr>
              <a:buNone/>
            </a:pPr>
            <a:r>
              <a:rPr lang="fa-IR" dirty="0" smtClean="0"/>
              <a:t>- علم </a:t>
            </a:r>
            <a:r>
              <a:rPr lang="fa-IR" dirty="0"/>
              <a:t>دینی چیست؟</a:t>
            </a:r>
          </a:p>
          <a:p>
            <a:pPr marL="109728" indent="0">
              <a:buClr>
                <a:schemeClr val="tx1"/>
              </a:buClr>
              <a:buNone/>
            </a:pPr>
            <a:endParaRPr lang="fa-IR" dirty="0"/>
          </a:p>
          <a:p>
            <a:pPr marL="109728" indent="0">
              <a:buClr>
                <a:schemeClr val="tx1"/>
              </a:buClr>
              <a:buNone/>
            </a:pPr>
            <a:r>
              <a:rPr lang="fa-IR" sz="2600" dirty="0"/>
              <a:t>       - دینی بودن علم وابسته به نیت آدم است.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600" dirty="0"/>
              <a:t>       - علم دینی علمی است که موضوعش قول و فعل خداوند باشد.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899592" cy="365760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31/ 28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5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9- مطالعه موردی (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ادامه)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7859216" cy="4325112"/>
          </a:xfrm>
        </p:spPr>
        <p:txBody>
          <a:bodyPr>
            <a:normAutofit/>
          </a:bodyPr>
          <a:lstStyle/>
          <a:p>
            <a:pPr marL="109728" indent="0">
              <a:buClr>
                <a:schemeClr val="tx1"/>
              </a:buClr>
              <a:buNone/>
            </a:pPr>
            <a:r>
              <a:rPr lang="fa-IR" dirty="0" smtClean="0"/>
              <a:t>- علم </a:t>
            </a:r>
            <a:r>
              <a:rPr lang="fa-IR" dirty="0"/>
              <a:t>دینی چیست؟</a:t>
            </a:r>
          </a:p>
          <a:p>
            <a:pPr marL="109728" indent="0">
              <a:buClr>
                <a:schemeClr val="tx1"/>
              </a:buClr>
              <a:buNone/>
            </a:pPr>
            <a:endParaRPr lang="fa-IR" sz="2600" dirty="0"/>
          </a:p>
          <a:p>
            <a:pPr marL="109728" indent="0">
              <a:buClr>
                <a:schemeClr val="tx1"/>
              </a:buClr>
              <a:buNone/>
            </a:pPr>
            <a:r>
              <a:rPr lang="fa-IR" sz="2600" dirty="0" smtClean="0"/>
              <a:t>- </a:t>
            </a:r>
            <a:r>
              <a:rPr lang="fa-IR" sz="2600" dirty="0"/>
              <a:t>علم دینی در سطح مبانی و نظریه هایش ناسازگار با آموزه های دینی نیست.</a:t>
            </a:r>
          </a:p>
          <a:p>
            <a:pPr marL="109728" indent="0">
              <a:buClr>
                <a:schemeClr val="tx1"/>
              </a:buClr>
              <a:buNone/>
            </a:pPr>
            <a:endParaRPr lang="fa-IR" sz="2600" dirty="0"/>
          </a:p>
          <a:p>
            <a:pPr marL="109728" indent="0" algn="just">
              <a:buClr>
                <a:schemeClr val="tx1"/>
              </a:buClr>
              <a:buNone/>
            </a:pPr>
            <a:r>
              <a:rPr lang="fa-IR" sz="2600" dirty="0"/>
              <a:t>- علم دینی علمی است که بتوان زیربنای متافیزیکی آن را پاره ای از اندیشه های دینی در نظر گرفت.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899592" cy="365760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31/ 29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43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1- مقدمه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49424"/>
            <a:ext cx="8856984" cy="4325112"/>
          </a:xfrm>
        </p:spPr>
        <p:txBody>
          <a:bodyPr/>
          <a:lstStyle/>
          <a:p>
            <a:pPr marL="109728" indent="0">
              <a:buClr>
                <a:schemeClr val="tx1"/>
              </a:buClr>
              <a:buNone/>
            </a:pPr>
            <a:r>
              <a:rPr lang="fa-IR" dirty="0"/>
              <a:t>- رویکرد فلسفی به علم              علم بمثابه یک نظام معرفتی</a:t>
            </a:r>
            <a:br>
              <a:rPr lang="fa-IR" dirty="0"/>
            </a:br>
            <a:r>
              <a:rPr lang="fa-IR" dirty="0"/>
              <a:t>- رویکرد سیاستگذاری به علم        علم بمثابه یک نهاد اقتصادی- اجتماعی سیاسی</a:t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r>
              <a:rPr lang="fa-IR" dirty="0"/>
              <a:t>- آیا امکان همکاری میان این دو حوزه وجود دارد؟ </a:t>
            </a:r>
            <a:endParaRPr lang="fa-IR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076056" y="2564904"/>
            <a:ext cx="1056067" cy="0"/>
          </a:xfrm>
          <a:prstGeom prst="straightConnector1">
            <a:avLst/>
          </a:prstGeom>
          <a:noFill/>
          <a:ln w="25400" cap="rnd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" name="Straight Arrow Connector 4"/>
          <p:cNvCxnSpPr/>
          <p:nvPr/>
        </p:nvCxnSpPr>
        <p:spPr>
          <a:xfrm flipH="1">
            <a:off x="5004048" y="2996952"/>
            <a:ext cx="551100" cy="0"/>
          </a:xfrm>
          <a:prstGeom prst="straightConnector1">
            <a:avLst/>
          </a:prstGeom>
          <a:noFill/>
          <a:ln w="25400" cap="rnd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3</a:t>
            </a:fld>
            <a:r>
              <a:rPr lang="fa-IR" dirty="0" smtClean="0">
                <a:cs typeface="B Nazanin" panose="00000400000000000000" pitchFamily="2" charset="-78"/>
              </a:rPr>
              <a:t>/31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49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9- مطالعه موردی (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ادامه)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49424"/>
            <a:ext cx="8856984" cy="4325112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dirty="0" smtClean="0"/>
              <a:t>- علم </a:t>
            </a:r>
            <a:r>
              <a:rPr lang="fa-IR" dirty="0"/>
              <a:t>دینی چیست؟</a:t>
            </a:r>
          </a:p>
          <a:p>
            <a:pPr marL="402336" lvl="1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sz="2400" dirty="0" smtClean="0"/>
              <a:t>- </a:t>
            </a:r>
            <a:r>
              <a:rPr lang="fa-IR" sz="2400" dirty="0"/>
              <a:t>منظور از علم دینی استخراج علم از متون دینی نیست.</a:t>
            </a:r>
          </a:p>
          <a:p>
            <a:pPr marL="402336" lvl="1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sz="2400" dirty="0"/>
              <a:t>- منظور از علم دینی ملاحظه کلیت قضایای علمی در یک متن متافیزیکی دینی است.</a:t>
            </a:r>
          </a:p>
          <a:p>
            <a:pPr marL="402336" lvl="1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sz="2400" dirty="0"/>
              <a:t>- علم دینی علمی است که از یک فضای ذهنی دینی بیرون می تراورد.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971600" cy="365760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31/ 30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97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9- مطالعه موردی (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ادامه)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49424"/>
            <a:ext cx="8208912" cy="4325112"/>
          </a:xfrm>
        </p:spPr>
        <p:txBody>
          <a:bodyPr>
            <a:normAutofit/>
          </a:bodyPr>
          <a:lstStyle/>
          <a:p>
            <a:pPr marL="109728" indent="0">
              <a:buClr>
                <a:schemeClr val="tx1"/>
              </a:buClr>
              <a:buNone/>
            </a:pPr>
            <a:endParaRPr lang="fa-IR" dirty="0" smtClean="0"/>
          </a:p>
          <a:p>
            <a:pPr marL="109728" indent="0">
              <a:buClr>
                <a:schemeClr val="tx1"/>
              </a:buClr>
              <a:buNone/>
            </a:pPr>
            <a:r>
              <a:rPr lang="fa-IR" dirty="0"/>
              <a:t>- ساخت و سرشت گفتمان علم دینی از جنس مباحث فلسفه علمی است.</a:t>
            </a:r>
          </a:p>
          <a:p>
            <a:pPr marL="109728" indent="0">
              <a:buClr>
                <a:schemeClr val="tx1"/>
              </a:buClr>
              <a:buNone/>
            </a:pPr>
            <a:endParaRPr lang="fa-IR" dirty="0"/>
          </a:p>
          <a:p>
            <a:pPr marL="109728" indent="0">
              <a:buClr>
                <a:schemeClr val="tx1"/>
              </a:buClr>
              <a:buNone/>
            </a:pPr>
            <a:r>
              <a:rPr lang="fa-IR" dirty="0"/>
              <a:t>- تاثیر گفتمان علم دینی بر نقشه جامع علمی کشور</a:t>
            </a:r>
          </a:p>
          <a:p>
            <a:pPr marL="109728" indent="0">
              <a:buClr>
                <a:schemeClr val="tx1"/>
              </a:buClr>
              <a:buNone/>
            </a:pPr>
            <a:endParaRPr lang="fa-IR" dirty="0"/>
          </a:p>
          <a:p>
            <a:pPr marL="109728" indent="0">
              <a:buClr>
                <a:schemeClr val="tx1"/>
              </a:buClr>
              <a:buNone/>
            </a:pPr>
            <a:r>
              <a:rPr lang="fa-IR" dirty="0"/>
              <a:t>- ارزش های بنیادین یا «روح حاکم بر حرکت علمی کشور» در سند نقشه جامع علمی متاثر از گفتمان علم دینی است.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971600" cy="365760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31/ 31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031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2- معرفی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حوزه فلسفه علم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249424"/>
            <a:ext cx="7787208" cy="4325112"/>
          </a:xfrm>
        </p:spPr>
        <p:txBody>
          <a:bodyPr/>
          <a:lstStyle/>
          <a:p>
            <a:pPr marL="109728" indent="0">
              <a:buClr>
                <a:schemeClr val="tx1"/>
              </a:buClr>
              <a:buNone/>
            </a:pPr>
            <a:r>
              <a:rPr lang="fa-IR" dirty="0"/>
              <a:t>- سوالات کلیدی در فلسفه علم:</a:t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r>
              <a:rPr lang="fa-IR" sz="2600" dirty="0"/>
              <a:t>   - مرز میان علم و غیر علم کجاست؟</a:t>
            </a:r>
            <a:br>
              <a:rPr lang="fa-IR" sz="2600" dirty="0"/>
            </a:br>
            <a:r>
              <a:rPr lang="fa-IR" sz="2600" dirty="0"/>
              <a:t>   - نظریه های علمی به کدام دلایل قابل اتکا می شوند؟</a:t>
            </a:r>
            <a:br>
              <a:rPr lang="fa-IR" sz="2600" dirty="0"/>
            </a:br>
            <a:r>
              <a:rPr lang="fa-IR" sz="2600" dirty="0"/>
              <a:t>   - این نظریه ها چگونه کشف و چگونه ارزیابی می شوند؟</a:t>
            </a:r>
            <a:br>
              <a:rPr lang="fa-IR" sz="2600" dirty="0"/>
            </a:br>
            <a:r>
              <a:rPr lang="fa-IR" sz="2600" dirty="0"/>
              <a:t>   - مفاهیم نظری در علم معنای خود را چگونه بدست می آورند؟</a:t>
            </a:r>
            <a:br>
              <a:rPr lang="fa-IR" sz="2600" dirty="0"/>
            </a:br>
            <a:r>
              <a:rPr lang="fa-IR" sz="2600" dirty="0"/>
              <a:t>   - نقش نظریه پردازی و آزمایش بترتیب در علم چیست؟</a:t>
            </a:r>
            <a:br>
              <a:rPr lang="fa-IR" sz="2600" dirty="0"/>
            </a:br>
            <a:r>
              <a:rPr lang="fa-IR" sz="2600" dirty="0"/>
              <a:t>   - ...</a:t>
            </a:r>
            <a:br>
              <a:rPr lang="fa-IR" sz="2600" dirty="0"/>
            </a:br>
            <a:endParaRPr lang="fa-IR" sz="2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4/31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9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2- معرفی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حوزه فلسفه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علم (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ادامه)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075240" cy="4325112"/>
          </a:xfrm>
        </p:spPr>
        <p:txBody>
          <a:bodyPr/>
          <a:lstStyle/>
          <a:p>
            <a:pPr marL="109728" indent="0">
              <a:buClr>
                <a:schemeClr val="tx1"/>
              </a:buClr>
              <a:buNone/>
            </a:pPr>
            <a:r>
              <a:rPr lang="fa-IR" dirty="0"/>
              <a:t>- فقدان توافق فراگیر میان فیلسوفان علم</a:t>
            </a:r>
            <a:br>
              <a:rPr lang="fa-IR" dirty="0"/>
            </a:br>
            <a:r>
              <a:rPr lang="fa-IR" dirty="0"/>
              <a:t>                            </a:t>
            </a:r>
            <a:r>
              <a:rPr lang="fa-IR" sz="2600" dirty="0"/>
              <a:t>- مثال 1: پدیدارهای غیر قابل مشاهده</a:t>
            </a:r>
            <a:br>
              <a:rPr lang="fa-IR" sz="2600" dirty="0"/>
            </a:br>
            <a:r>
              <a:rPr lang="fa-IR" sz="2600" dirty="0"/>
              <a:t>                            - مثال 2: امکان موجه سازی استدلال علمی</a:t>
            </a:r>
            <a:r>
              <a:rPr lang="fa-IR" dirty="0"/>
              <a:t/>
            </a:r>
            <a:br>
              <a:rPr lang="fa-IR" dirty="0"/>
            </a:br>
            <a:r>
              <a:rPr lang="fa-IR" dirty="0"/>
              <a:t>- فلسفه علم بطور کلی در برابر فلسفه علوم خاص</a:t>
            </a:r>
            <a:br>
              <a:rPr lang="fa-IR" dirty="0"/>
            </a:br>
            <a:r>
              <a:rPr lang="fa-IR" dirty="0"/>
              <a:t>                            </a:t>
            </a:r>
            <a:r>
              <a:rPr lang="fa-IR" sz="2600" dirty="0"/>
              <a:t>- مثال 1: فلسفه فیزیک</a:t>
            </a:r>
            <a:br>
              <a:rPr lang="fa-IR" sz="2600" dirty="0"/>
            </a:br>
            <a:r>
              <a:rPr lang="fa-IR" sz="2600" dirty="0"/>
              <a:t>                            - مثال 2: فلسفه زیست شناسی</a:t>
            </a:r>
            <a:endParaRPr lang="fa-IR" sz="2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5/31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626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2- معرفی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حوزه فلسفه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علم (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ادامه)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249424"/>
            <a:ext cx="7560840" cy="4325112"/>
          </a:xfrm>
        </p:spPr>
        <p:txBody>
          <a:bodyPr/>
          <a:lstStyle/>
          <a:p>
            <a:pPr marL="109728" indent="0">
              <a:buClr>
                <a:schemeClr val="tx1"/>
              </a:buClr>
              <a:buNone/>
            </a:pPr>
            <a:endParaRPr lang="fa-IR" dirty="0" smtClean="0"/>
          </a:p>
          <a:p>
            <a:pPr marL="109728" indent="0">
              <a:buClr>
                <a:schemeClr val="tx1"/>
              </a:buClr>
              <a:buNone/>
            </a:pPr>
            <a:r>
              <a:rPr lang="fa-IR" dirty="0" smtClean="0"/>
              <a:t>- </a:t>
            </a:r>
            <a:r>
              <a:rPr lang="fa-IR" dirty="0"/>
              <a:t>ریشه های تاریخی فلسفه علم: ارسطو و یونان باستان</a:t>
            </a:r>
            <a:br>
              <a:rPr lang="fa-IR" dirty="0"/>
            </a:br>
            <a:r>
              <a:rPr lang="fa-IR" dirty="0"/>
              <a:t>- اوایل قرن بیستم و جنبش پوزیتیویستهای منطقی</a:t>
            </a:r>
            <a:br>
              <a:rPr lang="fa-IR" dirty="0"/>
            </a:br>
            <a:r>
              <a:rPr lang="fa-IR" dirty="0"/>
              <a:t>- استانداردهای معتدل کارل پوپر</a:t>
            </a:r>
            <a:br>
              <a:rPr lang="fa-IR" dirty="0"/>
            </a:br>
            <a:r>
              <a:rPr lang="fa-IR" dirty="0"/>
              <a:t>- توماس کوهن: انقلاب های علمی و شیفت های پارادایمی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endParaRPr lang="fa-IR" dirty="0">
              <a:solidFill>
                <a:prstClr val="black"/>
              </a:solidFill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31/ 6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570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2- معرفی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حوزه فلسفه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علم (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ادامه)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49424"/>
            <a:ext cx="7848872" cy="4325112"/>
          </a:xfrm>
        </p:spPr>
        <p:txBody>
          <a:bodyPr/>
          <a:lstStyle/>
          <a:p>
            <a:pPr marL="109728" indent="0">
              <a:buClr>
                <a:schemeClr val="tx1"/>
              </a:buClr>
              <a:buNone/>
            </a:pPr>
            <a:endParaRPr lang="fa-IR" dirty="0" smtClean="0"/>
          </a:p>
          <a:p>
            <a:pPr marL="109728" indent="0">
              <a:buClr>
                <a:schemeClr val="tx1"/>
              </a:buClr>
              <a:buNone/>
            </a:pPr>
            <a:r>
              <a:rPr lang="fa-IR" dirty="0" smtClean="0"/>
              <a:t>- </a:t>
            </a:r>
            <a:r>
              <a:rPr lang="fa-IR" dirty="0"/>
              <a:t>انسجام گرایی: کواین و دیگران</a:t>
            </a:r>
            <a:br>
              <a:rPr lang="fa-IR" dirty="0"/>
            </a:br>
            <a:r>
              <a:rPr lang="fa-IR" dirty="0"/>
              <a:t>- بر ضد روش: پل فایرابند</a:t>
            </a:r>
            <a:br>
              <a:rPr lang="fa-IR" dirty="0"/>
            </a:br>
            <a:r>
              <a:rPr lang="fa-IR" dirty="0"/>
              <a:t>- فعالیت در مرزهای فلسفه و جامعه شناسی: دیوید بلور و بری بارنز</a:t>
            </a:r>
            <a:br>
              <a:rPr lang="fa-IR" dirty="0"/>
            </a:br>
            <a:r>
              <a:rPr lang="fa-IR" dirty="0"/>
              <a:t>- فلسفه قاره ایِ علم 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31 /7 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78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3- سیاستگذاری علم، فناوری و نوآوری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49424"/>
            <a:ext cx="7920880" cy="4325112"/>
          </a:xfrm>
        </p:spPr>
        <p:txBody>
          <a:bodyPr/>
          <a:lstStyle/>
          <a:p>
            <a:pPr marL="109728" indent="0">
              <a:buClr>
                <a:schemeClr val="tx1"/>
              </a:buClr>
              <a:buNone/>
            </a:pPr>
            <a:endParaRPr lang="fa-IR" dirty="0" smtClean="0"/>
          </a:p>
          <a:p>
            <a:pPr marL="109728" indent="0">
              <a:buClr>
                <a:schemeClr val="tx1"/>
              </a:buClr>
              <a:buNone/>
            </a:pPr>
            <a:r>
              <a:rPr lang="fa-IR" dirty="0" smtClean="0"/>
              <a:t>- </a:t>
            </a:r>
            <a:r>
              <a:rPr lang="fa-IR" dirty="0"/>
              <a:t>نضج گیری: اوایل دهه 1960 میلادی</a:t>
            </a:r>
            <a:br>
              <a:rPr lang="fa-IR" dirty="0"/>
            </a:br>
            <a:r>
              <a:rPr lang="fa-IR" sz="2600" dirty="0"/>
              <a:t>                - تقاضا محوری از همان بدو تولد</a:t>
            </a:r>
            <a:br>
              <a:rPr lang="fa-IR" sz="2600" dirty="0"/>
            </a:br>
            <a:r>
              <a:rPr lang="fa-IR" sz="2600" dirty="0"/>
              <a:t>                - نقش سیاستمداران و مدیران کمپانی های اقتصادی</a:t>
            </a:r>
            <a:r>
              <a:rPr lang="fa-IR" dirty="0"/>
              <a:t/>
            </a:r>
            <a:br>
              <a:rPr lang="fa-IR" dirty="0"/>
            </a:br>
            <a:r>
              <a:rPr lang="fa-IR" dirty="0"/>
              <a:t>- ریچارد نلسون و کنث اَرو در موسسه رَند </a:t>
            </a:r>
            <a:br>
              <a:rPr lang="fa-IR" dirty="0"/>
            </a:br>
            <a:r>
              <a:rPr lang="fa-IR" dirty="0"/>
              <a:t>- اقتصادِ علوم بنیادی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31/ 8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119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3- سیاستگذاری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علم، فناوری و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نوآوری (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ادامه)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49424"/>
            <a:ext cx="8856984" cy="4325112"/>
          </a:xfrm>
        </p:spPr>
        <p:txBody>
          <a:bodyPr/>
          <a:lstStyle/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dirty="0" smtClean="0"/>
              <a:t>-  </a:t>
            </a:r>
            <a:r>
              <a:rPr lang="fa-IR" dirty="0"/>
              <a:t>آغاز مطالعات نوآوری در اروپا</a:t>
            </a:r>
            <a:br>
              <a:rPr lang="fa-IR" dirty="0"/>
            </a:br>
            <a:r>
              <a:rPr lang="fa-IR" dirty="0"/>
              <a:t>- فدراسیون صنایع بریتانیا، </a:t>
            </a:r>
            <a:r>
              <a:rPr lang="en-US" dirty="0" smtClean="0"/>
              <a:t>OECD </a:t>
            </a:r>
            <a:r>
              <a:rPr lang="fa-IR" dirty="0" smtClean="0"/>
              <a:t> و </a:t>
            </a:r>
            <a:r>
              <a:rPr lang="fa-IR" dirty="0"/>
              <a:t>کریستوفر فریمن</a:t>
            </a:r>
            <a:br>
              <a:rPr lang="fa-IR" dirty="0"/>
            </a:br>
            <a:r>
              <a:rPr lang="fa-IR" dirty="0"/>
              <a:t>- </a:t>
            </a:r>
            <a:r>
              <a:rPr lang="fa-IR" dirty="0" smtClean="0"/>
              <a:t>بنیانگذاری</a:t>
            </a:r>
            <a:r>
              <a:rPr lang="en-US" dirty="0" smtClean="0"/>
              <a:t>SPRU </a:t>
            </a:r>
            <a:r>
              <a:rPr lang="fa-IR" dirty="0" smtClean="0"/>
              <a:t> در </a:t>
            </a:r>
            <a:r>
              <a:rPr lang="fa-IR" dirty="0"/>
              <a:t>دانشگاه ساکس</a:t>
            </a:r>
            <a:br>
              <a:rPr lang="fa-IR" dirty="0"/>
            </a:br>
            <a:r>
              <a:rPr lang="fa-IR" dirty="0"/>
              <a:t>-  خصلت میان رشته ای مطالعات نوآوری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31/ 9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30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368</TotalTime>
  <Words>1156</Words>
  <Application>Microsoft Office PowerPoint</Application>
  <PresentationFormat>On-screen Show (4:3)</PresentationFormat>
  <Paragraphs>200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B Titr</vt:lpstr>
      <vt:lpstr>Arial</vt:lpstr>
      <vt:lpstr>B Nazanin</vt:lpstr>
      <vt:lpstr>B Lotus</vt:lpstr>
      <vt:lpstr> b nazanin</vt:lpstr>
      <vt:lpstr> b titr</vt:lpstr>
      <vt:lpstr>Wingdings 2</vt:lpstr>
      <vt:lpstr>Trebuchet MS</vt:lpstr>
      <vt:lpstr>Georgia</vt:lpstr>
      <vt:lpstr>Wingdings</vt:lpstr>
      <vt:lpstr>Calibri</vt:lpstr>
      <vt:lpstr>Urban</vt:lpstr>
      <vt:lpstr>مسیرهای تلاقی و همکاری فلسفه علم  با سیاست‌گذاری علم، فناوری و نوآوری</vt:lpstr>
      <vt:lpstr>فهرست مطالب</vt:lpstr>
      <vt:lpstr>1- مقدمه</vt:lpstr>
      <vt:lpstr>2- معرفی حوزه فلسفه علم</vt:lpstr>
      <vt:lpstr>2- معرفی حوزه فلسفه علم (ادامه)</vt:lpstr>
      <vt:lpstr>2- معرفی حوزه فلسفه علم (ادامه)</vt:lpstr>
      <vt:lpstr>2- معرفی حوزه فلسفه علم (ادامه)</vt:lpstr>
      <vt:lpstr>3- سیاستگذاری علم، فناوری و نوآوری</vt:lpstr>
      <vt:lpstr>3- سیاستگذاری علم، فناوری و نوآوری (ادامه)</vt:lpstr>
      <vt:lpstr>3- سیاستگذاری علم، فناوری و نوآوری (ادامه) </vt:lpstr>
      <vt:lpstr>3- سیاستگذاری علم، فناوری و نوآوری (ادامه)</vt:lpstr>
      <vt:lpstr>3- سیاستگذاری علم، فناوری و نوآوری (ادامه)</vt:lpstr>
      <vt:lpstr>3- سیاستگذاری علم، فناوری و نوآوری (ادامه)</vt:lpstr>
      <vt:lpstr>4- مسیرهای همکاری</vt:lpstr>
      <vt:lpstr>5- فلسفه مطالعات نوآوری</vt:lpstr>
      <vt:lpstr>5- فلسفه مطالعات نوآوری (ادامه)</vt:lpstr>
      <vt:lpstr>5- فلسفه مطالعات نوآوری (ادامه)</vt:lpstr>
      <vt:lpstr>6- جریان نوآوری مسئولانه</vt:lpstr>
      <vt:lpstr>6- جریان نوآوری مسئولانه (ادامه)</vt:lpstr>
      <vt:lpstr>6- جریان نوآوری مسئولانه (ادامه)</vt:lpstr>
      <vt:lpstr>7- علوم شناختی و پدیده نوآوری</vt:lpstr>
      <vt:lpstr>7- علوم شناختی و پدیده نوآوری (ادامه)</vt:lpstr>
      <vt:lpstr>7- علوم شناختی و پدیده نوآوری (ادامه)</vt:lpstr>
      <vt:lpstr>8- پتانسیل های فلسفه فناوری</vt:lpstr>
      <vt:lpstr>8- پتانسیل های فلسفه فناوری (ادامه)</vt:lpstr>
      <vt:lpstr>8- پتانسیل های فلسفه فناوری (ادامه)</vt:lpstr>
      <vt:lpstr>9- مطالعه موردی: تاثیر فلسفه علم بر سیاست علم، فناوری و نوآوری</vt:lpstr>
      <vt:lpstr>9- مطالعه موردی (ادامه)</vt:lpstr>
      <vt:lpstr>9- مطالعه موردی (ادامه)</vt:lpstr>
      <vt:lpstr>9- مطالعه موردی (ادامه)</vt:lpstr>
      <vt:lpstr>9- مطالعه موردی (ادامه)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فصل</dc:title>
  <dc:creator>h.ahmadi</dc:creator>
  <cp:lastModifiedBy>Windows User</cp:lastModifiedBy>
  <cp:revision>50</cp:revision>
  <dcterms:created xsi:type="dcterms:W3CDTF">2019-05-01T06:29:46Z</dcterms:created>
  <dcterms:modified xsi:type="dcterms:W3CDTF">2019-07-17T13:55:31Z</dcterms:modified>
</cp:coreProperties>
</file>