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tl="1" embedTrueTypeFonts="1" saveSubsetFonts="1" bookmarkIdSeed="3">
  <p:sldMasterIdLst>
    <p:sldMasterId id="2147483660" r:id="rId1"/>
  </p:sldMasterIdLst>
  <p:notesMasterIdLst>
    <p:notesMasterId r:id="rId44"/>
  </p:notesMasterIdLst>
  <p:sldIdLst>
    <p:sldId id="256" r:id="rId2"/>
    <p:sldId id="269" r:id="rId3"/>
    <p:sldId id="268" r:id="rId4"/>
    <p:sldId id="270" r:id="rId5"/>
    <p:sldId id="271" r:id="rId6"/>
    <p:sldId id="272" r:id="rId7"/>
    <p:sldId id="275" r:id="rId8"/>
    <p:sldId id="276" r:id="rId9"/>
    <p:sldId id="278" r:id="rId10"/>
    <p:sldId id="277" r:id="rId11"/>
    <p:sldId id="273" r:id="rId12"/>
    <p:sldId id="274" r:id="rId13"/>
    <p:sldId id="279" r:id="rId14"/>
    <p:sldId id="280" r:id="rId15"/>
    <p:sldId id="281" r:id="rId16"/>
    <p:sldId id="282" r:id="rId17"/>
    <p:sldId id="283" r:id="rId18"/>
    <p:sldId id="284" r:id="rId19"/>
    <p:sldId id="285" r:id="rId20"/>
    <p:sldId id="286" r:id="rId21"/>
    <p:sldId id="287" r:id="rId22"/>
    <p:sldId id="292" r:id="rId23"/>
    <p:sldId id="288" r:id="rId24"/>
    <p:sldId id="293" r:id="rId25"/>
    <p:sldId id="294" r:id="rId26"/>
    <p:sldId id="295" r:id="rId27"/>
    <p:sldId id="296" r:id="rId28"/>
    <p:sldId id="289" r:id="rId29"/>
    <p:sldId id="290" r:id="rId30"/>
    <p:sldId id="291" r:id="rId31"/>
    <p:sldId id="297" r:id="rId32"/>
    <p:sldId id="298" r:id="rId33"/>
    <p:sldId id="299" r:id="rId34"/>
    <p:sldId id="302" r:id="rId35"/>
    <p:sldId id="303" r:id="rId36"/>
    <p:sldId id="304" r:id="rId37"/>
    <p:sldId id="305" r:id="rId38"/>
    <p:sldId id="306" r:id="rId39"/>
    <p:sldId id="307" r:id="rId40"/>
    <p:sldId id="308" r:id="rId41"/>
    <p:sldId id="311" r:id="rId42"/>
    <p:sldId id="310" r:id="rId43"/>
  </p:sldIdLst>
  <p:sldSz cx="9144000" cy="6858000" type="screen4x3"/>
  <p:notesSz cx="6858000" cy="9144000"/>
  <p:embeddedFontLst>
    <p:embeddedFont>
      <p:font typeface="Wingdings 2" panose="05020102010507070707" pitchFamily="18" charset="2"/>
      <p:regular r:id="rId45"/>
    </p:embeddedFont>
    <p:embeddedFont>
      <p:font typeface="B Nazanin" panose="00000400000000000000" pitchFamily="2" charset="-78"/>
      <p:regular r:id="rId46"/>
      <p:bold r:id="rId47"/>
    </p:embeddedFont>
    <p:embeddedFont>
      <p:font typeface="Trebuchet MS" panose="020B0603020202020204" pitchFamily="34" charset="0"/>
      <p:regular r:id="rId48"/>
      <p:bold r:id="rId49"/>
      <p:italic r:id="rId50"/>
      <p:boldItalic r:id="rId51"/>
    </p:embeddedFont>
    <p:embeddedFont>
      <p:font typeface="Calibri" panose="020F0502020204030204" pitchFamily="34" charset="0"/>
      <p:regular r:id="rId52"/>
      <p:bold r:id="rId53"/>
      <p:italic r:id="rId54"/>
      <p:boldItalic r:id="rId55"/>
    </p:embeddedFont>
    <p:embeddedFont>
      <p:font typeface="B Titr" panose="00000700000000000000" pitchFamily="2" charset="-78"/>
      <p:bold r:id="rId56"/>
    </p:embeddedFont>
    <p:embeddedFont>
      <p:font typeface="Georgia" panose="02040502050405020303" pitchFamily="18" charset="0"/>
      <p:regular r:id="rId57"/>
      <p:bold r:id="rId58"/>
      <p:italic r:id="rId59"/>
      <p:boldItalic r:id="rId60"/>
    </p:embeddedFont>
  </p:embeddedFontLst>
  <p:defaultTextStyle>
    <a:defPPr>
      <a:defRPr lang="fa-IR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9" d="100"/>
          <a:sy n="69" d="100"/>
        </p:scale>
        <p:origin x="141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font" Target="fonts/font3.fntdata"/><Relationship Id="rId50" Type="http://schemas.openxmlformats.org/officeDocument/2006/relationships/font" Target="fonts/font6.fntdata"/><Relationship Id="rId55" Type="http://schemas.openxmlformats.org/officeDocument/2006/relationships/font" Target="fonts/font11.fntdata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font" Target="fonts/font1.fntdata"/><Relationship Id="rId53" Type="http://schemas.openxmlformats.org/officeDocument/2006/relationships/font" Target="fonts/font9.fntdata"/><Relationship Id="rId58" Type="http://schemas.openxmlformats.org/officeDocument/2006/relationships/font" Target="fonts/font14.fntdata"/><Relationship Id="rId5" Type="http://schemas.openxmlformats.org/officeDocument/2006/relationships/slide" Target="slides/slide4.xml"/><Relationship Id="rId61" Type="http://schemas.openxmlformats.org/officeDocument/2006/relationships/presProps" Target="pres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font" Target="fonts/font4.fntdata"/><Relationship Id="rId56" Type="http://schemas.openxmlformats.org/officeDocument/2006/relationships/font" Target="fonts/font12.fntdata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font" Target="fonts/font7.fntdata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font" Target="fonts/font2.fntdata"/><Relationship Id="rId59" Type="http://schemas.openxmlformats.org/officeDocument/2006/relationships/font" Target="fonts/font15.fntdata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font" Target="fonts/font10.fntdata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font" Target="fonts/font5.fntdata"/><Relationship Id="rId57" Type="http://schemas.openxmlformats.org/officeDocument/2006/relationships/font" Target="fonts/font13.fntdata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52" Type="http://schemas.openxmlformats.org/officeDocument/2006/relationships/font" Target="fonts/font8.fntdata"/><Relationship Id="rId60" Type="http://schemas.openxmlformats.org/officeDocument/2006/relationships/font" Target="fonts/font16.fntdata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30834FF-783A-49DA-BEB8-D70D070731C9}" type="datetimeFigureOut">
              <a:rPr lang="en-US" smtClean="0"/>
              <a:pPr/>
              <a:t>7/23/2019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B720B75-4C2C-4F62-9882-6527A7A5586E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3258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0B75-4C2C-4F62-9882-6527A7A5586E}" type="slidenum">
              <a:rPr lang="en-US" smtClean="0"/>
              <a:pPr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93854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B720B75-4C2C-4F62-9882-6527A7A5586E}" type="slidenum">
              <a:rPr lang="en-US" smtClean="0"/>
              <a:pPr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53699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Rectangle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Rectangle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Rectangle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Rectangle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Rounded Rectangle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Rounded Rectangle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>
            <a:normAutofit/>
          </a:bodyPr>
          <a:lstStyle>
            <a:lvl1pPr algn="ctr">
              <a:defRPr sz="4000">
                <a:solidFill>
                  <a:schemeClr val="bg1"/>
                </a:solidFill>
                <a:cs typeface="B Titr" pitchFamily="2" charset="-78"/>
              </a:defRPr>
            </a:lvl1pPr>
          </a:lstStyle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r" rtl="1">
              <a:buNone/>
              <a:defRPr sz="2400">
                <a:solidFill>
                  <a:schemeClr val="tx2"/>
                </a:solidFill>
                <a:cs typeface="B Nazanin" pitchFamily="2" charset="-78"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dirty="0" smtClean="0"/>
              <a:t>Click to edit Master subtitle style</a:t>
            </a:r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BC0262E5-80E3-4B37-ADE6-DC090F24AA72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10F6F1B-1038-4793-B86D-369355B28E59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36DD670B-B200-457E-BDBE-C9AEFBBED600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A79F858-C247-4E3C-B122-54C07611E9DD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2A3EF2B9-313B-4943-8989-A7B32B146A9E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6" name="Date Placeholder 25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rtlCol="0"/>
          <a:lstStyle/>
          <a:p>
            <a:fld id="{A131D593-8C8B-422E-8EF7-507C6AD51BA9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12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rtlCol="0"/>
          <a:lstStyle/>
          <a:p>
            <a:endParaRPr lang="fa-I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70B6E90A-205C-4559-B710-E2A6C63D1542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47538E2E-FA99-4713-A32D-0AF9336351C0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A045AD8-49CC-4646-B20F-8E592601E5C1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/>
          <a:lstStyle/>
          <a:p>
            <a:fld id="{C146EC1A-5C2C-489A-828D-0B2CFB93DDE5}" type="datetime8">
              <a:rPr lang="fa-IR" smtClean="0"/>
              <a:t>23 ژوئيه 19</a:t>
            </a:fld>
            <a:endParaRPr lang="fa-I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/>
          <a:lstStyle/>
          <a:p>
            <a:endParaRPr lang="fa-I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Rectangle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Rectangle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dirty="0" smtClean="0"/>
              <a:t>Click to edit Master title style</a:t>
            </a:r>
            <a:endParaRPr kumimoji="0" lang="en-US" dirty="0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dirty="0" smtClean="0"/>
              <a:t>Click to edit Master text styles</a:t>
            </a:r>
          </a:p>
          <a:p>
            <a:pPr lvl="1" eaLnBrk="1" latinLnBrk="0" hangingPunct="1"/>
            <a:r>
              <a:rPr kumimoji="0" lang="en-US" dirty="0" smtClean="0"/>
              <a:t>Second level</a:t>
            </a:r>
          </a:p>
          <a:p>
            <a:pPr lvl="2" eaLnBrk="1" latinLnBrk="0" hangingPunct="1"/>
            <a:r>
              <a:rPr kumimoji="0" lang="en-US" dirty="0" smtClean="0"/>
              <a:t>Third level</a:t>
            </a:r>
          </a:p>
          <a:p>
            <a:pPr lvl="3" eaLnBrk="1" latinLnBrk="0" hangingPunct="1"/>
            <a:r>
              <a:rPr kumimoji="0" lang="en-US" dirty="0" smtClean="0"/>
              <a:t>Fourth level</a:t>
            </a:r>
          </a:p>
          <a:p>
            <a:pPr lvl="4" eaLnBrk="1" latinLnBrk="0" hangingPunct="1"/>
            <a:r>
              <a:rPr kumimoji="0" lang="en-US" dirty="0" smtClean="0"/>
              <a:t>Fifth level</a:t>
            </a:r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6492240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chemeClr val="tx1"/>
                </a:solidFill>
              </a:defRPr>
            </a:lvl1pPr>
          </a:lstStyle>
          <a:p>
            <a:fld id="{85360FD1-730F-4C18-B25B-3934FD1E2396}" type="slidenum">
              <a:rPr lang="fa-IR" smtClean="0"/>
              <a:pPr/>
              <a:t>‹#›</a:t>
            </a:fld>
            <a:endParaRPr lang="fa-I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r" rtl="1" eaLnBrk="1" latinLnBrk="0" hangingPunct="1">
        <a:spcBef>
          <a:spcPct val="0"/>
        </a:spcBef>
        <a:buNone/>
        <a:defRPr kumimoji="0" sz="3600" kern="1200">
          <a:solidFill>
            <a:schemeClr val="tx2"/>
          </a:solidFill>
          <a:latin typeface="+mj-lt"/>
          <a:ea typeface="+mj-ea"/>
          <a:cs typeface="B Titr" pitchFamily="2" charset="-78"/>
        </a:defRPr>
      </a:lvl1pPr>
    </p:titleStyle>
    <p:bodyStyle>
      <a:lvl1pPr marL="365760" indent="-256032" algn="r" rtl="1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B Nazanin" pitchFamily="2" charset="-78"/>
        </a:defRPr>
      </a:lvl1pPr>
      <a:lvl2pPr marL="658368" indent="-246888" algn="r" rtl="1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B Nazanin" pitchFamily="2" charset="-78"/>
        </a:defRPr>
      </a:lvl2pPr>
      <a:lvl3pPr marL="923544" indent="-219456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3pPr>
      <a:lvl4pPr marL="1179576" indent="-201168" algn="r" rtl="1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B Nazanin" pitchFamily="2" charset="-78"/>
        </a:defRPr>
      </a:lvl4pPr>
      <a:lvl5pPr marL="138988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B Nazanin" pitchFamily="2" charset="-78"/>
        </a:defRPr>
      </a:lvl5pPr>
      <a:lvl6pPr marL="1609344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r" rtl="1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3528" y="1484784"/>
            <a:ext cx="8458200" cy="1470025"/>
          </a:xfrm>
        </p:spPr>
        <p:txBody>
          <a:bodyPr anchor="ctr">
            <a:normAutofit/>
          </a:bodyPr>
          <a:lstStyle/>
          <a:p>
            <a:r>
              <a:rPr lang="fa-IR" b="1" dirty="0"/>
              <a:t>نهادها و تاثیر آنها  بر توسعه علم و فناوری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979712" y="4149080"/>
            <a:ext cx="5436096" cy="1944216"/>
          </a:xfrm>
        </p:spPr>
        <p:txBody>
          <a:bodyPr>
            <a:normAutofit/>
          </a:bodyPr>
          <a:lstStyle/>
          <a:p>
            <a:pPr algn="ctr"/>
            <a:endParaRPr lang="fa-IR" b="1" dirty="0" smtClean="0"/>
          </a:p>
          <a:p>
            <a:pPr algn="ctr"/>
            <a:r>
              <a:rPr lang="fa-IR" b="1" dirty="0"/>
              <a:t>کیارش </a:t>
            </a:r>
            <a:r>
              <a:rPr lang="fa-IR" b="1" dirty="0" err="1" smtClean="0"/>
              <a:t>فرتاش</a:t>
            </a:r>
            <a:endParaRPr lang="fa-IR" b="1" dirty="0" smtClean="0"/>
          </a:p>
          <a:p>
            <a:pPr algn="ctr"/>
            <a:r>
              <a:rPr lang="fa-IR" b="1" dirty="0" err="1" smtClean="0"/>
              <a:t>علی‌اصغر</a:t>
            </a:r>
            <a:r>
              <a:rPr lang="fa-IR" b="1" dirty="0" smtClean="0"/>
              <a:t> </a:t>
            </a:r>
            <a:r>
              <a:rPr lang="fa-IR" b="1" dirty="0" err="1" smtClean="0"/>
              <a:t>سعدآبادی</a:t>
            </a:r>
            <a:endParaRPr lang="fa-IR" b="1" dirty="0"/>
          </a:p>
          <a:p>
            <a:pPr algn="ctr"/>
            <a:endParaRPr lang="fa-IR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1570112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نهادها</a:t>
            </a:r>
            <a:r>
              <a:rPr lang="fa-IR" sz="2800" b="1" dirty="0">
                <a:solidFill>
                  <a:schemeClr val="accent6">
                    <a:lumMod val="75000"/>
                  </a:schemeClr>
                </a:solidFill>
                <a:cs typeface="B Nazanin" panose="00000400000000000000" pitchFamily="2" charset="-78"/>
              </a:rPr>
              <a:t>: موجودیت‌هایی بومی یا وارداتی؟</a:t>
            </a:r>
            <a:endParaRPr lang="fa-IR" sz="2800" dirty="0">
              <a:solidFill>
                <a:schemeClr val="accent6">
                  <a:lumMod val="75000"/>
                </a:schemeClr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488264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</a:t>
            </a:r>
            <a:r>
              <a:rPr lang="fa-IR" dirty="0" err="1"/>
              <a:t>موجودیت‌هایی</a:t>
            </a:r>
            <a:r>
              <a:rPr lang="fa-IR" dirty="0"/>
              <a:t>  کم و بیش منحصر به فرد بر اساس </a:t>
            </a:r>
            <a:r>
              <a:rPr lang="fa-IR" dirty="0" err="1"/>
              <a:t>بافتار</a:t>
            </a:r>
            <a:r>
              <a:rPr lang="fa-IR" dirty="0"/>
              <a:t> مورد </a:t>
            </a:r>
            <a:r>
              <a:rPr lang="fa-IR" dirty="0" smtClean="0"/>
              <a:t>بررسی هستند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باید با </a:t>
            </a:r>
            <a:r>
              <a:rPr lang="fa-IR" dirty="0" err="1"/>
              <a:t>بافتار</a:t>
            </a:r>
            <a:r>
              <a:rPr lang="fa-IR" dirty="0"/>
              <a:t> بومی همراه، و متناسب و مکمل‌ دیگر نهادها و ساختارهای مستقر </a:t>
            </a:r>
            <a:r>
              <a:rPr lang="fa-IR" dirty="0" smtClean="0"/>
              <a:t>باشند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نهادهای </a:t>
            </a:r>
            <a:r>
              <a:rPr lang="fa-IR" dirty="0" err="1"/>
              <a:t>وارداتی</a:t>
            </a:r>
            <a:r>
              <a:rPr lang="fa-IR" dirty="0"/>
              <a:t> چه به صورت آگاهانه و چه قهری عموماً به دلیل عدم برآورده کردن ملاحظات محلی مورد پذیرش قرار </a:t>
            </a:r>
            <a:r>
              <a:rPr lang="fa-IR" dirty="0" err="1" smtClean="0"/>
              <a:t>نمی‌گیرند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این نهادها در صورت پذیرش هم </a:t>
            </a:r>
            <a:r>
              <a:rPr lang="fa-IR" dirty="0" smtClean="0"/>
              <a:t>نتایجی محدود </a:t>
            </a:r>
            <a:r>
              <a:rPr lang="fa-IR" dirty="0"/>
              <a:t>و </a:t>
            </a:r>
            <a:r>
              <a:rPr lang="fa-IR" dirty="0" smtClean="0"/>
              <a:t>غیر قابل </a:t>
            </a:r>
            <a:r>
              <a:rPr lang="fa-IR" dirty="0"/>
              <a:t>قیاس با نتیجه مورد انتظار بر اساس </a:t>
            </a:r>
            <a:r>
              <a:rPr lang="fa-IR" dirty="0" err="1"/>
              <a:t>بافتار</a:t>
            </a:r>
            <a:r>
              <a:rPr lang="fa-IR" dirty="0"/>
              <a:t> مبدا </a:t>
            </a:r>
            <a:r>
              <a:rPr lang="fa-IR" dirty="0" smtClean="0"/>
              <a:t>به همراه خواهند داشت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10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016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000" b="1" smtClean="0"/>
              <a:t>2- مفهوم نهاد: تعاریف و ابعاد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79752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200" b="1" dirty="0"/>
              <a:t>3- تأثیرات نهاد در سطوح تحلیلی مختلف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488264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مورخین اقتصادی نهادها را </a:t>
            </a:r>
            <a:r>
              <a:rPr lang="fa-IR" dirty="0" err="1"/>
              <a:t>پیشران</a:t>
            </a:r>
            <a:r>
              <a:rPr lang="fa-IR" dirty="0"/>
              <a:t> فعالیت تجاری از ابتدای پیدایش بشر و </a:t>
            </a:r>
            <a:r>
              <a:rPr lang="fa-IR" dirty="0" err="1"/>
              <a:t>اخیراً</a:t>
            </a:r>
            <a:r>
              <a:rPr lang="fa-IR" dirty="0"/>
              <a:t> </a:t>
            </a:r>
            <a:r>
              <a:rPr lang="fa-IR" dirty="0" err="1"/>
              <a:t>فعالیت‌های</a:t>
            </a:r>
            <a:r>
              <a:rPr lang="fa-IR" dirty="0"/>
              <a:t> </a:t>
            </a:r>
            <a:r>
              <a:rPr lang="fa-IR" dirty="0" err="1"/>
              <a:t>بنگاه‌ها</a:t>
            </a:r>
            <a:r>
              <a:rPr lang="fa-IR" dirty="0"/>
              <a:t> </a:t>
            </a:r>
            <a:r>
              <a:rPr lang="fa-IR" dirty="0" err="1"/>
              <a:t>می‌دانند</a:t>
            </a:r>
            <a:r>
              <a:rPr lang="fa-IR" dirty="0"/>
              <a:t>.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 حقوق </a:t>
            </a:r>
            <a:r>
              <a:rPr lang="fa-IR" dirty="0" smtClean="0"/>
              <a:t>مالکیت </a:t>
            </a:r>
            <a:r>
              <a:rPr lang="fa-IR" dirty="0"/>
              <a:t>از </a:t>
            </a:r>
            <a:r>
              <a:rPr lang="fa-IR" dirty="0" err="1"/>
              <a:t>مهم‌ترین</a:t>
            </a:r>
            <a:r>
              <a:rPr lang="fa-IR" dirty="0"/>
              <a:t> نهادهایی </a:t>
            </a:r>
            <a:r>
              <a:rPr lang="fa-IR" dirty="0" smtClean="0"/>
              <a:t>است </a:t>
            </a:r>
            <a:r>
              <a:rPr lang="fa-IR" dirty="0"/>
              <a:t>که موجب </a:t>
            </a:r>
            <a:r>
              <a:rPr lang="fa-IR" dirty="0" err="1"/>
              <a:t>شکل‌گیری</a:t>
            </a:r>
            <a:r>
              <a:rPr lang="fa-IR" dirty="0"/>
              <a:t> </a:t>
            </a:r>
            <a:r>
              <a:rPr lang="fa-IR" dirty="0" err="1"/>
              <a:t>بنگاه‌ها</a:t>
            </a:r>
            <a:r>
              <a:rPr lang="fa-IR" dirty="0"/>
              <a:t> و توسعه </a:t>
            </a:r>
            <a:r>
              <a:rPr lang="fa-IR" dirty="0" err="1"/>
              <a:t>فعالیت‌های</a:t>
            </a:r>
            <a:r>
              <a:rPr lang="fa-IR" dirty="0"/>
              <a:t> صنعتی و اقتصادی </a:t>
            </a:r>
            <a:r>
              <a:rPr lang="fa-IR" dirty="0" smtClean="0"/>
              <a:t>شده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به </a:t>
            </a:r>
            <a:r>
              <a:rPr lang="fa-IR" dirty="0" smtClean="0"/>
              <a:t>واسطه نهادها </a:t>
            </a:r>
            <a:r>
              <a:rPr lang="fa-IR" dirty="0"/>
              <a:t>و هزینه </a:t>
            </a:r>
            <a:r>
              <a:rPr lang="fa-IR" dirty="0" smtClean="0"/>
              <a:t>مبادله، </a:t>
            </a:r>
            <a:r>
              <a:rPr lang="fa-IR" dirty="0" err="1" smtClean="0"/>
              <a:t>راه‌حل‌هایی</a:t>
            </a:r>
            <a:r>
              <a:rPr lang="fa-IR" dirty="0" smtClean="0"/>
              <a:t> </a:t>
            </a:r>
            <a:r>
              <a:rPr lang="fa-IR" dirty="0"/>
              <a:t>برای سازماندهی </a:t>
            </a:r>
            <a:r>
              <a:rPr lang="fa-IR" dirty="0" err="1"/>
              <a:t>بنگاه‌ها</a:t>
            </a:r>
            <a:r>
              <a:rPr lang="fa-IR" dirty="0"/>
              <a:t> نظیر </a:t>
            </a:r>
            <a:r>
              <a:rPr lang="fa-IR" dirty="0" err="1"/>
              <a:t>تخصصی‌سازی</a:t>
            </a:r>
            <a:r>
              <a:rPr lang="fa-IR" dirty="0"/>
              <a:t>، </a:t>
            </a:r>
            <a:r>
              <a:rPr lang="fa-IR" dirty="0" err="1"/>
              <a:t>تقسیم‌کار</a:t>
            </a:r>
            <a:r>
              <a:rPr lang="fa-IR" dirty="0"/>
              <a:t> و ادغام عمودی در فضای رقابتی بازارها فراهم شده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نهادهای </a:t>
            </a:r>
            <a:r>
              <a:rPr lang="fa-IR" dirty="0" err="1"/>
              <a:t>درون‌بنگاهی</a:t>
            </a:r>
            <a:r>
              <a:rPr lang="fa-IR" dirty="0"/>
              <a:t> نظیر </a:t>
            </a:r>
            <a:r>
              <a:rPr lang="fa-IR" dirty="0" err="1"/>
              <a:t>روال‌ها</a:t>
            </a:r>
            <a:r>
              <a:rPr lang="fa-IR" dirty="0"/>
              <a:t>، هماهنگی، </a:t>
            </a:r>
            <a:r>
              <a:rPr lang="fa-IR" dirty="0" err="1"/>
              <a:t>تقسیم‌کار</a:t>
            </a:r>
            <a:r>
              <a:rPr lang="fa-IR" dirty="0"/>
              <a:t> و تعاملات بین واحدها، و نهادهای برون </a:t>
            </a:r>
            <a:r>
              <a:rPr lang="fa-IR" dirty="0" err="1"/>
              <a:t>بنگاهی</a:t>
            </a:r>
            <a:r>
              <a:rPr lang="fa-IR" dirty="0"/>
              <a:t> نظیر اعتماد، سرمایه اجتماعی و </a:t>
            </a:r>
            <a:r>
              <a:rPr lang="fa-IR" dirty="0" smtClean="0"/>
              <a:t>تعاملات بر عملکرد </a:t>
            </a:r>
            <a:r>
              <a:rPr lang="fa-IR" dirty="0" err="1" smtClean="0"/>
              <a:t>بنگاه‌ها</a:t>
            </a:r>
            <a:r>
              <a:rPr lang="fa-IR" dirty="0" smtClean="0"/>
              <a:t> موثر هستند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11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  <p:sp>
        <p:nvSpPr>
          <p:cNvPr id="7" name="Rectangle 6"/>
          <p:cNvSpPr/>
          <p:nvPr/>
        </p:nvSpPr>
        <p:spPr>
          <a:xfrm>
            <a:off x="5395844" y="1790552"/>
            <a:ext cx="311816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a-IR" sz="2800" b="1" dirty="0">
                <a:solidFill>
                  <a:srgbClr val="FF0000"/>
                </a:solidFill>
                <a:cs typeface="B Nazanin" panose="00000400000000000000" pitchFamily="2" charset="-78"/>
              </a:rPr>
              <a:t>نهادها و عملکرد بنگاه‌ها</a:t>
            </a:r>
            <a:endParaRPr lang="ar-SA" sz="28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1312971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3528" y="1579033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نهادها و عملکرد بخشهای صنعتی</a:t>
            </a:r>
            <a:endParaRPr lang="fa-IR" sz="2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776296"/>
            <a:ext cx="8229600" cy="3028968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نقش توضیح </a:t>
            </a:r>
            <a:r>
              <a:rPr lang="fa-IR" dirty="0"/>
              <a:t>دهنده </a:t>
            </a:r>
            <a:r>
              <a:rPr lang="fa-IR" dirty="0" smtClean="0"/>
              <a:t>نهادها </a:t>
            </a:r>
            <a:r>
              <a:rPr lang="fa-IR" dirty="0"/>
              <a:t>(اعم از فیزیکی، نرم و سخت) </a:t>
            </a:r>
            <a:r>
              <a:rPr lang="fa-IR" dirty="0" smtClean="0"/>
              <a:t>در تعاملات </a:t>
            </a:r>
            <a:r>
              <a:rPr lang="fa-IR" dirty="0"/>
              <a:t>بازیگران درون بخش از طریق نهادهایی مانند </a:t>
            </a:r>
            <a:r>
              <a:rPr lang="fa-IR" dirty="0" err="1"/>
              <a:t>قراردادها</a:t>
            </a:r>
            <a:r>
              <a:rPr lang="fa-IR" dirty="0"/>
              <a:t> و مالکیت فکری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نقش </a:t>
            </a:r>
            <a:r>
              <a:rPr lang="fa-IR" dirty="0"/>
              <a:t>مهم </a:t>
            </a:r>
            <a:r>
              <a:rPr lang="fa-IR" dirty="0" smtClean="0"/>
              <a:t>نهادها در </a:t>
            </a:r>
            <a:r>
              <a:rPr lang="fa-IR" dirty="0"/>
              <a:t>توضیح نرخ تغییرات فناورانه، سازماندهی </a:t>
            </a:r>
            <a:r>
              <a:rPr lang="fa-IR" dirty="0" err="1"/>
              <a:t>فعالیت‌های</a:t>
            </a:r>
            <a:r>
              <a:rPr lang="fa-IR" dirty="0"/>
              <a:t> </a:t>
            </a:r>
            <a:r>
              <a:rPr lang="fa-IR" dirty="0" err="1"/>
              <a:t>نوآورانه</a:t>
            </a:r>
            <a:r>
              <a:rPr lang="fa-IR" dirty="0"/>
              <a:t> و عملکرد بخش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12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016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3- تأثیرات نهاد در سطوح تحلیلی مختلف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65095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1570112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نهادها و توسعه اقتصادی کشورها</a:t>
            </a:r>
            <a:endParaRPr lang="fa-IR" sz="2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416256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نورث</a:t>
            </a:r>
            <a:r>
              <a:rPr lang="fa-IR" dirty="0"/>
              <a:t> نهادها را عامل کلیدی تعیین کننده </a:t>
            </a:r>
            <a:r>
              <a:rPr lang="fa-IR" dirty="0" err="1"/>
              <a:t>علمکرد</a:t>
            </a:r>
            <a:r>
              <a:rPr lang="fa-IR" dirty="0"/>
              <a:t> اقتصادی </a:t>
            </a:r>
            <a:r>
              <a:rPr lang="fa-IR" dirty="0" smtClean="0"/>
              <a:t>کشورها در </a:t>
            </a:r>
            <a:r>
              <a:rPr lang="fa-IR" dirty="0"/>
              <a:t>بلند مدت  </a:t>
            </a:r>
            <a:r>
              <a:rPr lang="fa-IR" dirty="0" err="1"/>
              <a:t>می‌داند</a:t>
            </a:r>
            <a:r>
              <a:rPr lang="fa-IR" dirty="0"/>
              <a:t>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از دو جنبه عمده از توسعه اقتصادی پشتیبانی </a:t>
            </a:r>
            <a:r>
              <a:rPr lang="fa-IR" dirty="0" err="1"/>
              <a:t>می‌نمایند</a:t>
            </a:r>
            <a:r>
              <a:rPr lang="fa-IR" dirty="0"/>
              <a:t>: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u="sng" dirty="0" smtClean="0"/>
              <a:t>جنبه اول </a:t>
            </a:r>
            <a:r>
              <a:rPr lang="fa-IR" dirty="0" smtClean="0"/>
              <a:t>عبارتست </a:t>
            </a:r>
            <a:r>
              <a:rPr lang="fa-IR" dirty="0"/>
              <a:t>از فراهم آوردن </a:t>
            </a:r>
            <a:r>
              <a:rPr lang="fa-IR" dirty="0" err="1"/>
              <a:t>پیش‌شرط‌های</a:t>
            </a:r>
            <a:r>
              <a:rPr lang="fa-IR" dirty="0"/>
              <a:t> مرتبط با </a:t>
            </a:r>
            <a:r>
              <a:rPr lang="fa-IR" dirty="0" err="1"/>
              <a:t>بافتار</a:t>
            </a:r>
            <a:r>
              <a:rPr lang="fa-IR" dirty="0"/>
              <a:t> که موجب توسعه در </a:t>
            </a:r>
            <a:r>
              <a:rPr lang="fa-IR" dirty="0" err="1"/>
              <a:t>وهله‌ای</a:t>
            </a:r>
            <a:r>
              <a:rPr lang="fa-IR" dirty="0"/>
              <a:t> اول </a:t>
            </a:r>
            <a:r>
              <a:rPr lang="fa-IR" dirty="0" err="1"/>
              <a:t>می‌شوند</a:t>
            </a:r>
            <a:r>
              <a:rPr lang="fa-IR" dirty="0"/>
              <a:t> (محیط </a:t>
            </a:r>
            <a:r>
              <a:rPr lang="fa-IR" dirty="0" smtClean="0"/>
              <a:t>نهادی)؛ مانند </a:t>
            </a:r>
            <a:r>
              <a:rPr lang="fa-IR" dirty="0"/>
              <a:t>نظام قانونی دارای ضمانت اجرایی در </a:t>
            </a:r>
            <a:r>
              <a:rPr lang="fa-IR" dirty="0" err="1"/>
              <a:t>فعالیت‌های</a:t>
            </a:r>
            <a:r>
              <a:rPr lang="fa-IR" dirty="0"/>
              <a:t> اقتصادی و مالکیت فکری، نظام مالی کارآمد در تأمین مالی </a:t>
            </a:r>
            <a:r>
              <a:rPr lang="fa-IR" dirty="0" err="1"/>
              <a:t>بنگاه‌ها</a:t>
            </a:r>
            <a:r>
              <a:rPr lang="fa-IR" dirty="0"/>
              <a:t>، بازار کار منعطف و نظام دانشگاهی </a:t>
            </a:r>
            <a:r>
              <a:rPr lang="fa-IR" dirty="0" err="1"/>
              <a:t>قدرنمند</a:t>
            </a:r>
            <a:r>
              <a:rPr lang="fa-IR" dirty="0"/>
              <a:t>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u="sng" dirty="0" smtClean="0"/>
              <a:t>جنبه </a:t>
            </a:r>
            <a:r>
              <a:rPr lang="fa-IR" u="sng" dirty="0"/>
              <a:t>دوم، </a:t>
            </a:r>
            <a:r>
              <a:rPr lang="fa-IR" dirty="0"/>
              <a:t>تغییر نهادهای قدیمی و </a:t>
            </a:r>
            <a:r>
              <a:rPr lang="fa-IR" dirty="0" err="1"/>
              <a:t>شکل‌گیری</a:t>
            </a:r>
            <a:r>
              <a:rPr lang="fa-IR" dirty="0"/>
              <a:t> نهادهای جدید </a:t>
            </a:r>
            <a:r>
              <a:rPr lang="fa-IR" dirty="0" err="1"/>
              <a:t>می‌باشد</a:t>
            </a:r>
            <a:r>
              <a:rPr lang="fa-IR" dirty="0"/>
              <a:t> (</a:t>
            </a:r>
            <a:r>
              <a:rPr lang="fa-IR" dirty="0" err="1"/>
              <a:t>تنظیمات</a:t>
            </a:r>
            <a:r>
              <a:rPr lang="fa-IR" dirty="0"/>
              <a:t> </a:t>
            </a:r>
            <a:r>
              <a:rPr lang="fa-IR" dirty="0" smtClean="0"/>
              <a:t>نهادی)؛ </a:t>
            </a:r>
            <a:r>
              <a:rPr lang="fa-IR" dirty="0"/>
              <a:t>مانند تصویب قوانین حامی یک یا چند فناوری‌ یا صنعت، توسعه </a:t>
            </a:r>
            <a:r>
              <a:rPr lang="fa-IR" dirty="0" err="1"/>
              <a:t>پژوهش‌های</a:t>
            </a:r>
            <a:r>
              <a:rPr lang="fa-IR" dirty="0"/>
              <a:t> دانشگاهی و نظام آموزش.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13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466016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3- تأثیرات نهاد در سطوح تحلیلی مختلف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01933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21254" y="1412776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نهادها و توسعه اقتصادی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کشورها (ادامه)</a:t>
            </a:r>
            <a:endParaRPr lang="fa-IR" sz="2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22722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از </a:t>
            </a:r>
            <a:r>
              <a:rPr lang="fa-IR" dirty="0" err="1"/>
              <a:t>مهم‌ترین</a:t>
            </a:r>
            <a:r>
              <a:rPr lang="fa-IR" dirty="0"/>
              <a:t> عوامل سطح ملی محسوب </a:t>
            </a:r>
            <a:r>
              <a:rPr lang="fa-IR" dirty="0" err="1"/>
              <a:t>می‌شوند</a:t>
            </a:r>
            <a:r>
              <a:rPr lang="fa-IR" dirty="0"/>
              <a:t> که قدرت توضیح دهندگی کافی برای پاسخ به اینکه چرا برخی کشورها قادر به نوآوری در مقیاس گسترده و متعاقباً توسعه </a:t>
            </a:r>
            <a:r>
              <a:rPr lang="fa-IR" dirty="0" smtClean="0"/>
              <a:t>اقتصادی، و </a:t>
            </a:r>
            <a:r>
              <a:rPr lang="fa-IR" dirty="0"/>
              <a:t>برخی دیگر از آن باز </a:t>
            </a:r>
            <a:r>
              <a:rPr lang="fa-IR" dirty="0" err="1" smtClean="0"/>
              <a:t>می‌مانند</a:t>
            </a:r>
            <a:r>
              <a:rPr lang="fa-IR" dirty="0" smtClean="0"/>
              <a:t> هستند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تأثیر نهادها </a:t>
            </a:r>
            <a:r>
              <a:rPr lang="fa-IR" dirty="0"/>
              <a:t>بر </a:t>
            </a:r>
            <a:r>
              <a:rPr lang="fa-IR" dirty="0" smtClean="0"/>
              <a:t>توسعه </a:t>
            </a:r>
            <a:r>
              <a:rPr lang="fa-IR" dirty="0"/>
              <a:t>اقتصادی کشورها </a:t>
            </a:r>
            <a:r>
              <a:rPr lang="fa-IR" dirty="0" smtClean="0"/>
              <a:t>با </a:t>
            </a:r>
            <a:r>
              <a:rPr lang="fa-IR" dirty="0" err="1"/>
              <a:t>ساختارمند</a:t>
            </a:r>
            <a:r>
              <a:rPr lang="fa-IR" dirty="0"/>
              <a:t> نمودن روابط اقتصادی، سیاسی و اجتماعی </a:t>
            </a:r>
            <a:r>
              <a:rPr lang="fa-IR" dirty="0" smtClean="0"/>
              <a:t>بازیگران به </a:t>
            </a:r>
            <a:r>
              <a:rPr lang="fa-IR" dirty="0"/>
              <a:t>صورت </a:t>
            </a:r>
            <a:r>
              <a:rPr lang="fa-IR" dirty="0" err="1"/>
              <a:t>پیشران</a:t>
            </a:r>
            <a:r>
              <a:rPr lang="fa-IR" dirty="0"/>
              <a:t> </a:t>
            </a:r>
            <a:r>
              <a:rPr lang="fa-IR" dirty="0" smtClean="0"/>
              <a:t>یا محدود کننده</a:t>
            </a:r>
            <a:endParaRPr lang="fa-IR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ارتباط </a:t>
            </a:r>
            <a:r>
              <a:rPr lang="fa-IR" dirty="0" err="1"/>
              <a:t>پیشینی</a:t>
            </a:r>
            <a:r>
              <a:rPr lang="fa-IR" dirty="0"/>
              <a:t> یا </a:t>
            </a:r>
            <a:r>
              <a:rPr lang="fa-IR" dirty="0" err="1"/>
              <a:t>پسینی</a:t>
            </a:r>
            <a:r>
              <a:rPr lang="fa-IR" dirty="0"/>
              <a:t> نهادها با توسعه </a:t>
            </a:r>
            <a:r>
              <a:rPr lang="fa-IR" dirty="0" smtClean="0"/>
              <a:t>اقتصادی؟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آیا توسعه اقتصادی نیازمند برخورداری </a:t>
            </a:r>
            <a:r>
              <a:rPr lang="fa-IR" dirty="0" err="1"/>
              <a:t>پیشینی</a:t>
            </a:r>
            <a:r>
              <a:rPr lang="fa-IR" dirty="0"/>
              <a:t> از نهادهای مساعد برای توسعه بوده یا اینکه توسعه اقتصادی نهادهایی مناسب نظیر دموکراسی را به همراه </a:t>
            </a:r>
            <a:r>
              <a:rPr lang="fa-IR" dirty="0" err="1" smtClean="0"/>
              <a:t>می‌آورد</a:t>
            </a:r>
            <a:r>
              <a:rPr lang="fa-IR" dirty="0"/>
              <a:t>؟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14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  <p:sp>
        <p:nvSpPr>
          <p:cNvPr id="7" name="Title 1"/>
          <p:cNvSpPr txBox="1">
            <a:spLocks/>
          </p:cNvSpPr>
          <p:nvPr/>
        </p:nvSpPr>
        <p:spPr>
          <a:xfrm>
            <a:off x="466016" y="764704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3- تأثیرات نهاد در سطوح تحلیلی مختلف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31948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هم‌افزایی</a:t>
            </a:r>
            <a:r>
              <a:rPr lang="fa-IR" dirty="0"/>
              <a:t> نهادهای سیاسی و اقتصادی </a:t>
            </a:r>
            <a:r>
              <a:rPr lang="fa-IR" dirty="0" smtClean="0"/>
              <a:t>(اعم از </a:t>
            </a:r>
            <a:r>
              <a:rPr lang="fa-IR" dirty="0" err="1"/>
              <a:t>بهره‌کش</a:t>
            </a:r>
            <a:r>
              <a:rPr lang="fa-IR" dirty="0"/>
              <a:t>  و </a:t>
            </a:r>
            <a:r>
              <a:rPr lang="fa-IR" dirty="0" smtClean="0"/>
              <a:t>فراگیر) قدرت توضیح دهندگی بالایی در توسعه اقتصادی کشورها دارد</a:t>
            </a:r>
            <a:endParaRPr lang="fa-IR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توسعه </a:t>
            </a:r>
            <a:r>
              <a:rPr lang="fa-IR" dirty="0"/>
              <a:t>اقتصادی مستقیماً از نهادهای اقتصادی فراگیر حاصل شده و تداوم توسعه نیازمند فراگیر بودن یا فراگیر شدن نهادهای سیاسی </a:t>
            </a:r>
            <a:r>
              <a:rPr lang="fa-IR" dirty="0" err="1"/>
              <a:t>می‌باشد</a:t>
            </a:r>
            <a:r>
              <a:rPr lang="fa-IR" dirty="0"/>
              <a:t>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با </a:t>
            </a:r>
            <a:r>
              <a:rPr lang="fa-IR" dirty="0" smtClean="0"/>
              <a:t>لحاظ کردن در </a:t>
            </a:r>
            <a:r>
              <a:rPr lang="fa-IR" dirty="0" err="1"/>
              <a:t>هم‌تنیدگی</a:t>
            </a:r>
            <a:r>
              <a:rPr lang="fa-IR" dirty="0"/>
              <a:t> و </a:t>
            </a:r>
            <a:r>
              <a:rPr lang="fa-IR" dirty="0" err="1"/>
              <a:t>هم‌تکاملی</a:t>
            </a:r>
            <a:r>
              <a:rPr lang="fa-IR" dirty="0"/>
              <a:t> بالای اقتصاد و سیاست در </a:t>
            </a:r>
            <a:r>
              <a:rPr lang="fa-IR" dirty="0" err="1"/>
              <a:t>تحلیل‌های</a:t>
            </a:r>
            <a:r>
              <a:rPr lang="fa-IR" dirty="0"/>
              <a:t> نهادی، </a:t>
            </a:r>
            <a:r>
              <a:rPr lang="fa-IR" dirty="0" smtClean="0"/>
              <a:t>تحلیل </a:t>
            </a:r>
            <a:r>
              <a:rPr lang="fa-IR" dirty="0" err="1"/>
              <a:t>هم‌زمان</a:t>
            </a:r>
            <a:r>
              <a:rPr lang="fa-IR" dirty="0"/>
              <a:t> نهادهای سیاسی </a:t>
            </a:r>
            <a:r>
              <a:rPr lang="fa-IR" dirty="0" err="1"/>
              <a:t>متناظر</a:t>
            </a:r>
            <a:r>
              <a:rPr lang="fa-IR" dirty="0"/>
              <a:t> با </a:t>
            </a:r>
            <a:r>
              <a:rPr lang="fa-IR" dirty="0" err="1"/>
              <a:t>آن‌ها</a:t>
            </a:r>
            <a:r>
              <a:rPr lang="fa-IR" dirty="0"/>
              <a:t> </a:t>
            </a:r>
            <a:r>
              <a:rPr lang="fa-IR" dirty="0" smtClean="0"/>
              <a:t>در فهم توسعه اقتصادی مورد نیاز است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15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421254" y="126876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نهادها و توسعه اقتصادی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کشورها (ادامه)</a:t>
            </a:r>
            <a:endParaRPr lang="fa-IR" sz="2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10" name="Title 1"/>
          <p:cNvSpPr txBox="1">
            <a:spLocks/>
          </p:cNvSpPr>
          <p:nvPr/>
        </p:nvSpPr>
        <p:spPr>
          <a:xfrm>
            <a:off x="466016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3- تأثیرات نهاد در سطوح تحلیلی مختلف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46446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رویکرد </a:t>
            </a:r>
            <a:r>
              <a:rPr lang="fa-IR" dirty="0" err="1"/>
              <a:t>نئوکلاسیک</a:t>
            </a:r>
            <a:r>
              <a:rPr lang="fa-IR" dirty="0"/>
              <a:t> در اقتصاد، توسعه اقتصادی را </a:t>
            </a:r>
            <a:r>
              <a:rPr lang="fa-IR" dirty="0" err="1"/>
              <a:t>تابعی</a:t>
            </a:r>
            <a:r>
              <a:rPr lang="fa-IR" dirty="0"/>
              <a:t> از </a:t>
            </a:r>
            <a:r>
              <a:rPr lang="fa-IR" dirty="0" err="1"/>
              <a:t>سرمایه‌گذاری</a:t>
            </a:r>
            <a:r>
              <a:rPr lang="fa-IR" dirty="0"/>
              <a:t> مستقیم در نیروی کار و سرمایه، و نهادها و تغییرات نهادی را عاملی </a:t>
            </a:r>
            <a:r>
              <a:rPr lang="fa-IR" dirty="0" err="1"/>
              <a:t>برون‌زا</a:t>
            </a:r>
            <a:r>
              <a:rPr lang="fa-IR" dirty="0"/>
              <a:t> در توسعه اقتصادی </a:t>
            </a:r>
            <a:r>
              <a:rPr lang="fa-IR" dirty="0" err="1"/>
              <a:t>مفروض</a:t>
            </a:r>
            <a:r>
              <a:rPr lang="fa-IR" dirty="0"/>
              <a:t> </a:t>
            </a:r>
            <a:r>
              <a:rPr lang="fa-IR" dirty="0" err="1"/>
              <a:t>می‌داند</a:t>
            </a:r>
            <a:r>
              <a:rPr lang="fa-IR" dirty="0"/>
              <a:t>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مانده‌های</a:t>
            </a:r>
            <a:r>
              <a:rPr lang="fa-IR" dirty="0"/>
              <a:t> نسبتاً بزرگ </a:t>
            </a:r>
            <a:r>
              <a:rPr lang="fa-IR" dirty="0" smtClean="0"/>
              <a:t>در </a:t>
            </a:r>
            <a:r>
              <a:rPr lang="fa-IR" dirty="0" err="1" smtClean="0"/>
              <a:t>تحلیل‌های</a:t>
            </a:r>
            <a:r>
              <a:rPr lang="fa-IR" dirty="0" smtClean="0"/>
              <a:t> </a:t>
            </a:r>
            <a:r>
              <a:rPr lang="fa-IR" dirty="0"/>
              <a:t>کمی </a:t>
            </a:r>
            <a:r>
              <a:rPr lang="fa-IR" dirty="0" err="1"/>
              <a:t>رگرسیونی</a:t>
            </a:r>
            <a:r>
              <a:rPr lang="fa-IR" dirty="0"/>
              <a:t> </a:t>
            </a:r>
            <a:r>
              <a:rPr lang="fa-IR" dirty="0" smtClean="0"/>
              <a:t>در تحلیل </a:t>
            </a:r>
            <a:r>
              <a:rPr lang="fa-IR" dirty="0"/>
              <a:t>توسعه اقتصادی کشورها </a:t>
            </a:r>
            <a:r>
              <a:rPr lang="fa-IR" dirty="0" smtClean="0"/>
              <a:t>بدون ارائه توجیه مناسبی</a:t>
            </a:r>
            <a:endParaRPr lang="fa-IR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اقتصاد </a:t>
            </a:r>
            <a:r>
              <a:rPr lang="fa-IR" dirty="0" err="1"/>
              <a:t>نهادگرایی</a:t>
            </a:r>
            <a:r>
              <a:rPr lang="fa-IR" dirty="0"/>
              <a:t> و تکاملی، بخش زیادی از این </a:t>
            </a:r>
            <a:r>
              <a:rPr lang="fa-IR" dirty="0" smtClean="0"/>
              <a:t>مانده‌ </a:t>
            </a:r>
            <a:r>
              <a:rPr lang="fa-IR" dirty="0"/>
              <a:t>را </a:t>
            </a:r>
            <a:r>
              <a:rPr lang="fa-IR" dirty="0" smtClean="0"/>
              <a:t>با </a:t>
            </a:r>
            <a:r>
              <a:rPr lang="fa-IR" dirty="0"/>
              <a:t>نهادها توضیح </a:t>
            </a:r>
            <a:r>
              <a:rPr lang="fa-IR" dirty="0" smtClean="0"/>
              <a:t>و تفسیر </a:t>
            </a:r>
            <a:r>
              <a:rPr lang="fa-IR" dirty="0" err="1" smtClean="0"/>
              <a:t>می‌نمایند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نقش </a:t>
            </a:r>
            <a:r>
              <a:rPr lang="fa-IR" dirty="0" err="1"/>
              <a:t>درون‌زا</a:t>
            </a:r>
            <a:r>
              <a:rPr lang="fa-IR" dirty="0"/>
              <a:t> </a:t>
            </a:r>
            <a:r>
              <a:rPr lang="fa-IR" dirty="0" smtClean="0"/>
              <a:t>نهادها </a:t>
            </a:r>
            <a:r>
              <a:rPr lang="fa-IR" dirty="0"/>
              <a:t>در سطوح مختلف اقتصادی (سطح بنگاه، سطح صنعت و سطح ملی) </a:t>
            </a:r>
            <a:r>
              <a:rPr lang="fa-IR" dirty="0" smtClean="0"/>
              <a:t>در </a:t>
            </a:r>
            <a:r>
              <a:rPr lang="fa-IR" dirty="0"/>
              <a:t>مکاتب </a:t>
            </a:r>
            <a:r>
              <a:rPr lang="fa-IR" dirty="0" smtClean="0"/>
              <a:t>اقتصادی </a:t>
            </a:r>
            <a:r>
              <a:rPr lang="fa-IR" dirty="0" err="1" smtClean="0"/>
              <a:t>نهادگرایی</a:t>
            </a:r>
            <a:r>
              <a:rPr lang="fa-IR" dirty="0" smtClean="0"/>
              <a:t> </a:t>
            </a:r>
            <a:r>
              <a:rPr lang="fa-IR" dirty="0"/>
              <a:t>و </a:t>
            </a:r>
            <a:r>
              <a:rPr lang="fa-IR" dirty="0" smtClean="0"/>
              <a:t>تکاملی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16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21254" y="1268760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600" b="1" dirty="0">
                <a:solidFill>
                  <a:srgbClr val="FF0000"/>
                </a:solidFill>
                <a:cs typeface="B Nazanin" panose="00000400000000000000" pitchFamily="2" charset="-78"/>
              </a:rPr>
              <a:t>نهادها و توسعه اقتصادی </a:t>
            </a:r>
            <a:r>
              <a:rPr lang="fa-IR" sz="2600" b="1" dirty="0" smtClean="0">
                <a:solidFill>
                  <a:srgbClr val="FF0000"/>
                </a:solidFill>
                <a:cs typeface="B Nazanin" panose="00000400000000000000" pitchFamily="2" charset="-78"/>
              </a:rPr>
              <a:t>کشورها (ادامه)</a:t>
            </a:r>
            <a:endParaRPr lang="fa-IR" sz="2600" dirty="0">
              <a:solidFill>
                <a:srgbClr val="FF0000"/>
              </a:solidFill>
              <a:cs typeface="B Nazanin" panose="00000400000000000000" pitchFamily="2" charset="-78"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466016" y="620688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>
            <a:lvl1pPr algn="r" rtl="1" eaLnBrk="1" latinLnBrk="0" hangingPunct="1">
              <a:spcBef>
                <a:spcPct val="0"/>
              </a:spcBef>
              <a:buNone/>
              <a:defRPr kumimoji="0" sz="3600" kern="1200">
                <a:solidFill>
                  <a:schemeClr val="tx2"/>
                </a:solidFill>
                <a:latin typeface="+mj-lt"/>
                <a:ea typeface="+mj-ea"/>
                <a:cs typeface="B Titr" pitchFamily="2" charset="-78"/>
              </a:defRPr>
            </a:lvl1pPr>
          </a:lstStyle>
          <a:p>
            <a:pPr algn="just"/>
            <a:r>
              <a:rPr lang="fa-IR" sz="3200" b="1" dirty="0" smtClean="0"/>
              <a:t>3- تأثیرات نهاد در سطوح تحلیلی مختلف (ادامه) 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6857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4- فرآیند </a:t>
            </a:r>
            <a:r>
              <a:rPr lang="fa-IR" sz="3000" b="1" dirty="0"/>
              <a:t>تغییرات نهادی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موفقیت </a:t>
            </a:r>
            <a:r>
              <a:rPr lang="fa-IR" dirty="0" err="1"/>
              <a:t>انقلاب‌های</a:t>
            </a:r>
            <a:r>
              <a:rPr lang="fa-IR" dirty="0"/>
              <a:t> فناورانه و به طور کلی تغییرات گسترده حاصل از </a:t>
            </a:r>
            <a:r>
              <a:rPr lang="fa-IR" dirty="0" err="1"/>
              <a:t>نوآوری‌های</a:t>
            </a:r>
            <a:r>
              <a:rPr lang="fa-IR" dirty="0"/>
              <a:t> فناورانه، نیازمند نهادهای مساعد و </a:t>
            </a:r>
            <a:r>
              <a:rPr lang="fa-IR" dirty="0" err="1"/>
              <a:t>همراستایی</a:t>
            </a:r>
            <a:r>
              <a:rPr lang="fa-IR" dirty="0"/>
              <a:t> نهادی  با تغییرات </a:t>
            </a:r>
            <a:r>
              <a:rPr lang="fa-IR" dirty="0" smtClean="0"/>
              <a:t>است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تغییرات نهادی از </a:t>
            </a:r>
            <a:r>
              <a:rPr lang="fa-IR" dirty="0" err="1"/>
              <a:t>مهم‌ترین</a:t>
            </a:r>
            <a:r>
              <a:rPr lang="fa-IR" dirty="0"/>
              <a:t> الزامات سطح بنگاه و نیز سطح ملی، همراهی با تغییرات فناورانه و </a:t>
            </a:r>
            <a:r>
              <a:rPr lang="fa-IR" dirty="0" err="1"/>
              <a:t>نهایتاً</a:t>
            </a:r>
            <a:r>
              <a:rPr lang="fa-IR" dirty="0"/>
              <a:t> </a:t>
            </a:r>
            <a:r>
              <a:rPr lang="fa-IR" dirty="0" err="1"/>
              <a:t>دست‌یابی</a:t>
            </a:r>
            <a:r>
              <a:rPr lang="fa-IR" dirty="0"/>
              <a:t> به توسعه اقتصادی در شرایط متغیر امروز </a:t>
            </a:r>
            <a:endParaRPr lang="fa-IR" dirty="0">
              <a:solidFill>
                <a:schemeClr val="tx1"/>
              </a:solidFill>
            </a:endParaRP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دو دیدگاه عمده در مورد تغییرات </a:t>
            </a:r>
            <a:r>
              <a:rPr lang="fa-IR" dirty="0" smtClean="0"/>
              <a:t>نهادی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تغییرات نهادی نتیجه محتوم فرآیندهای انتخاب </a:t>
            </a:r>
            <a:r>
              <a:rPr lang="fa-IR" dirty="0" err="1"/>
              <a:t>عقلایی</a:t>
            </a:r>
            <a:r>
              <a:rPr lang="fa-IR" dirty="0"/>
              <a:t> </a:t>
            </a:r>
            <a:r>
              <a:rPr lang="fa-IR" dirty="0" smtClean="0"/>
              <a:t>بازیگران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تغییرات نهادی نتیجه تحولات درون جامعه طی فرآیندی تکاملی بوده و </a:t>
            </a:r>
            <a:r>
              <a:rPr lang="fa-IR" dirty="0" err="1"/>
              <a:t>برنامه‌ریزی</a:t>
            </a:r>
            <a:r>
              <a:rPr lang="fa-IR" dirty="0"/>
              <a:t> و تغییر و هدایت </a:t>
            </a:r>
            <a:r>
              <a:rPr lang="fa-IR" dirty="0" err="1"/>
              <a:t>آن‌ها</a:t>
            </a:r>
            <a:r>
              <a:rPr lang="fa-IR" dirty="0"/>
              <a:t> تا حد زیادی </a:t>
            </a:r>
            <a:r>
              <a:rPr lang="fa-IR" dirty="0" err="1"/>
              <a:t>امکان‌پذیر</a:t>
            </a:r>
            <a:r>
              <a:rPr lang="fa-IR" dirty="0"/>
              <a:t> </a:t>
            </a:r>
            <a:r>
              <a:rPr lang="fa-IR" dirty="0" smtClean="0"/>
              <a:t>نیست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17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383110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4- فرآیند </a:t>
            </a:r>
            <a:r>
              <a:rPr lang="fa-IR" sz="3000" b="1" dirty="0"/>
              <a:t>تغییرات </a:t>
            </a:r>
            <a:r>
              <a:rPr lang="fa-IR" sz="3000" b="1" dirty="0" smtClean="0"/>
              <a:t>نهادی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 بخشی از نهادها (عموماً نهادهای سخت و رسمی) توسط </a:t>
            </a:r>
            <a:r>
              <a:rPr lang="fa-IR" dirty="0" err="1"/>
              <a:t>سازمان‌های</a:t>
            </a:r>
            <a:r>
              <a:rPr lang="fa-IR" dirty="0"/>
              <a:t> دارای مشروعیت قانونی نظیر </a:t>
            </a:r>
            <a:r>
              <a:rPr lang="fa-IR" dirty="0" err="1"/>
              <a:t>دولت‌ها</a:t>
            </a:r>
            <a:r>
              <a:rPr lang="fa-IR" dirty="0"/>
              <a:t>، مجالس و </a:t>
            </a:r>
            <a:r>
              <a:rPr lang="fa-IR" dirty="0" err="1"/>
              <a:t>سازمان‌های</a:t>
            </a:r>
            <a:r>
              <a:rPr lang="fa-IR" dirty="0"/>
              <a:t> </a:t>
            </a:r>
            <a:r>
              <a:rPr lang="fa-IR" dirty="0" err="1"/>
              <a:t>سیاست‌گذار</a:t>
            </a:r>
            <a:r>
              <a:rPr lang="fa-IR" dirty="0"/>
              <a:t> خلق </a:t>
            </a:r>
            <a:r>
              <a:rPr lang="fa-IR" dirty="0" smtClean="0"/>
              <a:t>و </a:t>
            </a:r>
            <a:r>
              <a:rPr lang="fa-IR" dirty="0"/>
              <a:t>توسط </a:t>
            </a:r>
            <a:r>
              <a:rPr lang="fa-IR" dirty="0" err="1"/>
              <a:t>خالقان</a:t>
            </a:r>
            <a:r>
              <a:rPr lang="fa-IR" dirty="0"/>
              <a:t> </a:t>
            </a:r>
            <a:r>
              <a:rPr lang="fa-IR" dirty="0" err="1"/>
              <a:t>آن‌ها</a:t>
            </a:r>
            <a:r>
              <a:rPr lang="fa-IR" dirty="0"/>
              <a:t> عموماً قابل تغییر هستند.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مقابل نهادهایی که توسط جامعه و </a:t>
            </a:r>
            <a:r>
              <a:rPr lang="fa-IR" dirty="0" err="1"/>
              <a:t>سازمان‌های</a:t>
            </a:r>
            <a:r>
              <a:rPr lang="fa-IR" dirty="0"/>
              <a:t> خصوصی </a:t>
            </a:r>
            <a:r>
              <a:rPr lang="fa-IR" dirty="0" smtClean="0"/>
              <a:t>(مانند </a:t>
            </a:r>
            <a:r>
              <a:rPr lang="fa-IR" dirty="0"/>
              <a:t>فرهنگ، هنجارها و </a:t>
            </a:r>
            <a:r>
              <a:rPr lang="fa-IR" dirty="0" err="1"/>
              <a:t>روال‌های</a:t>
            </a:r>
            <a:r>
              <a:rPr lang="fa-IR" dirty="0"/>
              <a:t> </a:t>
            </a:r>
            <a:r>
              <a:rPr lang="fa-IR" dirty="0" err="1" smtClean="0"/>
              <a:t>بنگاه‌ها</a:t>
            </a:r>
            <a:r>
              <a:rPr lang="fa-IR" dirty="0" smtClean="0"/>
              <a:t>) </a:t>
            </a:r>
            <a:r>
              <a:rPr lang="fa-IR" dirty="0"/>
              <a:t>تدریجاً شکل‌ </a:t>
            </a:r>
            <a:r>
              <a:rPr lang="fa-IR" dirty="0" err="1"/>
              <a:t>می‌گیرند</a:t>
            </a:r>
            <a:r>
              <a:rPr lang="fa-IR" dirty="0"/>
              <a:t> به سختی قابل تغییر، و مداخلات </a:t>
            </a:r>
            <a:r>
              <a:rPr lang="fa-IR" dirty="0" err="1"/>
              <a:t>سازمان‌های</a:t>
            </a:r>
            <a:r>
              <a:rPr lang="fa-IR" dirty="0"/>
              <a:t> دارای مشروعیت قانونی برای تغییر </a:t>
            </a:r>
            <a:r>
              <a:rPr lang="fa-IR" dirty="0" err="1"/>
              <a:t>آن‌ها</a:t>
            </a:r>
            <a:r>
              <a:rPr lang="fa-IR" dirty="0"/>
              <a:t> پیچیده، </a:t>
            </a:r>
            <a:r>
              <a:rPr lang="fa-IR" dirty="0" err="1"/>
              <a:t>زمان‌بر</a:t>
            </a:r>
            <a:r>
              <a:rPr lang="fa-IR" dirty="0"/>
              <a:t> و دشوار است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18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3748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4- فرآیند </a:t>
            </a:r>
            <a:r>
              <a:rPr lang="fa-IR" sz="3000" b="1" dirty="0"/>
              <a:t>تغییرات نهادی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تغییرات نهادی در یک فرآیند </a:t>
            </a:r>
            <a:r>
              <a:rPr lang="fa-IR" dirty="0" err="1"/>
              <a:t>هم‌تکاملی</a:t>
            </a:r>
            <a:r>
              <a:rPr lang="fa-IR" dirty="0"/>
              <a:t> با دیگر اجزاء نظام توسعه اقتصادی، توسعه علم و فناوری تغییر و تکامل پیدا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فرآیند تغییرات نهادی بسته به نوع نهاد، ممکن است از چند روز تا چند قرن به طول </a:t>
            </a:r>
            <a:r>
              <a:rPr lang="fa-IR" dirty="0" smtClean="0"/>
              <a:t>بینجامد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تغییر </a:t>
            </a:r>
            <a:r>
              <a:rPr lang="fa-IR" dirty="0"/>
              <a:t>نهادهایی مانند دین و </a:t>
            </a:r>
            <a:r>
              <a:rPr lang="fa-IR" dirty="0" err="1"/>
              <a:t>ارزش‌های</a:t>
            </a:r>
            <a:r>
              <a:rPr lang="fa-IR" dirty="0"/>
              <a:t> فرهنگی یک کشور بعضاً به چند قرن زمان نیاز </a:t>
            </a:r>
            <a:r>
              <a:rPr lang="fa-IR" dirty="0" smtClean="0"/>
              <a:t>دارد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تغییر </a:t>
            </a:r>
            <a:r>
              <a:rPr lang="fa-IR" dirty="0"/>
              <a:t>نهادهای سختی نظیر قوانین و </a:t>
            </a:r>
            <a:r>
              <a:rPr lang="fa-IR" dirty="0" err="1"/>
              <a:t>سیاست‌های</a:t>
            </a:r>
            <a:r>
              <a:rPr lang="fa-IR" dirty="0"/>
              <a:t> کلیدی ملی (مانند قانون کار، قانون مالکیت فکری) </a:t>
            </a:r>
            <a:r>
              <a:rPr lang="fa-IR" dirty="0" smtClean="0"/>
              <a:t>نیازمند </a:t>
            </a:r>
            <a:r>
              <a:rPr lang="fa-IR" dirty="0"/>
              <a:t>چند سال تا چند </a:t>
            </a:r>
            <a:r>
              <a:rPr lang="fa-IR" dirty="0" smtClean="0"/>
              <a:t>دهه هستند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نهادهایی </a:t>
            </a:r>
            <a:r>
              <a:rPr lang="fa-IR" dirty="0"/>
              <a:t>که در جریان اقتصادی روزمره مطرح هستند، ظرف چند روز قابل تغییر </a:t>
            </a:r>
            <a:r>
              <a:rPr lang="fa-IR" dirty="0" err="1"/>
              <a:t>می‌باشند</a:t>
            </a:r>
            <a:r>
              <a:rPr lang="fa-IR" dirty="0"/>
              <a:t> 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19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0797770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620688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فهرست مطالب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628800"/>
            <a:ext cx="8229600" cy="5112568"/>
          </a:xfrm>
        </p:spPr>
        <p:txBody>
          <a:bodyPr>
            <a:noAutofit/>
          </a:bodyPr>
          <a:lstStyle/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>
                <a:solidFill>
                  <a:schemeClr val="tx1"/>
                </a:solidFill>
              </a:rPr>
              <a:t>1- مقدمه: اهمیت نهاد</a:t>
            </a:r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2-</a:t>
            </a:r>
            <a:r>
              <a:rPr lang="fa-IR" sz="2400" b="1" dirty="0" smtClean="0">
                <a:solidFill>
                  <a:schemeClr val="tx1"/>
                </a:solidFill>
              </a:rPr>
              <a:t> بررسی </a:t>
            </a:r>
            <a:r>
              <a:rPr lang="fa-IR" sz="2400" b="1" dirty="0"/>
              <a:t>مفهوم نهاد </a:t>
            </a:r>
            <a:endParaRPr lang="fa-IR" sz="2400" b="1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3- تأثیرات </a:t>
            </a:r>
            <a:r>
              <a:rPr lang="fa-IR" sz="2400" b="1" dirty="0"/>
              <a:t>نهاد در سطوح تحلیلی مختلف (بنگاه، </a:t>
            </a:r>
            <a:r>
              <a:rPr lang="fa-IR" sz="2400" b="1" dirty="0" smtClean="0"/>
              <a:t>بخش‌های صنعتی </a:t>
            </a:r>
            <a:r>
              <a:rPr lang="fa-IR" sz="2400" b="1" dirty="0"/>
              <a:t>و ملی) </a:t>
            </a:r>
            <a:endParaRPr lang="fa-IR" sz="2400" b="1" dirty="0" smtClean="0"/>
          </a:p>
          <a:p>
            <a:pPr marL="109728" indent="0">
              <a:buClr>
                <a:schemeClr val="tx1"/>
              </a:buClr>
              <a:buNone/>
            </a:pPr>
            <a:r>
              <a:rPr lang="fa-IR" sz="2400" b="1" dirty="0" smtClean="0"/>
              <a:t>4- فرآیند تغییرات نهادی</a:t>
            </a:r>
          </a:p>
          <a:p>
            <a:pPr marL="109728" indent="0">
              <a:buNone/>
            </a:pPr>
            <a:r>
              <a:rPr lang="fa-IR" sz="2400" b="1" dirty="0" smtClean="0"/>
              <a:t>5- </a:t>
            </a:r>
            <a:r>
              <a:rPr lang="fa-IR" sz="2400" b="1" dirty="0"/>
              <a:t>نهادها و تغییرات فناورانه</a:t>
            </a:r>
          </a:p>
          <a:p>
            <a:pPr marL="109728" indent="0">
              <a:buNone/>
            </a:pPr>
            <a:r>
              <a:rPr lang="fa-IR" sz="2400" b="1" dirty="0" smtClean="0"/>
              <a:t>6- </a:t>
            </a:r>
            <a:r>
              <a:rPr lang="fa-IR" sz="2400" b="1" dirty="0"/>
              <a:t>نهادها و توسعه نوآوری با نگاه نظام‌مند (نظام‌های نوآوری) </a:t>
            </a:r>
          </a:p>
          <a:p>
            <a:pPr marL="109728" indent="0">
              <a:buNone/>
            </a:pPr>
            <a:r>
              <a:rPr lang="fa-IR" sz="2400" b="1" dirty="0" smtClean="0"/>
              <a:t>7- </a:t>
            </a:r>
            <a:r>
              <a:rPr lang="fa-IR" sz="2400" b="1" dirty="0"/>
              <a:t>نهادهای سخت و نرم موثر در توسعه علم و فناوری</a:t>
            </a:r>
          </a:p>
          <a:p>
            <a:pPr marL="109728" indent="0">
              <a:buNone/>
            </a:pPr>
            <a:r>
              <a:rPr lang="fa-IR" sz="2400" b="1" dirty="0" smtClean="0"/>
              <a:t>8- </a:t>
            </a:r>
            <a:r>
              <a:rPr lang="fa-IR" sz="2400" b="1" dirty="0"/>
              <a:t>نقش نهادهای فیزیکی در توسعه علم و فناوری </a:t>
            </a:r>
          </a:p>
          <a:p>
            <a:pPr marL="109728" indent="0">
              <a:buNone/>
            </a:pPr>
            <a:r>
              <a:rPr lang="fa-IR" sz="2400" b="1" dirty="0" smtClean="0"/>
              <a:t>9- نهادها </a:t>
            </a:r>
            <a:r>
              <a:rPr lang="fa-IR" sz="2400" b="1" dirty="0"/>
              <a:t>و سیاست‌گذاری علم و فناوری</a:t>
            </a:r>
          </a:p>
          <a:p>
            <a:pPr marL="109728" indent="0">
              <a:buNone/>
            </a:pPr>
            <a:r>
              <a:rPr lang="fa-IR" sz="2400" b="1" dirty="0" smtClean="0"/>
              <a:t>10-  </a:t>
            </a:r>
            <a:r>
              <a:rPr lang="fa-IR" sz="2400" b="1" dirty="0"/>
              <a:t>شکست نهادها و لزوم مداخلات سیاستی </a:t>
            </a:r>
            <a:endParaRPr lang="fa-IR" sz="2400" b="1" dirty="0" smtClean="0"/>
          </a:p>
          <a:p>
            <a:pPr marL="109728" indent="0">
              <a:buNone/>
            </a:pPr>
            <a:r>
              <a:rPr lang="fa-IR" sz="2400" b="1" dirty="0" smtClean="0">
                <a:solidFill>
                  <a:schemeClr val="tx1"/>
                </a:solidFill>
              </a:rPr>
              <a:t>11- مطالعه موردی: معرفی </a:t>
            </a:r>
            <a:r>
              <a:rPr lang="fa-IR" sz="2400" b="1" dirty="0" smtClean="0"/>
              <a:t>نهادهای فیزیکی فعال در نظام توسعه علم، فناوری و نوآوری در ایران</a:t>
            </a:r>
            <a:endParaRPr lang="fa-IR" sz="2400" b="1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25320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5- نهادها </a:t>
            </a:r>
            <a:r>
              <a:rPr lang="fa-IR" sz="3000" b="1" dirty="0"/>
              <a:t>و تغییرات فناورانه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به دلیل ماهیت </a:t>
            </a:r>
            <a:r>
              <a:rPr lang="fa-IR" dirty="0" err="1"/>
              <a:t>چرخه‌ای</a:t>
            </a:r>
            <a:r>
              <a:rPr lang="fa-IR" dirty="0"/>
              <a:t> و </a:t>
            </a:r>
            <a:r>
              <a:rPr lang="fa-IR" dirty="0" err="1"/>
              <a:t>زمان‌دار</a:t>
            </a:r>
            <a:r>
              <a:rPr lang="fa-IR" dirty="0"/>
              <a:t> بودن </a:t>
            </a:r>
            <a:r>
              <a:rPr lang="fa-IR" dirty="0" err="1"/>
              <a:t>انقلاب‌های</a:t>
            </a:r>
            <a:r>
              <a:rPr lang="fa-IR" dirty="0"/>
              <a:t> فناورانه، </a:t>
            </a:r>
            <a:r>
              <a:rPr lang="fa-IR" dirty="0" err="1"/>
              <a:t>فناوری‌های</a:t>
            </a:r>
            <a:r>
              <a:rPr lang="fa-IR" dirty="0"/>
              <a:t> کلیدی هر دوره بدون وجود نهادهای حامی تغییرات شانسی برای موفقیت ندارند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کیفیت </a:t>
            </a:r>
            <a:r>
              <a:rPr lang="fa-IR" dirty="0"/>
              <a:t>نهادهای ملی، تعیین کننده کشورهایی </a:t>
            </a:r>
            <a:r>
              <a:rPr lang="fa-IR" dirty="0" smtClean="0"/>
              <a:t>است در </a:t>
            </a:r>
            <a:r>
              <a:rPr lang="fa-IR" dirty="0"/>
              <a:t>هر انقلاب رهبری اقتصادی جهان را برعهده </a:t>
            </a:r>
            <a:r>
              <a:rPr lang="fa-IR" dirty="0" smtClean="0"/>
              <a:t>گرفتند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تا کنون پنج انقلاب فناورانه عمده </a:t>
            </a:r>
            <a:r>
              <a:rPr lang="fa-IR" u="sng" dirty="0" smtClean="0"/>
              <a:t>انقلاب صنعتی </a:t>
            </a:r>
            <a:r>
              <a:rPr lang="fa-IR" dirty="0" smtClean="0"/>
              <a:t>(</a:t>
            </a:r>
            <a:r>
              <a:rPr lang="fa-IR" dirty="0"/>
              <a:t>به رهبری انگلیس)، دوره </a:t>
            </a:r>
            <a:r>
              <a:rPr lang="fa-IR" u="sng" dirty="0"/>
              <a:t>بخار و </a:t>
            </a:r>
            <a:r>
              <a:rPr lang="fa-IR" u="sng" dirty="0" err="1"/>
              <a:t>راه‌آهن</a:t>
            </a:r>
            <a:r>
              <a:rPr lang="fa-IR" u="sng" dirty="0"/>
              <a:t> </a:t>
            </a:r>
            <a:r>
              <a:rPr lang="fa-IR" dirty="0"/>
              <a:t>(با نقش محوری انگلیس)، </a:t>
            </a:r>
            <a:r>
              <a:rPr lang="fa-IR" u="sng" dirty="0"/>
              <a:t>دوره فولاد، برق و صنایع سنگین </a:t>
            </a:r>
            <a:r>
              <a:rPr lang="fa-IR" dirty="0"/>
              <a:t>(به رهبری آمریکا و آلمان که موفق به </a:t>
            </a:r>
            <a:r>
              <a:rPr lang="fa-IR" dirty="0" err="1"/>
              <a:t>فرارسی</a:t>
            </a:r>
            <a:r>
              <a:rPr lang="fa-IR" dirty="0"/>
              <a:t> با انگلیس شدند)، </a:t>
            </a:r>
            <a:r>
              <a:rPr lang="fa-IR" u="sng" dirty="0"/>
              <a:t>دوره نفت، خودرو، تولید انبوه </a:t>
            </a:r>
            <a:r>
              <a:rPr lang="fa-IR" dirty="0"/>
              <a:t>(به رهبری آمریکا و آلمان در ابتدای دوره)، و </a:t>
            </a:r>
            <a:r>
              <a:rPr lang="fa-IR" u="sng" dirty="0"/>
              <a:t>دوره اطلاعات و مخابرات </a:t>
            </a:r>
            <a:r>
              <a:rPr lang="fa-IR" dirty="0"/>
              <a:t>(با </a:t>
            </a:r>
            <a:r>
              <a:rPr lang="fa-IR" dirty="0" err="1"/>
              <a:t>پیشگامی</a:t>
            </a:r>
            <a:r>
              <a:rPr lang="fa-IR" dirty="0"/>
              <a:t> آمریکا) </a:t>
            </a:r>
            <a:r>
              <a:rPr lang="fa-IR" dirty="0" smtClean="0"/>
              <a:t>رخ داده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20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032204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/>
              <a:t>6- نهادها </a:t>
            </a:r>
            <a:r>
              <a:rPr lang="fa-IR" sz="2800" b="1" dirty="0"/>
              <a:t>و توسعه نوآوری با نگاه نظام‌مند (نظام‌های نوآوری)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نگاه گسترده به نظام نوآوری و مشخصاً در سطح ملی، نهادها از </a:t>
            </a:r>
            <a:r>
              <a:rPr lang="fa-IR" dirty="0" err="1"/>
              <a:t>تعیین‌کننده‌ترین</a:t>
            </a:r>
            <a:r>
              <a:rPr lang="fa-IR" dirty="0"/>
              <a:t> عوامل موثر بر بروز و </a:t>
            </a:r>
            <a:r>
              <a:rPr lang="fa-IR" dirty="0" err="1"/>
              <a:t>محدودشدن</a:t>
            </a:r>
            <a:r>
              <a:rPr lang="fa-IR" dirty="0"/>
              <a:t> </a:t>
            </a:r>
            <a:r>
              <a:rPr lang="fa-IR" dirty="0" smtClean="0"/>
              <a:t>نوآوری هستند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بر اساس نظر </a:t>
            </a:r>
            <a:r>
              <a:rPr lang="fa-IR" dirty="0" err="1"/>
              <a:t>فریمن</a:t>
            </a:r>
            <a:r>
              <a:rPr lang="fa-IR" dirty="0"/>
              <a:t>، نظام ملی نوآوری، </a:t>
            </a:r>
            <a:r>
              <a:rPr lang="fa-IR" dirty="0" err="1"/>
              <a:t>شبکه‌ای</a:t>
            </a:r>
            <a:r>
              <a:rPr lang="fa-IR" dirty="0"/>
              <a:t> از </a:t>
            </a:r>
            <a:r>
              <a:rPr lang="fa-IR" dirty="0" smtClean="0"/>
              <a:t>نهادها و تعیین کننده توسعه</a:t>
            </a:r>
            <a:r>
              <a:rPr lang="fa-IR" dirty="0"/>
              <a:t>، بهبود و انتشار </a:t>
            </a:r>
            <a:r>
              <a:rPr lang="fa-IR" dirty="0" err="1"/>
              <a:t>فناوری‌های</a:t>
            </a:r>
            <a:r>
              <a:rPr lang="fa-IR" dirty="0"/>
              <a:t> جدید </a:t>
            </a:r>
            <a:r>
              <a:rPr lang="fa-IR" dirty="0" smtClean="0"/>
              <a:t>است</a:t>
            </a:r>
            <a:endParaRPr lang="fa-IR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نگاه محدود توجه بیشتر به نهادهای فیزیکی حامی و مانع نوآوری و بررسی عملکرد این نهادها معطوف شده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 smtClean="0">
              <a:solidFill>
                <a:schemeClr val="tx1"/>
              </a:solidFill>
            </a:endParaRPr>
          </a:p>
          <a:p>
            <a:pPr marL="411480" lvl="1" indent="0" algn="just">
              <a:buClr>
                <a:schemeClr val="tx1"/>
              </a:buClr>
              <a:buNone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21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51509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2800" b="1" dirty="0" smtClean="0"/>
              <a:t>6- نهادها </a:t>
            </a:r>
            <a:r>
              <a:rPr lang="fa-IR" sz="2800" b="1" dirty="0"/>
              <a:t>و توسعه نوآوری با نگاه نظام‌مند (نظام‌های نوآوری</a:t>
            </a:r>
            <a:r>
              <a:rPr lang="fa-IR" sz="2800" b="1" dirty="0" smtClean="0"/>
              <a:t>) (ادامه)</a:t>
            </a:r>
            <a:endParaRPr lang="fa-IR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</a:t>
            </a:r>
            <a:r>
              <a:rPr lang="fa-IR" dirty="0"/>
              <a:t>مطالعات نظام نوآوری دو دیدگاه عمده کارکردی و نهادی در تحلیل وجود </a:t>
            </a:r>
            <a:r>
              <a:rPr lang="fa-IR" dirty="0" smtClean="0"/>
              <a:t>دارد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عمده تمرکز </a:t>
            </a:r>
            <a:r>
              <a:rPr lang="fa-IR" dirty="0" smtClean="0"/>
              <a:t>دیدگاه نهادی بر </a:t>
            </a:r>
            <a:r>
              <a:rPr lang="fa-IR" dirty="0"/>
              <a:t>تحلیل‌ نهادهای مشوق و </a:t>
            </a:r>
            <a:r>
              <a:rPr lang="fa-IR" dirty="0" err="1"/>
              <a:t>محدودکننده</a:t>
            </a:r>
            <a:r>
              <a:rPr lang="fa-IR" dirty="0"/>
              <a:t> نوآوری به عنوان واحد تحلیل توصیف نرخ و سمت و سوی </a:t>
            </a:r>
            <a:r>
              <a:rPr lang="fa-IR" dirty="0" smtClean="0"/>
              <a:t>نوآوری است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دیدگاه کارکردی، به تحلیل نقش بازیگران، </a:t>
            </a:r>
            <a:r>
              <a:rPr lang="fa-IR" dirty="0" err="1"/>
              <a:t>شبکه‌ها</a:t>
            </a:r>
            <a:r>
              <a:rPr lang="fa-IR" dirty="0"/>
              <a:t> و نهادها (نهادها دومین جزء مهم پس از </a:t>
            </a:r>
            <a:r>
              <a:rPr lang="fa-IR" dirty="0" smtClean="0"/>
              <a:t>بازیگران) </a:t>
            </a:r>
            <a:r>
              <a:rPr lang="fa-IR" dirty="0"/>
              <a:t>بر نوآوری از طریق بررسی </a:t>
            </a:r>
            <a:r>
              <a:rPr lang="fa-IR" dirty="0" err="1" smtClean="0"/>
              <a:t>کارکردها</a:t>
            </a:r>
            <a:r>
              <a:rPr lang="fa-IR" dirty="0" smtClean="0"/>
              <a:t> 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هر </a:t>
            </a:r>
            <a:r>
              <a:rPr lang="fa-IR" dirty="0"/>
              <a:t>دو دیدگاه تحلیلی نظام نوآوری، نهادها نقش تعیین‌ </a:t>
            </a:r>
            <a:r>
              <a:rPr lang="fa-IR" dirty="0" err="1"/>
              <a:t>کننده‌ای</a:t>
            </a:r>
            <a:r>
              <a:rPr lang="fa-IR" dirty="0"/>
              <a:t> در توضیح و درک نوآوری </a:t>
            </a:r>
            <a:r>
              <a:rPr lang="fa-IR" dirty="0" smtClean="0"/>
              <a:t>دارند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</a:t>
            </a:r>
            <a:r>
              <a:rPr lang="fa-IR" dirty="0"/>
              <a:t>دیدگاه نهادی </a:t>
            </a:r>
            <a:r>
              <a:rPr lang="fa-IR" dirty="0" smtClean="0"/>
              <a:t>محوریت </a:t>
            </a:r>
            <a:r>
              <a:rPr lang="fa-IR" dirty="0"/>
              <a:t>بر مطالعه نهادها برای توضیح نوآوری </a:t>
            </a:r>
            <a:r>
              <a:rPr lang="fa-IR" dirty="0" smtClean="0"/>
              <a:t>و </a:t>
            </a:r>
            <a:r>
              <a:rPr lang="fa-IR" dirty="0"/>
              <a:t>در دیدگاه کارکردی، نهادها از </a:t>
            </a:r>
            <a:r>
              <a:rPr lang="fa-IR" dirty="0" err="1"/>
              <a:t>مهم‌ترین</a:t>
            </a:r>
            <a:r>
              <a:rPr lang="fa-IR" dirty="0"/>
              <a:t> اجزاء موثر بر نوآوری </a:t>
            </a:r>
            <a:r>
              <a:rPr lang="fa-IR" dirty="0" smtClean="0"/>
              <a:t>هستند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22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07756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7- نهادهای </a:t>
            </a:r>
            <a:r>
              <a:rPr lang="fa-IR" sz="3000" b="1" dirty="0"/>
              <a:t>سخت و نرم موثر در توسعه علم و فناوری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از جمله نهادهای سخت و نرم موثر بر توسعه علم، فناوری و نوآوری </a:t>
            </a:r>
            <a:r>
              <a:rPr lang="fa-IR" dirty="0" err="1" smtClean="0"/>
              <a:t>می‌توان</a:t>
            </a:r>
            <a:r>
              <a:rPr lang="fa-IR" dirty="0"/>
              <a:t> </a:t>
            </a:r>
            <a:r>
              <a:rPr lang="fa-IR" dirty="0" smtClean="0"/>
              <a:t>به: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نهادهای </a:t>
            </a:r>
            <a:r>
              <a:rPr lang="fa-IR" dirty="0"/>
              <a:t>آموزشی (در سطوح عمومی، عالی و ضمن خدمت)، سیاست‌ علم، </a:t>
            </a:r>
            <a:r>
              <a:rPr lang="fa-IR" dirty="0" err="1"/>
              <a:t>رژیم‌های</a:t>
            </a:r>
            <a:r>
              <a:rPr lang="fa-IR" dirty="0"/>
              <a:t> تجاری، </a:t>
            </a:r>
            <a:r>
              <a:rPr lang="fa-IR" dirty="0" err="1"/>
              <a:t>چارچوب‌های</a:t>
            </a:r>
            <a:r>
              <a:rPr lang="fa-IR" dirty="0"/>
              <a:t> قانونی، نهادهای مالی، نهادهای مالکیت فکری، سیاست </a:t>
            </a:r>
            <a:r>
              <a:rPr lang="fa-IR" dirty="0" err="1"/>
              <a:t>نیروی‌کار</a:t>
            </a:r>
            <a:r>
              <a:rPr lang="fa-IR" dirty="0"/>
              <a:t>، سیاست انتقال فناوری، استانداردهای فنی، مقررات زیست محیطی و ایمنی، </a:t>
            </a:r>
            <a:r>
              <a:rPr lang="fa-IR" dirty="0" err="1"/>
              <a:t>روال‌های</a:t>
            </a:r>
            <a:r>
              <a:rPr lang="fa-IR" dirty="0"/>
              <a:t> سرمایه‌‌گذاری در تحقیق و توسعه، یادگیری، </a:t>
            </a:r>
            <a:r>
              <a:rPr lang="fa-IR" dirty="0" err="1"/>
              <a:t>قاعده‌ها</a:t>
            </a:r>
            <a:r>
              <a:rPr lang="fa-IR" dirty="0"/>
              <a:t> و هنجارهای سطح </a:t>
            </a:r>
            <a:r>
              <a:rPr lang="fa-IR" dirty="0" err="1" smtClean="0"/>
              <a:t>بنگاه‌ها</a:t>
            </a:r>
            <a:r>
              <a:rPr lang="fa-IR" dirty="0" smtClean="0"/>
              <a:t>، </a:t>
            </a:r>
            <a:r>
              <a:rPr lang="fa-IR" dirty="0"/>
              <a:t>شفافیت در </a:t>
            </a:r>
            <a:r>
              <a:rPr lang="fa-IR" dirty="0" err="1"/>
              <a:t>تصمیم‌گیری‌ها</a:t>
            </a:r>
            <a:r>
              <a:rPr lang="fa-IR" dirty="0"/>
              <a:t> و اطلاعات و قوانین </a:t>
            </a:r>
            <a:r>
              <a:rPr lang="fa-IR" dirty="0" err="1"/>
              <a:t>ضدانحصار</a:t>
            </a:r>
            <a:r>
              <a:rPr lang="fa-IR" dirty="0"/>
              <a:t> اشاره نمود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نظر به </a:t>
            </a:r>
            <a:r>
              <a:rPr lang="fa-IR" dirty="0" err="1" smtClean="0"/>
              <a:t>بافتار</a:t>
            </a:r>
            <a:r>
              <a:rPr lang="fa-IR" dirty="0" smtClean="0"/>
              <a:t> </a:t>
            </a:r>
            <a:r>
              <a:rPr lang="fa-IR" dirty="0"/>
              <a:t>محور بودن نهادها، </a:t>
            </a:r>
            <a:r>
              <a:rPr lang="fa-IR" dirty="0" smtClean="0"/>
              <a:t>انتظار </a:t>
            </a:r>
            <a:r>
              <a:rPr lang="fa-IR" dirty="0"/>
              <a:t>تأثیرات متفاوت یک نهاد مشخص در کشورهای </a:t>
            </a:r>
            <a:r>
              <a:rPr lang="fa-IR" dirty="0" smtClean="0"/>
              <a:t>مختلف  دور از ذهن نیست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23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7923564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7- نهادهای </a:t>
            </a:r>
            <a:r>
              <a:rPr lang="fa-IR" sz="3000" b="1" dirty="0"/>
              <a:t>سخت و نرم موثر در توسعه علم و </a:t>
            </a:r>
            <a:r>
              <a:rPr lang="fa-IR" sz="3000" b="1" dirty="0" smtClean="0"/>
              <a:t>فناوری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شبکه‌‌ها و تعاملات بین فردی و بین سازمانی </a:t>
            </a:r>
            <a:r>
              <a:rPr lang="fa-IR" dirty="0" smtClean="0"/>
              <a:t>نیز از جمله نهادهای موثر در </a:t>
            </a:r>
            <a:r>
              <a:rPr lang="fa-IR" dirty="0"/>
              <a:t>توسعه علم و فناوری </a:t>
            </a:r>
            <a:r>
              <a:rPr lang="fa-IR" dirty="0" smtClean="0"/>
              <a:t> </a:t>
            </a:r>
            <a:r>
              <a:rPr lang="fa-IR" dirty="0" err="1" smtClean="0"/>
              <a:t>واز</a:t>
            </a:r>
            <a:r>
              <a:rPr lang="fa-IR" dirty="0" smtClean="0"/>
              <a:t> </a:t>
            </a:r>
            <a:r>
              <a:rPr lang="fa-IR" dirty="0"/>
              <a:t>عوامل اصلی توسعه علم و فناوری در سطح بنگاه و نیز </a:t>
            </a:r>
            <a:r>
              <a:rPr lang="fa-IR" dirty="0" smtClean="0"/>
              <a:t>ملی هستند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سرمایه اجتماعی و اعتماد </a:t>
            </a:r>
            <a:r>
              <a:rPr lang="fa-IR" dirty="0" smtClean="0"/>
              <a:t>نیز از </a:t>
            </a:r>
            <a:r>
              <a:rPr lang="fa-IR" dirty="0"/>
              <a:t>جمله نهادهایی هستند که در تسهیل و محدود شدن تعاملات و شبکه‌‌سازی با هدف توسعه علم و فناوری </a:t>
            </a:r>
            <a:r>
              <a:rPr lang="fa-IR" dirty="0" smtClean="0"/>
              <a:t>موثر هستند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روال‌های</a:t>
            </a:r>
            <a:r>
              <a:rPr lang="fa-IR" dirty="0"/>
              <a:t> درونی </a:t>
            </a:r>
            <a:r>
              <a:rPr lang="fa-IR" dirty="0" err="1"/>
              <a:t>سازمان‌های</a:t>
            </a:r>
            <a:r>
              <a:rPr lang="fa-IR" dirty="0"/>
              <a:t> درگیر در خلق، انتشار و کاربرد نوآوری خصوصاً </a:t>
            </a:r>
            <a:r>
              <a:rPr lang="fa-IR" dirty="0" err="1"/>
              <a:t>بنگاه‌ها</a:t>
            </a:r>
            <a:r>
              <a:rPr lang="fa-IR" dirty="0"/>
              <a:t> </a:t>
            </a:r>
            <a:r>
              <a:rPr lang="fa-IR" sz="2600" dirty="0">
                <a:solidFill>
                  <a:schemeClr val="accent2"/>
                </a:solidFill>
              </a:rPr>
              <a:t>(اعم از </a:t>
            </a:r>
            <a:r>
              <a:rPr lang="fa-IR" sz="2600" dirty="0" err="1">
                <a:solidFill>
                  <a:schemeClr val="accent2"/>
                </a:solidFill>
              </a:rPr>
              <a:t>روال‌های</a:t>
            </a:r>
            <a:r>
              <a:rPr lang="fa-IR" sz="2600" dirty="0">
                <a:solidFill>
                  <a:schemeClr val="accent2"/>
                </a:solidFill>
              </a:rPr>
              <a:t> یادگیری، تحقیق و توسعه، </a:t>
            </a:r>
            <a:r>
              <a:rPr lang="fa-IR" sz="2600" dirty="0" err="1">
                <a:solidFill>
                  <a:schemeClr val="accent2"/>
                </a:solidFill>
              </a:rPr>
              <a:t>تقسیم‌کار</a:t>
            </a:r>
            <a:r>
              <a:rPr lang="fa-IR" sz="2600" dirty="0">
                <a:solidFill>
                  <a:schemeClr val="accent2"/>
                </a:solidFill>
              </a:rPr>
              <a:t> و </a:t>
            </a:r>
            <a:r>
              <a:rPr lang="fa-IR" sz="2600" dirty="0" smtClean="0">
                <a:solidFill>
                  <a:schemeClr val="accent2"/>
                </a:solidFill>
              </a:rPr>
              <a:t>هماهنگی)</a:t>
            </a:r>
            <a:r>
              <a:rPr lang="fa-IR" dirty="0" smtClean="0"/>
              <a:t> نیز </a:t>
            </a:r>
            <a:r>
              <a:rPr lang="fa-IR" dirty="0"/>
              <a:t>از نهادهای کلیدی در توسعه علم و فناوری </a:t>
            </a:r>
            <a:r>
              <a:rPr lang="fa-IR" dirty="0" smtClean="0"/>
              <a:t>به حساب </a:t>
            </a:r>
            <a:r>
              <a:rPr lang="fa-IR" dirty="0" err="1" smtClean="0"/>
              <a:t>می‌آیند</a:t>
            </a:r>
            <a:r>
              <a:rPr lang="fa-IR" dirty="0" smtClean="0"/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24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118264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8- نقش </a:t>
            </a:r>
            <a:r>
              <a:rPr lang="fa-IR" sz="3000" b="1" dirty="0"/>
              <a:t>نهادهای فیزیکی در توسعه علم و فناوری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در </a:t>
            </a:r>
            <a:r>
              <a:rPr lang="fa-IR" dirty="0"/>
              <a:t>مجموع </a:t>
            </a:r>
            <a:r>
              <a:rPr lang="fa-IR" dirty="0" err="1"/>
              <a:t>می‌توان</a:t>
            </a:r>
            <a:r>
              <a:rPr lang="fa-IR" dirty="0"/>
              <a:t> </a:t>
            </a:r>
            <a:r>
              <a:rPr lang="fa-IR" dirty="0" smtClean="0"/>
              <a:t>نهادهای فیزیکی </a:t>
            </a:r>
            <a:r>
              <a:rPr lang="fa-IR" dirty="0"/>
              <a:t>را در هشت دسته </a:t>
            </a:r>
            <a:r>
              <a:rPr lang="fa-IR" dirty="0" err="1"/>
              <a:t>سازمان‌های</a:t>
            </a:r>
            <a:r>
              <a:rPr lang="fa-IR" dirty="0"/>
              <a:t> سیاسی، اداری، تنظیمی، اجتماعی، آموزشی، دانشی، </a:t>
            </a:r>
            <a:r>
              <a:rPr lang="fa-IR" dirty="0" err="1"/>
              <a:t>بنگاه‌ها</a:t>
            </a:r>
            <a:r>
              <a:rPr lang="fa-IR" dirty="0"/>
              <a:t> و </a:t>
            </a:r>
            <a:r>
              <a:rPr lang="fa-IR" dirty="0" err="1"/>
              <a:t>میانجی‌ها</a:t>
            </a:r>
            <a:r>
              <a:rPr lang="fa-IR" dirty="0"/>
              <a:t> دسته بندی نمود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سیاسی، نهادهای دارای قدرت </a:t>
            </a:r>
            <a:r>
              <a:rPr lang="fa-IR" dirty="0" err="1"/>
              <a:t>قانون‌گذاری</a:t>
            </a:r>
            <a:r>
              <a:rPr lang="fa-IR" dirty="0"/>
              <a:t>، </a:t>
            </a:r>
            <a:r>
              <a:rPr lang="fa-IR" dirty="0" err="1"/>
              <a:t>تصمیم‌گیری</a:t>
            </a:r>
            <a:r>
              <a:rPr lang="fa-IR" dirty="0"/>
              <a:t> و </a:t>
            </a:r>
            <a:r>
              <a:rPr lang="fa-IR" dirty="0" err="1"/>
              <a:t>سیاست‌گذاری</a:t>
            </a:r>
            <a:r>
              <a:rPr lang="fa-IR" dirty="0"/>
              <a:t> در سطح </a:t>
            </a:r>
            <a:r>
              <a:rPr lang="fa-IR" dirty="0" smtClean="0"/>
              <a:t>عالی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اداری در سطحی </a:t>
            </a:r>
            <a:r>
              <a:rPr lang="fa-IR" dirty="0" err="1"/>
              <a:t>پایین‌تر</a:t>
            </a:r>
            <a:r>
              <a:rPr lang="fa-IR" dirty="0"/>
              <a:t>، </a:t>
            </a:r>
            <a:r>
              <a:rPr lang="fa-IR" dirty="0" smtClean="0"/>
              <a:t>مسئول </a:t>
            </a:r>
            <a:r>
              <a:rPr lang="fa-IR" dirty="0"/>
              <a:t>اجرای تصمیمات </a:t>
            </a:r>
            <a:r>
              <a:rPr lang="fa-IR" dirty="0" err="1"/>
              <a:t>سازمان‌های</a:t>
            </a:r>
            <a:r>
              <a:rPr lang="fa-IR" dirty="0"/>
              <a:t> سیاسی و اداره امور موضوعی و اجرایی را در سطوح </a:t>
            </a:r>
            <a:r>
              <a:rPr lang="fa-IR" dirty="0" smtClean="0"/>
              <a:t>مختلف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تنظیمی </a:t>
            </a:r>
            <a:r>
              <a:rPr lang="fa-IR" dirty="0" smtClean="0"/>
              <a:t>مسئول </a:t>
            </a:r>
            <a:r>
              <a:rPr lang="fa-IR" dirty="0"/>
              <a:t>تدوین و نظارت بر اجرای استانداردها، قوانین فنی و </a:t>
            </a:r>
            <a:r>
              <a:rPr lang="fa-IR" dirty="0" err="1"/>
              <a:t>گواهینامه‌ها</a:t>
            </a:r>
            <a:r>
              <a:rPr lang="fa-IR" dirty="0"/>
              <a:t> </a:t>
            </a:r>
            <a:r>
              <a:rPr lang="fa-IR" dirty="0" smtClean="0"/>
              <a:t>در </a:t>
            </a:r>
            <a:r>
              <a:rPr lang="fa-IR" dirty="0" err="1"/>
              <a:t>حوزه‌های</a:t>
            </a:r>
            <a:r>
              <a:rPr lang="fa-IR" dirty="0"/>
              <a:t> مختلف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25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0206308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8- نقش </a:t>
            </a:r>
            <a:r>
              <a:rPr lang="fa-IR" sz="3000" b="1" dirty="0"/>
              <a:t>نهادهای </a:t>
            </a:r>
            <a:r>
              <a:rPr lang="fa-IR" sz="3000" b="1" dirty="0" smtClean="0"/>
              <a:t>فیزیکی </a:t>
            </a:r>
            <a:r>
              <a:rPr lang="fa-IR" sz="3000" b="1" dirty="0"/>
              <a:t>در توسعه علم و </a:t>
            </a:r>
            <a:r>
              <a:rPr lang="fa-IR" sz="3000" b="1" dirty="0" smtClean="0"/>
              <a:t>فناوری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اجتماعی </a:t>
            </a:r>
            <a:r>
              <a:rPr lang="fa-IR" dirty="0" smtClean="0"/>
              <a:t>عموماً </a:t>
            </a:r>
            <a:r>
              <a:rPr lang="fa-IR" dirty="0" err="1" smtClean="0"/>
              <a:t>ساختارهایی</a:t>
            </a:r>
            <a:r>
              <a:rPr lang="fa-IR" dirty="0" smtClean="0"/>
              <a:t> </a:t>
            </a:r>
            <a:r>
              <a:rPr lang="fa-IR" dirty="0"/>
              <a:t>غیردولتی هستند که نمایندگی </a:t>
            </a:r>
            <a:r>
              <a:rPr lang="fa-IR" dirty="0" err="1"/>
              <a:t>بخش‌های</a:t>
            </a:r>
            <a:r>
              <a:rPr lang="fa-IR" dirty="0"/>
              <a:t> تجاری و فنی را در کشورها بر عهده </a:t>
            </a:r>
            <a:r>
              <a:rPr lang="fa-IR" dirty="0" smtClean="0"/>
              <a:t>دارند (نظیر </a:t>
            </a:r>
            <a:r>
              <a:rPr lang="fa-IR" dirty="0" err="1" smtClean="0"/>
              <a:t>انجمن‌های</a:t>
            </a:r>
            <a:r>
              <a:rPr lang="fa-IR" dirty="0" smtClean="0"/>
              <a:t> </a:t>
            </a:r>
            <a:r>
              <a:rPr lang="fa-IR" dirty="0"/>
              <a:t>علمی و صنعتی، اصناف و </a:t>
            </a:r>
            <a:r>
              <a:rPr lang="fa-IR" dirty="0" err="1"/>
              <a:t>اتاق‌های</a:t>
            </a:r>
            <a:r>
              <a:rPr lang="fa-IR" dirty="0"/>
              <a:t> </a:t>
            </a:r>
            <a:r>
              <a:rPr lang="fa-IR" dirty="0" smtClean="0"/>
              <a:t>بازرگانی) 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آموزشی </a:t>
            </a:r>
            <a:r>
              <a:rPr lang="fa-IR" dirty="0" smtClean="0"/>
              <a:t>(مانند </a:t>
            </a:r>
            <a:r>
              <a:rPr lang="fa-IR" dirty="0" err="1" smtClean="0"/>
              <a:t>دانشگاه‌ها</a:t>
            </a:r>
            <a:r>
              <a:rPr lang="fa-IR" dirty="0" smtClean="0"/>
              <a:t> </a:t>
            </a:r>
            <a:r>
              <a:rPr lang="fa-IR" dirty="0"/>
              <a:t>و موسسات آموزش </a:t>
            </a:r>
            <a:r>
              <a:rPr lang="fa-IR" dirty="0" smtClean="0"/>
              <a:t>عالی)، مسئول </a:t>
            </a:r>
            <a:r>
              <a:rPr lang="fa-IR" dirty="0"/>
              <a:t>ترتیب نیروی کار و متخصص برای دیگر </a:t>
            </a:r>
            <a:r>
              <a:rPr lang="fa-IR" dirty="0" err="1"/>
              <a:t>سازمان‌ها</a:t>
            </a:r>
            <a:r>
              <a:rPr lang="fa-IR" dirty="0"/>
              <a:t> و خصوصاً </a:t>
            </a:r>
            <a:r>
              <a:rPr lang="fa-IR" dirty="0" err="1"/>
              <a:t>بنگاه‌ها</a:t>
            </a:r>
            <a:r>
              <a:rPr lang="fa-IR" dirty="0"/>
              <a:t>، و نیز انجام </a:t>
            </a:r>
            <a:r>
              <a:rPr lang="fa-IR" dirty="0" err="1"/>
              <a:t>پژوهش‌های</a:t>
            </a:r>
            <a:r>
              <a:rPr lang="fa-IR" dirty="0"/>
              <a:t> پایه و تقاضا محور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دانشی نظیر موسسات پژوهشی، </a:t>
            </a:r>
            <a:r>
              <a:rPr lang="fa-IR" dirty="0" err="1" smtClean="0"/>
              <a:t>پژوهشگاه‌ها</a:t>
            </a:r>
            <a:r>
              <a:rPr lang="fa-IR" dirty="0" smtClean="0"/>
              <a:t> و </a:t>
            </a:r>
            <a:r>
              <a:rPr lang="fa-IR" dirty="0" err="1"/>
              <a:t>آزمایشگاه‌ها</a:t>
            </a:r>
            <a:r>
              <a:rPr lang="fa-IR" dirty="0"/>
              <a:t> </a:t>
            </a:r>
            <a:r>
              <a:rPr lang="fa-IR" dirty="0" smtClean="0"/>
              <a:t>با اهداف غیرتجاری، انجام </a:t>
            </a:r>
            <a:r>
              <a:rPr lang="fa-IR" dirty="0"/>
              <a:t>تحقیقات پایه و کاربردی </a:t>
            </a:r>
            <a:r>
              <a:rPr lang="fa-IR" dirty="0" smtClean="0"/>
              <a:t>را بر عهده دارند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بنگاه‌ها</a:t>
            </a:r>
            <a:r>
              <a:rPr lang="fa-IR" dirty="0"/>
              <a:t> به عنوان بازیگر محوری در قلب نظام توسعه علم، فناوری و نوآوری، </a:t>
            </a:r>
            <a:r>
              <a:rPr lang="fa-IR" dirty="0" smtClean="0"/>
              <a:t>و مسئول </a:t>
            </a:r>
            <a:r>
              <a:rPr lang="fa-IR" dirty="0"/>
              <a:t>توسعه و تجاری سازی فناوری و نوآوری</a:t>
            </a:r>
            <a:endParaRPr lang="en-US" dirty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26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129738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8- نقش </a:t>
            </a:r>
            <a:r>
              <a:rPr lang="fa-IR" sz="3000" b="1" dirty="0"/>
              <a:t>نهادهای فیزیکی در توسعه علم و فناوری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میانجی‌ها</a:t>
            </a:r>
            <a:r>
              <a:rPr lang="fa-IR" dirty="0"/>
              <a:t> </a:t>
            </a:r>
            <a:r>
              <a:rPr lang="fa-IR" dirty="0" smtClean="0"/>
              <a:t>مسئول </a:t>
            </a:r>
            <a:r>
              <a:rPr lang="fa-IR" dirty="0"/>
              <a:t>تقویت ارتباط بین </a:t>
            </a:r>
            <a:r>
              <a:rPr lang="fa-IR" dirty="0" err="1"/>
              <a:t>بنگاه‌ها</a:t>
            </a:r>
            <a:r>
              <a:rPr lang="fa-IR" dirty="0"/>
              <a:t> با دیگر </a:t>
            </a:r>
            <a:r>
              <a:rPr lang="fa-IR" dirty="0" err="1"/>
              <a:t>سازمان‌ها</a:t>
            </a:r>
            <a:r>
              <a:rPr lang="fa-IR" dirty="0"/>
              <a:t> و به طور کلی تعامل </a:t>
            </a:r>
            <a:r>
              <a:rPr lang="fa-IR" dirty="0" err="1"/>
              <a:t>سازمان‌های</a:t>
            </a:r>
            <a:r>
              <a:rPr lang="fa-IR" dirty="0"/>
              <a:t> مختلف نظام توسعه علم و فناوری با یکدیگر و مشخصاً با </a:t>
            </a:r>
            <a:r>
              <a:rPr lang="fa-IR" dirty="0" err="1"/>
              <a:t>بنگاه‌ها</a:t>
            </a:r>
            <a:r>
              <a:rPr lang="fa-IR" dirty="0"/>
              <a:t> (با هدف پشتیبانی </a:t>
            </a:r>
            <a:r>
              <a:rPr lang="fa-IR" dirty="0" err="1"/>
              <a:t>بنگاه‌ها</a:t>
            </a:r>
            <a:r>
              <a:rPr lang="fa-IR" dirty="0"/>
              <a:t> در انجام </a:t>
            </a:r>
            <a:r>
              <a:rPr lang="fa-IR" dirty="0" err="1"/>
              <a:t>فعالیت‌های</a:t>
            </a:r>
            <a:r>
              <a:rPr lang="fa-IR" dirty="0"/>
              <a:t> </a:t>
            </a:r>
            <a:r>
              <a:rPr lang="fa-IR" dirty="0" err="1"/>
              <a:t>آن‌ها</a:t>
            </a:r>
            <a:r>
              <a:rPr lang="fa-IR" dirty="0" smtClean="0"/>
              <a:t>) مانند</a:t>
            </a:r>
          </a:p>
          <a:p>
            <a:pPr lvl="2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پارک‌های</a:t>
            </a:r>
            <a:r>
              <a:rPr lang="fa-IR" dirty="0" smtClean="0"/>
              <a:t> </a:t>
            </a:r>
            <a:r>
              <a:rPr lang="fa-IR" dirty="0"/>
              <a:t>علم و فناوری، مراکز رشد، </a:t>
            </a:r>
            <a:r>
              <a:rPr lang="fa-IR" dirty="0" err="1"/>
              <a:t>شهرک‌های</a:t>
            </a:r>
            <a:r>
              <a:rPr lang="fa-IR" dirty="0"/>
              <a:t> صنعتی، </a:t>
            </a:r>
            <a:r>
              <a:rPr lang="fa-IR" dirty="0" err="1"/>
              <a:t>سازمان‌های</a:t>
            </a:r>
            <a:r>
              <a:rPr lang="fa-IR" dirty="0"/>
              <a:t> ارائه دهنده خدمات پشتیبانی، </a:t>
            </a:r>
            <a:r>
              <a:rPr lang="fa-IR" dirty="0" err="1"/>
              <a:t>مشاوره‌ای</a:t>
            </a:r>
            <a:r>
              <a:rPr lang="fa-IR" dirty="0"/>
              <a:t> و مدیریتی به </a:t>
            </a:r>
            <a:r>
              <a:rPr lang="fa-IR" dirty="0" err="1"/>
              <a:t>بنگاه‌ها</a:t>
            </a:r>
            <a:r>
              <a:rPr lang="fa-IR" dirty="0"/>
              <a:t> و دیگر </a:t>
            </a:r>
            <a:r>
              <a:rPr lang="fa-IR" dirty="0" err="1"/>
              <a:t>سازمان‌ها</a:t>
            </a:r>
            <a:r>
              <a:rPr lang="fa-IR" dirty="0"/>
              <a:t>، اعم از خدمات حقوقی و مالکیت فکری، </a:t>
            </a:r>
            <a:r>
              <a:rPr lang="fa-IR" dirty="0" err="1"/>
              <a:t>تجاری‌سازی</a:t>
            </a:r>
            <a:r>
              <a:rPr lang="fa-IR" dirty="0"/>
              <a:t>، بازاریابی، تأمین مالی، ضمانت، ارزیابی فناوری، </a:t>
            </a:r>
            <a:r>
              <a:rPr lang="fa-IR" dirty="0" err="1"/>
              <a:t>شبکه‌سازی</a:t>
            </a:r>
            <a:r>
              <a:rPr lang="fa-IR" dirty="0"/>
              <a:t>، مالی و قراردادی، هوشمندی سیاستی و فناوری، خدمات تست و </a:t>
            </a:r>
            <a:r>
              <a:rPr lang="fa-IR" dirty="0" err="1"/>
              <a:t>نمونه‌سازی</a:t>
            </a:r>
            <a:r>
              <a:rPr lang="fa-IR" dirty="0"/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27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111215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9- نهادها </a:t>
            </a:r>
            <a:r>
              <a:rPr lang="fa-IR" sz="3000" b="1" dirty="0"/>
              <a:t>و سیاست‌گذاری علم و فناوری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اهمیت نهادها در اجرایی شدن </a:t>
            </a:r>
            <a:r>
              <a:rPr lang="fa-IR" dirty="0" err="1"/>
              <a:t>سیاست‌ها</a:t>
            </a:r>
            <a:r>
              <a:rPr lang="fa-IR" dirty="0"/>
              <a:t> را </a:t>
            </a:r>
            <a:r>
              <a:rPr lang="fa-IR" dirty="0" err="1"/>
              <a:t>می‌توان</a:t>
            </a:r>
            <a:r>
              <a:rPr lang="fa-IR" dirty="0"/>
              <a:t> به یک دوچرخه تشبیه نمود که نهادها چرخ عقب بوده و نیرو محرکه لازم برای حرکت دوچرخه را فراهم </a:t>
            </a:r>
            <a:r>
              <a:rPr lang="fa-IR" dirty="0" err="1" smtClean="0"/>
              <a:t>می‌کنند</a:t>
            </a:r>
            <a:r>
              <a:rPr lang="fa-IR" dirty="0" smtClean="0"/>
              <a:t> </a:t>
            </a:r>
            <a:r>
              <a:rPr lang="fa-IR" dirty="0"/>
              <a:t>و چرخ جلویی </a:t>
            </a:r>
            <a:r>
              <a:rPr lang="fa-IR" dirty="0" err="1"/>
              <a:t>سیاست‌ها</a:t>
            </a:r>
            <a:r>
              <a:rPr lang="fa-IR" dirty="0"/>
              <a:t> است</a:t>
            </a:r>
            <a:r>
              <a:rPr lang="fa-IR" dirty="0" smtClean="0"/>
              <a:t>.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برای امکان پذیری حرکت دوچرخه هر دو چرخ باید سالم، هم شکل و به شکلی هماهنگ با یکدیگر حرکت نمایند، در حالی نیروی محرکه توسط نهادها که چرخ عقبی است، فراهم </a:t>
            </a:r>
            <a:r>
              <a:rPr lang="fa-IR" dirty="0" err="1"/>
              <a:t>می‌شود</a:t>
            </a:r>
            <a:r>
              <a:rPr lang="fa-IR" dirty="0"/>
              <a:t>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28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96199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10- شکست </a:t>
            </a:r>
            <a:r>
              <a:rPr lang="fa-IR" sz="3000" b="1" dirty="0"/>
              <a:t>نهادها و لزوم مداخلات سیاستی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از دیدگاه اقتصاددانان </a:t>
            </a:r>
            <a:r>
              <a:rPr lang="fa-IR" dirty="0" err="1"/>
              <a:t>نئوکلاسیک</a:t>
            </a:r>
            <a:r>
              <a:rPr lang="fa-IR" dirty="0"/>
              <a:t> مداخله دولت صرفاً </a:t>
            </a:r>
            <a:r>
              <a:rPr lang="fa-IR" dirty="0" smtClean="0"/>
              <a:t>در شرایط شکست </a:t>
            </a:r>
            <a:r>
              <a:rPr lang="fa-IR" dirty="0"/>
              <a:t>بازار یا مختل شدن تعادل </a:t>
            </a:r>
            <a:r>
              <a:rPr lang="fa-IR" dirty="0" err="1"/>
              <a:t>لحظه‌ای</a:t>
            </a:r>
            <a:r>
              <a:rPr lang="fa-IR" dirty="0"/>
              <a:t> بین عرضه و تقاضا </a:t>
            </a:r>
            <a:r>
              <a:rPr lang="fa-IR" dirty="0" smtClean="0"/>
              <a:t>مجاز است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در مقابل، </a:t>
            </a:r>
            <a:r>
              <a:rPr lang="fa-IR" dirty="0"/>
              <a:t>اقتصاددانان تکاملی مداخله سیاستی دولت را محدود به شکست بازار </a:t>
            </a:r>
            <a:r>
              <a:rPr lang="fa-IR" dirty="0" err="1"/>
              <a:t>نمی‌دانند</a:t>
            </a:r>
            <a:r>
              <a:rPr lang="fa-IR" dirty="0"/>
              <a:t> و مفهوم شکست سیستم را مطرح </a:t>
            </a:r>
            <a:r>
              <a:rPr lang="fa-IR" dirty="0" err="1"/>
              <a:t>می‌کنند</a:t>
            </a:r>
            <a:r>
              <a:rPr lang="fa-IR" dirty="0"/>
              <a:t> که تعاملات و نهادهای مرتبط با توسعه نوآوری و توسعه اقتصادی یک کشور را نیز </a:t>
            </a:r>
            <a:r>
              <a:rPr lang="fa-IR" dirty="0" smtClean="0"/>
              <a:t>شامل </a:t>
            </a:r>
            <a:r>
              <a:rPr lang="fa-IR" dirty="0" err="1" smtClean="0"/>
              <a:t>می‌شود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شکست نهادها </a:t>
            </a:r>
            <a:r>
              <a:rPr lang="fa-IR" dirty="0"/>
              <a:t>یکی از انواع شکست سیستم</a:t>
            </a:r>
            <a:r>
              <a:rPr lang="fa-IR" dirty="0" smtClean="0"/>
              <a:t> در </a:t>
            </a:r>
            <a:r>
              <a:rPr lang="fa-IR" dirty="0"/>
              <a:t>کنار دیگر انواع </a:t>
            </a:r>
            <a:r>
              <a:rPr lang="fa-IR" dirty="0" smtClean="0"/>
              <a:t>شکست سیستم–مانند </a:t>
            </a:r>
            <a:r>
              <a:rPr lang="fa-IR" dirty="0"/>
              <a:t>شکست زیرساخت، تعاملات و </a:t>
            </a:r>
            <a:r>
              <a:rPr lang="fa-IR" dirty="0" err="1" smtClean="0"/>
              <a:t>قابلیت‌ها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شکست‌های</a:t>
            </a:r>
            <a:r>
              <a:rPr lang="fa-IR" dirty="0"/>
              <a:t> نهادی </a:t>
            </a:r>
            <a:r>
              <a:rPr lang="fa-IR" dirty="0" err="1"/>
              <a:t>مسئله‌ای</a:t>
            </a:r>
            <a:r>
              <a:rPr lang="fa-IR" dirty="0"/>
              <a:t> جهان شمول </a:t>
            </a:r>
            <a:r>
              <a:rPr lang="fa-IR" dirty="0" smtClean="0"/>
              <a:t>است که در </a:t>
            </a:r>
            <a:r>
              <a:rPr lang="fa-IR" dirty="0"/>
              <a:t>مسائلی نظیر تغییرات </a:t>
            </a:r>
            <a:r>
              <a:rPr lang="fa-IR" dirty="0" smtClean="0"/>
              <a:t>اقلیمی با آن مواجه هستیم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29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0408751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1- مقدمه: اهمیت نهاد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نهاد، مفهومی عام است </a:t>
            </a:r>
            <a:r>
              <a:rPr lang="fa-IR" dirty="0" smtClean="0"/>
              <a:t>در </a:t>
            </a:r>
            <a:r>
              <a:rPr lang="fa-IR" dirty="0" err="1"/>
              <a:t>حوزه‌های</a:t>
            </a:r>
            <a:r>
              <a:rPr lang="fa-IR" dirty="0"/>
              <a:t> مختلف علمی با معانی و کاربردهای </a:t>
            </a:r>
            <a:r>
              <a:rPr lang="fa-IR" dirty="0" smtClean="0"/>
              <a:t>متفاوت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تأثیر نهادها </a:t>
            </a:r>
            <a:r>
              <a:rPr lang="fa-IR" dirty="0"/>
              <a:t>بر عملکرد توسعه فناوری، نوآوری و اقتصادی </a:t>
            </a:r>
            <a:r>
              <a:rPr lang="fa-IR" dirty="0" err="1"/>
              <a:t>بنگاه‌ها</a:t>
            </a:r>
            <a:r>
              <a:rPr lang="fa-IR" dirty="0"/>
              <a:t>، صنعت/ بخش و ملی</a:t>
            </a:r>
            <a:r>
              <a:rPr lang="fa-IR" dirty="0" smtClean="0"/>
              <a:t> </a:t>
            </a:r>
            <a:r>
              <a:rPr lang="fa-IR" dirty="0"/>
              <a:t>با </a:t>
            </a:r>
            <a:r>
              <a:rPr lang="fa-IR" dirty="0" err="1"/>
              <a:t>ساختارمند</a:t>
            </a:r>
            <a:r>
              <a:rPr lang="fa-IR" dirty="0"/>
              <a:t> نمودن روابط اقتصادی، سیاسی و اجتماعی </a:t>
            </a:r>
            <a:r>
              <a:rPr lang="fa-IR" dirty="0" smtClean="0"/>
              <a:t>بازیگران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طیف </a:t>
            </a:r>
            <a:r>
              <a:rPr lang="fa-IR" dirty="0" err="1"/>
              <a:t>گسترده‌ای</a:t>
            </a:r>
            <a:r>
              <a:rPr lang="fa-IR" dirty="0"/>
              <a:t> از مکاتب اقتصادی، نهاد مفهومی کلیدی برای درک </a:t>
            </a:r>
            <a:r>
              <a:rPr lang="fa-IR" dirty="0" err="1"/>
              <a:t>پدیده‌هایی</a:t>
            </a:r>
            <a:r>
              <a:rPr lang="fa-IR" dirty="0"/>
              <a:t> نظیر هزینه مبادله  </a:t>
            </a:r>
            <a:r>
              <a:rPr lang="fa-IR" dirty="0" smtClean="0"/>
              <a:t>و توسعه </a:t>
            </a:r>
            <a:r>
              <a:rPr lang="fa-IR" dirty="0"/>
              <a:t>اقتصادی </a:t>
            </a:r>
            <a:r>
              <a:rPr lang="fa-IR" dirty="0" smtClean="0"/>
              <a:t>و </a:t>
            </a:r>
            <a:r>
              <a:rPr lang="fa-IR" dirty="0"/>
              <a:t>مشخصاً محور </a:t>
            </a:r>
            <a:r>
              <a:rPr lang="fa-IR" dirty="0" err="1"/>
              <a:t>بحث‌ها</a:t>
            </a:r>
            <a:r>
              <a:rPr lang="fa-IR" dirty="0"/>
              <a:t> و </a:t>
            </a:r>
            <a:r>
              <a:rPr lang="fa-IR" dirty="0" err="1"/>
              <a:t>تحلیل‌های</a:t>
            </a:r>
            <a:r>
              <a:rPr lang="fa-IR" dirty="0"/>
              <a:t> مکتب </a:t>
            </a:r>
            <a:r>
              <a:rPr lang="fa-IR" dirty="0" err="1" smtClean="0"/>
              <a:t>نهادگرایی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به </a:t>
            </a:r>
            <a:r>
              <a:rPr lang="fa-IR" dirty="0" err="1" smtClean="0"/>
              <a:t>استثناء</a:t>
            </a:r>
            <a:r>
              <a:rPr lang="fa-IR" dirty="0" smtClean="0"/>
              <a:t> </a:t>
            </a:r>
            <a:r>
              <a:rPr lang="fa-IR" dirty="0"/>
              <a:t>اقتصاد </a:t>
            </a:r>
            <a:r>
              <a:rPr lang="fa-IR" dirty="0" smtClean="0"/>
              <a:t>تکاملی، توجه </a:t>
            </a:r>
            <a:r>
              <a:rPr lang="fa-IR" dirty="0"/>
              <a:t>به ارتباط نهادها و تغییرات نهادی با </a:t>
            </a:r>
            <a:r>
              <a:rPr lang="fa-IR" dirty="0" err="1"/>
              <a:t>پیشرفت‌های</a:t>
            </a:r>
            <a:r>
              <a:rPr lang="fa-IR" dirty="0"/>
              <a:t> فناورانه و به طور کلی توسعه علم، فناوری و نوآوری در اکثر مکاتب اقتصادی به صورت دقیق مورد بررسی قرار </a:t>
            </a:r>
            <a:r>
              <a:rPr lang="fa-IR" dirty="0" err="1" smtClean="0"/>
              <a:t>نمی‌گیرد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10014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10- شکست </a:t>
            </a:r>
            <a:r>
              <a:rPr lang="fa-IR" sz="3000" b="1" dirty="0"/>
              <a:t>نهادها و لزوم مداخلات </a:t>
            </a:r>
            <a:r>
              <a:rPr lang="fa-IR" sz="3000" b="1" dirty="0" smtClean="0"/>
              <a:t>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شکست نهادها با دو نوع عمده از شکست مواجه </a:t>
            </a:r>
            <a:r>
              <a:rPr lang="fa-IR" dirty="0" smtClean="0"/>
              <a:t>هستیم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نقصان </a:t>
            </a:r>
            <a:r>
              <a:rPr lang="fa-IR" dirty="0"/>
              <a:t>در عملکرد/ کیفیت نهادهای </a:t>
            </a:r>
            <a:r>
              <a:rPr lang="fa-IR" dirty="0" smtClean="0"/>
              <a:t>موجود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خلاء </a:t>
            </a:r>
            <a:r>
              <a:rPr lang="fa-IR" dirty="0"/>
              <a:t>نهادهای مورد </a:t>
            </a:r>
            <a:r>
              <a:rPr lang="fa-IR" dirty="0" smtClean="0"/>
              <a:t>نیاز</a:t>
            </a:r>
            <a:endParaRPr lang="fa-IR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یکی از دلایل اصلی شکست در نهادهای موجود، وابستگی به مسیر  طی </a:t>
            </a:r>
            <a:r>
              <a:rPr lang="fa-IR" dirty="0" smtClean="0"/>
              <a:t>شده و </a:t>
            </a:r>
            <a:r>
              <a:rPr lang="fa-IR" dirty="0"/>
              <a:t>قفل </a:t>
            </a:r>
            <a:r>
              <a:rPr lang="fa-IR" dirty="0" err="1" smtClean="0"/>
              <a:t>شدگی</a:t>
            </a:r>
            <a:r>
              <a:rPr lang="fa-IR" dirty="0" smtClean="0"/>
              <a:t>، </a:t>
            </a:r>
            <a:r>
              <a:rPr lang="fa-IR" dirty="0"/>
              <a:t>فرآیند تغییرات </a:t>
            </a:r>
            <a:r>
              <a:rPr lang="fa-IR" dirty="0" err="1"/>
              <a:t>فناوانه</a:t>
            </a:r>
            <a:r>
              <a:rPr lang="fa-IR" dirty="0"/>
              <a:t> و </a:t>
            </a:r>
            <a:r>
              <a:rPr lang="fa-IR" dirty="0" err="1"/>
              <a:t>نوآورانه</a:t>
            </a:r>
            <a:r>
              <a:rPr lang="fa-IR" dirty="0"/>
              <a:t> را </a:t>
            </a:r>
            <a:r>
              <a:rPr lang="fa-IR" dirty="0" err="1"/>
              <a:t>کُند</a:t>
            </a:r>
            <a:r>
              <a:rPr lang="fa-IR" dirty="0"/>
              <a:t> و در اکثر مواقع متوقف </a:t>
            </a:r>
            <a:r>
              <a:rPr lang="fa-IR" dirty="0" err="1" smtClean="0"/>
              <a:t>می‌کند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عدم توسعه علم و فناوری در جوامع درحال توسعه یا کمتر توسعه یافته </a:t>
            </a:r>
            <a:r>
              <a:rPr lang="fa-IR" dirty="0" smtClean="0"/>
              <a:t>بیشتر ناشی </a:t>
            </a:r>
            <a:r>
              <a:rPr lang="fa-IR" dirty="0"/>
              <a:t>از وابستگی به مسیر حول نهادهای موجود </a:t>
            </a:r>
            <a:r>
              <a:rPr lang="fa-IR" dirty="0" smtClean="0"/>
              <a:t>است تا </a:t>
            </a:r>
            <a:r>
              <a:rPr lang="fa-IR" dirty="0"/>
              <a:t>عوامل کلاسیک توسعه نظیر منابع و توانمندی، تجارت و جغرافیا (به صورت نسبی).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30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56198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10- شکست </a:t>
            </a:r>
            <a:r>
              <a:rPr lang="fa-IR" sz="3000" b="1" dirty="0"/>
              <a:t>نهادها و لزوم مداخلات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شکست نهادهای سخت یا رسمی، با عملکرد ضعیف یا خلاء قوانین و </a:t>
            </a:r>
            <a:r>
              <a:rPr lang="fa-IR" dirty="0" err="1"/>
              <a:t>سیاست‌های</a:t>
            </a:r>
            <a:r>
              <a:rPr lang="fa-IR" dirty="0"/>
              <a:t> موضوعی </a:t>
            </a:r>
            <a:r>
              <a:rPr lang="fa-IR" dirty="0" smtClean="0"/>
              <a:t>و استانداردهای </a:t>
            </a:r>
            <a:r>
              <a:rPr lang="fa-IR" dirty="0"/>
              <a:t>فنی، قوانین مبنایی </a:t>
            </a:r>
            <a:r>
              <a:rPr lang="fa-IR" dirty="0" smtClean="0"/>
              <a:t>و </a:t>
            </a:r>
            <a:r>
              <a:rPr lang="fa-IR" dirty="0"/>
              <a:t>قوانین تنظیمی سلامت، تغذیه و ایمنی، نظام </a:t>
            </a:r>
            <a:r>
              <a:rPr lang="fa-IR" dirty="0" err="1"/>
              <a:t>قراردادها</a:t>
            </a:r>
            <a:r>
              <a:rPr lang="fa-IR" dirty="0"/>
              <a:t>، مالکیت فکری </a:t>
            </a:r>
            <a:r>
              <a:rPr lang="fa-IR" dirty="0" err="1" smtClean="0"/>
              <a:t>مواجهیم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شکست نهادهای فیزیکی </a:t>
            </a:r>
            <a:r>
              <a:rPr lang="fa-IR" dirty="0" smtClean="0"/>
              <a:t>از </a:t>
            </a:r>
            <a:r>
              <a:rPr lang="fa-IR" dirty="0" err="1"/>
              <a:t>خلاً</a:t>
            </a:r>
            <a:r>
              <a:rPr lang="fa-IR" dirty="0"/>
              <a:t> یا ضعف در عملکرد </a:t>
            </a:r>
            <a:r>
              <a:rPr lang="fa-IR" dirty="0" err="1"/>
              <a:t>سازمان‌های</a:t>
            </a:r>
            <a:r>
              <a:rPr lang="fa-IR" dirty="0"/>
              <a:t> هشت گانه ذیل این نهادها </a:t>
            </a:r>
            <a:r>
              <a:rPr lang="fa-IR" dirty="0" smtClean="0"/>
              <a:t>رخ 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شکست نهادهای </a:t>
            </a:r>
            <a:r>
              <a:rPr lang="fa-IR" dirty="0" smtClean="0"/>
              <a:t>نرم با ضعف یا خلاء </a:t>
            </a:r>
            <a:r>
              <a:rPr lang="fa-IR" dirty="0" err="1"/>
              <a:t>ارزش‌ها</a:t>
            </a:r>
            <a:r>
              <a:rPr lang="fa-IR" dirty="0"/>
              <a:t>، </a:t>
            </a:r>
            <a:r>
              <a:rPr lang="fa-IR" dirty="0" err="1"/>
              <a:t>فرهنگ‌ها</a:t>
            </a:r>
            <a:r>
              <a:rPr lang="fa-IR" dirty="0"/>
              <a:t> و </a:t>
            </a:r>
            <a:r>
              <a:rPr lang="fa-IR" dirty="0" smtClean="0"/>
              <a:t>هنجارهای حامی توسعه </a:t>
            </a:r>
            <a:r>
              <a:rPr lang="fa-IR" dirty="0"/>
              <a:t>علم و فناوری </a:t>
            </a:r>
            <a:r>
              <a:rPr lang="fa-IR" dirty="0" smtClean="0"/>
              <a:t>رخ 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عدم اعتماد بین‌ بازیگران دانشی و </a:t>
            </a:r>
            <a:r>
              <a:rPr lang="fa-IR" dirty="0" err="1"/>
              <a:t>بنگاه‌ها</a:t>
            </a:r>
            <a:r>
              <a:rPr lang="fa-IR" dirty="0"/>
              <a:t> در تعامل با یکدیگر </a:t>
            </a:r>
            <a:r>
              <a:rPr lang="fa-IR" dirty="0" smtClean="0"/>
              <a:t>یکی </a:t>
            </a:r>
            <a:r>
              <a:rPr lang="fa-IR" dirty="0"/>
              <a:t>از </a:t>
            </a:r>
            <a:r>
              <a:rPr lang="fa-IR" dirty="0" err="1"/>
              <a:t>مهم‌ترین</a:t>
            </a:r>
            <a:r>
              <a:rPr lang="fa-IR" dirty="0"/>
              <a:t> مصادیق شکست نهادی نرم در توسعه علم و </a:t>
            </a:r>
            <a:r>
              <a:rPr lang="fa-IR" dirty="0" smtClean="0"/>
              <a:t>فناوری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31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958756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10- شکست </a:t>
            </a:r>
            <a:r>
              <a:rPr lang="fa-IR" sz="3000" b="1" dirty="0"/>
              <a:t>نهادها و لزوم مداخلات سیاستی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مصادیق شکست نهادهای حامی توسعه علم و فناوری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ضعف در قوانین و </a:t>
            </a:r>
            <a:r>
              <a:rPr lang="fa-IR" dirty="0" err="1"/>
              <a:t>سیاست‌های</a:t>
            </a:r>
            <a:r>
              <a:rPr lang="fa-IR" dirty="0"/>
              <a:t> موجود، خلاء نهادهای مورد نیاز،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هماهنگی </a:t>
            </a:r>
            <a:r>
              <a:rPr lang="fa-IR" dirty="0"/>
              <a:t>ضعیف بین نهادها، </a:t>
            </a:r>
            <a:r>
              <a:rPr lang="fa-IR" dirty="0" err="1"/>
              <a:t>جریان‌های</a:t>
            </a:r>
            <a:r>
              <a:rPr lang="fa-IR" dirty="0"/>
              <a:t> ضعیف دانشی بین بازیگران مختلف </a:t>
            </a:r>
            <a:r>
              <a:rPr lang="fa-IR" dirty="0" smtClean="0"/>
              <a:t>و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عدم </a:t>
            </a:r>
            <a:r>
              <a:rPr lang="fa-IR" dirty="0"/>
              <a:t>تقارن اطلاعات بین بازیگران، و ضعف در </a:t>
            </a:r>
            <a:r>
              <a:rPr lang="fa-IR" dirty="0" err="1"/>
              <a:t>روال‌ها</a:t>
            </a:r>
            <a:r>
              <a:rPr lang="fa-IR" dirty="0"/>
              <a:t> سازمانی (خصوصاً </a:t>
            </a:r>
            <a:r>
              <a:rPr lang="fa-IR" dirty="0" smtClean="0"/>
              <a:t>ر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شکست </a:t>
            </a:r>
            <a:r>
              <a:rPr lang="fa-IR" dirty="0" smtClean="0"/>
              <a:t>نهادی عموماً در </a:t>
            </a:r>
            <a:r>
              <a:rPr lang="fa-IR" dirty="0"/>
              <a:t>اثر </a:t>
            </a:r>
            <a:r>
              <a:rPr lang="fa-IR" dirty="0" err="1"/>
              <a:t>کژکارکردی</a:t>
            </a:r>
            <a:r>
              <a:rPr lang="fa-IR" dirty="0"/>
              <a:t> و خلاء بیش از یک دسته از </a:t>
            </a:r>
            <a:r>
              <a:rPr lang="fa-IR" dirty="0" smtClean="0"/>
              <a:t>نهادها رخ ‌</a:t>
            </a:r>
            <a:r>
              <a:rPr lang="fa-IR" dirty="0" err="1" smtClean="0"/>
              <a:t>می‌دهد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با توجه به ماهیت انسانی و اجتماعی نهادها، کارایی و اثربخشی </a:t>
            </a:r>
            <a:r>
              <a:rPr lang="fa-IR" dirty="0" err="1" smtClean="0"/>
              <a:t>آن‌ها</a:t>
            </a:r>
            <a:r>
              <a:rPr lang="fa-IR" dirty="0" smtClean="0"/>
              <a:t> </a:t>
            </a:r>
            <a:r>
              <a:rPr lang="fa-IR" dirty="0" err="1" smtClean="0"/>
              <a:t>نامعلوم</a:t>
            </a:r>
            <a:r>
              <a:rPr lang="fa-IR" dirty="0" smtClean="0"/>
              <a:t> (</a:t>
            </a:r>
            <a:r>
              <a:rPr lang="fa-IR" dirty="0"/>
              <a:t>حد بهینه اثربخشی و کارایی </a:t>
            </a:r>
            <a:r>
              <a:rPr lang="fa-IR" dirty="0" smtClean="0"/>
              <a:t>آن‌ قابل تعیین نیست) است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32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296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</a:t>
            </a:r>
            <a:r>
              <a:rPr lang="fa-IR" sz="3000" b="1" dirty="0"/>
              <a:t>موردی: معرفی مهم‌ترین نهادهای فیزیکی در نظام توسعه علم، فناوری و نوآوری ایران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33</a:t>
            </a:fld>
            <a:endParaRPr lang="fa-IR" sz="2000" b="1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fa-IR" dirty="0"/>
              <a:t>در سطح </a:t>
            </a:r>
            <a:r>
              <a:rPr lang="fa-IR" dirty="0" err="1"/>
              <a:t>سازمان‌های</a:t>
            </a:r>
            <a:r>
              <a:rPr lang="fa-IR" dirty="0"/>
              <a:t> سیاسی، مجلس شورای اسلامی و </a:t>
            </a:r>
            <a:r>
              <a:rPr lang="fa-IR" dirty="0" err="1"/>
              <a:t>کمیسیون‌های</a:t>
            </a:r>
            <a:r>
              <a:rPr lang="fa-IR" dirty="0"/>
              <a:t> آموزش و تحقیقات، صنایع و معادن مجلس </a:t>
            </a:r>
            <a:r>
              <a:rPr lang="fa-IR" dirty="0" err="1"/>
              <a:t>مهم‌ترین</a:t>
            </a:r>
            <a:r>
              <a:rPr lang="fa-IR" dirty="0"/>
              <a:t> بازیگران </a:t>
            </a:r>
            <a:r>
              <a:rPr lang="fa-IR" dirty="0" err="1"/>
              <a:t>تصمیم‌گیری</a:t>
            </a:r>
            <a:r>
              <a:rPr lang="fa-IR" dirty="0"/>
              <a:t> قانونی و سیاستی کشور محسوب شده و اجرای تمام قوانین (اعم از طرح و لایحه)، </a:t>
            </a:r>
            <a:r>
              <a:rPr lang="fa-IR" dirty="0" err="1"/>
              <a:t>برنامه‌های</a:t>
            </a:r>
            <a:r>
              <a:rPr lang="fa-IR" dirty="0"/>
              <a:t> توسعه و </a:t>
            </a:r>
            <a:r>
              <a:rPr lang="fa-IR" dirty="0" err="1"/>
              <a:t>بودجه‌های</a:t>
            </a:r>
            <a:r>
              <a:rPr lang="fa-IR" dirty="0"/>
              <a:t> سالانه در کشور نیازمند تصویب مجلس است. </a:t>
            </a:r>
            <a:endParaRPr lang="fa-IR" dirty="0" smtClean="0"/>
          </a:p>
          <a:p>
            <a:pPr algn="just"/>
            <a:r>
              <a:rPr lang="fa-IR" dirty="0"/>
              <a:t>شورای عالی انقلاب فرهنگی و شورای عالی علوم، تحقیقات و فناوری (</a:t>
            </a:r>
            <a:r>
              <a:rPr lang="fa-IR" dirty="0" err="1"/>
              <a:t>عتف</a:t>
            </a:r>
            <a:r>
              <a:rPr lang="fa-IR" dirty="0"/>
              <a:t>) – با ریاست رییس جمهور- از دیگر نهادهای سطح سیاسی هستند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91898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مهم‌ترین</a:t>
            </a:r>
            <a:r>
              <a:rPr lang="fa-IR" dirty="0" smtClean="0"/>
              <a:t> </a:t>
            </a:r>
            <a:r>
              <a:rPr lang="fa-IR" dirty="0" err="1" smtClean="0"/>
              <a:t>سازمان‌های</a:t>
            </a:r>
            <a:r>
              <a:rPr lang="fa-IR" dirty="0" smtClean="0"/>
              <a:t> </a:t>
            </a:r>
            <a:r>
              <a:rPr lang="fa-IR" dirty="0"/>
              <a:t>اداری </a:t>
            </a:r>
            <a:r>
              <a:rPr lang="fa-IR" dirty="0" smtClean="0"/>
              <a:t>ایران در حوزه علم  و فناوری: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 </a:t>
            </a:r>
            <a:r>
              <a:rPr lang="fa-IR" dirty="0"/>
              <a:t>وزارت علوم، تحقیقات و فناوری (مسئول آموزش عالی)؛ وزارت آموزش و پرورش (مسئول آموزش عمومی)؛ وزارت صنعت، معدن و تجارت و </a:t>
            </a:r>
            <a:r>
              <a:rPr lang="fa-IR" dirty="0" err="1"/>
              <a:t>زیرمجموعه‌های</a:t>
            </a:r>
            <a:r>
              <a:rPr lang="fa-IR" dirty="0"/>
              <a:t> آن (مسئول توسعه صنعتی</a:t>
            </a:r>
            <a:r>
              <a:rPr lang="fa-IR" dirty="0" smtClean="0"/>
              <a:t>)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معاونت </a:t>
            </a:r>
            <a:r>
              <a:rPr lang="fa-IR" dirty="0"/>
              <a:t>علمی و فناوری ریاست جمهوری (مسئول حمایت از </a:t>
            </a:r>
            <a:r>
              <a:rPr lang="fa-IR" dirty="0" err="1"/>
              <a:t>شرکت‌های</a:t>
            </a:r>
            <a:r>
              <a:rPr lang="fa-IR" dirty="0"/>
              <a:t> دانش بنیان و </a:t>
            </a:r>
            <a:r>
              <a:rPr lang="fa-IR" dirty="0" err="1"/>
              <a:t>هماهنگ‌کننده</a:t>
            </a:r>
            <a:r>
              <a:rPr lang="fa-IR" dirty="0"/>
              <a:t> در گذار به اقتصاد دانش بنیان)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دیگر </a:t>
            </a:r>
            <a:r>
              <a:rPr lang="fa-IR" dirty="0" err="1"/>
              <a:t>وزارت‌خانه‌های</a:t>
            </a:r>
            <a:r>
              <a:rPr lang="fa-IR" dirty="0"/>
              <a:t> صنعتی/ اقتصادی که توسعه فناوری و نوآوری بخشی از وظایف </a:t>
            </a:r>
            <a:r>
              <a:rPr lang="fa-IR" dirty="0" err="1"/>
              <a:t>آن‌هاست</a:t>
            </a:r>
            <a:r>
              <a:rPr lang="fa-IR" dirty="0"/>
              <a:t> (مانند </a:t>
            </a:r>
            <a:r>
              <a:rPr lang="fa-IR" dirty="0" err="1"/>
              <a:t>وزارت‌خانه‌های</a:t>
            </a:r>
            <a:r>
              <a:rPr lang="fa-IR" dirty="0"/>
              <a:t> دفاع، نفت و نیرو).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سازمان </a:t>
            </a:r>
            <a:r>
              <a:rPr lang="fa-IR" dirty="0"/>
              <a:t>برنامه و بودجه </a:t>
            </a:r>
            <a:r>
              <a:rPr lang="fa-IR" dirty="0" smtClean="0"/>
              <a:t>مسئول </a:t>
            </a:r>
            <a:r>
              <a:rPr lang="fa-IR" dirty="0"/>
              <a:t>تخصیص </a:t>
            </a:r>
            <a:r>
              <a:rPr lang="fa-IR" dirty="0" err="1"/>
              <a:t>بودجه‌های</a:t>
            </a:r>
            <a:r>
              <a:rPr lang="fa-IR" dirty="0"/>
              <a:t> دولتی توسعه علم، فناوری و نوآوری و نظارت بر اجرای </a:t>
            </a:r>
            <a:r>
              <a:rPr lang="fa-IR" dirty="0" err="1"/>
              <a:t>برنامه‌های</a:t>
            </a:r>
            <a:r>
              <a:rPr lang="fa-IR" dirty="0"/>
              <a:t> </a:t>
            </a:r>
            <a:r>
              <a:rPr lang="fa-IR" dirty="0" smtClean="0"/>
              <a:t>توسعه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34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86659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تنظیمی مختلفی در </a:t>
            </a:r>
            <a:r>
              <a:rPr lang="fa-IR" dirty="0" err="1"/>
              <a:t>حوزه‌های</a:t>
            </a:r>
            <a:r>
              <a:rPr lang="fa-IR" dirty="0"/>
              <a:t> دارو، بهداشت و درمان، استاندارد، مواد غذایی و ... در کشور وجود </a:t>
            </a:r>
            <a:r>
              <a:rPr lang="fa-IR" dirty="0" smtClean="0"/>
              <a:t>دارند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مسئول ب </a:t>
            </a:r>
            <a:r>
              <a:rPr lang="fa-IR" dirty="0"/>
              <a:t>تعیین و تغییر استانداردها و الزامات فنی محصولات و خدمات، موجب </a:t>
            </a:r>
            <a:r>
              <a:rPr lang="fa-IR" dirty="0" err="1"/>
              <a:t>جهت‌دهی</a:t>
            </a:r>
            <a:r>
              <a:rPr lang="fa-IR" dirty="0"/>
              <a:t> و هدایت به </a:t>
            </a:r>
            <a:r>
              <a:rPr lang="fa-IR" dirty="0" err="1"/>
              <a:t>تلا‌ش‌های</a:t>
            </a:r>
            <a:r>
              <a:rPr lang="fa-IR" dirty="0"/>
              <a:t> توسعه علم، فناوری و نوآوری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سازمان </a:t>
            </a:r>
            <a:r>
              <a:rPr lang="fa-IR" dirty="0"/>
              <a:t>غذا و دارو، سازمان ملی استاندارد ایران و وزارت جهاد کشاورزی (از طریق </a:t>
            </a:r>
            <a:r>
              <a:rPr lang="fa-IR" dirty="0" err="1"/>
              <a:t>سازمان‌هایی</a:t>
            </a:r>
            <a:r>
              <a:rPr lang="fa-IR" dirty="0"/>
              <a:t> نظیر دامپزشکی، تحقیقات، آموزش و ترویج کشاورزی، مادر تخصصی خدمات کشاورزی، مادر تخصصی بازرگانی دولتی) </a:t>
            </a:r>
            <a:r>
              <a:rPr lang="fa-IR" dirty="0" err="1"/>
              <a:t>نمونه‌هایی</a:t>
            </a:r>
            <a:r>
              <a:rPr lang="fa-IR" dirty="0"/>
              <a:t> از سازمان تنظیمی </a:t>
            </a:r>
            <a:r>
              <a:rPr lang="fa-IR" dirty="0" smtClean="0"/>
              <a:t>موثر بر </a:t>
            </a:r>
            <a:r>
              <a:rPr lang="fa-IR" dirty="0"/>
              <a:t>توسعه علم و فناوری </a:t>
            </a:r>
            <a:r>
              <a:rPr lang="fa-IR" dirty="0" smtClean="0"/>
              <a:t>در </a:t>
            </a:r>
            <a:r>
              <a:rPr lang="fa-IR" dirty="0"/>
              <a:t>ایران </a:t>
            </a:r>
            <a:r>
              <a:rPr lang="fa-IR" dirty="0" smtClean="0"/>
              <a:t>هستند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35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7270068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86768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</a:t>
            </a:r>
            <a:r>
              <a:rPr lang="fa-IR" dirty="0" smtClean="0"/>
              <a:t>اجتماعی: </a:t>
            </a:r>
            <a:r>
              <a:rPr lang="fa-IR" dirty="0"/>
              <a:t>مجامع تخصصی فعالان حقیقی و حقوقی در </a:t>
            </a:r>
            <a:r>
              <a:rPr lang="fa-IR" dirty="0" err="1"/>
              <a:t>حوزه‌های</a:t>
            </a:r>
            <a:r>
              <a:rPr lang="fa-IR" dirty="0"/>
              <a:t> مختلف علم، فناوری و </a:t>
            </a:r>
            <a:r>
              <a:rPr lang="fa-IR" dirty="0" smtClean="0"/>
              <a:t>نوآوری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نظیر </a:t>
            </a:r>
            <a:r>
              <a:rPr lang="fa-IR" dirty="0" err="1"/>
              <a:t>انجمن‌های</a:t>
            </a:r>
            <a:r>
              <a:rPr lang="fa-IR" dirty="0"/>
              <a:t> علمی دارای مجوز از وزارت علوم، </a:t>
            </a:r>
            <a:r>
              <a:rPr lang="fa-IR" dirty="0" err="1"/>
              <a:t>اتاق‌های</a:t>
            </a:r>
            <a:r>
              <a:rPr lang="fa-IR" dirty="0"/>
              <a:t> بازرگانی، و </a:t>
            </a:r>
            <a:r>
              <a:rPr lang="fa-IR" dirty="0" err="1"/>
              <a:t>انجمن‌های</a:t>
            </a:r>
            <a:r>
              <a:rPr lang="fa-IR" dirty="0"/>
              <a:t> صنفی در </a:t>
            </a:r>
            <a:r>
              <a:rPr lang="fa-IR" dirty="0" err="1"/>
              <a:t>حوزه‌های</a:t>
            </a:r>
            <a:r>
              <a:rPr lang="fa-IR" dirty="0"/>
              <a:t> تولیدی، فناورانه و </a:t>
            </a:r>
            <a:r>
              <a:rPr lang="fa-IR" dirty="0" smtClean="0"/>
              <a:t>صنعتی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آموزشی </a:t>
            </a:r>
            <a:r>
              <a:rPr lang="fa-IR" dirty="0" err="1" smtClean="0"/>
              <a:t>طیفی</a:t>
            </a:r>
            <a:r>
              <a:rPr lang="fa-IR" dirty="0" smtClean="0"/>
              <a:t> از </a:t>
            </a:r>
            <a:r>
              <a:rPr lang="fa-IR" dirty="0" err="1" smtClean="0"/>
              <a:t>دانشگاه‌ها</a:t>
            </a:r>
            <a:r>
              <a:rPr lang="fa-IR" dirty="0" smtClean="0"/>
              <a:t> </a:t>
            </a:r>
            <a:r>
              <a:rPr lang="fa-IR" dirty="0"/>
              <a:t>و موسسات آموزش </a:t>
            </a:r>
            <a:r>
              <a:rPr lang="fa-IR" dirty="0" smtClean="0"/>
              <a:t>عالی را </a:t>
            </a:r>
            <a:r>
              <a:rPr lang="fa-IR" dirty="0"/>
              <a:t>در بر </a:t>
            </a:r>
            <a:r>
              <a:rPr lang="fa-IR" dirty="0" err="1"/>
              <a:t>می‌گیرد</a:t>
            </a:r>
            <a:r>
              <a:rPr lang="fa-IR" dirty="0"/>
              <a:t>.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نظیر </a:t>
            </a:r>
            <a:r>
              <a:rPr lang="fa-IR" dirty="0"/>
              <a:t>دانشگاه دولتی و غیرانتفاعی زیر نظر وزارت علوم، </a:t>
            </a:r>
            <a:r>
              <a:rPr lang="fa-IR" dirty="0" err="1" smtClean="0"/>
              <a:t>دانشگاه‌های</a:t>
            </a:r>
            <a:r>
              <a:rPr lang="fa-IR" dirty="0" smtClean="0"/>
              <a:t> </a:t>
            </a:r>
            <a:r>
              <a:rPr lang="fa-IR" dirty="0"/>
              <a:t>علوم پزشکی و دانشگاه‌ آزاد اسلامی </a:t>
            </a:r>
            <a:r>
              <a:rPr lang="fa-IR" dirty="0" smtClean="0"/>
              <a:t>و </a:t>
            </a:r>
            <a:r>
              <a:rPr lang="fa-IR" dirty="0" err="1" smtClean="0"/>
              <a:t>دانشگاه‌های</a:t>
            </a:r>
            <a:r>
              <a:rPr lang="fa-IR" dirty="0" smtClean="0"/>
              <a:t> </a:t>
            </a:r>
            <a:r>
              <a:rPr lang="fa-IR" dirty="0" err="1" smtClean="0"/>
              <a:t>پیام‌نور</a:t>
            </a:r>
            <a:r>
              <a:rPr lang="fa-IR" dirty="0" smtClean="0"/>
              <a:t> (ارائه آموزش عالی </a:t>
            </a:r>
            <a:r>
              <a:rPr lang="fa-IR" dirty="0" err="1" smtClean="0"/>
              <a:t>غیرحضوری</a:t>
            </a:r>
            <a:r>
              <a:rPr lang="fa-IR" dirty="0" smtClean="0"/>
              <a:t>)، علمی-کاربردی (آموزش </a:t>
            </a:r>
            <a:r>
              <a:rPr lang="fa-IR" dirty="0"/>
              <a:t>ضمن </a:t>
            </a:r>
            <a:r>
              <a:rPr lang="fa-IR" dirty="0" smtClean="0"/>
              <a:t>خدمت)، </a:t>
            </a:r>
            <a:r>
              <a:rPr lang="fa-IR" dirty="0"/>
              <a:t>فنی و </a:t>
            </a:r>
            <a:r>
              <a:rPr lang="fa-IR" dirty="0" err="1"/>
              <a:t>حرفه‌ای</a:t>
            </a:r>
            <a:r>
              <a:rPr lang="fa-IR" dirty="0"/>
              <a:t> </a:t>
            </a:r>
            <a:r>
              <a:rPr lang="fa-IR" dirty="0" smtClean="0"/>
              <a:t>(آموزش </a:t>
            </a:r>
            <a:r>
              <a:rPr lang="fa-IR" dirty="0" err="1"/>
              <a:t>حرفه‌ای</a:t>
            </a:r>
            <a:r>
              <a:rPr lang="fa-IR" dirty="0"/>
              <a:t>)  و فرهنگیان </a:t>
            </a:r>
            <a:r>
              <a:rPr lang="fa-IR" dirty="0" smtClean="0"/>
              <a:t>(آموزش </a:t>
            </a:r>
            <a:r>
              <a:rPr lang="fa-IR" dirty="0"/>
              <a:t>معلمان آموزش و پرورش) با شعب متعدد </a:t>
            </a:r>
            <a:r>
              <a:rPr lang="fa-IR" dirty="0" smtClean="0"/>
              <a:t>و مدارس </a:t>
            </a:r>
            <a:r>
              <a:rPr lang="fa-IR" dirty="0"/>
              <a:t>ابتدایی و متوسطه اول و </a:t>
            </a:r>
            <a:r>
              <a:rPr lang="fa-IR" dirty="0" smtClean="0"/>
              <a:t>دوم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36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9802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سازمان‌های</a:t>
            </a:r>
            <a:r>
              <a:rPr lang="fa-IR" dirty="0"/>
              <a:t> دانشی درگیر در توسعه علم و فناوری در ایران </a:t>
            </a:r>
            <a:r>
              <a:rPr lang="fa-IR" dirty="0" smtClean="0"/>
              <a:t>با </a:t>
            </a:r>
            <a:r>
              <a:rPr lang="fa-IR" dirty="0"/>
              <a:t>اهداف غیرتجاری به پژوهش و توسعه فناوری مشغول </a:t>
            </a:r>
            <a:r>
              <a:rPr lang="fa-IR" dirty="0" smtClean="0"/>
              <a:t>هستند شامل: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 </a:t>
            </a:r>
            <a:r>
              <a:rPr lang="fa-IR" dirty="0"/>
              <a:t>در قالب مراکز پژوهشی خصوصی، مراکز پژوهشی درون دانشگاهی وابسته به وزارت </a:t>
            </a:r>
            <a:r>
              <a:rPr lang="fa-IR" dirty="0" smtClean="0"/>
              <a:t>علوم</a:t>
            </a:r>
            <a:r>
              <a:rPr lang="fa-IR" dirty="0"/>
              <a:t> </a:t>
            </a:r>
            <a:r>
              <a:rPr lang="fa-IR" dirty="0" smtClean="0"/>
              <a:t>و وزارت بهداشت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مراکز </a:t>
            </a:r>
            <a:r>
              <a:rPr lang="fa-IR" dirty="0"/>
              <a:t>پژوهشی وابسته به </a:t>
            </a:r>
            <a:r>
              <a:rPr lang="fa-IR" dirty="0" err="1"/>
              <a:t>دستگاه‌های</a:t>
            </a:r>
            <a:r>
              <a:rPr lang="fa-IR" dirty="0"/>
              <a:t> دولتی، و </a:t>
            </a:r>
            <a:r>
              <a:rPr lang="fa-IR" dirty="0" smtClean="0"/>
              <a:t>مرکز </a:t>
            </a:r>
            <a:r>
              <a:rPr lang="fa-IR" dirty="0"/>
              <a:t>پژوهشی (سازمان) مستقل وابسته به وزارت </a:t>
            </a:r>
            <a:r>
              <a:rPr lang="fa-IR" dirty="0" smtClean="0"/>
              <a:t>علوم و وزارت بهداشت 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مرکز </a:t>
            </a:r>
            <a:r>
              <a:rPr lang="fa-IR" dirty="0"/>
              <a:t>پژوهشی وابسته به </a:t>
            </a:r>
            <a:r>
              <a:rPr lang="fa-IR" dirty="0" err="1"/>
              <a:t>سازمان‌های</a:t>
            </a:r>
            <a:r>
              <a:rPr lang="fa-IR" dirty="0"/>
              <a:t> عمومی غیردولتی </a:t>
            </a:r>
            <a:endParaRPr lang="fa-I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37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9138905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بنگاه‌ها</a:t>
            </a:r>
            <a:r>
              <a:rPr lang="fa-IR" dirty="0"/>
              <a:t> با اهداف تجاری به توسعه و ارائه محصول و خدمت به مشتریان هدف خود پرداخته </a:t>
            </a:r>
            <a:r>
              <a:rPr lang="fa-IR" dirty="0" smtClean="0"/>
              <a:t>و در توسعه </a:t>
            </a:r>
            <a:r>
              <a:rPr lang="fa-IR" dirty="0"/>
              <a:t>فناوری و نوآوری </a:t>
            </a:r>
            <a:r>
              <a:rPr lang="fa-IR" dirty="0" smtClean="0"/>
              <a:t>در راستای اهداف خود </a:t>
            </a:r>
            <a:r>
              <a:rPr lang="fa-IR" dirty="0"/>
              <a:t>درگیر </a:t>
            </a:r>
            <a:r>
              <a:rPr lang="fa-IR" dirty="0" smtClean="0"/>
              <a:t>هستند؛ شامل: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تمامی </a:t>
            </a:r>
            <a:r>
              <a:rPr lang="fa-IR" dirty="0" err="1"/>
              <a:t>بنگاه‌هایی</a:t>
            </a:r>
            <a:r>
              <a:rPr lang="fa-IR" dirty="0"/>
              <a:t> که به صورت مستقیم یا غیر مستقیم در </a:t>
            </a:r>
            <a:r>
              <a:rPr lang="fa-IR" dirty="0" err="1"/>
              <a:t>فعالیت‌های</a:t>
            </a:r>
            <a:r>
              <a:rPr lang="fa-IR" dirty="0"/>
              <a:t> توسعه فناوری و نوآوری درگیر هستند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بنگاه‌ها</a:t>
            </a:r>
            <a:r>
              <a:rPr lang="fa-IR" dirty="0" smtClean="0"/>
              <a:t> </a:t>
            </a:r>
            <a:r>
              <a:rPr lang="fa-IR" dirty="0" err="1"/>
              <a:t>می‌توانند</a:t>
            </a:r>
            <a:r>
              <a:rPr lang="fa-IR" dirty="0"/>
              <a:t> </a:t>
            </a:r>
            <a:r>
              <a:rPr lang="fa-IR" dirty="0" err="1"/>
              <a:t>شرکت‌های</a:t>
            </a:r>
            <a:r>
              <a:rPr lang="fa-IR" dirty="0"/>
              <a:t> بزرگی مانند ایران خودرو، فولاد مبارکه و شرکت نفت یا یک شرکت نوپا، خدماتی یا دانش بنیان باشند. </a:t>
            </a:r>
            <a:endParaRPr lang="en-US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38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450279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میانجی‌ها</a:t>
            </a:r>
            <a:r>
              <a:rPr lang="fa-IR" dirty="0" smtClean="0"/>
              <a:t> مسئول </a:t>
            </a:r>
            <a:r>
              <a:rPr lang="fa-IR" dirty="0"/>
              <a:t>برقراری یا تقویت ارتباط بین بازیگران مختلف (خصوصاً ارتباط </a:t>
            </a:r>
            <a:r>
              <a:rPr lang="fa-IR" dirty="0" err="1"/>
              <a:t>بنگاه‌ها</a:t>
            </a:r>
            <a:r>
              <a:rPr lang="fa-IR" dirty="0"/>
              <a:t> با دیگر بازیگران</a:t>
            </a:r>
            <a:r>
              <a:rPr lang="fa-IR" dirty="0" smtClean="0"/>
              <a:t>)، نظیر: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پارک‌های</a:t>
            </a:r>
            <a:r>
              <a:rPr lang="fa-IR" dirty="0"/>
              <a:t> علم و فناوری وابسته به وزارت علوم و پارک پردیس وابسته به معاونت علمی و </a:t>
            </a:r>
            <a:r>
              <a:rPr lang="fa-IR" dirty="0" smtClean="0"/>
              <a:t>فناوری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مراکز </a:t>
            </a:r>
            <a:r>
              <a:rPr lang="fa-IR" dirty="0"/>
              <a:t>رشد دارای مجوز از وزارت علوم  و وزارت </a:t>
            </a:r>
            <a:r>
              <a:rPr lang="fa-IR" dirty="0" smtClean="0"/>
              <a:t>بهداشت 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صندوق‌های</a:t>
            </a:r>
            <a:r>
              <a:rPr lang="fa-IR" dirty="0" smtClean="0"/>
              <a:t> </a:t>
            </a:r>
            <a:r>
              <a:rPr lang="fa-IR" dirty="0"/>
              <a:t>پژوهش و فناوری و </a:t>
            </a:r>
            <a:r>
              <a:rPr lang="fa-IR" dirty="0" err="1"/>
              <a:t>خطرپذیر</a:t>
            </a:r>
            <a:r>
              <a:rPr lang="fa-IR" dirty="0"/>
              <a:t>، </a:t>
            </a:r>
            <a:r>
              <a:rPr lang="fa-IR" dirty="0" err="1"/>
              <a:t>بانک‌ها</a:t>
            </a:r>
            <a:r>
              <a:rPr lang="fa-IR" dirty="0"/>
              <a:t> و نهادهای تأمین مالی تخصصی و </a:t>
            </a:r>
            <a:r>
              <a:rPr lang="fa-IR" dirty="0" err="1"/>
              <a:t>توسعه‌ای</a:t>
            </a:r>
            <a:r>
              <a:rPr lang="fa-IR" dirty="0"/>
              <a:t> (مانند بانک توسعه صادرات و بانک صنعت و معدن</a:t>
            </a:r>
            <a:r>
              <a:rPr lang="fa-IR" dirty="0" smtClean="0"/>
              <a:t>) 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مراکز </a:t>
            </a:r>
            <a:r>
              <a:rPr lang="fa-IR" dirty="0"/>
              <a:t>نوآوری و </a:t>
            </a:r>
            <a:r>
              <a:rPr lang="fa-IR" dirty="0" err="1"/>
              <a:t>شتاب‌دهنده‌ها</a:t>
            </a:r>
            <a:r>
              <a:rPr lang="fa-IR" dirty="0"/>
              <a:t> 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فن‌بازارها</a:t>
            </a:r>
            <a:r>
              <a:rPr lang="fa-IR" dirty="0" smtClean="0"/>
              <a:t> </a:t>
            </a:r>
            <a:r>
              <a:rPr lang="fa-IR" dirty="0"/>
              <a:t>و </a:t>
            </a:r>
            <a:r>
              <a:rPr lang="fa-IR" dirty="0" smtClean="0"/>
              <a:t>ارائه دهندگان </a:t>
            </a:r>
            <a:r>
              <a:rPr lang="fa-IR" dirty="0"/>
              <a:t>خدمات </a:t>
            </a:r>
            <a:r>
              <a:rPr lang="fa-IR" dirty="0" err="1" smtClean="0"/>
              <a:t>تجاری‌سازی</a:t>
            </a:r>
            <a:r>
              <a:rPr lang="fa-IR" dirty="0" smtClean="0"/>
              <a:t>، مدیریتی و ...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39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462019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1- مقدمه</a:t>
            </a:r>
            <a:r>
              <a:rPr lang="fa-IR" sz="3000" b="1" dirty="0"/>
              <a:t>: اهمیت </a:t>
            </a:r>
            <a:r>
              <a:rPr lang="fa-IR" sz="3000" b="1" dirty="0" smtClean="0"/>
              <a:t>نهاد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از طریق تعیین هزینه تولید و مبادله و کاهش عدم قطعیت، امکان انجام </a:t>
            </a:r>
            <a:r>
              <a:rPr lang="fa-IR" dirty="0" err="1"/>
              <a:t>فعالیت‌های</a:t>
            </a:r>
            <a:r>
              <a:rPr lang="fa-IR" dirty="0"/>
              <a:t> اقتصادی و سودآوری از </a:t>
            </a:r>
            <a:r>
              <a:rPr lang="fa-IR" dirty="0" err="1" smtClean="0"/>
              <a:t>آن‌ها</a:t>
            </a:r>
            <a:r>
              <a:rPr lang="fa-IR" dirty="0" smtClean="0"/>
              <a:t> را ممکن کرده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در نگاه </a:t>
            </a:r>
            <a:r>
              <a:rPr lang="fa-IR" dirty="0" err="1"/>
              <a:t>نظام‌مند</a:t>
            </a:r>
            <a:r>
              <a:rPr lang="fa-IR" dirty="0"/>
              <a:t> به نوآوری </a:t>
            </a:r>
            <a:r>
              <a:rPr lang="fa-IR" dirty="0" smtClean="0"/>
              <a:t>(نظام نوآوری) نهادها </a:t>
            </a:r>
            <a:r>
              <a:rPr lang="fa-IR" dirty="0"/>
              <a:t>از </a:t>
            </a:r>
            <a:r>
              <a:rPr lang="fa-IR" dirty="0" err="1"/>
              <a:t>مهم‌ترین</a:t>
            </a:r>
            <a:r>
              <a:rPr lang="fa-IR" dirty="0"/>
              <a:t> عوامل توضیح دهنده بروز یا مانع </a:t>
            </a:r>
            <a:r>
              <a:rPr lang="fa-IR" dirty="0" smtClean="0"/>
              <a:t>نوآوری هستند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در توسعه علم و فناوری نیز بسیار تعیین کننده </a:t>
            </a:r>
            <a:r>
              <a:rPr lang="fa-IR" dirty="0" smtClean="0"/>
              <a:t>بوده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مالکیت </a:t>
            </a:r>
            <a:r>
              <a:rPr lang="fa-IR" dirty="0"/>
              <a:t>فکری، آموزش، </a:t>
            </a:r>
            <a:r>
              <a:rPr lang="fa-IR" dirty="0" err="1"/>
              <a:t>روال‌های</a:t>
            </a:r>
            <a:r>
              <a:rPr lang="fa-IR" dirty="0"/>
              <a:t> سطح بنگاه و تعاملات </a:t>
            </a:r>
            <a:r>
              <a:rPr lang="fa-IR" dirty="0" err="1" smtClean="0"/>
              <a:t>مثال‌هایی</a:t>
            </a:r>
            <a:r>
              <a:rPr lang="fa-IR" dirty="0" smtClean="0"/>
              <a:t> </a:t>
            </a:r>
            <a:r>
              <a:rPr lang="fa-IR" dirty="0"/>
              <a:t>از </a:t>
            </a:r>
            <a:r>
              <a:rPr lang="fa-IR" dirty="0" smtClean="0"/>
              <a:t>این نهادها هستند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عدم وجود نسخه </a:t>
            </a:r>
            <a:r>
              <a:rPr lang="fa-IR" dirty="0"/>
              <a:t>یکسانی از </a:t>
            </a:r>
            <a:r>
              <a:rPr lang="fa-IR" dirty="0" err="1"/>
              <a:t>تنظیمات</a:t>
            </a:r>
            <a:r>
              <a:rPr lang="fa-IR" dirty="0"/>
              <a:t>  نهادی برای موفقیت در علم و فناوری در کشورهای مختلف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4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06866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84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40</a:t>
            </a:fld>
            <a:endParaRPr lang="fa-IR" sz="20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3614614"/>
              </p:ext>
            </p:extLst>
          </p:nvPr>
        </p:nvGraphicFramePr>
        <p:xfrm>
          <a:off x="683841" y="1791420"/>
          <a:ext cx="7992615" cy="4757988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4525">
                  <a:extLst>
                    <a:ext uri="{9D8B030D-6E8A-4147-A177-3AD203B41FA5}">
                      <a16:colId xmlns:a16="http://schemas.microsoft.com/office/drawing/2014/main" val="997597540"/>
                    </a:ext>
                  </a:extLst>
                </a:gridCol>
                <a:gridCol w="1062547">
                  <a:extLst>
                    <a:ext uri="{9D8B030D-6E8A-4147-A177-3AD203B41FA5}">
                      <a16:colId xmlns:a16="http://schemas.microsoft.com/office/drawing/2014/main" val="2258542168"/>
                    </a:ext>
                  </a:extLst>
                </a:gridCol>
                <a:gridCol w="6385543">
                  <a:extLst>
                    <a:ext uri="{9D8B030D-6E8A-4147-A177-3AD203B41FA5}">
                      <a16:colId xmlns:a16="http://schemas.microsoft.com/office/drawing/2014/main" val="3736417847"/>
                    </a:ext>
                  </a:extLst>
                </a:gridCol>
              </a:tblGrid>
              <a:tr h="34143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نهاد فیزیکی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مهم‌ترین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نهادهای فعال در نظام توسعه علم، فناوری و نوآوری در ایران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466086288"/>
                  </a:ext>
                </a:extLst>
              </a:tr>
              <a:tr h="4156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1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سازمان سیاسی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 مجلس شورای اسلامی؛ کمیسون‌های آموزش و تحقیقات، و صنایع و معادن مجلس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 شورای عالی انقلاب فرهنگی؛ شورای عالی علوم تحقیقات و فناوری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 هیأت دولت، هیأت وزیران و کمیسیون علمی، تحقیقاتی و فناوری دولت؛ شورای اقتصاد در سازمان برنامه و بودجه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 مجمع تشخیص مصلحت نظام؛ کمیسیون علمی، فرهنگی و اجتماعی مجمع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315046107"/>
                  </a:ext>
                </a:extLst>
              </a:tr>
              <a:tr h="8313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2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سازمان اداری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وزارت علوم، تحقیقات و فناوری؛ وزارت آموزش و پرورش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وزارت صنعت، معدن و تجارت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سازمان‌های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تابعه به طور خاص سازمان توسعه تجارت،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ایدرو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(سازمان گسترش و نوسازی صنایع ایران)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ایمیدرو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(سازمان توسعه و نوسازی معادن و صنایع معدنی ایران)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معاونت علمی و فناوری ریاست جمهوری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سازمان‌های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تابعه خصوصاً مرکز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همکاری‌های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تحول و پیشرفت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سازمان برنامه و بودجه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سازمان‌های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تابعه خصوصاً مرکز آمار ایران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دیگر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وزارت‌خانه‌های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صنعتی درگیر در توسعه فناوری و نوآوری (وزارت بهداشت، نیرو، نفت، دفاع، ارتباطات و اطلاعات و ...)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وزارت امور اقتصادی و دارایی؛ سازمان سرمایه گذاری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وکمک‌های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اقتصادی و فنی ایران</a:t>
                      </a:r>
                      <a:r>
                        <a:rPr lang="ar-SA" sz="1100" dirty="0">
                          <a:effectLst/>
                          <a:cs typeface="B Nazanin" panose="00000400000000000000" pitchFamily="2" charset="-78"/>
                        </a:rPr>
                        <a:t>  </a:t>
                      </a:r>
                      <a:r>
                        <a:rPr lang="ar-SA" sz="14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مرکز مالکیت معنوی سازمان ثبت اسناد و املاک کشور (در قوه قضائیه)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4187968119"/>
                  </a:ext>
                </a:extLst>
              </a:tr>
              <a:tr h="44646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3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سازمان تنظیمی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سازمان غذا و دارو (مواد غذایی، دارویی و پزشکی)؛ اداره کل تجهیزات پزشکی وزارت بهداشت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سازمان ملی استاندارد ایران (استاندارد همه اقلام تولیدی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وارداتی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به کشور)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وزارت جهاد کشاورزی (در خصوص محصولات کشاورزی،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دامی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و طیور)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سازمان انرژی اتمی (در خصوص محصولات دارای مواد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رادیواکتیو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دیگر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سازمان‌های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تنظیمی در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حوزه‌های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صنعتی و فناورانه مانند نفت، انرژی، دفاع،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نانو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، زیست فناوری و ...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3619260664"/>
                  </a:ext>
                </a:extLst>
              </a:tr>
            </a:tbl>
          </a:graphicData>
        </a:graphic>
      </p:graphicFrame>
      <p:sp>
        <p:nvSpPr>
          <p:cNvPr id="13" name="TextBox 12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6253176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84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41</a:t>
            </a:fld>
            <a:endParaRPr lang="fa-IR" sz="20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60340160"/>
              </p:ext>
            </p:extLst>
          </p:nvPr>
        </p:nvGraphicFramePr>
        <p:xfrm>
          <a:off x="611560" y="1778101"/>
          <a:ext cx="8064623" cy="4963267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9431">
                  <a:extLst>
                    <a:ext uri="{9D8B030D-6E8A-4147-A177-3AD203B41FA5}">
                      <a16:colId xmlns:a16="http://schemas.microsoft.com/office/drawing/2014/main" val="997597540"/>
                    </a:ext>
                  </a:extLst>
                </a:gridCol>
                <a:gridCol w="1072120">
                  <a:extLst>
                    <a:ext uri="{9D8B030D-6E8A-4147-A177-3AD203B41FA5}">
                      <a16:colId xmlns:a16="http://schemas.microsoft.com/office/drawing/2014/main" val="2258542168"/>
                    </a:ext>
                  </a:extLst>
                </a:gridCol>
                <a:gridCol w="6443072">
                  <a:extLst>
                    <a:ext uri="{9D8B030D-6E8A-4147-A177-3AD203B41FA5}">
                      <a16:colId xmlns:a16="http://schemas.microsoft.com/office/drawing/2014/main" val="3736417847"/>
                    </a:ext>
                  </a:extLst>
                </a:gridCol>
              </a:tblGrid>
              <a:tr h="3013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نهاد فیزیکی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مهم‌ترین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نهادهای فعال در نظام توسعه علم، فناوری و نوآوری در ایران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466086288"/>
                  </a:ext>
                </a:extLst>
              </a:tr>
              <a:tr h="415695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4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سازمان اجتماعی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انجمن‌های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علمی در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حوزه‌های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علمی و فنی، و مدیریت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سیاست‌گذاری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علم و فناوری (مانند انجمن علمی مدیریت فناوری؛ انجمن علمی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آینده‌پژوهی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انجمن‌های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صنعتی، فناورانه و تولیدی (مانند انجمن سازندگان تجهیزات صنعت نفت ایران و انجمن سازندگان تجهیزات صنعتی ایران)؛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اتاق‌های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بازرگانی (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کمیسون‌های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مرتبط با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حوزه‌های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صنعتی، تولید و فناوری)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استان‌ها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و اتاق ایران؛ اصناف در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حوزه‌های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تولیدی و صنعتی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3824472796"/>
                  </a:ext>
                </a:extLst>
              </a:tr>
              <a:tr h="332556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5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سازمان آموزشی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 دانشگاه‌های دولتی، موسسات آموزش عالی و دانشگاه‌های غیرانتفاعی زیرنظر وزارت علوم شامل دانشگاه‌های فنی و حرفه‌ای، فرهنگیان، علمی کاربردی و پیام‌نور و شعب آن‌ها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 دانشگاه‌های علوم پزشکی</a:t>
                      </a:r>
                      <a:endParaRPr lang="en-US" sz="140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- دانشگاه‌ آزاد اسلامی و شعب آن در سراسر کشور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3897022697"/>
                  </a:ext>
                </a:extLst>
              </a:tr>
              <a:tr h="831390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>
                          <a:effectLst/>
                          <a:cs typeface="B Nazanin" panose="00000400000000000000" pitchFamily="2" charset="-78"/>
                        </a:rPr>
                        <a:t>6</a:t>
                      </a:r>
                      <a:endParaRPr lang="en-US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سازمان دانشی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مراکز پژوهشی وابسته به وزارت علوم اعم از مستقل یا درون دانشگاهی (مانند سازمان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پژوهش‌های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علمی و صنعتی ایران، پژوهشگاه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هوافضا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، پژوهشگاه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ملي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مهندسي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ژنتيك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زيست‌فناوري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، پژوهشگاه علوم و فناوری ‌اطلاعات ایران (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ایرانداک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) و پژوهشگاه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دانش‌هاي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‌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بنيادي</a:t>
                      </a:r>
                      <a:r>
                        <a:rPr lang="ar-SA" sz="1100" dirty="0">
                          <a:effectLst/>
                          <a:cs typeface="B Nazanin" panose="00000400000000000000" pitchFamily="2" charset="-78"/>
                        </a:rPr>
                        <a:t>  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مراکز پژوهشی وابسته به بخش عمومی غیردولتی و غیرانتفاعی (مانند پژوهشگاه رویان)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مراکز پژوهشی وابسته به وزارت بهداشت (مانند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انسیتو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پاستور)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مراکز پژوهشی وابسته به دیگر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دستگاه‌های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دولتی (مانند موسسه تحقیقات واکسن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سرم‌سازی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رازی، پژوهشگاه صنعت نفت، پژوهشگاه نیرو، پژوهشگاه استاندارد و پژوهشگاه علوم و فنون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هسته‌اي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4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- مراکز پژوهشی در حوزه مدیریت و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سیاست‌گذاری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علم و فناوری ( مانند مرکز تحقیقات سیاست علمی کشور، پژوهشکده مطالعات فناوری ریاست جمهوری،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پژوهشكده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مطالعات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فناوری‌های‌نوین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سازمان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پژوهش‌های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علمی و صنعتی، دفتر مطالعات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فناوری‌های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نوین مرکز </a:t>
                      </a:r>
                      <a:r>
                        <a:rPr lang="fa-IR" sz="1400" dirty="0" err="1">
                          <a:effectLst/>
                          <a:cs typeface="B Nazanin" panose="00000400000000000000" pitchFamily="2" charset="-78"/>
                        </a:rPr>
                        <a:t>پژوهش‌های</a:t>
                      </a:r>
                      <a:r>
                        <a:rPr lang="fa-IR" sz="1400" dirty="0">
                          <a:effectLst/>
                          <a:cs typeface="B Nazanin" panose="00000400000000000000" pitchFamily="2" charset="-78"/>
                        </a:rPr>
                        <a:t> مجلس)</a:t>
                      </a:r>
                      <a:endParaRPr lang="en-US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287958689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571351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6584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11- مطالعه موردی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42</a:t>
            </a:fld>
            <a:endParaRPr lang="fa-IR" sz="2000" b="1" dirty="0"/>
          </a:p>
        </p:txBody>
      </p:sp>
      <p:graphicFrame>
        <p:nvGraphicFramePr>
          <p:cNvPr id="10" name="Content Placeholder 9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587178516"/>
              </p:ext>
            </p:extLst>
          </p:nvPr>
        </p:nvGraphicFramePr>
        <p:xfrm>
          <a:off x="611833" y="1988840"/>
          <a:ext cx="8064623" cy="3946759"/>
        </p:xfrm>
        <a:graphic>
          <a:graphicData uri="http://schemas.openxmlformats.org/drawingml/2006/table">
            <a:tbl>
              <a:tblPr rtl="1" firstRow="1" firstCol="1" bandRow="1">
                <a:tableStyleId>{5C22544A-7EE6-4342-B048-85BDC9FD1C3A}</a:tableStyleId>
              </a:tblPr>
              <a:tblGrid>
                <a:gridCol w="549431">
                  <a:extLst>
                    <a:ext uri="{9D8B030D-6E8A-4147-A177-3AD203B41FA5}">
                      <a16:colId xmlns:a16="http://schemas.microsoft.com/office/drawing/2014/main" val="997597540"/>
                    </a:ext>
                  </a:extLst>
                </a:gridCol>
                <a:gridCol w="1072120">
                  <a:extLst>
                    <a:ext uri="{9D8B030D-6E8A-4147-A177-3AD203B41FA5}">
                      <a16:colId xmlns:a16="http://schemas.microsoft.com/office/drawing/2014/main" val="2258542168"/>
                    </a:ext>
                  </a:extLst>
                </a:gridCol>
                <a:gridCol w="6443072">
                  <a:extLst>
                    <a:ext uri="{9D8B030D-6E8A-4147-A177-3AD203B41FA5}">
                      <a16:colId xmlns:a16="http://schemas.microsoft.com/office/drawing/2014/main" val="3736417847"/>
                    </a:ext>
                  </a:extLst>
                </a:gridCol>
              </a:tblGrid>
              <a:tr h="301351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ردیف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نهاد فیزیکی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مهم‌ترین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نهادهای فعال در نظام توسعه علم، فناوری و نوآوری در ایران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466086288"/>
                  </a:ext>
                </a:extLst>
              </a:tr>
              <a:tr h="166278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7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بنگاه‌‌ها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بنگاه‌های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تولیدی، خدماتی، صنعتی و بازرگانی (اعم از دولتی، عمومی و خصوصی)، فارغ از حوزه فعالیت، شدت تحقیق و توسعه، نوع و سایز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223534357"/>
                  </a:ext>
                </a:extLst>
              </a:tr>
              <a:tr h="914529"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8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ctr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>
                          <a:effectLst/>
                          <a:cs typeface="B Nazanin" panose="00000400000000000000" pitchFamily="2" charset="-78"/>
                        </a:rPr>
                        <a:t>میانجی‌ها</a:t>
                      </a:r>
                      <a:endParaRPr lang="en-US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tc>
                  <a:txBody>
                    <a:bodyPr/>
                    <a:lstStyle/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جهاد دانشگاهی (ارائه خدمات علمی، فرهنگی و آموزشی)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آزمایشگاه‌های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دانشگاهی در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حوزه‌های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علمی، فناورانه و صنعتی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پارک‌های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علم و فناوری (نظیر پارک پردیس و شهرک علی تحقیقاتی اصفهان)؛ مراکز رشد؛ مراکز نوآوری و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شتاب‌دهنده‌ها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صندوق‌های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پژوهش و فناوری و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صندوق‌های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سرمایه‌گذاری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خطرپذیر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و نهادهای تأمین مالی علم، فناوری و نوآوری (مانند صندوق نوآوری و شکوفایی، صندوق توسعه ملی، صندوق حمایت از پژوهشگران و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فناوران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و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بانک‌های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تخصصی و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توسعه‌ای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)</a:t>
                      </a:r>
                      <a:endParaRPr lang="en-US" sz="1600" dirty="0">
                        <a:effectLst/>
                        <a:cs typeface="B Nazanin" panose="00000400000000000000" pitchFamily="2" charset="-78"/>
                      </a:endParaRPr>
                    </a:p>
                    <a:p>
                      <a:pPr marL="0" marR="0" algn="just" rtl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-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سازمان‌های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ارائه دهنده خدمات مشاوره مدیریتی و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سیاست‌گذاری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 حقوقی، مالکیت فکری، بازاریابی،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تجاری‌سازی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 تست،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نمونه‌سازی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 استاندارد، هوشمندی سیاستی و ... به بازیگران مختلف (نظیر سازمان مدیریت صنعتی،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شرکت‌های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مشاوره مدیریتی، مالکیت فکری و حقوقی،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فن‌بازارها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 دفاتر ارتباط با صنعت در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دانشگاه‌ها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، </a:t>
                      </a:r>
                      <a:r>
                        <a:rPr lang="fa-IR" sz="1600" dirty="0" err="1">
                          <a:effectLst/>
                          <a:cs typeface="B Nazanin" panose="00000400000000000000" pitchFamily="2" charset="-78"/>
                        </a:rPr>
                        <a:t>شرکت‌های</a:t>
                      </a:r>
                      <a:r>
                        <a:rPr lang="fa-IR" sz="1600" dirty="0">
                          <a:effectLst/>
                          <a:cs typeface="B Nazanin" panose="00000400000000000000" pitchFamily="2" charset="-78"/>
                        </a:rPr>
                        <a:t> خدمات تجاری سازی ذیل قانون دانش بنیان)</a:t>
                      </a:r>
                      <a:endParaRPr lang="en-US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B Nazanin" panose="00000400000000000000" pitchFamily="2" charset="-78"/>
                      </a:endParaRPr>
                    </a:p>
                  </a:txBody>
                  <a:tcPr marL="29025" marR="29025" marT="0" marB="0" anchor="ctr"/>
                </a:tc>
                <a:extLst>
                  <a:ext uri="{0D108BD9-81ED-4DB2-BD59-A6C34878D82A}">
                    <a16:rowId xmlns:a16="http://schemas.microsoft.com/office/drawing/2014/main" val="967207708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001114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مفهوم </a:t>
            </a:r>
            <a:r>
              <a:rPr lang="fa-IR" sz="3000" b="1" dirty="0"/>
              <a:t>نهاد: تعاریف و ابعاد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 lnSpcReduction="10000"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متداول‌ترین</a:t>
            </a:r>
            <a:r>
              <a:rPr lang="fa-IR" dirty="0"/>
              <a:t> تعریف نهاد در بین اقتصاددانان عبارتست از قاعده  بازی در یک رژیم قانونی و نحوه ایجاد ضمانت اجرایی برای آن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داگلاس</a:t>
            </a:r>
            <a:r>
              <a:rPr lang="fa-IR" dirty="0"/>
              <a:t> </a:t>
            </a:r>
            <a:r>
              <a:rPr lang="fa-IR" dirty="0" err="1" smtClean="0"/>
              <a:t>نورث</a:t>
            </a:r>
            <a:r>
              <a:rPr lang="fa-IR" dirty="0" smtClean="0"/>
              <a:t> </a:t>
            </a:r>
            <a:r>
              <a:rPr lang="fa-IR" dirty="0"/>
              <a:t>(اقتصاددان مشهور </a:t>
            </a:r>
            <a:r>
              <a:rPr lang="fa-IR" dirty="0" err="1"/>
              <a:t>نهادگرا</a:t>
            </a:r>
            <a:r>
              <a:rPr lang="fa-IR" dirty="0"/>
              <a:t>) </a:t>
            </a:r>
            <a:r>
              <a:rPr lang="fa-IR" dirty="0" err="1"/>
              <a:t>نهاد‌ها</a:t>
            </a:r>
            <a:r>
              <a:rPr lang="fa-IR" dirty="0"/>
              <a:t> را قیود انسانی  شکل دهنده تعاملات سیاسی، اقتصادی و اجتماعی </a:t>
            </a:r>
            <a:r>
              <a:rPr lang="fa-IR" dirty="0" err="1" smtClean="0"/>
              <a:t>می‌داند</a:t>
            </a:r>
            <a:endParaRPr lang="fa-IR" dirty="0" smtClean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متشکل از </a:t>
            </a:r>
            <a:r>
              <a:rPr lang="fa-IR" dirty="0"/>
              <a:t>دو بخش قیود رسمی (مانند قوانین اساسی، قوانین و مقررات و حقوق مالکیت) و قیود غیررسمی (نظیر هنجارها، </a:t>
            </a:r>
            <a:r>
              <a:rPr lang="fa-IR" dirty="0" err="1"/>
              <a:t>عرف‌ها</a:t>
            </a:r>
            <a:r>
              <a:rPr lang="fa-IR" dirty="0"/>
              <a:t>، </a:t>
            </a:r>
            <a:r>
              <a:rPr lang="fa-IR" dirty="0" err="1"/>
              <a:t>فرهنگ‌ها</a:t>
            </a:r>
            <a:r>
              <a:rPr lang="fa-IR" dirty="0"/>
              <a:t>، تابوها و قواعد رفتاری ) </a:t>
            </a:r>
            <a:endParaRPr lang="fa-IR" dirty="0" smtClean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مهم‌ترین</a:t>
            </a:r>
            <a:r>
              <a:rPr lang="fa-IR" dirty="0"/>
              <a:t> کارکرد </a:t>
            </a:r>
            <a:r>
              <a:rPr lang="fa-IR" dirty="0" err="1"/>
              <a:t>دست‌کم</a:t>
            </a:r>
            <a:r>
              <a:rPr lang="fa-IR" dirty="0"/>
              <a:t> اقتصادی </a:t>
            </a:r>
            <a:r>
              <a:rPr lang="fa-IR" dirty="0" smtClean="0"/>
              <a:t>نهادها: </a:t>
            </a:r>
            <a:r>
              <a:rPr lang="fa-IR" dirty="0"/>
              <a:t>کاهش عدم قطعیت در تبادلات </a:t>
            </a:r>
            <a:r>
              <a:rPr lang="fa-IR" dirty="0" smtClean="0"/>
              <a:t>که </a:t>
            </a:r>
            <a:r>
              <a:rPr lang="fa-IR" dirty="0"/>
              <a:t>تعیین کننده هزینه مبادله و تولید، و متعاقباً سودآوری و </a:t>
            </a:r>
            <a:r>
              <a:rPr lang="fa-IR" dirty="0" err="1"/>
              <a:t>امکان‌پذیری</a:t>
            </a:r>
            <a:r>
              <a:rPr lang="fa-IR" dirty="0"/>
              <a:t> انجام </a:t>
            </a:r>
            <a:r>
              <a:rPr lang="fa-IR" dirty="0" err="1"/>
              <a:t>فعالیت‌های</a:t>
            </a:r>
            <a:r>
              <a:rPr lang="fa-IR" dirty="0"/>
              <a:t> اقتصادی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5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357848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مفهوم </a:t>
            </a:r>
            <a:r>
              <a:rPr lang="fa-IR" sz="3000" b="1" dirty="0"/>
              <a:t>نهاد: تعاریف و </a:t>
            </a:r>
            <a:r>
              <a:rPr lang="fa-IR" sz="3000" b="1" dirty="0" smtClean="0"/>
              <a:t>ابعاد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>
            <a:normAutofit/>
          </a:bodyPr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>
                <a:solidFill>
                  <a:schemeClr val="tx1"/>
                </a:solidFill>
              </a:rPr>
              <a:t>دیگر تعاریف از نهاد: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ساختارهای حکمرانی </a:t>
            </a:r>
            <a:r>
              <a:rPr lang="fa-IR" dirty="0" err="1"/>
              <a:t>شکل‌دهنده</a:t>
            </a:r>
            <a:r>
              <a:rPr lang="fa-IR" dirty="0"/>
              <a:t> </a:t>
            </a:r>
            <a:r>
              <a:rPr lang="fa-IR" dirty="0" err="1"/>
              <a:t>فعالیت‌های</a:t>
            </a:r>
            <a:r>
              <a:rPr lang="fa-IR" dirty="0"/>
              <a:t> اقتصادی (نظیر نهادهای مالی و اعتباری و نحوه مدیریت و سازماندهی </a:t>
            </a:r>
            <a:r>
              <a:rPr lang="fa-IR" dirty="0" err="1"/>
              <a:t>فعالیت‌های</a:t>
            </a:r>
            <a:r>
              <a:rPr lang="fa-IR" dirty="0"/>
              <a:t> </a:t>
            </a:r>
            <a:r>
              <a:rPr lang="fa-IR" dirty="0" err="1"/>
              <a:t>بنگاه‌ها</a:t>
            </a:r>
            <a:r>
              <a:rPr lang="fa-IR" dirty="0"/>
              <a:t>) </a:t>
            </a:r>
            <a:r>
              <a:rPr lang="fa-IR" dirty="0" smtClean="0"/>
              <a:t>یا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 smtClean="0"/>
              <a:t>سنت‌ها</a:t>
            </a:r>
            <a:r>
              <a:rPr lang="fa-IR" dirty="0"/>
              <a:t>، معیارها و الگوهای رفتاری مورد انتظار در یک </a:t>
            </a:r>
            <a:r>
              <a:rPr lang="fa-IR" dirty="0" err="1"/>
              <a:t>بافتار</a:t>
            </a:r>
            <a:r>
              <a:rPr lang="fa-IR" dirty="0"/>
              <a:t> (نظیر پذیرش پول برای مبادله با کالا و خدمات</a:t>
            </a:r>
            <a:r>
              <a:rPr lang="fa-IR" dirty="0" smtClean="0"/>
              <a:t>)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نحوه انجام </a:t>
            </a:r>
            <a:r>
              <a:rPr lang="fa-IR" dirty="0" err="1"/>
              <a:t>فعالیت‌ها</a:t>
            </a:r>
            <a:r>
              <a:rPr lang="fa-IR" dirty="0"/>
              <a:t> </a:t>
            </a:r>
            <a:r>
              <a:rPr lang="fa-IR" dirty="0" smtClean="0"/>
              <a:t>(از دیدگاه ریچارد </a:t>
            </a:r>
            <a:r>
              <a:rPr lang="fa-IR" dirty="0" err="1" smtClean="0"/>
              <a:t>نلسون</a:t>
            </a:r>
            <a:r>
              <a:rPr lang="fa-IR" dirty="0" smtClean="0"/>
              <a:t>)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سه تلقی عمده از مفهوم نهاد </a:t>
            </a:r>
            <a:r>
              <a:rPr lang="fa-IR" dirty="0" err="1"/>
              <a:t>می‌توان</a:t>
            </a:r>
            <a:r>
              <a:rPr lang="fa-IR" dirty="0"/>
              <a:t> قائل </a:t>
            </a:r>
            <a:r>
              <a:rPr lang="fa-IR" dirty="0" smtClean="0"/>
              <a:t>شد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smtClean="0"/>
              <a:t>نهاد </a:t>
            </a:r>
            <a:r>
              <a:rPr lang="fa-IR" dirty="0"/>
              <a:t>به مثابه قاعده جمعی، نهاد به مثابه نظام </a:t>
            </a:r>
            <a:r>
              <a:rPr lang="fa-IR" dirty="0" err="1"/>
              <a:t>ارزش‌های</a:t>
            </a:r>
            <a:r>
              <a:rPr lang="fa-IR" dirty="0"/>
              <a:t> اجتماعی موجد نظم رفتاری اجتماعی، و نهاد به مثابه الگوی شناختی </a:t>
            </a:r>
            <a:endParaRPr lang="en-US" dirty="0"/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6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64786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مفهوم </a:t>
            </a:r>
            <a:r>
              <a:rPr lang="fa-IR" sz="3000" b="1" dirty="0"/>
              <a:t>نهاد: تعاریف و </a:t>
            </a:r>
            <a:r>
              <a:rPr lang="fa-IR" sz="3000" b="1" dirty="0" smtClean="0"/>
              <a:t>ابعاد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نهادها در قالب سه دسته نهادهای سخت و رسمی، نهادهای نرم و غیررسمی و نهادهای فیزیکی یا همان </a:t>
            </a:r>
            <a:r>
              <a:rPr lang="fa-IR" dirty="0" err="1"/>
              <a:t>سازمان‌های</a:t>
            </a:r>
            <a:r>
              <a:rPr lang="fa-IR" dirty="0"/>
              <a:t> فعال در نظام </a:t>
            </a:r>
            <a:r>
              <a:rPr lang="fa-IR" dirty="0" smtClean="0"/>
              <a:t>توسعه علم و فناوری قابل دسته </a:t>
            </a:r>
            <a:r>
              <a:rPr lang="fa-IR" dirty="0"/>
              <a:t>بندی </a:t>
            </a:r>
            <a:r>
              <a:rPr lang="fa-IR" dirty="0" smtClean="0"/>
              <a:t>هستند</a:t>
            </a:r>
          </a:p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تعریف مبنای </a:t>
            </a:r>
            <a:r>
              <a:rPr lang="fa-IR" dirty="0" smtClean="0"/>
              <a:t>از نهادها: مجموعه </a:t>
            </a:r>
            <a:r>
              <a:rPr lang="fa-IR" dirty="0" err="1"/>
              <a:t>سازمان‌ها</a:t>
            </a:r>
            <a:r>
              <a:rPr lang="fa-IR" dirty="0"/>
              <a:t>، عوامل و قیود رسمی و غیررسمی انسانی که تعیین کننده رفتار، تعاملات و </a:t>
            </a:r>
            <a:r>
              <a:rPr lang="fa-IR" dirty="0" err="1"/>
              <a:t>علمکرد</a:t>
            </a:r>
            <a:r>
              <a:rPr lang="fa-IR" dirty="0"/>
              <a:t> توسعه علم، فناوری و نوآوری </a:t>
            </a:r>
            <a:r>
              <a:rPr lang="fa-IR" dirty="0" smtClean="0"/>
              <a:t>در جامعه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/>
              <a:t>هر سه دسته نهادهای فیزیکی، سخت و نرم در تنظیم رفتار و تعاملات اقتصادی موثر بوده و </a:t>
            </a:r>
            <a:r>
              <a:rPr lang="fa-IR" dirty="0" err="1"/>
              <a:t>می‌توانند</a:t>
            </a:r>
            <a:r>
              <a:rPr lang="fa-IR" dirty="0"/>
              <a:t> </a:t>
            </a:r>
            <a:r>
              <a:rPr lang="fa-IR" dirty="0" err="1"/>
              <a:t>پیشران</a:t>
            </a:r>
            <a:r>
              <a:rPr lang="fa-IR" dirty="0"/>
              <a:t> یا مانعی جدی بر سر راه توسعه علم، فناوری و نوآوری باشند </a:t>
            </a:r>
            <a:endParaRPr lang="fa-IR" dirty="0">
              <a:solidFill>
                <a:schemeClr val="tx1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7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2772106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مفهوم </a:t>
            </a:r>
            <a:r>
              <a:rPr lang="fa-IR" sz="3000" b="1" dirty="0"/>
              <a:t>نهاد: تعاریف و </a:t>
            </a:r>
            <a:r>
              <a:rPr lang="fa-IR" sz="3000" b="1" dirty="0" smtClean="0"/>
              <a:t>ابعاد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مهم‌ترین</a:t>
            </a:r>
            <a:r>
              <a:rPr lang="fa-IR" dirty="0"/>
              <a:t> مصادیق نهادهای فیزیکی، سخت و </a:t>
            </a:r>
            <a:r>
              <a:rPr lang="fa-IR" dirty="0" smtClean="0"/>
              <a:t>نرم: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/>
              <a:t>نهادهای فیزیکی: </a:t>
            </a:r>
            <a:r>
              <a:rPr lang="fa-IR" dirty="0" err="1" smtClean="0"/>
              <a:t>سازمان‌های</a:t>
            </a:r>
            <a:r>
              <a:rPr lang="fa-IR" dirty="0" smtClean="0"/>
              <a:t> فعال در نظام علم، فناوری و نوآوری نظیر </a:t>
            </a:r>
            <a:r>
              <a:rPr lang="fa-IR" dirty="0" err="1" smtClean="0"/>
              <a:t>سازمان‌های</a:t>
            </a:r>
            <a:r>
              <a:rPr lang="fa-IR" dirty="0" smtClean="0"/>
              <a:t> </a:t>
            </a:r>
            <a:r>
              <a:rPr lang="fa-IR" u="sng" dirty="0" smtClean="0"/>
              <a:t>سیاسی</a:t>
            </a:r>
            <a:r>
              <a:rPr lang="fa-IR" dirty="0" smtClean="0"/>
              <a:t> (</a:t>
            </a:r>
            <a:r>
              <a:rPr lang="fa-IR" dirty="0" err="1" smtClean="0"/>
              <a:t>سیاست‌گذار</a:t>
            </a:r>
            <a:r>
              <a:rPr lang="fa-IR" dirty="0" smtClean="0"/>
              <a:t> و </a:t>
            </a:r>
            <a:r>
              <a:rPr lang="fa-IR" dirty="0" err="1" smtClean="0"/>
              <a:t>تصمیم‌گیر</a:t>
            </a:r>
            <a:r>
              <a:rPr lang="fa-IR" dirty="0" smtClean="0"/>
              <a:t>)، </a:t>
            </a:r>
            <a:r>
              <a:rPr lang="fa-IR" u="sng" dirty="0" smtClean="0"/>
              <a:t>اداری</a:t>
            </a:r>
            <a:r>
              <a:rPr lang="fa-IR" dirty="0" smtClean="0"/>
              <a:t> (اجرا کننده </a:t>
            </a:r>
            <a:r>
              <a:rPr lang="fa-IR" dirty="0" err="1" smtClean="0"/>
              <a:t>سیاست‌ها</a:t>
            </a:r>
            <a:r>
              <a:rPr lang="fa-IR" dirty="0" smtClean="0"/>
              <a:t> و تصمیمات سیاستی)، </a:t>
            </a:r>
            <a:r>
              <a:rPr lang="fa-IR" dirty="0" err="1" smtClean="0"/>
              <a:t>سازمان‌های</a:t>
            </a:r>
            <a:r>
              <a:rPr lang="fa-IR" dirty="0" smtClean="0"/>
              <a:t> </a:t>
            </a:r>
            <a:r>
              <a:rPr lang="fa-IR" u="sng" dirty="0" smtClean="0"/>
              <a:t>تنظیمی</a:t>
            </a:r>
            <a:r>
              <a:rPr lang="fa-IR" dirty="0" smtClean="0"/>
              <a:t> (مسئول تدوین استانداردها و قوانین)، </a:t>
            </a:r>
            <a:r>
              <a:rPr lang="fa-IR" dirty="0" err="1" smtClean="0"/>
              <a:t>سازمان‌های</a:t>
            </a:r>
            <a:r>
              <a:rPr lang="fa-IR" dirty="0" smtClean="0"/>
              <a:t> </a:t>
            </a:r>
            <a:r>
              <a:rPr lang="fa-IR" u="sng" dirty="0" smtClean="0"/>
              <a:t>اجتماعی</a:t>
            </a:r>
            <a:r>
              <a:rPr lang="fa-IR" dirty="0" smtClean="0"/>
              <a:t> (مجامع تخصصی)، سازمان </a:t>
            </a:r>
            <a:r>
              <a:rPr lang="fa-IR" u="sng" dirty="0" smtClean="0"/>
              <a:t>آموزشی</a:t>
            </a:r>
            <a:r>
              <a:rPr lang="fa-IR" dirty="0" smtClean="0"/>
              <a:t> (ارائه دهنده آموزش عالی، عمومی و </a:t>
            </a:r>
            <a:r>
              <a:rPr lang="fa-IR" dirty="0" err="1" smtClean="0"/>
              <a:t>حرفه‌ای</a:t>
            </a:r>
            <a:r>
              <a:rPr lang="fa-IR" dirty="0" smtClean="0"/>
              <a:t>)، </a:t>
            </a:r>
            <a:r>
              <a:rPr lang="fa-IR" dirty="0" err="1" smtClean="0"/>
              <a:t>سازمان‌های</a:t>
            </a:r>
            <a:r>
              <a:rPr lang="fa-IR" dirty="0" smtClean="0"/>
              <a:t> </a:t>
            </a:r>
            <a:r>
              <a:rPr lang="fa-IR" u="sng" dirty="0" smtClean="0"/>
              <a:t>دانشی</a:t>
            </a:r>
            <a:r>
              <a:rPr lang="fa-IR" dirty="0" smtClean="0"/>
              <a:t> (مانند موسسات پژوهشی)، </a:t>
            </a:r>
            <a:r>
              <a:rPr lang="fa-IR" u="sng" dirty="0" err="1" smtClean="0"/>
              <a:t>بنگاه‌ها</a:t>
            </a:r>
            <a:r>
              <a:rPr lang="fa-IR" dirty="0" smtClean="0"/>
              <a:t> و </a:t>
            </a:r>
            <a:r>
              <a:rPr lang="fa-IR" u="sng" dirty="0" err="1" smtClean="0"/>
              <a:t>میانجی‌ها</a:t>
            </a:r>
            <a:r>
              <a:rPr lang="fa-IR" dirty="0" smtClean="0"/>
              <a:t> (شامل دفاتر انتقال فناوری، نهادهای تأمین مالی، </a:t>
            </a:r>
            <a:r>
              <a:rPr lang="fa-IR" dirty="0" err="1" smtClean="0"/>
              <a:t>پارک‌های</a:t>
            </a:r>
            <a:r>
              <a:rPr lang="fa-IR" dirty="0" smtClean="0"/>
              <a:t> علم و فناوری و ... که عمدتاً واسط بین </a:t>
            </a:r>
            <a:r>
              <a:rPr lang="fa-IR" dirty="0" err="1" smtClean="0"/>
              <a:t>بنگاه‌ها</a:t>
            </a:r>
            <a:r>
              <a:rPr lang="fa-IR" dirty="0" smtClean="0"/>
              <a:t> با دیگر </a:t>
            </a:r>
            <a:r>
              <a:rPr lang="fa-IR" dirty="0" err="1" smtClean="0"/>
              <a:t>سازمان‌ها</a:t>
            </a:r>
            <a:r>
              <a:rPr lang="fa-IR" dirty="0" smtClean="0"/>
              <a:t> هستند)</a:t>
            </a:r>
            <a:endParaRPr lang="fa-I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8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39721115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6016" y="764704"/>
            <a:ext cx="8229600" cy="1066800"/>
          </a:xfrm>
        </p:spPr>
        <p:txBody>
          <a:bodyPr>
            <a:normAutofit/>
          </a:bodyPr>
          <a:lstStyle/>
          <a:p>
            <a:pPr algn="just"/>
            <a:r>
              <a:rPr lang="fa-IR" sz="3000" b="1" dirty="0" smtClean="0"/>
              <a:t>2- مفهوم </a:t>
            </a:r>
            <a:r>
              <a:rPr lang="fa-IR" sz="3000" b="1" dirty="0"/>
              <a:t>نهاد: تعاریف و </a:t>
            </a:r>
            <a:r>
              <a:rPr lang="fa-IR" sz="3000" b="1" dirty="0" smtClean="0"/>
              <a:t>ابعاد (ادامه)</a:t>
            </a:r>
            <a:endParaRPr lang="fa-IR" sz="30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6016" y="1988840"/>
            <a:ext cx="8229600" cy="4325112"/>
          </a:xfrm>
        </p:spPr>
        <p:txBody>
          <a:bodyPr/>
          <a:lstStyle/>
          <a:p>
            <a:pPr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dirty="0" err="1"/>
              <a:t>مهم‌ترین</a:t>
            </a:r>
            <a:r>
              <a:rPr lang="fa-IR" dirty="0"/>
              <a:t> مصادیق نهادهای فیزیکی، سخت و </a:t>
            </a:r>
            <a:r>
              <a:rPr lang="fa-IR" dirty="0" smtClean="0"/>
              <a:t>نرم:</a:t>
            </a:r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/>
              <a:t>نهادهای </a:t>
            </a:r>
            <a:r>
              <a:rPr lang="fa-IR" b="1" dirty="0"/>
              <a:t>سخت و رسمی: </a:t>
            </a:r>
            <a:r>
              <a:rPr lang="fa-IR" dirty="0"/>
              <a:t>قوانین، </a:t>
            </a:r>
            <a:r>
              <a:rPr lang="fa-IR" dirty="0" err="1"/>
              <a:t>سیاست‌ها</a:t>
            </a:r>
            <a:r>
              <a:rPr lang="fa-IR" dirty="0"/>
              <a:t>، مقررات تنظیمی و استانداردها، </a:t>
            </a:r>
            <a:r>
              <a:rPr lang="fa-IR" dirty="0" err="1"/>
              <a:t>رژیم‌های</a:t>
            </a:r>
            <a:r>
              <a:rPr lang="fa-IR" dirty="0"/>
              <a:t> قانونی (مثلاً حاکمیت قانون یا شفافیت در </a:t>
            </a:r>
            <a:r>
              <a:rPr lang="fa-IR" dirty="0" err="1"/>
              <a:t>تصمیم‌گیری</a:t>
            </a:r>
            <a:r>
              <a:rPr lang="fa-IR" dirty="0"/>
              <a:t> و انتشار اطلاعات)، ساختارها، </a:t>
            </a:r>
            <a:r>
              <a:rPr lang="fa-IR" dirty="0" err="1"/>
              <a:t>دستورالعمل‌ها</a:t>
            </a:r>
            <a:endParaRPr lang="fa-IR" dirty="0"/>
          </a:p>
          <a:p>
            <a:pPr lvl="1" algn="just">
              <a:buClr>
                <a:schemeClr val="tx1"/>
              </a:buClr>
              <a:buFont typeface="Arial" pitchFamily="34" charset="0"/>
              <a:buChar char="•"/>
            </a:pPr>
            <a:r>
              <a:rPr lang="fa-IR" b="1" dirty="0" smtClean="0"/>
              <a:t>نهادهای </a:t>
            </a:r>
            <a:r>
              <a:rPr lang="fa-IR" b="1" dirty="0"/>
              <a:t>نرم و غیررسمی: </a:t>
            </a:r>
            <a:r>
              <a:rPr lang="fa-IR" dirty="0"/>
              <a:t>قواعد و هنجارهای اجتماعی، آداب، </a:t>
            </a:r>
            <a:r>
              <a:rPr lang="fa-IR" dirty="0" err="1"/>
              <a:t>سنت‌ها</a:t>
            </a:r>
            <a:r>
              <a:rPr lang="fa-IR" dirty="0"/>
              <a:t> و رسوم، فرهنگ، </a:t>
            </a:r>
            <a:r>
              <a:rPr lang="fa-IR" dirty="0" err="1"/>
              <a:t>روال‌های</a:t>
            </a:r>
            <a:r>
              <a:rPr lang="fa-IR" dirty="0"/>
              <a:t>  رفتاری و عملکردی (خصوصاً در </a:t>
            </a:r>
            <a:r>
              <a:rPr lang="fa-IR" dirty="0" err="1"/>
              <a:t>بنگاه‌ها</a:t>
            </a:r>
            <a:r>
              <a:rPr lang="fa-IR" dirty="0"/>
              <a:t>)، انتظارات و تابوها، اعتماد و سرمایه اجتماعی، </a:t>
            </a:r>
            <a:r>
              <a:rPr lang="fa-IR" dirty="0" err="1"/>
              <a:t>شبکه‌های</a:t>
            </a:r>
            <a:r>
              <a:rPr lang="fa-IR" dirty="0"/>
              <a:t> غیررسمی بین‌ فردی و بین سازمانی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5584" y="6375608"/>
            <a:ext cx="762000" cy="365760"/>
          </a:xfrm>
        </p:spPr>
        <p:txBody>
          <a:bodyPr/>
          <a:lstStyle/>
          <a:p>
            <a:pPr algn="ctr"/>
            <a:fld id="{85360FD1-730F-4C18-B25B-3934FD1E2396}" type="slidenum">
              <a:rPr lang="fa-IR" sz="2000" b="1" smtClean="0"/>
              <a:pPr algn="ctr"/>
              <a:t>9</a:t>
            </a:fld>
            <a:endParaRPr lang="fa-IR" sz="2000" b="1" dirty="0"/>
          </a:p>
        </p:txBody>
      </p:sp>
      <p:sp>
        <p:nvSpPr>
          <p:cNvPr id="5" name="TextBox 4"/>
          <p:cNvSpPr txBox="1"/>
          <p:nvPr/>
        </p:nvSpPr>
        <p:spPr>
          <a:xfrm>
            <a:off x="-396552" y="6341258"/>
            <a:ext cx="14401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a-IR" sz="2000" b="1" dirty="0" smtClean="0"/>
              <a:t>42/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1852770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739</TotalTime>
  <Words>4621</Words>
  <Application>Microsoft Office PowerPoint</Application>
  <PresentationFormat>On-screen Show (4:3)</PresentationFormat>
  <Paragraphs>344</Paragraphs>
  <Slides>42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50" baseType="lpstr">
      <vt:lpstr>Arial</vt:lpstr>
      <vt:lpstr>Wingdings 2</vt:lpstr>
      <vt:lpstr>B Nazanin</vt:lpstr>
      <vt:lpstr>Trebuchet MS</vt:lpstr>
      <vt:lpstr>Calibri</vt:lpstr>
      <vt:lpstr>B Titr</vt:lpstr>
      <vt:lpstr>Georgia</vt:lpstr>
      <vt:lpstr>Urban</vt:lpstr>
      <vt:lpstr>نهادها و تاثیر آنها  بر توسعه علم و فناوری</vt:lpstr>
      <vt:lpstr>فهرست مطالب</vt:lpstr>
      <vt:lpstr>1- مقدمه: اهمیت نهاد</vt:lpstr>
      <vt:lpstr>1- مقدمه: اهمیت نهاد (ادامه)</vt:lpstr>
      <vt:lpstr>2- مفهوم نهاد: تعاریف و ابعاد</vt:lpstr>
      <vt:lpstr>2- مفهوم نهاد: تعاریف و ابعاد (ادامه)</vt:lpstr>
      <vt:lpstr>2- مفهوم نهاد: تعاریف و ابعاد (ادامه)</vt:lpstr>
      <vt:lpstr>2- مفهوم نهاد: تعاریف و ابعاد (ادامه)</vt:lpstr>
      <vt:lpstr>2- مفهوم نهاد: تعاریف و ابعاد (ادامه)</vt:lpstr>
      <vt:lpstr>نهادها: موجودیت‌هایی بومی یا وارداتی؟</vt:lpstr>
      <vt:lpstr>3- تأثیرات نهاد در سطوح تحلیلی مختلف </vt:lpstr>
      <vt:lpstr>نهادها و عملکرد بخشهای صنعتی</vt:lpstr>
      <vt:lpstr>نهادها و توسعه اقتصادی کشورها</vt:lpstr>
      <vt:lpstr>نهادها و توسعه اقتصادی کشورها (ادامه)</vt:lpstr>
      <vt:lpstr>نهادها و توسعه اقتصادی کشورها (ادامه)</vt:lpstr>
      <vt:lpstr>نهادها و توسعه اقتصادی کشورها (ادامه)</vt:lpstr>
      <vt:lpstr>4- فرآیند تغییرات نهادی</vt:lpstr>
      <vt:lpstr>4- فرآیند تغییرات نهادی (ادامه)</vt:lpstr>
      <vt:lpstr>4- فرآیند تغییرات نهادی (ادامه)</vt:lpstr>
      <vt:lpstr>5- نهادها و تغییرات فناورانه</vt:lpstr>
      <vt:lpstr>6- نهادها و توسعه نوآوری با نگاه نظام‌مند (نظام‌های نوآوری)</vt:lpstr>
      <vt:lpstr>6- نهادها و توسعه نوآوری با نگاه نظام‌مند (نظام‌های نوآوری) (ادامه)</vt:lpstr>
      <vt:lpstr>7- نهادهای سخت و نرم موثر در توسعه علم و فناوری</vt:lpstr>
      <vt:lpstr>7- نهادهای سخت و نرم موثر در توسعه علم و فناوری (ادامه)</vt:lpstr>
      <vt:lpstr>8- نقش نهادهای فیزیکی در توسعه علم و فناوری</vt:lpstr>
      <vt:lpstr>8- نقش نهادهای فیزیکی در توسعه علم و فناوری (ادامه)</vt:lpstr>
      <vt:lpstr>8- نقش نهادهای فیزیکی در توسعه علم و فناوری (ادامه)</vt:lpstr>
      <vt:lpstr>9- نهادها و سیاست‌گذاری علم و فناوری</vt:lpstr>
      <vt:lpstr>10- شکست نهادها و لزوم مداخلات سیاستی</vt:lpstr>
      <vt:lpstr>10- شکست نهادها و لزوم مداخلات سیاستی (ادامه)</vt:lpstr>
      <vt:lpstr>10- شکست نهادها و لزوم مداخلات سیاستی (ادامه)</vt:lpstr>
      <vt:lpstr>10- شکست نهادها و لزوم مداخلات سیاستی (ادامه)</vt:lpstr>
      <vt:lpstr>11- مطالعه موردی: معرفی مهم‌ترین نهادهای فیزیکی در نظام توسعه علم، فناوری و نوآوری ایران</vt:lpstr>
      <vt:lpstr>11- مطالعه موردی (ادامه)</vt:lpstr>
      <vt:lpstr>11- مطالعه موردی (ادامه)</vt:lpstr>
      <vt:lpstr>11- مطالعه موردی (ادامه)</vt:lpstr>
      <vt:lpstr>11- مطالعه موردی (ادامه)</vt:lpstr>
      <vt:lpstr>11- مطالعه موردی (ادامه)</vt:lpstr>
      <vt:lpstr>11- مطالعه موردی (ادامه)</vt:lpstr>
      <vt:lpstr>11- مطالعه موردی (ادامه)</vt:lpstr>
      <vt:lpstr>11- مطالعه موردی (ادامه)</vt:lpstr>
      <vt:lpstr>11- مطالعه موردی (ادامه)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عنوان فصل</dc:title>
  <dc:creator>alizadeh</dc:creator>
  <cp:lastModifiedBy>Windows User</cp:lastModifiedBy>
  <cp:revision>257</cp:revision>
  <dcterms:created xsi:type="dcterms:W3CDTF">2019-05-01T06:29:46Z</dcterms:created>
  <dcterms:modified xsi:type="dcterms:W3CDTF">2019-07-23T13:14:18Z</dcterms:modified>
</cp:coreProperties>
</file>