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embedTrueTypeFonts="1" saveSubsetFonts="1">
  <p:sldMasterIdLst>
    <p:sldMasterId id="2147483660" r:id="rId1"/>
  </p:sldMasterIdLst>
  <p:notesMasterIdLst>
    <p:notesMasterId r:id="rId32"/>
  </p:notesMasterIdLst>
  <p:handoutMasterIdLst>
    <p:handoutMasterId r:id="rId33"/>
  </p:handoutMasterIdLst>
  <p:sldIdLst>
    <p:sldId id="256" r:id="rId2"/>
    <p:sldId id="293" r:id="rId3"/>
    <p:sldId id="295" r:id="rId4"/>
    <p:sldId id="296" r:id="rId5"/>
    <p:sldId id="285" r:id="rId6"/>
    <p:sldId id="297" r:id="rId7"/>
    <p:sldId id="267" r:id="rId8"/>
    <p:sldId id="298" r:id="rId9"/>
    <p:sldId id="268" r:id="rId10"/>
    <p:sldId id="299" r:id="rId11"/>
    <p:sldId id="269" r:id="rId12"/>
    <p:sldId id="300" r:id="rId13"/>
    <p:sldId id="270" r:id="rId14"/>
    <p:sldId id="301" r:id="rId15"/>
    <p:sldId id="271" r:id="rId16"/>
    <p:sldId id="302" r:id="rId17"/>
    <p:sldId id="272" r:id="rId18"/>
    <p:sldId id="273" r:id="rId19"/>
    <p:sldId id="283" r:id="rId20"/>
    <p:sldId id="284" r:id="rId21"/>
    <p:sldId id="275" r:id="rId22"/>
    <p:sldId id="281" r:id="rId23"/>
    <p:sldId id="277" r:id="rId24"/>
    <p:sldId id="276" r:id="rId25"/>
    <p:sldId id="280" r:id="rId26"/>
    <p:sldId id="286" r:id="rId27"/>
    <p:sldId id="287" r:id="rId28"/>
    <p:sldId id="288" r:id="rId29"/>
    <p:sldId id="289" r:id="rId30"/>
    <p:sldId id="290" r:id="rId31"/>
  </p:sldIdLst>
  <p:sldSz cx="9144000" cy="6858000" type="screen4x3"/>
  <p:notesSz cx="6858000" cy="9144000"/>
  <p:embeddedFontLst>
    <p:embeddedFont>
      <p:font typeface="B Titr" panose="00000700000000000000" pitchFamily="2" charset="-78"/>
      <p:bold r:id="rId34"/>
    </p:embeddedFont>
    <p:embeddedFont>
      <p:font typeface="Wingdings 2" panose="05020102010507070707" pitchFamily="18" charset="2"/>
      <p:regular r:id="rId35"/>
    </p:embeddedFont>
    <p:embeddedFont>
      <p:font typeface="Trebuchet MS" panose="020B0603020202020204" pitchFamily="34" charset="0"/>
      <p:regular r:id="rId36"/>
      <p:bold r:id="rId37"/>
      <p:italic r:id="rId38"/>
      <p:boldItalic r:id="rId39"/>
    </p:embeddedFont>
    <p:embeddedFont>
      <p:font typeface="B Nazanin" panose="00000400000000000000" pitchFamily="2" charset="-78"/>
      <p:regular r:id="rId40"/>
      <p:bold r:id="rId41"/>
    </p:embeddedFont>
    <p:embeddedFont>
      <p:font typeface="Calibri" panose="020F0502020204030204" pitchFamily="34" charset="0"/>
      <p:regular r:id="rId42"/>
      <p:bold r:id="rId43"/>
      <p:italic r:id="rId44"/>
      <p:boldItalic r:id="rId45"/>
    </p:embeddedFont>
    <p:embeddedFont>
      <p:font typeface="Georgia" panose="02040502050405020303" pitchFamily="18" charset="0"/>
      <p:regular r:id="rId46"/>
      <p:bold r:id="rId47"/>
      <p:italic r:id="rId48"/>
      <p:boldItalic r:id="rId49"/>
    </p:embeddedFont>
    <p:embeddedFont>
      <p:font typeface="B Zar" panose="00000400000000000000" pitchFamily="2" charset="-78"/>
      <p:regular r:id="rId50"/>
      <p:bold r:id="rId51"/>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87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B70E5690-FB40-4E97-8DC6-00C56E61F109}" type="datetimeFigureOut">
              <a:rPr lang="fa-IR" smtClean="0"/>
              <a:pPr/>
              <a:t>18/11/1440</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BF9E1251-143F-4C8A-83E9-6C424673CF10}" type="slidenum">
              <a:rPr lang="fa-IR" smtClean="0"/>
              <a:pPr/>
              <a:t>‹#›</a:t>
            </a:fld>
            <a:endParaRPr lang="fa-I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A15B75-0FCC-440C-8958-E8D4A4EB5D58}" type="datetimeFigureOut">
              <a:rPr lang="en-US" smtClean="0"/>
              <a:pPr/>
              <a:t>7/20/2019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7F54AD-176F-47E6-AC77-A9FFC99D6CDE}" type="slidenum">
              <a:rPr lang="en-US" smtClean="0"/>
              <a:pPr/>
              <a:t>‹#›</a:t>
            </a:fld>
            <a:endParaRPr lang="en-US"/>
          </a:p>
        </p:txBody>
      </p:sp>
    </p:spTree>
    <p:extLst>
      <p:ext uri="{BB962C8B-B14F-4D97-AF65-F5344CB8AC3E}">
        <p14:creationId xmlns:p14="http://schemas.microsoft.com/office/powerpoint/2010/main" val="2002378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0B7F54AD-176F-47E6-AC77-A9FFC99D6CDE}"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7F54AD-176F-47E6-AC77-A9FFC99D6CDE}" type="slidenum">
              <a:rPr lang="en-US" smtClean="0"/>
              <a:pPr/>
              <a:t>22</a:t>
            </a:fld>
            <a:endParaRPr lang="en-US"/>
          </a:p>
        </p:txBody>
      </p:sp>
    </p:spTree>
    <p:extLst>
      <p:ext uri="{BB962C8B-B14F-4D97-AF65-F5344CB8AC3E}">
        <p14:creationId xmlns:p14="http://schemas.microsoft.com/office/powerpoint/2010/main" val="3634569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normAutofit/>
          </a:bodyPr>
          <a:lstStyle>
            <a:lvl1pPr algn="ctr">
              <a:defRPr sz="4000">
                <a:solidFill>
                  <a:schemeClr val="bg1"/>
                </a:solidFill>
                <a:cs typeface="B Titr" pitchFamily="2" charset="-78"/>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r" rtl="1">
              <a:buNone/>
              <a:defRPr sz="2400">
                <a:solidFill>
                  <a:schemeClr val="tx2"/>
                </a:solidFill>
                <a:cs typeface="B Nazanin" pitchFamily="2" charset="-78"/>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5360FD1-730F-4C18-B25B-3934FD1E2396}" type="slidenum">
              <a:rPr lang="fa-IR" smtClean="0"/>
              <a:pPr/>
              <a:t>‹#›</a:t>
            </a:fld>
            <a:endParaRPr lang="fa-I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cs typeface="B Titr" panose="00000700000000000000" pitchFamily="2" charset="-78"/>
              </a:defRPr>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endParaRPr lang="fa-I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r>
              <a:rPr lang="fa-IR" smtClean="0"/>
              <a:t>از 30</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endParaRPr lang="fa-I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r>
              <a:rPr lang="fa-IR" smtClean="0"/>
              <a:t>از 30</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cs typeface="B Titr" panose="00000700000000000000" pitchFamily="2" charset="-78"/>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0"/>
          </p:nvPr>
        </p:nvSpPr>
        <p:spPr/>
        <p:txBody>
          <a:bodyPr/>
          <a:lstStyle/>
          <a:p>
            <a:fld id="{85360FD1-730F-4C18-B25B-3934FD1E2396}" type="slidenum">
              <a:rPr lang="fa-IR" smtClean="0"/>
              <a:pPr/>
              <a:t>‹#›</a:t>
            </a:fld>
            <a:endParaRPr lang="fa-I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586536" y="612648"/>
            <a:ext cx="957264" cy="457200"/>
          </a:xfrm>
          <a:prstGeom prst="rect">
            <a:avLst/>
          </a:prstGeom>
        </p:spPr>
        <p:txBody>
          <a:bodyPr/>
          <a:lstStyle/>
          <a:p>
            <a:endParaRPr lang="fa-I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r>
              <a:rPr lang="fa-IR" smtClean="0"/>
              <a:t>از 30</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cs typeface="B Titr" panose="00000700000000000000" pitchFamily="2" charset="-78"/>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endParaRPr lang="fa-IR"/>
          </a:p>
        </p:txBody>
      </p:sp>
      <p:sp>
        <p:nvSpPr>
          <p:cNvPr id="6" name="Footer Placeholder 5"/>
          <p:cNvSpPr>
            <a:spLocks noGrp="1"/>
          </p:cNvSpPr>
          <p:nvPr>
            <p:ph type="ftr" sz="quarter" idx="11"/>
          </p:nvPr>
        </p:nvSpPr>
        <p:spPr>
          <a:xfrm>
            <a:off x="5260656" y="573024"/>
            <a:ext cx="1325880" cy="457200"/>
          </a:xfrm>
          <a:prstGeom prst="rect">
            <a:avLst/>
          </a:prstGeom>
        </p:spPr>
        <p:txBody>
          <a:bodyPr/>
          <a:lstStyle/>
          <a:p>
            <a:r>
              <a:rPr lang="fa-IR" smtClean="0"/>
              <a:t>از 30</a:t>
            </a:r>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cs typeface="B Titr" panose="00000700000000000000" pitchFamily="2" charset="-78"/>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a:xfrm>
            <a:off x="6586536" y="612648"/>
            <a:ext cx="957264" cy="457200"/>
          </a:xfrm>
          <a:prstGeom prst="rect">
            <a:avLst/>
          </a:prstGeom>
        </p:spPr>
        <p:txBody>
          <a:bodyPr rtlCol="0"/>
          <a:lstStyle/>
          <a:p>
            <a:endParaRPr lang="fa-IR"/>
          </a:p>
        </p:txBody>
      </p:sp>
      <p:sp>
        <p:nvSpPr>
          <p:cNvPr id="27" name="Slide Number Placeholder 26"/>
          <p:cNvSpPr>
            <a:spLocks noGrp="1"/>
          </p:cNvSpPr>
          <p:nvPr>
            <p:ph type="sldNum" sz="quarter" idx="11"/>
          </p:nvPr>
        </p:nvSpPr>
        <p:spPr/>
        <p:txBody>
          <a:bodyPr rtlCol="0"/>
          <a:lstStyle/>
          <a:p>
            <a:fld id="{85360FD1-730F-4C18-B25B-3934FD1E2396}" type="slidenum">
              <a:rPr lang="fa-IR" smtClean="0"/>
              <a:pPr/>
              <a:t>‹#›</a:t>
            </a:fld>
            <a:endParaRPr lang="fa-IR"/>
          </a:p>
        </p:txBody>
      </p:sp>
      <p:sp>
        <p:nvSpPr>
          <p:cNvPr id="28" name="Footer Placeholder 27"/>
          <p:cNvSpPr>
            <a:spLocks noGrp="1"/>
          </p:cNvSpPr>
          <p:nvPr>
            <p:ph type="ftr" sz="quarter" idx="12"/>
          </p:nvPr>
        </p:nvSpPr>
        <p:spPr>
          <a:xfrm>
            <a:off x="5257800" y="612648"/>
            <a:ext cx="1325880" cy="457200"/>
          </a:xfrm>
          <a:prstGeom prst="rect">
            <a:avLst/>
          </a:prstGeom>
        </p:spPr>
        <p:txBody>
          <a:bodyPr rtlCol="0"/>
          <a:lstStyle/>
          <a:p>
            <a:r>
              <a:rPr lang="fa-IR" smtClean="0"/>
              <a:t>از 30</a:t>
            </a:r>
            <a:endParaRPr lang="fa-I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cs typeface="B Titr" panose="00000700000000000000" pitchFamily="2" charset="-78"/>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a:prstGeom prst="rect">
            <a:avLst/>
          </a:prstGeom>
        </p:spPr>
        <p:txBody>
          <a:bodyPr/>
          <a:lstStyle/>
          <a:p>
            <a:endParaRPr lang="fa-IR"/>
          </a:p>
        </p:txBody>
      </p:sp>
      <p:sp>
        <p:nvSpPr>
          <p:cNvPr id="4" name="Footer Placeholder 3"/>
          <p:cNvSpPr>
            <a:spLocks noGrp="1"/>
          </p:cNvSpPr>
          <p:nvPr>
            <p:ph type="ftr" sz="quarter" idx="11"/>
          </p:nvPr>
        </p:nvSpPr>
        <p:spPr>
          <a:xfrm>
            <a:off x="5257800" y="612648"/>
            <a:ext cx="1325880" cy="457200"/>
          </a:xfrm>
          <a:prstGeom prst="rect">
            <a:avLst/>
          </a:prstGeom>
        </p:spPr>
        <p:txBody>
          <a:bodyPr/>
          <a:lstStyle/>
          <a:p>
            <a:r>
              <a:rPr lang="fa-IR" smtClean="0"/>
              <a:t>از 30</a:t>
            </a:r>
            <a:endParaRPr lang="fa-IR"/>
          </a:p>
        </p:txBody>
      </p:sp>
      <p:sp>
        <p:nvSpPr>
          <p:cNvPr id="5" name="Slide Number Placeholder 4"/>
          <p:cNvSpPr>
            <a:spLocks noGrp="1"/>
          </p:cNvSpPr>
          <p:nvPr>
            <p:ph type="sldNum" sz="quarter" idx="12"/>
          </p:nvPr>
        </p:nvSpPr>
        <p:spPr>
          <a:xfrm>
            <a:off x="8174736" y="2272"/>
            <a:ext cx="762000" cy="365760"/>
          </a:xfrm>
        </p:spPr>
        <p:txBody>
          <a:bodyPr/>
          <a:lstStyle/>
          <a:p>
            <a:fld id="{85360FD1-730F-4C18-B25B-3934FD1E2396}" type="slidenum">
              <a:rPr lang="fa-IR" smtClean="0"/>
              <a:pPr/>
              <a:t>‹#›</a:t>
            </a:fld>
            <a:endParaRPr lang="fa-I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86536" y="612648"/>
            <a:ext cx="957264" cy="457200"/>
          </a:xfrm>
          <a:prstGeom prst="rect">
            <a:avLst/>
          </a:prstGeom>
        </p:spPr>
        <p:txBody>
          <a:bodyPr/>
          <a:lstStyle/>
          <a:p>
            <a:endParaRPr lang="fa-IR"/>
          </a:p>
        </p:txBody>
      </p:sp>
      <p:sp>
        <p:nvSpPr>
          <p:cNvPr id="3" name="Footer Placeholder 2"/>
          <p:cNvSpPr>
            <a:spLocks noGrp="1"/>
          </p:cNvSpPr>
          <p:nvPr>
            <p:ph type="ftr" sz="quarter" idx="11"/>
          </p:nvPr>
        </p:nvSpPr>
        <p:spPr>
          <a:xfrm>
            <a:off x="5257800" y="612648"/>
            <a:ext cx="1325880" cy="457200"/>
          </a:xfrm>
          <a:prstGeom prst="rect">
            <a:avLst/>
          </a:prstGeom>
        </p:spPr>
        <p:txBody>
          <a:bodyPr/>
          <a:lstStyle/>
          <a:p>
            <a:r>
              <a:rPr lang="fa-IR" smtClean="0"/>
              <a:t>از 30</a:t>
            </a:r>
            <a:endParaRPr lang="fa-IR"/>
          </a:p>
        </p:txBody>
      </p:sp>
      <p:sp>
        <p:nvSpPr>
          <p:cNvPr id="4" name="Slide Number Placeholder 3"/>
          <p:cNvSpPr>
            <a:spLocks noGrp="1"/>
          </p:cNvSpPr>
          <p:nvPr>
            <p:ph type="sldNum" sz="quarter" idx="12"/>
          </p:nvPr>
        </p:nvSpPr>
        <p:spPr/>
        <p:txBody>
          <a:bodyPr/>
          <a:lstStyle/>
          <a:p>
            <a:fld id="{85360FD1-730F-4C18-B25B-3934FD1E2396}" type="slidenum">
              <a:rPr lang="fa-IR" smtClean="0"/>
              <a:pPr/>
              <a:t>‹#›</a:t>
            </a:fld>
            <a:endParaRPr lang="fa-I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endParaRPr lang="fa-IR"/>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r>
              <a:rPr lang="fa-IR" smtClean="0"/>
              <a:t>از 30</a:t>
            </a:r>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586536" y="612648"/>
            <a:ext cx="957264" cy="457200"/>
          </a:xfrm>
          <a:prstGeom prst="rect">
            <a:avLst/>
          </a:prstGeom>
        </p:spPr>
        <p:txBody>
          <a:bodyPr/>
          <a:lstStyle/>
          <a:p>
            <a:endParaRPr lang="fa-IR"/>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r>
              <a:rPr lang="fa-IR" smtClean="0"/>
              <a:t>از 30</a:t>
            </a:r>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0" y="6492240"/>
            <a:ext cx="971600" cy="365760"/>
          </a:xfrm>
          <a:prstGeom prst="rect">
            <a:avLst/>
          </a:prstGeom>
        </p:spPr>
        <p:txBody>
          <a:bodyPr vert="horz" anchor="b"/>
          <a:lstStyle>
            <a:lvl1pPr algn="r" eaLnBrk="1" latinLnBrk="0" hangingPunct="1">
              <a:defRPr kumimoji="0" sz="1800" b="1">
                <a:solidFill>
                  <a:schemeClr val="tx1"/>
                </a:solidFill>
                <a:cs typeface="B Nazanin" pitchFamily="2" charset="-78"/>
              </a:defRPr>
            </a:lvl1pPr>
          </a:lstStyle>
          <a:p>
            <a:fld id="{85360FD1-730F-4C18-B25B-3934FD1E2396}" type="slidenum">
              <a:rPr lang="fa-IR" smtClean="0"/>
              <a:pPr/>
              <a:t>‹#›</a:t>
            </a:fld>
            <a:endParaRPr lang="fa-I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r" rtl="1" eaLnBrk="1" latinLnBrk="0" hangingPunct="1">
        <a:spcBef>
          <a:spcPct val="0"/>
        </a:spcBef>
        <a:buNone/>
        <a:defRPr kumimoji="0" sz="3600" kern="1200">
          <a:solidFill>
            <a:schemeClr val="tx2"/>
          </a:solidFill>
          <a:latin typeface="+mj-lt"/>
          <a:ea typeface="+mj-ea"/>
          <a:cs typeface="B Titr" pitchFamily="2" charset="-78"/>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B Nazanin" pitchFamily="2" charset="-78"/>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B Nazanin" pitchFamily="2" charset="-78"/>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B Nazanin" pitchFamily="2" charset="-78"/>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B Nazanin" pitchFamily="2" charset="-78"/>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B Nazanin" pitchFamily="2" charset="-78"/>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628800"/>
            <a:ext cx="8458200" cy="1656184"/>
          </a:xfrm>
        </p:spPr>
        <p:txBody>
          <a:bodyPr>
            <a:normAutofit/>
          </a:bodyPr>
          <a:lstStyle/>
          <a:p>
            <a:pPr>
              <a:lnSpc>
                <a:spcPct val="150000"/>
              </a:lnSpc>
            </a:pPr>
            <a:r>
              <a:rPr lang="ar-SA" sz="3200" b="1" dirty="0"/>
              <a:t>چارچوبی برای تحلیل نظام‌مند </a:t>
            </a:r>
            <a:r>
              <a:rPr lang="ar-SA" sz="3200" b="1" dirty="0" smtClean="0"/>
              <a:t>اخلاق</a:t>
            </a:r>
            <a:r>
              <a:rPr lang="fa-IR" sz="3200" b="1" dirty="0" smtClean="0"/>
              <a:t> </a:t>
            </a:r>
            <a:r>
              <a:rPr lang="ar-SA" sz="3200" b="1" dirty="0" smtClean="0"/>
              <a:t>سیاست‌گذاری </a:t>
            </a:r>
            <a:r>
              <a:rPr lang="fa-IR" sz="3200" b="1" dirty="0" smtClean="0"/>
              <a:t/>
            </a:r>
            <a:br>
              <a:rPr lang="fa-IR" sz="3200" b="1" dirty="0" smtClean="0"/>
            </a:br>
            <a:r>
              <a:rPr lang="ar-SA" sz="3200" b="1" dirty="0" smtClean="0"/>
              <a:t>علم </a:t>
            </a:r>
            <a:r>
              <a:rPr lang="ar-SA" sz="3200" b="1" dirty="0"/>
              <a:t>و </a:t>
            </a:r>
            <a:r>
              <a:rPr lang="ar-SA" sz="3200" b="1" dirty="0" smtClean="0"/>
              <a:t>فناوری</a:t>
            </a:r>
            <a:endParaRPr lang="fa-IR" sz="3200" dirty="0"/>
          </a:p>
        </p:txBody>
      </p:sp>
      <p:sp>
        <p:nvSpPr>
          <p:cNvPr id="3" name="Subtitle 2"/>
          <p:cNvSpPr>
            <a:spLocks noGrp="1"/>
          </p:cNvSpPr>
          <p:nvPr>
            <p:ph type="subTitle" idx="1"/>
          </p:nvPr>
        </p:nvSpPr>
        <p:spPr>
          <a:xfrm>
            <a:off x="1979712" y="4149080"/>
            <a:ext cx="5436096" cy="1944216"/>
          </a:xfrm>
        </p:spPr>
        <p:txBody>
          <a:bodyPr>
            <a:normAutofit/>
          </a:bodyPr>
          <a:lstStyle/>
          <a:p>
            <a:pPr algn="ctr"/>
            <a:endParaRPr lang="fa-IR" b="1" dirty="0" smtClean="0">
              <a:cs typeface="B Nazanin" pitchFamily="2" charset="-78"/>
            </a:endParaRPr>
          </a:p>
          <a:p>
            <a:pPr algn="ctr">
              <a:lnSpc>
                <a:spcPct val="120000"/>
              </a:lnSpc>
            </a:pPr>
            <a:r>
              <a:rPr lang="fa-IR" b="1" smtClean="0"/>
              <a:t>آرش موسوی</a:t>
            </a:r>
          </a:p>
          <a:p>
            <a:pPr algn="ctr">
              <a:lnSpc>
                <a:spcPct val="120000"/>
              </a:lnSpc>
            </a:pPr>
            <a:r>
              <a:rPr lang="fa-IR" b="1" smtClean="0"/>
              <a:t>کیوان </a:t>
            </a:r>
            <a:r>
              <a:rPr lang="fa-IR" b="1" dirty="0"/>
              <a:t>الستی</a:t>
            </a:r>
          </a:p>
          <a:p>
            <a:pPr algn="ctr"/>
            <a:endParaRPr lang="fa-IR" b="1" dirty="0">
              <a:cs typeface="B Nazanin"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729712"/>
          </a:xfrm>
        </p:spPr>
        <p:txBody>
          <a:bodyPr>
            <a:normAutofit/>
          </a:bodyPr>
          <a:lstStyle/>
          <a:p>
            <a:pPr>
              <a:lnSpc>
                <a:spcPct val="150000"/>
              </a:lnSpc>
            </a:pPr>
            <a:r>
              <a:rPr lang="fa-IR" b="1" dirty="0" smtClean="0"/>
              <a:t>اخلاق </a:t>
            </a:r>
            <a:r>
              <a:rPr lang="fa-IR" b="1" dirty="0"/>
              <a:t>در قوانین </a:t>
            </a:r>
            <a:r>
              <a:rPr lang="fa-IR" b="1" dirty="0" smtClean="0"/>
              <a:t>(ادامه)</a:t>
            </a:r>
            <a:endParaRPr lang="fa-IR" b="1" dirty="0"/>
          </a:p>
          <a:p>
            <a:pPr marL="365760" lvl="1" indent="-256032" algn="ctr">
              <a:lnSpc>
                <a:spcPct val="150000"/>
              </a:lnSpc>
              <a:buClr>
                <a:schemeClr val="accent3"/>
              </a:buClr>
              <a:buNone/>
            </a:pPr>
            <a:r>
              <a:rPr lang="fa-IR" b="1" dirty="0" smtClean="0">
                <a:solidFill>
                  <a:srgbClr val="FF0000"/>
                </a:solidFill>
              </a:rPr>
              <a:t>وجود </a:t>
            </a:r>
            <a:r>
              <a:rPr lang="fa-IR" b="1" dirty="0">
                <a:solidFill>
                  <a:srgbClr val="FF0000"/>
                </a:solidFill>
              </a:rPr>
              <a:t>«اصل احتیاطی» در مدیریت ریسک و قوانین </a:t>
            </a:r>
            <a:r>
              <a:rPr lang="fa-IR" b="1" dirty="0" smtClean="0">
                <a:solidFill>
                  <a:srgbClr val="FF0000"/>
                </a:solidFill>
              </a:rPr>
              <a:t>جهانی</a:t>
            </a:r>
          </a:p>
          <a:p>
            <a:pPr lvl="1" algn="just">
              <a:lnSpc>
                <a:spcPct val="150000"/>
              </a:lnSpc>
            </a:pPr>
            <a:r>
              <a:rPr lang="fa-IR" b="1" dirty="0" smtClean="0">
                <a:solidFill>
                  <a:schemeClr val="tx2">
                    <a:lumMod val="60000"/>
                    <a:lumOff val="40000"/>
                  </a:schemeClr>
                </a:solidFill>
              </a:rPr>
              <a:t>قرائتِ قوی از اصل احتیاطی: </a:t>
            </a:r>
            <a:r>
              <a:rPr lang="fa-IR" dirty="0" smtClean="0">
                <a:solidFill>
                  <a:schemeClr val="tx1"/>
                </a:solidFill>
              </a:rPr>
              <a:t>زمانی </a:t>
            </a:r>
            <a:r>
              <a:rPr lang="fa-IR" dirty="0">
                <a:solidFill>
                  <a:schemeClr val="tx1"/>
                </a:solidFill>
              </a:rPr>
              <a:t>که احتمال خطر وجود دارد (حتی در صورت کامل نبودن شواهد و حتی در صورتی که تنها حدس﻿هایی در مورد برخی خطرها وجود دارد) بهتر است اعمال تنظیمی صورت گیرد. </a:t>
            </a:r>
            <a:endParaRPr lang="fa-IR" dirty="0" smtClean="0">
              <a:solidFill>
                <a:schemeClr val="tx1"/>
              </a:solidFill>
            </a:endParaRPr>
          </a:p>
          <a:p>
            <a:pPr lvl="1" algn="just">
              <a:lnSpc>
                <a:spcPct val="150000"/>
              </a:lnSpc>
            </a:pPr>
            <a:r>
              <a:rPr lang="fa-IR" b="1" dirty="0" smtClean="0">
                <a:solidFill>
                  <a:schemeClr val="tx2">
                    <a:lumMod val="60000"/>
                    <a:lumOff val="40000"/>
                  </a:schemeClr>
                </a:solidFill>
              </a:rPr>
              <a:t>قرائت ضعیف از </a:t>
            </a:r>
            <a:r>
              <a:rPr lang="fa-IR" b="1" dirty="0">
                <a:solidFill>
                  <a:schemeClr val="tx2">
                    <a:lumMod val="60000"/>
                    <a:lumOff val="40000"/>
                  </a:schemeClr>
                </a:solidFill>
              </a:rPr>
              <a:t>اصل </a:t>
            </a:r>
            <a:r>
              <a:rPr lang="fa-IR" b="1" dirty="0" smtClean="0">
                <a:solidFill>
                  <a:schemeClr val="tx2">
                    <a:lumMod val="60000"/>
                    <a:lumOff val="40000"/>
                  </a:schemeClr>
                </a:solidFill>
              </a:rPr>
              <a:t>احتیاطی: </a:t>
            </a:r>
            <a:r>
              <a:rPr lang="fa-IR" dirty="0">
                <a:solidFill>
                  <a:schemeClr val="tx1"/>
                </a:solidFill>
              </a:rPr>
              <a:t>نبود شواهد کافی در مورد خطرناک بودن چیزی، دلیل بر عمل نکردن (علیه خطرها) نیست.</a:t>
            </a:r>
            <a:endParaRPr lang="en-US" dirty="0">
              <a:solidFill>
                <a:schemeClr val="tx1"/>
              </a:solidFill>
            </a:endParaRPr>
          </a:p>
        </p:txBody>
      </p:sp>
      <p:sp>
        <p:nvSpPr>
          <p:cNvPr id="4" name="Slide Number Placeholder 3"/>
          <p:cNvSpPr>
            <a:spLocks noGrp="1"/>
          </p:cNvSpPr>
          <p:nvPr>
            <p:ph type="sldNum" sz="quarter" idx="10"/>
          </p:nvPr>
        </p:nvSpPr>
        <p:spPr>
          <a:xfrm>
            <a:off x="0" y="6492240"/>
            <a:ext cx="971600" cy="365760"/>
          </a:xfrm>
        </p:spPr>
        <p:txBody>
          <a:bodyPr/>
          <a:lstStyle/>
          <a:p>
            <a:fld id="{85360FD1-730F-4C18-B25B-3934FD1E2396}" type="slidenum">
              <a:rPr lang="fa-IR" smtClean="0"/>
              <a:pPr/>
              <a:t>10</a:t>
            </a:fld>
            <a:r>
              <a:rPr lang="fa-IR" dirty="0"/>
              <a:t> از </a:t>
            </a:r>
            <a:r>
              <a:rPr lang="fa-IR" dirty="0" smtClean="0"/>
              <a:t>30</a:t>
            </a:r>
            <a:endParaRPr lang="fa-IR" dirty="0"/>
          </a:p>
        </p:txBody>
      </p:sp>
      <p:sp>
        <p:nvSpPr>
          <p:cNvPr id="6" name="Title 1"/>
          <p:cNvSpPr txBox="1">
            <a:spLocks/>
          </p:cNvSpPr>
          <p:nvPr/>
        </p:nvSpPr>
        <p:spPr>
          <a:xfrm>
            <a:off x="323528" y="850032"/>
            <a:ext cx="8363272" cy="1066800"/>
          </a:xfrm>
          <a:prstGeom prst="rect">
            <a:avLst/>
          </a:prstGeom>
        </p:spPr>
        <p:txBody>
          <a:bodyPr vert="horz" anchor="ctr">
            <a:normAutofit/>
          </a:bodyPr>
          <a:lstStyle>
            <a:lvl1pPr>
              <a:spcBef>
                <a:spcPct val="0"/>
              </a:spcBef>
              <a:buNone/>
              <a:defRPr kumimoji="0" sz="3200" b="1">
                <a:solidFill>
                  <a:schemeClr val="tx2"/>
                </a:solidFill>
                <a:latin typeface="Times New Roman" panose="02020603050405020304" pitchFamily="18" charset="0"/>
                <a:ea typeface="Times New Roman" panose="02020603050405020304" pitchFamily="18" charset="0"/>
                <a:cs typeface="B Titr" pitchFamily="2" charset="-78"/>
              </a:defRPr>
            </a:lvl1pPr>
          </a:lstStyle>
          <a:p>
            <a:r>
              <a:rPr lang="fa-IR" dirty="0"/>
              <a:t>2- تم­های پایدار در ادبیات اخلاق سیاست‌گذاری (ادامه)</a:t>
            </a:r>
            <a:endParaRPr lang="en-US" dirty="0"/>
          </a:p>
        </p:txBody>
      </p:sp>
    </p:spTree>
    <p:extLst>
      <p:ext uri="{BB962C8B-B14F-4D97-AF65-F5344CB8AC3E}">
        <p14:creationId xmlns:p14="http://schemas.microsoft.com/office/powerpoint/2010/main" val="1429761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4208"/>
            <a:ext cx="8229600" cy="4325112"/>
          </a:xfrm>
        </p:spPr>
        <p:txBody>
          <a:bodyPr>
            <a:normAutofit/>
          </a:bodyPr>
          <a:lstStyle/>
          <a:p>
            <a:pPr algn="just">
              <a:lnSpc>
                <a:spcPct val="150000"/>
              </a:lnSpc>
              <a:buClr>
                <a:schemeClr val="tx1"/>
              </a:buClr>
              <a:buFont typeface="Arial" pitchFamily="34" charset="0"/>
              <a:buChar char="•"/>
            </a:pPr>
            <a:r>
              <a:rPr lang="fa-IR" b="1" dirty="0" smtClean="0"/>
              <a:t>حمایت </a:t>
            </a:r>
            <a:r>
              <a:rPr lang="fa-IR" b="1" dirty="0"/>
              <a:t>از اخلاق در بافتار سازمانی</a:t>
            </a:r>
          </a:p>
          <a:p>
            <a:pPr lvl="1" algn="just">
              <a:lnSpc>
                <a:spcPct val="150000"/>
              </a:lnSpc>
              <a:buClr>
                <a:schemeClr val="tx1"/>
              </a:buClr>
              <a:buFont typeface="Arial" pitchFamily="34" charset="0"/>
              <a:buChar char="•"/>
            </a:pPr>
            <a:r>
              <a:rPr lang="fa-IR" dirty="0" smtClean="0">
                <a:solidFill>
                  <a:schemeClr val="tx1"/>
                </a:solidFill>
              </a:rPr>
              <a:t>رابطه میان اخلاق حرفه ای و اهداف تجاری</a:t>
            </a:r>
          </a:p>
          <a:p>
            <a:pPr lvl="3" algn="just">
              <a:lnSpc>
                <a:spcPct val="150000"/>
              </a:lnSpc>
              <a:buClr>
                <a:schemeClr val="tx1"/>
              </a:buClr>
              <a:buFont typeface="Arial" pitchFamily="34" charset="0"/>
              <a:buChar char="•"/>
            </a:pPr>
            <a:r>
              <a:rPr lang="fa-IR" dirty="0">
                <a:solidFill>
                  <a:schemeClr val="tx1"/>
                </a:solidFill>
              </a:rPr>
              <a:t>نحوه تأثیر سازمان و </a:t>
            </a:r>
            <a:r>
              <a:rPr lang="fa-IR" dirty="0" smtClean="0">
                <a:solidFill>
                  <a:schemeClr val="tx1"/>
                </a:solidFill>
              </a:rPr>
              <a:t>دیوان سالاری </a:t>
            </a:r>
            <a:r>
              <a:rPr lang="fa-IR" dirty="0">
                <a:solidFill>
                  <a:schemeClr val="tx1"/>
                </a:solidFill>
              </a:rPr>
              <a:t>سازمانی بر تفکر اخلاقی و عمل اخلاقی بوده است.</a:t>
            </a:r>
            <a:endParaRPr lang="fa-IR" dirty="0" smtClean="0">
              <a:solidFill>
                <a:schemeClr val="tx1"/>
              </a:solidFill>
            </a:endParaRPr>
          </a:p>
          <a:p>
            <a:pPr lvl="1" algn="just">
              <a:lnSpc>
                <a:spcPct val="150000"/>
              </a:lnSpc>
              <a:buClr>
                <a:schemeClr val="tx1"/>
              </a:buClr>
              <a:buFont typeface="Arial" pitchFamily="34" charset="0"/>
              <a:buChar char="•"/>
            </a:pPr>
            <a:r>
              <a:rPr lang="fa-IR" dirty="0" smtClean="0">
                <a:solidFill>
                  <a:schemeClr val="tx1"/>
                </a:solidFill>
              </a:rPr>
              <a:t>تضاد میان تلاش برای حفظ بقای فردی و حفظ بقای سازمانی </a:t>
            </a:r>
          </a:p>
          <a:p>
            <a:pPr lvl="1" algn="just">
              <a:lnSpc>
                <a:spcPct val="150000"/>
              </a:lnSpc>
              <a:buClr>
                <a:schemeClr val="tx1"/>
              </a:buClr>
              <a:buFont typeface="Arial" pitchFamily="34" charset="0"/>
              <a:buChar char="•"/>
            </a:pPr>
            <a:endParaRPr lang="fa-IR" dirty="0">
              <a:solidFill>
                <a:schemeClr val="tx1"/>
              </a:solidFill>
            </a:endParaRPr>
          </a:p>
        </p:txBody>
      </p:sp>
      <p:sp>
        <p:nvSpPr>
          <p:cNvPr id="4" name="Slide Number Placeholder 3"/>
          <p:cNvSpPr>
            <a:spLocks noGrp="1"/>
          </p:cNvSpPr>
          <p:nvPr>
            <p:ph type="sldNum" sz="quarter" idx="10"/>
          </p:nvPr>
        </p:nvSpPr>
        <p:spPr>
          <a:xfrm>
            <a:off x="0" y="6492240"/>
            <a:ext cx="971600" cy="365760"/>
          </a:xfrm>
        </p:spPr>
        <p:txBody>
          <a:bodyPr/>
          <a:lstStyle/>
          <a:p>
            <a:fld id="{85360FD1-730F-4C18-B25B-3934FD1E2396}" type="slidenum">
              <a:rPr lang="fa-IR" smtClean="0"/>
              <a:pPr/>
              <a:t>11</a:t>
            </a:fld>
            <a:r>
              <a:rPr lang="fa-IR" dirty="0"/>
              <a:t> از </a:t>
            </a:r>
            <a:r>
              <a:rPr lang="fa-IR" dirty="0" smtClean="0"/>
              <a:t>30</a:t>
            </a:r>
            <a:endParaRPr lang="fa-IR" dirty="0"/>
          </a:p>
        </p:txBody>
      </p:sp>
      <p:sp>
        <p:nvSpPr>
          <p:cNvPr id="6" name="Title 1"/>
          <p:cNvSpPr txBox="1">
            <a:spLocks/>
          </p:cNvSpPr>
          <p:nvPr/>
        </p:nvSpPr>
        <p:spPr>
          <a:xfrm>
            <a:off x="323528" y="850032"/>
            <a:ext cx="8363272" cy="1066800"/>
          </a:xfrm>
          <a:prstGeom prst="rect">
            <a:avLst/>
          </a:prstGeom>
        </p:spPr>
        <p:txBody>
          <a:bodyPr vert="horz" anchor="ctr">
            <a:normAutofit/>
          </a:bodyPr>
          <a:lstStyle>
            <a:lvl1pPr>
              <a:spcBef>
                <a:spcPct val="0"/>
              </a:spcBef>
              <a:buNone/>
              <a:defRPr kumimoji="0" sz="3200" b="1">
                <a:solidFill>
                  <a:schemeClr val="tx2"/>
                </a:solidFill>
                <a:latin typeface="Times New Roman" panose="02020603050405020304" pitchFamily="18" charset="0"/>
                <a:ea typeface="Times New Roman" panose="02020603050405020304" pitchFamily="18" charset="0"/>
                <a:cs typeface="B Titr" pitchFamily="2" charset="-78"/>
              </a:defRPr>
            </a:lvl1pPr>
          </a:lstStyle>
          <a:p>
            <a:r>
              <a:rPr lang="fa-IR" dirty="0"/>
              <a:t>2- تم­های پایدار در ادبیات اخلاق سیاست‌گذاری (ادامه)</a:t>
            </a:r>
            <a:endParaRPr lang="en-US" dirty="0"/>
          </a:p>
        </p:txBody>
      </p:sp>
    </p:spTree>
    <p:extLst>
      <p:ext uri="{BB962C8B-B14F-4D97-AF65-F5344CB8AC3E}">
        <p14:creationId xmlns:p14="http://schemas.microsoft.com/office/powerpoint/2010/main" val="3307520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2"/>
            <a:ext cx="8229600" cy="4657704"/>
          </a:xfrm>
        </p:spPr>
        <p:txBody>
          <a:bodyPr>
            <a:normAutofit/>
          </a:bodyPr>
          <a:lstStyle/>
          <a:p>
            <a:pPr>
              <a:lnSpc>
                <a:spcPct val="150000"/>
              </a:lnSpc>
            </a:pPr>
            <a:r>
              <a:rPr lang="fa-IR" b="1" dirty="0" smtClean="0"/>
              <a:t>حمایت </a:t>
            </a:r>
            <a:r>
              <a:rPr lang="fa-IR" b="1" dirty="0"/>
              <a:t>از اخلاق در بافتار </a:t>
            </a:r>
            <a:r>
              <a:rPr lang="fa-IR" b="1" dirty="0" smtClean="0"/>
              <a:t>سازمانی (ادامه)</a:t>
            </a:r>
          </a:p>
          <a:p>
            <a:pPr marL="630936" lvl="2" indent="-256032">
              <a:lnSpc>
                <a:spcPct val="150000"/>
              </a:lnSpc>
              <a:buClr>
                <a:schemeClr val="accent3"/>
              </a:buClr>
              <a:buFont typeface="Georgia"/>
              <a:buChar char="•"/>
            </a:pPr>
            <a:r>
              <a:rPr lang="fa-IR" dirty="0" smtClean="0">
                <a:solidFill>
                  <a:schemeClr val="tx1"/>
                </a:solidFill>
              </a:rPr>
              <a:t>شخصیت </a:t>
            </a:r>
            <a:r>
              <a:rPr lang="fa-IR" dirty="0">
                <a:solidFill>
                  <a:schemeClr val="tx1"/>
                </a:solidFill>
              </a:rPr>
              <a:t>های افشاگر در سازمان های عمومی </a:t>
            </a:r>
            <a:endParaRPr lang="fa-IR" dirty="0" smtClean="0">
              <a:solidFill>
                <a:schemeClr val="tx1"/>
              </a:solidFill>
            </a:endParaRPr>
          </a:p>
          <a:p>
            <a:pPr marL="886968" lvl="3" indent="-256032" algn="just">
              <a:lnSpc>
                <a:spcPct val="150000"/>
              </a:lnSpc>
              <a:buClr>
                <a:schemeClr val="accent3"/>
              </a:buClr>
              <a:buFont typeface="Georgia"/>
              <a:buChar char="•"/>
            </a:pPr>
            <a:r>
              <a:rPr lang="fa-IR" sz="2400" dirty="0" smtClean="0">
                <a:solidFill>
                  <a:schemeClr val="tx1"/>
                </a:solidFill>
                <a:latin typeface="Times New Roman" panose="02020603050405020304" pitchFamily="18" charset="0"/>
                <a:ea typeface="Times New Roman" panose="02020603050405020304" pitchFamily="18" charset="0"/>
              </a:rPr>
              <a:t>کسانی </a:t>
            </a:r>
            <a:r>
              <a:rPr lang="fa-IR" sz="2400" dirty="0">
                <a:solidFill>
                  <a:schemeClr val="tx1"/>
                </a:solidFill>
                <a:latin typeface="Times New Roman" panose="02020603050405020304" pitchFamily="18" charset="0"/>
                <a:ea typeface="Times New Roman" panose="02020603050405020304" pitchFamily="18" charset="0"/>
              </a:rPr>
              <a:t>که در سازمان برابر اقدامات غیراخلاقی سکوت نمی‌کنند و آشکارا به نقد و افشاگری آن اقدامات </a:t>
            </a:r>
            <a:r>
              <a:rPr lang="fa-IR" sz="2400" dirty="0" smtClean="0">
                <a:solidFill>
                  <a:schemeClr val="tx1"/>
                </a:solidFill>
                <a:latin typeface="Times New Roman" panose="02020603050405020304" pitchFamily="18" charset="0"/>
                <a:ea typeface="Times New Roman" panose="02020603050405020304" pitchFamily="18" charset="0"/>
              </a:rPr>
              <a:t>می­پردازند.</a:t>
            </a:r>
          </a:p>
          <a:p>
            <a:pPr marL="886968" lvl="3" indent="-256032" algn="just">
              <a:lnSpc>
                <a:spcPct val="150000"/>
              </a:lnSpc>
              <a:buClr>
                <a:schemeClr val="accent3"/>
              </a:buClr>
              <a:buFont typeface="Georgia"/>
              <a:buChar char="•"/>
            </a:pPr>
            <a:r>
              <a:rPr lang="fa-IR" dirty="0" smtClean="0">
                <a:solidFill>
                  <a:schemeClr val="tx1"/>
                </a:solidFill>
              </a:rPr>
              <a:t>باورمندی </a:t>
            </a:r>
            <a:r>
              <a:rPr lang="fa-IR" dirty="0">
                <a:solidFill>
                  <a:schemeClr val="tx1"/>
                </a:solidFill>
              </a:rPr>
              <a:t>این </a:t>
            </a:r>
            <a:r>
              <a:rPr lang="fa-IR" dirty="0" smtClean="0">
                <a:solidFill>
                  <a:schemeClr val="tx1"/>
                </a:solidFill>
              </a:rPr>
              <a:t>شخصیت ها </a:t>
            </a:r>
            <a:r>
              <a:rPr lang="fa-IR" dirty="0">
                <a:solidFill>
                  <a:schemeClr val="tx1"/>
                </a:solidFill>
              </a:rPr>
              <a:t>به اصول اخلاقی مطلق مانع از </a:t>
            </a:r>
            <a:r>
              <a:rPr lang="fa-IR" dirty="0" smtClean="0">
                <a:solidFill>
                  <a:schemeClr val="tx1"/>
                </a:solidFill>
              </a:rPr>
              <a:t>اینکه </a:t>
            </a:r>
            <a:r>
              <a:rPr lang="fa-IR" dirty="0">
                <a:solidFill>
                  <a:schemeClr val="tx1"/>
                </a:solidFill>
              </a:rPr>
              <a:t>در فرایند اجتماعی شدن در سازمان، همرنگ جماعت شوند و حساسیت خود را نسبت به اعمال غیراخلاقی از دست بدهند. </a:t>
            </a:r>
          </a:p>
          <a:p>
            <a:pPr>
              <a:lnSpc>
                <a:spcPct val="150000"/>
              </a:lnSpc>
            </a:pPr>
            <a:endParaRPr lang="fa-IR" b="1" dirty="0"/>
          </a:p>
          <a:p>
            <a:pPr>
              <a:lnSpc>
                <a:spcPct val="150000"/>
              </a:lnSpc>
            </a:pPr>
            <a:endParaRPr lang="fa-IR" dirty="0" smtClean="0"/>
          </a:p>
          <a:p>
            <a:pPr>
              <a:lnSpc>
                <a:spcPct val="150000"/>
              </a:lnSpc>
            </a:pPr>
            <a:endParaRPr lang="en-US" dirty="0"/>
          </a:p>
        </p:txBody>
      </p:sp>
      <p:sp>
        <p:nvSpPr>
          <p:cNvPr id="4" name="Slide Number Placeholder 3"/>
          <p:cNvSpPr>
            <a:spLocks noGrp="1"/>
          </p:cNvSpPr>
          <p:nvPr>
            <p:ph type="sldNum" sz="quarter" idx="10"/>
          </p:nvPr>
        </p:nvSpPr>
        <p:spPr>
          <a:xfrm>
            <a:off x="0" y="6492240"/>
            <a:ext cx="971600" cy="365760"/>
          </a:xfrm>
        </p:spPr>
        <p:txBody>
          <a:bodyPr/>
          <a:lstStyle/>
          <a:p>
            <a:fld id="{85360FD1-730F-4C18-B25B-3934FD1E2396}" type="slidenum">
              <a:rPr lang="fa-IR" smtClean="0"/>
              <a:pPr/>
              <a:t>12</a:t>
            </a:fld>
            <a:r>
              <a:rPr lang="fa-IR" dirty="0"/>
              <a:t> از </a:t>
            </a:r>
            <a:r>
              <a:rPr lang="fa-IR" dirty="0" smtClean="0"/>
              <a:t>30</a:t>
            </a:r>
            <a:endParaRPr lang="fa-IR" dirty="0"/>
          </a:p>
        </p:txBody>
      </p:sp>
      <p:sp>
        <p:nvSpPr>
          <p:cNvPr id="6" name="Title 1"/>
          <p:cNvSpPr txBox="1">
            <a:spLocks/>
          </p:cNvSpPr>
          <p:nvPr/>
        </p:nvSpPr>
        <p:spPr>
          <a:xfrm>
            <a:off x="323528" y="850032"/>
            <a:ext cx="8363272" cy="1066800"/>
          </a:xfrm>
          <a:prstGeom prst="rect">
            <a:avLst/>
          </a:prstGeom>
        </p:spPr>
        <p:txBody>
          <a:bodyPr vert="horz" anchor="ctr">
            <a:normAutofit/>
          </a:bodyPr>
          <a:lstStyle>
            <a:lvl1pPr>
              <a:spcBef>
                <a:spcPct val="0"/>
              </a:spcBef>
              <a:buNone/>
              <a:defRPr kumimoji="0" sz="3200" b="1">
                <a:solidFill>
                  <a:schemeClr val="tx2"/>
                </a:solidFill>
                <a:latin typeface="Times New Roman" panose="02020603050405020304" pitchFamily="18" charset="0"/>
                <a:ea typeface="Times New Roman" panose="02020603050405020304" pitchFamily="18" charset="0"/>
                <a:cs typeface="B Titr" pitchFamily="2" charset="-78"/>
              </a:defRPr>
            </a:lvl1pPr>
          </a:lstStyle>
          <a:p>
            <a:r>
              <a:rPr lang="fa-IR" dirty="0"/>
              <a:t>2- تم­های پایدار در ادبیات اخلاق سیاست‌گذاری (ادامه)</a:t>
            </a:r>
            <a:endParaRPr lang="en-US" dirty="0"/>
          </a:p>
        </p:txBody>
      </p:sp>
    </p:spTree>
    <p:extLst>
      <p:ext uri="{BB962C8B-B14F-4D97-AF65-F5344CB8AC3E}">
        <p14:creationId xmlns:p14="http://schemas.microsoft.com/office/powerpoint/2010/main" val="2274100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2"/>
            <a:ext cx="8229600" cy="4325112"/>
          </a:xfrm>
        </p:spPr>
        <p:txBody>
          <a:bodyPr>
            <a:normAutofit/>
          </a:bodyPr>
          <a:lstStyle/>
          <a:p>
            <a:pPr>
              <a:lnSpc>
                <a:spcPct val="150000"/>
              </a:lnSpc>
              <a:buClr>
                <a:schemeClr val="tx1"/>
              </a:buClr>
              <a:buFont typeface="Arial" pitchFamily="34" charset="0"/>
              <a:buChar char="•"/>
            </a:pPr>
            <a:r>
              <a:rPr lang="fa-IR" b="1" dirty="0" smtClean="0"/>
              <a:t>نظریات </a:t>
            </a:r>
            <a:r>
              <a:rPr lang="fa-IR" b="1" dirty="0"/>
              <a:t>فلسفی حامی اخلاق </a:t>
            </a:r>
            <a:r>
              <a:rPr lang="fa-IR" b="1" dirty="0" smtClean="0"/>
              <a:t>سیاست گذاری </a:t>
            </a:r>
            <a:endParaRPr lang="fa-IR" dirty="0" smtClean="0">
              <a:solidFill>
                <a:schemeClr val="tx1"/>
              </a:solidFill>
            </a:endParaRPr>
          </a:p>
          <a:p>
            <a:pPr lvl="1">
              <a:lnSpc>
                <a:spcPct val="150000"/>
              </a:lnSpc>
              <a:buClr>
                <a:schemeClr val="tx1"/>
              </a:buClr>
              <a:buFont typeface="Arial" pitchFamily="34" charset="0"/>
              <a:buChar char="•"/>
            </a:pPr>
            <a:r>
              <a:rPr lang="fa-IR" dirty="0" smtClean="0">
                <a:solidFill>
                  <a:schemeClr val="tx1"/>
                </a:solidFill>
              </a:rPr>
              <a:t>اخلاق </a:t>
            </a:r>
            <a:r>
              <a:rPr lang="fa-IR" dirty="0">
                <a:solidFill>
                  <a:schemeClr val="tx1"/>
                </a:solidFill>
              </a:rPr>
              <a:t>هنجاری </a:t>
            </a:r>
            <a:r>
              <a:rPr lang="fa-IR" dirty="0" smtClean="0">
                <a:solidFill>
                  <a:schemeClr val="tx1"/>
                </a:solidFill>
              </a:rPr>
              <a:t>در </a:t>
            </a:r>
            <a:r>
              <a:rPr lang="fa-IR" dirty="0">
                <a:solidFill>
                  <a:schemeClr val="tx1"/>
                </a:solidFill>
              </a:rPr>
              <a:t>مقابل اخلاق توصیفی </a:t>
            </a:r>
            <a:endParaRPr lang="fa-IR" dirty="0" smtClean="0">
              <a:solidFill>
                <a:schemeClr val="tx1"/>
              </a:solidFill>
            </a:endParaRPr>
          </a:p>
          <a:p>
            <a:pPr lvl="2" algn="just">
              <a:lnSpc>
                <a:spcPct val="150000"/>
              </a:lnSpc>
              <a:buClr>
                <a:schemeClr val="tx1"/>
              </a:buClr>
              <a:buFont typeface="Arial" pitchFamily="34" charset="0"/>
              <a:buChar char="•"/>
            </a:pPr>
            <a:r>
              <a:rPr lang="fa-IR" dirty="0" smtClean="0">
                <a:solidFill>
                  <a:schemeClr val="tx1"/>
                </a:solidFill>
              </a:rPr>
              <a:t>بر </a:t>
            </a:r>
            <a:r>
              <a:rPr lang="fa-IR" dirty="0">
                <a:solidFill>
                  <a:schemeClr val="tx1"/>
                </a:solidFill>
              </a:rPr>
              <a:t>خلافِ اخلاق توصیفی که در آن،  از چیستی رفتار و کردار افراد یک سازمان یا جامعه (فارغ از اینکه به لحاظ عقلانی موجه‌اند یا خیر) صحبت می‌شود، در اخلاق هنجاری، چرایی یک عمل اخلاقی محل بحث است</a:t>
            </a:r>
            <a:r>
              <a:rPr lang="fa-IR" dirty="0" smtClean="0">
                <a:solidFill>
                  <a:schemeClr val="tx1"/>
                </a:solidFill>
              </a:rPr>
              <a:t>.</a:t>
            </a:r>
          </a:p>
          <a:p>
            <a:pPr lvl="2" algn="just">
              <a:lnSpc>
                <a:spcPct val="150000"/>
              </a:lnSpc>
              <a:buClr>
                <a:schemeClr val="tx1"/>
              </a:buClr>
              <a:buFont typeface="Arial" pitchFamily="34" charset="0"/>
              <a:buChar char="•"/>
            </a:pPr>
            <a:r>
              <a:rPr lang="fa-IR" dirty="0" smtClean="0">
                <a:solidFill>
                  <a:schemeClr val="tx1"/>
                </a:solidFill>
              </a:rPr>
              <a:t>اخلاق </a:t>
            </a:r>
            <a:r>
              <a:rPr lang="fa-IR" dirty="0">
                <a:solidFill>
                  <a:schemeClr val="tx1"/>
                </a:solidFill>
              </a:rPr>
              <a:t>هنجاری به دنبال دلایل عقلانی برای اخلاقی </a:t>
            </a:r>
            <a:r>
              <a:rPr lang="fa-IR" dirty="0" smtClean="0">
                <a:solidFill>
                  <a:schemeClr val="tx1"/>
                </a:solidFill>
              </a:rPr>
              <a:t>بودن </a:t>
            </a:r>
            <a:r>
              <a:rPr lang="fa-IR" dirty="0">
                <a:solidFill>
                  <a:schemeClr val="tx1"/>
                </a:solidFill>
              </a:rPr>
              <a:t>رفتارها </a:t>
            </a:r>
            <a:r>
              <a:rPr lang="fa-IR" dirty="0" smtClean="0">
                <a:solidFill>
                  <a:schemeClr val="tx1"/>
                </a:solidFill>
              </a:rPr>
              <a:t>است. . </a:t>
            </a:r>
            <a:endParaRPr lang="fa-IR" dirty="0">
              <a:solidFill>
                <a:schemeClr val="tx1"/>
              </a:solidFill>
            </a:endParaRPr>
          </a:p>
        </p:txBody>
      </p:sp>
      <p:sp>
        <p:nvSpPr>
          <p:cNvPr id="4" name="Slide Number Placeholder 3"/>
          <p:cNvSpPr>
            <a:spLocks noGrp="1"/>
          </p:cNvSpPr>
          <p:nvPr>
            <p:ph type="sldNum" sz="quarter" idx="10"/>
          </p:nvPr>
        </p:nvSpPr>
        <p:spPr>
          <a:xfrm>
            <a:off x="0" y="6492240"/>
            <a:ext cx="971600" cy="365760"/>
          </a:xfrm>
        </p:spPr>
        <p:txBody>
          <a:bodyPr/>
          <a:lstStyle/>
          <a:p>
            <a:fld id="{85360FD1-730F-4C18-B25B-3934FD1E2396}" type="slidenum">
              <a:rPr lang="fa-IR" smtClean="0"/>
              <a:pPr/>
              <a:t>13</a:t>
            </a:fld>
            <a:r>
              <a:rPr lang="fa-IR" dirty="0"/>
              <a:t> از </a:t>
            </a:r>
            <a:r>
              <a:rPr lang="fa-IR" dirty="0" smtClean="0"/>
              <a:t>30</a:t>
            </a:r>
            <a:endParaRPr lang="fa-IR" dirty="0"/>
          </a:p>
        </p:txBody>
      </p:sp>
      <p:sp>
        <p:nvSpPr>
          <p:cNvPr id="6" name="Title 1"/>
          <p:cNvSpPr txBox="1">
            <a:spLocks/>
          </p:cNvSpPr>
          <p:nvPr/>
        </p:nvSpPr>
        <p:spPr>
          <a:xfrm>
            <a:off x="323528" y="850032"/>
            <a:ext cx="8363272" cy="1066800"/>
          </a:xfrm>
          <a:prstGeom prst="rect">
            <a:avLst/>
          </a:prstGeom>
        </p:spPr>
        <p:txBody>
          <a:bodyPr vert="horz" anchor="ctr">
            <a:normAutofit/>
          </a:bodyPr>
          <a:lstStyle>
            <a:lvl1pPr>
              <a:spcBef>
                <a:spcPct val="0"/>
              </a:spcBef>
              <a:buNone/>
              <a:defRPr kumimoji="0" sz="3200" b="1">
                <a:solidFill>
                  <a:schemeClr val="tx2"/>
                </a:solidFill>
                <a:latin typeface="Times New Roman" panose="02020603050405020304" pitchFamily="18" charset="0"/>
                <a:ea typeface="Times New Roman" panose="02020603050405020304" pitchFamily="18" charset="0"/>
                <a:cs typeface="B Titr" pitchFamily="2" charset="-78"/>
              </a:defRPr>
            </a:lvl1pPr>
          </a:lstStyle>
          <a:p>
            <a:r>
              <a:rPr lang="fa-IR" dirty="0"/>
              <a:t>2- تم­های پایدار در ادبیات اخلاق سیاست‌گذاری (ادامه)</a:t>
            </a:r>
            <a:endParaRPr lang="en-US" dirty="0"/>
          </a:p>
        </p:txBody>
      </p:sp>
    </p:spTree>
    <p:extLst>
      <p:ext uri="{BB962C8B-B14F-4D97-AF65-F5344CB8AC3E}">
        <p14:creationId xmlns:p14="http://schemas.microsoft.com/office/powerpoint/2010/main" val="410193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2"/>
            <a:ext cx="8229600" cy="4657704"/>
          </a:xfrm>
        </p:spPr>
        <p:txBody>
          <a:bodyPr>
            <a:normAutofit/>
          </a:bodyPr>
          <a:lstStyle/>
          <a:p>
            <a:r>
              <a:rPr lang="fa-IR" b="1" dirty="0" smtClean="0"/>
              <a:t>نظریات </a:t>
            </a:r>
            <a:r>
              <a:rPr lang="fa-IR" b="1" dirty="0"/>
              <a:t>فلسفی حامی اخلاق سیاست گذاری </a:t>
            </a:r>
            <a:r>
              <a:rPr lang="fa-IR" b="1" dirty="0" smtClean="0"/>
              <a:t>(ادامه)</a:t>
            </a:r>
            <a:endParaRPr lang="fa-IR" dirty="0" smtClean="0"/>
          </a:p>
          <a:p>
            <a:pPr lvl="1">
              <a:buClr>
                <a:schemeClr val="tx1"/>
              </a:buClr>
              <a:buFont typeface="Arial" pitchFamily="34" charset="0"/>
              <a:buChar char="•"/>
            </a:pPr>
            <a:r>
              <a:rPr lang="fa-IR" dirty="0" smtClean="0">
                <a:solidFill>
                  <a:prstClr val="black"/>
                </a:solidFill>
              </a:rPr>
              <a:t>در </a:t>
            </a:r>
            <a:r>
              <a:rPr lang="fa-IR" dirty="0">
                <a:solidFill>
                  <a:prstClr val="black"/>
                </a:solidFill>
              </a:rPr>
              <a:t>رویکرد هنجاری برای بایدها (و اینکه چرا می‌گوییم که عمل خاصی باید انجام شود) دلایل ارائه </a:t>
            </a:r>
            <a:r>
              <a:rPr lang="fa-IR" dirty="0" smtClean="0">
                <a:solidFill>
                  <a:prstClr val="black"/>
                </a:solidFill>
              </a:rPr>
              <a:t>می‌شود</a:t>
            </a:r>
          </a:p>
          <a:p>
            <a:pPr lvl="3">
              <a:buClr>
                <a:schemeClr val="tx1"/>
              </a:buClr>
              <a:buFont typeface="Arial" pitchFamily="34" charset="0"/>
              <a:buChar char="•"/>
            </a:pPr>
            <a:endParaRPr lang="fa-IR" dirty="0">
              <a:solidFill>
                <a:schemeClr val="tx1"/>
              </a:solidFill>
            </a:endParaRPr>
          </a:p>
          <a:p>
            <a:pPr lvl="1">
              <a:buClr>
                <a:schemeClr val="tx1"/>
              </a:buClr>
              <a:buFont typeface="Arial" pitchFamily="34" charset="0"/>
              <a:buChar char="•"/>
            </a:pPr>
            <a:r>
              <a:rPr lang="fa-IR" dirty="0">
                <a:solidFill>
                  <a:schemeClr val="tx1"/>
                </a:solidFill>
              </a:rPr>
              <a:t>تفاوت مکاتب (نتیجه </a:t>
            </a:r>
            <a:r>
              <a:rPr lang="fa-IR" sz="2400" dirty="0">
                <a:solidFill>
                  <a:prstClr val="black"/>
                </a:solidFill>
              </a:rPr>
              <a:t>گرایی</a:t>
            </a:r>
            <a:r>
              <a:rPr lang="fa-IR" dirty="0">
                <a:solidFill>
                  <a:schemeClr val="tx1"/>
                </a:solidFill>
              </a:rPr>
              <a:t> و وظیفه گرایی) در اخلاق </a:t>
            </a:r>
            <a:r>
              <a:rPr lang="fa-IR" dirty="0" smtClean="0">
                <a:solidFill>
                  <a:schemeClr val="tx1"/>
                </a:solidFill>
              </a:rPr>
              <a:t>هنجاری</a:t>
            </a:r>
          </a:p>
          <a:p>
            <a:pPr lvl="2">
              <a:buClr>
                <a:schemeClr val="tx1"/>
              </a:buClr>
              <a:buFont typeface="Arial" pitchFamily="34" charset="0"/>
              <a:buChar char="•"/>
            </a:pPr>
            <a:endParaRPr lang="fa-IR" dirty="0" smtClean="0">
              <a:solidFill>
                <a:schemeClr val="tx1"/>
              </a:solidFill>
            </a:endParaRPr>
          </a:p>
          <a:p>
            <a:pPr lvl="1">
              <a:buClr>
                <a:schemeClr val="tx1"/>
              </a:buClr>
              <a:buFont typeface="Arial" pitchFamily="34" charset="0"/>
              <a:buChar char="•"/>
            </a:pPr>
            <a:r>
              <a:rPr lang="fa-IR" dirty="0">
                <a:solidFill>
                  <a:schemeClr val="tx1"/>
                </a:solidFill>
              </a:rPr>
              <a:t> </a:t>
            </a:r>
            <a:r>
              <a:rPr lang="fa-IR" dirty="0" smtClean="0">
                <a:solidFill>
                  <a:schemeClr val="tx1"/>
                </a:solidFill>
              </a:rPr>
              <a:t>وظیفه گرایی </a:t>
            </a:r>
            <a:r>
              <a:rPr lang="fa-IR" dirty="0">
                <a:solidFill>
                  <a:schemeClr val="tx1"/>
                </a:solidFill>
              </a:rPr>
              <a:t>ارزش‌ها </a:t>
            </a:r>
            <a:r>
              <a:rPr lang="fa-IR" dirty="0" smtClean="0">
                <a:solidFill>
                  <a:schemeClr val="tx1"/>
                </a:solidFill>
              </a:rPr>
              <a:t>را بر </a:t>
            </a:r>
            <a:r>
              <a:rPr lang="fa-IR" dirty="0">
                <a:solidFill>
                  <a:schemeClr val="tx1"/>
                </a:solidFill>
              </a:rPr>
              <a:t>خود عمل (یعنی بر قصد و نمود فیزیکی آن) نسبت </a:t>
            </a:r>
            <a:r>
              <a:rPr lang="fa-IR" dirty="0" smtClean="0">
                <a:solidFill>
                  <a:schemeClr val="tx1"/>
                </a:solidFill>
              </a:rPr>
              <a:t>میدهد. </a:t>
            </a:r>
          </a:p>
          <a:p>
            <a:pPr lvl="3">
              <a:buClr>
                <a:schemeClr val="tx1"/>
              </a:buClr>
              <a:buFont typeface="Arial" pitchFamily="34" charset="0"/>
              <a:buChar char="•"/>
            </a:pPr>
            <a:endParaRPr lang="fa-IR" dirty="0" smtClean="0">
              <a:solidFill>
                <a:schemeClr val="tx1"/>
              </a:solidFill>
            </a:endParaRPr>
          </a:p>
          <a:p>
            <a:pPr lvl="1">
              <a:buClr>
                <a:schemeClr val="tx1"/>
              </a:buClr>
              <a:buFont typeface="Arial" pitchFamily="34" charset="0"/>
              <a:buChar char="•"/>
            </a:pPr>
            <a:r>
              <a:rPr lang="fa-IR" dirty="0" smtClean="0">
                <a:solidFill>
                  <a:schemeClr val="tx1"/>
                </a:solidFill>
              </a:rPr>
              <a:t>نتیجه گرایی </a:t>
            </a:r>
            <a:r>
              <a:rPr lang="fa-IR" dirty="0">
                <a:solidFill>
                  <a:schemeClr val="tx1"/>
                </a:solidFill>
              </a:rPr>
              <a:t>ارزش را به </a:t>
            </a:r>
            <a:r>
              <a:rPr lang="fa-IR" dirty="0" smtClean="0">
                <a:solidFill>
                  <a:schemeClr val="tx1"/>
                </a:solidFill>
              </a:rPr>
              <a:t>نتیجه ای </a:t>
            </a:r>
            <a:r>
              <a:rPr lang="fa-IR" dirty="0">
                <a:solidFill>
                  <a:schemeClr val="tx1"/>
                </a:solidFill>
              </a:rPr>
              <a:t>که </a:t>
            </a:r>
            <a:r>
              <a:rPr lang="fa-IR" dirty="0" smtClean="0">
                <a:solidFill>
                  <a:schemeClr val="tx1"/>
                </a:solidFill>
              </a:rPr>
              <a:t>عمل به </a:t>
            </a:r>
            <a:r>
              <a:rPr lang="fa-IR" dirty="0">
                <a:solidFill>
                  <a:schemeClr val="tx1"/>
                </a:solidFill>
              </a:rPr>
              <a:t>بار </a:t>
            </a:r>
            <a:r>
              <a:rPr lang="fa-IR" dirty="0" smtClean="0">
                <a:solidFill>
                  <a:schemeClr val="tx1"/>
                </a:solidFill>
              </a:rPr>
              <a:t>میآورد </a:t>
            </a:r>
            <a:r>
              <a:rPr lang="fa-IR" dirty="0">
                <a:solidFill>
                  <a:schemeClr val="tx1"/>
                </a:solidFill>
              </a:rPr>
              <a:t>نسبت </a:t>
            </a:r>
            <a:r>
              <a:rPr lang="fa-IR" dirty="0" smtClean="0">
                <a:solidFill>
                  <a:schemeClr val="tx1"/>
                </a:solidFill>
              </a:rPr>
              <a:t>میدهد.</a:t>
            </a:r>
            <a:endParaRPr lang="fa-IR" dirty="0">
              <a:solidFill>
                <a:schemeClr val="tx1"/>
              </a:solidFill>
            </a:endParaRPr>
          </a:p>
        </p:txBody>
      </p:sp>
      <p:sp>
        <p:nvSpPr>
          <p:cNvPr id="4" name="Slide Number Placeholder 3"/>
          <p:cNvSpPr>
            <a:spLocks noGrp="1"/>
          </p:cNvSpPr>
          <p:nvPr>
            <p:ph type="sldNum" sz="quarter" idx="10"/>
          </p:nvPr>
        </p:nvSpPr>
        <p:spPr>
          <a:xfrm>
            <a:off x="0" y="6492240"/>
            <a:ext cx="971600" cy="365760"/>
          </a:xfrm>
        </p:spPr>
        <p:txBody>
          <a:bodyPr/>
          <a:lstStyle/>
          <a:p>
            <a:fld id="{85360FD1-730F-4C18-B25B-3934FD1E2396}" type="slidenum">
              <a:rPr lang="fa-IR" smtClean="0"/>
              <a:pPr/>
              <a:t>14</a:t>
            </a:fld>
            <a:r>
              <a:rPr lang="fa-IR" dirty="0"/>
              <a:t> از </a:t>
            </a:r>
            <a:r>
              <a:rPr lang="fa-IR" dirty="0" smtClean="0"/>
              <a:t>30</a:t>
            </a:r>
            <a:endParaRPr lang="fa-IR" dirty="0"/>
          </a:p>
        </p:txBody>
      </p:sp>
      <p:sp>
        <p:nvSpPr>
          <p:cNvPr id="5" name="Title 1"/>
          <p:cNvSpPr txBox="1">
            <a:spLocks/>
          </p:cNvSpPr>
          <p:nvPr/>
        </p:nvSpPr>
        <p:spPr>
          <a:xfrm>
            <a:off x="323528" y="850032"/>
            <a:ext cx="8363272" cy="1066800"/>
          </a:xfrm>
          <a:prstGeom prst="rect">
            <a:avLst/>
          </a:prstGeom>
        </p:spPr>
        <p:txBody>
          <a:bodyPr vert="horz" anchor="ctr">
            <a:normAutofit/>
          </a:bodyPr>
          <a:lstStyle>
            <a:lvl1pPr>
              <a:spcBef>
                <a:spcPct val="0"/>
              </a:spcBef>
              <a:buNone/>
              <a:defRPr kumimoji="0" sz="3200" b="1">
                <a:solidFill>
                  <a:schemeClr val="tx2"/>
                </a:solidFill>
                <a:latin typeface="Times New Roman" panose="02020603050405020304" pitchFamily="18" charset="0"/>
                <a:ea typeface="Times New Roman" panose="02020603050405020304" pitchFamily="18" charset="0"/>
                <a:cs typeface="B Titr" pitchFamily="2" charset="-78"/>
              </a:defRPr>
            </a:lvl1pPr>
          </a:lstStyle>
          <a:p>
            <a:r>
              <a:rPr lang="fa-IR" dirty="0"/>
              <a:t>2- تم­های پایدار در ادبیات اخلاق سیاست‌گذاری (ادامه)</a:t>
            </a:r>
            <a:endParaRPr lang="en-US" dirty="0"/>
          </a:p>
        </p:txBody>
      </p:sp>
    </p:spTree>
    <p:extLst>
      <p:ext uri="{BB962C8B-B14F-4D97-AF65-F5344CB8AC3E}">
        <p14:creationId xmlns:p14="http://schemas.microsoft.com/office/powerpoint/2010/main" val="960391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2200"/>
            <a:ext cx="8229600" cy="4541136"/>
          </a:xfrm>
        </p:spPr>
        <p:txBody>
          <a:bodyPr>
            <a:normAutofit lnSpcReduction="10000"/>
          </a:bodyPr>
          <a:lstStyle/>
          <a:p>
            <a:pPr algn="justLow">
              <a:lnSpc>
                <a:spcPct val="150000"/>
              </a:lnSpc>
              <a:buClr>
                <a:schemeClr val="tx1"/>
              </a:buClr>
              <a:buFont typeface="Arial" pitchFamily="34" charset="0"/>
              <a:buChar char="•"/>
            </a:pPr>
            <a:r>
              <a:rPr lang="fa-IR" b="1" dirty="0" smtClean="0"/>
              <a:t>رویکردهای </a:t>
            </a:r>
            <a:r>
              <a:rPr lang="fa-IR" b="1" dirty="0"/>
              <a:t>شناختی به توسعه </a:t>
            </a:r>
            <a:r>
              <a:rPr lang="fa-IR" b="1" dirty="0" smtClean="0"/>
              <a:t>اخلاقی</a:t>
            </a:r>
          </a:p>
          <a:p>
            <a:pPr lvl="1" algn="justLow">
              <a:lnSpc>
                <a:spcPct val="150000"/>
              </a:lnSpc>
              <a:buClr>
                <a:schemeClr val="tx1"/>
              </a:buClr>
              <a:buFont typeface="Arial" pitchFamily="34" charset="0"/>
              <a:buChar char="•"/>
            </a:pPr>
            <a:r>
              <a:rPr lang="fa-IR" dirty="0" smtClean="0">
                <a:solidFill>
                  <a:schemeClr val="tx1"/>
                </a:solidFill>
              </a:rPr>
              <a:t>دیدگاه های توصیفی درباره توسعه اخلاقی (دیدگاه کوهلبرگ و کولبی)</a:t>
            </a:r>
          </a:p>
          <a:p>
            <a:pPr lvl="2" algn="justLow">
              <a:lnSpc>
                <a:spcPct val="150000"/>
              </a:lnSpc>
              <a:buClr>
                <a:schemeClr val="tx1"/>
              </a:buClr>
              <a:buFont typeface="Arial" pitchFamily="34" charset="0"/>
              <a:buChar char="•"/>
            </a:pPr>
            <a:r>
              <a:rPr lang="fa-IR" dirty="0" smtClean="0">
                <a:solidFill>
                  <a:schemeClr val="tx1"/>
                </a:solidFill>
              </a:rPr>
              <a:t>کوهلبرگ </a:t>
            </a:r>
            <a:r>
              <a:rPr lang="fa-IR" dirty="0">
                <a:solidFill>
                  <a:schemeClr val="tx1"/>
                </a:solidFill>
              </a:rPr>
              <a:t>مراحل رشد </a:t>
            </a:r>
            <a:r>
              <a:rPr lang="fa-IR" dirty="0" smtClean="0">
                <a:solidFill>
                  <a:schemeClr val="tx1"/>
                </a:solidFill>
              </a:rPr>
              <a:t>اخلاقی را </a:t>
            </a:r>
            <a:r>
              <a:rPr lang="fa-IR" dirty="0">
                <a:solidFill>
                  <a:schemeClr val="tx1"/>
                </a:solidFill>
              </a:rPr>
              <a:t>در سه مرحله کلی مینشاند</a:t>
            </a:r>
            <a:r>
              <a:rPr lang="fa-IR" dirty="0" smtClean="0">
                <a:solidFill>
                  <a:schemeClr val="tx1"/>
                </a:solidFill>
              </a:rPr>
              <a:t>، </a:t>
            </a:r>
            <a:endParaRPr lang="fa-IR" dirty="0">
              <a:solidFill>
                <a:schemeClr val="tx1"/>
              </a:solidFill>
            </a:endParaRPr>
          </a:p>
          <a:p>
            <a:pPr lvl="3" algn="justLow">
              <a:lnSpc>
                <a:spcPct val="150000"/>
              </a:lnSpc>
              <a:buClr>
                <a:schemeClr val="tx1"/>
              </a:buClr>
              <a:buFont typeface="Arial" pitchFamily="34" charset="0"/>
              <a:buChar char="•"/>
            </a:pPr>
            <a:r>
              <a:rPr lang="fa-IR" dirty="0" smtClean="0">
                <a:solidFill>
                  <a:schemeClr val="tx1"/>
                </a:solidFill>
              </a:rPr>
              <a:t>سطح </a:t>
            </a:r>
            <a:r>
              <a:rPr lang="fa-IR" dirty="0">
                <a:solidFill>
                  <a:schemeClr val="tx1"/>
                </a:solidFill>
              </a:rPr>
              <a:t>پیشاقراردادی که مبتنی بر تنبیه و پاداش </a:t>
            </a:r>
            <a:r>
              <a:rPr lang="fa-IR" dirty="0" smtClean="0">
                <a:solidFill>
                  <a:schemeClr val="tx1"/>
                </a:solidFill>
              </a:rPr>
              <a:t>است. </a:t>
            </a:r>
          </a:p>
          <a:p>
            <a:pPr lvl="3" algn="justLow">
              <a:lnSpc>
                <a:spcPct val="150000"/>
              </a:lnSpc>
              <a:buClr>
                <a:schemeClr val="tx1"/>
              </a:buClr>
              <a:buFont typeface="Arial" pitchFamily="34" charset="0"/>
              <a:buChar char="•"/>
            </a:pPr>
            <a:r>
              <a:rPr lang="fa-IR" dirty="0" smtClean="0">
                <a:solidFill>
                  <a:schemeClr val="tx1"/>
                </a:solidFill>
              </a:rPr>
              <a:t>سطح </a:t>
            </a:r>
            <a:r>
              <a:rPr lang="fa-IR" dirty="0">
                <a:solidFill>
                  <a:schemeClr val="tx1"/>
                </a:solidFill>
              </a:rPr>
              <a:t>قراردادی که پایه استدلال اخلاقی را دغدغه نظم و هنجارهای اجتماعی </a:t>
            </a:r>
            <a:r>
              <a:rPr lang="fa-IR" dirty="0" smtClean="0">
                <a:solidFill>
                  <a:schemeClr val="tx1"/>
                </a:solidFill>
              </a:rPr>
              <a:t>میسازند. </a:t>
            </a:r>
          </a:p>
          <a:p>
            <a:pPr lvl="3" algn="justLow">
              <a:lnSpc>
                <a:spcPct val="150000"/>
              </a:lnSpc>
              <a:buClr>
                <a:schemeClr val="tx1"/>
              </a:buClr>
              <a:buFont typeface="Arial" pitchFamily="34" charset="0"/>
              <a:buChar char="•"/>
            </a:pPr>
            <a:r>
              <a:rPr lang="fa-IR" dirty="0" smtClean="0">
                <a:solidFill>
                  <a:schemeClr val="tx1"/>
                </a:solidFill>
              </a:rPr>
              <a:t>سطح پساقراردادی </a:t>
            </a:r>
            <a:r>
              <a:rPr lang="fa-IR" dirty="0">
                <a:solidFill>
                  <a:schemeClr val="tx1"/>
                </a:solidFill>
              </a:rPr>
              <a:t>که در آن قوانین درونی شده و جهانشمول اخلاق پایه یک استدلال اخلاقی قرار میگیرند </a:t>
            </a:r>
          </a:p>
        </p:txBody>
      </p:sp>
      <p:sp>
        <p:nvSpPr>
          <p:cNvPr id="4" name="Slide Number Placeholder 3"/>
          <p:cNvSpPr>
            <a:spLocks noGrp="1"/>
          </p:cNvSpPr>
          <p:nvPr>
            <p:ph type="sldNum" sz="quarter" idx="10"/>
          </p:nvPr>
        </p:nvSpPr>
        <p:spPr>
          <a:xfrm>
            <a:off x="0" y="6492240"/>
            <a:ext cx="971600" cy="365760"/>
          </a:xfrm>
        </p:spPr>
        <p:txBody>
          <a:bodyPr/>
          <a:lstStyle/>
          <a:p>
            <a:fld id="{85360FD1-730F-4C18-B25B-3934FD1E2396}" type="slidenum">
              <a:rPr lang="fa-IR" smtClean="0"/>
              <a:pPr/>
              <a:t>15</a:t>
            </a:fld>
            <a:r>
              <a:rPr lang="fa-IR" dirty="0"/>
              <a:t> از </a:t>
            </a:r>
            <a:r>
              <a:rPr lang="fa-IR" dirty="0" smtClean="0"/>
              <a:t>30</a:t>
            </a:r>
            <a:endParaRPr lang="fa-IR" dirty="0"/>
          </a:p>
        </p:txBody>
      </p:sp>
      <p:sp>
        <p:nvSpPr>
          <p:cNvPr id="6" name="Title 1"/>
          <p:cNvSpPr txBox="1">
            <a:spLocks/>
          </p:cNvSpPr>
          <p:nvPr/>
        </p:nvSpPr>
        <p:spPr>
          <a:xfrm>
            <a:off x="323528" y="850032"/>
            <a:ext cx="8363272" cy="1066800"/>
          </a:xfrm>
          <a:prstGeom prst="rect">
            <a:avLst/>
          </a:prstGeom>
        </p:spPr>
        <p:txBody>
          <a:bodyPr vert="horz" anchor="ctr">
            <a:normAutofit/>
          </a:bodyPr>
          <a:lstStyle>
            <a:lvl1pPr>
              <a:spcBef>
                <a:spcPct val="0"/>
              </a:spcBef>
              <a:buNone/>
              <a:defRPr kumimoji="0" sz="3200" b="1">
                <a:solidFill>
                  <a:schemeClr val="tx2"/>
                </a:solidFill>
                <a:latin typeface="Times New Roman" panose="02020603050405020304" pitchFamily="18" charset="0"/>
                <a:ea typeface="Times New Roman" panose="02020603050405020304" pitchFamily="18" charset="0"/>
                <a:cs typeface="B Titr" pitchFamily="2" charset="-78"/>
              </a:defRPr>
            </a:lvl1pPr>
          </a:lstStyle>
          <a:p>
            <a:r>
              <a:rPr lang="fa-IR" dirty="0"/>
              <a:t>2- تم­های پایدار در ادبیات اخلاق سیاست‌گذاری (ادامه)</a:t>
            </a:r>
            <a:endParaRPr lang="en-US" dirty="0"/>
          </a:p>
        </p:txBody>
      </p:sp>
    </p:spTree>
    <p:extLst>
      <p:ext uri="{BB962C8B-B14F-4D97-AF65-F5344CB8AC3E}">
        <p14:creationId xmlns:p14="http://schemas.microsoft.com/office/powerpoint/2010/main" val="143583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68184"/>
            <a:ext cx="8229600" cy="4325112"/>
          </a:xfrm>
        </p:spPr>
        <p:txBody>
          <a:bodyPr>
            <a:normAutofit/>
          </a:bodyPr>
          <a:lstStyle/>
          <a:p>
            <a:r>
              <a:rPr lang="fa-IR" b="1" dirty="0" smtClean="0"/>
              <a:t>رویکردهای </a:t>
            </a:r>
            <a:r>
              <a:rPr lang="fa-IR" b="1" dirty="0"/>
              <a:t>شناختی به توسعه </a:t>
            </a:r>
            <a:r>
              <a:rPr lang="fa-IR" b="1" dirty="0" smtClean="0"/>
              <a:t>اخلاقی (ادامه)</a:t>
            </a:r>
            <a:endParaRPr lang="fa-IR" b="1" dirty="0"/>
          </a:p>
          <a:p>
            <a:endParaRPr lang="fa-IR" dirty="0" smtClean="0"/>
          </a:p>
          <a:p>
            <a:pPr marL="365760" lvl="1" indent="-256032">
              <a:buClr>
                <a:schemeClr val="accent3"/>
              </a:buClr>
              <a:buFont typeface="Georgia"/>
              <a:buChar char="•"/>
            </a:pPr>
            <a:r>
              <a:rPr lang="fa-IR" dirty="0">
                <a:solidFill>
                  <a:schemeClr val="tx1"/>
                </a:solidFill>
              </a:rPr>
              <a:t>محاسبات سود و زیان برای یافتن توجیه اعمال اخلاقی (یا غیر اخلاقی</a:t>
            </a:r>
            <a:r>
              <a:rPr lang="fa-IR" dirty="0" smtClean="0">
                <a:solidFill>
                  <a:schemeClr val="tx1"/>
                </a:solidFill>
              </a:rPr>
              <a:t>)</a:t>
            </a:r>
          </a:p>
          <a:p>
            <a:pPr marL="365760" lvl="1" indent="-256032">
              <a:buClr>
                <a:schemeClr val="accent3"/>
              </a:buClr>
              <a:buNone/>
            </a:pPr>
            <a:endParaRPr lang="fa-IR" dirty="0">
              <a:solidFill>
                <a:schemeClr val="tx1"/>
              </a:solidFill>
            </a:endParaRPr>
          </a:p>
          <a:p>
            <a:pPr lvl="1" algn="just"/>
            <a:r>
              <a:rPr lang="fa-IR" sz="2400" dirty="0" smtClean="0">
                <a:solidFill>
                  <a:schemeClr val="tx1"/>
                </a:solidFill>
              </a:rPr>
              <a:t>مثال: در </a:t>
            </a:r>
            <a:r>
              <a:rPr lang="fa-IR" sz="2400" dirty="0">
                <a:solidFill>
                  <a:schemeClr val="tx1"/>
                </a:solidFill>
              </a:rPr>
              <a:t>توضیح چرایی انجام سوءرفتارهای علمی همانند تقلب، جعل یا تحریف آثار علمی، میتوان به این توجه کرد که اگر هزینۀ کشفشدن یک سوءرفتار علمی، به نسبت سودی که در نتیجۀ کشف نشدن آن عمل ایجاد میشود کم باشد، (و احتمال کشف شدن آن سوءرفتار نیز زیاد نباشد) سوءرفتار علمی عملی دارای توجیه عقلانی محسوب خواهد شد</a:t>
            </a:r>
          </a:p>
        </p:txBody>
      </p:sp>
      <p:sp>
        <p:nvSpPr>
          <p:cNvPr id="4" name="Slide Number Placeholder 3"/>
          <p:cNvSpPr>
            <a:spLocks noGrp="1"/>
          </p:cNvSpPr>
          <p:nvPr>
            <p:ph type="sldNum" sz="quarter" idx="10"/>
          </p:nvPr>
        </p:nvSpPr>
        <p:spPr>
          <a:xfrm>
            <a:off x="0" y="6492240"/>
            <a:ext cx="971600" cy="365760"/>
          </a:xfrm>
        </p:spPr>
        <p:txBody>
          <a:bodyPr/>
          <a:lstStyle/>
          <a:p>
            <a:fld id="{85360FD1-730F-4C18-B25B-3934FD1E2396}" type="slidenum">
              <a:rPr lang="fa-IR" smtClean="0"/>
              <a:pPr/>
              <a:t>16</a:t>
            </a:fld>
            <a:r>
              <a:rPr lang="fa-IR" dirty="0"/>
              <a:t> از </a:t>
            </a:r>
            <a:r>
              <a:rPr lang="fa-IR" dirty="0" smtClean="0"/>
              <a:t>30</a:t>
            </a:r>
            <a:endParaRPr lang="fa-IR" dirty="0"/>
          </a:p>
        </p:txBody>
      </p:sp>
      <p:sp>
        <p:nvSpPr>
          <p:cNvPr id="6" name="Title 1"/>
          <p:cNvSpPr txBox="1">
            <a:spLocks/>
          </p:cNvSpPr>
          <p:nvPr/>
        </p:nvSpPr>
        <p:spPr>
          <a:xfrm>
            <a:off x="323528" y="692696"/>
            <a:ext cx="8363272" cy="1066800"/>
          </a:xfrm>
          <a:prstGeom prst="rect">
            <a:avLst/>
          </a:prstGeom>
        </p:spPr>
        <p:txBody>
          <a:bodyPr vert="horz" anchor="ctr">
            <a:normAutofit/>
          </a:bodyPr>
          <a:lstStyle>
            <a:lvl1pPr>
              <a:spcBef>
                <a:spcPct val="0"/>
              </a:spcBef>
              <a:buNone/>
              <a:defRPr kumimoji="0" sz="3200" b="1">
                <a:solidFill>
                  <a:schemeClr val="tx2"/>
                </a:solidFill>
                <a:latin typeface="Times New Roman" panose="02020603050405020304" pitchFamily="18" charset="0"/>
                <a:ea typeface="Times New Roman" panose="02020603050405020304" pitchFamily="18" charset="0"/>
                <a:cs typeface="B Titr" pitchFamily="2" charset="-78"/>
              </a:defRPr>
            </a:lvl1pPr>
          </a:lstStyle>
          <a:p>
            <a:r>
              <a:rPr lang="fa-IR" dirty="0"/>
              <a:t>2- تم­های پایدار در ادبیات اخلاق سیاست‌گذاری (ادامه)</a:t>
            </a:r>
            <a:endParaRPr lang="en-US" dirty="0"/>
          </a:p>
        </p:txBody>
      </p:sp>
    </p:spTree>
    <p:extLst>
      <p:ext uri="{BB962C8B-B14F-4D97-AF65-F5344CB8AC3E}">
        <p14:creationId xmlns:p14="http://schemas.microsoft.com/office/powerpoint/2010/main" val="905394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066800"/>
          </a:xfrm>
        </p:spPr>
        <p:txBody>
          <a:bodyPr vert="horz" anchor="ctr">
            <a:normAutofit/>
          </a:bodyPr>
          <a:lstStyle/>
          <a:p>
            <a:r>
              <a:rPr lang="fa-IR" sz="3200" b="1" dirty="0">
                <a:latin typeface="Times New Roman" panose="02020603050405020304" pitchFamily="18" charset="0"/>
                <a:ea typeface="Times New Roman" panose="02020603050405020304" pitchFamily="18" charset="0"/>
              </a:rPr>
              <a:t>3- نظریه سیاست‌گذاری</a:t>
            </a:r>
          </a:p>
        </p:txBody>
      </p:sp>
      <p:sp>
        <p:nvSpPr>
          <p:cNvPr id="3" name="Content Placeholder 2"/>
          <p:cNvSpPr>
            <a:spLocks noGrp="1"/>
          </p:cNvSpPr>
          <p:nvPr>
            <p:ph idx="1"/>
          </p:nvPr>
        </p:nvSpPr>
        <p:spPr>
          <a:xfrm>
            <a:off x="457200" y="1772816"/>
            <a:ext cx="8229600" cy="4801720"/>
          </a:xfrm>
        </p:spPr>
        <p:txBody>
          <a:bodyPr>
            <a:normAutofit fontScale="92500" lnSpcReduction="10000"/>
          </a:bodyPr>
          <a:lstStyle/>
          <a:p>
            <a:pPr algn="just">
              <a:lnSpc>
                <a:spcPct val="150000"/>
              </a:lnSpc>
              <a:buClr>
                <a:schemeClr val="tx1"/>
              </a:buClr>
              <a:buNone/>
            </a:pPr>
            <a:r>
              <a:rPr lang="fa-IR" b="1" dirty="0" smtClean="0"/>
              <a:t>1.	رويکرد نهادی: </a:t>
            </a:r>
            <a:r>
              <a:rPr lang="fa-IR" dirty="0"/>
              <a:t>سازمان‌های سياسی همچون پارلمان، نظام‌های حقوقی و بوروکراسی‌ها عواملی هستند که خروجی فرآيندهای سياست‌گذاری و تصميم‌سازی را مشخص می‌سازند و به سياست شکل می‌بخشند</a:t>
            </a:r>
            <a:r>
              <a:rPr lang="fa-IR" dirty="0" smtClean="0"/>
              <a:t>.</a:t>
            </a:r>
          </a:p>
          <a:p>
            <a:pPr algn="just">
              <a:lnSpc>
                <a:spcPct val="150000"/>
              </a:lnSpc>
              <a:buClr>
                <a:schemeClr val="tx1"/>
              </a:buClr>
              <a:buNone/>
            </a:pPr>
            <a:r>
              <a:rPr lang="fa-IR" b="1" dirty="0" smtClean="0"/>
              <a:t>2.	رويکرد شبکه‌ای: </a:t>
            </a:r>
            <a:r>
              <a:rPr lang="fa-IR" dirty="0"/>
              <a:t>انجمن‌ها و شبکه‌های روابط غيررسمی چه درون و چه بيرون نهادهای سياسی نتايج سياست‌گذاری را معين می‌کنند</a:t>
            </a:r>
            <a:r>
              <a:rPr lang="fa-IR" dirty="0" smtClean="0"/>
              <a:t>.</a:t>
            </a:r>
          </a:p>
          <a:p>
            <a:pPr algn="just">
              <a:lnSpc>
                <a:spcPct val="150000"/>
              </a:lnSpc>
              <a:buClr>
                <a:schemeClr val="tx1"/>
              </a:buClr>
              <a:buNone/>
            </a:pPr>
            <a:r>
              <a:rPr lang="fa-IR" b="1" dirty="0" smtClean="0"/>
              <a:t>3. رويکرد اقتصادی–اجتماعی: </a:t>
            </a:r>
            <a:r>
              <a:rPr lang="fa-IR" dirty="0"/>
              <a:t>عوامل اقتصادی و اجتماعی احاطه کننده فضای سياسی مشخص می‌سازند که کدام تصميمات گرفته می‌شوند و خروجی فرآيندهای سياست‌گذاری را معين می‌کنند</a:t>
            </a:r>
            <a:r>
              <a:rPr lang="fa-IR" dirty="0" smtClean="0"/>
              <a:t>.</a:t>
            </a:r>
            <a:r>
              <a:rPr lang="fa-IR" dirty="0"/>
              <a:t>	</a:t>
            </a:r>
          </a:p>
        </p:txBody>
      </p:sp>
      <p:sp>
        <p:nvSpPr>
          <p:cNvPr id="4" name="Slide Number Placeholder 3"/>
          <p:cNvSpPr>
            <a:spLocks noGrp="1"/>
          </p:cNvSpPr>
          <p:nvPr>
            <p:ph type="sldNum" sz="quarter" idx="10"/>
          </p:nvPr>
        </p:nvSpPr>
        <p:spPr>
          <a:xfrm>
            <a:off x="0" y="6492240"/>
            <a:ext cx="971600" cy="365760"/>
          </a:xfrm>
        </p:spPr>
        <p:txBody>
          <a:bodyPr/>
          <a:lstStyle/>
          <a:p>
            <a:fld id="{85360FD1-730F-4C18-B25B-3934FD1E2396}" type="slidenum">
              <a:rPr lang="fa-IR" smtClean="0"/>
              <a:pPr/>
              <a:t>17</a:t>
            </a:fld>
            <a:r>
              <a:rPr lang="fa-IR" dirty="0"/>
              <a:t> از </a:t>
            </a:r>
            <a:r>
              <a:rPr lang="fa-IR" dirty="0" smtClean="0"/>
              <a:t>30</a:t>
            </a:r>
            <a:endParaRPr lang="fa-IR" dirty="0"/>
          </a:p>
        </p:txBody>
      </p:sp>
    </p:spTree>
    <p:extLst>
      <p:ext uri="{BB962C8B-B14F-4D97-AF65-F5344CB8AC3E}">
        <p14:creationId xmlns:p14="http://schemas.microsoft.com/office/powerpoint/2010/main" val="13446314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066800"/>
          </a:xfrm>
        </p:spPr>
        <p:txBody>
          <a:bodyPr vert="horz" anchor="ctr">
            <a:normAutofit/>
          </a:bodyPr>
          <a:lstStyle/>
          <a:p>
            <a:r>
              <a:rPr lang="fa-IR" sz="3200" b="1" dirty="0">
                <a:latin typeface="Times New Roman" panose="02020603050405020304" pitchFamily="18" charset="0"/>
                <a:ea typeface="Times New Roman" panose="02020603050405020304" pitchFamily="18" charset="0"/>
              </a:rPr>
              <a:t>3- نظریه سیاست‌گذاری (ادامه)</a:t>
            </a:r>
          </a:p>
        </p:txBody>
      </p:sp>
      <p:sp>
        <p:nvSpPr>
          <p:cNvPr id="3" name="Content Placeholder 2"/>
          <p:cNvSpPr>
            <a:spLocks noGrp="1"/>
          </p:cNvSpPr>
          <p:nvPr>
            <p:ph idx="1"/>
          </p:nvPr>
        </p:nvSpPr>
        <p:spPr>
          <a:xfrm>
            <a:off x="457200" y="1772816"/>
            <a:ext cx="8229600" cy="4801720"/>
          </a:xfrm>
        </p:spPr>
        <p:txBody>
          <a:bodyPr>
            <a:normAutofit fontScale="92500" lnSpcReduction="20000"/>
          </a:bodyPr>
          <a:lstStyle/>
          <a:p>
            <a:pPr algn="just">
              <a:lnSpc>
                <a:spcPct val="150000"/>
              </a:lnSpc>
              <a:buClr>
                <a:schemeClr val="tx1"/>
              </a:buClr>
              <a:buNone/>
            </a:pPr>
            <a:r>
              <a:rPr lang="fa-IR" b="1" dirty="0" smtClean="0"/>
              <a:t>4. نظريه </a:t>
            </a:r>
            <a:r>
              <a:rPr lang="fa-IR" b="1" dirty="0"/>
              <a:t>انتخاب </a:t>
            </a:r>
            <a:r>
              <a:rPr lang="fa-IR" b="1" dirty="0" smtClean="0"/>
              <a:t>عاقلانه: </a:t>
            </a:r>
            <a:r>
              <a:rPr lang="fa-IR" dirty="0"/>
              <a:t>ترجيحات و چانه‌زنی‌های بازيگران سياسی به تصميمات و خروجی‌ها شکل می‌بخشند. اين چانه‌زنی‌ها در هيات رشته‌ای از بازي‌ها ميان عناصر مشارکت‌کننده صورت می‌بندند که در آن بازي‌ها، ساختار انتخاب‌های ممکن از طريق شرايط نهادی و </a:t>
            </a:r>
            <a:r>
              <a:rPr lang="fa-IR" dirty="0" smtClean="0"/>
              <a:t>اقتصادی–اجتماعی </a:t>
            </a:r>
            <a:r>
              <a:rPr lang="fa-IR" dirty="0"/>
              <a:t>تعيين می‌گردند</a:t>
            </a:r>
            <a:r>
              <a:rPr lang="fa-IR" dirty="0" smtClean="0"/>
              <a:t>.</a:t>
            </a:r>
          </a:p>
          <a:p>
            <a:pPr algn="just">
              <a:lnSpc>
                <a:spcPct val="150000"/>
              </a:lnSpc>
              <a:buClr>
                <a:schemeClr val="tx1"/>
              </a:buClr>
              <a:buNone/>
            </a:pPr>
            <a:r>
              <a:rPr lang="fa-IR" b="1" dirty="0" smtClean="0"/>
              <a:t>5. رويکرد </a:t>
            </a:r>
            <a:r>
              <a:rPr lang="fa-IR" b="1" dirty="0"/>
              <a:t>ايده-محور: </a:t>
            </a:r>
            <a:r>
              <a:rPr lang="fa-IR" dirty="0"/>
              <a:t>ايده‌های مرتبط با راه‌حل مسائل سياست‌گذارانه زندگی مستقل خويش را دارند. ايده‌ها و انديشه‌ها در فضای سياسی منتشر می‌شوند و در اذهان نفوذ پيدا می‌کنند و به شکلی مستقل از منافع يا مقدم بر آنها بر روی خروجی‌ها تأثير می‌گذارند</a:t>
            </a:r>
            <a:r>
              <a:rPr lang="fa-IR" dirty="0" smtClean="0"/>
              <a:t>.</a:t>
            </a:r>
            <a:endParaRPr lang="fa-IR" dirty="0"/>
          </a:p>
          <a:p>
            <a:pPr marL="109728" indent="0" algn="just">
              <a:lnSpc>
                <a:spcPct val="150000"/>
              </a:lnSpc>
              <a:buClr>
                <a:schemeClr val="tx1"/>
              </a:buClr>
              <a:buNone/>
            </a:pPr>
            <a:endParaRPr lang="fa-IR" dirty="0"/>
          </a:p>
        </p:txBody>
      </p:sp>
      <p:sp>
        <p:nvSpPr>
          <p:cNvPr id="4" name="Slide Number Placeholder 3"/>
          <p:cNvSpPr>
            <a:spLocks noGrp="1"/>
          </p:cNvSpPr>
          <p:nvPr>
            <p:ph type="sldNum" sz="quarter" idx="10"/>
          </p:nvPr>
        </p:nvSpPr>
        <p:spPr>
          <a:xfrm>
            <a:off x="0" y="6492240"/>
            <a:ext cx="971600" cy="365760"/>
          </a:xfrm>
        </p:spPr>
        <p:txBody>
          <a:bodyPr/>
          <a:lstStyle/>
          <a:p>
            <a:fld id="{85360FD1-730F-4C18-B25B-3934FD1E2396}" type="slidenum">
              <a:rPr lang="fa-IR" smtClean="0"/>
              <a:pPr/>
              <a:t>18</a:t>
            </a:fld>
            <a:r>
              <a:rPr lang="fa-IR" dirty="0"/>
              <a:t> از </a:t>
            </a:r>
            <a:r>
              <a:rPr lang="fa-IR" dirty="0" smtClean="0"/>
              <a:t>30</a:t>
            </a:r>
            <a:endParaRPr lang="fa-IR" dirty="0"/>
          </a:p>
        </p:txBody>
      </p:sp>
    </p:spTree>
    <p:extLst>
      <p:ext uri="{BB962C8B-B14F-4D97-AF65-F5344CB8AC3E}">
        <p14:creationId xmlns:p14="http://schemas.microsoft.com/office/powerpoint/2010/main" val="2632537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066800"/>
          </a:xfrm>
        </p:spPr>
        <p:txBody>
          <a:bodyPr vert="horz" anchor="ctr">
            <a:normAutofit/>
          </a:bodyPr>
          <a:lstStyle/>
          <a:p>
            <a:r>
              <a:rPr lang="fa-IR" sz="3200" b="1" dirty="0">
                <a:latin typeface="Times New Roman" panose="02020603050405020304" pitchFamily="18" charset="0"/>
                <a:ea typeface="Times New Roman" panose="02020603050405020304" pitchFamily="18" charset="0"/>
              </a:rPr>
              <a:t>3- نظریه سیاست‌گذاری (ادامه)</a:t>
            </a:r>
            <a:endParaRPr lang="en-US" sz="3200" b="1" dirty="0">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idx="1"/>
          </p:nvPr>
        </p:nvSpPr>
        <p:spPr>
          <a:xfrm>
            <a:off x="457200" y="2011656"/>
            <a:ext cx="8229600" cy="4729712"/>
          </a:xfrm>
        </p:spPr>
        <p:txBody>
          <a:bodyPr/>
          <a:lstStyle/>
          <a:p>
            <a:pPr algn="just"/>
            <a:r>
              <a:rPr lang="fa-IR" dirty="0" smtClean="0">
                <a:latin typeface="Times New Roman" panose="02020603050405020304" pitchFamily="18" charset="0"/>
                <a:ea typeface="Times New Roman" panose="02020603050405020304" pitchFamily="18" charset="0"/>
              </a:rPr>
              <a:t>هرکدام از رويکردهای مورد اشاره، </a:t>
            </a:r>
            <a:r>
              <a:rPr lang="fa-IR" dirty="0">
                <a:latin typeface="Times New Roman" panose="02020603050405020304" pitchFamily="18" charset="0"/>
                <a:ea typeface="Times New Roman" panose="02020603050405020304" pitchFamily="18" charset="0"/>
              </a:rPr>
              <a:t>تنها بخشی از واقعيت را مورد ملاحظه قرار داده و تبيينی جزئی از امور بدست می‌دهند</a:t>
            </a:r>
            <a:r>
              <a:rPr lang="fa-IR" dirty="0" smtClean="0">
                <a:latin typeface="Times New Roman" panose="02020603050405020304" pitchFamily="18" charset="0"/>
                <a:ea typeface="Times New Roman" panose="02020603050405020304" pitchFamily="18" charset="0"/>
              </a:rPr>
              <a:t>.</a:t>
            </a:r>
          </a:p>
          <a:p>
            <a:endParaRPr lang="fa-IR" dirty="0">
              <a:latin typeface="Times New Roman" panose="02020603050405020304" pitchFamily="18" charset="0"/>
              <a:cs typeface="B Zar" panose="00000400000000000000" pitchFamily="2" charset="-78"/>
            </a:endParaRPr>
          </a:p>
          <a:p>
            <a:pPr algn="just"/>
            <a:r>
              <a:rPr lang="fa-IR" dirty="0" smtClean="0">
                <a:latin typeface="Times New Roman" panose="02020603050405020304" pitchFamily="18" charset="0"/>
                <a:ea typeface="Times New Roman" panose="02020603050405020304" pitchFamily="18" charset="0"/>
              </a:rPr>
              <a:t>حرکت به </a:t>
            </a:r>
            <a:r>
              <a:rPr lang="fa-IR" dirty="0">
                <a:latin typeface="Times New Roman" panose="02020603050405020304" pitchFamily="18" charset="0"/>
                <a:ea typeface="Times New Roman" panose="02020603050405020304" pitchFamily="18" charset="0"/>
              </a:rPr>
              <a:t>سمت نوعی رويکرد تلفيقی </a:t>
            </a:r>
            <a:r>
              <a:rPr lang="fa-IR" dirty="0" smtClean="0">
                <a:latin typeface="Times New Roman" panose="02020603050405020304" pitchFamily="18" charset="0"/>
                <a:ea typeface="Times New Roman" panose="02020603050405020304" pitchFamily="18" charset="0"/>
              </a:rPr>
              <a:t>در </a:t>
            </a:r>
            <a:r>
              <a:rPr lang="fa-IR" dirty="0">
                <a:latin typeface="Times New Roman" panose="02020603050405020304" pitchFamily="18" charset="0"/>
                <a:ea typeface="Times New Roman" panose="02020603050405020304" pitchFamily="18" charset="0"/>
              </a:rPr>
              <a:t>مطالعه </a:t>
            </a:r>
            <a:r>
              <a:rPr lang="fa-IR" dirty="0" smtClean="0">
                <a:latin typeface="Times New Roman" panose="02020603050405020304" pitchFamily="18" charset="0"/>
                <a:ea typeface="Times New Roman" panose="02020603050405020304" pitchFamily="18" charset="0"/>
              </a:rPr>
              <a:t>سياست‌گذاری</a:t>
            </a:r>
          </a:p>
          <a:p>
            <a:endParaRPr lang="fa-IR" dirty="0" smtClean="0">
              <a:latin typeface="Times New Roman" panose="02020603050405020304" pitchFamily="18" charset="0"/>
              <a:ea typeface="Times New Roman" panose="02020603050405020304" pitchFamily="18" charset="0"/>
            </a:endParaRPr>
          </a:p>
          <a:p>
            <a:pPr algn="just"/>
            <a:r>
              <a:rPr lang="fa-IR" dirty="0" smtClean="0">
                <a:latin typeface="Times New Roman" panose="02020603050405020304" pitchFamily="18" charset="0"/>
                <a:ea typeface="Times New Roman" panose="02020603050405020304" pitchFamily="18" charset="0"/>
              </a:rPr>
              <a:t>تصميم‌سازی </a:t>
            </a:r>
            <a:r>
              <a:rPr lang="fa-IR" dirty="0">
                <a:latin typeface="Times New Roman" panose="02020603050405020304" pitchFamily="18" charset="0"/>
                <a:ea typeface="Times New Roman" panose="02020603050405020304" pitchFamily="18" charset="0"/>
              </a:rPr>
              <a:t>و سياست‌گذاری از يک منظر </a:t>
            </a:r>
            <a:r>
              <a:rPr lang="fa-IR" dirty="0" smtClean="0">
                <a:latin typeface="Times New Roman" panose="02020603050405020304" pitchFamily="18" charset="0"/>
                <a:ea typeface="Times New Roman" panose="02020603050405020304" pitchFamily="18" charset="0"/>
              </a:rPr>
              <a:t>تلفيقی، به عنوان برآيندی </a:t>
            </a:r>
            <a:r>
              <a:rPr lang="fa-IR" dirty="0">
                <a:latin typeface="Times New Roman" panose="02020603050405020304" pitchFamily="18" charset="0"/>
                <a:ea typeface="Times New Roman" panose="02020603050405020304" pitchFamily="18" charset="0"/>
              </a:rPr>
              <a:t>از تعامل فرآيندهای </a:t>
            </a:r>
            <a:r>
              <a:rPr lang="fa-IR" dirty="0" smtClean="0">
                <a:latin typeface="Times New Roman" panose="02020603050405020304" pitchFamily="18" charset="0"/>
                <a:ea typeface="Times New Roman" panose="02020603050405020304" pitchFamily="18" charset="0"/>
              </a:rPr>
              <a:t>گوناگون</a:t>
            </a:r>
          </a:p>
          <a:p>
            <a:endParaRPr lang="fa-IR" dirty="0">
              <a:latin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a:xfrm>
            <a:off x="0" y="6492240"/>
            <a:ext cx="971600" cy="365760"/>
          </a:xfrm>
        </p:spPr>
        <p:txBody>
          <a:bodyPr/>
          <a:lstStyle/>
          <a:p>
            <a:fld id="{85360FD1-730F-4C18-B25B-3934FD1E2396}" type="slidenum">
              <a:rPr lang="fa-IR" smtClean="0"/>
              <a:pPr/>
              <a:t>19</a:t>
            </a:fld>
            <a:r>
              <a:rPr lang="fa-IR" dirty="0"/>
              <a:t> از </a:t>
            </a:r>
            <a:r>
              <a:rPr lang="fa-IR" dirty="0" smtClean="0"/>
              <a:t>30</a:t>
            </a:r>
            <a:endParaRPr lang="fa-IR" dirty="0"/>
          </a:p>
        </p:txBody>
      </p:sp>
    </p:spTree>
    <p:extLst>
      <p:ext uri="{BB962C8B-B14F-4D97-AF65-F5344CB8AC3E}">
        <p14:creationId xmlns:p14="http://schemas.microsoft.com/office/powerpoint/2010/main" val="3910127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b="1" dirty="0" smtClean="0">
                <a:latin typeface="Times New Roman" panose="02020603050405020304" pitchFamily="18" charset="0"/>
                <a:ea typeface="Times New Roman" panose="02020603050405020304" pitchFamily="18" charset="0"/>
              </a:rPr>
              <a:t>فهرست مطالب</a:t>
            </a:r>
            <a:endParaRPr lang="fa-IR" sz="3000"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algn="just">
              <a:buClr>
                <a:schemeClr val="tx1"/>
              </a:buClr>
              <a:buFont typeface="Arial" pitchFamily="34" charset="0"/>
              <a:buChar char="•"/>
            </a:pPr>
            <a:endParaRPr lang="fa-IR" b="1" dirty="0" smtClean="0"/>
          </a:p>
          <a:p>
            <a:pPr algn="just">
              <a:buClr>
                <a:schemeClr val="tx1"/>
              </a:buClr>
              <a:buNone/>
            </a:pPr>
            <a:r>
              <a:rPr lang="fa-IR" b="1" dirty="0" smtClean="0"/>
              <a:t>1- اخلاق سیاستگذاری</a:t>
            </a:r>
          </a:p>
          <a:p>
            <a:pPr algn="just">
              <a:buClr>
                <a:schemeClr val="tx1"/>
              </a:buClr>
              <a:buNone/>
            </a:pPr>
            <a:r>
              <a:rPr lang="fa-IR" b="1" dirty="0" smtClean="0"/>
              <a:t>2- تم های پایدار در ادبیات اخلاق سیاست گذاری</a:t>
            </a:r>
          </a:p>
          <a:p>
            <a:pPr algn="just">
              <a:buNone/>
            </a:pPr>
            <a:r>
              <a:rPr lang="fa-IR" b="1" dirty="0"/>
              <a:t>3- نظریه سیاستگذاری</a:t>
            </a:r>
          </a:p>
          <a:p>
            <a:pPr algn="just">
              <a:buNone/>
            </a:pPr>
            <a:r>
              <a:rPr lang="fa-IR" b="1" dirty="0"/>
              <a:t>4- صورت بندی نظام مند پرسش ها در اخلاق سیاستگذاری</a:t>
            </a:r>
            <a:endParaRPr lang="fa-IR" b="1" dirty="0">
              <a:solidFill>
                <a:prstClr val="black"/>
              </a:solidFill>
            </a:endParaRPr>
          </a:p>
          <a:p>
            <a:pPr algn="just">
              <a:buClr>
                <a:srgbClr val="9BBB59"/>
              </a:buClr>
              <a:buNone/>
            </a:pPr>
            <a:r>
              <a:rPr lang="fa-IR" b="1" dirty="0">
                <a:solidFill>
                  <a:prstClr val="black"/>
                </a:solidFill>
              </a:rPr>
              <a:t>5- مطالعه </a:t>
            </a:r>
            <a:r>
              <a:rPr lang="fa-IR" b="1" dirty="0" smtClean="0">
                <a:solidFill>
                  <a:prstClr val="black"/>
                </a:solidFill>
              </a:rPr>
              <a:t>موردی</a:t>
            </a:r>
            <a:r>
              <a:rPr lang="fa-IR" b="1" dirty="0">
                <a:solidFill>
                  <a:prstClr val="black"/>
                </a:solidFill>
              </a:rPr>
              <a:t>: تصویب قانون و آیین نامه اجرایی مقابله و پیشگیری با تقلب در آثار علمی</a:t>
            </a:r>
          </a:p>
          <a:p>
            <a:pPr algn="just">
              <a:buClr>
                <a:schemeClr val="tx1"/>
              </a:buClr>
              <a:buNone/>
            </a:pPr>
            <a:endParaRPr lang="fa-IR" dirty="0" smtClean="0">
              <a:solidFill>
                <a:schemeClr val="tx1"/>
              </a:solidFill>
            </a:endParaRPr>
          </a:p>
          <a:p>
            <a:pPr algn="just">
              <a:buClr>
                <a:schemeClr val="tx1"/>
              </a:buClr>
              <a:buFont typeface="Arial" pitchFamily="34" charset="0"/>
              <a:buChar char="•"/>
            </a:pPr>
            <a:endParaRPr lang="fa-IR" b="1" dirty="0" smtClean="0"/>
          </a:p>
          <a:p>
            <a:pPr algn="just">
              <a:buClr>
                <a:schemeClr val="tx1"/>
              </a:buClr>
              <a:buFont typeface="Arial" pitchFamily="34" charset="0"/>
              <a:buChar char="•"/>
            </a:pPr>
            <a:endParaRPr lang="fa-IR" b="1" dirty="0" smtClean="0"/>
          </a:p>
        </p:txBody>
      </p:sp>
      <p:sp>
        <p:nvSpPr>
          <p:cNvPr id="4" name="Slide Number Placeholder 3"/>
          <p:cNvSpPr>
            <a:spLocks noGrp="1"/>
          </p:cNvSpPr>
          <p:nvPr>
            <p:ph type="sldNum" sz="quarter" idx="10"/>
          </p:nvPr>
        </p:nvSpPr>
        <p:spPr>
          <a:xfrm>
            <a:off x="0" y="6492240"/>
            <a:ext cx="971600" cy="365760"/>
          </a:xfrm>
        </p:spPr>
        <p:txBody>
          <a:bodyPr/>
          <a:lstStyle/>
          <a:p>
            <a:fld id="{85360FD1-730F-4C18-B25B-3934FD1E2396}" type="slidenum">
              <a:rPr lang="fa-IR" smtClean="0"/>
              <a:pPr/>
              <a:t>2</a:t>
            </a:fld>
            <a:r>
              <a:rPr lang="fa-IR" dirty="0"/>
              <a:t> از </a:t>
            </a:r>
            <a:r>
              <a:rPr lang="fa-IR" dirty="0" smtClean="0"/>
              <a:t>30</a:t>
            </a:r>
            <a:endParaRPr lang="fa-IR" dirty="0"/>
          </a:p>
        </p:txBody>
      </p:sp>
    </p:spTree>
    <p:extLst>
      <p:ext uri="{BB962C8B-B14F-4D97-AF65-F5344CB8AC3E}">
        <p14:creationId xmlns:p14="http://schemas.microsoft.com/office/powerpoint/2010/main" val="21660225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7544" y="5791200"/>
            <a:ext cx="8229600" cy="1066800"/>
          </a:xfrm>
          <a:prstGeom prst="rect">
            <a:avLst/>
          </a:prstGeom>
        </p:spPr>
        <p:txBody>
          <a:bodyPr vert="horz"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2000" b="1" dirty="0" smtClean="0">
                <a:latin typeface="+mj-lt"/>
                <a:ea typeface="+mj-ea"/>
                <a:cs typeface="B Nazanin" pitchFamily="2" charset="-78"/>
              </a:rPr>
              <a:t>سیستم سیاست گذاری عمومی </a:t>
            </a:r>
            <a:endParaRPr kumimoji="0" lang="fa-IR" sz="2000" b="1" i="0" u="none" strike="noStrike" kern="1200" cap="none" spc="0" normalizeH="0" baseline="0" noProof="0" dirty="0">
              <a:ln>
                <a:noFill/>
              </a:ln>
              <a:effectLst/>
              <a:uLnTx/>
              <a:uFillTx/>
              <a:latin typeface="+mj-lt"/>
              <a:ea typeface="+mj-ea"/>
              <a:cs typeface="B Nazanin" pitchFamily="2" charset="-78"/>
            </a:endParaRPr>
          </a:p>
        </p:txBody>
      </p:sp>
      <p:pic>
        <p:nvPicPr>
          <p:cNvPr id="1027" name="Picture 3" descr="Policy_Proc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939739"/>
            <a:ext cx="7344816" cy="520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0"/>
          </p:nvPr>
        </p:nvSpPr>
        <p:spPr>
          <a:xfrm>
            <a:off x="0" y="6492240"/>
            <a:ext cx="971600" cy="365760"/>
          </a:xfrm>
        </p:spPr>
        <p:txBody>
          <a:bodyPr/>
          <a:lstStyle/>
          <a:p>
            <a:fld id="{85360FD1-730F-4C18-B25B-3934FD1E2396}" type="slidenum">
              <a:rPr lang="fa-IR" smtClean="0"/>
              <a:pPr/>
              <a:t>20</a:t>
            </a:fld>
            <a:r>
              <a:rPr lang="fa-IR" dirty="0"/>
              <a:t> از </a:t>
            </a:r>
            <a:r>
              <a:rPr lang="fa-IR" dirty="0" smtClean="0"/>
              <a:t>30</a:t>
            </a:r>
            <a:endParaRPr lang="fa-IR" dirty="0"/>
          </a:p>
        </p:txBody>
      </p:sp>
    </p:spTree>
    <p:extLst>
      <p:ext uri="{BB962C8B-B14F-4D97-AF65-F5344CB8AC3E}">
        <p14:creationId xmlns:p14="http://schemas.microsoft.com/office/powerpoint/2010/main" val="7988403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066800"/>
          </a:xfrm>
        </p:spPr>
        <p:txBody>
          <a:bodyPr vert="horz" anchor="ctr">
            <a:normAutofit/>
          </a:bodyPr>
          <a:lstStyle/>
          <a:p>
            <a:r>
              <a:rPr lang="fa-IR" sz="3200" b="1" dirty="0">
                <a:latin typeface="Times New Roman" panose="02020603050405020304" pitchFamily="18" charset="0"/>
                <a:ea typeface="Times New Roman" panose="02020603050405020304" pitchFamily="18" charset="0"/>
              </a:rPr>
              <a:t>4- صورت‌بندی نظام­مند پرسش­ها</a:t>
            </a:r>
          </a:p>
        </p:txBody>
      </p:sp>
      <p:sp>
        <p:nvSpPr>
          <p:cNvPr id="3" name="Content Placeholder 2"/>
          <p:cNvSpPr>
            <a:spLocks noGrp="1"/>
          </p:cNvSpPr>
          <p:nvPr>
            <p:ph idx="1"/>
          </p:nvPr>
        </p:nvSpPr>
        <p:spPr>
          <a:xfrm>
            <a:off x="457200" y="1916832"/>
            <a:ext cx="8229600" cy="4657704"/>
          </a:xfrm>
        </p:spPr>
        <p:txBody>
          <a:bodyPr/>
          <a:lstStyle/>
          <a:p>
            <a:pPr>
              <a:buClr>
                <a:schemeClr val="tx1"/>
              </a:buClr>
              <a:buNone/>
            </a:pPr>
            <a:r>
              <a:rPr lang="fa-IR" b="1" dirty="0" smtClean="0">
                <a:latin typeface="Times New Roman" panose="02020603050405020304" pitchFamily="18" charset="0"/>
                <a:ea typeface="Times New Roman" panose="02020603050405020304" pitchFamily="18" charset="0"/>
              </a:rPr>
              <a:t>1- چالش­های </a:t>
            </a:r>
            <a:r>
              <a:rPr lang="fa-IR" b="1" dirty="0">
                <a:latin typeface="Times New Roman" panose="02020603050405020304" pitchFamily="18" charset="0"/>
                <a:ea typeface="Times New Roman" panose="02020603050405020304" pitchFamily="18" charset="0"/>
              </a:rPr>
              <a:t>اخلاقی پیش از </a:t>
            </a:r>
            <a:r>
              <a:rPr lang="fa-IR" b="1" dirty="0" smtClean="0">
                <a:latin typeface="Times New Roman" panose="02020603050405020304" pitchFamily="18" charset="0"/>
                <a:ea typeface="Times New Roman" panose="02020603050405020304" pitchFamily="18" charset="0"/>
              </a:rPr>
              <a:t>تصمیم­گیری</a:t>
            </a:r>
            <a:endParaRPr lang="fa-IR" dirty="0" smtClean="0">
              <a:solidFill>
                <a:schemeClr val="tx1"/>
              </a:solidFill>
              <a:latin typeface="Times New Roman" panose="02020603050405020304" pitchFamily="18" charset="0"/>
              <a:ea typeface="Times New Roman" panose="02020603050405020304" pitchFamily="18" charset="0"/>
            </a:endParaRPr>
          </a:p>
          <a:p>
            <a:pPr lvl="2">
              <a:lnSpc>
                <a:spcPct val="150000"/>
              </a:lnSpc>
              <a:buClr>
                <a:schemeClr val="tx1"/>
              </a:buClr>
              <a:buFont typeface="Arial" pitchFamily="34" charset="0"/>
              <a:buChar char="•"/>
            </a:pPr>
            <a:r>
              <a:rPr lang="fa-IR" dirty="0" smtClean="0">
                <a:solidFill>
                  <a:schemeClr val="tx1"/>
                </a:solidFill>
                <a:latin typeface="Times New Roman" panose="02020603050405020304" pitchFamily="18" charset="0"/>
                <a:ea typeface="Times New Roman" panose="02020603050405020304" pitchFamily="18" charset="0"/>
              </a:rPr>
              <a:t>عدم وجود الگوی مورد پذیرش عام </a:t>
            </a:r>
          </a:p>
          <a:p>
            <a:pPr lvl="2">
              <a:lnSpc>
                <a:spcPct val="150000"/>
              </a:lnSpc>
              <a:buClr>
                <a:schemeClr val="tx1"/>
              </a:buClr>
              <a:buFont typeface="Arial" pitchFamily="34" charset="0"/>
              <a:buChar char="•"/>
            </a:pPr>
            <a:r>
              <a:rPr lang="fa-IR" dirty="0" smtClean="0">
                <a:solidFill>
                  <a:schemeClr val="tx1"/>
                </a:solidFill>
                <a:latin typeface="Times New Roman" panose="02020603050405020304" pitchFamily="18" charset="0"/>
                <a:ea typeface="Times New Roman" panose="02020603050405020304" pitchFamily="18" charset="0"/>
              </a:rPr>
              <a:t>نقش گروه های ذی نفع و کارآفرینان سیاسی و سیاستی</a:t>
            </a:r>
          </a:p>
          <a:p>
            <a:pPr lvl="2">
              <a:lnSpc>
                <a:spcPct val="150000"/>
              </a:lnSpc>
              <a:buClr>
                <a:schemeClr val="tx1"/>
              </a:buClr>
              <a:buFont typeface="Arial" pitchFamily="34" charset="0"/>
              <a:buChar char="•"/>
            </a:pPr>
            <a:r>
              <a:rPr lang="fa-IR" dirty="0" smtClean="0">
                <a:solidFill>
                  <a:schemeClr val="tx1"/>
                </a:solidFill>
                <a:latin typeface="Times New Roman" panose="02020603050405020304" pitchFamily="18" charset="0"/>
                <a:ea typeface="Times New Roman" panose="02020603050405020304" pitchFamily="18" charset="0"/>
              </a:rPr>
              <a:t>اهمیت فرایند دموکراتیک</a:t>
            </a:r>
          </a:p>
          <a:p>
            <a:pPr lvl="2">
              <a:lnSpc>
                <a:spcPct val="150000"/>
              </a:lnSpc>
              <a:buClr>
                <a:schemeClr val="tx1"/>
              </a:buClr>
              <a:buFont typeface="Arial" pitchFamily="34" charset="0"/>
              <a:buChar char="•"/>
            </a:pPr>
            <a:r>
              <a:rPr lang="fa-IR" dirty="0" smtClean="0">
                <a:solidFill>
                  <a:schemeClr val="tx1"/>
                </a:solidFill>
                <a:latin typeface="Times New Roman" panose="02020603050405020304" pitchFamily="18" charset="0"/>
                <a:ea typeface="Times New Roman" panose="02020603050405020304" pitchFamily="18" charset="0"/>
              </a:rPr>
              <a:t>انتخاب و تدوین اولویت در چارچوب تنظیم دستورکار</a:t>
            </a:r>
          </a:p>
          <a:p>
            <a:pPr lvl="2">
              <a:lnSpc>
                <a:spcPct val="150000"/>
              </a:lnSpc>
              <a:buClr>
                <a:schemeClr val="tx1"/>
              </a:buClr>
              <a:buFont typeface="Arial" pitchFamily="34" charset="0"/>
              <a:buChar char="•"/>
            </a:pPr>
            <a:r>
              <a:rPr lang="fa-IR" dirty="0" smtClean="0">
                <a:solidFill>
                  <a:schemeClr val="tx1"/>
                </a:solidFill>
                <a:latin typeface="Times New Roman" panose="02020603050405020304" pitchFamily="18" charset="0"/>
                <a:ea typeface="Times New Roman" panose="02020603050405020304" pitchFamily="18" charset="0"/>
              </a:rPr>
              <a:t>فشارهای بین المللی</a:t>
            </a:r>
          </a:p>
          <a:p>
            <a:pPr lvl="1">
              <a:buClr>
                <a:schemeClr val="tx1"/>
              </a:buClr>
              <a:buFont typeface="Arial" pitchFamily="34" charset="0"/>
              <a:buChar char="•"/>
            </a:pPr>
            <a:endParaRPr lang="fa-IR" dirty="0" smtClean="0">
              <a:solidFill>
                <a:schemeClr val="tx1"/>
              </a:solidFill>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a:xfrm>
            <a:off x="0" y="6492240"/>
            <a:ext cx="971600" cy="365760"/>
          </a:xfrm>
        </p:spPr>
        <p:txBody>
          <a:bodyPr/>
          <a:lstStyle/>
          <a:p>
            <a:fld id="{85360FD1-730F-4C18-B25B-3934FD1E2396}" type="slidenum">
              <a:rPr lang="fa-IR" smtClean="0"/>
              <a:pPr/>
              <a:t>21</a:t>
            </a:fld>
            <a:r>
              <a:rPr lang="fa-IR" dirty="0"/>
              <a:t> از </a:t>
            </a:r>
            <a:r>
              <a:rPr lang="fa-IR" dirty="0" smtClean="0"/>
              <a:t>30</a:t>
            </a:r>
            <a:endParaRPr lang="fa-IR" dirty="0"/>
          </a:p>
        </p:txBody>
      </p:sp>
    </p:spTree>
    <p:extLst>
      <p:ext uri="{BB962C8B-B14F-4D97-AF65-F5344CB8AC3E}">
        <p14:creationId xmlns:p14="http://schemas.microsoft.com/office/powerpoint/2010/main" val="1817365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729712"/>
          </a:xfrm>
        </p:spPr>
        <p:txBody>
          <a:bodyPr>
            <a:normAutofit fontScale="92500"/>
          </a:bodyPr>
          <a:lstStyle/>
          <a:p>
            <a:pPr>
              <a:lnSpc>
                <a:spcPct val="150000"/>
              </a:lnSpc>
              <a:buClr>
                <a:schemeClr val="tx1"/>
              </a:buClr>
              <a:buNone/>
            </a:pPr>
            <a:r>
              <a:rPr lang="fa-IR" b="1" dirty="0" smtClean="0">
                <a:latin typeface="Times New Roman" panose="02020603050405020304" pitchFamily="18" charset="0"/>
                <a:ea typeface="Times New Roman" panose="02020603050405020304" pitchFamily="18" charset="0"/>
              </a:rPr>
              <a:t>2- چالش­های </a:t>
            </a:r>
            <a:r>
              <a:rPr lang="fa-IR" b="1" dirty="0">
                <a:latin typeface="Times New Roman" panose="02020603050405020304" pitchFamily="18" charset="0"/>
                <a:ea typeface="Times New Roman" panose="02020603050405020304" pitchFamily="18" charset="0"/>
              </a:rPr>
              <a:t>اخلاقی پس از </a:t>
            </a:r>
            <a:r>
              <a:rPr lang="fa-IR" b="1" dirty="0" smtClean="0">
                <a:latin typeface="Times New Roman" panose="02020603050405020304" pitchFamily="18" charset="0"/>
                <a:ea typeface="Times New Roman" panose="02020603050405020304" pitchFamily="18" charset="0"/>
              </a:rPr>
              <a:t>تصمیم­گیری</a:t>
            </a:r>
            <a:endParaRPr lang="fa-IR" b="1" dirty="0">
              <a:latin typeface="Times New Roman" panose="02020603050405020304" pitchFamily="18" charset="0"/>
            </a:endParaRPr>
          </a:p>
          <a:p>
            <a:pPr lvl="1" algn="just">
              <a:lnSpc>
                <a:spcPct val="150000"/>
              </a:lnSpc>
              <a:buClr>
                <a:schemeClr val="tx1"/>
              </a:buClr>
              <a:buFont typeface="Arial" pitchFamily="34" charset="0"/>
              <a:buChar char="•"/>
            </a:pPr>
            <a:r>
              <a:rPr lang="fa-IR" dirty="0" smtClean="0">
                <a:solidFill>
                  <a:schemeClr val="tx1"/>
                </a:solidFill>
              </a:rPr>
              <a:t>سوال کلیدی: اجرا</a:t>
            </a:r>
            <a:r>
              <a:rPr lang="fa-IR" dirty="0">
                <a:solidFill>
                  <a:schemeClr val="tx1"/>
                </a:solidFill>
              </a:rPr>
              <a:t>، ارزیابی و یادگیری سیاستی چگونه با ملاحظات اخلاقی درگیر </a:t>
            </a:r>
            <a:r>
              <a:rPr lang="fa-IR" dirty="0" smtClean="0">
                <a:solidFill>
                  <a:schemeClr val="tx1"/>
                </a:solidFill>
              </a:rPr>
              <a:t>می شوند</a:t>
            </a:r>
            <a:r>
              <a:rPr lang="fa-IR" dirty="0">
                <a:solidFill>
                  <a:schemeClr val="tx1"/>
                </a:solidFill>
              </a:rPr>
              <a:t>؟</a:t>
            </a:r>
            <a:endParaRPr lang="fa-IR" dirty="0" smtClean="0">
              <a:solidFill>
                <a:schemeClr val="tx1"/>
              </a:solidFill>
              <a:latin typeface="Times New Roman" panose="02020603050405020304" pitchFamily="18" charset="0"/>
              <a:ea typeface="Times New Roman" panose="02020603050405020304" pitchFamily="18" charset="0"/>
            </a:endParaRPr>
          </a:p>
          <a:p>
            <a:pPr lvl="2" algn="just">
              <a:lnSpc>
                <a:spcPct val="150000"/>
              </a:lnSpc>
              <a:buClr>
                <a:schemeClr val="tx1"/>
              </a:buClr>
              <a:buFont typeface="Arial" pitchFamily="34" charset="0"/>
              <a:buChar char="•"/>
            </a:pPr>
            <a:r>
              <a:rPr lang="fa-IR" dirty="0">
                <a:solidFill>
                  <a:schemeClr val="tx1"/>
                </a:solidFill>
                <a:latin typeface="Times New Roman" panose="02020603050405020304" pitchFamily="18" charset="0"/>
                <a:ea typeface="Times New Roman" panose="02020603050405020304" pitchFamily="18" charset="0"/>
              </a:rPr>
              <a:t>ارزیابی سیاستی عملی ذاتاً </a:t>
            </a:r>
            <a:r>
              <a:rPr lang="fa-IR" dirty="0" smtClean="0">
                <a:solidFill>
                  <a:schemeClr val="tx1"/>
                </a:solidFill>
                <a:latin typeface="Times New Roman" panose="02020603050405020304" pitchFamily="18" charset="0"/>
                <a:ea typeface="Times New Roman" panose="02020603050405020304" pitchFamily="18" charset="0"/>
              </a:rPr>
              <a:t>هنجاری (یعنی </a:t>
            </a:r>
            <a:r>
              <a:rPr lang="fa-IR" dirty="0">
                <a:solidFill>
                  <a:schemeClr val="tx1"/>
                </a:solidFill>
                <a:latin typeface="Times New Roman" panose="02020603050405020304" pitchFamily="18" charset="0"/>
                <a:ea typeface="Times New Roman" panose="02020603050405020304" pitchFamily="18" charset="0"/>
              </a:rPr>
              <a:t>موضوع قضاوت </a:t>
            </a:r>
            <a:r>
              <a:rPr lang="fa-IR" dirty="0" smtClean="0">
                <a:solidFill>
                  <a:schemeClr val="tx1"/>
                </a:solidFill>
                <a:latin typeface="Times New Roman" panose="02020603050405020304" pitchFamily="18" charset="0"/>
                <a:ea typeface="Times New Roman" panose="02020603050405020304" pitchFamily="18" charset="0"/>
              </a:rPr>
              <a:t>سیاسی) است و با تلاش های محققانه در </a:t>
            </a:r>
            <a:r>
              <a:rPr lang="fa-IR" dirty="0">
                <a:solidFill>
                  <a:schemeClr val="tx1"/>
                </a:solidFill>
                <a:latin typeface="Times New Roman" panose="02020603050405020304" pitchFamily="18" charset="0"/>
                <a:ea typeface="Times New Roman" panose="02020603050405020304" pitchFamily="18" charset="0"/>
              </a:rPr>
              <a:t>بهترین حالت </a:t>
            </a:r>
            <a:r>
              <a:rPr lang="fa-IR" dirty="0" smtClean="0">
                <a:solidFill>
                  <a:schemeClr val="tx1"/>
                </a:solidFill>
                <a:latin typeface="Times New Roman" panose="02020603050405020304" pitchFamily="18" charset="0"/>
                <a:ea typeface="Times New Roman" panose="02020603050405020304" pitchFamily="18" charset="0"/>
              </a:rPr>
              <a:t>می­توان </a:t>
            </a:r>
            <a:r>
              <a:rPr lang="fa-IR" dirty="0">
                <a:solidFill>
                  <a:schemeClr val="tx1"/>
                </a:solidFill>
                <a:latin typeface="Times New Roman" panose="02020603050405020304" pitchFamily="18" charset="0"/>
                <a:ea typeface="Times New Roman" panose="02020603050405020304" pitchFamily="18" charset="0"/>
              </a:rPr>
              <a:t>منطق پژوهش و سنت </a:t>
            </a:r>
            <a:r>
              <a:rPr lang="fa-IR" dirty="0" smtClean="0">
                <a:solidFill>
                  <a:schemeClr val="tx1"/>
                </a:solidFill>
                <a:latin typeface="Times New Roman" panose="02020603050405020304" pitchFamily="18" charset="0"/>
                <a:ea typeface="Times New Roman" panose="02020603050405020304" pitchFamily="18" charset="0"/>
              </a:rPr>
              <a:t>جستجوی حقیقتی بیطرفانه </a:t>
            </a:r>
            <a:r>
              <a:rPr lang="fa-IR" dirty="0">
                <a:solidFill>
                  <a:schemeClr val="tx1"/>
                </a:solidFill>
                <a:latin typeface="Times New Roman" panose="02020603050405020304" pitchFamily="18" charset="0"/>
                <a:ea typeface="Times New Roman" panose="02020603050405020304" pitchFamily="18" charset="0"/>
              </a:rPr>
              <a:t>را وارد دنیای سیاست‌گذاری </a:t>
            </a:r>
            <a:r>
              <a:rPr lang="fa-IR" dirty="0" smtClean="0">
                <a:solidFill>
                  <a:schemeClr val="tx1"/>
                </a:solidFill>
                <a:latin typeface="Times New Roman" panose="02020603050405020304" pitchFamily="18" charset="0"/>
                <a:ea typeface="Times New Roman" panose="02020603050405020304" pitchFamily="18" charset="0"/>
              </a:rPr>
              <a:t>کرد، ولی نمیتوان </a:t>
            </a:r>
            <a:r>
              <a:rPr lang="fa-IR" dirty="0">
                <a:solidFill>
                  <a:schemeClr val="tx1"/>
                </a:solidFill>
                <a:latin typeface="Times New Roman" panose="02020603050405020304" pitchFamily="18" charset="0"/>
                <a:ea typeface="Times New Roman" panose="02020603050405020304" pitchFamily="18" charset="0"/>
              </a:rPr>
              <a:t>بر آن تسلط </a:t>
            </a:r>
            <a:r>
              <a:rPr lang="fa-IR" dirty="0" smtClean="0">
                <a:solidFill>
                  <a:schemeClr val="tx1"/>
                </a:solidFill>
                <a:latin typeface="Times New Roman" panose="02020603050405020304" pitchFamily="18" charset="0"/>
                <a:ea typeface="Times New Roman" panose="02020603050405020304" pitchFamily="18" charset="0"/>
              </a:rPr>
              <a:t>یافت.</a:t>
            </a:r>
          </a:p>
          <a:p>
            <a:pPr lvl="2" algn="just">
              <a:lnSpc>
                <a:spcPct val="150000"/>
              </a:lnSpc>
              <a:buClr>
                <a:schemeClr val="tx1"/>
              </a:buClr>
              <a:buFont typeface="Arial" pitchFamily="34" charset="0"/>
              <a:buChar char="•"/>
            </a:pPr>
            <a:r>
              <a:rPr lang="fa-IR" dirty="0">
                <a:solidFill>
                  <a:schemeClr val="tx1"/>
                </a:solidFill>
              </a:rPr>
              <a:t>ارزیابی </a:t>
            </a:r>
            <a:r>
              <a:rPr lang="fa-IR" dirty="0" smtClean="0">
                <a:solidFill>
                  <a:schemeClr val="tx1"/>
                </a:solidFill>
              </a:rPr>
              <a:t>سیاست، </a:t>
            </a:r>
            <a:r>
              <a:rPr lang="fa-IR" dirty="0">
                <a:solidFill>
                  <a:schemeClr val="tx1"/>
                </a:solidFill>
              </a:rPr>
              <a:t>به عنوان یکی از ابزارهای ضروری شناسایی بازخوردها و </a:t>
            </a:r>
            <a:r>
              <a:rPr lang="fa-IR" dirty="0" smtClean="0">
                <a:solidFill>
                  <a:schemeClr val="tx1"/>
                </a:solidFill>
              </a:rPr>
              <a:t>یادگیری</a:t>
            </a:r>
            <a:endParaRPr lang="fa-IR" dirty="0">
              <a:solidFill>
                <a:schemeClr val="tx1"/>
              </a:solidFill>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a:xfrm>
            <a:off x="0" y="6492240"/>
            <a:ext cx="971600" cy="365760"/>
          </a:xfrm>
        </p:spPr>
        <p:txBody>
          <a:bodyPr/>
          <a:lstStyle/>
          <a:p>
            <a:fld id="{85360FD1-730F-4C18-B25B-3934FD1E2396}" type="slidenum">
              <a:rPr lang="fa-IR" smtClean="0"/>
              <a:pPr/>
              <a:t>22</a:t>
            </a:fld>
            <a:r>
              <a:rPr lang="fa-IR" dirty="0"/>
              <a:t> از </a:t>
            </a:r>
            <a:r>
              <a:rPr lang="fa-IR" dirty="0" smtClean="0"/>
              <a:t>30</a:t>
            </a:r>
            <a:endParaRPr lang="fa-IR" dirty="0"/>
          </a:p>
        </p:txBody>
      </p:sp>
      <p:sp>
        <p:nvSpPr>
          <p:cNvPr id="5" name="Title 1"/>
          <p:cNvSpPr txBox="1">
            <a:spLocks/>
          </p:cNvSpPr>
          <p:nvPr/>
        </p:nvSpPr>
        <p:spPr>
          <a:xfrm>
            <a:off x="457200" y="764704"/>
            <a:ext cx="8229600" cy="1066800"/>
          </a:xfrm>
          <a:prstGeom prst="rect">
            <a:avLst/>
          </a:prstGeom>
        </p:spPr>
        <p:txBody>
          <a:bodyPr vert="horz" anchor="ctr">
            <a:normAutofit/>
          </a:bodyPr>
          <a:lstStyle>
            <a:lvl1pPr>
              <a:spcBef>
                <a:spcPct val="0"/>
              </a:spcBef>
              <a:buNone/>
              <a:defRPr kumimoji="0" sz="3200" b="1">
                <a:solidFill>
                  <a:schemeClr val="tx2"/>
                </a:solidFill>
                <a:latin typeface="Times New Roman" panose="02020603050405020304" pitchFamily="18" charset="0"/>
                <a:ea typeface="Times New Roman" panose="02020603050405020304" pitchFamily="18" charset="0"/>
                <a:cs typeface="B Titr" pitchFamily="2" charset="-78"/>
              </a:defRPr>
            </a:lvl1pPr>
          </a:lstStyle>
          <a:p>
            <a:r>
              <a:rPr lang="fa-IR" dirty="0"/>
              <a:t>4- صورت‌بندی نظام­مند پرسش­ها (ادامه)</a:t>
            </a:r>
          </a:p>
        </p:txBody>
      </p:sp>
    </p:spTree>
    <p:extLst>
      <p:ext uri="{BB962C8B-B14F-4D97-AF65-F5344CB8AC3E}">
        <p14:creationId xmlns:p14="http://schemas.microsoft.com/office/powerpoint/2010/main" val="14325475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729712"/>
          </a:xfrm>
        </p:spPr>
        <p:txBody>
          <a:bodyPr>
            <a:normAutofit/>
          </a:bodyPr>
          <a:lstStyle/>
          <a:p>
            <a:pPr>
              <a:lnSpc>
                <a:spcPct val="150000"/>
              </a:lnSpc>
              <a:buClr>
                <a:schemeClr val="tx1"/>
              </a:buClr>
              <a:buNone/>
            </a:pPr>
            <a:r>
              <a:rPr lang="fa-IR" b="1" dirty="0" smtClean="0">
                <a:latin typeface="Times New Roman" panose="02020603050405020304" pitchFamily="18" charset="0"/>
                <a:ea typeface="Times New Roman" panose="02020603050405020304" pitchFamily="18" charset="0"/>
              </a:rPr>
              <a:t>3- ابعاد اخلاقی ساختارهای حقوقی و اقتصادی-اجتماعی </a:t>
            </a:r>
            <a:endParaRPr lang="fa-IR" b="1" dirty="0" smtClean="0">
              <a:latin typeface="Times New Roman" panose="02020603050405020304" pitchFamily="18" charset="0"/>
            </a:endParaRPr>
          </a:p>
          <a:p>
            <a:pPr lvl="1">
              <a:lnSpc>
                <a:spcPct val="150000"/>
              </a:lnSpc>
              <a:buClr>
                <a:schemeClr val="tx1"/>
              </a:buClr>
              <a:buFont typeface="Arial" pitchFamily="34" charset="0"/>
              <a:buChar char="•"/>
            </a:pPr>
            <a:r>
              <a:rPr lang="fa-IR" dirty="0" smtClean="0">
                <a:solidFill>
                  <a:schemeClr val="tx1"/>
                </a:solidFill>
                <a:latin typeface="Times New Roman" panose="02020603050405020304" pitchFamily="18" charset="0"/>
                <a:ea typeface="Times New Roman" panose="02020603050405020304" pitchFamily="18" charset="0"/>
              </a:rPr>
              <a:t>نقد به تکثرگرایی (سیاست ها به عنوان جمع برداری عملکرد گروه های فشار در نظر گرفته شوند)</a:t>
            </a:r>
          </a:p>
          <a:p>
            <a:pPr lvl="2">
              <a:lnSpc>
                <a:spcPct val="150000"/>
              </a:lnSpc>
              <a:buClr>
                <a:schemeClr val="tx1"/>
              </a:buClr>
              <a:buFont typeface="Arial" pitchFamily="34" charset="0"/>
              <a:buChar char="•"/>
            </a:pPr>
            <a:r>
              <a:rPr lang="fa-IR" dirty="0" smtClean="0">
                <a:solidFill>
                  <a:schemeClr val="tx1"/>
                </a:solidFill>
                <a:latin typeface="Times New Roman" panose="02020603050405020304" pitchFamily="18" charset="0"/>
                <a:ea typeface="Times New Roman" panose="02020603050405020304" pitchFamily="18" charset="0"/>
              </a:rPr>
              <a:t>عدم توجه به نابرابری های ناشی از ساختارهای حقوقی و اقتصادی</a:t>
            </a:r>
          </a:p>
          <a:p>
            <a:pPr lvl="2">
              <a:lnSpc>
                <a:spcPct val="150000"/>
              </a:lnSpc>
              <a:buClr>
                <a:schemeClr val="tx1"/>
              </a:buClr>
              <a:buFont typeface="Arial" pitchFamily="34" charset="0"/>
              <a:buChar char="•"/>
            </a:pPr>
            <a:r>
              <a:rPr lang="fa-IR" dirty="0" smtClean="0">
                <a:solidFill>
                  <a:schemeClr val="tx1"/>
                </a:solidFill>
                <a:latin typeface="Times New Roman" panose="02020603050405020304" pitchFamily="18" charset="0"/>
                <a:ea typeface="Times New Roman" panose="02020603050405020304" pitchFamily="18" charset="0"/>
              </a:rPr>
              <a:t>انحصار تصمیم سازی توسط نخبگان صاحب قدرت </a:t>
            </a:r>
          </a:p>
          <a:p>
            <a:pPr lvl="2">
              <a:lnSpc>
                <a:spcPct val="150000"/>
              </a:lnSpc>
              <a:buClr>
                <a:schemeClr val="tx1"/>
              </a:buClr>
              <a:buFont typeface="Arial" pitchFamily="34" charset="0"/>
              <a:buChar char="•"/>
            </a:pPr>
            <a:r>
              <a:rPr lang="fa-IR" dirty="0" smtClean="0">
                <a:solidFill>
                  <a:schemeClr val="tx1"/>
                </a:solidFill>
                <a:latin typeface="Times New Roman" panose="02020603050405020304" pitchFamily="18" charset="0"/>
                <a:ea typeface="Times New Roman" panose="02020603050405020304" pitchFamily="18" charset="0"/>
              </a:rPr>
              <a:t>عدم تصمیم گیری در حوزه هایی که هیچگاه وارد دستور کار سیاستگذاری نمیشوند.</a:t>
            </a:r>
          </a:p>
        </p:txBody>
      </p:sp>
      <p:sp>
        <p:nvSpPr>
          <p:cNvPr id="4" name="Slide Number Placeholder 3"/>
          <p:cNvSpPr>
            <a:spLocks noGrp="1"/>
          </p:cNvSpPr>
          <p:nvPr>
            <p:ph type="sldNum" sz="quarter" idx="10"/>
          </p:nvPr>
        </p:nvSpPr>
        <p:spPr>
          <a:xfrm>
            <a:off x="0" y="6492240"/>
            <a:ext cx="971600" cy="365760"/>
          </a:xfrm>
        </p:spPr>
        <p:txBody>
          <a:bodyPr/>
          <a:lstStyle/>
          <a:p>
            <a:fld id="{85360FD1-730F-4C18-B25B-3934FD1E2396}" type="slidenum">
              <a:rPr lang="fa-IR" smtClean="0"/>
              <a:pPr/>
              <a:t>23</a:t>
            </a:fld>
            <a:r>
              <a:rPr lang="fa-IR" dirty="0"/>
              <a:t> از </a:t>
            </a:r>
            <a:r>
              <a:rPr lang="fa-IR" dirty="0" smtClean="0"/>
              <a:t>30</a:t>
            </a:r>
            <a:endParaRPr lang="fa-IR" dirty="0"/>
          </a:p>
        </p:txBody>
      </p:sp>
      <p:sp>
        <p:nvSpPr>
          <p:cNvPr id="6" name="Title 1"/>
          <p:cNvSpPr txBox="1">
            <a:spLocks/>
          </p:cNvSpPr>
          <p:nvPr/>
        </p:nvSpPr>
        <p:spPr>
          <a:xfrm>
            <a:off x="457200" y="764704"/>
            <a:ext cx="8229600" cy="1066800"/>
          </a:xfrm>
          <a:prstGeom prst="rect">
            <a:avLst/>
          </a:prstGeom>
        </p:spPr>
        <p:txBody>
          <a:bodyPr vert="horz" anchor="ctr">
            <a:normAutofit/>
          </a:bodyPr>
          <a:lstStyle>
            <a:lvl1pPr>
              <a:spcBef>
                <a:spcPct val="0"/>
              </a:spcBef>
              <a:buNone/>
              <a:defRPr kumimoji="0" sz="3200" b="1">
                <a:solidFill>
                  <a:schemeClr val="tx2"/>
                </a:solidFill>
                <a:latin typeface="Times New Roman" panose="02020603050405020304" pitchFamily="18" charset="0"/>
                <a:ea typeface="Times New Roman" panose="02020603050405020304" pitchFamily="18" charset="0"/>
                <a:cs typeface="B Titr" pitchFamily="2" charset="-78"/>
              </a:defRPr>
            </a:lvl1pPr>
          </a:lstStyle>
          <a:p>
            <a:r>
              <a:rPr lang="fa-IR" dirty="0"/>
              <a:t>4- صورت‌بندی نظام­مند پرسش­ها (ادامه)</a:t>
            </a:r>
          </a:p>
        </p:txBody>
      </p:sp>
    </p:spTree>
    <p:extLst>
      <p:ext uri="{BB962C8B-B14F-4D97-AF65-F5344CB8AC3E}">
        <p14:creationId xmlns:p14="http://schemas.microsoft.com/office/powerpoint/2010/main" val="1436118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2"/>
            <a:ext cx="8229600" cy="4657704"/>
          </a:xfrm>
        </p:spPr>
        <p:txBody>
          <a:bodyPr>
            <a:normAutofit/>
          </a:bodyPr>
          <a:lstStyle/>
          <a:p>
            <a:pPr>
              <a:buClr>
                <a:schemeClr val="tx1"/>
              </a:buClr>
              <a:buNone/>
            </a:pPr>
            <a:r>
              <a:rPr lang="fa-IR" b="1" dirty="0" smtClean="0">
                <a:latin typeface="Times New Roman" panose="02020603050405020304" pitchFamily="18" charset="0"/>
                <a:ea typeface="Times New Roman" panose="02020603050405020304" pitchFamily="18" charset="0"/>
              </a:rPr>
              <a:t>4- گروه­های ذینفع و چالش­های اخلاقی </a:t>
            </a:r>
            <a:endParaRPr lang="fa-IR" b="1" dirty="0" smtClean="0">
              <a:latin typeface="Times New Roman" panose="02020603050405020304" pitchFamily="18" charset="0"/>
            </a:endParaRPr>
          </a:p>
          <a:p>
            <a:pPr lvl="1">
              <a:buClr>
                <a:schemeClr val="tx1"/>
              </a:buClr>
              <a:buFont typeface="Arial" pitchFamily="34" charset="0"/>
              <a:buChar char="•"/>
            </a:pPr>
            <a:endParaRPr lang="fa-IR" sz="2800" dirty="0" smtClean="0">
              <a:solidFill>
                <a:schemeClr val="tx1"/>
              </a:solidFill>
              <a:latin typeface="Times New Roman" panose="02020603050405020304" pitchFamily="18" charset="0"/>
              <a:ea typeface="Times New Roman" panose="02020603050405020304" pitchFamily="18" charset="0"/>
            </a:endParaRPr>
          </a:p>
          <a:p>
            <a:pPr lvl="1">
              <a:buClr>
                <a:schemeClr val="tx1"/>
              </a:buClr>
              <a:buFont typeface="Arial" pitchFamily="34" charset="0"/>
              <a:buChar char="•"/>
            </a:pPr>
            <a:r>
              <a:rPr lang="fa-IR" sz="2800" dirty="0" smtClean="0">
                <a:solidFill>
                  <a:schemeClr val="tx1"/>
                </a:solidFill>
                <a:latin typeface="Times New Roman" panose="02020603050405020304" pitchFamily="18" charset="0"/>
                <a:ea typeface="Times New Roman" panose="02020603050405020304" pitchFamily="18" charset="0"/>
              </a:rPr>
              <a:t>صورت‌بندی </a:t>
            </a:r>
            <a:r>
              <a:rPr lang="fa-IR" sz="2800" dirty="0">
                <a:solidFill>
                  <a:schemeClr val="tx1"/>
                </a:solidFill>
                <a:latin typeface="Times New Roman" panose="02020603050405020304" pitchFamily="18" charset="0"/>
                <a:ea typeface="Times New Roman" panose="02020603050405020304" pitchFamily="18" charset="0"/>
              </a:rPr>
              <a:t>پرسش­هایی اخلاقی در خصوص رفتار گروه­های ذینفع و فشار پرداخت</a:t>
            </a:r>
            <a:endParaRPr lang="fa-IR" dirty="0" smtClean="0">
              <a:solidFill>
                <a:schemeClr val="tx1"/>
              </a:solidFill>
              <a:latin typeface="Times New Roman" panose="02020603050405020304" pitchFamily="18" charset="0"/>
              <a:ea typeface="Times New Roman" panose="02020603050405020304" pitchFamily="18" charset="0"/>
            </a:endParaRPr>
          </a:p>
          <a:p>
            <a:pPr lvl="1">
              <a:buClr>
                <a:schemeClr val="tx1"/>
              </a:buClr>
              <a:buFont typeface="Arial" pitchFamily="34" charset="0"/>
              <a:buChar char="•"/>
            </a:pPr>
            <a:endParaRPr lang="fa-IR" dirty="0" smtClean="0">
              <a:solidFill>
                <a:schemeClr val="tx1"/>
              </a:solidFill>
              <a:latin typeface="Times New Roman" panose="02020603050405020304" pitchFamily="18" charset="0"/>
              <a:ea typeface="Times New Roman" panose="02020603050405020304" pitchFamily="18" charset="0"/>
            </a:endParaRPr>
          </a:p>
          <a:p>
            <a:pPr lvl="1">
              <a:buClr>
                <a:schemeClr val="tx1"/>
              </a:buClr>
              <a:buFont typeface="Arial" pitchFamily="34" charset="0"/>
              <a:buChar char="•"/>
            </a:pPr>
            <a:r>
              <a:rPr lang="fa-IR" dirty="0" smtClean="0">
                <a:solidFill>
                  <a:schemeClr val="tx1"/>
                </a:solidFill>
                <a:latin typeface="Times New Roman" panose="02020603050405020304" pitchFamily="18" charset="0"/>
                <a:ea typeface="Times New Roman" panose="02020603050405020304" pitchFamily="18" charset="0"/>
              </a:rPr>
              <a:t>آیا رفتارهای اخلاقی را می توان به گروه ها هم اطلاق کرد؟ </a:t>
            </a:r>
          </a:p>
          <a:p>
            <a:pPr lvl="1">
              <a:buClr>
                <a:schemeClr val="tx1"/>
              </a:buClr>
              <a:buFont typeface="Arial" pitchFamily="34" charset="0"/>
              <a:buChar char="•"/>
            </a:pPr>
            <a:endParaRPr lang="fa-IR" dirty="0">
              <a:solidFill>
                <a:schemeClr val="tx1"/>
              </a:solidFill>
              <a:latin typeface="Times New Roman" panose="02020603050405020304" pitchFamily="18" charset="0"/>
              <a:ea typeface="Times New Roman" panose="02020603050405020304" pitchFamily="18" charset="0"/>
            </a:endParaRPr>
          </a:p>
          <a:p>
            <a:pPr lvl="1">
              <a:buClr>
                <a:schemeClr val="tx1"/>
              </a:buClr>
              <a:buFont typeface="Arial" pitchFamily="34" charset="0"/>
              <a:buChar char="•"/>
            </a:pPr>
            <a:r>
              <a:rPr lang="fa-IR" dirty="0">
                <a:solidFill>
                  <a:schemeClr val="tx1"/>
                </a:solidFill>
              </a:rPr>
              <a:t>چگونه می­توان عملکرد گروه­های فشار را از منظر محدودیت­های اخلاقی توصیف یا داوری نمود؟</a:t>
            </a:r>
            <a:endParaRPr lang="fa-IR" dirty="0" smtClean="0">
              <a:solidFill>
                <a:schemeClr val="tx1"/>
              </a:solidFill>
              <a:latin typeface="Times New Roman" panose="02020603050405020304" pitchFamily="18" charset="0"/>
              <a:ea typeface="Times New Roman" panose="02020603050405020304" pitchFamily="18" charset="0"/>
            </a:endParaRPr>
          </a:p>
          <a:p>
            <a:pPr>
              <a:buClr>
                <a:schemeClr val="tx1"/>
              </a:buClr>
              <a:buFont typeface="Arial" pitchFamily="34" charset="0"/>
              <a:buChar char="•"/>
            </a:pPr>
            <a:endParaRPr lang="fa-IR" b="1" dirty="0" smtClean="0">
              <a:latin typeface="Times New Roman" panose="02020603050405020304" pitchFamily="18" charset="0"/>
              <a:ea typeface="Times New Roman" panose="02020603050405020304" pitchFamily="18" charset="0"/>
              <a:cs typeface="B Zar" panose="00000400000000000000" pitchFamily="2" charset="-78"/>
            </a:endParaRPr>
          </a:p>
        </p:txBody>
      </p:sp>
      <p:sp>
        <p:nvSpPr>
          <p:cNvPr id="4" name="Slide Number Placeholder 3"/>
          <p:cNvSpPr>
            <a:spLocks noGrp="1"/>
          </p:cNvSpPr>
          <p:nvPr>
            <p:ph type="sldNum" sz="quarter" idx="10"/>
          </p:nvPr>
        </p:nvSpPr>
        <p:spPr>
          <a:xfrm>
            <a:off x="0" y="6492240"/>
            <a:ext cx="971600" cy="365760"/>
          </a:xfrm>
        </p:spPr>
        <p:txBody>
          <a:bodyPr/>
          <a:lstStyle/>
          <a:p>
            <a:fld id="{85360FD1-730F-4C18-B25B-3934FD1E2396}" type="slidenum">
              <a:rPr lang="fa-IR" smtClean="0"/>
              <a:pPr/>
              <a:t>24</a:t>
            </a:fld>
            <a:r>
              <a:rPr lang="fa-IR" dirty="0"/>
              <a:t> از </a:t>
            </a:r>
            <a:r>
              <a:rPr lang="fa-IR" dirty="0" smtClean="0"/>
              <a:t>30</a:t>
            </a:r>
            <a:endParaRPr lang="fa-IR" dirty="0"/>
          </a:p>
        </p:txBody>
      </p:sp>
      <p:sp>
        <p:nvSpPr>
          <p:cNvPr id="6" name="Title 1"/>
          <p:cNvSpPr txBox="1">
            <a:spLocks/>
          </p:cNvSpPr>
          <p:nvPr/>
        </p:nvSpPr>
        <p:spPr>
          <a:xfrm>
            <a:off x="457200" y="764704"/>
            <a:ext cx="8229600" cy="1066800"/>
          </a:xfrm>
          <a:prstGeom prst="rect">
            <a:avLst/>
          </a:prstGeom>
        </p:spPr>
        <p:txBody>
          <a:bodyPr vert="horz" anchor="ctr">
            <a:normAutofit/>
          </a:bodyPr>
          <a:lstStyle>
            <a:lvl1pPr>
              <a:spcBef>
                <a:spcPct val="0"/>
              </a:spcBef>
              <a:buNone/>
              <a:defRPr kumimoji="0" sz="3200" b="1">
                <a:solidFill>
                  <a:schemeClr val="tx2"/>
                </a:solidFill>
                <a:latin typeface="Times New Roman" panose="02020603050405020304" pitchFamily="18" charset="0"/>
                <a:ea typeface="Times New Roman" panose="02020603050405020304" pitchFamily="18" charset="0"/>
                <a:cs typeface="B Titr" pitchFamily="2" charset="-78"/>
              </a:defRPr>
            </a:lvl1pPr>
          </a:lstStyle>
          <a:p>
            <a:r>
              <a:rPr lang="fa-IR" dirty="0"/>
              <a:t>4- صورت‌بندی نظام­مند پرسش­ها (ادامه)</a:t>
            </a:r>
          </a:p>
        </p:txBody>
      </p:sp>
    </p:spTree>
    <p:extLst>
      <p:ext uri="{BB962C8B-B14F-4D97-AF65-F5344CB8AC3E}">
        <p14:creationId xmlns:p14="http://schemas.microsoft.com/office/powerpoint/2010/main" val="38381364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5632"/>
            <a:ext cx="8229600" cy="4801720"/>
          </a:xfrm>
        </p:spPr>
        <p:txBody>
          <a:bodyPr>
            <a:normAutofit/>
          </a:bodyPr>
          <a:lstStyle/>
          <a:p>
            <a:pPr>
              <a:buClr>
                <a:schemeClr val="tx1"/>
              </a:buClr>
              <a:buFont typeface="Arial" pitchFamily="34" charset="0"/>
              <a:buChar char="•"/>
            </a:pPr>
            <a:r>
              <a:rPr lang="fa-IR" b="1" dirty="0" smtClean="0">
                <a:latin typeface="Times New Roman" panose="02020603050405020304" pitchFamily="18" charset="0"/>
                <a:ea typeface="Times New Roman" panose="02020603050405020304" pitchFamily="18" charset="0"/>
                <a:cs typeface="B Zar" panose="00000400000000000000" pitchFamily="2" charset="-78"/>
              </a:rPr>
              <a:t>ایده­ها و ارزش­های اخلاقی</a:t>
            </a:r>
          </a:p>
          <a:p>
            <a:pPr>
              <a:buClr>
                <a:schemeClr val="tx1"/>
              </a:buClr>
              <a:buFont typeface="Arial" pitchFamily="34" charset="0"/>
              <a:buChar char="•"/>
            </a:pPr>
            <a:endParaRPr lang="fa-IR" b="1" dirty="0" smtClean="0">
              <a:latin typeface="Times New Roman" panose="02020603050405020304" pitchFamily="18" charset="0"/>
              <a:ea typeface="Times New Roman" panose="02020603050405020304" pitchFamily="18" charset="0"/>
              <a:cs typeface="B Zar" panose="00000400000000000000" pitchFamily="2" charset="-78"/>
            </a:endParaRPr>
          </a:p>
          <a:p>
            <a:pPr lvl="1">
              <a:buClr>
                <a:schemeClr val="tx1"/>
              </a:buClr>
              <a:buFont typeface="Arial" pitchFamily="34" charset="0"/>
              <a:buChar char="•"/>
            </a:pPr>
            <a:r>
              <a:rPr lang="fa-IR" dirty="0" smtClean="0">
                <a:solidFill>
                  <a:schemeClr val="tx1"/>
                </a:solidFill>
                <a:latin typeface="Times New Roman" panose="02020603050405020304" pitchFamily="18" charset="0"/>
                <a:ea typeface="Times New Roman" panose="02020603050405020304" pitchFamily="18" charset="0"/>
              </a:rPr>
              <a:t>اهمیت ایده «چهارچوب های هنجاری» در فرایند سیاستگذاری </a:t>
            </a:r>
          </a:p>
          <a:p>
            <a:pPr lvl="1">
              <a:buClr>
                <a:schemeClr val="tx1"/>
              </a:buClr>
              <a:buFont typeface="Arial" pitchFamily="34" charset="0"/>
              <a:buChar char="•"/>
            </a:pPr>
            <a:endParaRPr lang="fa-IR" dirty="0" smtClean="0">
              <a:solidFill>
                <a:schemeClr val="tx1"/>
              </a:solidFill>
              <a:latin typeface="Times New Roman" panose="02020603050405020304" pitchFamily="18" charset="0"/>
              <a:ea typeface="Times New Roman" panose="02020603050405020304" pitchFamily="18" charset="0"/>
            </a:endParaRPr>
          </a:p>
          <a:p>
            <a:pPr lvl="1">
              <a:buClr>
                <a:schemeClr val="tx1"/>
              </a:buClr>
              <a:buFont typeface="Arial" pitchFamily="34" charset="0"/>
              <a:buChar char="•"/>
            </a:pPr>
            <a:r>
              <a:rPr lang="fa-IR" dirty="0" smtClean="0">
                <a:solidFill>
                  <a:schemeClr val="tx1"/>
                </a:solidFill>
                <a:latin typeface="Times New Roman" panose="02020603050405020304" pitchFamily="18" charset="0"/>
              </a:rPr>
              <a:t>مفروضات درباره ارزش ها، ایده ها، گرایش ها و هویت ها و سایر انتظارات مشترک</a:t>
            </a:r>
            <a:endParaRPr lang="fa-IR" dirty="0">
              <a:solidFill>
                <a:schemeClr val="tx1"/>
              </a:solidFill>
            </a:endParaRPr>
          </a:p>
        </p:txBody>
      </p:sp>
      <p:sp>
        <p:nvSpPr>
          <p:cNvPr id="4" name="Slide Number Placeholder 3"/>
          <p:cNvSpPr>
            <a:spLocks noGrp="1"/>
          </p:cNvSpPr>
          <p:nvPr>
            <p:ph type="sldNum" sz="quarter" idx="10"/>
          </p:nvPr>
        </p:nvSpPr>
        <p:spPr>
          <a:xfrm>
            <a:off x="0" y="6492240"/>
            <a:ext cx="971600" cy="365760"/>
          </a:xfrm>
        </p:spPr>
        <p:txBody>
          <a:bodyPr/>
          <a:lstStyle/>
          <a:p>
            <a:fld id="{85360FD1-730F-4C18-B25B-3934FD1E2396}" type="slidenum">
              <a:rPr lang="fa-IR" smtClean="0"/>
              <a:pPr/>
              <a:t>25</a:t>
            </a:fld>
            <a:r>
              <a:rPr lang="fa-IR" dirty="0"/>
              <a:t> از </a:t>
            </a:r>
            <a:r>
              <a:rPr lang="fa-IR" dirty="0" smtClean="0"/>
              <a:t>30</a:t>
            </a:r>
            <a:endParaRPr lang="fa-IR" dirty="0"/>
          </a:p>
        </p:txBody>
      </p:sp>
      <p:sp>
        <p:nvSpPr>
          <p:cNvPr id="5" name="Title 1"/>
          <p:cNvSpPr txBox="1">
            <a:spLocks/>
          </p:cNvSpPr>
          <p:nvPr/>
        </p:nvSpPr>
        <p:spPr>
          <a:xfrm>
            <a:off x="457200" y="764704"/>
            <a:ext cx="8229600" cy="1066800"/>
          </a:xfrm>
          <a:prstGeom prst="rect">
            <a:avLst/>
          </a:prstGeom>
        </p:spPr>
        <p:txBody>
          <a:bodyPr vert="horz" anchor="ctr">
            <a:normAutofit/>
          </a:bodyPr>
          <a:lstStyle>
            <a:lvl1pPr>
              <a:spcBef>
                <a:spcPct val="0"/>
              </a:spcBef>
              <a:buNone/>
              <a:defRPr kumimoji="0" sz="3200" b="1">
                <a:solidFill>
                  <a:schemeClr val="tx2"/>
                </a:solidFill>
                <a:latin typeface="Times New Roman" panose="02020603050405020304" pitchFamily="18" charset="0"/>
                <a:ea typeface="Times New Roman" panose="02020603050405020304" pitchFamily="18" charset="0"/>
                <a:cs typeface="B Titr" pitchFamily="2" charset="-78"/>
              </a:defRPr>
            </a:lvl1pPr>
          </a:lstStyle>
          <a:p>
            <a:r>
              <a:rPr lang="fa-IR" dirty="0"/>
              <a:t>4- صورت‌بندی نظام­مند پرسش­ها (ادامه)</a:t>
            </a:r>
          </a:p>
        </p:txBody>
      </p:sp>
    </p:spTree>
    <p:extLst>
      <p:ext uri="{BB962C8B-B14F-4D97-AF65-F5344CB8AC3E}">
        <p14:creationId xmlns:p14="http://schemas.microsoft.com/office/powerpoint/2010/main" val="3650516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1066800"/>
          </a:xfrm>
        </p:spPr>
        <p:txBody>
          <a:bodyPr vert="horz" anchor="ctr">
            <a:normAutofit/>
          </a:bodyPr>
          <a:lstStyle/>
          <a:p>
            <a:r>
              <a:rPr lang="fa-IR" sz="3200" b="1" dirty="0">
                <a:latin typeface="Times New Roman" panose="02020603050405020304" pitchFamily="18" charset="0"/>
                <a:ea typeface="Times New Roman" panose="02020603050405020304" pitchFamily="18" charset="0"/>
              </a:rPr>
              <a:t>5- </a:t>
            </a:r>
            <a:r>
              <a:rPr lang="fa-IR" sz="3200" b="1" dirty="0" smtClean="0">
                <a:latin typeface="Times New Roman" panose="02020603050405020304" pitchFamily="18" charset="0"/>
                <a:ea typeface="Times New Roman" panose="02020603050405020304" pitchFamily="18" charset="0"/>
              </a:rPr>
              <a:t>مطالعه موردی  </a:t>
            </a:r>
            <a:endParaRPr lang="en-US" sz="3200" b="1" dirty="0">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idx="1"/>
          </p:nvPr>
        </p:nvSpPr>
        <p:spPr>
          <a:xfrm>
            <a:off x="457200" y="1556792"/>
            <a:ext cx="8229600" cy="5085184"/>
          </a:xfrm>
        </p:spPr>
        <p:txBody>
          <a:bodyPr>
            <a:normAutofit fontScale="92500"/>
          </a:bodyPr>
          <a:lstStyle/>
          <a:p>
            <a:pPr lvl="0" algn="ctr">
              <a:lnSpc>
                <a:spcPct val="160000"/>
              </a:lnSpc>
              <a:buNone/>
            </a:pPr>
            <a:r>
              <a:rPr lang="fa-IR" sz="2700" b="1" dirty="0" smtClean="0">
                <a:solidFill>
                  <a:schemeClr val="tx2">
                    <a:lumMod val="60000"/>
                    <a:lumOff val="40000"/>
                  </a:schemeClr>
                </a:solidFill>
                <a:latin typeface="Times New Roman" panose="02020603050405020304" pitchFamily="18" charset="0"/>
                <a:ea typeface="Times New Roman" panose="02020603050405020304" pitchFamily="18" charset="0"/>
              </a:rPr>
              <a:t>تصویب قانون و آیین نامه اجرایی مقابله و پیشگیری با تقلب در آثار علمی</a:t>
            </a:r>
            <a:endParaRPr lang="en-US" sz="2700" b="1" dirty="0" smtClean="0">
              <a:solidFill>
                <a:schemeClr val="tx2">
                  <a:lumMod val="60000"/>
                  <a:lumOff val="40000"/>
                </a:schemeClr>
              </a:solidFill>
              <a:latin typeface="Times New Roman" panose="02020603050405020304" pitchFamily="18" charset="0"/>
              <a:ea typeface="Times New Roman" panose="02020603050405020304" pitchFamily="18" charset="0"/>
            </a:endParaRPr>
          </a:p>
          <a:p>
            <a:pPr algn="justLow">
              <a:lnSpc>
                <a:spcPct val="160000"/>
              </a:lnSpc>
              <a:buNone/>
            </a:pPr>
            <a:r>
              <a:rPr lang="fa-IR" b="1" dirty="0" smtClean="0">
                <a:latin typeface="Times New Roman" panose="02020603050405020304" pitchFamily="18" charset="0"/>
                <a:ea typeface="Times New Roman" panose="02020603050405020304" pitchFamily="18" charset="0"/>
              </a:rPr>
              <a:t>   1- چالش‌های اخلاقی پیش از تصمیم‌گیری</a:t>
            </a:r>
          </a:p>
          <a:p>
            <a:pPr lvl="1" algn="justLow">
              <a:lnSpc>
                <a:spcPct val="160000"/>
              </a:lnSpc>
            </a:pPr>
            <a:r>
              <a:rPr lang="fa-IR" dirty="0" smtClean="0">
                <a:solidFill>
                  <a:schemeClr val="tx1"/>
                </a:solidFill>
                <a:latin typeface="Times New Roman" panose="02020603050405020304" pitchFamily="18" charset="0"/>
                <a:ea typeface="Times New Roman" panose="02020603050405020304" pitchFamily="18" charset="0"/>
              </a:rPr>
              <a:t>در </a:t>
            </a:r>
            <a:r>
              <a:rPr lang="fa-IR" dirty="0">
                <a:solidFill>
                  <a:schemeClr val="tx1"/>
                </a:solidFill>
                <a:latin typeface="Times New Roman" panose="02020603050405020304" pitchFamily="18" charset="0"/>
                <a:ea typeface="Times New Roman" panose="02020603050405020304" pitchFamily="18" charset="0"/>
              </a:rPr>
              <a:t>تصویب قانون و آیین نامه اجرایی طی کردن مرحله ای دموکراتیک میتوانست بسیاری از وجوه که امروز فقدان آن احساس میشود را لحاظ کند. </a:t>
            </a:r>
            <a:endParaRPr lang="fa-IR" dirty="0" smtClean="0">
              <a:solidFill>
                <a:schemeClr val="tx1"/>
              </a:solidFill>
              <a:latin typeface="Times New Roman" panose="02020603050405020304" pitchFamily="18" charset="0"/>
              <a:ea typeface="Times New Roman" panose="02020603050405020304" pitchFamily="18" charset="0"/>
            </a:endParaRPr>
          </a:p>
          <a:p>
            <a:pPr lvl="1" algn="justLow">
              <a:lnSpc>
                <a:spcPct val="160000"/>
              </a:lnSpc>
            </a:pPr>
            <a:r>
              <a:rPr lang="fa-IR" dirty="0" smtClean="0">
                <a:solidFill>
                  <a:schemeClr val="tx1"/>
                </a:solidFill>
                <a:latin typeface="Times New Roman" panose="02020603050405020304" pitchFamily="18" charset="0"/>
                <a:ea typeface="Times New Roman" panose="02020603050405020304" pitchFamily="18" charset="0"/>
              </a:rPr>
              <a:t>در </a:t>
            </a:r>
            <a:r>
              <a:rPr lang="fa-IR" dirty="0">
                <a:solidFill>
                  <a:schemeClr val="tx1"/>
                </a:solidFill>
                <a:latin typeface="Times New Roman" panose="02020603050405020304" pitchFamily="18" charset="0"/>
                <a:ea typeface="Times New Roman" panose="02020603050405020304" pitchFamily="18" charset="0"/>
              </a:rPr>
              <a:t>مورد قانون تعریفی که از تقلب علمی در  ارائه شده نحیف‌تر از آن است که بتواند مفهوم غنی‌تر سوءرفتار علمی را در خود جای دهد. </a:t>
            </a:r>
            <a:endParaRPr lang="fa-IR" dirty="0" smtClean="0">
              <a:solidFill>
                <a:schemeClr val="tx1"/>
              </a:solidFill>
              <a:latin typeface="Times New Roman" panose="02020603050405020304" pitchFamily="18" charset="0"/>
              <a:ea typeface="Times New Roman" panose="02020603050405020304" pitchFamily="18" charset="0"/>
            </a:endParaRPr>
          </a:p>
          <a:p>
            <a:pPr lvl="1" algn="justLow">
              <a:lnSpc>
                <a:spcPct val="160000"/>
              </a:lnSpc>
            </a:pPr>
            <a:r>
              <a:rPr lang="fa-IR" dirty="0" smtClean="0">
                <a:solidFill>
                  <a:schemeClr val="tx1"/>
                </a:solidFill>
                <a:latin typeface="Times New Roman" panose="02020603050405020304" pitchFamily="18" charset="0"/>
                <a:ea typeface="Times New Roman" panose="02020603050405020304" pitchFamily="18" charset="0"/>
              </a:rPr>
              <a:t>نتیجه </a:t>
            </a:r>
            <a:r>
              <a:rPr lang="fa-IR" dirty="0">
                <a:solidFill>
                  <a:schemeClr val="tx1"/>
                </a:solidFill>
                <a:latin typeface="Times New Roman" panose="02020603050405020304" pitchFamily="18" charset="0"/>
                <a:ea typeface="Times New Roman" panose="02020603050405020304" pitchFamily="18" charset="0"/>
              </a:rPr>
              <a:t>این است که  در تهیه آیین نامه اجرایی (هر چند به نظر میرسد که تهیه پیشنویس آن مسیری دموکراتیک را طی میکند) محدودیت‌هایی ایجاد شود</a:t>
            </a:r>
            <a:r>
              <a:rPr lang="fa-IR" dirty="0" smtClean="0">
                <a:solidFill>
                  <a:schemeClr val="tx1"/>
                </a:solidFill>
                <a:latin typeface="Times New Roman" panose="02020603050405020304" pitchFamily="18" charset="0"/>
                <a:ea typeface="Times New Roman" panose="02020603050405020304" pitchFamily="18" charset="0"/>
              </a:rPr>
              <a:t>.</a:t>
            </a:r>
          </a:p>
          <a:p>
            <a:pPr lvl="1" algn="justLow">
              <a:lnSpc>
                <a:spcPct val="160000"/>
              </a:lnSpc>
            </a:pPr>
            <a:endParaRPr lang="en-US" sz="2200" dirty="0">
              <a:solidFill>
                <a:schemeClr val="tx1"/>
              </a:solidFill>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a:xfrm>
            <a:off x="0" y="6492240"/>
            <a:ext cx="971600" cy="365760"/>
          </a:xfrm>
        </p:spPr>
        <p:txBody>
          <a:bodyPr/>
          <a:lstStyle/>
          <a:p>
            <a:fld id="{85360FD1-730F-4C18-B25B-3934FD1E2396}" type="slidenum">
              <a:rPr lang="fa-IR" smtClean="0"/>
              <a:pPr/>
              <a:t>26</a:t>
            </a:fld>
            <a:r>
              <a:rPr lang="fa-IR" dirty="0"/>
              <a:t> از </a:t>
            </a:r>
            <a:r>
              <a:rPr lang="fa-IR" dirty="0" smtClean="0"/>
              <a:t>30</a:t>
            </a:r>
            <a:endParaRPr lang="fa-IR" dirty="0"/>
          </a:p>
        </p:txBody>
      </p:sp>
      <p:sp>
        <p:nvSpPr>
          <p:cNvPr id="5" name="Title 1"/>
          <p:cNvSpPr txBox="1">
            <a:spLocks/>
          </p:cNvSpPr>
          <p:nvPr/>
        </p:nvSpPr>
        <p:spPr>
          <a:xfrm>
            <a:off x="251520" y="1484784"/>
            <a:ext cx="8458200" cy="1470025"/>
          </a:xfrm>
          <a:prstGeom prst="rect">
            <a:avLst/>
          </a:prstGeom>
        </p:spPr>
        <p:txBody>
          <a:bodyPr vert="horz" anchor="ctr">
            <a:normAutofit fontScale="97500"/>
          </a:body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chemeClr val="tx2"/>
              </a:solidFill>
              <a:effectLst/>
              <a:uLnTx/>
              <a:uFillTx/>
              <a:latin typeface="+mj-lt"/>
              <a:ea typeface="+mj-ea"/>
              <a:cs typeface="B Titr" pitchFamily="2" charset="-78"/>
            </a:endParaRPr>
          </a:p>
        </p:txBody>
      </p:sp>
    </p:spTree>
    <p:extLst>
      <p:ext uri="{BB962C8B-B14F-4D97-AF65-F5344CB8AC3E}">
        <p14:creationId xmlns:p14="http://schemas.microsoft.com/office/powerpoint/2010/main" val="23644063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2"/>
            <a:ext cx="8229600" cy="4657704"/>
          </a:xfrm>
        </p:spPr>
        <p:txBody>
          <a:bodyPr>
            <a:normAutofit/>
          </a:bodyPr>
          <a:lstStyle/>
          <a:p>
            <a:pPr algn="justLow">
              <a:lnSpc>
                <a:spcPct val="130000"/>
              </a:lnSpc>
              <a:buNone/>
            </a:pPr>
            <a:r>
              <a:rPr lang="fa-IR" b="1" dirty="0" smtClean="0"/>
              <a:t>2- چالش‌های </a:t>
            </a:r>
            <a:r>
              <a:rPr lang="fa-IR" b="1" dirty="0"/>
              <a:t>اخلاقی پس از </a:t>
            </a:r>
            <a:r>
              <a:rPr lang="fa-IR" b="1" dirty="0" smtClean="0"/>
              <a:t>تصمیم‌گیری</a:t>
            </a:r>
          </a:p>
          <a:p>
            <a:pPr lvl="1" algn="justLow">
              <a:lnSpc>
                <a:spcPct val="130000"/>
              </a:lnSpc>
            </a:pPr>
            <a:r>
              <a:rPr lang="fa-IR" dirty="0" smtClean="0">
                <a:solidFill>
                  <a:schemeClr val="tx1"/>
                </a:solidFill>
                <a:latin typeface="Times New Roman" panose="02020603050405020304" pitchFamily="18" charset="0"/>
                <a:ea typeface="Times New Roman" panose="02020603050405020304" pitchFamily="18" charset="0"/>
              </a:rPr>
              <a:t>آیا  </a:t>
            </a:r>
            <a:r>
              <a:rPr lang="fa-IR" dirty="0">
                <a:solidFill>
                  <a:schemeClr val="tx1"/>
                </a:solidFill>
                <a:latin typeface="Times New Roman" panose="02020603050405020304" pitchFamily="18" charset="0"/>
                <a:ea typeface="Times New Roman" panose="02020603050405020304" pitchFamily="18" charset="0"/>
              </a:rPr>
              <a:t>ارزیابی پسینی در این سیاست (در مورد قانون پیش‌گیری و مقابله با تقلب در آثار علمی وجود خواهد داشت و اینکه تا چه اندازه این بازنگری با دغدغه﻿ها و ارزش﻿های موجود در رشته﻿های متفاوت دانشگاهی مرتبط می﻿شوند نیز از مواردی است که وجه اخلاقی سیاست مورد نظر را روشن خواهد کرد. </a:t>
            </a:r>
            <a:endParaRPr lang="en-US" dirty="0">
              <a:solidFill>
                <a:schemeClr val="tx1"/>
              </a:solidFill>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a:xfrm>
            <a:off x="0" y="6492240"/>
            <a:ext cx="971600" cy="365760"/>
          </a:xfrm>
        </p:spPr>
        <p:txBody>
          <a:bodyPr/>
          <a:lstStyle/>
          <a:p>
            <a:fld id="{85360FD1-730F-4C18-B25B-3934FD1E2396}" type="slidenum">
              <a:rPr lang="fa-IR" smtClean="0"/>
              <a:pPr/>
              <a:t>27</a:t>
            </a:fld>
            <a:r>
              <a:rPr lang="fa-IR" dirty="0"/>
              <a:t> از </a:t>
            </a:r>
            <a:r>
              <a:rPr lang="fa-IR" dirty="0" smtClean="0"/>
              <a:t>30</a:t>
            </a:r>
            <a:endParaRPr lang="fa-IR" dirty="0"/>
          </a:p>
        </p:txBody>
      </p:sp>
      <p:sp>
        <p:nvSpPr>
          <p:cNvPr id="5" name="Title 1"/>
          <p:cNvSpPr txBox="1">
            <a:spLocks/>
          </p:cNvSpPr>
          <p:nvPr/>
        </p:nvSpPr>
        <p:spPr>
          <a:xfrm>
            <a:off x="457200" y="692696"/>
            <a:ext cx="8229600" cy="1066800"/>
          </a:xfrm>
          <a:prstGeom prst="rect">
            <a:avLst/>
          </a:prstGeom>
        </p:spPr>
        <p:txBody>
          <a:bodyPr vert="horz" anchor="ctr">
            <a:normAutofit/>
          </a:bodyPr>
          <a:lstStyle/>
          <a:p>
            <a:pPr lvl="0">
              <a:spcBef>
                <a:spcPct val="0"/>
              </a:spcBef>
              <a:defRPr/>
            </a:pPr>
            <a:r>
              <a:rPr kumimoji="0" lang="fa-IR" sz="3200" b="1" i="0" u="none" strike="noStrike" kern="1200" cap="none" spc="0" normalizeH="0" baseline="0" noProof="0" dirty="0" smtClean="0">
                <a:ln>
                  <a:noFill/>
                </a:ln>
                <a:solidFill>
                  <a:schemeClr val="tx2"/>
                </a:solidFill>
                <a:effectLst/>
                <a:uLnTx/>
                <a:uFillTx/>
                <a:latin typeface="Times New Roman" panose="02020603050405020304" pitchFamily="18" charset="0"/>
                <a:ea typeface="Times New Roman" panose="02020603050405020304" pitchFamily="18" charset="0"/>
                <a:cs typeface="B Titr" panose="00000700000000000000" pitchFamily="2" charset="-78"/>
              </a:rPr>
              <a:t>5- </a:t>
            </a:r>
            <a:r>
              <a:rPr lang="fa-IR" sz="3200" b="1" dirty="0">
                <a:solidFill>
                  <a:schemeClr val="tx2"/>
                </a:solidFill>
                <a:latin typeface="Times New Roman" panose="02020603050405020304" pitchFamily="18" charset="0"/>
                <a:ea typeface="Times New Roman" panose="02020603050405020304" pitchFamily="18" charset="0"/>
                <a:cs typeface="B Titr" panose="00000700000000000000" pitchFamily="2" charset="-78"/>
              </a:rPr>
              <a:t>مطالعه موردی </a:t>
            </a:r>
            <a:r>
              <a:rPr kumimoji="0" lang="fa-IR" sz="3200" b="1" i="0" u="none" strike="noStrike" kern="1200" cap="none" spc="0" normalizeH="0" baseline="0" noProof="0" dirty="0" smtClean="0">
                <a:ln>
                  <a:noFill/>
                </a:ln>
                <a:solidFill>
                  <a:schemeClr val="tx2"/>
                </a:solidFill>
                <a:effectLst/>
                <a:uLnTx/>
                <a:uFillTx/>
                <a:latin typeface="Times New Roman" panose="02020603050405020304" pitchFamily="18" charset="0"/>
                <a:ea typeface="Times New Roman" panose="02020603050405020304" pitchFamily="18" charset="0"/>
                <a:cs typeface="B Titr" panose="00000700000000000000" pitchFamily="2" charset="-78"/>
              </a:rPr>
              <a:t>(ادامه)  </a:t>
            </a:r>
            <a:endParaRPr kumimoji="0" lang="en-US" sz="3200" b="1" i="0" u="none" strike="noStrike" kern="1200" cap="none" spc="0" normalizeH="0" baseline="0" noProof="0" dirty="0">
              <a:ln>
                <a:noFill/>
              </a:ln>
              <a:solidFill>
                <a:schemeClr val="tx2"/>
              </a:solidFill>
              <a:effectLst/>
              <a:uLnTx/>
              <a:uFillTx/>
              <a:latin typeface="+mj-lt"/>
              <a:ea typeface="+mj-ea"/>
              <a:cs typeface="B Titr" pitchFamily="2" charset="-78"/>
            </a:endParaRPr>
          </a:p>
        </p:txBody>
      </p:sp>
    </p:spTree>
    <p:extLst>
      <p:ext uri="{BB962C8B-B14F-4D97-AF65-F5344CB8AC3E}">
        <p14:creationId xmlns:p14="http://schemas.microsoft.com/office/powerpoint/2010/main" val="40585076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729712"/>
          </a:xfrm>
        </p:spPr>
        <p:txBody>
          <a:bodyPr>
            <a:normAutofit/>
          </a:bodyPr>
          <a:lstStyle/>
          <a:p>
            <a:pPr algn="just">
              <a:buNone/>
            </a:pPr>
            <a:r>
              <a:rPr lang="fa-IR" b="1" dirty="0" smtClean="0"/>
              <a:t>3- ابعاد </a:t>
            </a:r>
            <a:r>
              <a:rPr lang="fa-IR" b="1" dirty="0"/>
              <a:t>اخلاقی ساختارهای تثبیت شده اقتصادی-اجتماعی و حقوقی</a:t>
            </a:r>
            <a:endParaRPr lang="fa-IR" dirty="0" smtClean="0"/>
          </a:p>
          <a:p>
            <a:pPr algn="just"/>
            <a:endParaRPr lang="fa-IR" b="1" dirty="0" smtClean="0"/>
          </a:p>
          <a:p>
            <a:pPr lvl="1" algn="just"/>
            <a:r>
              <a:rPr lang="fa-IR" dirty="0" smtClean="0">
                <a:solidFill>
                  <a:schemeClr val="tx1"/>
                </a:solidFill>
              </a:rPr>
              <a:t>بسیاری </a:t>
            </a:r>
            <a:r>
              <a:rPr lang="fa-IR" dirty="0">
                <a:solidFill>
                  <a:schemeClr val="tx1"/>
                </a:solidFill>
              </a:rPr>
              <a:t>عامل اصلی و اساسی سوءرفتارهای علمی را تصویب آیین‌نامه ارتقای اعضای هیئت علمی که (بیشتر از آنکه به کیفیت فعالیت‌های پژوهشی توجه کند) بسیار کمیت نگر است میدانند. </a:t>
            </a:r>
            <a:endParaRPr lang="fa-IR" dirty="0" smtClean="0">
              <a:solidFill>
                <a:schemeClr val="tx1"/>
              </a:solidFill>
            </a:endParaRPr>
          </a:p>
          <a:p>
            <a:pPr algn="just"/>
            <a:endParaRPr lang="fa-IR" dirty="0" smtClean="0"/>
          </a:p>
          <a:p>
            <a:pPr lvl="1" algn="just"/>
            <a:r>
              <a:rPr lang="fa-IR" dirty="0" smtClean="0">
                <a:solidFill>
                  <a:schemeClr val="tx1"/>
                </a:solidFill>
              </a:rPr>
              <a:t>بالا </a:t>
            </a:r>
            <a:r>
              <a:rPr lang="fa-IR" dirty="0">
                <a:solidFill>
                  <a:schemeClr val="tx1"/>
                </a:solidFill>
              </a:rPr>
              <a:t>بردن کمیت‌ها ممکن است از روش‌هایی به دست آید که (حتی اگر غیرقانونی نباشند) الزاماً (به لحاظ علمی) ارزشمند نیستند.</a:t>
            </a:r>
            <a:endParaRPr lang="en-US" dirty="0">
              <a:solidFill>
                <a:schemeClr val="tx1"/>
              </a:solidFill>
            </a:endParaRPr>
          </a:p>
        </p:txBody>
      </p:sp>
      <p:sp>
        <p:nvSpPr>
          <p:cNvPr id="4" name="Slide Number Placeholder 3"/>
          <p:cNvSpPr>
            <a:spLocks noGrp="1"/>
          </p:cNvSpPr>
          <p:nvPr>
            <p:ph type="sldNum" sz="quarter" idx="10"/>
          </p:nvPr>
        </p:nvSpPr>
        <p:spPr>
          <a:xfrm>
            <a:off x="0" y="6492240"/>
            <a:ext cx="971600" cy="365760"/>
          </a:xfrm>
        </p:spPr>
        <p:txBody>
          <a:bodyPr/>
          <a:lstStyle/>
          <a:p>
            <a:r>
              <a:rPr lang="fa-IR" dirty="0" smtClean="0"/>
              <a:t> </a:t>
            </a:r>
            <a:fld id="{85360FD1-730F-4C18-B25B-3934FD1E2396}" type="slidenum">
              <a:rPr lang="fa-IR" smtClean="0"/>
              <a:pPr/>
              <a:t>28</a:t>
            </a:fld>
            <a:r>
              <a:rPr lang="fa-IR" dirty="0"/>
              <a:t> از </a:t>
            </a:r>
            <a:r>
              <a:rPr lang="fa-IR" dirty="0" smtClean="0"/>
              <a:t>30</a:t>
            </a:r>
            <a:endParaRPr lang="fa-IR" dirty="0"/>
          </a:p>
        </p:txBody>
      </p:sp>
      <p:sp>
        <p:nvSpPr>
          <p:cNvPr id="6" name="Title 1"/>
          <p:cNvSpPr txBox="1">
            <a:spLocks/>
          </p:cNvSpPr>
          <p:nvPr/>
        </p:nvSpPr>
        <p:spPr>
          <a:xfrm>
            <a:off x="457200" y="692696"/>
            <a:ext cx="8229600" cy="1066800"/>
          </a:xfrm>
          <a:prstGeom prst="rect">
            <a:avLst/>
          </a:prstGeom>
        </p:spPr>
        <p:txBody>
          <a:bodyPr vert="horz" anchor="ctr">
            <a:normAutofit/>
          </a:bodyPr>
          <a:lstStyle/>
          <a:p>
            <a:pPr lvl="0">
              <a:spcBef>
                <a:spcPct val="0"/>
              </a:spcBef>
              <a:defRPr/>
            </a:pPr>
            <a:r>
              <a:rPr kumimoji="0" lang="fa-IR" sz="3200" b="1" i="0" u="none" strike="noStrike" kern="1200" cap="none" spc="0" normalizeH="0" baseline="0" noProof="0" dirty="0" smtClean="0">
                <a:ln>
                  <a:noFill/>
                </a:ln>
                <a:solidFill>
                  <a:schemeClr val="tx2"/>
                </a:solidFill>
                <a:effectLst/>
                <a:uLnTx/>
                <a:uFillTx/>
                <a:latin typeface="Times New Roman" panose="02020603050405020304" pitchFamily="18" charset="0"/>
                <a:ea typeface="Times New Roman" panose="02020603050405020304" pitchFamily="18" charset="0"/>
                <a:cs typeface="B Titr" panose="00000700000000000000" pitchFamily="2" charset="-78"/>
              </a:rPr>
              <a:t>5- </a:t>
            </a:r>
            <a:r>
              <a:rPr lang="fa-IR" sz="3200" b="1" dirty="0">
                <a:solidFill>
                  <a:schemeClr val="tx2"/>
                </a:solidFill>
                <a:latin typeface="Times New Roman" panose="02020603050405020304" pitchFamily="18" charset="0"/>
                <a:ea typeface="Times New Roman" panose="02020603050405020304" pitchFamily="18" charset="0"/>
                <a:cs typeface="B Titr" panose="00000700000000000000" pitchFamily="2" charset="-78"/>
              </a:rPr>
              <a:t>مطالعه موردی </a:t>
            </a:r>
            <a:r>
              <a:rPr kumimoji="0" lang="fa-IR" sz="3200" b="1" i="0" u="none" strike="noStrike" kern="1200" cap="none" spc="0" normalizeH="0" baseline="0" noProof="0" dirty="0" smtClean="0">
                <a:ln>
                  <a:noFill/>
                </a:ln>
                <a:solidFill>
                  <a:schemeClr val="tx2"/>
                </a:solidFill>
                <a:effectLst/>
                <a:uLnTx/>
                <a:uFillTx/>
                <a:latin typeface="Times New Roman" panose="02020603050405020304" pitchFamily="18" charset="0"/>
                <a:ea typeface="Times New Roman" panose="02020603050405020304" pitchFamily="18" charset="0"/>
                <a:cs typeface="B Titr" panose="00000700000000000000" pitchFamily="2" charset="-78"/>
              </a:rPr>
              <a:t>(ادامه)  </a:t>
            </a:r>
            <a:endParaRPr kumimoji="0" lang="en-US" sz="3200" b="1" i="0" u="none" strike="noStrike" kern="1200" cap="none" spc="0" normalizeH="0" baseline="0" noProof="0" dirty="0">
              <a:ln>
                <a:noFill/>
              </a:ln>
              <a:solidFill>
                <a:schemeClr val="tx2"/>
              </a:solidFill>
              <a:effectLst/>
              <a:uLnTx/>
              <a:uFillTx/>
              <a:latin typeface="+mj-lt"/>
              <a:ea typeface="+mj-ea"/>
              <a:cs typeface="B Titr" pitchFamily="2" charset="-78"/>
            </a:endParaRPr>
          </a:p>
        </p:txBody>
      </p:sp>
    </p:spTree>
    <p:extLst>
      <p:ext uri="{BB962C8B-B14F-4D97-AF65-F5344CB8AC3E}">
        <p14:creationId xmlns:p14="http://schemas.microsoft.com/office/powerpoint/2010/main" val="28404688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2"/>
            <a:ext cx="8229600" cy="4657704"/>
          </a:xfrm>
        </p:spPr>
        <p:txBody>
          <a:bodyPr/>
          <a:lstStyle/>
          <a:p>
            <a:pPr algn="just">
              <a:buNone/>
            </a:pPr>
            <a:r>
              <a:rPr lang="fa-IR" b="1" dirty="0" smtClean="0"/>
              <a:t>4- گروه‌های </a:t>
            </a:r>
            <a:r>
              <a:rPr lang="fa-IR" b="1" dirty="0"/>
              <a:t>ذی‌نفع و چالش‌های </a:t>
            </a:r>
            <a:r>
              <a:rPr lang="fa-IR" b="1" dirty="0" smtClean="0"/>
              <a:t>اخلاقی</a:t>
            </a:r>
          </a:p>
          <a:p>
            <a:pPr algn="just"/>
            <a:endParaRPr lang="fa-IR" b="1" dirty="0" smtClean="0"/>
          </a:p>
          <a:p>
            <a:pPr lvl="1" algn="just"/>
            <a:r>
              <a:rPr lang="fa-IR" dirty="0" smtClean="0">
                <a:solidFill>
                  <a:schemeClr val="tx1"/>
                </a:solidFill>
              </a:rPr>
              <a:t>وجود رشته های </a:t>
            </a:r>
            <a:r>
              <a:rPr lang="fa-IR" dirty="0">
                <a:solidFill>
                  <a:schemeClr val="tx1"/>
                </a:solidFill>
              </a:rPr>
              <a:t>دانشگاهی متفاوت با ماهیتها و </a:t>
            </a:r>
            <a:r>
              <a:rPr lang="fa-IR" dirty="0" smtClean="0">
                <a:solidFill>
                  <a:schemeClr val="tx1"/>
                </a:solidFill>
              </a:rPr>
              <a:t>شیوه های </a:t>
            </a:r>
            <a:r>
              <a:rPr lang="fa-IR" dirty="0">
                <a:solidFill>
                  <a:schemeClr val="tx1"/>
                </a:solidFill>
              </a:rPr>
              <a:t>عملکرد متفاوت که با تصویب آیین‌نامه مورد نظر ناچار به تبعیت از تصمیم سیاست‌گذارانه واحدی هستند نشان دهنده این است که در تصمیم گیری و تصویب این آیین نامه گروه های ذی نفع متفاوت دخالت داده نشده اند. </a:t>
            </a:r>
            <a:endParaRPr lang="en-US" dirty="0">
              <a:solidFill>
                <a:schemeClr val="tx1"/>
              </a:solidFill>
            </a:endParaRPr>
          </a:p>
        </p:txBody>
      </p:sp>
      <p:sp>
        <p:nvSpPr>
          <p:cNvPr id="4" name="Slide Number Placeholder 3"/>
          <p:cNvSpPr>
            <a:spLocks noGrp="1"/>
          </p:cNvSpPr>
          <p:nvPr>
            <p:ph type="sldNum" sz="quarter" idx="10"/>
          </p:nvPr>
        </p:nvSpPr>
        <p:spPr>
          <a:xfrm>
            <a:off x="0" y="6492240"/>
            <a:ext cx="971600" cy="365760"/>
          </a:xfrm>
        </p:spPr>
        <p:txBody>
          <a:bodyPr/>
          <a:lstStyle/>
          <a:p>
            <a:fld id="{85360FD1-730F-4C18-B25B-3934FD1E2396}" type="slidenum">
              <a:rPr lang="fa-IR" smtClean="0"/>
              <a:pPr/>
              <a:t>29</a:t>
            </a:fld>
            <a:r>
              <a:rPr lang="fa-IR" dirty="0"/>
              <a:t> از </a:t>
            </a:r>
            <a:r>
              <a:rPr lang="fa-IR" dirty="0" smtClean="0"/>
              <a:t>30</a:t>
            </a:r>
            <a:endParaRPr lang="fa-IR" dirty="0"/>
          </a:p>
        </p:txBody>
      </p:sp>
      <p:sp>
        <p:nvSpPr>
          <p:cNvPr id="5" name="Title 1"/>
          <p:cNvSpPr txBox="1">
            <a:spLocks/>
          </p:cNvSpPr>
          <p:nvPr/>
        </p:nvSpPr>
        <p:spPr>
          <a:xfrm>
            <a:off x="457200" y="692696"/>
            <a:ext cx="8229600" cy="1066800"/>
          </a:xfrm>
          <a:prstGeom prst="rect">
            <a:avLst/>
          </a:prstGeom>
        </p:spPr>
        <p:txBody>
          <a:bodyPr vert="horz" anchor="ctr">
            <a:normAutofit/>
          </a:bodyPr>
          <a:lstStyle/>
          <a:p>
            <a:pPr lvl="0">
              <a:spcBef>
                <a:spcPct val="0"/>
              </a:spcBef>
              <a:defRPr/>
            </a:pPr>
            <a:r>
              <a:rPr kumimoji="0" lang="fa-IR" sz="3200" b="1" i="0" u="none" strike="noStrike" kern="1200" cap="none" spc="0" normalizeH="0" baseline="0" noProof="0" dirty="0" smtClean="0">
                <a:ln>
                  <a:noFill/>
                </a:ln>
                <a:solidFill>
                  <a:schemeClr val="tx2"/>
                </a:solidFill>
                <a:effectLst/>
                <a:uLnTx/>
                <a:uFillTx/>
                <a:latin typeface="Times New Roman" panose="02020603050405020304" pitchFamily="18" charset="0"/>
                <a:ea typeface="Times New Roman" panose="02020603050405020304" pitchFamily="18" charset="0"/>
                <a:cs typeface="B Titr" panose="00000700000000000000" pitchFamily="2" charset="-78"/>
              </a:rPr>
              <a:t>5- </a:t>
            </a:r>
            <a:r>
              <a:rPr lang="fa-IR" sz="3200" b="1" dirty="0">
                <a:solidFill>
                  <a:schemeClr val="tx2"/>
                </a:solidFill>
                <a:latin typeface="Times New Roman" panose="02020603050405020304" pitchFamily="18" charset="0"/>
                <a:ea typeface="Times New Roman" panose="02020603050405020304" pitchFamily="18" charset="0"/>
                <a:cs typeface="B Titr" panose="00000700000000000000" pitchFamily="2" charset="-78"/>
              </a:rPr>
              <a:t>مطالعه موردی </a:t>
            </a:r>
            <a:r>
              <a:rPr kumimoji="0" lang="fa-IR" sz="3200" b="1" i="0" u="none" strike="noStrike" kern="1200" cap="none" spc="0" normalizeH="0" baseline="0" noProof="0" dirty="0" smtClean="0">
                <a:ln>
                  <a:noFill/>
                </a:ln>
                <a:solidFill>
                  <a:schemeClr val="tx2"/>
                </a:solidFill>
                <a:effectLst/>
                <a:uLnTx/>
                <a:uFillTx/>
                <a:latin typeface="Times New Roman" panose="02020603050405020304" pitchFamily="18" charset="0"/>
                <a:ea typeface="Times New Roman" panose="02020603050405020304" pitchFamily="18" charset="0"/>
                <a:cs typeface="B Titr" panose="00000700000000000000" pitchFamily="2" charset="-78"/>
              </a:rPr>
              <a:t>(ادامه)  </a:t>
            </a:r>
            <a:endParaRPr kumimoji="0" lang="en-US" sz="3200" b="1" i="0" u="none" strike="noStrike" kern="1200" cap="none" spc="0" normalizeH="0" baseline="0" noProof="0" dirty="0">
              <a:ln>
                <a:noFill/>
              </a:ln>
              <a:solidFill>
                <a:schemeClr val="tx2"/>
              </a:solidFill>
              <a:effectLst/>
              <a:uLnTx/>
              <a:uFillTx/>
              <a:latin typeface="+mj-lt"/>
              <a:ea typeface="+mj-ea"/>
              <a:cs typeface="B Titr" pitchFamily="2" charset="-78"/>
            </a:endParaRPr>
          </a:p>
        </p:txBody>
      </p:sp>
    </p:spTree>
    <p:extLst>
      <p:ext uri="{BB962C8B-B14F-4D97-AF65-F5344CB8AC3E}">
        <p14:creationId xmlns:p14="http://schemas.microsoft.com/office/powerpoint/2010/main" val="871636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024"/>
            <a:ext cx="8229600" cy="1066800"/>
          </a:xfrm>
        </p:spPr>
        <p:txBody>
          <a:bodyPr>
            <a:normAutofit/>
          </a:bodyPr>
          <a:lstStyle/>
          <a:p>
            <a:r>
              <a:rPr lang="fa-IR" sz="3200" b="1" dirty="0" smtClean="0">
                <a:latin typeface="Times New Roman" panose="02020603050405020304" pitchFamily="18" charset="0"/>
                <a:ea typeface="Times New Roman" panose="02020603050405020304" pitchFamily="18" charset="0"/>
              </a:rPr>
              <a:t>1- اخلاق سیاستگذاری</a:t>
            </a:r>
            <a:endParaRPr lang="en-US" sz="3200" b="1" dirty="0">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idx="1"/>
          </p:nvPr>
        </p:nvSpPr>
        <p:spPr>
          <a:xfrm>
            <a:off x="457200" y="1916832"/>
            <a:ext cx="8229600" cy="4657704"/>
          </a:xfrm>
        </p:spPr>
        <p:txBody>
          <a:bodyPr>
            <a:normAutofit/>
          </a:bodyPr>
          <a:lstStyle/>
          <a:p>
            <a:pPr algn="justLow">
              <a:lnSpc>
                <a:spcPct val="150000"/>
              </a:lnSpc>
              <a:buNone/>
            </a:pPr>
            <a:r>
              <a:rPr lang="fa-IR" dirty="0" smtClean="0">
                <a:solidFill>
                  <a:srgbClr val="FF0000"/>
                </a:solidFill>
              </a:rPr>
              <a:t>اخلاق سیاستگذاری: </a:t>
            </a:r>
            <a:r>
              <a:rPr lang="fa-IR" dirty="0" smtClean="0"/>
              <a:t>شاخه ای از اخلاق کاربردی</a:t>
            </a:r>
          </a:p>
          <a:p>
            <a:pPr algn="justLow">
              <a:lnSpc>
                <a:spcPct val="150000"/>
              </a:lnSpc>
              <a:buNone/>
            </a:pPr>
            <a:r>
              <a:rPr lang="fa-IR" dirty="0" smtClean="0">
                <a:solidFill>
                  <a:srgbClr val="FF0000"/>
                </a:solidFill>
              </a:rPr>
              <a:t>اخلاق سیاستگذاری علم و فناوری: </a:t>
            </a:r>
            <a:r>
              <a:rPr lang="fa-IR" dirty="0" smtClean="0"/>
              <a:t>بسط مسائل اخلاق سیاستگذاری به موضوع علم و فناوری</a:t>
            </a:r>
          </a:p>
          <a:p>
            <a:pPr algn="justLow">
              <a:lnSpc>
                <a:spcPct val="150000"/>
              </a:lnSpc>
              <a:buNone/>
            </a:pPr>
            <a:r>
              <a:rPr lang="fa-IR" dirty="0" smtClean="0">
                <a:solidFill>
                  <a:srgbClr val="FF0000"/>
                </a:solidFill>
              </a:rPr>
              <a:t>هدف: </a:t>
            </a:r>
            <a:r>
              <a:rPr lang="fa-IR" dirty="0">
                <a:latin typeface="Times New Roman" panose="02020603050405020304" pitchFamily="18" charset="0"/>
                <a:ea typeface="Times New Roman" panose="02020603050405020304" pitchFamily="18" charset="0"/>
              </a:rPr>
              <a:t>تحلیل معضلات، دوراهی­ها و چالش­های اخلاقی درگیر در فرایند سیاست‌گذاری و تصمیم­سازی </a:t>
            </a:r>
            <a:r>
              <a:rPr lang="fa-IR" dirty="0" smtClean="0">
                <a:latin typeface="Times New Roman" panose="02020603050405020304" pitchFamily="18" charset="0"/>
                <a:ea typeface="Times New Roman" panose="02020603050405020304" pitchFamily="18" charset="0"/>
              </a:rPr>
              <a:t>علم و فناوری</a:t>
            </a:r>
          </a:p>
          <a:p>
            <a:pPr algn="justLow">
              <a:lnSpc>
                <a:spcPct val="150000"/>
              </a:lnSpc>
            </a:pPr>
            <a:endParaRPr lang="fa-IR" dirty="0" smtClean="0"/>
          </a:p>
          <a:p>
            <a:pPr algn="justLow">
              <a:lnSpc>
                <a:spcPct val="150000"/>
              </a:lnSpc>
            </a:pPr>
            <a:endParaRPr lang="fa-IR" dirty="0" smtClean="0"/>
          </a:p>
        </p:txBody>
      </p:sp>
      <p:sp>
        <p:nvSpPr>
          <p:cNvPr id="4" name="Slide Number Placeholder 3"/>
          <p:cNvSpPr>
            <a:spLocks noGrp="1"/>
          </p:cNvSpPr>
          <p:nvPr>
            <p:ph type="sldNum" sz="quarter" idx="10"/>
          </p:nvPr>
        </p:nvSpPr>
        <p:spPr>
          <a:xfrm>
            <a:off x="0" y="6492240"/>
            <a:ext cx="971600" cy="365760"/>
          </a:xfrm>
        </p:spPr>
        <p:txBody>
          <a:bodyPr/>
          <a:lstStyle/>
          <a:p>
            <a:fld id="{85360FD1-730F-4C18-B25B-3934FD1E2396}" type="slidenum">
              <a:rPr lang="fa-IR" smtClean="0"/>
              <a:pPr/>
              <a:t>3</a:t>
            </a:fld>
            <a:r>
              <a:rPr lang="fa-IR" dirty="0"/>
              <a:t> از </a:t>
            </a:r>
            <a:r>
              <a:rPr lang="fa-IR" dirty="0" smtClean="0"/>
              <a:t>30</a:t>
            </a:r>
            <a:endParaRPr lang="fa-IR" dirty="0"/>
          </a:p>
        </p:txBody>
      </p:sp>
    </p:spTree>
    <p:extLst>
      <p:ext uri="{BB962C8B-B14F-4D97-AF65-F5344CB8AC3E}">
        <p14:creationId xmlns:p14="http://schemas.microsoft.com/office/powerpoint/2010/main" val="21389151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729712"/>
          </a:xfrm>
        </p:spPr>
        <p:txBody>
          <a:bodyPr>
            <a:normAutofit/>
          </a:bodyPr>
          <a:lstStyle/>
          <a:p>
            <a:pPr algn="just">
              <a:buNone/>
            </a:pPr>
            <a:r>
              <a:rPr lang="fa-IR" b="1" dirty="0" smtClean="0">
                <a:latin typeface="Trebuchet MS"/>
                <a:ea typeface="+mj-ea"/>
              </a:rPr>
              <a:t>5- ایده‌ها </a:t>
            </a:r>
            <a:r>
              <a:rPr lang="fa-IR" b="1" dirty="0">
                <a:latin typeface="Trebuchet MS"/>
                <a:ea typeface="+mj-ea"/>
              </a:rPr>
              <a:t>و ارزش‌های اخلاقی</a:t>
            </a:r>
            <a:endParaRPr lang="fa-IR" dirty="0" smtClean="0">
              <a:latin typeface="Times New Roman" panose="02020603050405020304" pitchFamily="18" charset="0"/>
              <a:ea typeface="Times New Roman" panose="02020603050405020304" pitchFamily="18" charset="0"/>
              <a:cs typeface="B Zar" panose="00000400000000000000" pitchFamily="2" charset="-78"/>
            </a:endParaRPr>
          </a:p>
          <a:p>
            <a:pPr algn="just"/>
            <a:endParaRPr lang="fa-IR" sz="2600" b="1" dirty="0" smtClean="0">
              <a:latin typeface="Times New Roman" panose="02020603050405020304" pitchFamily="18" charset="0"/>
              <a:ea typeface="Times New Roman" panose="02020603050405020304" pitchFamily="18" charset="0"/>
            </a:endParaRPr>
          </a:p>
          <a:p>
            <a:pPr algn="just"/>
            <a:r>
              <a:rPr lang="fa-IR" sz="2600" dirty="0" smtClean="0">
                <a:latin typeface="Times New Roman" panose="02020603050405020304" pitchFamily="18" charset="0"/>
                <a:ea typeface="Times New Roman" panose="02020603050405020304" pitchFamily="18" charset="0"/>
              </a:rPr>
              <a:t>پارادایم‌های </a:t>
            </a:r>
            <a:r>
              <a:rPr lang="fa-IR" sz="2600" dirty="0">
                <a:latin typeface="Times New Roman" panose="02020603050405020304" pitchFamily="18" charset="0"/>
                <a:ea typeface="Times New Roman" panose="02020603050405020304" pitchFamily="18" charset="0"/>
              </a:rPr>
              <a:t>شناختی و جهان‌بینی‌ها و چارچوب‌های هنجاری خاصی در این دوران ذهنیت نخبگان سیاستی ما را جهت می‌داده و تصمیم‌سازی‌های کلیدی آنها را مشروط می‌ساخته است. </a:t>
            </a:r>
            <a:endParaRPr lang="fa-IR" sz="2600" dirty="0" smtClean="0">
              <a:latin typeface="Times New Roman" panose="02020603050405020304" pitchFamily="18" charset="0"/>
              <a:ea typeface="Times New Roman" panose="02020603050405020304" pitchFamily="18" charset="0"/>
            </a:endParaRPr>
          </a:p>
          <a:p>
            <a:pPr algn="just"/>
            <a:endParaRPr lang="fa-IR" sz="2600" dirty="0">
              <a:latin typeface="Times New Roman" panose="02020603050405020304" pitchFamily="18" charset="0"/>
            </a:endParaRPr>
          </a:p>
          <a:p>
            <a:pPr algn="justLow">
              <a:lnSpc>
                <a:spcPct val="130000"/>
              </a:lnSpc>
            </a:pPr>
            <a:r>
              <a:rPr lang="fa-IR" sz="2600" dirty="0" smtClean="0">
                <a:latin typeface="Times New Roman" panose="02020603050405020304" pitchFamily="18" charset="0"/>
                <a:ea typeface="Times New Roman" panose="02020603050405020304" pitchFamily="18" charset="0"/>
              </a:rPr>
              <a:t>نقش </a:t>
            </a:r>
            <a:r>
              <a:rPr lang="fa-IR" sz="2600" dirty="0">
                <a:latin typeface="Times New Roman" panose="02020603050405020304" pitchFamily="18" charset="0"/>
                <a:ea typeface="Times New Roman" panose="02020603050405020304" pitchFamily="18" charset="0"/>
              </a:rPr>
              <a:t>شورای عالی انقلاب فرهنگی (که در نهایت تصویب کننده آیین نامه ارتقا است) در این زمینه میتواند دارای اهمیت باشد. </a:t>
            </a:r>
            <a:endParaRPr lang="en-US" sz="2600" dirty="0">
              <a:latin typeface="Times New Roman" panose="02020603050405020304" pitchFamily="18" charset="0"/>
              <a:ea typeface="Times New Roman" panose="02020603050405020304" pitchFamily="18" charset="0"/>
            </a:endParaRPr>
          </a:p>
          <a:p>
            <a:pPr algn="just"/>
            <a:endParaRPr lang="en-US" dirty="0"/>
          </a:p>
        </p:txBody>
      </p:sp>
      <p:sp>
        <p:nvSpPr>
          <p:cNvPr id="4" name="Slide Number Placeholder 3"/>
          <p:cNvSpPr>
            <a:spLocks noGrp="1"/>
          </p:cNvSpPr>
          <p:nvPr>
            <p:ph type="sldNum" sz="quarter" idx="10"/>
          </p:nvPr>
        </p:nvSpPr>
        <p:spPr>
          <a:xfrm>
            <a:off x="0" y="6492240"/>
            <a:ext cx="971600" cy="365760"/>
          </a:xfrm>
        </p:spPr>
        <p:txBody>
          <a:bodyPr/>
          <a:lstStyle/>
          <a:p>
            <a:fld id="{85360FD1-730F-4C18-B25B-3934FD1E2396}" type="slidenum">
              <a:rPr lang="fa-IR" smtClean="0"/>
              <a:pPr/>
              <a:t>30</a:t>
            </a:fld>
            <a:r>
              <a:rPr lang="fa-IR" dirty="0" smtClean="0"/>
              <a:t> از 30</a:t>
            </a:r>
            <a:endParaRPr lang="fa-IR" dirty="0"/>
          </a:p>
        </p:txBody>
      </p:sp>
      <p:sp>
        <p:nvSpPr>
          <p:cNvPr id="5" name="Title 1"/>
          <p:cNvSpPr txBox="1">
            <a:spLocks/>
          </p:cNvSpPr>
          <p:nvPr/>
        </p:nvSpPr>
        <p:spPr>
          <a:xfrm>
            <a:off x="457200" y="692696"/>
            <a:ext cx="8229600" cy="1066800"/>
          </a:xfrm>
          <a:prstGeom prst="rect">
            <a:avLst/>
          </a:prstGeom>
        </p:spPr>
        <p:txBody>
          <a:bodyPr vert="horz" anchor="ctr">
            <a:normAutofit/>
          </a:bodyPr>
          <a:lstStyle/>
          <a:p>
            <a:pPr lvl="0">
              <a:spcBef>
                <a:spcPct val="0"/>
              </a:spcBef>
              <a:defRPr/>
            </a:pPr>
            <a:r>
              <a:rPr kumimoji="0" lang="fa-IR" sz="3200" b="1" i="0" u="none" strike="noStrike" kern="1200" cap="none" spc="0" normalizeH="0" baseline="0" noProof="0" dirty="0" smtClean="0">
                <a:ln>
                  <a:noFill/>
                </a:ln>
                <a:solidFill>
                  <a:schemeClr val="tx2"/>
                </a:solidFill>
                <a:effectLst/>
                <a:uLnTx/>
                <a:uFillTx/>
                <a:latin typeface="Times New Roman" panose="02020603050405020304" pitchFamily="18" charset="0"/>
                <a:ea typeface="Times New Roman" panose="02020603050405020304" pitchFamily="18" charset="0"/>
                <a:cs typeface="B Titr" panose="00000700000000000000" pitchFamily="2" charset="-78"/>
              </a:rPr>
              <a:t>5- </a:t>
            </a:r>
            <a:r>
              <a:rPr lang="fa-IR" sz="3200" b="1" dirty="0">
                <a:solidFill>
                  <a:schemeClr val="tx2"/>
                </a:solidFill>
                <a:latin typeface="Times New Roman" panose="02020603050405020304" pitchFamily="18" charset="0"/>
                <a:ea typeface="Times New Roman" panose="02020603050405020304" pitchFamily="18" charset="0"/>
                <a:cs typeface="B Titr" panose="00000700000000000000" pitchFamily="2" charset="-78"/>
              </a:rPr>
              <a:t>مطالعه موردی </a:t>
            </a:r>
            <a:r>
              <a:rPr kumimoji="0" lang="fa-IR" sz="3200" b="1" i="0" u="none" strike="noStrike" kern="1200" cap="none" spc="0" normalizeH="0" baseline="0" noProof="0" dirty="0" smtClean="0">
                <a:ln>
                  <a:noFill/>
                </a:ln>
                <a:solidFill>
                  <a:schemeClr val="tx2"/>
                </a:solidFill>
                <a:effectLst/>
                <a:uLnTx/>
                <a:uFillTx/>
                <a:latin typeface="Times New Roman" panose="02020603050405020304" pitchFamily="18" charset="0"/>
                <a:ea typeface="Times New Roman" panose="02020603050405020304" pitchFamily="18" charset="0"/>
                <a:cs typeface="B Titr" panose="00000700000000000000" pitchFamily="2" charset="-78"/>
              </a:rPr>
              <a:t>(ادامه)  </a:t>
            </a:r>
            <a:endParaRPr kumimoji="0" lang="en-US" sz="3200" b="1" i="0" u="none" strike="noStrike" kern="1200" cap="none" spc="0" normalizeH="0" baseline="0" noProof="0" dirty="0">
              <a:ln>
                <a:noFill/>
              </a:ln>
              <a:solidFill>
                <a:schemeClr val="tx2"/>
              </a:solidFill>
              <a:effectLst/>
              <a:uLnTx/>
              <a:uFillTx/>
              <a:latin typeface="+mj-lt"/>
              <a:ea typeface="+mj-ea"/>
              <a:cs typeface="B Titr" pitchFamily="2" charset="-78"/>
            </a:endParaRPr>
          </a:p>
        </p:txBody>
      </p:sp>
    </p:spTree>
    <p:extLst>
      <p:ext uri="{BB962C8B-B14F-4D97-AF65-F5344CB8AC3E}">
        <p14:creationId xmlns:p14="http://schemas.microsoft.com/office/powerpoint/2010/main" val="4278581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6016"/>
            <a:ext cx="8229600" cy="1066800"/>
          </a:xfrm>
        </p:spPr>
        <p:txBody>
          <a:bodyPr vert="horz" anchor="ctr">
            <a:normAutofit/>
          </a:bodyPr>
          <a:lstStyle/>
          <a:p>
            <a:r>
              <a:rPr lang="fa-IR" sz="3200" b="1" dirty="0">
                <a:latin typeface="Times New Roman" panose="02020603050405020304" pitchFamily="18" charset="0"/>
                <a:ea typeface="Times New Roman" panose="02020603050405020304" pitchFamily="18" charset="0"/>
              </a:rPr>
              <a:t>1- اخلاق سیاستگذاری (ادامه)</a:t>
            </a:r>
            <a:endParaRPr lang="en-US" sz="3200" b="1" dirty="0">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idx="1"/>
          </p:nvPr>
        </p:nvSpPr>
        <p:spPr>
          <a:xfrm>
            <a:off x="457200" y="1844824"/>
            <a:ext cx="8229600" cy="4325112"/>
          </a:xfrm>
        </p:spPr>
        <p:txBody>
          <a:bodyPr>
            <a:normAutofit/>
          </a:bodyPr>
          <a:lstStyle/>
          <a:p>
            <a:pPr algn="just">
              <a:lnSpc>
                <a:spcPct val="150000"/>
              </a:lnSpc>
            </a:pPr>
            <a:r>
              <a:rPr lang="fa-IR" dirty="0" smtClean="0"/>
              <a:t>وجود تکثر در موضوعات مورد بحث در اخلاق سیاستگذاری</a:t>
            </a:r>
          </a:p>
          <a:p>
            <a:pPr algn="just">
              <a:lnSpc>
                <a:spcPct val="150000"/>
              </a:lnSpc>
            </a:pPr>
            <a:r>
              <a:rPr lang="fa-IR" dirty="0" smtClean="0"/>
              <a:t>فقدان </a:t>
            </a:r>
            <a:r>
              <a:rPr lang="fa-IR" dirty="0"/>
              <a:t>چارچوب یا نگاه </a:t>
            </a:r>
            <a:r>
              <a:rPr lang="fa-IR" dirty="0" smtClean="0"/>
              <a:t>نظام مند </a:t>
            </a:r>
            <a:r>
              <a:rPr lang="fa-IR" dirty="0"/>
              <a:t>که همه تم‌ها و مباحث زندۀ این حوزه را زیر چتر مفهومی واحدی قرار </a:t>
            </a:r>
            <a:r>
              <a:rPr lang="fa-IR" dirty="0" smtClean="0"/>
              <a:t>داده است</a:t>
            </a:r>
          </a:p>
          <a:p>
            <a:pPr algn="just">
              <a:lnSpc>
                <a:spcPct val="150000"/>
              </a:lnSpc>
            </a:pPr>
            <a:r>
              <a:rPr lang="fa-IR" dirty="0" smtClean="0"/>
              <a:t>معرفی تم های پایدار در اخلاق سیاستگذاری و پیشنهاد چارچوب</a:t>
            </a:r>
            <a:endParaRPr lang="en-US" dirty="0"/>
          </a:p>
        </p:txBody>
      </p:sp>
      <p:sp>
        <p:nvSpPr>
          <p:cNvPr id="4" name="Slide Number Placeholder 3"/>
          <p:cNvSpPr>
            <a:spLocks noGrp="1"/>
          </p:cNvSpPr>
          <p:nvPr>
            <p:ph type="sldNum" sz="quarter" idx="10"/>
          </p:nvPr>
        </p:nvSpPr>
        <p:spPr>
          <a:xfrm>
            <a:off x="0" y="6492240"/>
            <a:ext cx="971600" cy="365760"/>
          </a:xfrm>
        </p:spPr>
        <p:txBody>
          <a:bodyPr/>
          <a:lstStyle/>
          <a:p>
            <a:fld id="{85360FD1-730F-4C18-B25B-3934FD1E2396}" type="slidenum">
              <a:rPr lang="fa-IR" smtClean="0"/>
              <a:pPr/>
              <a:t>4</a:t>
            </a:fld>
            <a:r>
              <a:rPr lang="fa-IR" dirty="0"/>
              <a:t> از </a:t>
            </a:r>
            <a:r>
              <a:rPr lang="fa-IR" dirty="0" smtClean="0"/>
              <a:t>30</a:t>
            </a:r>
            <a:endParaRPr lang="fa-IR" dirty="0"/>
          </a:p>
        </p:txBody>
      </p:sp>
    </p:spTree>
    <p:extLst>
      <p:ext uri="{BB962C8B-B14F-4D97-AF65-F5344CB8AC3E}">
        <p14:creationId xmlns:p14="http://schemas.microsoft.com/office/powerpoint/2010/main" val="1654409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024"/>
            <a:ext cx="8229600" cy="1066800"/>
          </a:xfrm>
        </p:spPr>
        <p:txBody>
          <a:bodyPr vert="horz" anchor="ctr">
            <a:normAutofit/>
          </a:bodyPr>
          <a:lstStyle/>
          <a:p>
            <a:r>
              <a:rPr lang="fa-IR" sz="3200" b="1" dirty="0">
                <a:latin typeface="Times New Roman" panose="02020603050405020304" pitchFamily="18" charset="0"/>
                <a:ea typeface="Times New Roman" panose="02020603050405020304" pitchFamily="18" charset="0"/>
              </a:rPr>
              <a:t>2- تم­های پایدار در ادبیات اخلاق سیاست‌گذاری</a:t>
            </a:r>
          </a:p>
        </p:txBody>
      </p:sp>
      <p:sp>
        <p:nvSpPr>
          <p:cNvPr id="3" name="Content Placeholder 2"/>
          <p:cNvSpPr>
            <a:spLocks noGrp="1"/>
          </p:cNvSpPr>
          <p:nvPr>
            <p:ph idx="1"/>
          </p:nvPr>
        </p:nvSpPr>
        <p:spPr>
          <a:xfrm>
            <a:off x="395536" y="1916832"/>
            <a:ext cx="8352928" cy="4680520"/>
          </a:xfrm>
        </p:spPr>
        <p:txBody>
          <a:bodyPr>
            <a:normAutofit/>
          </a:bodyPr>
          <a:lstStyle/>
          <a:p>
            <a:pPr algn="just">
              <a:lnSpc>
                <a:spcPct val="150000"/>
              </a:lnSpc>
              <a:buClr>
                <a:schemeClr val="tx1"/>
              </a:buClr>
              <a:buNone/>
            </a:pPr>
            <a:r>
              <a:rPr lang="fa-IR" b="1" dirty="0" smtClean="0"/>
              <a:t>1- نظریه </a:t>
            </a:r>
            <a:r>
              <a:rPr lang="fa-IR" b="1" dirty="0"/>
              <a:t>دموکراتیک و فرایند </a:t>
            </a:r>
            <a:r>
              <a:rPr lang="fa-IR" b="1" dirty="0" smtClean="0"/>
              <a:t>سیاسی</a:t>
            </a:r>
          </a:p>
          <a:p>
            <a:pPr lvl="1" algn="just">
              <a:lnSpc>
                <a:spcPct val="150000"/>
              </a:lnSpc>
              <a:buClr>
                <a:schemeClr val="tx1"/>
              </a:buClr>
              <a:buFont typeface="Arial" pitchFamily="34" charset="0"/>
              <a:buChar char="•"/>
            </a:pPr>
            <a:r>
              <a:rPr lang="fa-IR" dirty="0" smtClean="0">
                <a:solidFill>
                  <a:schemeClr val="tx1"/>
                </a:solidFill>
              </a:rPr>
              <a:t>اهمیت نگاه دموکراتیک در حدف سوگیری های ممکن در تصمیم گیری</a:t>
            </a:r>
          </a:p>
          <a:p>
            <a:pPr lvl="1" algn="just">
              <a:lnSpc>
                <a:spcPct val="150000"/>
              </a:lnSpc>
              <a:buClr>
                <a:schemeClr val="tx1"/>
              </a:buClr>
              <a:buFont typeface="Arial" pitchFamily="34" charset="0"/>
              <a:buChar char="•"/>
            </a:pPr>
            <a:r>
              <a:rPr lang="fa-IR" dirty="0" smtClean="0">
                <a:solidFill>
                  <a:schemeClr val="tx1"/>
                </a:solidFill>
              </a:rPr>
              <a:t>اخلاق </a:t>
            </a:r>
            <a:r>
              <a:rPr lang="fa-IR" dirty="0">
                <a:solidFill>
                  <a:schemeClr val="tx1"/>
                </a:solidFill>
              </a:rPr>
              <a:t>سیاست‌گذاری می­بایست در چارچوب بزرگتر اخلاق سیاسی مورد مطالعه قرار گیرد و عملکرد اخلاقی یک سیاست‌گذار می­بایست با معیار </a:t>
            </a:r>
            <a:r>
              <a:rPr lang="fa-IR" dirty="0">
                <a:solidFill>
                  <a:srgbClr val="FF0000"/>
                </a:solidFill>
              </a:rPr>
              <a:t>«جهت­گیری به سمت ایده­آل‌های دموکراتیک» </a:t>
            </a:r>
            <a:r>
              <a:rPr lang="fa-IR" dirty="0">
                <a:solidFill>
                  <a:schemeClr val="tx1"/>
                </a:solidFill>
              </a:rPr>
              <a:t>توجیه گردد. </a:t>
            </a:r>
            <a:endParaRPr lang="fa-IR" dirty="0" smtClean="0">
              <a:solidFill>
                <a:schemeClr val="tx1"/>
              </a:solidFill>
            </a:endParaRPr>
          </a:p>
          <a:p>
            <a:pPr lvl="1" algn="just">
              <a:lnSpc>
                <a:spcPct val="150000"/>
              </a:lnSpc>
              <a:buClr>
                <a:schemeClr val="tx1"/>
              </a:buClr>
              <a:buFont typeface="Arial" pitchFamily="34" charset="0"/>
              <a:buChar char="•"/>
            </a:pPr>
            <a:r>
              <a:rPr lang="fa-IR" dirty="0" smtClean="0">
                <a:solidFill>
                  <a:schemeClr val="tx1"/>
                </a:solidFill>
              </a:rPr>
              <a:t>اهمیت </a:t>
            </a:r>
            <a:r>
              <a:rPr lang="fa-IR" dirty="0">
                <a:solidFill>
                  <a:schemeClr val="tx1"/>
                </a:solidFill>
              </a:rPr>
              <a:t>فرایندهای دموکراتیک در بازاندیشی اهداف </a:t>
            </a:r>
          </a:p>
        </p:txBody>
      </p:sp>
      <p:sp>
        <p:nvSpPr>
          <p:cNvPr id="4" name="Slide Number Placeholder 3"/>
          <p:cNvSpPr>
            <a:spLocks noGrp="1"/>
          </p:cNvSpPr>
          <p:nvPr>
            <p:ph type="sldNum" sz="quarter" idx="10"/>
          </p:nvPr>
        </p:nvSpPr>
        <p:spPr>
          <a:xfrm>
            <a:off x="0" y="6492240"/>
            <a:ext cx="971600" cy="365760"/>
          </a:xfrm>
        </p:spPr>
        <p:txBody>
          <a:bodyPr/>
          <a:lstStyle/>
          <a:p>
            <a:fld id="{85360FD1-730F-4C18-B25B-3934FD1E2396}" type="slidenum">
              <a:rPr lang="fa-IR" smtClean="0"/>
              <a:pPr/>
              <a:t>5</a:t>
            </a:fld>
            <a:r>
              <a:rPr lang="fa-IR" dirty="0"/>
              <a:t> از </a:t>
            </a:r>
            <a:r>
              <a:rPr lang="fa-IR" dirty="0" smtClean="0"/>
              <a:t>30</a:t>
            </a:r>
            <a:endParaRPr lang="fa-IR" dirty="0"/>
          </a:p>
        </p:txBody>
      </p:sp>
    </p:spTree>
    <p:extLst>
      <p:ext uri="{BB962C8B-B14F-4D97-AF65-F5344CB8AC3E}">
        <p14:creationId xmlns:p14="http://schemas.microsoft.com/office/powerpoint/2010/main" val="1873246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50032"/>
            <a:ext cx="8363272" cy="1066800"/>
          </a:xfrm>
        </p:spPr>
        <p:txBody>
          <a:bodyPr vert="horz" anchor="ctr">
            <a:normAutofit/>
          </a:bodyPr>
          <a:lstStyle/>
          <a:p>
            <a:r>
              <a:rPr lang="fa-IR" sz="3200" b="1" dirty="0">
                <a:latin typeface="Times New Roman" panose="02020603050405020304" pitchFamily="18" charset="0"/>
                <a:ea typeface="Times New Roman" panose="02020603050405020304" pitchFamily="18" charset="0"/>
              </a:rPr>
              <a:t>2- تم­های پایدار در ادبیات اخلاق سیاست‌گذاری (ادامه)</a:t>
            </a:r>
            <a:endParaRPr lang="en-US" sz="3200" b="1" dirty="0">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idx="1"/>
          </p:nvPr>
        </p:nvSpPr>
        <p:spPr>
          <a:xfrm>
            <a:off x="467544" y="1916832"/>
            <a:ext cx="8229600" cy="4680520"/>
          </a:xfrm>
        </p:spPr>
        <p:txBody>
          <a:bodyPr>
            <a:normAutofit lnSpcReduction="10000"/>
          </a:bodyPr>
          <a:lstStyle/>
          <a:p>
            <a:pPr>
              <a:buNone/>
            </a:pPr>
            <a:r>
              <a:rPr lang="fa-IR" b="1" dirty="0" smtClean="0"/>
              <a:t>1- نظریه </a:t>
            </a:r>
            <a:r>
              <a:rPr lang="fa-IR" b="1" dirty="0"/>
              <a:t>دموکراتیک و فرایند </a:t>
            </a:r>
            <a:r>
              <a:rPr lang="fa-IR" b="1" dirty="0" smtClean="0"/>
              <a:t>سیاسی (ادامه)</a:t>
            </a:r>
          </a:p>
          <a:p>
            <a:pPr lvl="1" algn="just">
              <a:lnSpc>
                <a:spcPct val="160000"/>
              </a:lnSpc>
              <a:buClr>
                <a:schemeClr val="tx1"/>
              </a:buClr>
              <a:buFont typeface="Arial" pitchFamily="34" charset="0"/>
              <a:buChar char="•"/>
            </a:pPr>
            <a:r>
              <a:rPr lang="fa-IR" dirty="0" smtClean="0">
                <a:solidFill>
                  <a:schemeClr val="tx1"/>
                </a:solidFill>
              </a:rPr>
              <a:t>با </a:t>
            </a:r>
            <a:r>
              <a:rPr lang="fa-IR" dirty="0">
                <a:solidFill>
                  <a:schemeClr val="tx1"/>
                </a:solidFill>
              </a:rPr>
              <a:t>ایده‌ال‌های دموکراتیک (و با حذفِ فاصلۀ میان سیاست‌گذاران و حوزه شهروندی) می‌توان سوگیری‌های ممکن در تصمیم‌گیریِ سیاست‌گذاران را از بین </a:t>
            </a:r>
            <a:r>
              <a:rPr lang="fa-IR" dirty="0" smtClean="0">
                <a:solidFill>
                  <a:schemeClr val="tx1"/>
                </a:solidFill>
              </a:rPr>
              <a:t>برد</a:t>
            </a:r>
          </a:p>
          <a:p>
            <a:pPr lvl="1" algn="just">
              <a:lnSpc>
                <a:spcPct val="160000"/>
              </a:lnSpc>
              <a:buClr>
                <a:schemeClr val="tx1"/>
              </a:buClr>
              <a:buFont typeface="Arial" pitchFamily="34" charset="0"/>
              <a:buChar char="•"/>
            </a:pPr>
            <a:r>
              <a:rPr lang="fa-IR" dirty="0" smtClean="0">
                <a:solidFill>
                  <a:schemeClr val="tx1"/>
                </a:solidFill>
              </a:rPr>
              <a:t>اهمیت </a:t>
            </a:r>
            <a:r>
              <a:rPr lang="fa-IR" dirty="0">
                <a:solidFill>
                  <a:schemeClr val="tx1"/>
                </a:solidFill>
              </a:rPr>
              <a:t>نگاه دموکراتیک در مسئولانه بودن فرایند سیاستگذاری علم و </a:t>
            </a:r>
            <a:r>
              <a:rPr lang="fa-IR" dirty="0" smtClean="0">
                <a:solidFill>
                  <a:schemeClr val="tx1"/>
                </a:solidFill>
              </a:rPr>
              <a:t>فناوری</a:t>
            </a:r>
          </a:p>
          <a:p>
            <a:pPr lvl="2" algn="just">
              <a:lnSpc>
                <a:spcPct val="160000"/>
              </a:lnSpc>
              <a:buClr>
                <a:schemeClr val="tx1"/>
              </a:buClr>
              <a:buFont typeface="Arial" pitchFamily="34" charset="0"/>
              <a:buChar char="•"/>
            </a:pPr>
            <a:r>
              <a:rPr lang="fa-IR" dirty="0">
                <a:solidFill>
                  <a:srgbClr val="FF0000"/>
                </a:solidFill>
              </a:rPr>
              <a:t>در غالب رویکردها توجه به مشارکت دادن عامه در مراحل متفاوت تصمیم﻿گیری مشاهده می﻿</a:t>
            </a:r>
            <a:r>
              <a:rPr lang="fa-IR" dirty="0" smtClean="0">
                <a:solidFill>
                  <a:srgbClr val="FF0000"/>
                </a:solidFill>
              </a:rPr>
              <a:t>شود</a:t>
            </a:r>
            <a:endParaRPr lang="fa-IR" dirty="0">
              <a:solidFill>
                <a:srgbClr val="FF0000"/>
              </a:solidFill>
            </a:endParaRPr>
          </a:p>
        </p:txBody>
      </p:sp>
      <p:sp>
        <p:nvSpPr>
          <p:cNvPr id="4" name="Slide Number Placeholder 3"/>
          <p:cNvSpPr>
            <a:spLocks noGrp="1"/>
          </p:cNvSpPr>
          <p:nvPr>
            <p:ph type="sldNum" sz="quarter" idx="10"/>
          </p:nvPr>
        </p:nvSpPr>
        <p:spPr>
          <a:xfrm>
            <a:off x="0" y="6492240"/>
            <a:ext cx="971600" cy="365760"/>
          </a:xfrm>
        </p:spPr>
        <p:txBody>
          <a:bodyPr/>
          <a:lstStyle/>
          <a:p>
            <a:fld id="{85360FD1-730F-4C18-B25B-3934FD1E2396}" type="slidenum">
              <a:rPr lang="fa-IR" smtClean="0"/>
              <a:pPr/>
              <a:t>6</a:t>
            </a:fld>
            <a:r>
              <a:rPr lang="fa-IR" dirty="0"/>
              <a:t> از </a:t>
            </a:r>
            <a:r>
              <a:rPr lang="fa-IR" dirty="0" smtClean="0"/>
              <a:t>30</a:t>
            </a:r>
            <a:endParaRPr lang="fa-IR" dirty="0"/>
          </a:p>
        </p:txBody>
      </p:sp>
    </p:spTree>
    <p:extLst>
      <p:ext uri="{BB962C8B-B14F-4D97-AF65-F5344CB8AC3E}">
        <p14:creationId xmlns:p14="http://schemas.microsoft.com/office/powerpoint/2010/main" val="3238911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2"/>
            <a:ext cx="8229600" cy="4657704"/>
          </a:xfrm>
        </p:spPr>
        <p:txBody>
          <a:bodyPr>
            <a:normAutofit lnSpcReduction="10000"/>
          </a:bodyPr>
          <a:lstStyle/>
          <a:p>
            <a:pPr>
              <a:lnSpc>
                <a:spcPct val="150000"/>
              </a:lnSpc>
              <a:buClr>
                <a:schemeClr val="tx1"/>
              </a:buClr>
              <a:buFont typeface="Arial" pitchFamily="34" charset="0"/>
              <a:buChar char="•"/>
            </a:pPr>
            <a:r>
              <a:rPr lang="fa-IR" b="1" dirty="0" smtClean="0"/>
              <a:t>اخلاق فضیلت</a:t>
            </a:r>
          </a:p>
          <a:p>
            <a:pPr lvl="1" algn="just">
              <a:lnSpc>
                <a:spcPct val="150000"/>
              </a:lnSpc>
              <a:buClr>
                <a:schemeClr val="tx1"/>
              </a:buClr>
              <a:buFont typeface="Arial" pitchFamily="34" charset="0"/>
              <a:buChar char="•"/>
            </a:pPr>
            <a:r>
              <a:rPr lang="fa-IR" dirty="0" smtClean="0">
                <a:solidFill>
                  <a:schemeClr val="tx1"/>
                </a:solidFill>
              </a:rPr>
              <a:t>فضیلت‌ به عنوان خصلتی استعدادی که به واسطه آن فرد در شرایط خاص رفتار (به لحاظ اخلاقی) مقبول نشان می دهد. </a:t>
            </a:r>
          </a:p>
          <a:p>
            <a:pPr lvl="1" algn="just">
              <a:lnSpc>
                <a:spcPct val="150000"/>
              </a:lnSpc>
              <a:buClr>
                <a:schemeClr val="tx1"/>
              </a:buClr>
              <a:buFont typeface="Arial" pitchFamily="34" charset="0"/>
              <a:buChar char="•"/>
            </a:pPr>
            <a:r>
              <a:rPr lang="fa-IR" dirty="0" smtClean="0">
                <a:solidFill>
                  <a:schemeClr val="tx1"/>
                </a:solidFill>
              </a:rPr>
              <a:t>فضایل </a:t>
            </a:r>
            <a:r>
              <a:rPr lang="fa-IR" dirty="0">
                <a:solidFill>
                  <a:schemeClr val="tx1"/>
                </a:solidFill>
              </a:rPr>
              <a:t>شخصیتی باعث می­شوند که شخص در بزنگاه‌های اخلاقی بطور خودکار تصمیم به لحاظ اخلاقی درستی را اتخاذ کند. خصوصیتی که به طور ویژه مورد بحث و آزمون­های متعدد قرار گرفته است</a:t>
            </a:r>
            <a:endParaRPr lang="fa-IR" dirty="0" smtClean="0">
              <a:solidFill>
                <a:schemeClr val="tx1"/>
              </a:solidFill>
            </a:endParaRPr>
          </a:p>
          <a:p>
            <a:pPr lvl="2" algn="just">
              <a:lnSpc>
                <a:spcPct val="150000"/>
              </a:lnSpc>
              <a:buClr>
                <a:schemeClr val="tx1"/>
              </a:buClr>
              <a:buFont typeface="Arial" pitchFamily="34" charset="0"/>
              <a:buChar char="•"/>
            </a:pPr>
            <a:r>
              <a:rPr lang="fa-IR" dirty="0" smtClean="0">
                <a:solidFill>
                  <a:srgbClr val="FF0000"/>
                </a:solidFill>
              </a:rPr>
              <a:t>اهمیت فضیلت هایی همانند مسئولیت پذیری، پاسخگویی فردی، ... در سیاستگذاری علم و فناوری</a:t>
            </a:r>
          </a:p>
          <a:p>
            <a:pPr lvl="1">
              <a:lnSpc>
                <a:spcPct val="150000"/>
              </a:lnSpc>
              <a:buClr>
                <a:schemeClr val="tx1"/>
              </a:buClr>
              <a:buFont typeface="Arial" pitchFamily="34" charset="0"/>
              <a:buChar char="•"/>
            </a:pPr>
            <a:endParaRPr lang="fa-IR" dirty="0">
              <a:solidFill>
                <a:schemeClr val="tx1"/>
              </a:solidFill>
            </a:endParaRPr>
          </a:p>
        </p:txBody>
      </p:sp>
      <p:sp>
        <p:nvSpPr>
          <p:cNvPr id="4" name="Slide Number Placeholder 3"/>
          <p:cNvSpPr>
            <a:spLocks noGrp="1"/>
          </p:cNvSpPr>
          <p:nvPr>
            <p:ph type="sldNum" sz="quarter" idx="10"/>
          </p:nvPr>
        </p:nvSpPr>
        <p:spPr>
          <a:xfrm>
            <a:off x="0" y="6492240"/>
            <a:ext cx="971600" cy="365760"/>
          </a:xfrm>
        </p:spPr>
        <p:txBody>
          <a:bodyPr/>
          <a:lstStyle/>
          <a:p>
            <a:fld id="{85360FD1-730F-4C18-B25B-3934FD1E2396}" type="slidenum">
              <a:rPr lang="fa-IR" smtClean="0"/>
              <a:pPr/>
              <a:t>7</a:t>
            </a:fld>
            <a:r>
              <a:rPr lang="fa-IR" dirty="0"/>
              <a:t> از </a:t>
            </a:r>
            <a:r>
              <a:rPr lang="fa-IR" dirty="0" smtClean="0"/>
              <a:t>30</a:t>
            </a:r>
            <a:endParaRPr lang="fa-IR" dirty="0"/>
          </a:p>
        </p:txBody>
      </p:sp>
      <p:sp>
        <p:nvSpPr>
          <p:cNvPr id="5" name="Title 1"/>
          <p:cNvSpPr txBox="1">
            <a:spLocks/>
          </p:cNvSpPr>
          <p:nvPr/>
        </p:nvSpPr>
        <p:spPr>
          <a:xfrm>
            <a:off x="323528" y="850032"/>
            <a:ext cx="8363272" cy="1066800"/>
          </a:xfrm>
          <a:prstGeom prst="rect">
            <a:avLst/>
          </a:prstGeom>
        </p:spPr>
        <p:txBody>
          <a:bodyPr vert="horz" anchor="ctr">
            <a:normAutofit/>
          </a:bodyPr>
          <a:lstStyle>
            <a:lvl1pPr>
              <a:spcBef>
                <a:spcPct val="0"/>
              </a:spcBef>
              <a:buNone/>
              <a:defRPr kumimoji="0" sz="3200" b="1">
                <a:solidFill>
                  <a:schemeClr val="tx2"/>
                </a:solidFill>
                <a:latin typeface="Times New Roman" panose="02020603050405020304" pitchFamily="18" charset="0"/>
                <a:ea typeface="Times New Roman" panose="02020603050405020304" pitchFamily="18" charset="0"/>
                <a:cs typeface="B Titr" pitchFamily="2" charset="-78"/>
              </a:defRPr>
            </a:lvl1pPr>
          </a:lstStyle>
          <a:p>
            <a:r>
              <a:rPr lang="fa-IR" dirty="0"/>
              <a:t>2- تم­های پایدار در ادبیات اخلاق سیاست‌گذاری (ادامه)</a:t>
            </a:r>
            <a:endParaRPr lang="en-US" dirty="0"/>
          </a:p>
        </p:txBody>
      </p:sp>
    </p:spTree>
    <p:extLst>
      <p:ext uri="{BB962C8B-B14F-4D97-AF65-F5344CB8AC3E}">
        <p14:creationId xmlns:p14="http://schemas.microsoft.com/office/powerpoint/2010/main" val="466311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816"/>
            <a:ext cx="8229600" cy="4801720"/>
          </a:xfrm>
        </p:spPr>
        <p:txBody>
          <a:bodyPr>
            <a:normAutofit/>
          </a:bodyPr>
          <a:lstStyle/>
          <a:p>
            <a:pPr>
              <a:lnSpc>
                <a:spcPct val="150000"/>
              </a:lnSpc>
            </a:pPr>
            <a:r>
              <a:rPr lang="fa-IR" b="1" dirty="0" smtClean="0"/>
              <a:t>اخلاق فضیلت (ادامه)</a:t>
            </a:r>
          </a:p>
          <a:p>
            <a:pPr marL="365760" lvl="1" indent="-256032">
              <a:lnSpc>
                <a:spcPct val="150000"/>
              </a:lnSpc>
              <a:buClr>
                <a:schemeClr val="accent3"/>
              </a:buClr>
              <a:buFont typeface="Georgia"/>
              <a:buChar char="•"/>
            </a:pPr>
            <a:r>
              <a:rPr lang="fa-IR" dirty="0" smtClean="0">
                <a:solidFill>
                  <a:schemeClr val="tx1"/>
                </a:solidFill>
              </a:rPr>
              <a:t>نقش </a:t>
            </a:r>
            <a:r>
              <a:rPr lang="fa-IR" dirty="0">
                <a:solidFill>
                  <a:schemeClr val="tx1"/>
                </a:solidFill>
              </a:rPr>
              <a:t>شیوع علم و فناوری در تغییر (یا زوال) فضیلت های </a:t>
            </a:r>
            <a:r>
              <a:rPr lang="fa-IR" dirty="0" smtClean="0">
                <a:solidFill>
                  <a:schemeClr val="tx1"/>
                </a:solidFill>
              </a:rPr>
              <a:t>بشری</a:t>
            </a:r>
          </a:p>
          <a:p>
            <a:pPr lvl="1" algn="just">
              <a:lnSpc>
                <a:spcPct val="150000"/>
              </a:lnSpc>
            </a:pPr>
            <a:r>
              <a:rPr lang="fa-IR" sz="2400" b="1" dirty="0" smtClean="0">
                <a:solidFill>
                  <a:schemeClr val="tx2">
                    <a:lumMod val="60000"/>
                    <a:lumOff val="40000"/>
                  </a:schemeClr>
                </a:solidFill>
              </a:rPr>
              <a:t>مثال: فناوری﻿های اطلاعاتیِ دیجیتال (که انتقال اطلاعات در آنها بدون نیاز به وساطت کاغذ و قلم و دیگر محیط</a:t>
            </a:r>
            <a:r>
              <a:rPr lang="en-US" sz="2400" b="1" dirty="0" smtClean="0">
                <a:solidFill>
                  <a:schemeClr val="tx2">
                    <a:lumMod val="60000"/>
                    <a:lumOff val="40000"/>
                  </a:schemeClr>
                </a:solidFill>
              </a:rPr>
              <a:t>‌</a:t>
            </a:r>
            <a:r>
              <a:rPr lang="fa-IR" sz="2400" b="1" dirty="0" smtClean="0">
                <a:solidFill>
                  <a:schemeClr val="tx2">
                    <a:lumMod val="60000"/>
                    <a:lumOff val="40000"/>
                  </a:schemeClr>
                </a:solidFill>
              </a:rPr>
              <a:t>های واسط انجام می‌شود) و همچنین شیوع شبکه﻿های اجتماعی که قابلیت به اشتراک گذاشت اطلاعات را در سطح وسیعی دارا هستند، شرایط جدیدی ایجاد کرده که برخی فضیلت﻿ها از جمله احترام به حریم﻿شخصی دیگران کمتر مورد توجه قرار می‌گیرد.</a:t>
            </a:r>
            <a:endParaRPr lang="en-US" sz="2400" b="1" dirty="0">
              <a:solidFill>
                <a:schemeClr val="tx2">
                  <a:lumMod val="60000"/>
                  <a:lumOff val="40000"/>
                </a:schemeClr>
              </a:solidFill>
            </a:endParaRPr>
          </a:p>
        </p:txBody>
      </p:sp>
      <p:sp>
        <p:nvSpPr>
          <p:cNvPr id="4" name="Slide Number Placeholder 3"/>
          <p:cNvSpPr>
            <a:spLocks noGrp="1"/>
          </p:cNvSpPr>
          <p:nvPr>
            <p:ph type="sldNum" sz="quarter" idx="10"/>
          </p:nvPr>
        </p:nvSpPr>
        <p:spPr>
          <a:xfrm>
            <a:off x="0" y="6492240"/>
            <a:ext cx="971600" cy="365760"/>
          </a:xfrm>
        </p:spPr>
        <p:txBody>
          <a:bodyPr/>
          <a:lstStyle/>
          <a:p>
            <a:fld id="{85360FD1-730F-4C18-B25B-3934FD1E2396}" type="slidenum">
              <a:rPr lang="fa-IR" smtClean="0"/>
              <a:pPr/>
              <a:t>8</a:t>
            </a:fld>
            <a:r>
              <a:rPr lang="fa-IR" dirty="0"/>
              <a:t> از </a:t>
            </a:r>
            <a:r>
              <a:rPr lang="fa-IR" dirty="0" smtClean="0"/>
              <a:t>30</a:t>
            </a:r>
            <a:endParaRPr lang="fa-IR" dirty="0"/>
          </a:p>
        </p:txBody>
      </p:sp>
      <p:sp>
        <p:nvSpPr>
          <p:cNvPr id="5" name="Title 1"/>
          <p:cNvSpPr txBox="1">
            <a:spLocks/>
          </p:cNvSpPr>
          <p:nvPr/>
        </p:nvSpPr>
        <p:spPr>
          <a:xfrm>
            <a:off x="323528" y="850032"/>
            <a:ext cx="8363272" cy="1066800"/>
          </a:xfrm>
          <a:prstGeom prst="rect">
            <a:avLst/>
          </a:prstGeom>
        </p:spPr>
        <p:txBody>
          <a:bodyPr vert="horz" anchor="ctr">
            <a:normAutofit/>
          </a:bodyPr>
          <a:lstStyle>
            <a:lvl1pPr>
              <a:spcBef>
                <a:spcPct val="0"/>
              </a:spcBef>
              <a:buNone/>
              <a:defRPr kumimoji="0" sz="3200" b="1">
                <a:solidFill>
                  <a:schemeClr val="tx2"/>
                </a:solidFill>
                <a:latin typeface="Times New Roman" panose="02020603050405020304" pitchFamily="18" charset="0"/>
                <a:ea typeface="Times New Roman" panose="02020603050405020304" pitchFamily="18" charset="0"/>
                <a:cs typeface="B Titr" pitchFamily="2" charset="-78"/>
              </a:defRPr>
            </a:lvl1pPr>
          </a:lstStyle>
          <a:p>
            <a:r>
              <a:rPr lang="fa-IR" dirty="0"/>
              <a:t>2- تم­های پایدار در ادبیات اخلاق سیاست‌گذاری (ادامه)</a:t>
            </a:r>
            <a:endParaRPr lang="en-US" dirty="0"/>
          </a:p>
        </p:txBody>
      </p:sp>
    </p:spTree>
    <p:extLst>
      <p:ext uri="{BB962C8B-B14F-4D97-AF65-F5344CB8AC3E}">
        <p14:creationId xmlns:p14="http://schemas.microsoft.com/office/powerpoint/2010/main" val="1987567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816"/>
            <a:ext cx="8229600" cy="4801720"/>
          </a:xfrm>
        </p:spPr>
        <p:txBody>
          <a:bodyPr>
            <a:normAutofit lnSpcReduction="10000"/>
          </a:bodyPr>
          <a:lstStyle/>
          <a:p>
            <a:pPr>
              <a:lnSpc>
                <a:spcPct val="150000"/>
              </a:lnSpc>
              <a:buClr>
                <a:schemeClr val="tx1"/>
              </a:buClr>
              <a:buFont typeface="Arial" pitchFamily="34" charset="0"/>
              <a:buChar char="•"/>
            </a:pPr>
            <a:r>
              <a:rPr lang="fa-IR" b="1" dirty="0" smtClean="0"/>
              <a:t>اخلاق </a:t>
            </a:r>
            <a:r>
              <a:rPr lang="fa-IR" b="1" dirty="0"/>
              <a:t>در قوانین </a:t>
            </a:r>
            <a:endParaRPr lang="fa-IR" b="1" dirty="0" smtClean="0"/>
          </a:p>
          <a:p>
            <a:pPr lvl="1">
              <a:lnSpc>
                <a:spcPct val="150000"/>
              </a:lnSpc>
              <a:buClr>
                <a:schemeClr val="tx1"/>
              </a:buClr>
              <a:buFont typeface="Arial" pitchFamily="34" charset="0"/>
              <a:buChar char="•"/>
            </a:pPr>
            <a:r>
              <a:rPr lang="fa-IR" b="1" dirty="0" smtClean="0">
                <a:solidFill>
                  <a:srgbClr val="FF0000"/>
                </a:solidFill>
              </a:rPr>
              <a:t>حرکت به سمت حوزه سیاسی</a:t>
            </a:r>
          </a:p>
          <a:p>
            <a:pPr lvl="2" algn="just">
              <a:lnSpc>
                <a:spcPct val="150000"/>
              </a:lnSpc>
              <a:buClr>
                <a:schemeClr val="tx1"/>
              </a:buClr>
              <a:buFont typeface="Arial" pitchFamily="34" charset="0"/>
              <a:buChar char="•"/>
            </a:pPr>
            <a:r>
              <a:rPr lang="fa-IR" dirty="0" smtClean="0">
                <a:solidFill>
                  <a:schemeClr val="tx1"/>
                </a:solidFill>
                <a:latin typeface="Times New Roman" panose="02020603050405020304" pitchFamily="18" charset="0"/>
                <a:ea typeface="Times New Roman" panose="02020603050405020304" pitchFamily="18" charset="0"/>
              </a:rPr>
              <a:t>ارزش­های </a:t>
            </a:r>
            <a:r>
              <a:rPr lang="fa-IR" dirty="0">
                <a:solidFill>
                  <a:schemeClr val="tx1"/>
                </a:solidFill>
                <a:latin typeface="Times New Roman" panose="02020603050405020304" pitchFamily="18" charset="0"/>
                <a:ea typeface="Times New Roman" panose="02020603050405020304" pitchFamily="18" charset="0"/>
              </a:rPr>
              <a:t>بنیان‌گذاران حوزۀ سیاسی و اصول قانون اساسی بدین ترتیب، همانطور که مبانی اخلاقی حوزه سیاسی را می­سازد، می­توانند مبانی اخلاقی </a:t>
            </a:r>
            <a:r>
              <a:rPr lang="fa-IR" dirty="0" smtClean="0">
                <a:solidFill>
                  <a:schemeClr val="tx1"/>
                </a:solidFill>
                <a:latin typeface="Times New Roman" panose="02020603050405020304" pitchFamily="18" charset="0"/>
                <a:ea typeface="Times New Roman" panose="02020603050405020304" pitchFamily="18" charset="0"/>
              </a:rPr>
              <a:t>حوزه سیاست‌گذاری </a:t>
            </a:r>
            <a:r>
              <a:rPr lang="fa-IR" dirty="0">
                <a:solidFill>
                  <a:schemeClr val="tx1"/>
                </a:solidFill>
                <a:latin typeface="Times New Roman" panose="02020603050405020304" pitchFamily="18" charset="0"/>
                <a:ea typeface="Times New Roman" panose="02020603050405020304" pitchFamily="18" charset="0"/>
              </a:rPr>
              <a:t>را نیز بنا بگذارند </a:t>
            </a:r>
            <a:endParaRPr lang="fa-IR" dirty="0" smtClean="0">
              <a:solidFill>
                <a:schemeClr val="tx1"/>
              </a:solidFill>
              <a:latin typeface="Times New Roman" panose="02020603050405020304" pitchFamily="18" charset="0"/>
              <a:ea typeface="Times New Roman" panose="02020603050405020304" pitchFamily="18" charset="0"/>
            </a:endParaRPr>
          </a:p>
          <a:p>
            <a:pPr lvl="1">
              <a:lnSpc>
                <a:spcPct val="160000"/>
              </a:lnSpc>
              <a:buClr>
                <a:schemeClr val="tx1"/>
              </a:buClr>
              <a:buFont typeface="Arial" pitchFamily="34" charset="0"/>
              <a:buChar char="•"/>
            </a:pPr>
            <a:r>
              <a:rPr lang="fa-IR" b="1" dirty="0" smtClean="0">
                <a:solidFill>
                  <a:srgbClr val="FF0000"/>
                </a:solidFill>
              </a:rPr>
              <a:t>اهمیت قوانین نهادینه شده در درون افراد</a:t>
            </a:r>
          </a:p>
          <a:p>
            <a:pPr lvl="2" algn="just">
              <a:lnSpc>
                <a:spcPct val="150000"/>
              </a:lnSpc>
              <a:buClr>
                <a:schemeClr val="tx1"/>
              </a:buClr>
              <a:buFont typeface="Arial" pitchFamily="34" charset="0"/>
              <a:buChar char="•"/>
            </a:pPr>
            <a:r>
              <a:rPr lang="fa-IR" dirty="0">
                <a:solidFill>
                  <a:schemeClr val="tx1"/>
                </a:solidFill>
              </a:rPr>
              <a:t> همواره این تمایل وجود دارد که آنچه در حوزه‌ سیاسی و به عنوان «قانون» (و خارج از ذهن و عادات افراد) وضع می‌شوند، در درون افراد، نهادینه شوند. </a:t>
            </a:r>
            <a:endParaRPr lang="fa-IR" dirty="0" smtClean="0">
              <a:solidFill>
                <a:schemeClr val="tx1"/>
              </a:solidFill>
            </a:endParaRPr>
          </a:p>
          <a:p>
            <a:pPr marL="411480" lvl="1" indent="0">
              <a:lnSpc>
                <a:spcPct val="150000"/>
              </a:lnSpc>
              <a:buClr>
                <a:schemeClr val="tx1"/>
              </a:buClr>
              <a:buNone/>
            </a:pPr>
            <a:endParaRPr lang="fa-IR" dirty="0" smtClean="0">
              <a:solidFill>
                <a:schemeClr val="tx1"/>
              </a:solidFill>
            </a:endParaRPr>
          </a:p>
          <a:p>
            <a:pPr lvl="1">
              <a:lnSpc>
                <a:spcPct val="150000"/>
              </a:lnSpc>
              <a:buClr>
                <a:schemeClr val="tx1"/>
              </a:buClr>
              <a:buFont typeface="Arial" pitchFamily="34" charset="0"/>
              <a:buChar char="•"/>
            </a:pPr>
            <a:endParaRPr lang="fa-IR" dirty="0" smtClean="0">
              <a:solidFill>
                <a:schemeClr val="tx1"/>
              </a:solidFill>
            </a:endParaRPr>
          </a:p>
        </p:txBody>
      </p:sp>
      <p:sp>
        <p:nvSpPr>
          <p:cNvPr id="4" name="Slide Number Placeholder 3"/>
          <p:cNvSpPr>
            <a:spLocks noGrp="1"/>
          </p:cNvSpPr>
          <p:nvPr>
            <p:ph type="sldNum" sz="quarter" idx="10"/>
          </p:nvPr>
        </p:nvSpPr>
        <p:spPr>
          <a:xfrm>
            <a:off x="0" y="6492240"/>
            <a:ext cx="971600" cy="365760"/>
          </a:xfrm>
        </p:spPr>
        <p:txBody>
          <a:bodyPr/>
          <a:lstStyle/>
          <a:p>
            <a:fld id="{85360FD1-730F-4C18-B25B-3934FD1E2396}" type="slidenum">
              <a:rPr lang="fa-IR" smtClean="0"/>
              <a:pPr/>
              <a:t>9</a:t>
            </a:fld>
            <a:r>
              <a:rPr lang="fa-IR" dirty="0"/>
              <a:t> از </a:t>
            </a:r>
            <a:r>
              <a:rPr lang="fa-IR" dirty="0" smtClean="0"/>
              <a:t>30</a:t>
            </a:r>
            <a:endParaRPr lang="fa-IR" dirty="0"/>
          </a:p>
        </p:txBody>
      </p:sp>
      <p:sp>
        <p:nvSpPr>
          <p:cNvPr id="6" name="Title 1"/>
          <p:cNvSpPr txBox="1">
            <a:spLocks/>
          </p:cNvSpPr>
          <p:nvPr/>
        </p:nvSpPr>
        <p:spPr>
          <a:xfrm>
            <a:off x="323528" y="692696"/>
            <a:ext cx="8363272" cy="1066800"/>
          </a:xfrm>
          <a:prstGeom prst="rect">
            <a:avLst/>
          </a:prstGeom>
        </p:spPr>
        <p:txBody>
          <a:bodyPr vert="horz" anchor="ctr">
            <a:normAutofit/>
          </a:bodyPr>
          <a:lstStyle>
            <a:lvl1pPr>
              <a:spcBef>
                <a:spcPct val="0"/>
              </a:spcBef>
              <a:buNone/>
              <a:defRPr kumimoji="0" sz="3200" b="1">
                <a:solidFill>
                  <a:schemeClr val="tx2"/>
                </a:solidFill>
                <a:latin typeface="Times New Roman" panose="02020603050405020304" pitchFamily="18" charset="0"/>
                <a:ea typeface="Times New Roman" panose="02020603050405020304" pitchFamily="18" charset="0"/>
                <a:cs typeface="B Titr" pitchFamily="2" charset="-78"/>
              </a:defRPr>
            </a:lvl1pPr>
          </a:lstStyle>
          <a:p>
            <a:r>
              <a:rPr lang="fa-IR" dirty="0"/>
              <a:t>2- تم­های پایدار در ادبیات اخلاق سیاست‌گذاری (ادامه)</a:t>
            </a:r>
            <a:endParaRPr lang="en-US" dirty="0"/>
          </a:p>
        </p:txBody>
      </p:sp>
    </p:spTree>
    <p:extLst>
      <p:ext uri="{BB962C8B-B14F-4D97-AF65-F5344CB8AC3E}">
        <p14:creationId xmlns:p14="http://schemas.microsoft.com/office/powerpoint/2010/main" val="42924416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2134</TotalTime>
  <Words>1877</Words>
  <Application>Microsoft Office PowerPoint</Application>
  <PresentationFormat>On-screen Show (4:3)</PresentationFormat>
  <Paragraphs>190</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B Titr</vt:lpstr>
      <vt:lpstr>Times New Roman</vt:lpstr>
      <vt:lpstr>Wingdings 2</vt:lpstr>
      <vt:lpstr>Arial</vt:lpstr>
      <vt:lpstr>Trebuchet MS</vt:lpstr>
      <vt:lpstr>B Nazanin</vt:lpstr>
      <vt:lpstr>Calibri</vt:lpstr>
      <vt:lpstr>Georgia</vt:lpstr>
      <vt:lpstr>B Zar</vt:lpstr>
      <vt:lpstr>Urban</vt:lpstr>
      <vt:lpstr>چارچوبی برای تحلیل نظام‌مند اخلاق سیاست‌گذاری  علم و فناوری</vt:lpstr>
      <vt:lpstr>فهرست مطالب</vt:lpstr>
      <vt:lpstr>1- اخلاق سیاستگذاری</vt:lpstr>
      <vt:lpstr>1- اخلاق سیاستگذاری (ادامه)</vt:lpstr>
      <vt:lpstr>2- تم­های پایدار در ادبیات اخلاق سیاست‌گذاری</vt:lpstr>
      <vt:lpstr>2- تم­های پایدار در ادبیات اخلاق سیاست‌گذاری (ادامه)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نظریه سیاست‌گذاری</vt:lpstr>
      <vt:lpstr>3- نظریه سیاست‌گذاری (ادامه)</vt:lpstr>
      <vt:lpstr>3- نظریه سیاست‌گذاری (ادامه)</vt:lpstr>
      <vt:lpstr>PowerPoint Presentation</vt:lpstr>
      <vt:lpstr>4- صورت‌بندی نظام­مند پرسش­ها</vt:lpstr>
      <vt:lpstr>PowerPoint Presentation</vt:lpstr>
      <vt:lpstr>PowerPoint Presentation</vt:lpstr>
      <vt:lpstr>PowerPoint Presentation</vt:lpstr>
      <vt:lpstr>PowerPoint Presentation</vt:lpstr>
      <vt:lpstr>5- مطالعه موردی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فصل</dc:title>
  <dc:creator>keyvan alasti</dc:creator>
  <cp:lastModifiedBy>Windows User</cp:lastModifiedBy>
  <cp:revision>182</cp:revision>
  <dcterms:created xsi:type="dcterms:W3CDTF">2019-05-01T06:29:46Z</dcterms:created>
  <dcterms:modified xsi:type="dcterms:W3CDTF">2019-07-20T11:51:21Z</dcterms:modified>
</cp:coreProperties>
</file>