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embedTrueTypeFonts="1" bookmarkIdSeed="3">
  <p:sldMasterIdLst>
    <p:sldMasterId id="2147483660" r:id="rId1"/>
  </p:sldMasterIdLst>
  <p:notesMasterIdLst>
    <p:notesMasterId r:id="rId51"/>
  </p:notesMasterIdLst>
  <p:sldIdLst>
    <p:sldId id="256" r:id="rId2"/>
    <p:sldId id="266" r:id="rId3"/>
    <p:sldId id="268" r:id="rId4"/>
    <p:sldId id="267" r:id="rId5"/>
    <p:sldId id="273" r:id="rId6"/>
    <p:sldId id="269" r:id="rId7"/>
    <p:sldId id="271" r:id="rId8"/>
    <p:sldId id="274" r:id="rId9"/>
    <p:sldId id="270" r:id="rId10"/>
    <p:sldId id="275" r:id="rId11"/>
    <p:sldId id="272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5" r:id="rId21"/>
    <p:sldId id="284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</p:sldIdLst>
  <p:sldSz cx="9144000" cy="6858000" type="screen4x3"/>
  <p:notesSz cx="6858000" cy="9144000"/>
  <p:embeddedFontLst>
    <p:embeddedFont>
      <p:font typeface="B Nazanin" panose="00000400000000000000" pitchFamily="2" charset="-78"/>
      <p:regular r:id="rId52"/>
      <p:bold r:id="rId53"/>
    </p:embeddedFont>
    <p:embeddedFont>
      <p:font typeface="Trebuchet MS" panose="020B0603020202020204" pitchFamily="34" charset="0"/>
      <p:regular r:id="rId54"/>
      <p:bold r:id="rId55"/>
      <p:italic r:id="rId56"/>
      <p:boldItalic r:id="rId57"/>
    </p:embeddedFont>
    <p:embeddedFont>
      <p:font typeface="B Titr" panose="00000700000000000000" pitchFamily="2" charset="-78"/>
      <p:bold r:id="rId58"/>
    </p:embeddedFont>
    <p:embeddedFont>
      <p:font typeface="Georgia" panose="02040502050405020303" pitchFamily="18" charset="0"/>
      <p:regular r:id="rId59"/>
      <p:bold r:id="rId60"/>
      <p:italic r:id="rId61"/>
      <p:boldItalic r:id="rId62"/>
    </p:embeddedFon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B Zar" panose="00000400000000000000" pitchFamily="2" charset="-78"/>
      <p:regular r:id="rId67"/>
      <p:bold r:id="rId68"/>
    </p:embeddedFont>
    <p:embeddedFont>
      <p:font typeface="Wingdings 2" panose="05020102010507070707" pitchFamily="18" charset="2"/>
      <p:regular r:id="rId69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2.fntdata"/><Relationship Id="rId68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4E04F-DB77-4B07-ABE9-C9AED602B32E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8D299-12CD-41D5-AA94-452C54832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9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14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79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46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37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643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081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399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17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485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747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54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409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390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684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9207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074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502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023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3539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4363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259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84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069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519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1276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172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007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0212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917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054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936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5894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527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112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597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562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205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2416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6087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3220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236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1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1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94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99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04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D299-12CD-41D5-AA94-452C54832FE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10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r" rtl="1">
              <a:buNone/>
              <a:defRPr sz="2400">
                <a:solidFill>
                  <a:schemeClr val="tx2"/>
                </a:solidFill>
                <a:cs typeface="B Nazanin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AF82443B-D1C1-4033-8FC2-2FB786D30C4F}" type="datetime8">
              <a:rPr lang="fa-IR" smtClean="0"/>
              <a:t>27 ژوئن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4A5CEC53-810A-429B-9D7A-3AA2BEE6D8AD}" type="datetime8">
              <a:rPr lang="fa-IR" smtClean="0"/>
              <a:t>27 ژوئن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D3D459B8-7008-43E2-8F34-01C69457844A}" type="datetime8">
              <a:rPr lang="fa-IR" smtClean="0"/>
              <a:t>27 ژوئن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662940" y="648766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0092" y="6493866"/>
            <a:ext cx="762000" cy="365760"/>
          </a:xfrm>
        </p:spPr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BC9CC4D3-1B06-4C58-895C-79749975B474}" type="datetime8">
              <a:rPr lang="fa-IR" smtClean="0"/>
              <a:t>27 ژوئن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6B14DDC7-E195-45C9-8624-EAF142212587}" type="datetime8">
              <a:rPr lang="fa-IR" smtClean="0"/>
              <a:t>27 ژوئن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fld id="{E9B1144E-F8B6-4E36-A7CC-74165D420A46}" type="datetime8">
              <a:rPr lang="fa-IR" smtClean="0"/>
              <a:t>27 ژوئن 19</a:t>
            </a:fld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rtlCol="0"/>
          <a:lstStyle/>
          <a:p>
            <a:r>
              <a:rPr lang="fa-IR" smtClean="0"/>
              <a:t>/49</a:t>
            </a:r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6261960F-AC2D-4958-9099-B96B753089E3}" type="datetime8">
              <a:rPr lang="fa-IR" smtClean="0"/>
              <a:t>27 ژوئن 19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D4C145D4-B589-4D4A-85C1-F190F17EE122}" type="datetime8">
              <a:rPr lang="fa-IR" smtClean="0"/>
              <a:t>27 ژوئن 19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F1C5E4AD-F2BE-465B-96E4-516B72AC0761}" type="datetime8">
              <a:rPr lang="fa-IR" smtClean="0"/>
              <a:t>27 ژوئن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96DE1263-CA27-4B09-B4DF-A1D379FC627C}" type="datetime8">
              <a:rPr lang="fa-IR" smtClean="0"/>
              <a:t>27 ژوئن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492240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r" rtl="1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B Titr" pitchFamily="2" charset="-78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B Nazanin" pitchFamily="2" charset="-78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B Nazanin" pitchFamily="2" charset="-78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58200" cy="1470025"/>
          </a:xfrm>
        </p:spPr>
        <p:txBody>
          <a:bodyPr>
            <a:normAutofit/>
          </a:bodyPr>
          <a:lstStyle/>
          <a:p>
            <a:r>
              <a:rPr lang="ar-SA" sz="3200" dirty="0"/>
              <a:t>انتخاب و بکارگیری شاخص‌های ارزیابی علم</a:t>
            </a:r>
            <a:r>
              <a:rPr lang="fa-IR" sz="3200" dirty="0"/>
              <a:t>، </a:t>
            </a:r>
            <a:r>
              <a:rPr lang="ar-SA" sz="3200" dirty="0"/>
              <a:t>فناوري و نوآوری </a:t>
            </a:r>
            <a:endParaRPr lang="fa-IR" sz="3200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4149080"/>
            <a:ext cx="5436096" cy="1944216"/>
          </a:xfrm>
        </p:spPr>
        <p:txBody>
          <a:bodyPr>
            <a:normAutofit/>
          </a:bodyPr>
          <a:lstStyle/>
          <a:p>
            <a:pPr algn="ctr"/>
            <a:endParaRPr lang="fa-IR" b="1" dirty="0" smtClean="0">
              <a:cs typeface="B Nazanin" pitchFamily="2" charset="-78"/>
            </a:endParaRPr>
          </a:p>
          <a:p>
            <a:pPr algn="ctr"/>
            <a:r>
              <a:rPr lang="fa-IR" b="1" dirty="0"/>
              <a:t>مهديه </a:t>
            </a:r>
            <a:r>
              <a:rPr lang="fa-IR" b="1" dirty="0" smtClean="0"/>
              <a:t>فرازكيش</a:t>
            </a:r>
          </a:p>
          <a:p>
            <a:pPr algn="ctr"/>
            <a:r>
              <a:rPr lang="fa-IR" b="1" dirty="0" smtClean="0"/>
              <a:t>نسرین دسترنج</a:t>
            </a:r>
          </a:p>
          <a:p>
            <a:pPr algn="ctr"/>
            <a:endParaRPr lang="fa-IR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48537" y="1988840"/>
            <a:ext cx="8227919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fa-IR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سه کارکرد اصلی </a:t>
            </a:r>
            <a:r>
              <a:rPr lang="fa-IR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ارزیابی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STI</a:t>
            </a:r>
            <a:r>
              <a:rPr lang="fa-IR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</a:t>
            </a:r>
            <a:endParaRPr lang="fa-IR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کارکرد </a:t>
            </a:r>
            <a:r>
              <a:rPr lang="fa-IR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کنترلی </a:t>
            </a:r>
            <a:r>
              <a:rPr lang="fa-IR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که به بررسی دقیق نحوۀ استفاده از منابع برای انجام فعالیتهای علم و فنّاوری می‌پردازد؛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کارکرد </a:t>
            </a:r>
            <a:r>
              <a:rPr lang="fa-IR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توزیعی </a:t>
            </a:r>
            <a:r>
              <a:rPr lang="fa-IR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که با هدف تخصیص منابع میان بازیگران بالقوه و ذی‌نفعان مختلف فعالیت‌های علم و فنّاوری  انجام می‌شود؛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کارکرد </a:t>
            </a:r>
            <a:r>
              <a:rPr lang="fa-IR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بهبودی </a:t>
            </a:r>
            <a:r>
              <a:rPr lang="fa-IR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که به دنبال یادگیری از تجارب گذشته در جهت پیدا کردن بهترین شیوه توسعۀ فعالیت‌های علم و فنّاوری و تکرار آن است. 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41176" y="620688"/>
            <a:ext cx="8579296" cy="115212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/>
              <a:t>سومین بُعد </a:t>
            </a:r>
            <a:br>
              <a:rPr lang="fa-IR" sz="3200" dirty="0" smtClean="0"/>
            </a:br>
            <a:r>
              <a:rPr lang="fa-IR" sz="3200" dirty="0" smtClean="0"/>
              <a:t>چارچوب تعیین کارکرد ارزیابی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2283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a-IR" sz="3200" dirty="0" smtClean="0"/>
              <a:t>مثال: </a:t>
            </a:r>
            <a:r>
              <a:rPr lang="ar-SA" sz="3200" dirty="0" smtClean="0"/>
              <a:t>ارزیابی </a:t>
            </a:r>
            <a:r>
              <a:rPr lang="fa-IR" sz="3200" dirty="0" smtClean="0"/>
              <a:t>عملکرد پژوهشی یک دانشگاه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363272" cy="5040560"/>
          </a:xfrm>
        </p:spPr>
        <p:txBody>
          <a:bodyPr>
            <a:noAutofit/>
          </a:bodyPr>
          <a:lstStyle/>
          <a:p>
            <a:pPr marL="452628" indent="-34290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sz="2200" b="1" dirty="0" smtClean="0"/>
              <a:t>اولین بُعد:</a:t>
            </a:r>
            <a:r>
              <a:rPr lang="en-US" sz="2200" b="1" dirty="0" smtClean="0"/>
              <a:t> </a:t>
            </a:r>
            <a:r>
              <a:rPr lang="fa-IR" sz="2200" b="1" dirty="0"/>
              <a:t>تعیین حوزۀ فعالیت‌های مورد ارزیابی </a:t>
            </a:r>
            <a:endParaRPr lang="fa-IR" sz="2200" b="1" dirty="0" smtClean="0"/>
          </a:p>
          <a:p>
            <a:pPr marL="745236" lvl="1" indent="-342900" algn="just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</a:rPr>
              <a:t>فعالیت‌های پژوهش و توسعه آن (گروه دوم) </a:t>
            </a:r>
            <a:endParaRPr lang="fa-I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2628" indent="-34290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sz="2200" b="1" dirty="0" smtClean="0"/>
              <a:t>دومین بُعد: تعیین سطح ارزیابی</a:t>
            </a:r>
          </a:p>
          <a:p>
            <a:pPr marL="745236" lvl="1" indent="-342900" algn="just">
              <a:lnSpc>
                <a:spcPct val="150000"/>
              </a:lnSpc>
              <a:buClr>
                <a:srgbClr val="C0504D">
                  <a:lumMod val="50000"/>
                </a:srgbClr>
              </a:buClr>
              <a:buFont typeface="Wingdings" panose="05000000000000000000" pitchFamily="2" charset="2"/>
              <a:buChar char="q"/>
            </a:pPr>
            <a:r>
              <a:rPr lang="fa-IR" sz="2400" b="1" dirty="0">
                <a:solidFill>
                  <a:srgbClr val="C0504D">
                    <a:lumMod val="75000"/>
                  </a:srgbClr>
                </a:solidFill>
              </a:rPr>
              <a:t>در سطح </a:t>
            </a:r>
            <a:r>
              <a:rPr lang="fa-IR" sz="2400" b="1" dirty="0" smtClean="0">
                <a:solidFill>
                  <a:srgbClr val="C0504D">
                    <a:lumMod val="75000"/>
                  </a:srgbClr>
                </a:solidFill>
              </a:rPr>
              <a:t>خرد سازمانی </a:t>
            </a:r>
            <a:r>
              <a:rPr lang="fa-IR" sz="2400" b="1" dirty="0">
                <a:solidFill>
                  <a:srgbClr val="C0504D">
                    <a:lumMod val="75000"/>
                  </a:srgbClr>
                </a:solidFill>
              </a:rPr>
              <a:t>(</a:t>
            </a:r>
            <a:r>
              <a:rPr lang="fa-IR" sz="2400" b="1" dirty="0" smtClean="0">
                <a:solidFill>
                  <a:srgbClr val="C0504D">
                    <a:lumMod val="75000"/>
                  </a:srgbClr>
                </a:solidFill>
              </a:rPr>
              <a:t>ارزیابی </a:t>
            </a:r>
            <a:r>
              <a:rPr lang="fa-IR" sz="2400" b="1" dirty="0">
                <a:solidFill>
                  <a:srgbClr val="C0504D">
                    <a:lumMod val="75000"/>
                  </a:srgbClr>
                </a:solidFill>
              </a:rPr>
              <a:t>استانداردهای عملکرد دانشگاه در حوزۀ فعالیت‌های پژوهش و </a:t>
            </a:r>
            <a:r>
              <a:rPr lang="fa-IR" sz="2400" b="1" dirty="0" smtClean="0">
                <a:solidFill>
                  <a:srgbClr val="C0504D">
                    <a:lumMod val="75000"/>
                  </a:srgbClr>
                </a:solidFill>
              </a:rPr>
              <a:t>توسعه) </a:t>
            </a:r>
          </a:p>
          <a:p>
            <a:pPr marL="452628" indent="-34290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sz="2200" b="1" dirty="0" smtClean="0"/>
              <a:t>سومین بُعد</a:t>
            </a:r>
            <a:r>
              <a:rPr lang="fa-IR" sz="2200" b="1" dirty="0"/>
              <a:t>: تعیین </a:t>
            </a:r>
            <a:r>
              <a:rPr lang="fa-IR" sz="2200" b="1" dirty="0" smtClean="0"/>
              <a:t>کارکرد ارزیابی</a:t>
            </a:r>
            <a:endParaRPr lang="fa-IR" sz="2200" b="1" dirty="0"/>
          </a:p>
          <a:p>
            <a:pPr marL="745236" lvl="1" indent="-342900" algn="just">
              <a:lnSpc>
                <a:spcPct val="150000"/>
              </a:lnSpc>
              <a:buClr>
                <a:srgbClr val="C0504D">
                  <a:lumMod val="50000"/>
                </a:srgbClr>
              </a:buClr>
              <a:buFont typeface="Wingdings" panose="05000000000000000000" pitchFamily="2" charset="2"/>
              <a:buChar char="q"/>
            </a:pPr>
            <a:r>
              <a:rPr lang="fa-IR" sz="2000" b="1" dirty="0">
                <a:solidFill>
                  <a:srgbClr val="C0504D">
                    <a:lumMod val="75000"/>
                  </a:srgbClr>
                </a:solidFill>
              </a:rPr>
              <a:t>در انگلیس ارزیابی عملکرد پژوهشی دانشگاه‌ها مبتنی بر کارکرد بهبودی </a:t>
            </a:r>
            <a:endParaRPr lang="fa-IR" sz="2000" b="1" dirty="0" smtClean="0">
              <a:solidFill>
                <a:srgbClr val="C0504D">
                  <a:lumMod val="75000"/>
                </a:srgbClr>
              </a:solidFill>
            </a:endParaRPr>
          </a:p>
          <a:p>
            <a:pPr marL="745236" lvl="1" indent="-342900" algn="just">
              <a:lnSpc>
                <a:spcPct val="150000"/>
              </a:lnSpc>
              <a:buClr>
                <a:srgbClr val="C0504D">
                  <a:lumMod val="50000"/>
                </a:srgbClr>
              </a:buClr>
              <a:buFont typeface="Wingdings" panose="05000000000000000000" pitchFamily="2" charset="2"/>
              <a:buChar char="q"/>
            </a:pPr>
            <a:r>
              <a:rPr lang="fa-IR" sz="2000" b="1" dirty="0" smtClean="0">
                <a:solidFill>
                  <a:srgbClr val="C0504D">
                    <a:lumMod val="75000"/>
                  </a:srgbClr>
                </a:solidFill>
              </a:rPr>
              <a:t>در اسپانیا </a:t>
            </a:r>
            <a:r>
              <a:rPr lang="fa-IR" sz="2000" b="1" dirty="0">
                <a:solidFill>
                  <a:srgbClr val="C0504D">
                    <a:lumMod val="75000"/>
                  </a:srgbClr>
                </a:solidFill>
              </a:rPr>
              <a:t>ارزیابی عملکرد پژوهشی دانشگاه‌ها </a:t>
            </a:r>
            <a:r>
              <a:rPr lang="fa-IR" sz="2000" b="1" dirty="0" smtClean="0">
                <a:solidFill>
                  <a:srgbClr val="C0504D">
                    <a:lumMod val="75000"/>
                  </a:srgbClr>
                </a:solidFill>
              </a:rPr>
              <a:t>عموماً </a:t>
            </a:r>
            <a:r>
              <a:rPr lang="fa-IR" sz="2000" b="1" dirty="0">
                <a:solidFill>
                  <a:srgbClr val="C0504D">
                    <a:lumMod val="75000"/>
                  </a:srgbClr>
                </a:solidFill>
              </a:rPr>
              <a:t>از نوع کنترل عملکرد </a:t>
            </a:r>
            <a:endParaRPr lang="fa-IR" sz="2000" b="1" dirty="0" smtClean="0">
              <a:solidFill>
                <a:srgbClr val="C0504D">
                  <a:lumMod val="75000"/>
                </a:srgbClr>
              </a:solidFill>
            </a:endParaRPr>
          </a:p>
          <a:p>
            <a:pPr marL="745236" lvl="1" indent="-342900" algn="just">
              <a:lnSpc>
                <a:spcPct val="150000"/>
              </a:lnSpc>
              <a:buClr>
                <a:srgbClr val="C0504D">
                  <a:lumMod val="50000"/>
                </a:srgbClr>
              </a:buClr>
              <a:buFont typeface="Wingdings" panose="05000000000000000000" pitchFamily="2" charset="2"/>
              <a:buChar char="q"/>
            </a:pPr>
            <a:r>
              <a:rPr lang="fa-IR" sz="2000" b="1" dirty="0" smtClean="0">
                <a:solidFill>
                  <a:srgbClr val="C0504D">
                    <a:lumMod val="75000"/>
                  </a:srgbClr>
                </a:solidFill>
              </a:rPr>
              <a:t>در </a:t>
            </a:r>
            <a:r>
              <a:rPr lang="fa-IR" sz="2000" b="1" dirty="0">
                <a:solidFill>
                  <a:srgbClr val="C0504D">
                    <a:lumMod val="75000"/>
                  </a:srgbClr>
                </a:solidFill>
              </a:rPr>
              <a:t>سوئد بر اساس تخصیص بودجه به این </a:t>
            </a:r>
            <a:r>
              <a:rPr lang="fa-IR" sz="2000" b="1" dirty="0" smtClean="0">
                <a:solidFill>
                  <a:srgbClr val="C0504D">
                    <a:lumMod val="75000"/>
                  </a:srgbClr>
                </a:solidFill>
              </a:rPr>
              <a:t>موسسات</a:t>
            </a:r>
            <a:endParaRPr lang="fa-IR" sz="20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11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2643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a-IR" sz="3200" dirty="0" smtClean="0"/>
              <a:t>مدل های </a:t>
            </a:r>
            <a:r>
              <a:rPr lang="ar-SA" sz="3200" dirty="0" smtClean="0"/>
              <a:t>ارزیابی </a:t>
            </a:r>
            <a:r>
              <a:rPr lang="ar-SA" sz="3200" dirty="0"/>
              <a:t>علم، فناوری و نوآوری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87488"/>
            <a:ext cx="7924800" cy="5040560"/>
          </a:xfrm>
        </p:spPr>
        <p:txBody>
          <a:bodyPr>
            <a:noAutofit/>
          </a:bodyPr>
          <a:lstStyle/>
          <a:p>
            <a:pPr marL="452628" indent="-34290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</a:rPr>
              <a:t>ارزیابی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a-IR" sz="1800" b="1" dirty="0" smtClean="0">
                <a:solidFill>
                  <a:schemeClr val="tx1"/>
                </a:solidFill>
              </a:rPr>
              <a:t>فرایند </a:t>
            </a:r>
            <a:r>
              <a:rPr lang="fa-IR" sz="1800" b="1" dirty="0">
                <a:solidFill>
                  <a:schemeClr val="tx1"/>
                </a:solidFill>
              </a:rPr>
              <a:t>تعیین، تهیه و گردآوری داده‌ها و اطلاعات به منظور قضاوت و تصمیم‌گیری در جهت بهبود </a:t>
            </a:r>
            <a:r>
              <a:rPr lang="fa-IR" sz="1800" b="1" dirty="0" smtClean="0">
                <a:solidFill>
                  <a:schemeClr val="tx1"/>
                </a:solidFill>
              </a:rPr>
              <a:t>مداوم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a-IR" sz="1800" b="1" dirty="0" smtClean="0">
                <a:solidFill>
                  <a:schemeClr val="tx1"/>
                </a:solidFill>
              </a:rPr>
              <a:t>سنجش </a:t>
            </a:r>
            <a:r>
              <a:rPr lang="fa-IR" sz="1800" b="1" dirty="0">
                <a:solidFill>
                  <a:schemeClr val="tx1"/>
                </a:solidFill>
              </a:rPr>
              <a:t>نظام‌مند شايستگي‌ و ارزش سازمان، خروجي و پيامد مداخلات سياست‌هاي </a:t>
            </a:r>
            <a:r>
              <a:rPr lang="fa-IR" sz="1800" b="1" dirty="0" smtClean="0">
                <a:solidFill>
                  <a:schemeClr val="tx1"/>
                </a:solidFill>
              </a:rPr>
              <a:t>عمومي (كه </a:t>
            </a:r>
            <a:r>
              <a:rPr lang="fa-IR" sz="1800" b="1" dirty="0">
                <a:solidFill>
                  <a:schemeClr val="tx1"/>
                </a:solidFill>
              </a:rPr>
              <a:t>اين سنجش در شرايط آيندة فعاليت‌هاي اجرايي نقش خواهد </a:t>
            </a:r>
            <a:r>
              <a:rPr lang="fa-IR" sz="1800" b="1" dirty="0" smtClean="0">
                <a:solidFill>
                  <a:schemeClr val="tx1"/>
                </a:solidFill>
              </a:rPr>
              <a:t>داشت)</a:t>
            </a:r>
          </a:p>
          <a:p>
            <a:pPr marL="411480" lvl="1" indent="0" algn="just">
              <a:lnSpc>
                <a:spcPct val="150000"/>
              </a:lnSpc>
              <a:buClr>
                <a:schemeClr val="tx1"/>
              </a:buClr>
              <a:buNone/>
            </a:pPr>
            <a:endParaRPr lang="fa-IR" sz="18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rgbClr val="C0504D">
                    <a:lumMod val="75000"/>
                  </a:srgbClr>
                </a:solidFill>
              </a:rPr>
              <a:t>ارزیابی </a:t>
            </a:r>
            <a:r>
              <a:rPr lang="en-US" sz="2400" b="1" dirty="0" smtClean="0">
                <a:solidFill>
                  <a:srgbClr val="C0504D">
                    <a:lumMod val="75000"/>
                  </a:srgbClr>
                </a:solidFill>
              </a:rPr>
              <a:t>STI</a:t>
            </a:r>
            <a:r>
              <a:rPr lang="fa-IR" sz="2400" b="1" dirty="0" smtClean="0">
                <a:solidFill>
                  <a:srgbClr val="C0504D">
                    <a:lumMod val="75000"/>
                  </a:srgbClr>
                </a:solidFill>
              </a:rPr>
              <a:t> </a:t>
            </a:r>
            <a:endParaRPr lang="fa-IR" b="1" dirty="0" smtClean="0">
              <a:solidFill>
                <a:srgbClr val="C0504D">
                  <a:lumMod val="75000"/>
                </a:srgbClr>
              </a:solidFill>
            </a:endParaRP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a-IR" sz="1800" b="1" dirty="0" smtClean="0">
                <a:solidFill>
                  <a:schemeClr val="tx1"/>
                </a:solidFill>
              </a:rPr>
              <a:t>سنجش </a:t>
            </a:r>
            <a:r>
              <a:rPr lang="fa-IR" sz="1800" b="1" dirty="0">
                <a:solidFill>
                  <a:schemeClr val="tx1"/>
                </a:solidFill>
              </a:rPr>
              <a:t>نظام‌مند فعاليتهای علم و فناوری در تمامي اشكال </a:t>
            </a:r>
            <a:r>
              <a:rPr lang="fa-IR" sz="1800" b="1" dirty="0" smtClean="0">
                <a:solidFill>
                  <a:schemeClr val="tx1"/>
                </a:solidFill>
              </a:rPr>
              <a:t>آن 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a-IR" sz="1800" b="1" dirty="0" smtClean="0">
                <a:solidFill>
                  <a:schemeClr val="tx1"/>
                </a:solidFill>
              </a:rPr>
              <a:t>سنجش </a:t>
            </a:r>
            <a:r>
              <a:rPr lang="fa-IR" sz="1800" b="1" dirty="0">
                <a:solidFill>
                  <a:schemeClr val="tx1"/>
                </a:solidFill>
              </a:rPr>
              <a:t>نظام‌مند شايستگي‌ها و ارزش‌هاي سازمان، خروجي و پيامد سياست‌هاي حوزۀ </a:t>
            </a:r>
            <a:r>
              <a:rPr lang="en-US" sz="1600" b="1" dirty="0" smtClean="0">
                <a:solidFill>
                  <a:schemeClr val="tx1"/>
                </a:solidFill>
              </a:rPr>
              <a:t>STI</a:t>
            </a:r>
            <a:endParaRPr lang="fa-IR" sz="1800" b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solidFill>
                  <a:prstClr val="black"/>
                </a:solidFill>
              </a:rPr>
              <a:pPr/>
              <a:t>12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1545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a-IR" sz="2000" b="1" dirty="0" smtClean="0">
                <a:cs typeface="B Nazanin" panose="00000400000000000000" pitchFamily="2" charset="-78"/>
              </a:rPr>
              <a:t>انواع </a:t>
            </a:r>
            <a:r>
              <a:rPr lang="fa-IR" sz="2000" b="1" dirty="0" smtClean="0">
                <a:cs typeface="B Nazanin" panose="00000400000000000000" pitchFamily="2" charset="-78"/>
              </a:rPr>
              <a:t>مدل های </a:t>
            </a:r>
            <a:r>
              <a:rPr lang="ar-SA" sz="2000" b="1" dirty="0" smtClean="0">
                <a:cs typeface="B Nazanin" panose="00000400000000000000" pitchFamily="2" charset="-78"/>
              </a:rPr>
              <a:t>ارزیابی </a:t>
            </a:r>
            <a:endParaRPr lang="fa-IR" sz="1800" b="1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solidFill>
                  <a:prstClr val="black"/>
                </a:solidFill>
              </a:rPr>
              <a:pPr/>
              <a:t>13</a:t>
            </a:fld>
            <a:endParaRPr lang="fa-IR" dirty="0">
              <a:solidFill>
                <a:prstClr val="black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882065"/>
              </p:ext>
            </p:extLst>
          </p:nvPr>
        </p:nvGraphicFramePr>
        <p:xfrm>
          <a:off x="251519" y="1179437"/>
          <a:ext cx="8435281" cy="5619228"/>
        </p:xfrm>
        <a:graphic>
          <a:graphicData uri="http://schemas.openxmlformats.org/drawingml/2006/table">
            <a:tbl>
              <a:tblPr rtl="1" firstRow="1" firstCol="1" bandRow="1">
                <a:tableStyleId>{FABFCF23-3B69-468F-B69F-88F6DE6A72F2}</a:tableStyleId>
              </a:tblPr>
              <a:tblGrid>
                <a:gridCol w="369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5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86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333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kern="100" dirty="0">
                          <a:effectLst/>
                          <a:cs typeface="B Nazanin" panose="00000400000000000000" pitchFamily="2" charset="-78"/>
                        </a:rPr>
                        <a:t>شماره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vert="vert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00" dirty="0">
                          <a:effectLst/>
                          <a:cs typeface="B Nazanin" panose="00000400000000000000" pitchFamily="2" charset="-78"/>
                        </a:rPr>
                        <a:t>مدل ارزیابی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00" dirty="0">
                          <a:effectLst/>
                          <a:cs typeface="B Nazanin" panose="00000400000000000000" pitchFamily="2" charset="-78"/>
                        </a:rPr>
                        <a:t>سوالات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00">
                          <a:effectLst/>
                          <a:cs typeface="B Nazanin" panose="00000400000000000000" pitchFamily="2" charset="-78"/>
                        </a:rPr>
                        <a:t>معیارهای ارزیابی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346">
                <a:tc gridSpan="4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00" dirty="0">
                          <a:effectLst/>
                          <a:cs typeface="B Nazanin" panose="00000400000000000000" pitchFamily="2" charset="-78"/>
                        </a:rPr>
                        <a:t>مدل‌های نتیجه‌محور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32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00">
                          <a:effectLst/>
                          <a:cs typeface="B Nazanin" panose="00000400000000000000" pitchFamily="2" charset="-78"/>
                        </a:rPr>
                        <a:t>1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00">
                          <a:effectLst/>
                          <a:cs typeface="B Nazanin" panose="00000400000000000000" pitchFamily="2" charset="-78"/>
                        </a:rPr>
                        <a:t>مدل‌های هدف‌محور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ar-SA" sz="1400" kern="100">
                          <a:effectLst/>
                          <a:cs typeface="B Nazanin" panose="00000400000000000000" pitchFamily="2" charset="-78"/>
                        </a:rPr>
                        <a:t>میزان دستیابی به اهداف چقدر بوده است؟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00">
                          <a:effectLst/>
                          <a:cs typeface="B Nazanin" panose="00000400000000000000" pitchFamily="2" charset="-78"/>
                        </a:rPr>
                        <a:t>برگرفته از اهداف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47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00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00">
                          <a:effectLst/>
                          <a:cs typeface="B Nazanin" panose="00000400000000000000" pitchFamily="2" charset="-78"/>
                        </a:rPr>
                        <a:t>مدل‌های اثرات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ar-SA" sz="1400" kern="100">
                          <a:effectLst/>
                          <a:cs typeface="B Nazanin" panose="00000400000000000000" pitchFamily="2" charset="-78"/>
                        </a:rPr>
                        <a:t>چه اثراتی قابل حصول است؟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00">
                          <a:effectLst/>
                          <a:cs typeface="B Nazanin" panose="00000400000000000000" pitchFamily="2" charset="-78"/>
                        </a:rPr>
                        <a:t>تمامی اثرات در نظر گرفته شود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360">
                <a:tc gridSpan="4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00" dirty="0">
                          <a:effectLst/>
                          <a:cs typeface="B Nazanin" panose="00000400000000000000" pitchFamily="2" charset="-78"/>
                        </a:rPr>
                        <a:t>مدل‌های فرآیندی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94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00">
                          <a:effectLst/>
                          <a:cs typeface="B Nazanin" panose="00000400000000000000" pitchFamily="2" charset="-78"/>
                        </a:rPr>
                        <a:t>3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00">
                          <a:effectLst/>
                          <a:cs typeface="B Nazanin" panose="00000400000000000000" pitchFamily="2" charset="-78"/>
                        </a:rPr>
                        <a:t>مدل‌های فرآیندی توصیفی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ar-SA" sz="1400" kern="100">
                          <a:effectLst/>
                          <a:cs typeface="B Nazanin" panose="00000400000000000000" pitchFamily="2" charset="-78"/>
                        </a:rPr>
                        <a:t>سطح فعالیت رضایت‌بخش است؟</a:t>
                      </a:r>
                      <a:endParaRPr lang="en-US" sz="240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ar-SA" sz="1400" kern="100">
                          <a:effectLst/>
                          <a:cs typeface="B Nazanin" panose="00000400000000000000" pitchFamily="2" charset="-78"/>
                        </a:rPr>
                        <a:t>مسائل اجرایی وجود دارد؟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00">
                          <a:effectLst/>
                          <a:cs typeface="B Nazanin" panose="00000400000000000000" pitchFamily="2" charset="-78"/>
                        </a:rPr>
                        <a:t>عملکرد از ایده به تصمیم و اجرا و بازخورد تحلیل شود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360">
                <a:tc gridSpan="4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00" dirty="0">
                          <a:effectLst/>
                          <a:cs typeface="B Nazanin" panose="00000400000000000000" pitchFamily="2" charset="-78"/>
                        </a:rPr>
                        <a:t>مدلهای سیستمی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94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00">
                          <a:effectLst/>
                          <a:cs typeface="B Nazanin" panose="00000400000000000000" pitchFamily="2" charset="-78"/>
                        </a:rPr>
                        <a:t>4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00">
                          <a:effectLst/>
                          <a:cs typeface="B Nazanin" panose="00000400000000000000" pitchFamily="2" charset="-78"/>
                        </a:rPr>
                        <a:t>مدل‌های سیستمی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ar-SA" sz="1400" kern="100">
                          <a:effectLst/>
                          <a:cs typeface="B Nazanin" panose="00000400000000000000" pitchFamily="2" charset="-78"/>
                        </a:rPr>
                        <a:t>عملکرد کلی چگونه است؟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00">
                          <a:effectLst/>
                          <a:cs typeface="B Nazanin" panose="00000400000000000000" pitchFamily="2" charset="-78"/>
                        </a:rPr>
                        <a:t>سنجش ورودی، خروجی، پیامد و اثر نسبت به اهداف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120">
                <a:tc gridSpan="4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00" dirty="0">
                          <a:effectLst/>
                          <a:cs typeface="B Nazanin" panose="00000400000000000000" pitchFamily="2" charset="-78"/>
                        </a:rPr>
                        <a:t>مدلهای اقتصادی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94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00" dirty="0">
                          <a:effectLst/>
                          <a:cs typeface="B Nazanin" panose="00000400000000000000" pitchFamily="2" charset="-78"/>
                        </a:rPr>
                        <a:t>5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00">
                          <a:effectLst/>
                          <a:cs typeface="B Nazanin" panose="00000400000000000000" pitchFamily="2" charset="-78"/>
                        </a:rPr>
                        <a:t>مدل‌های هزینه- کارایی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ar-SA" sz="1400" kern="100">
                          <a:effectLst/>
                          <a:cs typeface="B Nazanin" panose="00000400000000000000" pitchFamily="2" charset="-78"/>
                        </a:rPr>
                        <a:t>آیا بهره‌وری رضایت‌بخش است؟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00">
                          <a:effectLst/>
                          <a:cs typeface="B Nazanin" panose="00000400000000000000" pitchFamily="2" charset="-78"/>
                        </a:rPr>
                        <a:t>سنجش خروجی‌ نسبت به هزینه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94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00" dirty="0">
                          <a:effectLst/>
                          <a:cs typeface="B Nazanin" panose="00000400000000000000" pitchFamily="2" charset="-78"/>
                        </a:rPr>
                        <a:t>6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00">
                          <a:effectLst/>
                          <a:cs typeface="B Nazanin" panose="00000400000000000000" pitchFamily="2" charset="-78"/>
                        </a:rPr>
                        <a:t>مدل‌های هزینه- اثربخشی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ar-SA" sz="1400" kern="100">
                          <a:effectLst/>
                          <a:cs typeface="B Nazanin" panose="00000400000000000000" pitchFamily="2" charset="-78"/>
                        </a:rPr>
                        <a:t>آیا اثربخشی رضایت‌بخش است؟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00">
                          <a:effectLst/>
                          <a:cs typeface="B Nazanin" panose="00000400000000000000" pitchFamily="2" charset="-78"/>
                        </a:rPr>
                        <a:t>سنجش اثر نسبت به هزینه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94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00" dirty="0" smtClean="0">
                          <a:effectLst/>
                          <a:cs typeface="B Nazanin" panose="00000400000000000000" pitchFamily="2" charset="-78"/>
                        </a:rPr>
                        <a:t>7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00">
                          <a:effectLst/>
                          <a:cs typeface="B Nazanin" panose="00000400000000000000" pitchFamily="2" charset="-78"/>
                        </a:rPr>
                        <a:t>مدل‌های هزینه- منفعت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ar-SA" sz="1400" kern="100">
                          <a:effectLst/>
                          <a:cs typeface="B Nazanin" panose="00000400000000000000" pitchFamily="2" charset="-78"/>
                        </a:rPr>
                        <a:t>آیا سودمندی رضایت‌بخش است؟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00">
                          <a:effectLst/>
                          <a:cs typeface="B Nazanin" panose="00000400000000000000" pitchFamily="2" charset="-78"/>
                        </a:rPr>
                        <a:t>سنجش سودمندی نسبت به هزینه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8992">
                <a:tc gridSpan="4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00" dirty="0">
                          <a:effectLst/>
                          <a:cs typeface="B Nazanin" panose="00000400000000000000" pitchFamily="2" charset="-78"/>
                        </a:rPr>
                        <a:t>مدلهای بازیگر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594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00" dirty="0" smtClean="0">
                          <a:effectLst/>
                          <a:cs typeface="B Nazanin" panose="00000400000000000000" pitchFamily="2" charset="-78"/>
                        </a:rPr>
                        <a:t>8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00">
                          <a:effectLst/>
                          <a:cs typeface="B Nazanin" panose="00000400000000000000" pitchFamily="2" charset="-78"/>
                        </a:rPr>
                        <a:t>مدل‌های مشتری‌مدار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ar-SA" sz="1400" kern="100">
                          <a:effectLst/>
                          <a:cs typeface="B Nazanin" panose="00000400000000000000" pitchFamily="2" charset="-78"/>
                        </a:rPr>
                        <a:t>آیا مشتریان راضی هستند؟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00">
                          <a:effectLst/>
                          <a:cs typeface="B Nazanin" panose="00000400000000000000" pitchFamily="2" charset="-78"/>
                        </a:rPr>
                        <a:t>توسط مشتری پیشنهاد می‌شود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594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00" dirty="0" smtClean="0">
                          <a:effectLst/>
                          <a:cs typeface="B Nazanin" panose="00000400000000000000" pitchFamily="2" charset="-78"/>
                        </a:rPr>
                        <a:t>9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00">
                          <a:effectLst/>
                          <a:cs typeface="B Nazanin" panose="00000400000000000000" pitchFamily="2" charset="-78"/>
                        </a:rPr>
                        <a:t>مدل‌های ذی‌نفعان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ar-SA" sz="1400" kern="100">
                          <a:effectLst/>
                          <a:cs typeface="B Nazanin" panose="00000400000000000000" pitchFamily="2" charset="-78"/>
                        </a:rPr>
                        <a:t>آیا ذی‌نفعان راضی هستند؟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00">
                          <a:effectLst/>
                          <a:cs typeface="B Nazanin" panose="00000400000000000000" pitchFamily="2" charset="-78"/>
                        </a:rPr>
                        <a:t>توسط ذی‌نفع پیشنهاد می‌شود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0433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00" dirty="0" smtClean="0">
                          <a:effectLst/>
                          <a:cs typeface="B Nazanin" panose="00000400000000000000" pitchFamily="2" charset="-78"/>
                        </a:rPr>
                        <a:t>10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00">
                          <a:effectLst/>
                          <a:cs typeface="B Nazanin" panose="00000400000000000000" pitchFamily="2" charset="-78"/>
                        </a:rPr>
                        <a:t>مدل‌های بررسی هم‌تراز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ar-SA" sz="1400" kern="100">
                          <a:effectLst/>
                          <a:cs typeface="B Nazanin" panose="00000400000000000000" pitchFamily="2" charset="-78"/>
                        </a:rPr>
                        <a:t>آیا کیفیت حرفه‌ای تامین شده است؟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00">
                          <a:effectLst/>
                          <a:cs typeface="B Nazanin" panose="00000400000000000000" pitchFamily="2" charset="-78"/>
                        </a:rPr>
                        <a:t>توسط همترازان پیشنهاد می‌شود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8992">
                <a:tc gridSpan="4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00" dirty="0">
                          <a:effectLst/>
                          <a:cs typeface="B Nazanin" panose="00000400000000000000" pitchFamily="2" charset="-78"/>
                        </a:rPr>
                        <a:t>مدلهای تئوری برنامه (ارزیابی تئوری‌محور)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0541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00" dirty="0" smtClean="0">
                          <a:effectLst/>
                          <a:cs typeface="B Nazanin" panose="00000400000000000000" pitchFamily="2" charset="-78"/>
                        </a:rPr>
                        <a:t>11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00" dirty="0">
                          <a:effectLst/>
                          <a:cs typeface="B Nazanin" panose="00000400000000000000" pitchFamily="2" charset="-78"/>
                        </a:rPr>
                        <a:t>مدل‌های تئوریک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00" dirty="0">
                          <a:effectLst/>
                          <a:cs typeface="B Nazanin" panose="00000400000000000000" pitchFamily="2" charset="-78"/>
                        </a:rPr>
                        <a:t>-چه کارهایی برای چه کسانی در چه بافتاری؟</a:t>
                      </a:r>
                      <a:endParaRPr lang="en-US" sz="2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00" dirty="0">
                          <a:effectLst/>
                          <a:cs typeface="B Nazanin" panose="00000400000000000000" pitchFamily="2" charset="-78"/>
                        </a:rPr>
                        <a:t>-آیا تعیین خطاها در تئوری برنامه امکانپذیر است؟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00" dirty="0">
                          <a:effectLst/>
                          <a:cs typeface="B Nazanin" panose="00000400000000000000" pitchFamily="2" charset="-78"/>
                        </a:rPr>
                        <a:t>تئوری برنامه از طریق تحلیل تجربی بازسازی و ارزیابی می‌شود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101" marR="56101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293938" y="2243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654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a-IR" sz="3200" dirty="0" smtClean="0"/>
              <a:t>منطق انتخاب مدل های </a:t>
            </a:r>
            <a:r>
              <a:rPr lang="ar-SA" sz="3200" dirty="0" smtClean="0"/>
              <a:t>ارزیابی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416" y="1687488"/>
            <a:ext cx="7427168" cy="5040560"/>
          </a:xfrm>
        </p:spPr>
        <p:txBody>
          <a:bodyPr>
            <a:noAutofit/>
          </a:bodyPr>
          <a:lstStyle/>
          <a:p>
            <a:pPr marL="109728" indent="0" algn="just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</a:rPr>
              <a:t>1. توجه </a:t>
            </a:r>
            <a:r>
              <a:rPr lang="fa-IR" b="1" dirty="0">
                <a:solidFill>
                  <a:schemeClr val="accent2">
                    <a:lumMod val="75000"/>
                  </a:schemeClr>
                </a:solidFill>
              </a:rPr>
              <a:t>به هدف </a:t>
            </a: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</a:rPr>
              <a:t>ارزیابی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solidFill>
                  <a:prstClr val="black"/>
                </a:solidFill>
              </a:rPr>
              <a:pPr/>
              <a:t>14</a:t>
            </a:fld>
            <a:endParaRPr lang="fa-IR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36962"/>
              </p:ext>
            </p:extLst>
          </p:nvPr>
        </p:nvGraphicFramePr>
        <p:xfrm>
          <a:off x="323528" y="3357344"/>
          <a:ext cx="8496944" cy="3168000"/>
        </p:xfrm>
        <a:graphic>
          <a:graphicData uri="http://schemas.openxmlformats.org/drawingml/2006/table">
            <a:tbl>
              <a:tblPr rtl="1" firstRow="1" firstCol="1" bandRow="1">
                <a:tableStyleId>{5A111915-BE36-4E01-A7E5-04B1672EAD32}</a:tableStyleId>
              </a:tblPr>
              <a:tblGrid>
                <a:gridCol w="1268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1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6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000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0" dirty="0">
                          <a:effectLst/>
                          <a:cs typeface="B Nazanin" panose="00000400000000000000" pitchFamily="2" charset="-78"/>
                        </a:rPr>
                        <a:t>طرح ارزیابی</a:t>
                      </a:r>
                      <a:endParaRPr lang="en-US" sz="1400" b="1" kern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0" dirty="0">
                          <a:effectLst/>
                          <a:cs typeface="B Nazanin" panose="00000400000000000000" pitchFamily="2" charset="-78"/>
                        </a:rPr>
                        <a:t>هدف ارزیابی</a:t>
                      </a:r>
                      <a:endParaRPr lang="en-US" sz="1400" b="1" kern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0" dirty="0">
                          <a:effectLst/>
                          <a:cs typeface="B Nazanin" panose="00000400000000000000" pitchFamily="2" charset="-78"/>
                        </a:rPr>
                        <a:t>کنترل</a:t>
                      </a:r>
                      <a:endParaRPr lang="en-US" sz="1400" b="1" kern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0" dirty="0">
                          <a:effectLst/>
                          <a:cs typeface="B Nazanin" panose="00000400000000000000" pitchFamily="2" charset="-78"/>
                        </a:rPr>
                        <a:t>یادگیری</a:t>
                      </a:r>
                      <a:endParaRPr lang="en-US" sz="1400" b="1" kern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kern="0">
                          <a:effectLst/>
                          <a:cs typeface="B Nazanin" panose="00000400000000000000" pitchFamily="2" charset="-78"/>
                        </a:rPr>
                        <a:t>مدل ارزیابی</a:t>
                      </a:r>
                      <a:endParaRPr lang="en-US" sz="1400" b="1" ker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kern="0">
                          <a:effectLst/>
                          <a:cs typeface="B Nazanin" panose="00000400000000000000" pitchFamily="2" charset="-78"/>
                        </a:rPr>
                        <a:t>تاکید اصلی بر مدلهای نتیجه‌محور</a:t>
                      </a:r>
                      <a:endParaRPr lang="en-US" sz="1400" b="1" ker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kern="0">
                          <a:effectLst/>
                          <a:cs typeface="B Nazanin" panose="00000400000000000000" pitchFamily="2" charset="-78"/>
                        </a:rPr>
                        <a:t>تاکید اصلی بر مدلهای فرآیندمحور</a:t>
                      </a:r>
                      <a:endParaRPr lang="en-US" sz="1400" b="1" ker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kern="0">
                          <a:effectLst/>
                          <a:cs typeface="B Nazanin" panose="00000400000000000000" pitchFamily="2" charset="-78"/>
                        </a:rPr>
                        <a:t>سازماندهی</a:t>
                      </a:r>
                      <a:endParaRPr lang="en-US" sz="1400" b="1" ker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kern="0">
                          <a:effectLst/>
                          <a:cs typeface="B Nazanin" panose="00000400000000000000" pitchFamily="2" charset="-78"/>
                        </a:rPr>
                        <a:t>بالا به پایین</a:t>
                      </a:r>
                      <a:endParaRPr lang="en-US" sz="1400" b="1" ker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kern="0">
                          <a:effectLst/>
                          <a:cs typeface="B Nazanin" panose="00000400000000000000" pitchFamily="2" charset="-78"/>
                        </a:rPr>
                        <a:t>خود ارزیابی یا همترازان و مشاوران مستقل</a:t>
                      </a:r>
                      <a:endParaRPr lang="en-US" sz="1400" b="1" ker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kern="0">
                          <a:effectLst/>
                          <a:cs typeface="B Nazanin" panose="00000400000000000000" pitchFamily="2" charset="-78"/>
                        </a:rPr>
                        <a:t>معیار</a:t>
                      </a:r>
                      <a:endParaRPr lang="en-US" sz="1400" b="1" ker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kern="0">
                          <a:effectLst/>
                          <a:cs typeface="B Nazanin" panose="00000400000000000000" pitchFamily="2" charset="-78"/>
                        </a:rPr>
                        <a:t>برگرفته از اهداف سطح بالا</a:t>
                      </a:r>
                      <a:endParaRPr lang="en-US" sz="1400" b="1" ker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kern="0">
                          <a:effectLst/>
                          <a:cs typeface="B Nazanin" panose="00000400000000000000" pitchFamily="2" charset="-78"/>
                        </a:rPr>
                        <a:t>برگرفته از درخواستهای ذی‌نفعان</a:t>
                      </a:r>
                      <a:endParaRPr lang="en-US" sz="1400" b="1" ker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kern="0">
                          <a:effectLst/>
                          <a:cs typeface="B Nazanin" panose="00000400000000000000" pitchFamily="2" charset="-78"/>
                        </a:rPr>
                        <a:t>روش</a:t>
                      </a:r>
                      <a:endParaRPr lang="en-US" sz="1400" b="1" ker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kern="0">
                          <a:effectLst/>
                          <a:cs typeface="B Nazanin" panose="00000400000000000000" pitchFamily="2" charset="-78"/>
                        </a:rPr>
                        <a:t>تاکید اصلی بر اندازه‌گیری کمی اثرات</a:t>
                      </a:r>
                      <a:endParaRPr lang="en-US" sz="1400" b="1" ker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kern="0">
                          <a:effectLst/>
                          <a:cs typeface="B Nazanin" panose="00000400000000000000" pitchFamily="2" charset="-78"/>
                        </a:rPr>
                        <a:t>تاکید اصلی بر مطالعات فرآیندی کیفی</a:t>
                      </a:r>
                      <a:endParaRPr lang="en-US" sz="1400" b="1" ker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kern="0">
                          <a:effectLst/>
                          <a:cs typeface="B Nazanin" panose="00000400000000000000" pitchFamily="2" charset="-78"/>
                        </a:rPr>
                        <a:t>انتشار نتایج</a:t>
                      </a:r>
                      <a:endParaRPr lang="en-US" sz="1400" b="1" ker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kern="0">
                          <a:effectLst/>
                          <a:cs typeface="B Nazanin" panose="00000400000000000000" pitchFamily="2" charset="-78"/>
                        </a:rPr>
                        <a:t>حرکت رو به بالا در سلسله مراتب</a:t>
                      </a:r>
                      <a:endParaRPr lang="en-US" sz="1400" b="1" ker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kern="0">
                          <a:effectLst/>
                          <a:cs typeface="B Nazanin" panose="00000400000000000000" pitchFamily="2" charset="-78"/>
                        </a:rPr>
                        <a:t>از طریق تعامل میان گروه‌های علاقمند</a:t>
                      </a:r>
                      <a:endParaRPr lang="en-US" sz="1400" b="1" ker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kern="0">
                          <a:effectLst/>
                          <a:cs typeface="B Nazanin" panose="00000400000000000000" pitchFamily="2" charset="-78"/>
                        </a:rPr>
                        <a:t>استفاده</a:t>
                      </a:r>
                      <a:endParaRPr lang="en-US" sz="1400" b="1" ker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kern="0" dirty="0">
                          <a:effectLst/>
                          <a:cs typeface="B Nazanin" panose="00000400000000000000" pitchFamily="2" charset="-78"/>
                        </a:rPr>
                        <a:t>مبنایی برای ضمانت و کنترل برای سطح بالاتر</a:t>
                      </a:r>
                      <a:endParaRPr lang="en-US" sz="1400" b="1" kern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kern="0" dirty="0">
                          <a:effectLst/>
                          <a:cs typeface="B Nazanin" panose="00000400000000000000" pitchFamily="2" charset="-78"/>
                        </a:rPr>
                        <a:t>مبنایی برای خود ادراکی و توسعه سازمانی محلی</a:t>
                      </a:r>
                      <a:endParaRPr lang="en-US" sz="1400" b="1" kern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6487" y="242088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ctr"/>
            <a:r>
              <a:rPr lang="fa-IR" sz="2000" b="1" dirty="0" smtClean="0">
                <a:cs typeface="B Nazanin" panose="00000400000000000000" pitchFamily="2" charset="-78"/>
              </a:rPr>
              <a:t>انتخاب </a:t>
            </a:r>
            <a:r>
              <a:rPr lang="fa-IR" sz="2000" b="1" dirty="0">
                <a:cs typeface="B Nazanin" panose="00000400000000000000" pitchFamily="2" charset="-78"/>
              </a:rPr>
              <a:t>مدل ارزیابی بر مبنای هدف ارزیابی </a:t>
            </a:r>
            <a:endParaRPr lang="fa-IR" sz="1800" b="1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1348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2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a-IR" sz="3200" dirty="0" smtClean="0"/>
              <a:t>منطق انتخاب مدل های </a:t>
            </a:r>
            <a:r>
              <a:rPr lang="ar-SA" sz="3200" dirty="0" smtClean="0"/>
              <a:t>ارزیابی</a:t>
            </a:r>
            <a:r>
              <a:rPr lang="fa-IR" sz="3200" dirty="0" smtClean="0"/>
              <a:t> </a:t>
            </a:r>
            <a:r>
              <a:rPr lang="fa-IR" sz="2400" dirty="0" smtClean="0"/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304" y="1196752"/>
            <a:ext cx="7427168" cy="5040560"/>
          </a:xfrm>
        </p:spPr>
        <p:txBody>
          <a:bodyPr>
            <a:noAutofit/>
          </a:bodyPr>
          <a:lstStyle/>
          <a:p>
            <a:pPr marL="109728" indent="0" algn="just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</a:rPr>
              <a:t>2. توجه </a:t>
            </a:r>
            <a:r>
              <a:rPr lang="fa-IR" b="1" dirty="0">
                <a:solidFill>
                  <a:schemeClr val="accent2">
                    <a:lumMod val="75000"/>
                  </a:schemeClr>
                </a:solidFill>
              </a:rPr>
              <a:t>به ويژگي‌هاي </a:t>
            </a: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</a:rPr>
              <a:t>ارزيابي شونده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solidFill>
                  <a:prstClr val="black"/>
                </a:solidFill>
              </a:rPr>
              <a:pPr/>
              <a:t>15</a:t>
            </a:fld>
            <a:endParaRPr lang="fa-IR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036282"/>
              </p:ext>
            </p:extLst>
          </p:nvPr>
        </p:nvGraphicFramePr>
        <p:xfrm>
          <a:off x="323528" y="2420888"/>
          <a:ext cx="8496944" cy="1584000"/>
        </p:xfrm>
        <a:graphic>
          <a:graphicData uri="http://schemas.openxmlformats.org/drawingml/2006/table">
            <a:tbl>
              <a:tblPr rtl="1" firstRow="1" firstCol="1" bandRow="1">
                <a:tableStyleId>{5A111915-BE36-4E01-A7E5-04B1672EAD32}</a:tableStyleId>
              </a:tblPr>
              <a:tblGrid>
                <a:gridCol w="1268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1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6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000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هدف</a:t>
                      </a:r>
                      <a:endParaRPr lang="en-US" sz="1400" b="1" kern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دانش درباره تئوری برنامه</a:t>
                      </a:r>
                      <a:endParaRPr lang="en-US" sz="1400" b="1" kern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کامل</a:t>
                      </a:r>
                      <a:endParaRPr lang="en-US" sz="1400" b="1" kern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ناقص</a:t>
                      </a:r>
                      <a:endParaRPr lang="en-US" sz="1400" b="1" kern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شفاف</a:t>
                      </a:r>
                      <a:endParaRPr lang="en-US" sz="1400" b="1" ker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مدل‌های اقتصادی</a:t>
                      </a:r>
                      <a:endParaRPr lang="en-US" sz="1400" b="1" ker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مدل‌های هدف‌محور</a:t>
                      </a:r>
                      <a:endParaRPr lang="en-US" sz="1400" b="1" ker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مبهم</a:t>
                      </a:r>
                      <a:endParaRPr lang="en-US" sz="1400" b="1" ker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ارزیابی تطبیقی</a:t>
                      </a:r>
                      <a:endParaRPr lang="en-US" sz="1400" b="1" ker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ارزیابی تطبیقی</a:t>
                      </a:r>
                      <a:endParaRPr lang="en-US" sz="1400" b="1" kern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6487" y="155679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ctr"/>
            <a:r>
              <a:rPr lang="fa-IR" sz="2000" b="1" dirty="0" smtClean="0">
                <a:solidFill>
                  <a:srgbClr val="1F497D"/>
                </a:solidFill>
                <a:cs typeface="B Nazanin" panose="00000400000000000000" pitchFamily="2" charset="-78"/>
              </a:rPr>
              <a:t>انتخاب </a:t>
            </a:r>
            <a:r>
              <a:rPr lang="fa-IR" sz="2000" b="1" dirty="0">
                <a:solidFill>
                  <a:srgbClr val="1F497D"/>
                </a:solidFill>
                <a:cs typeface="B Nazanin" panose="00000400000000000000" pitchFamily="2" charset="-78"/>
              </a:rPr>
              <a:t>مدل ارزیابی بر مبنای استدلال احتمال </a:t>
            </a:r>
            <a:endParaRPr lang="fa-IR" sz="1800" b="1" dirty="0">
              <a:solidFill>
                <a:srgbClr val="4F81BD">
                  <a:lumMod val="75000"/>
                </a:srgbClr>
              </a:solidFill>
              <a:cs typeface="B Nazanin" panose="000004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6856" y="387436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ctr"/>
            <a:r>
              <a:rPr lang="fa-IR" sz="2000" b="1" dirty="0" smtClean="0">
                <a:solidFill>
                  <a:srgbClr val="1F497D"/>
                </a:solidFill>
                <a:cs typeface="B Nazanin" panose="00000400000000000000" pitchFamily="2" charset="-78"/>
              </a:rPr>
              <a:t>انتخاب </a:t>
            </a:r>
            <a:r>
              <a:rPr lang="fa-IR" sz="2000" b="1" dirty="0">
                <a:solidFill>
                  <a:srgbClr val="1F497D"/>
                </a:solidFill>
                <a:cs typeface="B Nazanin" panose="00000400000000000000" pitchFamily="2" charset="-78"/>
              </a:rPr>
              <a:t>مدل ارزیابی بر مبنای استدلال مشروعیت </a:t>
            </a:r>
            <a:endParaRPr lang="fa-IR" sz="1800" b="1" dirty="0">
              <a:solidFill>
                <a:srgbClr val="4F81BD">
                  <a:lumMod val="75000"/>
                </a:srgbClr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706596"/>
              </p:ext>
            </p:extLst>
          </p:nvPr>
        </p:nvGraphicFramePr>
        <p:xfrm>
          <a:off x="323528" y="4689448"/>
          <a:ext cx="8496944" cy="1980000"/>
        </p:xfrm>
        <a:graphic>
          <a:graphicData uri="http://schemas.openxmlformats.org/drawingml/2006/table">
            <a:tbl>
              <a:tblPr rtl="1" firstRow="1" firstCol="1" bandRow="1">
                <a:tableStyleId>{5A111915-BE36-4E01-A7E5-04B1672EAD32}</a:tableStyleId>
              </a:tblPr>
              <a:tblGrid>
                <a:gridCol w="1268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1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6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مدل دولت</a:t>
                      </a:r>
                      <a:endParaRPr lang="en-US" sz="1400" b="1" kern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بافتار سازمانی</a:t>
                      </a:r>
                      <a:endParaRPr lang="en-US" sz="1400" b="1" kern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مدل ارزیابی</a:t>
                      </a:r>
                      <a:endParaRPr lang="en-US" sz="1400" b="1" kern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پارلمانی</a:t>
                      </a:r>
                      <a:endParaRPr lang="en-US" sz="1400" b="1" ker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فرماندهی زنجیره پارلمانی</a:t>
                      </a:r>
                      <a:endParaRPr lang="en-US" sz="1400" b="1" kern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مبتنی بر هدف</a:t>
                      </a:r>
                      <a:endParaRPr lang="en-US" sz="1400" b="1" ker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خودمختار</a:t>
                      </a:r>
                      <a:endParaRPr lang="en-US" sz="1400" b="1" ker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متخصصان</a:t>
                      </a:r>
                      <a:endParaRPr lang="en-US" sz="1400" b="1" kern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بررسی همتراز</a:t>
                      </a:r>
                      <a:endParaRPr lang="en-US" sz="1400" b="1" ker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تعاملی</a:t>
                      </a:r>
                      <a:endParaRPr lang="en-US" sz="1400" b="1" ker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گروه‌های علاقمند</a:t>
                      </a:r>
                      <a:endParaRPr lang="en-US" sz="1400" b="1" kern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ذی‌نفعان کلیدی</a:t>
                      </a:r>
                      <a:endParaRPr lang="en-US" sz="1400" b="1" kern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پاسخگو</a:t>
                      </a:r>
                      <a:endParaRPr lang="en-US" sz="1400" b="1" ker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ارباب رجوعان</a:t>
                      </a:r>
                      <a:endParaRPr lang="en-US" sz="1400" b="1" ker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Nazanin" panose="00000400000000000000" pitchFamily="2" charset="-78"/>
                        </a:rPr>
                        <a:t>مشتری‌مدار</a:t>
                      </a:r>
                      <a:endParaRPr lang="en-US" sz="1400" b="1" kern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5983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a-IR" sz="3200" dirty="0" smtClean="0"/>
              <a:t>منطق انتخاب مدل های </a:t>
            </a:r>
            <a:r>
              <a:rPr lang="ar-SA" sz="3200" dirty="0" smtClean="0"/>
              <a:t>ارزیابی</a:t>
            </a:r>
            <a:r>
              <a:rPr lang="fa-IR" sz="3200" dirty="0" smtClean="0"/>
              <a:t> </a:t>
            </a:r>
            <a:r>
              <a:rPr lang="fa-IR" sz="2400" dirty="0">
                <a:solidFill>
                  <a:srgbClr val="1F497D"/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328" y="1412776"/>
            <a:ext cx="7427168" cy="5040560"/>
          </a:xfrm>
        </p:spPr>
        <p:txBody>
          <a:bodyPr>
            <a:noAutofit/>
          </a:bodyPr>
          <a:lstStyle/>
          <a:p>
            <a:pPr marL="109728" indent="0" algn="just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</a:rPr>
              <a:t>3. توجه </a:t>
            </a:r>
            <a:r>
              <a:rPr lang="fa-IR" b="1" dirty="0">
                <a:solidFill>
                  <a:schemeClr val="accent2">
                    <a:lumMod val="75000"/>
                  </a:schemeClr>
                </a:solidFill>
              </a:rPr>
              <a:t>به ويژگي‌هاي مسئله </a:t>
            </a:r>
            <a:endParaRPr lang="fa-IR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solidFill>
                  <a:prstClr val="black"/>
                </a:solidFill>
              </a:rPr>
              <a:pPr/>
              <a:t>16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2132856"/>
            <a:ext cx="8640960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مجموعه سوم </a:t>
            </a:r>
            <a:r>
              <a:rPr lang="fa-IR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معیارها: </a:t>
            </a:r>
            <a:r>
              <a:rPr lang="fa-IR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برگرفته از درک مسئله‌ای </a:t>
            </a:r>
            <a:r>
              <a:rPr lang="fa-IR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که </a:t>
            </a:r>
            <a:r>
              <a:rPr lang="fa-IR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توسط ارزیابی شونده باید تحلیل </a:t>
            </a:r>
            <a:r>
              <a:rPr lang="fa-IR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شود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این </a:t>
            </a:r>
            <a:r>
              <a:rPr lang="fa-IR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نوع طرح </a:t>
            </a:r>
            <a:r>
              <a:rPr lang="fa-IR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ارزیابی: </a:t>
            </a:r>
            <a:r>
              <a:rPr lang="fa-IR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دارای قابلیت توسعه بیشتر </a:t>
            </a:r>
            <a:r>
              <a:rPr lang="fa-IR" alt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تئوری </a:t>
            </a:r>
            <a:r>
              <a:rPr lang="fa-IR" alt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برنامه</a:t>
            </a:r>
          </a:p>
          <a:p>
            <a:pPr marL="720000"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«</a:t>
            </a:r>
            <a:r>
              <a:rPr lang="fa-IR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دانش تئوری برنامه</a:t>
            </a:r>
            <a:r>
              <a:rPr lang="fa-IR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» در </a:t>
            </a:r>
            <a:r>
              <a:rPr lang="fa-IR" alt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ارزیابی: </a:t>
            </a:r>
            <a:r>
              <a:rPr lang="fa-IR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کاربرد نظام‌مند دانش واقع‌گرایانه دربارۀ </a:t>
            </a:r>
            <a:r>
              <a:rPr lang="fa-IR" alt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پدیده های </a:t>
            </a:r>
            <a:r>
              <a:rPr lang="fa-IR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تحت بررسی </a:t>
            </a:r>
            <a:endParaRPr lang="fa-IR" altLang="en-US" sz="16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720000"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alt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نام دیگر: </a:t>
            </a:r>
            <a:r>
              <a:rPr lang="fa-IR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ارزیابی واقع‌گرایانه</a:t>
            </a:r>
          </a:p>
          <a:p>
            <a:pPr marL="720000"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alt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صلاحیت </a:t>
            </a:r>
            <a:r>
              <a:rPr lang="fa-IR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پیاده‌سازی این روش در </a:t>
            </a:r>
            <a:r>
              <a:rPr lang="fa-IR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زمینه های </a:t>
            </a:r>
            <a:r>
              <a:rPr lang="fa-IR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سیاستی </a:t>
            </a:r>
            <a:r>
              <a:rPr lang="fa-IR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مانند پیشگیری از جرم و ارتقاء سلامت </a:t>
            </a:r>
            <a:endParaRPr lang="fa-IR" altLang="en-US" sz="16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720000"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alt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عدم امکان کاربری در </a:t>
            </a:r>
            <a:r>
              <a:rPr lang="fa-IR" altLang="en-US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ارزیابی‌های بسیار پیچیده و مداخلات یکپارچه</a:t>
            </a:r>
            <a:r>
              <a:rPr lang="fa-IR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مانند اصلاحات بخش دولتی و اصلاحات قانونی </a:t>
            </a:r>
            <a:r>
              <a:rPr lang="fa-IR" alt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به دلیل: </a:t>
            </a:r>
          </a:p>
          <a:p>
            <a:pPr marL="1028700"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alt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به </a:t>
            </a:r>
            <a:r>
              <a:rPr lang="fa-IR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طور همزمان چند بازیگر به طور مشترک و به صورت شبکه‌ای به طور همزمان درگیر یک مسئله خاص </a:t>
            </a:r>
            <a:r>
              <a:rPr lang="fa-IR" alt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هستند</a:t>
            </a:r>
          </a:p>
          <a:p>
            <a:pPr marL="1028700"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alt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شناسایی </a:t>
            </a:r>
            <a:r>
              <a:rPr lang="fa-IR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روابط علی میان بافتار، مکانیسم و نتایج، زمانی که تعداد متغیرها افزایش می‌یابد، ممکن </a:t>
            </a:r>
            <a:r>
              <a:rPr lang="fa-IR" alt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نیست</a:t>
            </a:r>
          </a:p>
          <a:p>
            <a:pPr marL="1028700"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alt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استفاده </a:t>
            </a:r>
            <a:r>
              <a:rPr lang="fa-IR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از رویکرد واقع‌گرایانه غیرواقعی می‌شود، اگر مشخص کردن تمامی متغیرهای مهم غیرممکن </a:t>
            </a:r>
            <a:r>
              <a:rPr lang="fa-IR" alt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باشد</a:t>
            </a:r>
            <a:endParaRPr lang="fa-IR" altLang="en-US" sz="1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482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خروجی‌های مدل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ارزیابی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solidFill>
                  <a:prstClr val="black"/>
                </a:solidFill>
              </a:rPr>
              <a:pPr/>
              <a:t>17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1651681"/>
            <a:ext cx="864096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 اخذ </a:t>
            </a:r>
            <a:r>
              <a:rPr lang="fa-IR" alt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خروجی از یک مدل </a:t>
            </a:r>
            <a:r>
              <a:rPr lang="fa-IR" alt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ارزیابی: استفاده </a:t>
            </a:r>
            <a:r>
              <a:rPr lang="fa-IR" alt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از شاخص‌های کمی، کیفی یا ترکیبی (کمی و کیفی) </a:t>
            </a:r>
            <a:endParaRPr lang="fa-IR" altLang="en-US" sz="26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تفاوت نوع </a:t>
            </a:r>
            <a:r>
              <a:rPr lang="fa-IR" alt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شاخص‌های انتخابی با توجه به مدل ارزیابی </a:t>
            </a:r>
            <a:endParaRPr lang="fa-IR" altLang="en-US" sz="26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1028700"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معمولاً استفاده از </a:t>
            </a:r>
            <a:r>
              <a:rPr lang="fa-IR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شاخص‌های سنجش فعالیت‌ها در مدل‌های فرایندی </a:t>
            </a:r>
            <a:endParaRPr lang="fa-IR" altLang="en-US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1028700"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سنجش </a:t>
            </a:r>
            <a:r>
              <a:rPr lang="fa-IR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هر چهار نوع شاخص دروندادی</a:t>
            </a:r>
            <a:r>
              <a:rPr lang="fa-IR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بروندادی</a:t>
            </a:r>
            <a:r>
              <a:rPr lang="fa-IR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fa-IR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‌‌پیامدی و اثرگذاری </a:t>
            </a:r>
            <a:r>
              <a:rPr lang="fa-IR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 مدل‌های عملکردمحور </a:t>
            </a:r>
            <a:endParaRPr lang="fa-IR" altLang="en-US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1028700"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عمدتاً </a:t>
            </a:r>
            <a:r>
              <a:rPr lang="fa-IR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شاخصهای کیفی با بهرهگیری از نظر خبرگان حوزه در مدلهای بررسی همتراز یا مدل‌های </a:t>
            </a:r>
            <a:r>
              <a:rPr lang="fa-IR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اثرات</a:t>
            </a:r>
            <a:endParaRPr lang="fa-IR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1028700"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...</a:t>
            </a:r>
            <a:endParaRPr lang="fa-IR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8937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رویکرد مدلسازی منتخب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solidFill>
                  <a:prstClr val="black"/>
                </a:solidFill>
              </a:rPr>
              <a:pPr/>
              <a:t>18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1484784"/>
            <a:ext cx="8640960" cy="513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هدف: </a:t>
            </a:r>
            <a:r>
              <a:rPr lang="fa-IR" alt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تلفیق توجه همزمان به کیفیت و کمیت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نیازمند توجه به هر </a:t>
            </a:r>
            <a:r>
              <a:rPr lang="fa-IR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دو بعد کنترل (کمی) و بهبود (کیفی) </a:t>
            </a:r>
            <a:r>
              <a:rPr lang="fa-IR" alt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(اما رویکرد غالب: </a:t>
            </a:r>
            <a:r>
              <a:rPr lang="fa-IR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یادگیری و </a:t>
            </a:r>
            <a:r>
              <a:rPr lang="fa-IR" alt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بهبود</a:t>
            </a:r>
            <a:r>
              <a:rPr lang="fa-IR" alt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تلفیقی </a:t>
            </a:r>
            <a:r>
              <a:rPr lang="fa-IR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از </a:t>
            </a:r>
            <a:r>
              <a:rPr lang="fa-IR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مدل‌های نتیجه‌محور </a:t>
            </a:r>
            <a:r>
              <a:rPr lang="fa-IR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(همچون مدل‌ سیستمی) و </a:t>
            </a:r>
            <a:r>
              <a:rPr lang="fa-IR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فرایندمحور</a:t>
            </a:r>
            <a:r>
              <a:rPr lang="fa-IR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(مانند مدل‌ ذی‌نفعان کلیدی) </a:t>
            </a:r>
            <a:endParaRPr lang="fa-IR" altLang="en-US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نظر به بافتار  </a:t>
            </a:r>
            <a:r>
              <a:rPr lang="fa-IR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شبکه‌ای و چندبعدی نظام‌های</a:t>
            </a:r>
            <a:r>
              <a:rPr lang="en-US" alt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STI</a:t>
            </a:r>
            <a:r>
              <a:rPr lang="fa-IR" alt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در </a:t>
            </a:r>
            <a:r>
              <a:rPr lang="fa-IR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سطوح مختلف </a:t>
            </a:r>
            <a:r>
              <a:rPr lang="fa-IR" alt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آن: لزوم </a:t>
            </a:r>
            <a:r>
              <a:rPr lang="fa-IR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بهره‌گیری از </a:t>
            </a:r>
            <a:r>
              <a:rPr lang="fa-IR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استدلال تغییر </a:t>
            </a:r>
            <a:r>
              <a:rPr lang="fa-IR" alt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(طراحی مدل </a:t>
            </a:r>
            <a:r>
              <a:rPr lang="fa-IR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ذی‌نفعان </a:t>
            </a:r>
            <a:r>
              <a:rPr lang="fa-IR" alt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کلیدی)</a:t>
            </a:r>
            <a:endParaRPr lang="fa-IR" altLang="en-US" sz="20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جمع‌بندی: طراحی </a:t>
            </a:r>
            <a:r>
              <a:rPr lang="fa-IR" alt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تلفیقی </a:t>
            </a:r>
            <a:r>
              <a:rPr lang="fa-IR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از مدل‌های </a:t>
            </a:r>
            <a:r>
              <a:rPr lang="fa-IR" alt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ارزیابی عملکردمحور </a:t>
            </a:r>
            <a:r>
              <a:rPr lang="fa-IR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با ذی‌نفعان کلیدی </a:t>
            </a:r>
            <a:endParaRPr lang="fa-IR" altLang="en-US" sz="2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108585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alt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ایجاد یکپارچگی </a:t>
            </a:r>
            <a:r>
              <a:rPr lang="fa-IR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هم در زنجیره ارزش </a:t>
            </a:r>
            <a:r>
              <a:rPr lang="en-US" alt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STI</a:t>
            </a:r>
            <a:r>
              <a:rPr lang="fa-IR" alt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 </a:t>
            </a:r>
            <a:r>
              <a:rPr lang="fa-IR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هم در دخیل کردن منابع همۀ ذی‌نفعان کلیدی </a:t>
            </a:r>
            <a:endParaRPr lang="fa-IR" altLang="en-US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108585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alt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توجه به بافتار ارزیابی با بکارگیری مدل </a:t>
            </a:r>
            <a:r>
              <a:rPr lang="fa-IR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ارزیابی سیستمی </a:t>
            </a:r>
            <a:r>
              <a:rPr lang="fa-IR" alt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 طراحی شاخص‌ها</a:t>
            </a:r>
            <a:endParaRPr lang="fa-IR" altLang="en-US" sz="20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237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ar-SA" sz="3200" dirty="0" smtClean="0"/>
              <a:t>ارزیابی </a:t>
            </a:r>
            <a:r>
              <a:rPr lang="fa-IR" sz="3200" dirty="0" smtClean="0"/>
              <a:t>عملکرد </a:t>
            </a:r>
            <a:r>
              <a:rPr lang="ar-SA" sz="3200" dirty="0" smtClean="0"/>
              <a:t>علم</a:t>
            </a:r>
            <a:r>
              <a:rPr lang="ar-SA" sz="3200" dirty="0"/>
              <a:t>، فناوری و نوآوری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784976" cy="504056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</a:rPr>
              <a:t>ارزیابی </a:t>
            </a:r>
            <a:r>
              <a:rPr lang="fa-IR" sz="2400" b="1" dirty="0" smtClean="0">
                <a:solidFill>
                  <a:schemeClr val="accent2">
                    <a:lumMod val="75000"/>
                  </a:schemeClr>
                </a:solidFill>
              </a:rPr>
              <a:t>عملکرد</a:t>
            </a:r>
          </a:p>
          <a:p>
            <a:pPr marL="745236" lvl="1" indent="-34290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sz="2200" b="1" dirty="0" smtClean="0">
                <a:solidFill>
                  <a:schemeClr val="tx1"/>
                </a:solidFill>
              </a:rPr>
              <a:t>فرایند </a:t>
            </a:r>
            <a:r>
              <a:rPr lang="fa-IR" sz="2200" b="1" dirty="0">
                <a:solidFill>
                  <a:schemeClr val="tx1"/>
                </a:solidFill>
              </a:rPr>
              <a:t>سنجش و اندازه‌گیري، </a:t>
            </a:r>
            <a:r>
              <a:rPr lang="fa-IR" sz="2200" b="1" dirty="0" smtClean="0">
                <a:solidFill>
                  <a:schemeClr val="tx1"/>
                </a:solidFill>
              </a:rPr>
              <a:t>ارزشگذاري </a:t>
            </a:r>
            <a:r>
              <a:rPr lang="fa-IR" sz="2200" b="1" dirty="0">
                <a:solidFill>
                  <a:schemeClr val="tx1"/>
                </a:solidFill>
              </a:rPr>
              <a:t>و قضاوت دربارۀ عملکرد طی دوره‌اي معّین </a:t>
            </a:r>
            <a:r>
              <a:rPr lang="fa-IR" sz="2200" b="1" dirty="0" smtClean="0">
                <a:solidFill>
                  <a:schemeClr val="tx1"/>
                </a:solidFill>
              </a:rPr>
              <a:t> </a:t>
            </a:r>
          </a:p>
          <a:p>
            <a:pPr marL="745236" lvl="1" indent="-34290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sz="2200" b="1" dirty="0" smtClean="0">
                <a:solidFill>
                  <a:schemeClr val="tx1"/>
                </a:solidFill>
              </a:rPr>
              <a:t>در </a:t>
            </a:r>
            <a:r>
              <a:rPr lang="fa-IR" sz="2200" b="1" dirty="0">
                <a:solidFill>
                  <a:schemeClr val="tx1"/>
                </a:solidFill>
              </a:rPr>
              <a:t>بُعد سازمانی هم شامل میزان دستیابی به اهداف و برنامه‌ها و هم کارا بودن فعالیت‌ها و </a:t>
            </a:r>
            <a:r>
              <a:rPr lang="fa-IR" sz="2200" b="1" dirty="0" smtClean="0">
                <a:solidFill>
                  <a:schemeClr val="tx1"/>
                </a:solidFill>
              </a:rPr>
              <a:t>عملیات </a:t>
            </a:r>
          </a:p>
          <a:p>
            <a:pPr marL="745236" lvl="1" indent="-34290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sz="2200" b="1" dirty="0" smtClean="0">
                <a:solidFill>
                  <a:schemeClr val="tx1"/>
                </a:solidFill>
              </a:rPr>
              <a:t>اندازه‌گیري </a:t>
            </a:r>
            <a:r>
              <a:rPr lang="fa-IR" sz="2200" b="1" dirty="0">
                <a:solidFill>
                  <a:schemeClr val="tx1"/>
                </a:solidFill>
              </a:rPr>
              <a:t>عملکرد از طریق مقایسۀ وضع موجود با وضع مطلوب یا ایده‌آل براساس شاخص‌هاي از پیش تعیین </a:t>
            </a:r>
            <a:r>
              <a:rPr lang="fa-IR" sz="2200" b="1" dirty="0" smtClean="0">
                <a:solidFill>
                  <a:schemeClr val="tx1"/>
                </a:solidFill>
              </a:rPr>
              <a:t>شده </a:t>
            </a:r>
          </a:p>
          <a:p>
            <a:pPr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fa-IR" sz="2400" b="1" dirty="0" smtClean="0">
                <a:solidFill>
                  <a:schemeClr val="accent2">
                    <a:lumMod val="75000"/>
                  </a:schemeClr>
                </a:solidFill>
              </a:rPr>
              <a:t>نظام </a:t>
            </a: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</a:rPr>
              <a:t>ارزیابی عملکرد </a:t>
            </a:r>
            <a:endParaRPr lang="fa-I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745236" lvl="1" indent="-34290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sz="2000" b="1" dirty="0" smtClean="0">
                <a:solidFill>
                  <a:schemeClr val="tx1"/>
                </a:solidFill>
              </a:rPr>
              <a:t>فرایند </a:t>
            </a:r>
            <a:r>
              <a:rPr lang="fa-IR" sz="2000" b="1" dirty="0">
                <a:solidFill>
                  <a:schemeClr val="tx1"/>
                </a:solidFill>
              </a:rPr>
              <a:t>سنجش، اندازه‌گیري و مقایسۀ میزان و نحوۀ دستیابی به وضعیت مطلوب با توجه به شاخص‌هاي معّین، در دامنۀ تحت پوشش معّین، در دورۀ زمانی معّین، با هدف بازنگري، اصلاح و بهبود مستمر </a:t>
            </a:r>
            <a:r>
              <a:rPr lang="fa-IR" sz="2000" b="1" dirty="0" smtClean="0">
                <a:solidFill>
                  <a:schemeClr val="tx1"/>
                </a:solidFill>
              </a:rPr>
              <a:t>آن</a:t>
            </a:r>
            <a:endParaRPr lang="fa-IR" sz="20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solidFill>
                  <a:prstClr val="black"/>
                </a:solidFill>
              </a:rPr>
              <a:pPr/>
              <a:t>19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4612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8024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فهرست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مطالب 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b="1" dirty="0" smtClean="0"/>
              <a:t>مقدمه</a:t>
            </a:r>
          </a:p>
          <a:p>
            <a:pPr lvl="0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ar-SA" b="1" dirty="0"/>
              <a:t>چارچوب مفهومی ارزیابی علم، فناوری و </a:t>
            </a:r>
            <a:r>
              <a:rPr lang="ar-SA" b="1" dirty="0" smtClean="0"/>
              <a:t>نوآوری</a:t>
            </a:r>
            <a:r>
              <a:rPr lang="fa-IR" b="1" dirty="0" smtClean="0"/>
              <a:t> (</a:t>
            </a:r>
            <a:r>
              <a:rPr lang="en-US" sz="2400" b="1" dirty="0" smtClean="0"/>
              <a:t>STI</a:t>
            </a:r>
            <a:r>
              <a:rPr lang="fa-IR" b="1" dirty="0" smtClean="0"/>
              <a:t>)</a:t>
            </a:r>
            <a:endParaRPr lang="en-US" b="1" dirty="0"/>
          </a:p>
          <a:p>
            <a:pPr lvl="0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b="1" dirty="0"/>
              <a:t>مدل</a:t>
            </a:r>
            <a:r>
              <a:rPr lang="fa-IR" dirty="0"/>
              <a:t>‌</a:t>
            </a:r>
            <a:r>
              <a:rPr lang="fa-IR" b="1" dirty="0"/>
              <a:t>های </a:t>
            </a:r>
            <a:r>
              <a:rPr lang="ar-SA" b="1" dirty="0"/>
              <a:t>ارزیابی علم، فناوری و نوآوری</a:t>
            </a:r>
            <a:endParaRPr lang="en-US" b="1" dirty="0"/>
          </a:p>
          <a:p>
            <a:pPr lvl="0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ar-SA" b="1" dirty="0"/>
              <a:t>ارزیابی عملکرد علم، فناوری و نوآوری  </a:t>
            </a:r>
            <a:endParaRPr lang="en-US" b="1" dirty="0"/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b="1" dirty="0"/>
              <a:t>نحوۀ انتخاب و بکارگیری شاخص‌های ارزیابی </a:t>
            </a:r>
            <a:r>
              <a:rPr lang="en-US" sz="2400" b="1" dirty="0" smtClean="0"/>
              <a:t>STI</a:t>
            </a:r>
            <a:endParaRPr lang="fa-IR" b="1" dirty="0" smtClean="0"/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b="1" dirty="0"/>
              <a:t>مطالعه موردی: ارزیابی </a:t>
            </a:r>
            <a:r>
              <a:rPr lang="fa-IR" b="1" dirty="0" smtClean="0"/>
              <a:t>عملکرد</a:t>
            </a:r>
            <a:r>
              <a:rPr lang="en-US" sz="2400" b="1" dirty="0" smtClean="0"/>
              <a:t>STI </a:t>
            </a:r>
            <a:r>
              <a:rPr lang="fa-IR" sz="2400" b="1" dirty="0" smtClean="0"/>
              <a:t> </a:t>
            </a:r>
            <a:r>
              <a:rPr lang="fa-IR" b="1" dirty="0" smtClean="0"/>
              <a:t>در </a:t>
            </a:r>
            <a:r>
              <a:rPr lang="fa-IR" b="1" dirty="0"/>
              <a:t>دانشگاه‌ها </a:t>
            </a:r>
            <a:r>
              <a:rPr lang="fa-IR" b="1" dirty="0" smtClean="0"/>
              <a:t>و پژوهشگاه‌های </a:t>
            </a:r>
            <a:r>
              <a:rPr lang="fa-IR" b="1" dirty="0"/>
              <a:t>ایران </a:t>
            </a:r>
            <a:endParaRPr lang="fa-IR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5787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ar-SA" sz="3200" dirty="0" smtClean="0"/>
              <a:t>ارزیابی </a:t>
            </a:r>
            <a:r>
              <a:rPr lang="fa-IR" sz="3200" dirty="0" smtClean="0"/>
              <a:t>عملکرد </a:t>
            </a:r>
            <a:r>
              <a:rPr lang="ar-SA" sz="3200" dirty="0" smtClean="0"/>
              <a:t>علم</a:t>
            </a:r>
            <a:r>
              <a:rPr lang="ar-SA" sz="3200" dirty="0"/>
              <a:t>، فناوری و </a:t>
            </a:r>
            <a:r>
              <a:rPr lang="ar-SA" sz="3200" dirty="0" smtClean="0"/>
              <a:t>نوآوری</a:t>
            </a:r>
            <a:r>
              <a:rPr lang="fa-IR" sz="3200" dirty="0" smtClean="0"/>
              <a:t> </a:t>
            </a:r>
            <a:r>
              <a:rPr lang="fa-IR" sz="2400" dirty="0" smtClean="0"/>
              <a:t>(ادامه)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5040560"/>
          </a:xfrm>
        </p:spPr>
        <p:txBody>
          <a:bodyPr>
            <a:noAutofit/>
          </a:bodyPr>
          <a:lstStyle/>
          <a:p>
            <a:pPr marL="745236" lvl="1" indent="-34290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sz="2200" b="1" dirty="0" smtClean="0">
                <a:solidFill>
                  <a:schemeClr val="tx1"/>
                </a:solidFill>
              </a:rPr>
              <a:t>توجه </a:t>
            </a:r>
            <a:r>
              <a:rPr lang="fa-IR" sz="2200" b="1" dirty="0">
                <a:solidFill>
                  <a:schemeClr val="tx1"/>
                </a:solidFill>
              </a:rPr>
              <a:t>به </a:t>
            </a:r>
            <a:r>
              <a:rPr lang="fa-IR" sz="2200" b="1" dirty="0">
                <a:solidFill>
                  <a:schemeClr val="accent2">
                    <a:lumMod val="75000"/>
                  </a:schemeClr>
                </a:solidFill>
              </a:rPr>
              <a:t>ارزيابي عملكرد از ديدگاه </a:t>
            </a:r>
            <a:r>
              <a:rPr lang="fa-IR" sz="2200" b="1" dirty="0" smtClean="0">
                <a:solidFill>
                  <a:schemeClr val="accent2">
                    <a:lumMod val="75000"/>
                  </a:schemeClr>
                </a:solidFill>
              </a:rPr>
              <a:t>نظام‌مند</a:t>
            </a:r>
            <a:r>
              <a:rPr lang="fa-IR" sz="2200" b="1" dirty="0" smtClean="0">
                <a:solidFill>
                  <a:schemeClr val="tx1"/>
                </a:solidFill>
              </a:rPr>
              <a:t>: </a:t>
            </a:r>
            <a:r>
              <a:rPr lang="fa-IR" sz="2200" b="1" dirty="0">
                <a:solidFill>
                  <a:schemeClr val="tx1"/>
                </a:solidFill>
              </a:rPr>
              <a:t>در هر سطحي </a:t>
            </a:r>
            <a:r>
              <a:rPr lang="fa-IR" sz="2200" b="1" dirty="0" smtClean="0">
                <a:solidFill>
                  <a:schemeClr val="tx1"/>
                </a:solidFill>
              </a:rPr>
              <a:t>ناگزير </a:t>
            </a:r>
            <a:r>
              <a:rPr lang="fa-IR" sz="2200" b="1" dirty="0">
                <a:solidFill>
                  <a:schemeClr val="tx1"/>
                </a:solidFill>
              </a:rPr>
              <a:t>از </a:t>
            </a:r>
            <a:r>
              <a:rPr lang="fa-IR" sz="2200" b="1" dirty="0" smtClean="0">
                <a:solidFill>
                  <a:schemeClr val="tx1"/>
                </a:solidFill>
              </a:rPr>
              <a:t>در نظر گرفتن فرايند </a:t>
            </a:r>
            <a:r>
              <a:rPr lang="fa-IR" sz="2200" b="1" dirty="0">
                <a:solidFill>
                  <a:schemeClr val="tx1"/>
                </a:solidFill>
              </a:rPr>
              <a:t>عملكردي </a:t>
            </a:r>
            <a:endParaRPr lang="fa-IR" sz="2200" b="1" dirty="0" smtClean="0">
              <a:solidFill>
                <a:schemeClr val="tx1"/>
              </a:solidFill>
            </a:endParaRPr>
          </a:p>
          <a:p>
            <a:pPr marL="745236" lvl="1" indent="-34290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sz="2200" b="1" dirty="0" smtClean="0">
                <a:solidFill>
                  <a:schemeClr val="tx1"/>
                </a:solidFill>
              </a:rPr>
              <a:t>عملکرد موثر </a:t>
            </a:r>
            <a:r>
              <a:rPr lang="fa-IR" sz="2200" b="1" dirty="0">
                <a:solidFill>
                  <a:schemeClr val="tx1"/>
                </a:solidFill>
              </a:rPr>
              <a:t>نظام ارزیابی </a:t>
            </a:r>
            <a:r>
              <a:rPr lang="en-US" sz="2000" b="1" dirty="0" smtClean="0">
                <a:solidFill>
                  <a:schemeClr val="tx1"/>
                </a:solidFill>
              </a:rPr>
              <a:t>STI</a:t>
            </a:r>
            <a:r>
              <a:rPr lang="fa-IR" sz="2000" b="1" dirty="0" smtClean="0">
                <a:solidFill>
                  <a:schemeClr val="tx1"/>
                </a:solidFill>
              </a:rPr>
              <a:t>: به جای تمرکز بر</a:t>
            </a:r>
            <a:r>
              <a:rPr lang="fa-IR" sz="2200" b="1" dirty="0" smtClean="0">
                <a:solidFill>
                  <a:schemeClr val="tx1"/>
                </a:solidFill>
              </a:rPr>
              <a:t> </a:t>
            </a:r>
            <a:r>
              <a:rPr lang="fa-IR" sz="2200" b="1" dirty="0">
                <a:solidFill>
                  <a:schemeClr val="tx1"/>
                </a:solidFill>
              </a:rPr>
              <a:t>«رفتار» (فعاليت‌هاي انجام شده توسط پژوهشگران و فنّاوران)، </a:t>
            </a:r>
            <a:r>
              <a:rPr lang="fa-IR" sz="2200" b="1" dirty="0" smtClean="0">
                <a:solidFill>
                  <a:schemeClr val="accent2">
                    <a:lumMod val="75000"/>
                  </a:schemeClr>
                </a:solidFill>
              </a:rPr>
              <a:t>تمرکز بر </a:t>
            </a:r>
            <a:r>
              <a:rPr lang="fa-IR" sz="2200" b="1" dirty="0">
                <a:solidFill>
                  <a:schemeClr val="accent2">
                    <a:lumMod val="75000"/>
                  </a:schemeClr>
                </a:solidFill>
              </a:rPr>
              <a:t>«بروندادها» و «پیامدها»</a:t>
            </a:r>
            <a:r>
              <a:rPr lang="fa-IR" sz="2200" b="1" dirty="0">
                <a:solidFill>
                  <a:schemeClr val="tx1"/>
                </a:solidFill>
              </a:rPr>
              <a:t>ی این فعالیت‌ها </a:t>
            </a:r>
            <a:endParaRPr lang="fa-IR" sz="2200" b="1" dirty="0" smtClean="0">
              <a:solidFill>
                <a:schemeClr val="tx1"/>
              </a:solidFill>
            </a:endParaRPr>
          </a:p>
          <a:p>
            <a:pPr marL="745236" lvl="1" indent="-34290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sz="2200" b="1" dirty="0" smtClean="0">
                <a:solidFill>
                  <a:schemeClr val="accent2">
                    <a:lumMod val="75000"/>
                  </a:schemeClr>
                </a:solidFill>
              </a:rPr>
              <a:t>در سطح سازمانی</a:t>
            </a:r>
            <a:r>
              <a:rPr lang="fa-IR" sz="2200" b="1" dirty="0" smtClean="0">
                <a:solidFill>
                  <a:schemeClr val="tx1"/>
                </a:solidFill>
              </a:rPr>
              <a:t>: ضرورت ارزیابی خروجي‌ها از </a:t>
            </a:r>
            <a:r>
              <a:rPr lang="fa-IR" sz="2200" b="1" dirty="0">
                <a:solidFill>
                  <a:schemeClr val="tx1"/>
                </a:solidFill>
              </a:rPr>
              <a:t>هر دو بُعد كيفي و كمي </a:t>
            </a:r>
            <a:r>
              <a:rPr lang="fa-IR" sz="2200" b="1" dirty="0" smtClean="0">
                <a:solidFill>
                  <a:schemeClr val="tx1"/>
                </a:solidFill>
              </a:rPr>
              <a:t> </a:t>
            </a:r>
          </a:p>
          <a:p>
            <a:pPr marL="745236" lvl="1" indent="-34290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chemeClr val="tx1"/>
                </a:solidFill>
              </a:rPr>
              <a:t>اولین بار </a:t>
            </a:r>
            <a:r>
              <a:rPr lang="fa-IR" sz="2000" b="1" dirty="0" smtClean="0">
                <a:solidFill>
                  <a:schemeClr val="tx1"/>
                </a:solidFill>
              </a:rPr>
              <a:t>معرفی مدل </a:t>
            </a:r>
            <a:r>
              <a:rPr lang="fa-IR" sz="2000" b="1" dirty="0">
                <a:solidFill>
                  <a:schemeClr val="tx1"/>
                </a:solidFill>
              </a:rPr>
              <a:t>ارزیابی عملکرد نظام‌مند </a:t>
            </a:r>
            <a:r>
              <a:rPr lang="fa-IR" sz="2000" b="1" dirty="0" smtClean="0">
                <a:solidFill>
                  <a:schemeClr val="tx1"/>
                </a:solidFill>
              </a:rPr>
              <a:t>توسط اتحادیۀ </a:t>
            </a:r>
            <a:r>
              <a:rPr lang="fa-IR" sz="2000" b="1" dirty="0">
                <a:solidFill>
                  <a:schemeClr val="tx1"/>
                </a:solidFill>
              </a:rPr>
              <a:t>اروپا </a:t>
            </a:r>
            <a:r>
              <a:rPr lang="fa-IR" sz="2000" b="1" dirty="0" smtClean="0">
                <a:solidFill>
                  <a:schemeClr val="tx1"/>
                </a:solidFill>
              </a:rPr>
              <a:t>تحت </a:t>
            </a:r>
            <a:r>
              <a:rPr lang="fa-IR" sz="2000" b="1" dirty="0">
                <a:solidFill>
                  <a:schemeClr val="tx1"/>
                </a:solidFill>
              </a:rPr>
              <a:t>عنوان </a:t>
            </a:r>
            <a:r>
              <a:rPr lang="fa-IR" sz="2000" b="1" dirty="0">
                <a:solidFill>
                  <a:schemeClr val="accent2">
                    <a:lumMod val="75000"/>
                  </a:schemeClr>
                </a:solidFill>
              </a:rPr>
              <a:t>«منطق </a:t>
            </a:r>
            <a:r>
              <a:rPr lang="fa-IR" sz="2000" b="1" dirty="0" smtClean="0">
                <a:solidFill>
                  <a:schemeClr val="accent2">
                    <a:lumMod val="75000"/>
                  </a:schemeClr>
                </a:solidFill>
              </a:rPr>
              <a:t>مداخله» </a:t>
            </a:r>
          </a:p>
          <a:p>
            <a:pPr marL="745236" lvl="1" indent="-34290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sz="2000" b="1" dirty="0" smtClean="0">
                <a:solidFill>
                  <a:schemeClr val="tx1"/>
                </a:solidFill>
              </a:rPr>
              <a:t>بر </a:t>
            </a:r>
            <a:r>
              <a:rPr lang="fa-IR" sz="2000" b="1" dirty="0">
                <a:solidFill>
                  <a:schemeClr val="tx1"/>
                </a:solidFill>
              </a:rPr>
              <a:t>اساس این </a:t>
            </a:r>
            <a:r>
              <a:rPr lang="fa-IR" sz="2000" b="1" dirty="0" smtClean="0">
                <a:solidFill>
                  <a:schemeClr val="tx1"/>
                </a:solidFill>
              </a:rPr>
              <a:t>منطق، نقطۀ </a:t>
            </a:r>
            <a:r>
              <a:rPr lang="fa-IR" sz="2000" b="1" dirty="0">
                <a:solidFill>
                  <a:schemeClr val="tx1"/>
                </a:solidFill>
              </a:rPr>
              <a:t>شروع هر مداخلۀ </a:t>
            </a:r>
            <a:r>
              <a:rPr lang="fa-IR" sz="2000" b="1" dirty="0" smtClean="0">
                <a:solidFill>
                  <a:schemeClr val="tx1"/>
                </a:solidFill>
              </a:rPr>
              <a:t>عمومی: </a:t>
            </a:r>
          </a:p>
          <a:p>
            <a:pPr marL="402336" lvl="1" indent="0" algn="ctr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sz="20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fa-IR" sz="2000" b="1" dirty="0">
                <a:solidFill>
                  <a:schemeClr val="accent2">
                    <a:lumMod val="75000"/>
                  </a:schemeClr>
                </a:solidFill>
              </a:rPr>
              <a:t>تحليل موقعيت موجود و تشخيص مسائل يا نيازهاي آن» </a:t>
            </a:r>
            <a:endParaRPr lang="fa-IR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02336" lvl="1" indent="0" algn="ctr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sz="2000" b="1" dirty="0" smtClean="0">
                <a:solidFill>
                  <a:schemeClr val="accent2">
                    <a:lumMod val="75000"/>
                  </a:schemeClr>
                </a:solidFill>
              </a:rPr>
              <a:t>(توجه </a:t>
            </a:r>
            <a:r>
              <a:rPr lang="fa-IR" sz="2000" b="1" dirty="0">
                <a:solidFill>
                  <a:schemeClr val="accent2">
                    <a:lumMod val="75000"/>
                  </a:schemeClr>
                </a:solidFill>
              </a:rPr>
              <a:t>به تعاملات درونی یک </a:t>
            </a:r>
            <a:r>
              <a:rPr lang="fa-IR" sz="2000" b="1" dirty="0" smtClean="0">
                <a:solidFill>
                  <a:schemeClr val="accent2">
                    <a:lumMod val="75000"/>
                  </a:schemeClr>
                </a:solidFill>
              </a:rPr>
              <a:t>سیستم + </a:t>
            </a:r>
            <a:r>
              <a:rPr lang="fa-IR" sz="2000" b="1" dirty="0">
                <a:solidFill>
                  <a:schemeClr val="accent2">
                    <a:lumMod val="75000"/>
                  </a:schemeClr>
                </a:solidFill>
              </a:rPr>
              <a:t>در نظر گرفتن تعامل آن با محیط </a:t>
            </a:r>
            <a:r>
              <a:rPr lang="fa-IR" sz="2000" b="1" dirty="0" smtClean="0">
                <a:solidFill>
                  <a:schemeClr val="accent2">
                    <a:lumMod val="75000"/>
                  </a:schemeClr>
                </a:solidFill>
              </a:rPr>
              <a:t>پیرامون)</a:t>
            </a:r>
            <a:endParaRPr lang="fa-I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solidFill>
                  <a:prstClr val="black"/>
                </a:solidFill>
              </a:rPr>
              <a:pPr/>
              <a:t>20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496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solidFill>
                  <a:prstClr val="black"/>
                </a:solidFill>
              </a:rPr>
              <a:pPr/>
              <a:t>21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0563" y="584391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 smtClean="0">
                <a:latin typeface="+mj-lt"/>
                <a:ea typeface="+mj-ea"/>
                <a:cs typeface="B Nazanin" pitchFamily="2" charset="-78"/>
              </a:rPr>
              <a:t>مفهوم </a:t>
            </a:r>
            <a:r>
              <a:rPr lang="fa-IR" sz="2000" b="1" dirty="0">
                <a:latin typeface="+mj-lt"/>
                <a:ea typeface="+mj-ea"/>
                <a:cs typeface="B Nazanin" pitchFamily="2" charset="-78"/>
              </a:rPr>
              <a:t>منطق مداخله در سیستم ارزیابی عملکرد </a:t>
            </a:r>
            <a:r>
              <a:rPr lang="fa-IR" sz="2000" b="1" dirty="0" smtClean="0">
                <a:latin typeface="+mj-lt"/>
                <a:ea typeface="+mj-ea"/>
                <a:cs typeface="B Nazanin" pitchFamily="2" charset="-78"/>
              </a:rPr>
              <a:t>شاخص‌محور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6732" y="1052736"/>
            <a:ext cx="8563432" cy="5040560"/>
            <a:chOff x="65634" y="1219200"/>
            <a:chExt cx="8849765" cy="5486400"/>
          </a:xfrm>
        </p:grpSpPr>
        <p:sp>
          <p:nvSpPr>
            <p:cNvPr id="12" name="Rectangle 11"/>
            <p:cNvSpPr/>
            <p:nvPr/>
          </p:nvSpPr>
          <p:spPr>
            <a:xfrm>
              <a:off x="65634" y="1272635"/>
              <a:ext cx="892267" cy="101336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lnSpc>
                  <a:spcPct val="150000"/>
                </a:lnSpc>
              </a:pPr>
              <a:r>
                <a:rPr lang="fa-IR" sz="2000" b="1" dirty="0" smtClean="0">
                  <a:solidFill>
                    <a:prstClr val="black"/>
                  </a:solidFill>
                  <a:cs typeface="B Zar" panose="00000400000000000000" pitchFamily="2" charset="-78"/>
                </a:rPr>
                <a:t>مسائل</a:t>
              </a:r>
            </a:p>
            <a:p>
              <a:pPr algn="ctr" defTabSz="914400">
                <a:lnSpc>
                  <a:spcPct val="150000"/>
                </a:lnSpc>
              </a:pPr>
              <a:r>
                <a:rPr lang="fa-IR" sz="2000" b="1" dirty="0" smtClean="0">
                  <a:solidFill>
                    <a:prstClr val="black"/>
                  </a:solidFill>
                  <a:cs typeface="B Zar" panose="00000400000000000000" pitchFamily="2" charset="-78"/>
                </a:rPr>
                <a:t>و نیازها</a:t>
              </a:r>
              <a:endParaRPr lang="en-US" sz="2000" b="1" dirty="0" smtClean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48443" y="2814698"/>
              <a:ext cx="883096" cy="99530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fa-IR" sz="2000" b="1" dirty="0" smtClean="0">
                  <a:solidFill>
                    <a:prstClr val="black"/>
                  </a:solidFill>
                  <a:cs typeface="B Zar" panose="00000400000000000000" pitchFamily="2" charset="-78"/>
                </a:rPr>
                <a:t>اهداف</a:t>
              </a:r>
              <a:endParaRPr lang="en-US" b="1" dirty="0" smtClean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32918" y="2870185"/>
              <a:ext cx="1012919" cy="93981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fa-IR" b="1" dirty="0" smtClean="0">
                  <a:solidFill>
                    <a:prstClr val="black"/>
                  </a:solidFill>
                  <a:cs typeface="B Zar" panose="00000400000000000000" pitchFamily="2" charset="-78"/>
                </a:rPr>
                <a:t>دروندادها</a:t>
              </a:r>
              <a:endParaRPr lang="en-US" sz="1600" b="1" dirty="0" smtClean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90140" y="2891561"/>
              <a:ext cx="1096481" cy="91843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fa-IR" sz="2000" b="1" dirty="0">
                  <a:solidFill>
                    <a:prstClr val="black"/>
                  </a:solidFill>
                  <a:cs typeface="B Zar" panose="00000400000000000000" pitchFamily="2" charset="-78"/>
                </a:rPr>
                <a:t>بروندادها</a:t>
              </a:r>
              <a:endParaRPr lang="en-US" b="1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27263" y="2273120"/>
              <a:ext cx="1001618" cy="92728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fa-IR" sz="2000" b="1" dirty="0">
                  <a:solidFill>
                    <a:prstClr val="black"/>
                  </a:solidFill>
                  <a:cs typeface="B Zar" panose="00000400000000000000" pitchFamily="2" charset="-78"/>
                </a:rPr>
                <a:t>پیامدها</a:t>
              </a:r>
              <a:endParaRPr lang="en-US" b="1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917919" y="1384478"/>
              <a:ext cx="908442" cy="90152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fa-IR" sz="2000" b="1" dirty="0">
                  <a:solidFill>
                    <a:prstClr val="black"/>
                  </a:solidFill>
                  <a:cs typeface="B Zar" panose="00000400000000000000" pitchFamily="2" charset="-78"/>
                </a:rPr>
                <a:t>آثار</a:t>
              </a:r>
              <a:endParaRPr lang="en-US" b="1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1656500" y="3028229"/>
              <a:ext cx="590836" cy="629371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smtClean="0">
                <a:solidFill>
                  <a:prstClr val="white"/>
                </a:solidFill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5157910" y="3078065"/>
              <a:ext cx="617279" cy="579535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smtClean="0">
                <a:solidFill>
                  <a:prstClr val="white"/>
                </a:solidFill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6290228" y="2466657"/>
              <a:ext cx="691469" cy="581343"/>
            </a:xfrm>
            <a:prstGeom prst="rightArrow">
              <a:avLst>
                <a:gd name="adj1" fmla="val 50000"/>
                <a:gd name="adj2" fmla="val 57043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smtClean="0">
                <a:solidFill>
                  <a:prstClr val="white"/>
                </a:solidFill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7421161" y="1817870"/>
              <a:ext cx="718782" cy="62053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smtClean="0">
                <a:solidFill>
                  <a:prstClr val="white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971801" y="4050951"/>
              <a:ext cx="2978472" cy="825849"/>
              <a:chOff x="5505718" y="4004996"/>
              <a:chExt cx="2833806" cy="877710"/>
            </a:xfrm>
          </p:grpSpPr>
          <p:cxnSp>
            <p:nvCxnSpPr>
              <p:cNvPr id="38" name="Elbow Connector 37"/>
              <p:cNvCxnSpPr/>
              <p:nvPr/>
            </p:nvCxnSpPr>
            <p:spPr>
              <a:xfrm>
                <a:off x="5505718" y="4010163"/>
                <a:ext cx="2624071" cy="872543"/>
              </a:xfrm>
              <a:prstGeom prst="bentConnector3">
                <a:avLst>
                  <a:gd name="adj1" fmla="val -61"/>
                </a:avLst>
              </a:prstGeom>
              <a:ln w="28575">
                <a:solidFill>
                  <a:srgbClr val="7030A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Elbow Connector 38"/>
              <p:cNvCxnSpPr/>
              <p:nvPr/>
            </p:nvCxnSpPr>
            <p:spPr>
              <a:xfrm rot="5400000">
                <a:off x="7795723" y="4338905"/>
                <a:ext cx="877709" cy="209892"/>
              </a:xfrm>
              <a:prstGeom prst="bentConnector3">
                <a:avLst>
                  <a:gd name="adj1" fmla="val 100030"/>
                </a:avLst>
              </a:prstGeom>
              <a:ln w="28575">
                <a:solidFill>
                  <a:srgbClr val="7030A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1161577" y="3352802"/>
              <a:ext cx="6399212" cy="2209800"/>
              <a:chOff x="5505718" y="3736019"/>
              <a:chExt cx="2820341" cy="1146688"/>
            </a:xfrm>
          </p:grpSpPr>
          <p:cxnSp>
            <p:nvCxnSpPr>
              <p:cNvPr id="36" name="Elbow Connector 35"/>
              <p:cNvCxnSpPr/>
              <p:nvPr/>
            </p:nvCxnSpPr>
            <p:spPr>
              <a:xfrm>
                <a:off x="5505718" y="4010163"/>
                <a:ext cx="2624071" cy="872543"/>
              </a:xfrm>
              <a:prstGeom prst="bentConnector3">
                <a:avLst>
                  <a:gd name="adj1" fmla="val -61"/>
                </a:avLst>
              </a:prstGeom>
              <a:ln w="28575">
                <a:solidFill>
                  <a:srgbClr val="7030A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Elbow Connector 36"/>
              <p:cNvCxnSpPr/>
              <p:nvPr/>
            </p:nvCxnSpPr>
            <p:spPr>
              <a:xfrm rot="5400000">
                <a:off x="7654502" y="4211148"/>
                <a:ext cx="1146688" cy="196427"/>
              </a:xfrm>
              <a:prstGeom prst="bentConnector3">
                <a:avLst>
                  <a:gd name="adj1" fmla="val 100122"/>
                </a:avLst>
              </a:prstGeom>
              <a:ln w="28575">
                <a:solidFill>
                  <a:srgbClr val="7030A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533400" y="2348751"/>
              <a:ext cx="8001000" cy="3899649"/>
              <a:chOff x="5505718" y="4004996"/>
              <a:chExt cx="2833806" cy="877710"/>
            </a:xfrm>
          </p:grpSpPr>
          <p:cxnSp>
            <p:nvCxnSpPr>
              <p:cNvPr id="34" name="Elbow Connector 33"/>
              <p:cNvCxnSpPr/>
              <p:nvPr/>
            </p:nvCxnSpPr>
            <p:spPr>
              <a:xfrm>
                <a:off x="5505718" y="4010163"/>
                <a:ext cx="2624071" cy="872543"/>
              </a:xfrm>
              <a:prstGeom prst="bentConnector3">
                <a:avLst>
                  <a:gd name="adj1" fmla="val -61"/>
                </a:avLst>
              </a:prstGeom>
              <a:ln w="38100">
                <a:solidFill>
                  <a:srgbClr val="7030A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Elbow Connector 34"/>
              <p:cNvCxnSpPr/>
              <p:nvPr/>
            </p:nvCxnSpPr>
            <p:spPr>
              <a:xfrm rot="5400000">
                <a:off x="7795723" y="4338905"/>
                <a:ext cx="877709" cy="209892"/>
              </a:xfrm>
              <a:prstGeom prst="bentConnector3">
                <a:avLst>
                  <a:gd name="adj1" fmla="val 100030"/>
                </a:avLst>
              </a:prstGeom>
              <a:ln w="38100">
                <a:solidFill>
                  <a:srgbClr val="7030A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24"/>
            <p:cNvSpPr/>
            <p:nvPr/>
          </p:nvSpPr>
          <p:spPr>
            <a:xfrm>
              <a:off x="3906398" y="4936031"/>
              <a:ext cx="1215736" cy="3979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fa-IR" sz="2400" b="1" dirty="0" smtClean="0">
                  <a:solidFill>
                    <a:prstClr val="black"/>
                  </a:solidFill>
                  <a:cs typeface="B Zar" panose="00000400000000000000" pitchFamily="2" charset="-78"/>
                </a:rPr>
                <a:t>کارایی</a:t>
              </a:r>
              <a:endParaRPr lang="en-US" sz="2800" b="1" dirty="0" smtClean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259126" y="5576455"/>
              <a:ext cx="1437204" cy="4433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fa-IR" sz="2400" b="1" dirty="0">
                  <a:solidFill>
                    <a:prstClr val="black"/>
                  </a:solidFill>
                  <a:cs typeface="B Zar" panose="00000400000000000000" pitchFamily="2" charset="-78"/>
                </a:rPr>
                <a:t>اثربخشی</a:t>
              </a:r>
              <a:endParaRPr lang="en-US" sz="2400" b="1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674275" y="6206836"/>
              <a:ext cx="2973599" cy="4987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fa-IR" sz="2400" b="1" dirty="0">
                  <a:solidFill>
                    <a:prstClr val="black"/>
                  </a:solidFill>
                  <a:cs typeface="B Zar" panose="00000400000000000000" pitchFamily="2" charset="-78"/>
                </a:rPr>
                <a:t>سودمندی</a:t>
              </a:r>
              <a:endParaRPr lang="en-US" sz="2400" b="1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291098" y="1219200"/>
              <a:ext cx="3624301" cy="3839274"/>
            </a:xfrm>
            <a:prstGeom prst="rect">
              <a:avLst/>
            </a:prstGeom>
            <a:noFill/>
            <a:ln w="285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mtClean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041264" y="2870185"/>
              <a:ext cx="1062824" cy="93981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fa-IR" b="1" dirty="0">
                  <a:solidFill>
                    <a:prstClr val="black"/>
                  </a:solidFill>
                  <a:cs typeface="B Zar" panose="00000400000000000000" pitchFamily="2" charset="-78"/>
                </a:rPr>
                <a:t>فرایندهای</a:t>
              </a:r>
              <a:r>
                <a:rPr lang="fa-IR" sz="1600" dirty="0" smtClean="0">
                  <a:solidFill>
                    <a:prstClr val="black"/>
                  </a:solidFill>
                  <a:cs typeface="B Titr" panose="00000700000000000000" pitchFamily="2" charset="-78"/>
                </a:rPr>
                <a:t> </a:t>
              </a:r>
              <a:r>
                <a:rPr lang="fa-IR" b="1" dirty="0">
                  <a:solidFill>
                    <a:prstClr val="black"/>
                  </a:solidFill>
                  <a:cs typeface="B Zar" panose="00000400000000000000" pitchFamily="2" charset="-78"/>
                </a:rPr>
                <a:t>عملیاتی</a:t>
              </a:r>
              <a:endParaRPr lang="en-US" b="1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3386892" y="3010178"/>
              <a:ext cx="590836" cy="571222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smtClean="0">
                <a:solidFill>
                  <a:prstClr val="white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990600" y="1945846"/>
              <a:ext cx="1735248" cy="797354"/>
              <a:chOff x="1005289" y="1386464"/>
              <a:chExt cx="1327841" cy="797354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1338901" y="1400286"/>
                <a:ext cx="994229" cy="4636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fa-IR" sz="2800" b="1" dirty="0" smtClean="0">
                    <a:solidFill>
                      <a:prstClr val="black"/>
                    </a:solidFill>
                    <a:cs typeface="B Nazanin" panose="00000400000000000000" pitchFamily="2" charset="-78"/>
                  </a:rPr>
                  <a:t>تناسب</a:t>
                </a:r>
                <a:endParaRPr lang="en-US" sz="2800" b="1" dirty="0" smtClean="0">
                  <a:ln w="0"/>
                  <a:solidFill>
                    <a:prstClr val="black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B Nazanin" panose="00000400000000000000" pitchFamily="2" charset="-78"/>
                </a:endParaRPr>
              </a:p>
            </p:txBody>
          </p:sp>
          <p:cxnSp>
            <p:nvCxnSpPr>
              <p:cNvPr id="33" name="Elbow Connector 32"/>
              <p:cNvCxnSpPr/>
              <p:nvPr/>
            </p:nvCxnSpPr>
            <p:spPr>
              <a:xfrm rot="16200000" flipH="1">
                <a:off x="749724" y="1642029"/>
                <a:ext cx="797354" cy="286223"/>
              </a:xfrm>
              <a:prstGeom prst="bentConnector3">
                <a:avLst>
                  <a:gd name="adj1" fmla="val -1349"/>
                </a:avLst>
              </a:prstGeom>
              <a:ln>
                <a:solidFill>
                  <a:srgbClr val="7030A0"/>
                </a:solidFill>
                <a:headEnd type="triangle"/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9035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اجزای مدل شاخص محور منطق مداخله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solidFill>
                  <a:prstClr val="black"/>
                </a:solidFill>
              </a:rPr>
              <a:pPr/>
              <a:t>22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200" y="1804646"/>
            <a:ext cx="806489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«شاخص‌های دروندادی</a:t>
            </a:r>
            <a:r>
              <a:rPr lang="fa-IR" alt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»: </a:t>
            </a:r>
            <a:r>
              <a:rPr lang="fa-IR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معمولاً مشتمل بر منابع مالی، منابع انسانی و </a:t>
            </a: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تجهیزات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«شاخص‌های </a:t>
            </a:r>
            <a:r>
              <a:rPr lang="fa-IR" alt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بروندادی</a:t>
            </a:r>
            <a:r>
              <a:rPr lang="fa-IR" alt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»:</a:t>
            </a:r>
            <a:r>
              <a:rPr lang="fa-IR" alt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به معنای نتایج فوری برنامه ها مانند: مقاله، محصول و </a:t>
            </a: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...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«شاخص‌های </a:t>
            </a:r>
            <a:r>
              <a:rPr lang="fa-IR" alt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پیامدی</a:t>
            </a:r>
            <a:r>
              <a:rPr lang="fa-IR" alt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»: </a:t>
            </a: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ناظر </a:t>
            </a:r>
            <a:r>
              <a:rPr lang="fa-IR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بر تأثیر مستقیم و کوتاه یا میان مدت برنامه ها مانند: ایجاد شغل، افزایش بهره وری و </a:t>
            </a: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...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«شاخص‌های </a:t>
            </a:r>
            <a:r>
              <a:rPr lang="fa-IR" alt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اثرگذاری»: </a:t>
            </a: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ناظر </a:t>
            </a:r>
            <a:r>
              <a:rPr lang="fa-IR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به تأثیر گسترده تربلند مدت اجرای برنامه بر جامعه، مانند افزایش طول عمر، ارتقای رفاه، بهبود رقابت پذیری و ...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1476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اجزای مدل شاخص محور منطق مداخله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solidFill>
                  <a:prstClr val="black"/>
                </a:solidFill>
              </a:rPr>
              <a:pPr/>
              <a:t>23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7544" y="1556792"/>
            <a:ext cx="8064896" cy="530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«تناسب</a:t>
            </a:r>
            <a:r>
              <a:rPr lang="fa-IR" alt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»  یا «تطابق</a:t>
            </a:r>
            <a:r>
              <a:rPr lang="fa-IR" alt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»:  </a:t>
            </a:r>
            <a:r>
              <a:rPr lang="fa-IR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حلقۀ اتصال ميان اهداف تعريف شده و مسائل و نیازهای </a:t>
            </a:r>
            <a:r>
              <a:rPr lang="fa-IR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موجود </a:t>
            </a:r>
            <a:r>
              <a:rPr lang="fa-IR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كه بايد از طريق مداخله حل </a:t>
            </a:r>
            <a:r>
              <a:rPr lang="fa-IR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شود </a:t>
            </a:r>
            <a:endParaRPr lang="fa-IR" altLang="en-US" sz="26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«كارايي»:  </a:t>
            </a:r>
            <a:r>
              <a:rPr lang="fa-IR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نسبت بروندادها به دروندادهای مورد استفاده براي دستيابي به آنها (معمولاً منابع </a:t>
            </a:r>
            <a:r>
              <a:rPr lang="fa-IR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مالي)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«</a:t>
            </a:r>
            <a:r>
              <a:rPr lang="fa-IR" alt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اثربخشي</a:t>
            </a:r>
            <a:r>
              <a:rPr lang="fa-IR" alt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»:  </a:t>
            </a:r>
            <a:r>
              <a:rPr lang="fa-IR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نسبت پیامدهای واقعي به دروندادهای مورد استفاده براي دستيابي به </a:t>
            </a:r>
            <a:r>
              <a:rPr lang="fa-IR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آنها</a:t>
            </a:r>
            <a:endParaRPr lang="fa-IR" alt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«سودمندي»:   </a:t>
            </a:r>
            <a:r>
              <a:rPr lang="fa-IR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نسبت تأثیر حاصل از مداخلۀ مورد استفاده براي دستيابي به آنها </a:t>
            </a:r>
            <a:endParaRPr lang="fa-IR" altLang="en-US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«</a:t>
            </a:r>
            <a:r>
              <a:rPr lang="fa-IR" alt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پايداري</a:t>
            </a:r>
            <a:r>
              <a:rPr lang="fa-IR" alt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»:  </a:t>
            </a:r>
            <a:r>
              <a:rPr lang="fa-IR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توانايي تأثیر آثار ميان مدت يا </a:t>
            </a:r>
            <a:r>
              <a:rPr lang="fa-IR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بلندمدت</a:t>
            </a:r>
            <a:endParaRPr lang="fa-IR" alt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8473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932817" y="2132856"/>
            <a:ext cx="313511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تلفیق منطق مداخله (ارزیابی فرایندی و شاخص‌محور) و مدل ارزیابی ذی‌نفعان کلیدی 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148300" y="1340768"/>
            <a:ext cx="2704144" cy="64807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a-IR" sz="2400" dirty="0"/>
              <a:t>مدل مفهومی </a:t>
            </a:r>
            <a:r>
              <a:rPr lang="fa-IR" sz="2400" dirty="0" smtClean="0"/>
              <a:t>ارزیابی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</a:t>
            </a:r>
            <a:r>
              <a:rPr lang="fa-I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a-IR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571" y="836712"/>
            <a:ext cx="5568574" cy="54854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079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a-IR" sz="3200" dirty="0" smtClean="0"/>
              <a:t>ذینفعان کلیدی در ارزیابی فرایند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</a:t>
            </a:r>
            <a:endParaRPr lang="fa-I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solidFill>
                  <a:prstClr val="black"/>
                </a:solidFill>
              </a:rPr>
              <a:pPr/>
              <a:t>25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73224" y="1700808"/>
            <a:ext cx="7787208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fa-IR" altLang="en-US" sz="2600" b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الف. سیاستگذاران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وظیفه اصلی: </a:t>
            </a:r>
            <a:r>
              <a:rPr lang="fa-IR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هدفگذاری و به تناسب آن تخصیص دروندادها به فعالیت‌های </a:t>
            </a:r>
            <a:r>
              <a:rPr lang="en-US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STI</a:t>
            </a:r>
            <a:r>
              <a:rPr lang="fa-IR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بر </a:t>
            </a:r>
            <a:r>
              <a:rPr lang="fa-IR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اساس نیازهای جامعه </a:t>
            </a:r>
            <a:endParaRPr lang="fa-IR" altLang="en-US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کاربر </a:t>
            </a:r>
            <a:r>
              <a:rPr lang="fa-IR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اصلی ارزیابی «اهداف» و به تبع آن </a:t>
            </a:r>
            <a:r>
              <a:rPr lang="fa-IR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دروندادها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 ارزیابی </a:t>
            </a:r>
            <a:r>
              <a:rPr lang="fa-IR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سیاست‌های کلان 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STI </a:t>
            </a:r>
            <a:endParaRPr lang="fa-IR" altLang="en-US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altLang="en-US" sz="2600" b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</a:t>
            </a:r>
            <a:r>
              <a:rPr lang="fa-IR" altLang="en-US" sz="26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 متخصصین (پژوهشگران، فناوران و نوآوران) </a:t>
            </a:r>
            <a:endParaRPr lang="fa-IR" altLang="en-US" sz="2600" b="1" dirty="0" smtClean="0"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معمولاً </a:t>
            </a:r>
            <a:r>
              <a:rPr lang="fa-IR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نتایج مستقیم و بلافاصله فعالیت‌های </a:t>
            </a:r>
            <a:r>
              <a:rPr lang="en-US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STI</a:t>
            </a:r>
            <a:r>
              <a:rPr lang="fa-IR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حاصل </a:t>
            </a:r>
            <a:r>
              <a:rPr lang="fa-IR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کار ایشان </a:t>
            </a:r>
            <a:endParaRPr lang="fa-IR" altLang="en-US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ارزیابی </a:t>
            </a:r>
            <a:r>
              <a:rPr lang="fa-IR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«بروندادهای» فعالیت این گروه در </a:t>
            </a:r>
            <a:r>
              <a:rPr lang="fa-IR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فرایند </a:t>
            </a:r>
            <a:r>
              <a:rPr lang="en-US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STI</a:t>
            </a:r>
            <a:r>
              <a:rPr lang="fa-IR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بیانگر </a:t>
            </a:r>
            <a:r>
              <a:rPr lang="fa-IR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میزان کارایی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1404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a-IR" sz="3200" dirty="0" smtClean="0"/>
              <a:t>ذینفعان کلیدی در ارزیابی فرایند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</a:t>
            </a:r>
            <a:endParaRPr lang="fa-I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solidFill>
                  <a:prstClr val="black"/>
                </a:solidFill>
              </a:rPr>
              <a:pPr/>
              <a:t>26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200" y="1556792"/>
            <a:ext cx="8147248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fa-IR" altLang="en-US" sz="2600" b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ج</a:t>
            </a:r>
            <a:r>
              <a:rPr lang="fa-IR" altLang="en-US" sz="26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 </a:t>
            </a:r>
            <a:r>
              <a:rPr lang="fa-IR" altLang="en-US" sz="2600" b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بهره برداران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نقش </a:t>
            </a:r>
            <a:r>
              <a:rPr lang="fa-IR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آنها معمولاً مربوط به کاربردی‌سازی نتایج فعالیت‌های علم و فناوری به ویژه در راستای </a:t>
            </a: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تجاری سازی </a:t>
            </a:r>
            <a:r>
              <a:rPr lang="fa-IR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 توسعۀ فعالیت‌های نوآورانه </a:t>
            </a:r>
            <a:endParaRPr lang="fa-IR" altLang="en-US" sz="2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زمانی </a:t>
            </a:r>
            <a:r>
              <a:rPr lang="fa-IR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فعالیت‌های </a:t>
            </a:r>
            <a:r>
              <a:rPr lang="en-US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STI</a:t>
            </a: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اثربخش است </a:t>
            </a:r>
            <a:r>
              <a:rPr lang="fa-IR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که بتوان آن را در عرصه عمل به کار </a:t>
            </a: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بست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ارزیابی </a:t>
            </a:r>
            <a:r>
              <a:rPr lang="fa-IR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«پیامدهای» فعالیت </a:t>
            </a: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بهره‌برداران نشان دهنده </a:t>
            </a:r>
            <a:r>
              <a:rPr lang="fa-IR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اثربخشی فعالیت‌های </a:t>
            </a:r>
            <a:r>
              <a:rPr lang="en-US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STI</a:t>
            </a: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     </a:t>
            </a:r>
            <a:endParaRPr lang="fa-IR" altLang="en-US" sz="22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altLang="en-US" sz="26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د. </a:t>
            </a:r>
            <a:r>
              <a:rPr lang="fa-IR" altLang="en-US" sz="2600" b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جامعه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زمانی </a:t>
            </a:r>
            <a:r>
              <a:rPr lang="fa-IR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فعالیت‌های </a:t>
            </a:r>
            <a:r>
              <a:rPr lang="en-US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STI</a:t>
            </a: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سودمند است </a:t>
            </a:r>
            <a:r>
              <a:rPr lang="fa-IR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که منافع نهایی آن به جامعه برسد و نیازهای جامعه را برطرف </a:t>
            </a: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نماید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«آثار</a:t>
            </a:r>
            <a:r>
              <a:rPr lang="fa-IR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» اغلب بلندمدت فعالیت‌های </a:t>
            </a:r>
            <a:r>
              <a:rPr lang="en-US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STI</a:t>
            </a: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ملاک </a:t>
            </a:r>
            <a:r>
              <a:rPr lang="fa-IR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ارزیابی سودمندی </a:t>
            </a: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 منتفع </a:t>
            </a:r>
            <a:r>
              <a:rPr lang="fa-IR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آن، عموم مردم </a:t>
            </a: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جامعه</a:t>
            </a:r>
            <a:endParaRPr lang="fa-IR" altLang="en-US" sz="22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6312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984" y="121007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a-IR" sz="3200" dirty="0" smtClean="0"/>
              <a:t>تبیین محتوایی مدل ارزیابی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</a:t>
            </a:r>
            <a:r>
              <a:rPr lang="fa-I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a-I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solidFill>
                  <a:prstClr val="black"/>
                </a:solidFill>
              </a:rPr>
              <a:pPr/>
              <a:t>27</a:t>
            </a:fld>
            <a:endParaRPr lang="fa-IR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174" y="332656"/>
            <a:ext cx="2412268" cy="2376264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62000" y="2541955"/>
            <a:ext cx="7852792" cy="411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ایجاد تناظر یک به یک میان ذی‌نفعان کلیدی </a:t>
            </a:r>
            <a:r>
              <a:rPr lang="en-US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STI</a:t>
            </a: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با </a:t>
            </a:r>
            <a:r>
              <a:rPr lang="fa-IR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عناصر منطق </a:t>
            </a: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مداخله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ایجاد سیری </a:t>
            </a:r>
            <a:r>
              <a:rPr lang="fa-IR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نتیجه‌گرا </a:t>
            </a: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که </a:t>
            </a:r>
            <a:r>
              <a:rPr lang="fa-IR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دوباره می‌توان بازخوردی را از آثار عملکرد </a:t>
            </a:r>
            <a:r>
              <a:rPr lang="en-US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STI</a:t>
            </a: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به </a:t>
            </a:r>
            <a:r>
              <a:rPr lang="fa-IR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اهداف </a:t>
            </a: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سیاستگذاری </a:t>
            </a:r>
            <a:r>
              <a:rPr lang="fa-IR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دریافت کرد </a:t>
            </a: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(در </a:t>
            </a:r>
            <a:r>
              <a:rPr lang="fa-IR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قالب کمربند حول هستۀ مرکزی مدل مفهومی </a:t>
            </a: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که به </a:t>
            </a:r>
            <a:r>
              <a:rPr lang="fa-IR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صورت </a:t>
            </a: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نقطه‌چین </a:t>
            </a:r>
            <a:r>
              <a:rPr lang="fa-IR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مشاهده </a:t>
            </a: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می شود)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تفاوت </a:t>
            </a:r>
            <a:r>
              <a:rPr lang="fa-IR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ماهوی چهار </a:t>
            </a: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ربع ارزیابی </a:t>
            </a:r>
            <a:r>
              <a:rPr lang="fa-IR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عملکرد </a:t>
            </a:r>
            <a:r>
              <a:rPr lang="en-US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STI</a:t>
            </a: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در </a:t>
            </a:r>
            <a:r>
              <a:rPr lang="fa-IR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این مدل (تناسب، کارایی، اثربخشی و </a:t>
            </a: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سودمندی)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تعیین شاخص‌های </a:t>
            </a:r>
            <a:r>
              <a:rPr lang="fa-IR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ذیل هر چارک </a:t>
            </a: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با </a:t>
            </a:r>
            <a:r>
              <a:rPr lang="fa-IR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توجه به حوزۀ فعالیت‌های علم و فناوری مورد ارزیابی و ماهیت دروندادها و بروندادهای هر </a:t>
            </a: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چارک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4351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26876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a-IR" sz="3200" dirty="0" smtClean="0"/>
              <a:t>تبیین کاربردی مدل ارزیابی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</a:t>
            </a:r>
            <a:r>
              <a:rPr lang="fa-I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a-I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solidFill>
                  <a:prstClr val="black"/>
                </a:solidFill>
              </a:rPr>
              <a:pPr/>
              <a:t>28</a:t>
            </a:fld>
            <a:endParaRPr lang="fa-IR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742" y="409925"/>
            <a:ext cx="2427875" cy="2391638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62000" y="2724294"/>
            <a:ext cx="7709524" cy="392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قابلیت کاربرد در </a:t>
            </a:r>
            <a:r>
              <a:rPr lang="fa-IR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ارزیابی همه حوزه‌های علم و فناوری </a:t>
            </a:r>
            <a:endParaRPr lang="fa-IR" altLang="en-US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قابلیت </a:t>
            </a:r>
            <a:r>
              <a:rPr lang="fa-IR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کاربرد برای </a:t>
            </a:r>
            <a:r>
              <a:rPr lang="fa-IR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تمام سطوح ارزیابی </a:t>
            </a:r>
            <a:endParaRPr lang="fa-IR" altLang="en-US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طراحی </a:t>
            </a:r>
            <a:r>
              <a:rPr lang="fa-IR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شده در </a:t>
            </a:r>
            <a:r>
              <a:rPr lang="fa-IR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قالب نگاه سیستمی و در </a:t>
            </a:r>
            <a:r>
              <a:rPr lang="fa-IR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نتیجه قابلیت کاربرد برای تمامی </a:t>
            </a:r>
            <a:r>
              <a:rPr lang="fa-IR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کارکردهای ارزیابی کنترلی، تخصیصی و بهبودی (با رویکرد غالب یادگیری </a:t>
            </a:r>
            <a:r>
              <a:rPr lang="fa-IR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وبهبود)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صرفاً باید </a:t>
            </a:r>
            <a:r>
              <a:rPr lang="fa-IR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شاخص‌های ارزیابی هر </a:t>
            </a:r>
            <a:r>
              <a:rPr lang="fa-IR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ربع ارزیابی </a:t>
            </a:r>
            <a:r>
              <a:rPr lang="fa-IR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 تناسب با بافتار ارزیابی مورد نظر، انتخاب و بکارگیری </a:t>
            </a:r>
            <a:r>
              <a:rPr lang="fa-IR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شود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5993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ar-SA" sz="3200" dirty="0"/>
              <a:t>نحوۀ انتخاب و بکارگیری شاخص‌های </a:t>
            </a:r>
            <a:r>
              <a:rPr lang="ar-SA" sz="3200" dirty="0" smtClean="0"/>
              <a:t>ارزیابی</a:t>
            </a:r>
            <a:r>
              <a:rPr lang="fa-IR" sz="3200" dirty="0" smtClean="0"/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</a:t>
            </a:r>
            <a:endParaRPr lang="fa-IR" sz="3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98291"/>
            <a:ext cx="7560840" cy="504056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fa-IR" b="1" dirty="0" smtClean="0"/>
              <a:t>پاسخ </a:t>
            </a:r>
            <a:r>
              <a:rPr lang="fa-IR" b="1" dirty="0"/>
              <a:t>به دو پرسش </a:t>
            </a:r>
            <a:r>
              <a:rPr lang="fa-IR" b="1" dirty="0" smtClean="0"/>
              <a:t>کلیدی: </a:t>
            </a:r>
          </a:p>
          <a:p>
            <a:pPr marL="745236" lvl="1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گونه‌شناسی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فعالیت‌های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</a:t>
            </a:r>
            <a:r>
              <a:rPr lang="fa-IR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و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معیارهای منطبق بر آن کدامند؟ </a:t>
            </a:r>
          </a:p>
          <a:p>
            <a:pPr marL="745236" lvl="1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ارزیابی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بر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اساس‌ کدام ربع ارزیابی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(تناسب، کارایی، اثربخشی، سودمندی) مدنظر است؟ (انتخاب یک یا چند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ربع)</a:t>
            </a:r>
            <a:endParaRPr lang="fa-I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solidFill>
                  <a:prstClr val="black"/>
                </a:solidFill>
              </a:rPr>
              <a:pPr/>
              <a:t>29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274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980728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مقدمه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: تحول رویکردهای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ارزيابي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</a:t>
            </a:r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در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طي زمان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8840"/>
            <a:ext cx="8363272" cy="4503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b="1" dirty="0" smtClean="0"/>
              <a:t>ارزیابی </a:t>
            </a:r>
            <a:r>
              <a:rPr lang="en-US" sz="2400" b="1" dirty="0" smtClean="0"/>
              <a:t>STI</a:t>
            </a:r>
            <a:r>
              <a:rPr lang="fa-IR" sz="2400" b="1" dirty="0" smtClean="0"/>
              <a:t> </a:t>
            </a:r>
            <a:r>
              <a:rPr lang="fa-IR" b="1" dirty="0" smtClean="0"/>
              <a:t>کلاسیک: 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b="1" dirty="0" smtClean="0"/>
              <a:t>صرفا دارای اهداف </a:t>
            </a:r>
            <a:r>
              <a:rPr lang="fa-IR" sz="2400" b="1" dirty="0"/>
              <a:t>علمی- </a:t>
            </a:r>
            <a:r>
              <a:rPr lang="fa-IR" sz="2400" b="1" dirty="0" smtClean="0"/>
              <a:t>پژوهشی 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b="1" dirty="0" smtClean="0"/>
              <a:t>به شیوۀ بررسی </a:t>
            </a:r>
            <a:r>
              <a:rPr lang="fa-IR" sz="2400" b="1" dirty="0"/>
              <a:t>همتراز </a:t>
            </a:r>
            <a:endParaRPr lang="fa-IR" sz="2400" b="1" dirty="0" smtClean="0"/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b="1" dirty="0"/>
              <a:t>تمركز </a:t>
            </a:r>
            <a:r>
              <a:rPr lang="fa-IR" sz="2400" b="1" dirty="0" smtClean="0"/>
              <a:t>ارزيابي بر تقاضا </a:t>
            </a:r>
            <a:r>
              <a:rPr lang="fa-IR" sz="2400" b="1" dirty="0"/>
              <a:t>براي جایگاه‌های شغلي، مقاله و پايان‌نامه‌ها و درخواست‌هاي حمايت از </a:t>
            </a:r>
            <a:r>
              <a:rPr lang="fa-IR" sz="2400" b="1" dirty="0" smtClean="0"/>
              <a:t>پروژه‌ها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b="1" dirty="0" smtClean="0"/>
              <a:t>نتيجة ارزيابي</a:t>
            </a:r>
            <a:r>
              <a:rPr lang="fa-IR" sz="2400" b="1" dirty="0"/>
              <a:t>: تصميم‌گيري‌ در مورد استخدام، ‌رتبه‌بندي، انتشار و تأمين مالي در زیست‌بوم </a:t>
            </a:r>
            <a:r>
              <a:rPr lang="fa-IR" sz="2400" b="1" dirty="0" smtClean="0"/>
              <a:t>علمی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6121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a-IR" sz="3200" dirty="0" smtClean="0"/>
              <a:t>1. انتخاب گونه‌شناسی </a:t>
            </a:r>
            <a:r>
              <a:rPr lang="fa-IR" sz="3200" dirty="0"/>
              <a:t>فعالیت‌های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</a:t>
            </a:r>
            <a:endParaRPr lang="fa-I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solidFill>
                  <a:prstClr val="black"/>
                </a:solidFill>
              </a:rPr>
              <a:pPr/>
              <a:t>30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200" y="1556792"/>
            <a:ext cx="8147248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fa-IR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به عنوان مثال: </a:t>
            </a:r>
            <a:r>
              <a:rPr lang="fa-IR" alt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ارزیابی </a:t>
            </a:r>
            <a:r>
              <a:rPr lang="fa-IR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حوزۀ پژوهش و </a:t>
            </a:r>
            <a:r>
              <a:rPr lang="fa-IR" alt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توسعه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انتخاب </a:t>
            </a:r>
            <a:r>
              <a:rPr lang="fa-IR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طبقه‌بندی‌های مختلفی </a:t>
            </a:r>
            <a:r>
              <a:rPr lang="fa-IR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از </a:t>
            </a:r>
            <a:r>
              <a:rPr lang="fa-IR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پژوهش و توسعه</a:t>
            </a:r>
            <a:r>
              <a:rPr lang="fa-IR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در کشورهای </a:t>
            </a:r>
            <a:r>
              <a:rPr lang="fa-IR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مختلف </a:t>
            </a:r>
            <a:endParaRPr lang="fa-IR" altLang="en-US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یکی </a:t>
            </a:r>
            <a:r>
              <a:rPr lang="fa-IR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از کاربردی‌ترین </a:t>
            </a:r>
            <a:r>
              <a:rPr lang="fa-IR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آنها، </a:t>
            </a:r>
            <a:r>
              <a:rPr lang="fa-IR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طبقه‌بندی بانک </a:t>
            </a:r>
            <a:r>
              <a:rPr lang="fa-IR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جهانی با پنج حوزۀ </a:t>
            </a:r>
            <a:r>
              <a:rPr lang="fa-IR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تخصصی  شامل: </a:t>
            </a:r>
            <a:endParaRPr lang="fa-IR" altLang="en-US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9000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علوم طبیعی: </a:t>
            </a:r>
            <a:r>
              <a:rPr lang="fa-IR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ریاضی، فیزیک، شیمی، زمین، </a:t>
            </a: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محیط </a:t>
            </a:r>
            <a:r>
              <a:rPr lang="fa-IR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زیست، </a:t>
            </a: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...</a:t>
            </a:r>
          </a:p>
          <a:p>
            <a:pPr marL="9000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علوم مهندسی و فناوری: مهندسی، فناوری، طراحی و ساخت </a:t>
            </a:r>
          </a:p>
          <a:p>
            <a:pPr marL="9000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	علوم </a:t>
            </a: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انسانی: </a:t>
            </a:r>
            <a:r>
              <a:rPr lang="fa-IR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هنر و نویسندگی، زبان، ارتباطات، فرهنگ، </a:t>
            </a: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...</a:t>
            </a:r>
          </a:p>
          <a:p>
            <a:pPr marL="9000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	علوم </a:t>
            </a: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اجتماعی: </a:t>
            </a:r>
            <a:r>
              <a:rPr lang="fa-IR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آموزش، اقتصاد، تجارت، مدیریت، </a:t>
            </a: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...</a:t>
            </a:r>
            <a:r>
              <a:rPr lang="fa-IR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	</a:t>
            </a:r>
            <a:endParaRPr lang="fa-IR" altLang="en-US" sz="2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9000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علوم سلامت: </a:t>
            </a:r>
            <a:r>
              <a:rPr lang="fa-IR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بیوشیمی پزشکی، علوم کلینیکی، دندانپزشکی، </a:t>
            </a:r>
            <a:r>
              <a:rPr lang="fa-IR" alt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...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508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a-IR" sz="3200" dirty="0" smtClean="0"/>
              <a:t>2. انتخاب ربع ارزیابی مناسب</a:t>
            </a:r>
            <a:endParaRPr lang="fa-I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solidFill>
                  <a:prstClr val="black"/>
                </a:solidFill>
              </a:rPr>
              <a:pPr/>
              <a:t>31</a:t>
            </a:fld>
            <a:endParaRPr lang="fa-IR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784976" cy="4536504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18864" y="595884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 smtClean="0">
                <a:latin typeface="+mj-lt"/>
                <a:ea typeface="+mj-ea"/>
                <a:cs typeface="B Nazanin" pitchFamily="2" charset="-78"/>
              </a:rPr>
              <a:t>نمایی </a:t>
            </a:r>
            <a:r>
              <a:rPr lang="fa-IR" sz="2000" b="1" dirty="0">
                <a:latin typeface="+mj-lt"/>
                <a:ea typeface="+mj-ea"/>
                <a:cs typeface="B Nazanin" pitchFamily="2" charset="-78"/>
              </a:rPr>
              <a:t>از رویکرد فرایندی به شاخص‌های </a:t>
            </a:r>
            <a:r>
              <a:rPr lang="fa-IR" sz="2000" b="1" dirty="0" smtClean="0">
                <a:latin typeface="+mj-lt"/>
                <a:ea typeface="+mj-ea"/>
                <a:cs typeface="B Nazanin" pitchFamily="2" charset="-78"/>
              </a:rPr>
              <a:t>ارزیابی </a:t>
            </a:r>
            <a:r>
              <a:rPr lang="en-US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STI</a:t>
            </a:r>
            <a:r>
              <a:rPr lang="fa-IR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a-IR" sz="2000" b="1" dirty="0" smtClean="0">
                <a:latin typeface="Times New Roman" panose="02020603050405020304" pitchFamily="18" charset="0"/>
                <a:ea typeface="+mj-ea"/>
                <a:cs typeface="B Nazanin" panose="00000400000000000000" pitchFamily="2" charset="-78"/>
              </a:rPr>
              <a:t>در هر ربع ارزیابی</a:t>
            </a:r>
            <a:endParaRPr kumimoji="0" lang="fa-I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B Nazanin" panose="00000400000000000000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425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a-IR" sz="3200" dirty="0"/>
              <a:t>تفاوت‌ها و تشابه‌ها در تعیین شاخص‌های </a:t>
            </a:r>
            <a:r>
              <a:rPr lang="fa-IR" sz="3200" dirty="0" smtClean="0"/>
              <a:t>حوزه های تخصصی</a:t>
            </a:r>
            <a:endParaRPr lang="fa-I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solidFill>
                  <a:prstClr val="black"/>
                </a:solidFill>
              </a:rPr>
              <a:pPr/>
              <a:t>32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200" y="1703705"/>
            <a:ext cx="814724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مشابهت </a:t>
            </a:r>
            <a:r>
              <a:rPr lang="fa-IR" altLang="en-US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شاخص‌های </a:t>
            </a:r>
            <a:r>
              <a:rPr lang="fa-IR" alt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دروندادی</a:t>
            </a:r>
            <a:r>
              <a:rPr lang="fa-IR" altLang="en-US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برای تمامی حوزه‌های تخصصی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تفاوت </a:t>
            </a:r>
            <a:r>
              <a:rPr lang="fa-IR" altLang="en-US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شاخص‌ها در </a:t>
            </a:r>
            <a:r>
              <a:rPr lang="fa-IR" alt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بروندادها، پیامدها و آثار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مشترک بودن برخی از شاخص‌های بروندادی، پیامدی و اثرگذاری میان همه یا تعدادی از حوزه‌های تخصصی ( البته با وزن های متفاوت)</a:t>
            </a:r>
          </a:p>
          <a:p>
            <a:pPr algn="just">
              <a:lnSpc>
                <a:spcPct val="150000"/>
              </a:lnSpc>
            </a:pPr>
            <a:r>
              <a:rPr lang="fa-IR" alt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نتیجه</a:t>
            </a:r>
            <a:r>
              <a:rPr lang="fa-IR" alt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هرحوزۀ تخصصی </a:t>
            </a:r>
            <a:r>
              <a:rPr lang="fa-IR" altLang="en-US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دارای دسته ای شاخص‌های مشترک و دسته ای شاخص‌های تخصصی است.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9016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33265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a-IR" sz="2000" b="1" dirty="0" smtClean="0">
                <a:cs typeface="B Nazanin" panose="00000400000000000000" pitchFamily="2" charset="-78"/>
              </a:rPr>
              <a:t>مجموعه </a:t>
            </a:r>
            <a:r>
              <a:rPr lang="fa-IR" sz="2000" b="1" dirty="0">
                <a:cs typeface="B Nazanin" panose="00000400000000000000" pitchFamily="2" charset="-78"/>
              </a:rPr>
              <a:t>شاخص‌های علوم طبیعی </a:t>
            </a:r>
            <a:endParaRPr lang="fa-IR" sz="1800" b="1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solidFill>
                  <a:prstClr val="black"/>
                </a:solidFill>
              </a:rPr>
              <a:pPr/>
              <a:t>33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293938" y="2243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t/>
            </a:r>
            <a:br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831055"/>
              </p:ext>
            </p:extLst>
          </p:nvPr>
        </p:nvGraphicFramePr>
        <p:xfrm>
          <a:off x="323528" y="1124745"/>
          <a:ext cx="8363272" cy="5327904"/>
        </p:xfrm>
        <a:graphic>
          <a:graphicData uri="http://schemas.openxmlformats.org/drawingml/2006/table">
            <a:tbl>
              <a:tblPr rtl="1" firstRow="1" firstCol="1" bandRow="1"/>
              <a:tblGrid>
                <a:gridCol w="1212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4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4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شاخص‌های دروندادی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شاخص‌های بروندادی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شاخص‌های پیامدی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شاخص‌های اثرگذاری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ar-S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منابع مالی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ar-S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منابع انسانی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ar-S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تجهیزات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ar-S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فضای فیزیکی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182880" indent="-182880"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ar-S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مقاله (مجله /كنفرانس)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ar-SA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ارجاعات</a:t>
                      </a:r>
                      <a:endParaRPr lang="en-US" sz="28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ar-SA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كتاب (درسي)/ فصل كتاب</a:t>
                      </a:r>
                      <a:r>
                        <a:rPr lang="fa-IR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، </a:t>
                      </a:r>
                      <a:r>
                        <a:rPr lang="ar-SA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دست‌نامه‌ها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ar-SA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مدل‌ها </a:t>
                      </a:r>
                      <a:r>
                        <a:rPr lang="ar-S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و شبيه‌سازها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ar-S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سازماندهي كنفرانس (دانشگاهي)/ كارگاه آموزشي/ سمينار آموزشي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ar-S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ساخت نمونه اوليه (پايلوت)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ar-S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مربيگري/ داوري پايان‌نامه‌ها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ar-S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فعاليتهاي بررسي همتراز/ عضويت در شوراهاي تخصصي/ مشاركت در جوامع يادگيري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ar-S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ويراستاري مجلات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ar-S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جوايز معتبر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ar-S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كمك هزينه تحصيلي و پژوهشي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ar-S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همكاري‌هاي بين‌المللي و  مطرح شدن در سطح بین‌المللی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ar-S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ثبت اختراع/ نشان تجاري/ برند ملي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ar-S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محصولات، مواد و فرآیندهای جدید یا بهبود </a:t>
                      </a:r>
                      <a:r>
                        <a:rPr lang="ar-SA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یافته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ar-S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توسعه روش‌شناسی جدید تست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ar-S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توسعه استانداردهای جدید علمی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ar-S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درآمدهاي پژوهشي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ar-S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ايجاد شركتهاي نوپا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ar-S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همكاري با صنعت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ar-S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جذب اعتبار از شخص ثالث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ar-S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برپايي نمايشگاه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ar-S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يا مبلغ پروژه‌هاي بعدي در راستاي پروژه حاضر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ar-S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انتقال دانش و </a:t>
                      </a:r>
                      <a:r>
                        <a:rPr lang="ar-SA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فناوري</a:t>
                      </a:r>
                      <a:endParaRPr lang="fa-IR" sz="16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fa-IR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کاهش هزینه‌های تولید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ar-S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كاهش سطح مرگ و مير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ar-S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ترويج و توسعه علمي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ar-S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افزايش سرمايه‌گذاري در بخش علوم طبيعي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ar-S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افزايش غرور ملي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ar-S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افزايش يادگيري يا حافظه نهادي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ar-S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افزايش امنيت ملي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ar-S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افزايش كيفيت زندگي عموم افراد جامعه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ar-S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افزايش امنيت ملي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ar-S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محافظت از محیط زیست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57200" y="2597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7113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33265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a-IR" sz="2000" b="1" dirty="0" smtClean="0">
                <a:cs typeface="B Nazanin" panose="00000400000000000000" pitchFamily="2" charset="-78"/>
              </a:rPr>
              <a:t>مجموعه </a:t>
            </a:r>
            <a:r>
              <a:rPr lang="fa-IR" sz="2000" b="1" dirty="0">
                <a:cs typeface="B Nazanin" panose="00000400000000000000" pitchFamily="2" charset="-78"/>
              </a:rPr>
              <a:t>شاخص‌های علوم </a:t>
            </a:r>
            <a:r>
              <a:rPr lang="fa-IR" sz="2000" b="1" dirty="0" smtClean="0">
                <a:cs typeface="B Nazanin" panose="00000400000000000000" pitchFamily="2" charset="-78"/>
              </a:rPr>
              <a:t>مهندسی </a:t>
            </a:r>
            <a:endParaRPr lang="fa-IR" sz="1800" b="1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solidFill>
                  <a:prstClr val="black"/>
                </a:solidFill>
              </a:rPr>
              <a:pPr/>
              <a:t>34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293938" y="2243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t/>
            </a:r>
            <a:br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226990"/>
              </p:ext>
            </p:extLst>
          </p:nvPr>
        </p:nvGraphicFramePr>
        <p:xfrm>
          <a:off x="457200" y="1124745"/>
          <a:ext cx="8229600" cy="5327904"/>
        </p:xfrm>
        <a:graphic>
          <a:graphicData uri="http://schemas.openxmlformats.org/drawingml/2006/table">
            <a:tbl>
              <a:tblPr rtl="1" firstRow="1" firstCol="1" bandRow="1"/>
              <a:tblGrid>
                <a:gridCol w="1043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6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6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35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شاخص‌های دروندادی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شاخص‌های بروندادی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شاخص‌های پیامدی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شاخص‌های اثرگذاری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منابع مالی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منابع انسانی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تجهیزات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فضای فیزیکی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182880" indent="-182880"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مقاله (مجله /كنفرانس)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ارجاعات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كتاب (درسي)/ فصل كتاب 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دست‌نامه‌ها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آموزش فني و حرفه‌اي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گزارشهاي </a:t>
                      </a: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فني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سازماندهي كنفرانس (دانشگاهي)/ كارگاه آموزشي/ سمينار آموزشي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ساخت نمونه اوليه (پايلوت)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مربيگري/ داوري پايان‌نامه‌ها 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فعاليتهاي بررسي همتراز/ </a:t>
                      </a:r>
                      <a:r>
                        <a:rPr kumimoji="0"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...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ويراستاري مجلات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جوايز معتبر 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كمك هزينه تحصيلي و پژوهشي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همكاري‌هاي بين‌المللي </a:t>
                      </a:r>
                      <a:r>
                        <a:rPr kumimoji="0" lang="ar-SA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ثبت </a:t>
                      </a: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اختراع/ نشان تجاري/ برند ملي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محصولات، مواد و فرآیندهای جدید یا بهبود </a:t>
                      </a:r>
                      <a:r>
                        <a:rPr kumimoji="0" lang="ar-SA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یافته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توسعه روش‌شناسی جدید تست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توسعه استانداردهای جدید فنی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درآمدهاي پژوهشي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ايجاد شركتهاي نوپا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همكاري با صنعت 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جذب اعتبار از شخص ثالث 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برپايي نمايشگاه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يا مبلغ پروژه‌هاي بعدي در راستاي پروژه حاضر 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توسعه اتحادهای استراتژیک فناوری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بهبود ظرفیت جذب فناوری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انتقال دانش و </a:t>
                      </a:r>
                      <a:r>
                        <a:rPr kumimoji="0" lang="ar-SA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فناوري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كاهش سطح مرگ و مير 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ترويج و توسعه علمي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افزايش سرمايه‌گذاري در بخش علوم مهندسي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افزايش پرستيژ ملي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افزايش يادگيري يا حافظه نهادي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افزايش امنيت ملي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افزايش كيفيت زندگي عموم افراد جامعه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افزايش امنيت ملي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بهبود حمل و نقل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افزايش صادرات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محافظت از محیط زیست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كاهش مصرف انرژي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57200" y="2597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7499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33265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a-IR" sz="2000" b="1" dirty="0" smtClean="0">
                <a:cs typeface="B Nazanin" panose="00000400000000000000" pitchFamily="2" charset="-78"/>
              </a:rPr>
              <a:t>مجموعه </a:t>
            </a:r>
            <a:r>
              <a:rPr lang="fa-IR" sz="2000" b="1" dirty="0">
                <a:cs typeface="B Nazanin" panose="00000400000000000000" pitchFamily="2" charset="-78"/>
              </a:rPr>
              <a:t>شاخص‌های علوم </a:t>
            </a:r>
            <a:r>
              <a:rPr lang="fa-IR" sz="2000" b="1" dirty="0" smtClean="0">
                <a:cs typeface="B Nazanin" panose="00000400000000000000" pitchFamily="2" charset="-78"/>
              </a:rPr>
              <a:t>انسانی</a:t>
            </a:r>
            <a:endParaRPr lang="fa-IR" sz="1800" b="1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solidFill>
                  <a:prstClr val="black"/>
                </a:solidFill>
              </a:rPr>
              <a:pPr/>
              <a:t>35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293938" y="2243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t/>
            </a:r>
            <a:br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478670"/>
              </p:ext>
            </p:extLst>
          </p:nvPr>
        </p:nvGraphicFramePr>
        <p:xfrm>
          <a:off x="285475" y="1052736"/>
          <a:ext cx="8568952" cy="5394960"/>
        </p:xfrm>
        <a:graphic>
          <a:graphicData uri="http://schemas.openxmlformats.org/drawingml/2006/table">
            <a:tbl>
              <a:tblPr rtl="1" firstRow="1" firstCol="1" bandRow="1"/>
              <a:tblGrid>
                <a:gridCol w="1005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9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4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شاخص‌های دروندادی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شاخص‌های بروندادی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شاخص‌های پیامدی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شاخص‌های اثرگذاری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منابع مالی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منابع انسانی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تجهیزات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فضای فیزیکی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182880" indent="-182880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مقاله (مجله /كنفرانس</a:t>
                      </a:r>
                      <a:r>
                        <a:rPr kumimoji="0" lang="ar-SA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)</a:t>
                      </a:r>
                      <a:r>
                        <a:rPr kumimoji="0" lang="fa-IR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، مقاله </a:t>
                      </a: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مباحثه‌ای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ارجاعات 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كتاب (درسي)/ فصل كتاب 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نقد </a:t>
                      </a: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كتاب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دست‌نامه‌ها 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ترجمه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روزنامه/ مجله/ بولتن/ ماهنامه/ مجلات آنلاين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كارهاي كتاب‌شناسي عمده/ كارهاي مروري </a:t>
                      </a:r>
                      <a:r>
                        <a:rPr kumimoji="0" lang="fa-IR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ساليانه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ايجاد پايگاه داده و مجموعه‌هاي داده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خروجی‌های مستقیم مانند نت موسيقي/  </a:t>
                      </a:r>
                      <a:r>
                        <a:rPr kumimoji="0" lang="fa-IR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...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تک‌نگاشت يا رساله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سازماندهي كنفرانس (دانشگاهي)/ كارگاه آموزشي/ </a:t>
                      </a:r>
                      <a:r>
                        <a:rPr kumimoji="0" lang="fa-IR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...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مربيگري/ داوري پايان‌نامه‌ها 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فعاليتهاي بررسي همتراز/ عضويت در شوراهاي تخصصي</a:t>
                      </a:r>
                      <a:r>
                        <a:rPr kumimoji="0" lang="fa-IR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/...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ويراستاري مجلات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جوايز معتبر 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كمك هزينه تحصيلي و پژوهشي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همكاري‌هاي بين‌المللي و مطرح شدن در سطح بین‌المللی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حضور در رسانه‌ها/ سخنراني‌ها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ثبت اختراع/ نشان تجاري/ برند ملي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راه‌اندازي كارهاي خلاقانه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اجراي موسيقي/ تئاتر/ ساخت فیلم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درآمدهاي پژوهشي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ايجاد شركتهاي نوپا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همكاري با صنعت و بازار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جذب اعتبار از شخص ثالث 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برپايي نمايشگاه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آيين‌نامه‌ها و سياستهاي جديد يا تغيير يافته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توليد محصولات جديد فرهنگي/ ادبي/ هنري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همكاري در سياستگذاري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يا مبلغ پروژه‌هاي بعدي در راستاي پروژه حاضر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تغيير فهم عمومي مردم 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ترويج و توسعه علمي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افزايش سرمايه‌گذاري در بخش علوم انساني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افزايش پرستيژ ملي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افزايش يادگيري يا حافظه نهادي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تغيير سياستهاي عمومي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افزايش كيفيت زندگي عموم افراد جامعه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افزايش امنيت ملي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حفظ ميراث فرهنگي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57200" y="2597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3197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33265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a-IR" sz="2000" b="1" dirty="0" smtClean="0">
                <a:cs typeface="B Nazanin" panose="00000400000000000000" pitchFamily="2" charset="-78"/>
              </a:rPr>
              <a:t>مجموعه </a:t>
            </a:r>
            <a:r>
              <a:rPr lang="fa-IR" sz="2000" b="1" dirty="0">
                <a:cs typeface="B Nazanin" panose="00000400000000000000" pitchFamily="2" charset="-78"/>
              </a:rPr>
              <a:t>شاخص‌های علوم </a:t>
            </a:r>
            <a:r>
              <a:rPr lang="fa-IR" sz="2000" b="1" dirty="0" smtClean="0">
                <a:cs typeface="B Nazanin" panose="00000400000000000000" pitchFamily="2" charset="-78"/>
              </a:rPr>
              <a:t>اجتماعی</a:t>
            </a:r>
            <a:endParaRPr lang="fa-IR" sz="1800" b="1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solidFill>
                  <a:prstClr val="black"/>
                </a:solidFill>
              </a:rPr>
              <a:pPr/>
              <a:t>36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293938" y="2243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t/>
            </a:r>
            <a:br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655799"/>
              </p:ext>
            </p:extLst>
          </p:nvPr>
        </p:nvGraphicFramePr>
        <p:xfrm>
          <a:off x="457200" y="1124745"/>
          <a:ext cx="8229600" cy="5394960"/>
        </p:xfrm>
        <a:graphic>
          <a:graphicData uri="http://schemas.openxmlformats.org/drawingml/2006/table">
            <a:tbl>
              <a:tblPr rtl="1" firstRow="1" firstCol="1" bandRow="1"/>
              <a:tblGrid>
                <a:gridCol w="92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0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1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0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6325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شاخص‌های دروندادی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شاخص‌های بروندادی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شاخص‌های پیامدی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شاخص‌های اثرگذاری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1356">
                <a:tc>
                  <a:txBody>
                    <a:bodyPr/>
                    <a:lstStyle/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منابع مالی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منابع انسانی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تجهیزات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فضای فیزیکی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مقاله (مجله /كنفرانس</a:t>
                      </a:r>
                      <a:r>
                        <a:rPr kumimoji="0" lang="ar-SA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)</a:t>
                      </a:r>
                      <a:r>
                        <a:rPr kumimoji="0" lang="fa-IR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، مقاله </a:t>
                      </a: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مباحثه‌ای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ارجاعات 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كتاب (درسي)/ فصل كتاب 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كتابهاي مورد علاقه عموم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نقد كتاب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دست‌نامه‌ها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ترجمه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روزنامه/ مجله/ بولتن/ ماهنامه/ مجلات آنلاين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كارهاي كتاب‌شناسي عمده/ كارهاي مروري ساليانه </a:t>
                      </a:r>
                      <a:endParaRPr kumimoji="0" lang="fa-IR" sz="14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ايجاد </a:t>
                      </a: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پايگاه داده و مجموعه‌هاي داده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جوايز معتبر 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كمك هزينه تحصيلي و پژوهشي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همكاري‌هاي بين‌المللي و مطرح شدن در سطح بین‌المللی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حضور در رسانه‌ها/ سخنراني‌ها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تک‌نگاشت يا رساله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ثبت اختراع/ نشان تجاري/ برند ملي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سازماندهي كنفرانس (دانشگاهي)/ كارگاه آموزشي/ </a:t>
                      </a:r>
                      <a:r>
                        <a:rPr kumimoji="0" lang="fa-IR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...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مربيگري/ داوري پايان‌نامه‌ها 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فعاليتهاي بررسي همتراز/ عضويت در شوراهاي تخصصي</a:t>
                      </a:r>
                      <a:r>
                        <a:rPr kumimoji="0" lang="fa-IR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/... </a:t>
                      </a: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ويراستاري </a:t>
                      </a: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مجلات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مدیریت و توسعه تیم‌های میان</a:t>
                      </a:r>
                      <a:r>
                        <a:rPr kumimoji="0"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‌</a:t>
                      </a: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رشته‌ای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ايجاد مكتب فكري جديد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درآمدهاي پژوهشي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ايجاد شركتهاي نوپا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همكاري با صنعت و بازار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جذب اعتبار از شخص ثالث 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برپايي نمايشگاه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كاربرد روش‌شناسي بدست آمده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آيين‌نامه‌ها و سياستهاي جديد يا تغيير يافته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يا مبلغ پروژه‌هاي بعدي در راستاي پروژه حاضر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همكاري در سياستگذاري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تغيير فهم عمومي مردم 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ترويج و توسعه علمي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افزايش سرمايه‌گذاري در بخش علوم اجتماعي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افزايش پرستيژ ملي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افزايش يادگيري يا حافظه نهادي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تغيير سياستهاي عمومي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افزايش كيفيت زندگي عموم افراد جامعه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افزايش امنيت ملي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افزایش سلامت اداری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افزایش کارآمدی سیستم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افزایش اشتغال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کنترل تورم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57200" y="2597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5295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33265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a-IR" sz="2000" b="1" dirty="0" smtClean="0">
                <a:cs typeface="B Nazanin" panose="00000400000000000000" pitchFamily="2" charset="-78"/>
              </a:rPr>
              <a:t>مجموعه </a:t>
            </a:r>
            <a:r>
              <a:rPr lang="fa-IR" sz="2000" b="1" dirty="0">
                <a:cs typeface="B Nazanin" panose="00000400000000000000" pitchFamily="2" charset="-78"/>
              </a:rPr>
              <a:t>شاخص‌های علوم </a:t>
            </a:r>
            <a:r>
              <a:rPr lang="fa-IR" sz="2000" b="1" dirty="0" smtClean="0">
                <a:cs typeface="B Nazanin" panose="00000400000000000000" pitchFamily="2" charset="-78"/>
              </a:rPr>
              <a:t>سلامت</a:t>
            </a:r>
            <a:endParaRPr lang="fa-IR" sz="1800" b="1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solidFill>
                  <a:prstClr val="black"/>
                </a:solidFill>
              </a:rPr>
              <a:pPr/>
              <a:t>37</a:t>
            </a:fld>
            <a:endParaRPr lang="fa-IR" dirty="0">
              <a:solidFill>
                <a:prstClr val="black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341215"/>
              </p:ext>
            </p:extLst>
          </p:nvPr>
        </p:nvGraphicFramePr>
        <p:xfrm>
          <a:off x="457200" y="1124745"/>
          <a:ext cx="8229600" cy="4974336"/>
        </p:xfrm>
        <a:graphic>
          <a:graphicData uri="http://schemas.openxmlformats.org/drawingml/2006/table">
            <a:tbl>
              <a:tblPr rtl="1" firstRow="1" firstCol="1" bandRow="1"/>
              <a:tblGrid>
                <a:gridCol w="928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6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2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2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شاخص‌های دروندادی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شاخص‌های بروندادی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شاخص‌های پیامدی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شاخص‌های اثرگذاری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منابع مالی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منابع انسانی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تجهیزات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فضای فیزیکی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مقاله (مجله /كنفرانس)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ارجاعات 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كتاب (درسي) 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دست‌نامه‌ها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آموزش باليني 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راهنماها، رويه‌ها و دستورالعمل‌ها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انتشارات حرفه‌اي 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سازماندهي </a:t>
                      </a:r>
                      <a:r>
                        <a:rPr kumimoji="0"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كنفرانس و ... </a:t>
                      </a: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ساخت </a:t>
                      </a: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نمونه اوليه (پايلوت)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عضويت در شوراهاي </a:t>
                      </a:r>
                      <a:r>
                        <a:rPr kumimoji="0"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تخصصي</a:t>
                      </a:r>
                      <a:endParaRPr kumimoji="0" lang="en-US" sz="16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ويراستاري </a:t>
                      </a: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مجلات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جوايز معتبر 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كمك هزينه تحصيلي </a:t>
                      </a:r>
                      <a:endParaRPr kumimoji="0" lang="fa-IR" sz="16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همكاري‌هاي ثبت </a:t>
                      </a: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اختراع</a:t>
                      </a:r>
                      <a:r>
                        <a:rPr kumimoji="0"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/... </a:t>
                      </a: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محصولات</a:t>
                      </a: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، مواد و فرآیندهای جدید یا بهبود یافته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استفاده حرفه‌ای از رویه‌ها، دستورالعمل‌ها و راهنماها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توسعه استانداردهای جدید </a:t>
                      </a:r>
                      <a:endParaRPr kumimoji="0" lang="fa-IR" sz="16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درآمدهاي </a:t>
                      </a: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پژوهشي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ايجاد شركتهاي نوپا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همكاري با صنعت 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جذب اعتبار از شخص ثالث 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برپايي نمايشگاه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يا مبلغ پروژه‌هاي بعدي در راستاي پروژه حاضر 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کاهش هزینه‌های سلامت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افزایش تعداد افراد تحت پوشش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افزایش استفاده از سرویس‌هاي خدمات سلامت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ar-S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درآمد حاصل از فروش پتنت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كاهش سطح مرگ و مير مادران و </a:t>
                      </a:r>
                      <a:r>
                        <a:rPr kumimoji="0"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..</a:t>
                      </a: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ترويج </a:t>
                      </a: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و توسعه علمي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افزايش سرمايه‌گذاري در </a:t>
                      </a:r>
                      <a:r>
                        <a:rPr kumimoji="0"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سلامت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افزايش پرستيژ ملي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افزايش يادگيري يا حافظه نهادي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افزايش میزان اشتغال‌زایی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افزايش كيفيت زندگي </a:t>
                      </a:r>
                      <a:r>
                        <a:rPr kumimoji="0"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افراد </a:t>
                      </a: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جامعه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افزايش امنيت ملي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کاهش نرخ بیماری‌های مربوط به پژوهش </a:t>
                      </a:r>
                      <a:endParaRPr kumimoji="0" lang="fa-IR" sz="16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تغییر </a:t>
                      </a: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در سیاست‌های حوزه‌ سلامت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تغییر در رفتارهای </a:t>
                      </a:r>
                      <a:r>
                        <a:rPr kumimoji="0"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سلامت </a:t>
                      </a: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افراد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افزایش دسترسی به خدمات سلامت  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افزایش پیشگیری و اهمیت </a:t>
                      </a:r>
                      <a:r>
                        <a:rPr kumimoji="0"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به </a:t>
                      </a: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سلامتی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افزایش میزان امید به زندگی </a:t>
                      </a:r>
                      <a:endParaRPr kumimoji="0" lang="fa-IR" sz="16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کاهش </a:t>
                      </a: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میزان شیوع </a:t>
                      </a:r>
                      <a:r>
                        <a:rPr kumimoji="0"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بیماری‌ها</a:t>
                      </a:r>
                    </a:p>
                    <a:p>
                      <a:pPr marL="0" lvl="0" indent="0" algn="r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kumimoji="0"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کاهش </a:t>
                      </a: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میزان هزینه‌کرد </a:t>
                      </a:r>
                      <a:r>
                        <a:rPr kumimoji="0"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بیماری</a:t>
                      </a:r>
                      <a:r>
                        <a:rPr kumimoji="0"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‌</a:t>
                      </a:r>
                      <a:r>
                        <a:rPr kumimoji="0" lang="fa-IR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ها </a:t>
                      </a:r>
                      <a:endParaRPr kumimoji="0" lang="en-US" sz="16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57200" y="2597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585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a-IR" sz="3200" dirty="0" smtClean="0"/>
              <a:t>مراحل توسعه مدل ارزیابی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</a:t>
            </a:r>
            <a:endParaRPr lang="fa-IR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solidFill>
                  <a:prstClr val="black"/>
                </a:solidFill>
              </a:rPr>
              <a:pPr/>
              <a:t>38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200" y="1628800"/>
            <a:ext cx="8147248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گردآوری </a:t>
            </a:r>
            <a:r>
              <a:rPr lang="fa-IR" altLang="en-US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 غربالگری مجموعه شاخص‌ها در هر حوزه </a:t>
            </a:r>
            <a:r>
              <a:rPr lang="fa-IR" alt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تخصصی (جداول 5 تا 9)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انتخاب </a:t>
            </a:r>
            <a:r>
              <a:rPr lang="fa-IR" altLang="en-US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شاخص‌های نهایی و امتیازدهی آنها در مطالعه موردی خاص </a:t>
            </a:r>
            <a:endParaRPr lang="fa-IR" altLang="en-US" sz="2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امکان </a:t>
            </a:r>
            <a:r>
              <a:rPr lang="fa-IR" alt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رتبه </a:t>
            </a:r>
            <a:r>
              <a:rPr lang="fa-IR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بندی </a:t>
            </a:r>
            <a:r>
              <a:rPr lang="fa-IR" altLang="en-US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افراد و موسسات </a:t>
            </a:r>
            <a:r>
              <a:rPr lang="fa-IR" alt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بر اساس شاخص های منتخب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نمایش </a:t>
            </a:r>
            <a:r>
              <a:rPr lang="fa-IR" altLang="en-US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گرافیکی مدل </a:t>
            </a:r>
            <a:r>
              <a:rPr lang="fa-IR" alt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نهایی: به صورت </a:t>
            </a:r>
            <a:r>
              <a:rPr lang="fa-IR" alt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نمودار راداری </a:t>
            </a:r>
            <a:r>
              <a:rPr lang="fa-IR" alt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 </a:t>
            </a:r>
            <a:r>
              <a:rPr lang="fa-IR" altLang="en-US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هر حوزه تخصصی </a:t>
            </a:r>
            <a:endParaRPr lang="fa-IR" altLang="en-US" sz="2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مجموعاً </a:t>
            </a:r>
            <a:r>
              <a:rPr lang="fa-IR" altLang="en-US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برای هر </a:t>
            </a:r>
            <a:r>
              <a:rPr lang="fa-IR" alt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ارزیابی: </a:t>
            </a:r>
            <a:r>
              <a:rPr lang="fa-IR" altLang="en-US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5 نمودار راداری در 5 حوزۀ تخصصی </a:t>
            </a:r>
            <a:r>
              <a:rPr lang="fa-IR" alt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تحت </a:t>
            </a:r>
            <a:r>
              <a:rPr lang="fa-IR" altLang="en-US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عنوان </a:t>
            </a:r>
            <a:r>
              <a:rPr lang="fa-IR" alt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داشبورد ارزیابی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2283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13712" cy="10668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/>
              <a:t>مطالعه موردی شورای عتف</a:t>
            </a:r>
            <a:endParaRPr lang="fa-I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504056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Tx/>
              <a:buSzPct val="80000"/>
              <a:buFont typeface="Wingdings" panose="05000000000000000000" pitchFamily="2" charset="2"/>
              <a:buChar char="q"/>
            </a:pPr>
            <a:r>
              <a:rPr lang="fa-IR" sz="2200" b="1" dirty="0"/>
              <a:t>روال مرسوم و قدیمی ارزیابی </a:t>
            </a:r>
            <a:r>
              <a:rPr lang="en-US" sz="2000" b="1" dirty="0" smtClean="0"/>
              <a:t>STI</a:t>
            </a:r>
            <a:r>
              <a:rPr lang="fa-IR" sz="2000" b="1" dirty="0" smtClean="0"/>
              <a:t> </a:t>
            </a:r>
            <a:r>
              <a:rPr lang="fa-IR" sz="2200" b="1" dirty="0" smtClean="0"/>
              <a:t>در ایران: </a:t>
            </a: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</a:rPr>
              <a:t>کنترل همه پروژه‌های دولتی </a:t>
            </a:r>
            <a:endParaRPr lang="fa-IR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  <a:buClrTx/>
              <a:buSzPct val="80000"/>
              <a:buFont typeface="Wingdings" panose="05000000000000000000" pitchFamily="2" charset="2"/>
              <a:buChar char="q"/>
            </a:pPr>
            <a:r>
              <a:rPr lang="fa-IR" sz="2200" b="1" dirty="0" smtClean="0"/>
              <a:t>صرفاً </a:t>
            </a:r>
            <a:r>
              <a:rPr lang="fa-IR" sz="2200" b="1" dirty="0"/>
              <a:t>میزان تخصیص بودجه </a:t>
            </a:r>
            <a:r>
              <a:rPr lang="fa-IR" sz="2200" b="1" dirty="0" smtClean="0"/>
              <a:t>به </a:t>
            </a:r>
            <a:r>
              <a:rPr lang="fa-IR" sz="2200" b="1" dirty="0"/>
              <a:t>معنای پیشرفت پروژه </a:t>
            </a:r>
            <a:r>
              <a:rPr lang="fa-IR" sz="2200" b="1" dirty="0" smtClean="0"/>
              <a:t>(پروژه </a:t>
            </a:r>
            <a:r>
              <a:rPr lang="fa-IR" sz="2200" b="1" dirty="0"/>
              <a:t>تحقیقاتی موفق، پروژه‌ای است که </a:t>
            </a:r>
            <a:r>
              <a:rPr lang="fa-IR" sz="2200" b="1" dirty="0">
                <a:solidFill>
                  <a:schemeClr val="accent2">
                    <a:lumMod val="75000"/>
                  </a:schemeClr>
                </a:solidFill>
              </a:rPr>
              <a:t>ورودی بیشتر</a:t>
            </a:r>
            <a:r>
              <a:rPr lang="fa-IR" sz="2200" b="1" dirty="0"/>
              <a:t>ی را به خود جذب </a:t>
            </a:r>
            <a:r>
              <a:rPr lang="fa-IR" sz="2200" b="1" dirty="0" smtClean="0"/>
              <a:t>‌می‌کند) </a:t>
            </a:r>
          </a:p>
          <a:p>
            <a:pPr algn="just">
              <a:lnSpc>
                <a:spcPct val="150000"/>
              </a:lnSpc>
              <a:buClrTx/>
              <a:buSzPct val="80000"/>
              <a:buFont typeface="Wingdings" panose="05000000000000000000" pitchFamily="2" charset="2"/>
              <a:buChar char="q"/>
            </a:pPr>
            <a:r>
              <a:rPr lang="fa-IR" sz="2200" b="1" dirty="0" smtClean="0"/>
              <a:t>نخستین </a:t>
            </a:r>
            <a:r>
              <a:rPr lang="fa-IR" sz="2200" b="1" dirty="0"/>
              <a:t>گام قانونی </a:t>
            </a:r>
            <a:r>
              <a:rPr lang="fa-IR" sz="2200" b="1" dirty="0" smtClean="0"/>
              <a:t>برای </a:t>
            </a:r>
            <a:r>
              <a:rPr lang="fa-IR" sz="2200" b="1" dirty="0"/>
              <a:t>ایجاد یک نظام ارزیابی ملی </a:t>
            </a:r>
            <a:r>
              <a:rPr lang="en-US" sz="2000" b="1" dirty="0" smtClean="0"/>
              <a:t>STI</a:t>
            </a:r>
            <a:r>
              <a:rPr lang="fa-IR" sz="2000" b="1" dirty="0" smtClean="0"/>
              <a:t> </a:t>
            </a:r>
            <a:r>
              <a:rPr lang="fa-IR" sz="2200" b="1" dirty="0" smtClean="0"/>
              <a:t>توسط مجلس شورای اسلامی در سال 1388</a:t>
            </a:r>
            <a:r>
              <a:rPr lang="en-US" sz="2200" b="1" dirty="0" smtClean="0"/>
              <a:t> </a:t>
            </a:r>
            <a:endParaRPr lang="fa-IR" sz="2200" b="1" dirty="0" smtClean="0"/>
          </a:p>
          <a:p>
            <a:pPr algn="just">
              <a:lnSpc>
                <a:spcPct val="150000"/>
              </a:lnSpc>
              <a:buClrTx/>
              <a:buSzPct val="80000"/>
              <a:buFont typeface="Wingdings" panose="05000000000000000000" pitchFamily="2" charset="2"/>
              <a:buChar char="q"/>
            </a:pPr>
            <a:r>
              <a:rPr lang="fa-IR" sz="2200" b="1" dirty="0" smtClean="0"/>
              <a:t>به منظور </a:t>
            </a:r>
            <a:r>
              <a:rPr lang="fa-IR" sz="2200" b="1" dirty="0"/>
              <a:t>فراهم‌سازي امكان مقايسه عملكرد </a:t>
            </a:r>
            <a:r>
              <a:rPr lang="fa-IR" sz="2200" b="1" dirty="0" smtClean="0"/>
              <a:t>دستگاه‌های اجرایی </a:t>
            </a:r>
            <a:r>
              <a:rPr lang="fa-IR" sz="2200" b="1" dirty="0"/>
              <a:t>در طي سال‌هاي مختلف و تحليل روند رشد شاخص‌هاي عملكردي پژوهش و فنّاوري ملي و </a:t>
            </a:r>
            <a:r>
              <a:rPr lang="fa-IR" sz="2200" b="1" dirty="0" smtClean="0"/>
              <a:t>دستگاهي</a:t>
            </a:r>
          </a:p>
          <a:p>
            <a:pPr algn="just">
              <a:lnSpc>
                <a:spcPct val="150000"/>
              </a:lnSpc>
              <a:buClrTx/>
              <a:buSzPct val="80000"/>
              <a:buFont typeface="Wingdings" panose="05000000000000000000" pitchFamily="2" charset="2"/>
              <a:buChar char="q"/>
            </a:pPr>
            <a:r>
              <a:rPr lang="fa-IR" sz="2200" b="1" dirty="0" smtClean="0">
                <a:solidFill>
                  <a:schemeClr val="accent2">
                    <a:lumMod val="75000"/>
                  </a:schemeClr>
                </a:solidFill>
              </a:rPr>
              <a:t>«کلیه </a:t>
            </a:r>
            <a:r>
              <a:rPr lang="fa-IR" sz="2200" b="1" dirty="0">
                <a:solidFill>
                  <a:schemeClr val="accent2">
                    <a:lumMod val="75000"/>
                  </a:schemeClr>
                </a:solidFill>
              </a:rPr>
              <a:t>سازمان‌ها، دانشگاه‌ها، مراکز پژوهشی و شرکت‌های دولتی </a:t>
            </a:r>
            <a:r>
              <a:rPr lang="fa-IR" sz="2200" b="1" dirty="0" smtClean="0">
                <a:solidFill>
                  <a:schemeClr val="accent2">
                    <a:lumMod val="75000"/>
                  </a:schemeClr>
                </a:solidFill>
              </a:rPr>
              <a:t>موظف شدند </a:t>
            </a:r>
            <a:r>
              <a:rPr lang="fa-IR" sz="2200" b="1" dirty="0">
                <a:solidFill>
                  <a:schemeClr val="accent2">
                    <a:lumMod val="75000"/>
                  </a:schemeClr>
                </a:solidFill>
              </a:rPr>
              <a:t>که گزارش عملکرد بودجه‌های پژوهش و فناوری خود را هر سه ماه یکبار به شورای عالی عتف گزارش دهند تا این شورا بتواند یک گزارش ملی سالانه به مجلس ارائه </a:t>
            </a:r>
            <a:r>
              <a:rPr lang="fa-IR" sz="2200" b="1" dirty="0" smtClean="0">
                <a:solidFill>
                  <a:schemeClr val="accent2">
                    <a:lumMod val="75000"/>
                  </a:schemeClr>
                </a:solidFill>
              </a:rPr>
              <a:t>نماید»</a:t>
            </a:r>
            <a:endParaRPr lang="fa-IR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solidFill>
                  <a:prstClr val="black"/>
                </a:solidFill>
              </a:rPr>
              <a:pPr/>
              <a:t>39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6729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مقدمه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(ادامه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)  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504056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b="1" dirty="0" smtClean="0"/>
              <a:t>ارزیابی </a:t>
            </a:r>
            <a:r>
              <a:rPr lang="en-US" sz="2400" b="1" dirty="0" smtClean="0"/>
              <a:t>STI</a:t>
            </a:r>
            <a:r>
              <a:rPr lang="fa-IR" sz="2400" b="1" dirty="0" smtClean="0"/>
              <a:t> </a:t>
            </a:r>
            <a:r>
              <a:rPr lang="fa-IR" b="1" dirty="0" smtClean="0"/>
              <a:t>نوین: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b="1" dirty="0" smtClean="0"/>
              <a:t>ظهور </a:t>
            </a:r>
            <a:r>
              <a:rPr lang="ar-SA" sz="2400" b="1" dirty="0" smtClean="0"/>
              <a:t>درک </a:t>
            </a:r>
            <a:r>
              <a:rPr lang="ar-SA" sz="2400" b="1" dirty="0"/>
              <a:t>جدیدی از تعامل علم و </a:t>
            </a:r>
            <a:r>
              <a:rPr lang="ar-SA" sz="2400" b="1" dirty="0" smtClean="0"/>
              <a:t>جامعه</a:t>
            </a:r>
            <a:r>
              <a:rPr lang="fa-IR" sz="2400" b="1" dirty="0"/>
              <a:t> از دهۀ 1980 به بعد</a:t>
            </a:r>
            <a:r>
              <a:rPr lang="ar-SA" sz="2400" b="1" dirty="0" smtClean="0"/>
              <a:t> </a:t>
            </a:r>
            <a:r>
              <a:rPr lang="ar-SA" sz="2400" b="1" dirty="0"/>
              <a:t>(تغییر از سبك 1 توليد دانش به سبك 2 </a:t>
            </a:r>
            <a:r>
              <a:rPr lang="ar-SA" sz="2400" b="1" dirty="0" smtClean="0"/>
              <a:t>آن)</a:t>
            </a:r>
            <a:endParaRPr lang="fa-IR" sz="2400" b="1" dirty="0" smtClean="0"/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b="1" dirty="0" smtClean="0"/>
              <a:t>انجام پژوهش </a:t>
            </a:r>
            <a:r>
              <a:rPr lang="fa-IR" sz="2400" b="1" dirty="0"/>
              <a:t>به صورت کاربردی (مسئله‌محور) و در بافتار الزامات جامعه </a:t>
            </a:r>
            <a:endParaRPr lang="fa-IR" sz="2400" b="1" dirty="0" smtClean="0"/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b="1" dirty="0" smtClean="0"/>
              <a:t>دارای اهداف دوگانه‌ </a:t>
            </a:r>
            <a:r>
              <a:rPr lang="fa-IR" sz="2400" b="1" dirty="0"/>
              <a:t>(هم علمی و هم عملی) </a:t>
            </a:r>
            <a:endParaRPr lang="fa-IR" sz="2400" b="1" dirty="0" smtClean="0"/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b="1" dirty="0" smtClean="0"/>
              <a:t>انجام ارزیابی توسط </a:t>
            </a:r>
            <a:r>
              <a:rPr lang="fa-IR" sz="2400" b="1" dirty="0"/>
              <a:t>نهادهای مختلف </a:t>
            </a:r>
            <a:r>
              <a:rPr lang="fa-IR" sz="2400" b="1" dirty="0" smtClean="0"/>
              <a:t>و نه فقط متمرکز در نهاد دانشگاهي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b="1" dirty="0" smtClean="0"/>
              <a:t>کاربرد در </a:t>
            </a:r>
            <a:r>
              <a:rPr lang="fa-IR" sz="2400" b="1" dirty="0"/>
              <a:t>ارزيابي‌گروه‌هاي پژوهش و فناوری، نهادها، حوزه‌هاي پژوهشي و فناورانه، برنامه‌‌هاي پژوهشي و فناورانه، دانشگاه‌ها و نظام‌های مشاورة </a:t>
            </a:r>
            <a:r>
              <a:rPr lang="en-US" sz="2000" b="1" dirty="0"/>
              <a:t>STI </a:t>
            </a:r>
            <a:endParaRPr lang="fa-IR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3323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13712" cy="10668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/>
              <a:t>مطالعه موردی شورای عتف </a:t>
            </a:r>
            <a:r>
              <a:rPr lang="fa-IR" sz="2700" dirty="0" smtClean="0"/>
              <a:t>(ادامه)</a:t>
            </a:r>
            <a:r>
              <a:rPr lang="ar-SA" sz="2700" dirty="0" smtClean="0"/>
              <a:t> </a:t>
            </a:r>
            <a:endParaRPr lang="fa-I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504056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Tx/>
              <a:buSzPct val="80000"/>
              <a:buFont typeface="Wingdings" panose="05000000000000000000" pitchFamily="2" charset="2"/>
              <a:buChar char="q"/>
            </a:pPr>
            <a:r>
              <a:rPr lang="fa-IR" sz="2000" b="1" dirty="0" smtClean="0"/>
              <a:t>اقدامات شورای عالی عتف:</a:t>
            </a:r>
          </a:p>
          <a:p>
            <a:pPr lvl="1" algn="just">
              <a:lnSpc>
                <a:spcPct val="150000"/>
              </a:lnSpc>
              <a:buClrTx/>
              <a:buSzPct val="80000"/>
              <a:buFont typeface="Arial" panose="020B0604020202020204" pitchFamily="34" charset="0"/>
              <a:buChar char="•"/>
            </a:pPr>
            <a:r>
              <a:rPr lang="fa-IR" sz="1800" b="1" dirty="0" smtClean="0"/>
              <a:t>طراحی و پیاده‌سازی سامانه‌ای </a:t>
            </a:r>
            <a:r>
              <a:rPr lang="fa-IR" sz="1800" b="1" dirty="0"/>
              <a:t>با نام «سامانۀ مدیریت اطلاعات تحقیقاتی (سمات</a:t>
            </a:r>
            <a:r>
              <a:rPr lang="fa-IR" sz="1800" b="1" dirty="0" smtClean="0"/>
              <a:t>)» به منظور </a:t>
            </a:r>
            <a:r>
              <a:rPr lang="fa-IR" sz="1800" b="1" dirty="0"/>
              <a:t>ثبت و نگهداری </a:t>
            </a:r>
            <a:r>
              <a:rPr lang="fa-IR" sz="1800" b="1" dirty="0" smtClean="0"/>
              <a:t>کلیه </a:t>
            </a:r>
            <a:r>
              <a:rPr lang="fa-IR" sz="1800" b="1" dirty="0"/>
              <a:t>داده‌های مربوطه </a:t>
            </a:r>
            <a:endParaRPr lang="fa-IR" sz="1800" b="1" dirty="0" smtClean="0"/>
          </a:p>
          <a:p>
            <a:pPr lvl="1" algn="just">
              <a:lnSpc>
                <a:spcPct val="150000"/>
              </a:lnSpc>
              <a:buClrTx/>
              <a:buSzPct val="80000"/>
              <a:buFont typeface="Arial" panose="020B0604020202020204" pitchFamily="34" charset="0"/>
              <a:buChar char="•"/>
            </a:pPr>
            <a:r>
              <a:rPr lang="fa-IR" sz="1800" b="1" dirty="0" smtClean="0"/>
              <a:t>تدوین </a:t>
            </a:r>
            <a:r>
              <a:rPr lang="fa-IR" sz="1800" b="1" dirty="0"/>
              <a:t>مجموعه‌ای از حدود 50 شاخص سنجش درونداد، برونداد، پیامد و اثر پژوهش‌ها و ابلاغ آن به همه دستگاه‌های دولتی برای ثبت داده‌های این شاخص‌ها در این سامانه </a:t>
            </a:r>
          </a:p>
          <a:p>
            <a:pPr algn="just">
              <a:lnSpc>
                <a:spcPct val="150000"/>
              </a:lnSpc>
              <a:buClrTx/>
              <a:buSzPct val="80000"/>
              <a:buFont typeface="Wingdings" panose="05000000000000000000" pitchFamily="2" charset="2"/>
              <a:buChar char="q"/>
            </a:pPr>
            <a:r>
              <a:rPr lang="fa-IR" sz="2000" b="1" dirty="0"/>
              <a:t>مدل ارزیابی اولیه این سامانه، دارای یک سری شاخص استاندارد برای همه سازمان‌ها </a:t>
            </a:r>
            <a:endParaRPr lang="fa-IR" sz="2000" b="1" dirty="0" smtClean="0"/>
          </a:p>
          <a:p>
            <a:pPr algn="just">
              <a:lnSpc>
                <a:spcPct val="150000"/>
              </a:lnSpc>
              <a:buClrTx/>
              <a:buSzPct val="80000"/>
              <a:buFont typeface="Wingdings" panose="05000000000000000000" pitchFamily="2" charset="2"/>
              <a:buChar char="q"/>
            </a:pPr>
            <a:r>
              <a:rPr lang="fa-IR" sz="2000" b="1" dirty="0" smtClean="0"/>
              <a:t>ایجاد اشکالات </a:t>
            </a:r>
            <a:r>
              <a:rPr lang="fa-IR" sz="2000" b="1" dirty="0"/>
              <a:t>متعددی </a:t>
            </a:r>
            <a:r>
              <a:rPr lang="fa-IR" sz="2000" b="1" dirty="0" smtClean="0"/>
              <a:t>برای </a:t>
            </a:r>
            <a:r>
              <a:rPr lang="fa-IR" sz="2000" b="1" dirty="0"/>
              <a:t>سازمان‌های </a:t>
            </a:r>
            <a:r>
              <a:rPr lang="fa-IR" sz="2000" b="1" dirty="0" smtClean="0"/>
              <a:t>دولتی از نقطه نظر کفایت </a:t>
            </a:r>
            <a:r>
              <a:rPr lang="fa-IR" sz="2000" b="1" dirty="0"/>
              <a:t>شاخص‌ها و تناسب </a:t>
            </a:r>
            <a:r>
              <a:rPr lang="fa-IR" sz="2000" b="1" dirty="0" smtClean="0"/>
              <a:t>آنها با موضوع ارزیابی، از جمله: </a:t>
            </a:r>
          </a:p>
          <a:p>
            <a:pPr lvl="1" algn="just">
              <a:lnSpc>
                <a:spcPct val="150000"/>
              </a:lnSpc>
              <a:buClrTx/>
              <a:buSzPct val="80000"/>
              <a:buFont typeface="Arial" panose="020B0604020202020204" pitchFamily="34" charset="0"/>
              <a:buChar char="•"/>
            </a:pPr>
            <a:r>
              <a:rPr lang="fa-IR" sz="1800" b="1" dirty="0" smtClean="0"/>
              <a:t>وزارت </a:t>
            </a:r>
            <a:r>
              <a:rPr lang="fa-IR" sz="1800" b="1" dirty="0"/>
              <a:t>بهداشت، درمان و آموزش </a:t>
            </a:r>
            <a:r>
              <a:rPr lang="fa-IR" sz="1800" b="1" dirty="0" smtClean="0"/>
              <a:t>پزشکی: شاخص‌های </a:t>
            </a:r>
            <a:r>
              <a:rPr lang="fa-IR" sz="1800" b="1" dirty="0"/>
              <a:t>مرتبط با حوزۀ پژوهش </a:t>
            </a:r>
            <a:r>
              <a:rPr lang="fa-IR" sz="1800" b="1" dirty="0" smtClean="0"/>
              <a:t>و فنّاوری </a:t>
            </a:r>
            <a:r>
              <a:rPr lang="fa-IR" sz="1800" b="1" dirty="0"/>
              <a:t>سلامت، باید به طور خاص برای این وزارتخانه و سازمان‌های تابعه در سامانه سمات لحاظ شود </a:t>
            </a:r>
            <a:endParaRPr lang="fa-IR" sz="1800" b="1" dirty="0" smtClean="0"/>
          </a:p>
          <a:p>
            <a:pPr lvl="1" algn="just">
              <a:lnSpc>
                <a:spcPct val="150000"/>
              </a:lnSpc>
              <a:buClrTx/>
              <a:buSzPct val="80000"/>
              <a:buFont typeface="Arial" panose="020B0604020202020204" pitchFamily="34" charset="0"/>
              <a:buChar char="•"/>
            </a:pPr>
            <a:r>
              <a:rPr lang="fa-IR" sz="1800" b="1" dirty="0" smtClean="0"/>
              <a:t>وزارت کشور: </a:t>
            </a:r>
            <a:r>
              <a:rPr lang="fa-IR" sz="1800" b="1" dirty="0"/>
              <a:t>برخی از پیامدهای فعالیت‌های علم و فناوری آن به ویژه در بحث اثرات اجتماعی در سامانۀ فعلی دیده نشده ‌است. بنابراین، </a:t>
            </a:r>
            <a:r>
              <a:rPr lang="fa-IR" sz="1800" b="1" dirty="0" smtClean="0"/>
              <a:t>توافقی </a:t>
            </a:r>
            <a:r>
              <a:rPr lang="fa-IR" sz="1800" b="1" dirty="0"/>
              <a:t>وجود نداشت.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solidFill>
                  <a:prstClr val="black"/>
                </a:solidFill>
              </a:rPr>
              <a:pPr/>
              <a:t>40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8721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a-IR" sz="3200" dirty="0" smtClean="0"/>
              <a:t>مطالعه موردی شورای عتف </a:t>
            </a:r>
            <a:r>
              <a:rPr lang="fa-IR" sz="2400" dirty="0" smtClean="0"/>
              <a:t>(ادامه)</a:t>
            </a:r>
            <a:endParaRPr lang="fa-IR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solidFill>
                  <a:prstClr val="black"/>
                </a:solidFill>
              </a:rPr>
              <a:pPr/>
              <a:t>41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5536" y="1628800"/>
            <a:ext cx="8352928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هدف: </a:t>
            </a:r>
            <a:r>
              <a:rPr lang="fa-IR" alt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ارتقای </a:t>
            </a:r>
            <a:r>
              <a:rPr lang="fa-IR" alt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مدل ارزیابی عملکرد </a:t>
            </a:r>
            <a:r>
              <a:rPr lang="en-US" alt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STI</a:t>
            </a:r>
            <a:r>
              <a:rPr lang="fa-IR" alt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طراحی شده در مطالعه </a:t>
            </a:r>
            <a:r>
              <a:rPr lang="fa-IR" altLang="en-US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موردی شورای عتف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شرح اقدامات:</a:t>
            </a:r>
          </a:p>
          <a:p>
            <a:pPr marL="9000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طراحی </a:t>
            </a:r>
            <a:r>
              <a:rPr lang="fa-IR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جدیدی از شاخص‌های ارزیابی سازمان‌های </a:t>
            </a:r>
            <a:r>
              <a:rPr lang="fa-IR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مذکور بر اساس مدل ارزیابی ارائه شده این مقاله </a:t>
            </a:r>
          </a:p>
          <a:p>
            <a:pPr marL="9000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انجام ﻣﻄﺎﻟﻌﺎت </a:t>
            </a:r>
            <a:r>
              <a:rPr lang="fa-IR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نظری و ﺗﺠﺮﺑﯽ </a:t>
            </a:r>
            <a:r>
              <a:rPr lang="fa-IR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طی </a:t>
            </a:r>
            <a:r>
              <a:rPr lang="fa-IR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ﺳﺎلهای 1391 تا 1395 </a:t>
            </a:r>
            <a:endParaRPr lang="fa-IR" altLang="en-US" sz="22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9000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گردآوری </a:t>
            </a:r>
            <a:r>
              <a:rPr lang="fa-IR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دادهﻫﺎي ﮐﯿﻔﯽ </a:t>
            </a:r>
            <a:r>
              <a:rPr lang="fa-IR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از </a:t>
            </a:r>
            <a:r>
              <a:rPr lang="fa-IR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ﻃﺮﯾﻖ اقدام‌پژوهی و اﻧﺠﺎم ﻣﺼﺎﺣﺒﻪ- پرسشنامه </a:t>
            </a:r>
            <a:endParaRPr lang="fa-IR" altLang="en-US" sz="22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9000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استخراج </a:t>
            </a:r>
            <a:r>
              <a:rPr lang="fa-IR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دادهﻫﺎي ﺛﺎﻧﻮيه ﻣﻮردﻧﯿﺎز </a:t>
            </a:r>
            <a:r>
              <a:rPr lang="fa-IR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از </a:t>
            </a:r>
            <a:r>
              <a:rPr lang="fa-IR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مستندات، ﺗﺠﺮﺑﯿﺎت و آرشیو دیداری و شنیداری موجود </a:t>
            </a:r>
            <a:endParaRPr lang="fa-IR" altLang="en-US" sz="22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1055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a-IR" sz="3200" dirty="0" smtClean="0"/>
              <a:t>گام های طراحی مدل</a:t>
            </a:r>
            <a:endParaRPr lang="fa-IR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solidFill>
                  <a:prstClr val="black"/>
                </a:solidFill>
              </a:rPr>
              <a:pPr/>
              <a:t>42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5536" y="1484784"/>
            <a:ext cx="8352928" cy="54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fa-IR" alt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الف. سطح ارزیابی: سازمانی (خُرد)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سطح </a:t>
            </a:r>
            <a:r>
              <a:rPr lang="fa-IR" alt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ارزیابی عملکرد فعالیت‌های علم و فناوری مورد </a:t>
            </a:r>
            <a:r>
              <a:rPr lang="fa-IR" altLang="en-US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نظر: سازمانی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بر </a:t>
            </a:r>
            <a:r>
              <a:rPr lang="fa-IR" alt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اساس تحلیل و تجمیع نتایج ارزیابی عملکرد </a:t>
            </a:r>
            <a:r>
              <a:rPr lang="fa-IR" altLang="en-US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سازمانی امکان تفسیر و ارزیابی </a:t>
            </a:r>
            <a:r>
              <a:rPr lang="fa-IR" alt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عملکرد سطح ملی مجموعۀ سازمان‌ها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تفاوت دستگاه‌های </a:t>
            </a:r>
            <a:r>
              <a:rPr lang="fa-IR" alt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مشمول از حیث رسالت سازمانی </a:t>
            </a:r>
            <a:endParaRPr lang="fa-IR" altLang="en-US" sz="2600" b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طی </a:t>
            </a:r>
            <a:r>
              <a:rPr lang="fa-IR" alt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مصاحبه با خبرگان، </a:t>
            </a:r>
            <a:r>
              <a:rPr lang="fa-IR" altLang="en-US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تشخیص حداقل </a:t>
            </a:r>
            <a:r>
              <a:rPr lang="fa-IR" alt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سه گروه سازمانی: </a:t>
            </a:r>
            <a:endParaRPr lang="fa-IR" altLang="en-US" sz="2600" b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9000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altLang="en-US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دانشگاه‌ها </a:t>
            </a:r>
            <a:r>
              <a:rPr lang="fa-IR" alt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 </a:t>
            </a:r>
            <a:r>
              <a:rPr lang="fa-IR" altLang="en-US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پژوهشگاه‌ها      </a:t>
            </a:r>
          </a:p>
          <a:p>
            <a:pPr marL="9000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altLang="en-US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دستگاه‌های </a:t>
            </a:r>
            <a:r>
              <a:rPr lang="fa-IR" alt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اجرایی </a:t>
            </a:r>
            <a:endParaRPr lang="fa-IR" altLang="en-US" sz="2600" b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9000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altLang="en-US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شرکت‌های </a:t>
            </a:r>
            <a:r>
              <a:rPr lang="fa-IR" alt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دولتی و بانک‌ها، </a:t>
            </a:r>
            <a:r>
              <a:rPr lang="fa-IR" altLang="en-US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شناسایی</a:t>
            </a:r>
            <a:endParaRPr lang="fa-IR" altLang="en-US" sz="2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5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013176"/>
            <a:ext cx="519090" cy="59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6835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a-IR" sz="3200" dirty="0" smtClean="0"/>
              <a:t>گام های طراحی مدل </a:t>
            </a:r>
            <a:r>
              <a:rPr lang="fa-IR" sz="2400" dirty="0" smtClean="0"/>
              <a:t>(ادامه)</a:t>
            </a:r>
            <a:endParaRPr lang="fa-IR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solidFill>
                  <a:prstClr val="black"/>
                </a:solidFill>
              </a:rPr>
              <a:pPr/>
              <a:t>43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3528" y="1484784"/>
            <a:ext cx="8424936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fa-IR" alt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‌ب. گونه‌شناسی فعالیت‌های علم و فناوری بر اساس طبقه‌بندی بانک </a:t>
            </a:r>
            <a:r>
              <a:rPr lang="fa-IR" alt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جهانی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محدودۀ فعالیت‌های علم و فناوری دانشگاه‌ها و </a:t>
            </a:r>
            <a:r>
              <a:rPr lang="fa-IR" altLang="en-US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پژوهشگاه‌ها: </a:t>
            </a:r>
            <a:r>
              <a:rPr lang="fa-IR" altLang="en-US" sz="2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حوزۀ پژوهش و توسعه </a:t>
            </a:r>
            <a:endParaRPr lang="fa-IR" altLang="en-US" sz="26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انتخاب تفکیک </a:t>
            </a:r>
            <a:r>
              <a:rPr lang="fa-IR" alt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پنج‌گانۀ بانک جهانی مشتمل بر: </a:t>
            </a:r>
            <a:r>
              <a:rPr lang="fa-IR" altLang="en-US" sz="2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«علوم طبیعی»، «علوم انسانی»، «علوم اجتماعی»، «علوم سلامت» و «علوم مهندسی</a:t>
            </a:r>
            <a:r>
              <a:rPr lang="fa-IR" altLang="en-US" sz="2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»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فعالیت‌های برخی از دانشگاه‌ها و پژوهشگاه‌ها ترکیبی از این </a:t>
            </a:r>
            <a:r>
              <a:rPr lang="fa-IR" altLang="en-US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حوزه‌ها: </a:t>
            </a:r>
            <a:r>
              <a:rPr lang="fa-IR" altLang="en-US" sz="2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نیاز به شاخص‌های </a:t>
            </a:r>
            <a:r>
              <a:rPr lang="fa-IR" altLang="en-US" sz="2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همۀ حوزه‌های تحت پوشش برای ارزیابی عملکرد پژوهش و توسعۀ </a:t>
            </a:r>
            <a:r>
              <a:rPr lang="fa-IR" altLang="en-US" sz="2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آن</a:t>
            </a:r>
            <a:endParaRPr lang="fa-IR" altLang="en-US" sz="26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8280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a-IR" sz="3200" dirty="0" smtClean="0"/>
              <a:t>گام های طراحی مدل </a:t>
            </a:r>
            <a:r>
              <a:rPr lang="fa-IR" sz="2400" dirty="0" smtClean="0"/>
              <a:t>(ادامه)</a:t>
            </a:r>
            <a:endParaRPr lang="fa-IR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solidFill>
                  <a:prstClr val="black"/>
                </a:solidFill>
              </a:rPr>
              <a:pPr/>
              <a:t>44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9512" y="1196752"/>
            <a:ext cx="8640960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fa-IR" altLang="en-US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ج. ارزیابی کارایی، اثربخشی و سودمندی در دانشگاه‌ها و پژوهشگاه‌ها </a:t>
            </a:r>
            <a:endParaRPr lang="fa-IR" altLang="en-US" sz="22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تدوین مجموعۀ </a:t>
            </a:r>
            <a:r>
              <a:rPr lang="fa-IR" altLang="en-US" sz="2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شاخص‌های هر حوزۀ تخصصی به تفکیک نوع </a:t>
            </a:r>
            <a:r>
              <a:rPr lang="fa-IR" altLang="en-US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شاخص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غربالگری </a:t>
            </a:r>
            <a:r>
              <a:rPr lang="fa-IR" altLang="en-US" sz="2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اولیه در پرسشنامه- مصاحبه با خبرگان هر </a:t>
            </a:r>
            <a:r>
              <a:rPr lang="fa-IR" altLang="en-US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حوزه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انتخاب </a:t>
            </a:r>
            <a:r>
              <a:rPr lang="fa-IR" altLang="en-US" sz="2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شاخص‌های مناسب برای دانشگاه‌ها و پژوهشگاه‌های </a:t>
            </a:r>
            <a:r>
              <a:rPr lang="fa-IR" altLang="en-US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کشور در هر حوزه تخصصی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مشابهت برخی </a:t>
            </a:r>
            <a:r>
              <a:rPr lang="fa-IR" altLang="en-US" sz="2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از شاخص‌های بروندادی، پیامدی و اثرگذاری میان همه یا تعدادی از حوزه‌های تخصصی </a:t>
            </a:r>
            <a:r>
              <a:rPr lang="fa-IR" altLang="en-US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مشترک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تفاوت معنادار در </a:t>
            </a:r>
            <a:r>
              <a:rPr lang="fa-IR" altLang="en-US" sz="2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مرحلۀ وزن‌دهی و اولویت‌بندی </a:t>
            </a:r>
            <a:r>
              <a:rPr lang="fa-IR" altLang="en-US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شاخص‌های مشترک</a:t>
            </a:r>
          </a:p>
          <a:p>
            <a:pPr marL="7200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alt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مثال: </a:t>
            </a:r>
            <a:r>
              <a:rPr lang="fa-IR" alt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بروندادهای انتشاراتی همچون مقاله در هر پنج گونه وجود دارد، اما با توجه به ماهیت اغلب بنیادی پژوهش‌های حوزۀ علوم طبیعی نسبت به کاربردی بودن پژوهش‌های حوزۀ علوم مهندسی، اولویت و وزن این شاخص در ارزیابی این دو نوع حوزه کاملاً متفاوت است.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2635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129614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a-IR" sz="2100" dirty="0"/>
              <a:t>نمایش گرافیکی مدل ارزیابی عملکرد دانشگاه‌ها و </a:t>
            </a:r>
            <a:r>
              <a:rPr lang="fa-IR" sz="2100" dirty="0" smtClean="0"/>
              <a:t>پژوهشگاه‌ها در حوزه تخصصی علوم طبیعی</a:t>
            </a:r>
            <a:endParaRPr lang="fa-IR" sz="21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124744"/>
            <a:ext cx="7206395" cy="532859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264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16024" y="188640"/>
            <a:ext cx="8964488" cy="129614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a-IR" sz="2400" dirty="0"/>
              <a:t>داشبورد ارزیابی عملکرد پژوهشی دانشگاه‌ها و </a:t>
            </a:r>
            <a:r>
              <a:rPr lang="fa-IR" sz="2400" dirty="0" smtClean="0"/>
              <a:t>پژوهشگاه ها </a:t>
            </a:r>
            <a:endParaRPr lang="fa-IR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5629" y="3096344"/>
            <a:ext cx="6885087" cy="3717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68760"/>
            <a:ext cx="5868144" cy="332398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421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2008" y="188640"/>
            <a:ext cx="8964488" cy="129614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a-IR" sz="2400" dirty="0"/>
              <a:t>داشبورد ارزیابی عملکرد پژوهشی دانشگاه‌ها و </a:t>
            </a:r>
            <a:r>
              <a:rPr lang="fa-IR" sz="2400" dirty="0"/>
              <a:t>پژوهشگاه ها (ادامه) </a:t>
            </a:r>
            <a:endParaRPr lang="fa-IR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2694" y="1124744"/>
            <a:ext cx="6094854" cy="3533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3429000"/>
            <a:ext cx="5949357" cy="33798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5004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1066800"/>
          </a:xfrm>
        </p:spPr>
        <p:txBody>
          <a:bodyPr>
            <a:normAutofit/>
          </a:bodyPr>
          <a:lstStyle/>
          <a:p>
            <a:pPr algn="ctr"/>
            <a:r>
              <a:rPr lang="fa-IR" sz="2400" dirty="0"/>
              <a:t>ارزیابی کارایی، اثربخشی و سودمندی عملکرد پژوهشی دانشگاه‌ها و پژوهشگاه‌ها </a:t>
            </a:r>
            <a:endParaRPr lang="fa-IR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solidFill>
                  <a:prstClr val="black"/>
                </a:solidFill>
              </a:rPr>
              <a:pPr/>
              <a:t>48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5536" y="1268760"/>
            <a:ext cx="8352928" cy="64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fa-IR" altLang="en-US" sz="2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محاسبه ضرایب </a:t>
            </a:r>
            <a:r>
              <a:rPr lang="fa-IR" altLang="en-US" sz="2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کارایی، اثربخشی و </a:t>
            </a:r>
            <a:r>
              <a:rPr lang="fa-IR" altLang="en-US" sz="2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سودمندی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844824"/>
            <a:ext cx="7848872" cy="478489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3000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1798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a-IR" sz="3200" dirty="0" smtClean="0"/>
              <a:t>جمع بندی نتایج مطالعه موردی  </a:t>
            </a:r>
            <a:endParaRPr lang="fa-IR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solidFill>
                  <a:prstClr val="black"/>
                </a:solidFill>
              </a:rPr>
              <a:pPr/>
              <a:t>49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1412776"/>
            <a:ext cx="8418512" cy="54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پس از محاسبه </a:t>
            </a:r>
            <a:r>
              <a:rPr lang="fa-IR" altLang="en-US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ضرایب کارایی، اثربخشی و سودمندی، </a:t>
            </a:r>
            <a:r>
              <a:rPr lang="fa-IR" alt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 دو سطح می‌توان عملکرد یک دانشگاه یا پژوهشگاه را ارزیابی </a:t>
            </a:r>
            <a:r>
              <a:rPr lang="fa-IR" altLang="en-US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نمود:</a:t>
            </a:r>
          </a:p>
          <a:p>
            <a:pPr marL="9000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altLang="en-US" sz="2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تغییر </a:t>
            </a:r>
            <a:r>
              <a:rPr lang="fa-IR" altLang="en-US" sz="2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عملکرد سازمان نسبت به عملکرد پیشین آن (مقایسه با </a:t>
            </a:r>
            <a:r>
              <a:rPr lang="fa-IR" altLang="en-US" sz="2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خود)</a:t>
            </a:r>
          </a:p>
          <a:p>
            <a:pPr marL="9000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altLang="en-US" sz="2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عملکرد </a:t>
            </a:r>
            <a:r>
              <a:rPr lang="fa-IR" altLang="en-US" sz="2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نسبی سازمان در طبقه مربوط به آن (مقایسه با گروه رقیب </a:t>
            </a:r>
            <a:r>
              <a:rPr lang="fa-IR" altLang="en-US" sz="2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نزدیک)</a:t>
            </a:r>
          </a:p>
          <a:p>
            <a:pPr marL="15705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امکان رتبه‌بندی </a:t>
            </a:r>
            <a:r>
              <a:rPr lang="fa-IR" alt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سازمان از ابعاد مختلف </a:t>
            </a:r>
            <a:endParaRPr lang="fa-IR" altLang="en-US" sz="2600" b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15705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ارائه مبنای </a:t>
            </a:r>
            <a:r>
              <a:rPr lang="fa-IR" alt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سیاست‌گذاری‌های آتی یا تخصیص منابع پژوهش و </a:t>
            </a:r>
            <a:r>
              <a:rPr lang="fa-IR" altLang="en-US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فناوری </a:t>
            </a:r>
            <a:r>
              <a:rPr lang="fa-IR" alt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به هر </a:t>
            </a:r>
            <a:r>
              <a:rPr lang="fa-IR" altLang="en-US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سازمان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4072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solidFill>
                  <a:prstClr val="black"/>
                </a:solidFill>
              </a:rPr>
              <a:pPr/>
              <a:t>5</a:t>
            </a:fld>
            <a:endParaRPr lang="fa-IR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33" y="3896118"/>
            <a:ext cx="6827639" cy="276642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87072" cy="237626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1800" b="1" dirty="0" smtClean="0">
                <a:solidFill>
                  <a:srgbClr val="FF0000"/>
                </a:solidFill>
              </a:rPr>
              <a:t>آگورا</a:t>
            </a:r>
            <a:r>
              <a:rPr lang="fa-IR" sz="1800" b="1" dirty="0" smtClean="0"/>
              <a:t> </a:t>
            </a:r>
            <a:r>
              <a:rPr lang="fa-IR" sz="1800" b="1" dirty="0"/>
              <a:t>بسياري از نهادهاي شناخته شده علم و فناوری همچون مجلات، كنفرانسهاي علمي، دانشگاه‌ها، انجمنهاي تحقيقاتي، صنعت، وزارتخانه‌ها، پارلمانها، رسانه‌ها، عقائد عمومي، جريانهاي اجتماعي و ... را شامل مي‌شود. </a:t>
            </a:r>
            <a:endParaRPr lang="fa-IR" sz="1800" b="1" dirty="0" smtClean="0"/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1800" b="1" dirty="0" smtClean="0"/>
              <a:t>اين </a:t>
            </a:r>
            <a:r>
              <a:rPr lang="fa-IR" sz="1800" b="1" dirty="0"/>
              <a:t>مفهوم بر اهميت روابط، فرآيندها و تعاملات ميان بازيگران مختلف در عرصه پژوهش و فناوری تأكيد دارد؛ پديده‌اي كه نويسندگان آن را </a:t>
            </a:r>
            <a:r>
              <a:rPr lang="fa-IR" sz="1800" b="1" dirty="0" smtClean="0">
                <a:solidFill>
                  <a:srgbClr val="FF0000"/>
                </a:solidFill>
              </a:rPr>
              <a:t>بافتارگرايي</a:t>
            </a:r>
            <a:r>
              <a:rPr lang="fa-IR" sz="1800" b="1" dirty="0" smtClean="0"/>
              <a:t> نیز </a:t>
            </a:r>
            <a:r>
              <a:rPr lang="fa-IR" sz="1800" b="1" dirty="0" smtClean="0"/>
              <a:t>ناميده‌اند. </a:t>
            </a:r>
            <a:endParaRPr lang="fa-IR" sz="1600" b="1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مقدمه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(ادامه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)  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4406" y="4925388"/>
            <a:ext cx="2499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a-IR" sz="2000" b="1" dirty="0">
                <a:solidFill>
                  <a:srgbClr val="FF0000"/>
                </a:solidFill>
                <a:latin typeface="Trebuchet MS"/>
                <a:cs typeface="B Nazanin" pitchFamily="2" charset="-78"/>
              </a:rPr>
              <a:t>تحول رویکردهای ارزيابي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</a:t>
            </a:r>
            <a:r>
              <a:rPr lang="fa-IR" sz="2000" b="1" dirty="0">
                <a:solidFill>
                  <a:srgbClr val="FF0000"/>
                </a:solidFill>
                <a:latin typeface="Trebuchet MS"/>
                <a:cs typeface="B Nazanin" pitchFamily="2" charset="-78"/>
              </a:rPr>
              <a:t> در طي زمان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1788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مقدمه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(ادامه)  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363272" cy="5040560"/>
          </a:xfrm>
        </p:spPr>
        <p:txBody>
          <a:bodyPr>
            <a:noAutofit/>
          </a:bodyPr>
          <a:lstStyle/>
          <a:p>
            <a:pPr marL="109728" indent="0" algn="just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b="1" dirty="0" smtClean="0"/>
              <a:t>پرسش اصلی:</a:t>
            </a:r>
          </a:p>
          <a:p>
            <a:pPr marL="402336" lvl="1" indent="0" algn="ctr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b="1" dirty="0" smtClean="0"/>
              <a:t>«چگونه </a:t>
            </a:r>
            <a:r>
              <a:rPr lang="fa-IR" b="1" dirty="0"/>
              <a:t>می‌توان </a:t>
            </a:r>
            <a:r>
              <a:rPr lang="fa-IR" b="1" dirty="0" smtClean="0"/>
              <a:t>ارزیابی</a:t>
            </a:r>
            <a:r>
              <a:rPr lang="en-US" b="1" dirty="0" smtClean="0"/>
              <a:t>STI</a:t>
            </a:r>
            <a:r>
              <a:rPr lang="fa-IR" b="1" dirty="0" smtClean="0"/>
              <a:t> را </a:t>
            </a:r>
            <a:r>
              <a:rPr lang="fa-IR" b="1" dirty="0"/>
              <a:t>براي دستيابي به خواسته‌ها و موقعيت‌هاي متناقض، توسعه داد و کیفیت و کمیت همزمان را در ارزیابی‌ها تأمین نمود؟» </a:t>
            </a:r>
            <a:endParaRPr lang="fa-IR" b="1" dirty="0" smtClean="0"/>
          </a:p>
          <a:p>
            <a:pPr marL="452628" indent="-34290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sz="2200" b="1" dirty="0" smtClean="0">
                <a:solidFill>
                  <a:schemeClr val="tx1"/>
                </a:solidFill>
              </a:rPr>
              <a:t>پاسخ </a:t>
            </a:r>
            <a:r>
              <a:rPr lang="fa-IR" sz="2200" b="1" dirty="0">
                <a:solidFill>
                  <a:schemeClr val="tx1"/>
                </a:solidFill>
              </a:rPr>
              <a:t>به پرسش </a:t>
            </a:r>
            <a:r>
              <a:rPr lang="fa-IR" sz="2200" b="1" dirty="0" smtClean="0">
                <a:solidFill>
                  <a:schemeClr val="tx1"/>
                </a:solidFill>
              </a:rPr>
              <a:t>اول: «رویکردهای </a:t>
            </a:r>
            <a:r>
              <a:rPr lang="fa-IR" sz="2200" b="1" dirty="0">
                <a:solidFill>
                  <a:schemeClr val="tx1"/>
                </a:solidFill>
              </a:rPr>
              <a:t>یکپارچه با در نظر گرفتن ذی‌نفعان کلیدی حوزۀ مورد </a:t>
            </a:r>
            <a:r>
              <a:rPr lang="fa-IR" sz="2200" b="1" dirty="0" smtClean="0">
                <a:solidFill>
                  <a:schemeClr val="tx1"/>
                </a:solidFill>
              </a:rPr>
              <a:t>ارزیابی»</a:t>
            </a:r>
          </a:p>
          <a:p>
            <a:pPr marL="452628" indent="-34290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sz="2200" b="1" dirty="0" smtClean="0">
                <a:solidFill>
                  <a:schemeClr val="tx1"/>
                </a:solidFill>
              </a:rPr>
              <a:t>پاسخ </a:t>
            </a:r>
            <a:r>
              <a:rPr lang="fa-IR" sz="2200" b="1" dirty="0">
                <a:solidFill>
                  <a:schemeClr val="tx1"/>
                </a:solidFill>
              </a:rPr>
              <a:t>به پرسش </a:t>
            </a:r>
            <a:r>
              <a:rPr lang="fa-IR" sz="2200" b="1" dirty="0" smtClean="0">
                <a:solidFill>
                  <a:schemeClr val="tx1"/>
                </a:solidFill>
              </a:rPr>
              <a:t>دوم: «پیاده‌سازی </a:t>
            </a:r>
            <a:r>
              <a:rPr lang="fa-IR" sz="2200" b="1" dirty="0">
                <a:solidFill>
                  <a:schemeClr val="tx1"/>
                </a:solidFill>
              </a:rPr>
              <a:t>همزمان روش‌های ارزیابی کمی و </a:t>
            </a:r>
            <a:r>
              <a:rPr lang="fa-IR" sz="2200" b="1" dirty="0" smtClean="0">
                <a:solidFill>
                  <a:schemeClr val="tx1"/>
                </a:solidFill>
              </a:rPr>
              <a:t>کیفی»</a:t>
            </a:r>
          </a:p>
          <a:p>
            <a:pPr marL="452628" indent="-34290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sz="2200" b="1" dirty="0" smtClean="0">
                <a:solidFill>
                  <a:schemeClr val="tx1"/>
                </a:solidFill>
              </a:rPr>
              <a:t>تلفیق </a:t>
            </a:r>
            <a:r>
              <a:rPr lang="fa-IR" sz="2200" b="1" dirty="0">
                <a:solidFill>
                  <a:schemeClr val="tx1"/>
                </a:solidFill>
              </a:rPr>
              <a:t>هر دو </a:t>
            </a:r>
            <a:r>
              <a:rPr lang="fa-IR" sz="2200" b="1" dirty="0" smtClean="0">
                <a:solidFill>
                  <a:schemeClr val="tx1"/>
                </a:solidFill>
              </a:rPr>
              <a:t>پاسخ </a:t>
            </a:r>
            <a:r>
              <a:rPr lang="fa-IR" sz="2200" b="1" dirty="0">
                <a:solidFill>
                  <a:schemeClr val="tx1"/>
                </a:solidFill>
              </a:rPr>
              <a:t>در طراحی یک نظام </a:t>
            </a:r>
            <a:r>
              <a:rPr lang="fa-IR" sz="2200" b="1" dirty="0" smtClean="0">
                <a:solidFill>
                  <a:schemeClr val="tx1"/>
                </a:solidFill>
              </a:rPr>
              <a:t>ارزیابی </a:t>
            </a:r>
            <a:r>
              <a:rPr lang="en-US" sz="2000" b="1" dirty="0" smtClean="0">
                <a:solidFill>
                  <a:schemeClr val="tx1"/>
                </a:solidFill>
              </a:rPr>
              <a:t>STI</a:t>
            </a:r>
            <a:r>
              <a:rPr lang="fa-IR" sz="2000" b="1" dirty="0" smtClean="0">
                <a:solidFill>
                  <a:schemeClr val="tx1"/>
                </a:solidFill>
              </a:rPr>
              <a:t> </a:t>
            </a:r>
            <a:r>
              <a:rPr lang="fa-IR" sz="2200" b="1" dirty="0" smtClean="0">
                <a:solidFill>
                  <a:schemeClr val="tx1"/>
                </a:solidFill>
              </a:rPr>
              <a:t>واحد، به عنوان یک دیدگاه جدید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6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5928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ar-SA" sz="3200" dirty="0"/>
              <a:t>چارچوب مفهومی ارزیابی علم، فناوری و نوآوری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416" y="1687488"/>
            <a:ext cx="7427168" cy="5040560"/>
          </a:xfrm>
        </p:spPr>
        <p:txBody>
          <a:bodyPr>
            <a:noAutofit/>
          </a:bodyPr>
          <a:lstStyle/>
          <a:p>
            <a:pPr marL="452628" indent="-34290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b="1" dirty="0" smtClean="0"/>
              <a:t>اولین </a:t>
            </a:r>
            <a:r>
              <a:rPr lang="fa-IR" b="1" dirty="0"/>
              <a:t>بُعد چارچوب مفهومی ارزیابی </a:t>
            </a:r>
            <a:r>
              <a:rPr lang="en-US" sz="2400" b="1" dirty="0" smtClean="0"/>
              <a:t>STI</a:t>
            </a:r>
            <a:r>
              <a:rPr lang="fa-IR" b="1" dirty="0" smtClean="0"/>
              <a:t>:</a:t>
            </a:r>
            <a:r>
              <a:rPr lang="en-US" b="1" dirty="0" smtClean="0"/>
              <a:t> </a:t>
            </a:r>
            <a:endParaRPr lang="fa-IR" b="1" dirty="0" smtClean="0"/>
          </a:p>
          <a:p>
            <a:pPr marL="109728" indent="0" algn="l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b="1" dirty="0" smtClean="0">
                <a:solidFill>
                  <a:schemeClr val="accent2"/>
                </a:solidFill>
              </a:rPr>
              <a:t>تعیین </a:t>
            </a:r>
            <a:r>
              <a:rPr lang="fa-IR" b="1" dirty="0">
                <a:solidFill>
                  <a:schemeClr val="accent2"/>
                </a:solidFill>
              </a:rPr>
              <a:t>حوزۀ فعالیت‌های مورد ارزیابی </a:t>
            </a:r>
            <a:endParaRPr lang="fa-IR" b="1" dirty="0" smtClean="0">
              <a:solidFill>
                <a:schemeClr val="accent2"/>
              </a:solidFill>
            </a:endParaRPr>
          </a:p>
          <a:p>
            <a:pPr marL="452628" indent="-34290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b="1" dirty="0" smtClean="0"/>
              <a:t>دومین </a:t>
            </a:r>
            <a:r>
              <a:rPr lang="fa-IR" b="1" dirty="0"/>
              <a:t>بُعد چارچوب مفهومی ارزیابی </a:t>
            </a:r>
            <a:r>
              <a:rPr lang="en-US" sz="2400" b="1" dirty="0" smtClean="0"/>
              <a:t>STI</a:t>
            </a:r>
            <a:r>
              <a:rPr lang="fa-IR" b="1" dirty="0" smtClean="0"/>
              <a:t>:</a:t>
            </a:r>
          </a:p>
          <a:p>
            <a:pPr marL="109728" indent="0" algn="l">
              <a:lnSpc>
                <a:spcPct val="150000"/>
              </a:lnSpc>
              <a:buClr>
                <a:schemeClr val="tx1"/>
              </a:buClr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fa-IR" b="1" dirty="0">
                <a:solidFill>
                  <a:schemeClr val="accent2"/>
                </a:solidFill>
              </a:rPr>
              <a:t>تعیین سطح </a:t>
            </a:r>
            <a:r>
              <a:rPr lang="fa-IR" b="1" dirty="0" smtClean="0">
                <a:solidFill>
                  <a:schemeClr val="accent2"/>
                </a:solidFill>
              </a:rPr>
              <a:t>ارزیابی</a:t>
            </a:r>
          </a:p>
          <a:p>
            <a:pPr marL="452628" indent="-34290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b="1" dirty="0"/>
              <a:t>سومین </a:t>
            </a:r>
            <a:r>
              <a:rPr lang="fa-IR" b="1" dirty="0" smtClean="0"/>
              <a:t>بُعد </a:t>
            </a:r>
            <a:r>
              <a:rPr lang="fa-IR" b="1" dirty="0"/>
              <a:t>چارچوب مفهومی ارزیابی </a:t>
            </a:r>
            <a:r>
              <a:rPr lang="en-US" sz="2400" b="1" dirty="0" smtClean="0"/>
              <a:t>STI</a:t>
            </a:r>
            <a:r>
              <a:rPr lang="fa-IR" b="1" dirty="0" smtClean="0"/>
              <a:t>:</a:t>
            </a:r>
            <a:r>
              <a:rPr lang="en-US" b="1" dirty="0" smtClean="0"/>
              <a:t> </a:t>
            </a:r>
            <a:endParaRPr lang="fa-IR" b="1" dirty="0" smtClean="0"/>
          </a:p>
          <a:p>
            <a:pPr marL="109728" indent="0" algn="l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b="1" dirty="0" smtClean="0">
                <a:solidFill>
                  <a:schemeClr val="accent2"/>
                </a:solidFill>
              </a:rPr>
              <a:t>تعیین </a:t>
            </a:r>
            <a:r>
              <a:rPr lang="fa-IR" b="1" dirty="0">
                <a:solidFill>
                  <a:schemeClr val="accent2"/>
                </a:solidFill>
              </a:rPr>
              <a:t>کارکرد ارزیابی </a:t>
            </a:r>
            <a:endParaRPr lang="fa-IR" b="1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7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6036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889274" y="2708920"/>
            <a:ext cx="421923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تمامی فعالیت های نظام‌مندی که با هدف خلق، توسعه، انتشار و کاربرد دانش علمی و فنّاورانه، انجام می شود.</a:t>
            </a:r>
            <a:endParaRPr lang="en-US" altLang="en-US" sz="1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4025178" cy="3600400"/>
          </a:xfrm>
          <a:prstGeom prst="rect">
            <a:avLst/>
          </a:prstGeom>
          <a:noFill/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41176" y="620688"/>
            <a:ext cx="8579296" cy="115212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/>
              <a:t>اولین بُعد </a:t>
            </a:r>
            <a:br>
              <a:rPr lang="fa-IR" sz="3200" dirty="0" smtClean="0"/>
            </a:br>
            <a:r>
              <a:rPr lang="fa-IR" sz="3200" dirty="0" smtClean="0"/>
              <a:t>چارچوب شاخص‌های گونه‌شناسی فعالیت‌های علم و فنّاوری 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775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48250" y="1988840"/>
            <a:ext cx="88957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ارزیابی یک یا چند گروه فعالیت‌های علم و فنّاوری در یکی از سطوح بین‌المللی، ملی، دستگاهی، منطقه‌ای یا سازمانی</a:t>
            </a:r>
            <a:endParaRPr lang="en-US" altLang="en-US" sz="1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41176" y="620688"/>
            <a:ext cx="8579296" cy="115212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/>
              <a:t>دومین بُعد </a:t>
            </a:r>
            <a:br>
              <a:rPr lang="fa-IR" sz="3200" dirty="0" smtClean="0"/>
            </a:br>
            <a:r>
              <a:rPr lang="fa-IR" sz="3200" dirty="0" smtClean="0"/>
              <a:t>چارچوب تعیین سطح ارزیابی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589859"/>
            <a:ext cx="5702836" cy="302433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9605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756</TotalTime>
  <Words>4426</Words>
  <Application>Microsoft Office PowerPoint</Application>
  <PresentationFormat>On-screen Show (4:3)</PresentationFormat>
  <Paragraphs>752</Paragraphs>
  <Slides>49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2" baseType="lpstr">
      <vt:lpstr>B Nazanin</vt:lpstr>
      <vt:lpstr>Trebuchet MS</vt:lpstr>
      <vt:lpstr>Courier New</vt:lpstr>
      <vt:lpstr>B Titr</vt:lpstr>
      <vt:lpstr>Georgia</vt:lpstr>
      <vt:lpstr>Times New Roman</vt:lpstr>
      <vt:lpstr>Wingdings</vt:lpstr>
      <vt:lpstr>Symbol</vt:lpstr>
      <vt:lpstr>Calibri</vt:lpstr>
      <vt:lpstr>B Zar</vt:lpstr>
      <vt:lpstr>Arial</vt:lpstr>
      <vt:lpstr>Wingdings 2</vt:lpstr>
      <vt:lpstr>Urban</vt:lpstr>
      <vt:lpstr>انتخاب و بکارگیری شاخص‌های ارزیابی علم، فناوري و نوآوری </vt:lpstr>
      <vt:lpstr>فهرست مطالب </vt:lpstr>
      <vt:lpstr>مقدمه: تحول رویکردهای ارزيابي STI در طي زمان  </vt:lpstr>
      <vt:lpstr>مقدمه (ادامه)  </vt:lpstr>
      <vt:lpstr>مقدمه (ادامه)  </vt:lpstr>
      <vt:lpstr>مقدمه (ادامه)  </vt:lpstr>
      <vt:lpstr>چارچوب مفهومی ارزیابی علم، فناوری و نوآوری</vt:lpstr>
      <vt:lpstr>اولین بُعد  چارچوب شاخص‌های گونه‌شناسی فعالیت‌های علم و فنّاوری </vt:lpstr>
      <vt:lpstr>دومین بُعد  چارچوب تعیین سطح ارزیابی</vt:lpstr>
      <vt:lpstr>سومین بُعد  چارچوب تعیین کارکرد ارزیابی</vt:lpstr>
      <vt:lpstr>مثال: ارزیابی عملکرد پژوهشی یک دانشگاه</vt:lpstr>
      <vt:lpstr>مدل های ارزیابی علم، فناوری و نوآوری</vt:lpstr>
      <vt:lpstr>انواع مدل های ارزیابی </vt:lpstr>
      <vt:lpstr>منطق انتخاب مدل های ارزیابی</vt:lpstr>
      <vt:lpstr>منطق انتخاب مدل های ارزیابی (ادامه)</vt:lpstr>
      <vt:lpstr>منطق انتخاب مدل های ارزیابی (ادامه)</vt:lpstr>
      <vt:lpstr>خروجی‌های مدل ارزیابی</vt:lpstr>
      <vt:lpstr>رویکرد مدلسازی منتخب </vt:lpstr>
      <vt:lpstr>ارزیابی عملکرد علم، فناوری و نوآوری</vt:lpstr>
      <vt:lpstr>ارزیابی عملکرد علم، فناوری و نوآوری (ادامه)</vt:lpstr>
      <vt:lpstr>PowerPoint Presentation</vt:lpstr>
      <vt:lpstr>اجزای مدل شاخص محور منطق مداخله</vt:lpstr>
      <vt:lpstr>اجزای مدل شاخص محور منطق مداخله (ادامه)</vt:lpstr>
      <vt:lpstr>مدل مفهومی ارزیابی STI </vt:lpstr>
      <vt:lpstr>ذینفعان کلیدی در ارزیابی فرایند STI</vt:lpstr>
      <vt:lpstr>ذینفعان کلیدی در ارزیابی فرایند STI</vt:lpstr>
      <vt:lpstr>تبیین محتوایی مدل ارزیابی STI </vt:lpstr>
      <vt:lpstr>تبیین کاربردی مدل ارزیابی STI </vt:lpstr>
      <vt:lpstr>نحوۀ انتخاب و بکارگیری شاخص‌های ارزیابی STI</vt:lpstr>
      <vt:lpstr>1. انتخاب گونه‌شناسی فعالیت‌های STI</vt:lpstr>
      <vt:lpstr>2. انتخاب ربع ارزیابی مناسب</vt:lpstr>
      <vt:lpstr>تفاوت‌ها و تشابه‌ها در تعیین شاخص‌های حوزه های تخصصی</vt:lpstr>
      <vt:lpstr>مجموعه شاخص‌های علوم طبیعی </vt:lpstr>
      <vt:lpstr>مجموعه شاخص‌های علوم مهندسی </vt:lpstr>
      <vt:lpstr>مجموعه شاخص‌های علوم انسانی</vt:lpstr>
      <vt:lpstr>مجموعه شاخص‌های علوم اجتماعی</vt:lpstr>
      <vt:lpstr>مجموعه شاخص‌های علوم سلامت</vt:lpstr>
      <vt:lpstr>مراحل توسعه مدل ارزیابی STI</vt:lpstr>
      <vt:lpstr>مطالعه موردی شورای عتف</vt:lpstr>
      <vt:lpstr>مطالعه موردی شورای عتف (ادامه) </vt:lpstr>
      <vt:lpstr>مطالعه موردی شورای عتف (ادامه)</vt:lpstr>
      <vt:lpstr>گام های طراحی مدل</vt:lpstr>
      <vt:lpstr>گام های طراحی مدل (ادامه)</vt:lpstr>
      <vt:lpstr>گام های طراحی مدل (ادامه)</vt:lpstr>
      <vt:lpstr>نمایش گرافیکی مدل ارزیابی عملکرد دانشگاه‌ها و پژوهشگاه‌ها در حوزه تخصصی علوم طبیعی</vt:lpstr>
      <vt:lpstr>داشبورد ارزیابی عملکرد پژوهشی دانشگاه‌ها و پژوهشگاه ها </vt:lpstr>
      <vt:lpstr>داشبورد ارزیابی عملکرد پژوهشی دانشگاه‌ها و پژوهشگاه ها (ادامه) </vt:lpstr>
      <vt:lpstr>ارزیابی کارایی، اثربخشی و سودمندی عملکرد پژوهشی دانشگاه‌ها و پژوهشگاه‌ها </vt:lpstr>
      <vt:lpstr>جمع بندی نتایج مطالعه موردی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فصل</dc:title>
  <dc:creator>USER</dc:creator>
  <cp:lastModifiedBy>Windows User</cp:lastModifiedBy>
  <cp:revision>103</cp:revision>
  <dcterms:created xsi:type="dcterms:W3CDTF">2019-05-01T06:29:46Z</dcterms:created>
  <dcterms:modified xsi:type="dcterms:W3CDTF">2019-06-27T19:19:55Z</dcterms:modified>
</cp:coreProperties>
</file>