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bookmarkIdSeed="3">
  <p:sldMasterIdLst>
    <p:sldMasterId id="2147483660" r:id="rId1"/>
  </p:sldMasterIdLst>
  <p:notesMasterIdLst>
    <p:notesMasterId r:id="rId40"/>
  </p:notesMasterIdLst>
  <p:sldIdLst>
    <p:sldId id="256" r:id="rId2"/>
    <p:sldId id="266" r:id="rId3"/>
    <p:sldId id="265" r:id="rId4"/>
    <p:sldId id="268" r:id="rId5"/>
    <p:sldId id="267" r:id="rId6"/>
    <p:sldId id="269" r:id="rId7"/>
    <p:sldId id="270" r:id="rId8"/>
    <p:sldId id="271" r:id="rId9"/>
    <p:sldId id="277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9144000" cy="6858000" type="screen4x3"/>
  <p:notesSz cx="6858000" cy="9144000"/>
  <p:embeddedFontLst>
    <p:embeddedFont>
      <p:font typeface="B Titr" panose="00000700000000000000" pitchFamily="2" charset="-78"/>
      <p:bold r:id="rId41"/>
    </p:embeddedFont>
    <p:embeddedFont>
      <p:font typeface="Wingdings 2" panose="05020102010507070707" pitchFamily="18" charset="2"/>
      <p:regular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B Nazanin" panose="00000400000000000000" pitchFamily="2" charset="-78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EB042-BC09-4EAE-AB76-14C033F3FB88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4AE1-62FF-46E8-A516-B6971AEB0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4AE1-62FF-46E8-A516-B6971AEB00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F144E42E-8D0F-4E7A-9E33-B3F272F604CE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278E9DD-5C79-4CC8-B3CA-80C03C0FCF17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18D778D-0F6E-4F45-8015-DAB78B79B051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35644" y="6490648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92240"/>
            <a:ext cx="762000" cy="36576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  <a:cs typeface="B Nazanin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21E3ED6-9669-4587-A451-33F70A8E90CC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3E0EF0C-3895-481E-8ECB-9066E489EFC8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991F8A6F-7F9E-420F-B732-A621C3311CF1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AD256BF-66F2-46BA-98EC-9EAEDD7DAA1D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3DB1BBA-83B7-4BAD-9DDE-F54BD94E54E8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4A735E-B362-4450-ADFA-64694B274146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A5AC0B5-476F-43DA-9EB6-25373C22A6F7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fa-IR" sz="3200" dirty="0" smtClean="0"/>
              <a:t>هوشمندی راهبردی در سیاست گذاری علم، فناوری و نوآوری(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STI</a:t>
            </a:r>
            <a:r>
              <a:rPr lang="fa-IR" sz="3200" dirty="0" smtClean="0"/>
              <a:t>): مفهوم شناسی، ابزارها و الگوها</a:t>
            </a:r>
            <a:endParaRPr lang="fa-I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/>
              <a:t> </a:t>
            </a:r>
          </a:p>
          <a:p>
            <a:pPr algn="ctr"/>
            <a:r>
              <a:rPr lang="fa-IR" b="1" dirty="0" smtClean="0"/>
              <a:t>لیلا نامداریان</a:t>
            </a:r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/>
              <a:t>رضا نقی زاده</a:t>
            </a: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3000" dirty="0" smtClean="0"/>
              <a:t>پیش فرض های  چارچوب پنجره فرصت:</a:t>
            </a:r>
          </a:p>
          <a:p>
            <a:pPr marL="630238" indent="3175"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/>
              <a:t>سیاست گذاری، به عنوان فرآیندی غیرخطی، پویا  و پیچیده با مشارکت ذینفعان مختلف؛</a:t>
            </a:r>
          </a:p>
          <a:p>
            <a:pPr marL="630238" indent="3175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/>
              <a:t>سیاست گذاری به عنوان فرآیندی شامل سه جریان زیر :</a:t>
            </a:r>
          </a:p>
          <a:p>
            <a:pPr marL="1087438" lvl="0" indent="-2540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جریان مسائل: </a:t>
            </a:r>
            <a:r>
              <a:rPr lang="ar-SA" sz="2600" dirty="0" smtClean="0"/>
              <a:t>مورد توجه </a:t>
            </a:r>
            <a:r>
              <a:rPr lang="fa-IR" sz="2600" dirty="0" smtClean="0"/>
              <a:t> قرار گرفتن </a:t>
            </a:r>
            <a:r>
              <a:rPr lang="ar-SA" sz="2600" dirty="0" smtClean="0"/>
              <a:t>مسائل خاص</a:t>
            </a:r>
            <a:r>
              <a:rPr lang="fa-IR" sz="2600" dirty="0" smtClean="0"/>
              <a:t> توسط</a:t>
            </a:r>
            <a:r>
              <a:rPr lang="ar-SA" sz="2600" dirty="0" smtClean="0"/>
              <a:t> سیاست</a:t>
            </a:r>
            <a:r>
              <a:rPr lang="fa-IR" sz="2600" dirty="0" smtClean="0"/>
              <a:t> </a:t>
            </a:r>
            <a:r>
              <a:rPr lang="ar-SA" sz="2600" dirty="0" smtClean="0"/>
              <a:t>گذاران</a:t>
            </a:r>
            <a:r>
              <a:rPr lang="fa-IR" sz="2600" dirty="0" smtClean="0"/>
              <a:t>؛</a:t>
            </a:r>
            <a:endParaRPr lang="en-US" sz="2600" dirty="0" smtClean="0"/>
          </a:p>
          <a:p>
            <a:pPr marL="1087438" lvl="0" indent="-2540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جریان راه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حل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ها: </a:t>
            </a:r>
            <a:r>
              <a:rPr lang="ar-SA" sz="2600" dirty="0" smtClean="0"/>
              <a:t>ایده</a:t>
            </a:r>
            <a:r>
              <a:rPr lang="fa-IR" sz="2600" dirty="0" smtClean="0"/>
              <a:t> </a:t>
            </a:r>
            <a:r>
              <a:rPr lang="ar-SA" sz="2600" dirty="0" smtClean="0"/>
              <a:t>ها و گزینه</a:t>
            </a:r>
            <a:r>
              <a:rPr lang="fa-IR" sz="2600" dirty="0" smtClean="0"/>
              <a:t> </a:t>
            </a:r>
            <a:r>
              <a:rPr lang="ar-SA" sz="2600" dirty="0" smtClean="0"/>
              <a:t>های خاص برای مرتفع نمودن مسائل</a:t>
            </a:r>
            <a:r>
              <a:rPr lang="fa-IR" sz="2600" dirty="0" smtClean="0"/>
              <a:t>؛</a:t>
            </a:r>
            <a:endParaRPr lang="en-US" sz="2600" dirty="0" smtClean="0"/>
          </a:p>
          <a:p>
            <a:pPr marL="1087438" lvl="0" indent="-2540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جریان اقدامات سیاستی </a:t>
            </a:r>
            <a:r>
              <a:rPr lang="fa-IR" sz="2600" dirty="0" smtClean="0">
                <a:solidFill>
                  <a:srgbClr val="0000CC"/>
                </a:solidFill>
              </a:rPr>
              <a:t>: </a:t>
            </a:r>
            <a:r>
              <a:rPr lang="fa-IR" sz="2600" dirty="0" smtClean="0"/>
              <a:t>بحث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fa-IR" sz="2600" dirty="0" smtClean="0"/>
              <a:t>سیاست گذاران در مورد گزینه های سیاستی.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10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/>
              <a:t>ایجاد تغییرات سیاستی به دلیل تاثیر غیر مستقیم و تدریجی هر کدام از جریانات سه گانه؛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/>
              <a:t> تغییر سیاستی فرآیندی پویا و غیرخطی با مشارکت طیف وسیعی از ذینفعان مختلف است که منجر به  بازخودهای مثبت و یا منفی آنها می شود؛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>
                <a:solidFill>
                  <a:srgbClr val="0000CC"/>
                </a:solidFill>
              </a:rPr>
              <a:t>پنجره فرصت: </a:t>
            </a:r>
            <a:r>
              <a:rPr lang="fa-IR" sz="3000" dirty="0" smtClean="0"/>
              <a:t>بروز تغییر و بهبود سیاستی با همگرایی جریانات سه گانه.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11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821936"/>
          </a:xfrm>
        </p:spPr>
        <p:txBody>
          <a:bodyPr/>
          <a:lstStyle/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>
                <a:solidFill>
                  <a:srgbClr val="0000CC"/>
                </a:solidFill>
              </a:rPr>
              <a:t>شیوه عمل این چارچوب  در ایجاد هوشمندی راهبردی در سیاست گذاری: </a:t>
            </a:r>
          </a:p>
          <a:p>
            <a:pPr marL="574675" indent="0" algn="just">
              <a:lnSpc>
                <a:spcPct val="150000"/>
              </a:lnSpc>
              <a:buClr>
                <a:srgbClr val="0000CC"/>
              </a:buClr>
              <a:buNone/>
            </a:pPr>
            <a:r>
              <a:rPr lang="fa-IR" dirty="0" smtClean="0">
                <a:solidFill>
                  <a:srgbClr val="0000CC"/>
                </a:solidFill>
              </a:rPr>
              <a:t>1) </a:t>
            </a:r>
            <a:r>
              <a:rPr lang="fa-IR" sz="2600" dirty="0" smtClean="0"/>
              <a:t>ایجاد </a:t>
            </a:r>
            <a:r>
              <a:rPr lang="fa-IR" sz="2600" dirty="0" smtClean="0">
                <a:solidFill>
                  <a:srgbClr val="0000CC"/>
                </a:solidFill>
              </a:rPr>
              <a:t>یادگیری سیاستی </a:t>
            </a:r>
            <a:r>
              <a:rPr lang="fa-IR" sz="2600" dirty="0" smtClean="0"/>
              <a:t>از طریق بسیج ائتلاف هایی از ذینفعان نظیر سازمان های سیاسی و پژوهشی، رسانه، جوامع علمی، سازمان های مردم نهاد (</a:t>
            </a:r>
            <a:r>
              <a:rPr lang="en-US" sz="2600" dirty="0" smtClean="0"/>
              <a:t>NGOs</a:t>
            </a:r>
            <a:r>
              <a:rPr lang="fa-IR" sz="2600" dirty="0" smtClean="0"/>
              <a:t>) و افرادی با ارتباطات سیاستی برای تمرکز روی یک مسئله خاص؛</a:t>
            </a:r>
          </a:p>
          <a:p>
            <a:pPr marL="1031875" indent="0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600" dirty="0" smtClean="0"/>
              <a:t>  </a:t>
            </a:r>
            <a:r>
              <a:rPr lang="fa-IR" sz="2600" dirty="0" smtClean="0">
                <a:solidFill>
                  <a:srgbClr val="0000CC"/>
                </a:solidFill>
              </a:rPr>
              <a:t>یادگیری سیاستی: </a:t>
            </a:r>
            <a:r>
              <a:rPr lang="fa-IR" sz="2600" dirty="0" smtClean="0"/>
              <a:t>تبدیل حقایق علمی و فنی به حقایق سیاستی و اجتماعی برای ایجاد درک گسترده تر و حمایت از اصلاحات سیاستی.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12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>
                <a:solidFill>
                  <a:srgbClr val="0000CC"/>
                </a:solidFill>
              </a:rPr>
              <a:t>شیوه عمل این چارچوب  در ایجاد هوشمندی راهبردی در سیاست گذاری: </a:t>
            </a:r>
          </a:p>
          <a:p>
            <a:pPr marL="735013" indent="-25400" algn="just">
              <a:lnSpc>
                <a:spcPct val="150000"/>
              </a:lnSpc>
              <a:buClr>
                <a:srgbClr val="0000CC"/>
              </a:buClr>
              <a:buNone/>
            </a:pPr>
            <a:r>
              <a:rPr lang="fa-IR" dirty="0" smtClean="0">
                <a:solidFill>
                  <a:srgbClr val="0000CC"/>
                </a:solidFill>
              </a:rPr>
              <a:t>2) ایجاد ظرفیت(استفاده کارا از شواهد): </a:t>
            </a:r>
            <a:r>
              <a:rPr lang="fa-IR" dirty="0" smtClean="0"/>
              <a:t>فراهم نمودن ابزارهایی برای استفاده کارآمد از  شواهد(داده ها، نتایج پژوهش ها، ...) در بهبود و تغییر برنامه های سیاستی. </a:t>
            </a:r>
            <a:endParaRPr lang="fa-IR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13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325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rgbClr val="0000CC"/>
                </a:solidFill>
              </a:rPr>
              <a:t>در یک کلام:</a:t>
            </a:r>
          </a:p>
          <a:p>
            <a:pPr marL="365125" indent="-17463" algn="just">
              <a:lnSpc>
                <a:spcPct val="150000"/>
              </a:lnSpc>
              <a:buNone/>
            </a:pPr>
            <a:r>
              <a:rPr lang="fa-IR" dirty="0" smtClean="0"/>
              <a:t>دو مکانیزم یادگیری سیاستی و ایجاد ظرفیت از طریق جریان های دانش و شواهد مهمترین محرک های بهبود و تغییر سیاستی هستند زیرا با ارائه شیوه های جدید تفکر به سیاست گذاران و افزایش آگاهی آنها، همانند یک کاتالیزور عمل می کنند.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14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864"/>
            <a:ext cx="8229600" cy="4898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3000" dirty="0" smtClean="0"/>
              <a:t>موثر بودن ابزارهای هوشمندی راهبردی در سیاست گذاری مستلزم :</a:t>
            </a:r>
          </a:p>
          <a:p>
            <a:pPr marL="623888" indent="9525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شفافیت و وضوح  اهداف و مواضع سیاست گذاران در فرآیند سیاست گذاری؛ </a:t>
            </a:r>
          </a:p>
          <a:p>
            <a:pPr marL="623888" indent="9525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نقش فعال سیاست گذاران در طراحی فرآیند سیاست گذاری ، ابلاغ و مخابره اهداف؛</a:t>
            </a:r>
          </a:p>
          <a:p>
            <a:pPr marL="623888" indent="9525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آگاهی سیاست گذاران، از نقش خود ؛</a:t>
            </a:r>
          </a:p>
          <a:p>
            <a:pPr marL="623888" indent="9525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اعتماد سیاست گذاران به ابزارهای هوشمندی راهبردی در سیاست گذاری.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15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6629400" y="1752600"/>
            <a:ext cx="2057400" cy="2209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ابزارهای هوشمندی راهبردی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1828800"/>
            <a:ext cx="2286000" cy="2209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مشارکت ذینفعان و تصمیم گیران 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1752600"/>
            <a:ext cx="2286000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توجه به ارزش ها و باورهای متفاوت، نظرات و منافع متضاد ذینفعان و تصمیم گیرندگان در تدوین سیاست ها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4724400"/>
            <a:ext cx="2286000" cy="1676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حقانیت شواهد/ شواهد دقیق و درست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867400" y="2667000"/>
            <a:ext cx="533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Left Arrow 11"/>
          <p:cNvSpPr/>
          <p:nvPr/>
        </p:nvSpPr>
        <p:spPr>
          <a:xfrm>
            <a:off x="2819400" y="2743200"/>
            <a:ext cx="457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3" name="Down Arrow 12"/>
          <p:cNvSpPr/>
          <p:nvPr/>
        </p:nvSpPr>
        <p:spPr>
          <a:xfrm>
            <a:off x="1219200" y="4191000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5181600" y="209686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فراهم کردن</a:t>
            </a:r>
          </a:p>
          <a:p>
            <a:pPr algn="ctr"/>
            <a:r>
              <a:rPr lang="fa-IR" sz="2000" b="1" dirty="0" smtClean="0">
                <a:cs typeface="B Nazanin" pitchFamily="2" charset="-78"/>
              </a:rPr>
              <a:t> امکان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689436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هوشمندی راهبردی در سیاست گذاری از منظر حقانیت شواهد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0000CC"/>
                </a:solidFill>
              </a:rPr>
              <a:t>در یک کلام:</a:t>
            </a:r>
          </a:p>
          <a:p>
            <a:pPr marL="365125" indent="3333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/>
              <a:t> تاکید بر ایجاد شواهد دقیق و درست برای سیاست گذاری از طریق </a:t>
            </a:r>
            <a:r>
              <a:rPr lang="ar-SA" dirty="0" smtClean="0"/>
              <a:t>فراهم نمودن امکان مشارکت ذینفعان</a:t>
            </a:r>
            <a:r>
              <a:rPr lang="fa-IR" dirty="0" smtClean="0"/>
              <a:t> و</a:t>
            </a:r>
            <a:r>
              <a:rPr lang="ar-SA" dirty="0" smtClean="0"/>
              <a:t> </a:t>
            </a:r>
            <a:r>
              <a:rPr lang="fa-IR" dirty="0" smtClean="0"/>
              <a:t> ادغام و یکپارچه سازی دانش آنها؛ </a:t>
            </a:r>
          </a:p>
          <a:p>
            <a:pPr marL="365125" indent="3333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/>
              <a:t>ابزارهای </a:t>
            </a:r>
            <a:r>
              <a:rPr lang="en-US" dirty="0" smtClean="0"/>
              <a:t> SPI</a:t>
            </a:r>
            <a:r>
              <a:rPr lang="ar-SA" dirty="0" smtClean="0"/>
              <a:t> از طریق فراهم نمودن امکان مشارکت ذینفعان مختلف به تحقق این امر کمک می</a:t>
            </a:r>
            <a:r>
              <a:rPr lang="fa-IR" dirty="0" smtClean="0"/>
              <a:t> </a:t>
            </a:r>
            <a:r>
              <a:rPr lang="ar-SA" dirty="0" smtClean="0"/>
              <a:t>نمایند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5- ابزارهای </a:t>
            </a:r>
            <a:r>
              <a:rPr lang="ar-SA" sz="3200" b="1" dirty="0" smtClean="0"/>
              <a:t>هوشمندی راهبردی </a:t>
            </a:r>
            <a:r>
              <a:rPr lang="fa-IR" sz="3200" b="1" dirty="0" smtClean="0"/>
              <a:t>در سیاست گذاری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dirty="0" smtClean="0"/>
              <a:t>مزایای ابزارهای هوشمندی راهبردی در سیاست گذاری:</a:t>
            </a:r>
          </a:p>
          <a:p>
            <a:endParaRPr lang="fa-IR" dirty="0" smtClean="0"/>
          </a:p>
          <a:p>
            <a:pPr lvl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b="1" dirty="0" smtClean="0">
                <a:solidFill>
                  <a:srgbClr val="0000CC"/>
                </a:solidFill>
              </a:rPr>
              <a:t>مشارکت: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fa-IR" sz="2600" dirty="0" smtClean="0"/>
              <a:t>ترکیب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fa-IR" sz="2600" dirty="0" smtClean="0"/>
              <a:t>دیدگاه های مختلف همه ذینفعان درگیر؛ </a:t>
            </a:r>
            <a:endParaRPr lang="en-US" sz="2600" b="1" dirty="0" smtClean="0"/>
          </a:p>
          <a:p>
            <a:pPr lvl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b="1" dirty="0" smtClean="0">
                <a:solidFill>
                  <a:srgbClr val="0000CC"/>
                </a:solidFill>
              </a:rPr>
              <a:t>عینیت گرایی</a:t>
            </a:r>
            <a:r>
              <a:rPr lang="fa-IR" sz="2600" dirty="0" smtClean="0">
                <a:solidFill>
                  <a:srgbClr val="0000CC"/>
                </a:solidFill>
              </a:rPr>
              <a:t>: </a:t>
            </a:r>
            <a:r>
              <a:rPr lang="fa-IR" sz="2600" dirty="0" smtClean="0"/>
              <a:t>عینی تر سازی سیاست گذاری از طریق  یکپارچه سازی اطلاعات بی طرفانه و تجزیه و تحلیل های دقیق سیاست گذاری؛</a:t>
            </a:r>
            <a:endParaRPr lang="en-US" sz="2600" b="1" dirty="0" smtClean="0"/>
          </a:p>
          <a:p>
            <a:pPr lvl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b="1" dirty="0" smtClean="0">
                <a:solidFill>
                  <a:srgbClr val="0000CC"/>
                </a:solidFill>
              </a:rPr>
              <a:t>هماهنگی و همراستایی</a:t>
            </a:r>
            <a:r>
              <a:rPr lang="fa-IR" sz="2600" dirty="0" smtClean="0">
                <a:solidFill>
                  <a:srgbClr val="0000CC"/>
                </a:solidFill>
              </a:rPr>
              <a:t>: </a:t>
            </a:r>
            <a:r>
              <a:rPr lang="fa-IR" sz="2600" dirty="0" smtClean="0"/>
              <a:t>تسهیل کننده توافق و اجماع از طریق یادگیری و درک متقابل در میان ذینفعان؛</a:t>
            </a:r>
            <a:endParaRPr lang="en-US" sz="2600" b="1" dirty="0" smtClean="0"/>
          </a:p>
          <a:p>
            <a:pPr lvl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b="1" dirty="0" smtClean="0">
                <a:solidFill>
                  <a:srgbClr val="0000CC"/>
                </a:solidFill>
              </a:rPr>
              <a:t>پشتیبانی از تصمیم گیری: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fa-IR" sz="2600" dirty="0" smtClean="0"/>
              <a:t>تسهیل تصمیم گیری، پیاده سازی و اجرای تصمیمات اتخاذ شده .</a:t>
            </a:r>
            <a:endParaRPr lang="en-US" sz="2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18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8392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5- ابزارهای </a:t>
            </a:r>
            <a:r>
              <a:rPr lang="ar-SA" sz="3200" b="1" dirty="0" smtClean="0"/>
              <a:t>هوشمندی راهبردی </a:t>
            </a:r>
            <a:r>
              <a:rPr lang="fa-IR" sz="3200" b="1" dirty="0" smtClean="0"/>
              <a:t>در سیاست گذاری(ادامه)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آینده</a:t>
            </a:r>
            <a:r>
              <a:rPr lang="fa-IR" dirty="0" smtClean="0"/>
              <a:t> </a:t>
            </a:r>
            <a:r>
              <a:rPr lang="ar-SA" dirty="0" smtClean="0"/>
              <a:t>نگاری (علم و فناوری)، </a:t>
            </a:r>
            <a:endParaRPr lang="fa-IR" dirty="0" smtClean="0"/>
          </a:p>
          <a:p>
            <a:pPr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پیش</a:t>
            </a:r>
            <a:r>
              <a:rPr lang="fa-IR" dirty="0" smtClean="0"/>
              <a:t> </a:t>
            </a:r>
            <a:r>
              <a:rPr lang="ar-SA" dirty="0" smtClean="0"/>
              <a:t>بینی فناوری</a:t>
            </a:r>
            <a:r>
              <a:rPr lang="fa-IR" dirty="0" smtClean="0"/>
              <a:t>،</a:t>
            </a:r>
          </a:p>
          <a:p>
            <a:pPr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ارزیابی فناوری، </a:t>
            </a:r>
            <a:endParaRPr lang="fa-IR" dirty="0" smtClean="0"/>
          </a:p>
          <a:p>
            <a:pPr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ترازیابی،</a:t>
            </a:r>
            <a:endParaRPr lang="fa-IR" dirty="0" smtClean="0"/>
          </a:p>
          <a:p>
            <a:pPr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 </a:t>
            </a:r>
            <a:r>
              <a:rPr lang="fa-IR" dirty="0" smtClean="0"/>
              <a:t>ممیزی </a:t>
            </a:r>
            <a:r>
              <a:rPr lang="ar-SA" dirty="0" smtClean="0"/>
              <a:t>نوآوری،</a:t>
            </a:r>
            <a:endParaRPr lang="fa-IR" dirty="0" smtClean="0"/>
          </a:p>
          <a:p>
            <a:pPr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 نقشه راه علم و فناوری</a:t>
            </a:r>
            <a:r>
              <a:rPr lang="fa-IR" dirty="0" smtClean="0"/>
              <a:t>،</a:t>
            </a:r>
          </a:p>
          <a:p>
            <a:pPr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 ارزشیابی استراتژیک.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19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فهرست مطالب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marL="109728" indent="0" algn="just">
              <a:buClr>
                <a:srgbClr val="0000CC"/>
              </a:buClr>
              <a:buNone/>
            </a:pPr>
            <a:r>
              <a:rPr lang="fa-IR" b="1" dirty="0" smtClean="0"/>
              <a:t>1- هوشمندی</a:t>
            </a:r>
          </a:p>
          <a:p>
            <a:pPr marL="109728" indent="0" algn="just">
              <a:buClr>
                <a:srgbClr val="0000CC"/>
              </a:buClr>
              <a:buNone/>
            </a:pPr>
            <a:r>
              <a:rPr lang="fa-IR" b="1" dirty="0" smtClean="0"/>
              <a:t>2- هوشمندی راهبردی</a:t>
            </a:r>
          </a:p>
          <a:p>
            <a:pPr marL="109728" indent="0" algn="just">
              <a:buClr>
                <a:srgbClr val="0000CC"/>
              </a:buClr>
              <a:buNone/>
            </a:pPr>
            <a:r>
              <a:rPr lang="fa-IR" b="1" dirty="0" smtClean="0"/>
              <a:t>3- هوشمندی راهبردی در سیاست گذاری (تعاریف، قابلیت ها)</a:t>
            </a:r>
          </a:p>
          <a:p>
            <a:pPr marL="109728" indent="0" algn="just">
              <a:buClr>
                <a:srgbClr val="0000CC"/>
              </a:buClr>
              <a:buNone/>
            </a:pPr>
            <a:r>
              <a:rPr lang="fa-IR" b="1" dirty="0" smtClean="0"/>
              <a:t>4- چارچوب های تحلیلی ارتباط هوشمندی راهبردی با سیاست گذاری</a:t>
            </a:r>
          </a:p>
          <a:p>
            <a:pPr marL="38100" indent="0" algn="just">
              <a:buClr>
                <a:srgbClr val="0000CC"/>
              </a:buClr>
              <a:buNone/>
            </a:pPr>
            <a:r>
              <a:rPr lang="fa-IR" b="1" dirty="0" smtClean="0"/>
              <a:t>5- ابزارهای هوشمندی راهبردی در سیاست گذاری</a:t>
            </a:r>
          </a:p>
          <a:p>
            <a:pPr marL="109728" indent="0" algn="just">
              <a:buClr>
                <a:srgbClr val="0000CC"/>
              </a:buClr>
              <a:buNone/>
            </a:pPr>
            <a:r>
              <a:rPr lang="fa-IR" b="1" dirty="0" smtClean="0"/>
              <a:t>6- جایگاه ابزارهای هوشمندی راهبردی در گام های مختلف فرآیند سیاست گذاری</a:t>
            </a:r>
          </a:p>
          <a:p>
            <a:pPr marL="109728" indent="0" algn="just">
              <a:buClr>
                <a:srgbClr val="0000CC"/>
              </a:buClr>
              <a:buNone/>
            </a:pPr>
            <a:r>
              <a:rPr lang="fa-IR" b="1" dirty="0" smtClean="0"/>
              <a:t>7- مطالعه موردی: پروژه پامفا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2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/>
              <a:t> فرایند تلاش سیستماتیک برای نگاه به آینده بلندمدت </a:t>
            </a:r>
            <a:r>
              <a:rPr lang="en-US" dirty="0" smtClean="0"/>
              <a:t>STI</a:t>
            </a:r>
            <a:r>
              <a:rPr lang="fa-IR" dirty="0" smtClean="0"/>
              <a:t>، محیط زیست، اقتصاد و اجتماع با  هدف شناسایی فناوری‌های عام نوظهور و تقویت حوزه های تحقیقات استراتژیکی که احتمالاً بیشترین منافع اقتصادی و اجتماعی را به همراه دارد؛</a:t>
            </a:r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>
                <a:solidFill>
                  <a:srgbClr val="0000CC"/>
                </a:solidFill>
              </a:rPr>
              <a:t> مفاهیم چهارگانه آینده نگاری : </a:t>
            </a:r>
          </a:p>
          <a:p>
            <a:pPr marL="738188" indent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/>
              <a:t>کشف فرصت</a:t>
            </a:r>
            <a:r>
              <a:rPr lang="fa-IR" sz="2600" dirty="0" smtClean="0"/>
              <a:t> </a:t>
            </a:r>
            <a:r>
              <a:rPr lang="ar-SA" sz="2600" dirty="0" smtClean="0"/>
              <a:t>های آتی و اولویت</a:t>
            </a:r>
            <a:r>
              <a:rPr lang="fa-IR" sz="2600" dirty="0" smtClean="0"/>
              <a:t> </a:t>
            </a:r>
            <a:r>
              <a:rPr lang="ar-SA" sz="2600" dirty="0" smtClean="0"/>
              <a:t>گذاری برای سرمایه</a:t>
            </a:r>
            <a:r>
              <a:rPr lang="fa-IR" sz="2600" dirty="0" smtClean="0"/>
              <a:t> </a:t>
            </a:r>
            <a:r>
              <a:rPr lang="ar-SA" sz="2600" dirty="0" smtClean="0"/>
              <a:t>گذاری در فعالیت</a:t>
            </a:r>
            <a:r>
              <a:rPr lang="fa-IR" sz="2600" dirty="0" smtClean="0"/>
              <a:t> </a:t>
            </a:r>
            <a:r>
              <a:rPr lang="ar-SA" sz="2600" dirty="0" smtClean="0"/>
              <a:t>های علمی و نوآوری؛</a:t>
            </a:r>
            <a:endParaRPr lang="fa-IR" sz="2600" dirty="0" smtClean="0"/>
          </a:p>
          <a:p>
            <a:pPr marL="738188" indent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/>
              <a:t>نشان دادن ضرورت نظام نوآوری؛ </a:t>
            </a:r>
            <a:endParaRPr lang="fa-IR" sz="2600" dirty="0" smtClean="0"/>
          </a:p>
          <a:p>
            <a:pPr marL="738188" indent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/>
              <a:t>مشارکت دادن بازیگران مختلف در مباحثات راهبردی؛</a:t>
            </a:r>
            <a:endParaRPr lang="fa-IR" sz="2600" dirty="0" smtClean="0"/>
          </a:p>
          <a:p>
            <a:pPr marL="738188" indent="0" algn="just">
              <a:lnSpc>
                <a:spcPct val="150000"/>
              </a:lnSpc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/>
              <a:t>شبکه</a:t>
            </a:r>
            <a:r>
              <a:rPr lang="fa-IR" sz="2600" dirty="0" smtClean="0"/>
              <a:t> </a:t>
            </a:r>
            <a:r>
              <a:rPr lang="ar-SA" sz="2600" dirty="0" smtClean="0"/>
              <a:t>سازی و ایجاد پیوند در میان کنشگران، بخش</a:t>
            </a:r>
            <a:r>
              <a:rPr lang="fa-IR" sz="2600" dirty="0" smtClean="0"/>
              <a:t> </a:t>
            </a:r>
            <a:r>
              <a:rPr lang="ar-SA" sz="2600" dirty="0" smtClean="0"/>
              <a:t>ها، و یا بازارها، پیرامون مسئله مورد نظر</a:t>
            </a:r>
            <a:r>
              <a:rPr lang="fa-IR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20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7200"/>
            <a:ext cx="8839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smtClean="0"/>
              <a:t>5- ابزارهای </a:t>
            </a:r>
            <a:r>
              <a:rPr lang="ar-SA" sz="3200" b="1" smtClean="0"/>
              <a:t>هوشمندی راهبردی </a:t>
            </a:r>
            <a:r>
              <a:rPr lang="fa-IR" sz="3200" b="1" smtClean="0"/>
              <a:t>در سیاست گذاری(ادامه)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A" dirty="0" smtClean="0">
                <a:solidFill>
                  <a:srgbClr val="0000CC"/>
                </a:solidFill>
              </a:rPr>
              <a:t>فرآیند کلی آینده</a:t>
            </a:r>
            <a:r>
              <a:rPr lang="fa-IR" dirty="0" smtClean="0">
                <a:solidFill>
                  <a:srgbClr val="0000CC"/>
                </a:solidFill>
              </a:rPr>
              <a:t> </a:t>
            </a:r>
            <a:r>
              <a:rPr lang="ar-SA" dirty="0" smtClean="0">
                <a:solidFill>
                  <a:srgbClr val="0000CC"/>
                </a:solidFill>
              </a:rPr>
              <a:t>نگاری </a:t>
            </a:r>
            <a:r>
              <a:rPr lang="fa-IR" dirty="0" smtClean="0">
                <a:solidFill>
                  <a:srgbClr val="0000CC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ar-SA" sz="2600" dirty="0" smtClean="0">
                <a:solidFill>
                  <a:srgbClr val="0000CC"/>
                </a:solidFill>
              </a:rPr>
              <a:t>فاز ورودی</a:t>
            </a:r>
            <a:r>
              <a:rPr lang="fa-IR" sz="2600" dirty="0" smtClean="0">
                <a:solidFill>
                  <a:srgbClr val="0000CC"/>
                </a:solidFill>
              </a:rPr>
              <a:t>: </a:t>
            </a:r>
            <a:r>
              <a:rPr lang="fa-IR" sz="2600" dirty="0" smtClean="0">
                <a:solidFill>
                  <a:srgbClr val="C00000"/>
                </a:solidFill>
              </a:rPr>
              <a:t>1)</a:t>
            </a:r>
            <a:r>
              <a:rPr lang="fa-IR" sz="2600" dirty="0" smtClean="0"/>
              <a:t>یک پرسش راهبردی و تعیین قلمرو پروژه بر مبنای آن؛ </a:t>
            </a:r>
            <a:r>
              <a:rPr lang="fa-IR" sz="2600" dirty="0" smtClean="0">
                <a:solidFill>
                  <a:srgbClr val="C00000"/>
                </a:solidFill>
              </a:rPr>
              <a:t>2) </a:t>
            </a:r>
            <a:r>
              <a:rPr lang="fa-IR" sz="2600" dirty="0" smtClean="0"/>
              <a:t>استخراج، جمع آوری و ذخیره </a:t>
            </a:r>
            <a:r>
              <a:rPr lang="ar-SA" sz="2600" dirty="0" smtClean="0"/>
              <a:t>اطلاعات از منابع مختلفی نظیر اینترنت، مصاحبه با خبرگان، و نشریات</a:t>
            </a:r>
            <a:r>
              <a:rPr lang="fa-IR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ar-SA" sz="2600" dirty="0" smtClean="0">
                <a:solidFill>
                  <a:srgbClr val="0000CC"/>
                </a:solidFill>
              </a:rPr>
              <a:t>فار آینده</a:t>
            </a:r>
            <a:r>
              <a:rPr lang="fa-IR" sz="2600" dirty="0" smtClean="0">
                <a:solidFill>
                  <a:srgbClr val="0000CC"/>
                </a:solidFill>
              </a:rPr>
              <a:t> ن</a:t>
            </a:r>
            <a:r>
              <a:rPr lang="ar-SA" sz="2600" dirty="0" smtClean="0">
                <a:solidFill>
                  <a:srgbClr val="0000CC"/>
                </a:solidFill>
              </a:rPr>
              <a:t>گاری</a:t>
            </a:r>
            <a:r>
              <a:rPr lang="fa-IR" sz="2600" dirty="0" smtClean="0">
                <a:solidFill>
                  <a:srgbClr val="0000CC"/>
                </a:solidFill>
              </a:rPr>
              <a:t>:</a:t>
            </a:r>
            <a:r>
              <a:rPr lang="ar-SA" sz="2600" dirty="0" smtClean="0">
                <a:solidFill>
                  <a:srgbClr val="0000CC"/>
                </a:solidFill>
              </a:rPr>
              <a:t> </a:t>
            </a:r>
            <a:r>
              <a:rPr lang="fa-IR" sz="2600" dirty="0" smtClean="0">
                <a:solidFill>
                  <a:srgbClr val="C00000"/>
                </a:solidFill>
              </a:rPr>
              <a:t>1) </a:t>
            </a:r>
            <a:r>
              <a:rPr lang="ar-SA" sz="2600" dirty="0" smtClean="0"/>
              <a:t>تجزیه و تحلیل </a:t>
            </a:r>
            <a:r>
              <a:rPr lang="fa-IR" sz="2600" dirty="0" smtClean="0"/>
              <a:t>اطلاعات</a:t>
            </a:r>
            <a:r>
              <a:rPr lang="ar-SA" sz="2600" dirty="0" smtClean="0"/>
              <a:t> گردآوری شده </a:t>
            </a:r>
            <a:r>
              <a:rPr lang="fa-IR" sz="2600" dirty="0" smtClean="0"/>
              <a:t>؛ </a:t>
            </a:r>
            <a:r>
              <a:rPr lang="fa-IR" sz="2600" dirty="0" smtClean="0">
                <a:solidFill>
                  <a:srgbClr val="C00000"/>
                </a:solidFill>
              </a:rPr>
              <a:t>2) </a:t>
            </a:r>
            <a:r>
              <a:rPr lang="fa-IR" sz="2600" dirty="0" smtClean="0"/>
              <a:t>تفسیر عمیق </a:t>
            </a:r>
            <a:r>
              <a:rPr lang="ar-SA" sz="2600" dirty="0" smtClean="0"/>
              <a:t> ساختار </a:t>
            </a:r>
            <a:r>
              <a:rPr lang="fa-IR" sz="2600" dirty="0" smtClean="0"/>
              <a:t>اطلاعات؛ </a:t>
            </a:r>
            <a:r>
              <a:rPr lang="fa-IR" sz="2600" dirty="0" smtClean="0">
                <a:solidFill>
                  <a:srgbClr val="C00000"/>
                </a:solidFill>
              </a:rPr>
              <a:t>3) </a:t>
            </a:r>
            <a:r>
              <a:rPr lang="fa-IR" sz="2600" dirty="0" smtClean="0"/>
              <a:t>ایجاد </a:t>
            </a:r>
            <a:r>
              <a:rPr lang="ar-SA" sz="2600" dirty="0" smtClean="0"/>
              <a:t>بصیرت</a:t>
            </a:r>
            <a:r>
              <a:rPr lang="fa-IR" sz="2600" dirty="0" smtClean="0"/>
              <a:t> </a:t>
            </a:r>
            <a:r>
              <a:rPr lang="ar-SA" sz="2600" dirty="0" smtClean="0"/>
              <a:t>ها و بینش</a:t>
            </a:r>
            <a:r>
              <a:rPr lang="fa-IR" sz="2600" dirty="0" smtClean="0"/>
              <a:t> </a:t>
            </a:r>
            <a:r>
              <a:rPr lang="ar-SA" sz="2600" dirty="0" smtClean="0"/>
              <a:t>های آینده</a:t>
            </a:r>
            <a:r>
              <a:rPr lang="fa-IR" sz="2600" dirty="0" smtClean="0"/>
              <a:t> </a:t>
            </a:r>
            <a:r>
              <a:rPr lang="ar-SA" sz="2600" dirty="0" smtClean="0"/>
              <a:t>نگر</a:t>
            </a:r>
            <a:r>
              <a:rPr lang="fa-IR" sz="2600" dirty="0" smtClean="0"/>
              <a:t>؛</a:t>
            </a:r>
            <a:r>
              <a:rPr lang="ar-SA" sz="2600" dirty="0" smtClean="0"/>
              <a:t> </a:t>
            </a:r>
            <a:r>
              <a:rPr lang="fa-IR" sz="2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ar-SA" sz="2600" dirty="0" smtClean="0">
                <a:solidFill>
                  <a:srgbClr val="0000CC"/>
                </a:solidFill>
              </a:rPr>
              <a:t>فاز خروجی</a:t>
            </a:r>
            <a:r>
              <a:rPr lang="fa-IR" sz="2600" dirty="0" smtClean="0">
                <a:solidFill>
                  <a:srgbClr val="0000CC"/>
                </a:solidFill>
              </a:rPr>
              <a:t>: </a:t>
            </a:r>
            <a:r>
              <a:rPr lang="fa-IR" sz="2600" dirty="0" smtClean="0">
                <a:solidFill>
                  <a:srgbClr val="C00000"/>
                </a:solidFill>
              </a:rPr>
              <a:t>1) </a:t>
            </a:r>
            <a:r>
              <a:rPr lang="ar-SA" sz="2600" dirty="0" smtClean="0"/>
              <a:t>شناسایی و ارزیابی  آینده</a:t>
            </a:r>
            <a:r>
              <a:rPr lang="fa-IR" sz="2600" dirty="0" smtClean="0"/>
              <a:t> </a:t>
            </a:r>
            <a:r>
              <a:rPr lang="ar-SA" sz="2600" dirty="0" smtClean="0"/>
              <a:t>های ممکن</a:t>
            </a:r>
            <a:r>
              <a:rPr lang="fa-IR" sz="2600" dirty="0" smtClean="0"/>
              <a:t>؛ </a:t>
            </a:r>
            <a:r>
              <a:rPr lang="fa-IR" sz="2600" dirty="0" smtClean="0">
                <a:solidFill>
                  <a:srgbClr val="C00000"/>
                </a:solidFill>
              </a:rPr>
              <a:t>2)</a:t>
            </a:r>
            <a:r>
              <a:rPr lang="fa-IR" sz="2600" dirty="0" smtClean="0"/>
              <a:t>پیشنهاد </a:t>
            </a:r>
            <a:r>
              <a:rPr lang="ar-SA" sz="2600" dirty="0" smtClean="0"/>
              <a:t> سیاست</a:t>
            </a:r>
            <a:r>
              <a:rPr lang="fa-IR" sz="2600" dirty="0" smtClean="0"/>
              <a:t> </a:t>
            </a:r>
            <a:r>
              <a:rPr lang="ar-SA" sz="2600" dirty="0" smtClean="0"/>
              <a:t>ها و راهبردهایی برای تحقق آنها </a:t>
            </a:r>
            <a:r>
              <a:rPr lang="fa-IR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21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7200"/>
            <a:ext cx="8839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smtClean="0"/>
              <a:t>5- ابزارهای </a:t>
            </a:r>
            <a:r>
              <a:rPr lang="ar-SA" sz="3200" b="1" smtClean="0"/>
              <a:t>هوشمندی راهبردی </a:t>
            </a:r>
            <a:r>
              <a:rPr lang="fa-IR" sz="3200" b="1" smtClean="0"/>
              <a:t>در سیاست گذاری(ادامه)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156460"/>
          <a:ext cx="8077200" cy="4151471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135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00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جهت‌گیری روش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cs typeface="B Nazanin" pitchFamily="2" charset="-78"/>
                        </a:rPr>
                        <a:t>تعریف</a:t>
                      </a:r>
                      <a:endParaRPr lang="en-US" sz="2000" b="1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cs typeface="B Nazanin" pitchFamily="2" charset="-78"/>
                        </a:rPr>
                        <a:t>نام روش</a:t>
                      </a:r>
                      <a:endParaRPr lang="en-US" sz="2000" b="1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13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معطوف به برون‌یابی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در پی برون‌یابی و تعمیم روندهای گذشته به آینده‌اند.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انواع روش‌های مبتنی بر تجزیه و تحلیل پیشینه نظیر برون‌یابی روند، پیش‌بینی بر اساس علت- تاثیر و تجزیه و تحلیل روندهای بزرگ.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معطوف به خلاقیت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به دنبال وارد کردن خلاقیت در فرایند آینده‌نگاری هستند.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پانل خبرگان، سناریو.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معطوف به اولویت‌بندی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در جهت تعیین اولویت‌ها به کار می‌روند.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دلفی ، فناوری‌های کلیدی، نقشه راه( علم و فناوری).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21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معطوف به شناسایی موضوعات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در جهت شناسایی و معرفی موضوعاتی که آینده‌نگاری بر آنها تمرکز خواهد کرد به کار می‌روند.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پویش محیطی، تحلیل </a:t>
                      </a:r>
                      <a:r>
                        <a:rPr lang="en-US" sz="2000" b="1" dirty="0">
                          <a:cs typeface="B Nazanin" pitchFamily="2" charset="-78"/>
                        </a:rPr>
                        <a:t>SWOT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،‌ پیمایش موضوعات.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22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1524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دسته بندی روش های آینده نگاری 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57200"/>
            <a:ext cx="8839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smtClean="0"/>
              <a:t>5- ابزارهای </a:t>
            </a:r>
            <a:r>
              <a:rPr lang="ar-SA" sz="3200" b="1" smtClean="0"/>
              <a:t>هوشمندی راهبردی </a:t>
            </a:r>
            <a:r>
              <a:rPr lang="fa-IR" sz="3200" b="1" smtClean="0"/>
              <a:t>در سیاست گذاری(ادامه)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pPr marL="454025" indent="3175" algn="just">
              <a:lnSpc>
                <a:spcPct val="150000"/>
              </a:lnSpc>
              <a:buNone/>
            </a:pPr>
            <a:r>
              <a:rPr lang="fa-IR" sz="2600" b="1" dirty="0" smtClean="0"/>
              <a:t> 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23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grpSp>
        <p:nvGrpSpPr>
          <p:cNvPr id="38914" name="Group 2"/>
          <p:cNvGrpSpPr>
            <a:grpSpLocks noChangeAspect="1"/>
          </p:cNvGrpSpPr>
          <p:nvPr/>
        </p:nvGrpSpPr>
        <p:grpSpPr bwMode="auto">
          <a:xfrm>
            <a:off x="457089" y="1338761"/>
            <a:ext cx="8382114" cy="5094963"/>
            <a:chOff x="1947" y="3450"/>
            <a:chExt cx="8356" cy="5622"/>
          </a:xfrm>
        </p:grpSpPr>
        <p:sp>
          <p:nvSpPr>
            <p:cNvPr id="38915" name="AutoShape 3"/>
            <p:cNvSpPr>
              <a:spLocks noChangeAspect="1" noChangeArrowheads="1"/>
            </p:cNvSpPr>
            <p:nvPr/>
          </p:nvSpPr>
          <p:spPr bwMode="auto">
            <a:xfrm>
              <a:off x="2344" y="3450"/>
              <a:ext cx="7959" cy="56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38916" name="AutoShape 4"/>
            <p:cNvSpPr>
              <a:spLocks noChangeArrowheads="1"/>
            </p:cNvSpPr>
            <p:nvPr/>
          </p:nvSpPr>
          <p:spPr bwMode="auto">
            <a:xfrm>
              <a:off x="4840" y="5362"/>
              <a:ext cx="2565" cy="1933"/>
            </a:xfrm>
            <a:prstGeom prst="hexagon">
              <a:avLst>
                <a:gd name="adj" fmla="val 33174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کارکردهای آینده نگاری در ایجاد هوشمندی راهبردی در سیاستگذاری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auto">
            <a:xfrm rot="-5665766">
              <a:off x="4559" y="6112"/>
              <a:ext cx="308" cy="375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38918" name="AutoShape 6"/>
            <p:cNvSpPr>
              <a:spLocks noChangeArrowheads="1"/>
            </p:cNvSpPr>
            <p:nvPr/>
          </p:nvSpPr>
          <p:spPr bwMode="auto">
            <a:xfrm rot="-23747783">
              <a:off x="5178" y="5215"/>
              <a:ext cx="420" cy="275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auto">
            <a:xfrm rot="-19980831">
              <a:off x="6625" y="5189"/>
              <a:ext cx="420" cy="276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auto">
            <a:xfrm rot="-15913103">
              <a:off x="7319" y="6112"/>
              <a:ext cx="308" cy="375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38921" name="AutoShape 9"/>
            <p:cNvSpPr>
              <a:spLocks noChangeArrowheads="1"/>
            </p:cNvSpPr>
            <p:nvPr/>
          </p:nvSpPr>
          <p:spPr bwMode="auto">
            <a:xfrm rot="-8821120">
              <a:off x="5178" y="7156"/>
              <a:ext cx="420" cy="275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auto">
            <a:xfrm rot="-12756916">
              <a:off x="6670" y="7156"/>
              <a:ext cx="420" cy="275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38923" name="AutoShape 11"/>
            <p:cNvSpPr>
              <a:spLocks noChangeArrowheads="1"/>
            </p:cNvSpPr>
            <p:nvPr/>
          </p:nvSpPr>
          <p:spPr bwMode="auto">
            <a:xfrm>
              <a:off x="6380" y="4005"/>
              <a:ext cx="1787" cy="122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sz="1600" b="1" dirty="0" smtClean="0">
                  <a:solidFill>
                    <a:srgbClr val="0000CC"/>
                  </a:solidFill>
                  <a:latin typeface="Calibri" pitchFamily="34" charset="0"/>
                  <a:ea typeface="Arial" pitchFamily="34" charset="0"/>
                  <a:cs typeface="B Nazanin" pitchFamily="2" charset="-78"/>
                </a:rPr>
                <a:t>اطلاع رسانی سیاست</a:t>
              </a:r>
              <a:endParaRPr lang="en-US" sz="1600" b="1" dirty="0" smtClean="0">
                <a:solidFill>
                  <a:srgbClr val="0000CC"/>
                </a:solidFill>
                <a:latin typeface="Calibri" pitchFamily="34" charset="0"/>
                <a:ea typeface="Arial" pitchFamily="34" charset="0"/>
                <a:cs typeface="B Nazanin" pitchFamily="2" charset="-78"/>
              </a:endParaRPr>
            </a:p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 smtClean="0">
                  <a:latin typeface="Calibri" pitchFamily="34" charset="0"/>
                  <a:ea typeface="Arial" pitchFamily="34" charset="0"/>
                  <a:cs typeface="B Nazanin" pitchFamily="2" charset="-78"/>
                </a:rPr>
                <a:t>ایجاد مخازن دانش مرتبط  با آی</a:t>
              </a: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نده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8924" name="AutoShape 12"/>
            <p:cNvSpPr>
              <a:spLocks noChangeArrowheads="1"/>
            </p:cNvSpPr>
            <p:nvPr/>
          </p:nvSpPr>
          <p:spPr bwMode="auto">
            <a:xfrm>
              <a:off x="3741" y="4005"/>
              <a:ext cx="1891" cy="12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تسهیل پیاده سازی سیاست</a:t>
              </a:r>
              <a:endParaRPr kumimoji="0" lang="en-US" sz="1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شبکه سازی و تعهد کنشگران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8925" name="AutoShape 13"/>
            <p:cNvSpPr>
              <a:spLocks noChangeArrowheads="1"/>
            </p:cNvSpPr>
            <p:nvPr/>
          </p:nvSpPr>
          <p:spPr bwMode="auto">
            <a:xfrm>
              <a:off x="7671" y="5689"/>
              <a:ext cx="1815" cy="129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درونسازی مشارکت در سیاست</a:t>
              </a:r>
              <a:endParaRPr kumimoji="0" lang="en-US" sz="16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اصل شمول و مشارکت </a:t>
              </a: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جامعه مدنی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8926" name="AutoShape 14"/>
            <p:cNvSpPr>
              <a:spLocks noChangeArrowheads="1"/>
            </p:cNvSpPr>
            <p:nvPr/>
          </p:nvSpPr>
          <p:spPr bwMode="auto">
            <a:xfrm>
              <a:off x="2580" y="5732"/>
              <a:ext cx="1945" cy="14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حمایت از تعریف سیاست</a:t>
              </a:r>
              <a:endParaRPr kumimoji="0" lang="en-US" sz="16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تبدیل هوش پیش بینی به گزینه های سیاستی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8927" name="AutoShape 15"/>
            <p:cNvSpPr>
              <a:spLocks noChangeArrowheads="1"/>
            </p:cNvSpPr>
            <p:nvPr/>
          </p:nvSpPr>
          <p:spPr bwMode="auto">
            <a:xfrm>
              <a:off x="3198" y="7295"/>
              <a:ext cx="2086" cy="12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پیکربندی مجدد سیستم سیاستی</a:t>
              </a:r>
              <a:r>
                <a:rPr kumimoji="0" lang="en-US" b="1" i="0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یادگیری سیاستی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 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8928" name="AutoShape 16"/>
            <p:cNvSpPr>
              <a:spLocks noChangeArrowheads="1"/>
            </p:cNvSpPr>
            <p:nvPr/>
          </p:nvSpPr>
          <p:spPr bwMode="auto">
            <a:xfrm>
              <a:off x="6911" y="7295"/>
              <a:ext cx="1980" cy="131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کارکرد نمادین</a:t>
              </a:r>
              <a:r>
                <a:rPr kumimoji="0" lang="en-US" sz="1600" b="1" i="0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اشاعه سیگنالهایی به عموم مردم در خصوص مشروعیت آینده نگاری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1947" y="8615"/>
              <a:ext cx="7959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نقش آینده نگاری در ایجاد هوشمندی راهبردی در سیاست گذاری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457200"/>
            <a:ext cx="8839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5- ابزارهای </a:t>
            </a:r>
            <a:r>
              <a:rPr lang="ar-SA" sz="3200" b="1" dirty="0" smtClean="0"/>
              <a:t>هوشمندی راهبردی </a:t>
            </a:r>
            <a:r>
              <a:rPr lang="fa-IR" sz="3200" b="1" dirty="0" smtClean="0"/>
              <a:t>در سیاست گذاری(ادامه)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5- ابزارهای </a:t>
            </a:r>
            <a:r>
              <a:rPr lang="ar-SA" sz="3000" b="1" dirty="0" smtClean="0"/>
              <a:t>هوشمندی راهبردی </a:t>
            </a:r>
            <a:r>
              <a:rPr lang="fa-IR" sz="3000" b="1" dirty="0" smtClean="0"/>
              <a:t>در سیاست گذاری (ادامه)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2511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b="1" dirty="0"/>
              <a:t>پیش بینی فناوری </a:t>
            </a:r>
            <a:endParaRPr lang="fa-IR" b="1" dirty="0" smtClean="0"/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تلاش های نظام مند و هدفدار برای پیش بینی و فهم جهت های بالقوه، ویژگی ها و تاثیرات تغییر فناوری، به خصوص درباره اختراعات و نوآوری ها و کسب و بهره برداری از آن ها؛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مسبب موفقیت در سرمایه گذاری در فناوری های و  ایجاد منافع  و مزایای زیاد؛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کمک به تدوین راهبردها و سیاست های فناوری در جهت شناسایی فناوری های کلیدی و در حال ظهور.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24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a-IR" sz="3300" dirty="0" smtClean="0">
                <a:solidFill>
                  <a:srgbClr val="0000CC"/>
                </a:solidFill>
              </a:rPr>
              <a:t>فرآیند پیش بینی فناوری: </a:t>
            </a:r>
          </a:p>
          <a:p>
            <a:pPr>
              <a:buNone/>
            </a:pPr>
            <a:endParaRPr lang="fa-IR" sz="3000" dirty="0" smtClean="0">
              <a:solidFill>
                <a:srgbClr val="0000CC"/>
              </a:solidFill>
            </a:endParaRPr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sz="3100" dirty="0" smtClean="0">
                <a:solidFill>
                  <a:srgbClr val="0000CC"/>
                </a:solidFill>
              </a:rPr>
              <a:t>گام شناسایی: </a:t>
            </a:r>
            <a:r>
              <a:rPr lang="ar-SA" sz="3100" dirty="0" smtClean="0"/>
              <a:t>بررسی مستمر رویدادهای جدید و در حال وقوع و نیز زمینه</a:t>
            </a:r>
            <a:r>
              <a:rPr lang="fa-IR" sz="3100" dirty="0" smtClean="0"/>
              <a:t> </a:t>
            </a:r>
            <a:r>
              <a:rPr lang="ar-SA" sz="3100" dirty="0" smtClean="0"/>
              <a:t>های علمی و یا فناورانه </a:t>
            </a:r>
            <a:r>
              <a:rPr lang="fa-IR" sz="3100" dirty="0" smtClean="0"/>
              <a:t> دربردارنده</a:t>
            </a:r>
            <a:r>
              <a:rPr lang="ar-SA" sz="3100" dirty="0" smtClean="0"/>
              <a:t> کارکردهای جدید یا محصولات جذاب برای آینده محتمل؛</a:t>
            </a:r>
            <a:endParaRPr lang="fa-IR" sz="3100" dirty="0" smtClean="0"/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ar-SA" sz="3100" dirty="0" smtClean="0">
                <a:solidFill>
                  <a:srgbClr val="0000CC"/>
                </a:solidFill>
              </a:rPr>
              <a:t>گام تایید</a:t>
            </a:r>
            <a:r>
              <a:rPr lang="fa-IR" sz="3100" dirty="0" smtClean="0">
                <a:solidFill>
                  <a:srgbClr val="0000CC"/>
                </a:solidFill>
              </a:rPr>
              <a:t>: </a:t>
            </a:r>
            <a:r>
              <a:rPr lang="ar-SA" sz="3100" dirty="0" smtClean="0">
                <a:solidFill>
                  <a:srgbClr val="0000CC"/>
                </a:solidFill>
              </a:rPr>
              <a:t> </a:t>
            </a:r>
            <a:r>
              <a:rPr lang="ar-SA" sz="3100" dirty="0" smtClean="0"/>
              <a:t>تلخیص و غربال اطلاعات</a:t>
            </a:r>
            <a:r>
              <a:rPr lang="fa-IR" sz="3100" dirty="0" smtClean="0"/>
              <a:t>؛</a:t>
            </a:r>
            <a:r>
              <a:rPr lang="ar-SA" sz="3100" dirty="0" smtClean="0"/>
              <a:t> تایید اطلاعات</a:t>
            </a:r>
            <a:r>
              <a:rPr lang="fa-IR" sz="3100" dirty="0" smtClean="0"/>
              <a:t> </a:t>
            </a:r>
            <a:r>
              <a:rPr lang="ar-SA" sz="3100" dirty="0" smtClean="0"/>
              <a:t>بر اساس شاخص</a:t>
            </a:r>
            <a:r>
              <a:rPr lang="fa-IR" sz="3100" dirty="0" smtClean="0"/>
              <a:t> </a:t>
            </a:r>
            <a:r>
              <a:rPr lang="ar-SA" sz="3100" dirty="0" smtClean="0"/>
              <a:t>های از پیش</a:t>
            </a:r>
            <a:r>
              <a:rPr lang="fa-IR" sz="3100" dirty="0" smtClean="0"/>
              <a:t> </a:t>
            </a:r>
            <a:r>
              <a:rPr lang="ar-SA" sz="3100" dirty="0" smtClean="0"/>
              <a:t> تعیین شده با به</a:t>
            </a:r>
            <a:r>
              <a:rPr lang="fa-IR" sz="3100" dirty="0" smtClean="0"/>
              <a:t> </a:t>
            </a:r>
            <a:r>
              <a:rPr lang="ar-SA" sz="3100" dirty="0" smtClean="0"/>
              <a:t>کارگیری </a:t>
            </a:r>
            <a:r>
              <a:rPr lang="fa-IR" sz="3100" dirty="0" smtClean="0"/>
              <a:t>خبرگان </a:t>
            </a:r>
            <a:r>
              <a:rPr lang="ar-SA" sz="3100" dirty="0" smtClean="0"/>
              <a:t>از بخش</a:t>
            </a:r>
            <a:r>
              <a:rPr lang="fa-IR" sz="3100" dirty="0" smtClean="0"/>
              <a:t> </a:t>
            </a:r>
            <a:r>
              <a:rPr lang="ar-SA" sz="3100" dirty="0" smtClean="0"/>
              <a:t>های دولت، دانشگاه و صنعت</a:t>
            </a:r>
            <a:r>
              <a:rPr lang="fa-IR" sz="3100" dirty="0" smtClean="0"/>
              <a:t>؛ </a:t>
            </a:r>
            <a:r>
              <a:rPr lang="ar-SA" sz="3100" dirty="0" smtClean="0"/>
              <a:t>تایید زمان وقوع رویدادهای محتمل، محصولات قابل ارائه در بازار و توان آنها در حل مشکلات و نیازهای اقتصادی یا اجتماعی جامعه؛ </a:t>
            </a:r>
            <a:endParaRPr lang="fa-IR" sz="3100" dirty="0" smtClean="0"/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sz="3100" dirty="0" smtClean="0">
                <a:solidFill>
                  <a:srgbClr val="0000CC"/>
                </a:solidFill>
              </a:rPr>
              <a:t>گام </a:t>
            </a:r>
            <a:r>
              <a:rPr lang="ar-SA" sz="3100" dirty="0" smtClean="0">
                <a:solidFill>
                  <a:srgbClr val="0000CC"/>
                </a:solidFill>
              </a:rPr>
              <a:t>پیاده</a:t>
            </a:r>
            <a:r>
              <a:rPr lang="fa-IR" sz="3100" dirty="0" smtClean="0">
                <a:solidFill>
                  <a:srgbClr val="0000CC"/>
                </a:solidFill>
              </a:rPr>
              <a:t> </a:t>
            </a:r>
            <a:r>
              <a:rPr lang="ar-SA" sz="3100" dirty="0" smtClean="0">
                <a:solidFill>
                  <a:srgbClr val="0000CC"/>
                </a:solidFill>
              </a:rPr>
              <a:t>سازی</a:t>
            </a:r>
            <a:r>
              <a:rPr lang="fa-IR" sz="3100" dirty="0" smtClean="0">
                <a:solidFill>
                  <a:srgbClr val="0000CC"/>
                </a:solidFill>
              </a:rPr>
              <a:t>:</a:t>
            </a:r>
            <a:r>
              <a:rPr lang="ar-SA" sz="3100" dirty="0" smtClean="0">
                <a:solidFill>
                  <a:srgbClr val="0000CC"/>
                </a:solidFill>
              </a:rPr>
              <a:t> </a:t>
            </a:r>
            <a:r>
              <a:rPr lang="ar-SA" sz="3100" dirty="0" smtClean="0"/>
              <a:t>پیشنهادهای ویژه</a:t>
            </a:r>
            <a:r>
              <a:rPr lang="fa-IR" sz="3100" dirty="0" smtClean="0"/>
              <a:t> </a:t>
            </a:r>
            <a:r>
              <a:rPr lang="ar-SA" sz="3100" dirty="0" smtClean="0"/>
              <a:t>برای سیاست</a:t>
            </a:r>
            <a:r>
              <a:rPr lang="fa-IR" sz="3100" dirty="0" smtClean="0"/>
              <a:t> </a:t>
            </a:r>
            <a:r>
              <a:rPr lang="ar-SA" sz="3100" dirty="0" smtClean="0"/>
              <a:t>گذاران، نمایندگان م</a:t>
            </a:r>
            <a:r>
              <a:rPr lang="fa-IR" sz="3100" dirty="0" smtClean="0"/>
              <a:t>نت</a:t>
            </a:r>
            <a:r>
              <a:rPr lang="ar-SA" sz="3100" dirty="0" smtClean="0"/>
              <a:t>خب واحدهای تجاری و دانشمندان در زمینه پیاده</a:t>
            </a:r>
            <a:r>
              <a:rPr lang="fa-IR" sz="3100" dirty="0" smtClean="0"/>
              <a:t> </a:t>
            </a:r>
            <a:r>
              <a:rPr lang="ar-SA" sz="3100" dirty="0" smtClean="0"/>
              <a:t>سازی و به</a:t>
            </a:r>
            <a:r>
              <a:rPr lang="fa-IR" sz="3100" dirty="0" smtClean="0"/>
              <a:t> </a:t>
            </a:r>
            <a:r>
              <a:rPr lang="ar-SA" sz="3100" dirty="0" smtClean="0"/>
              <a:t>کارگیری محاسبات</a:t>
            </a:r>
            <a:r>
              <a:rPr lang="fa-IR" sz="3100" dirty="0" smtClean="0"/>
              <a:t>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25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305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smtClean="0"/>
              <a:t>5- ابزارهای </a:t>
            </a:r>
            <a:r>
              <a:rPr lang="ar-SA" sz="3000" b="1" smtClean="0"/>
              <a:t>هوشمندی راهبردی </a:t>
            </a:r>
            <a:r>
              <a:rPr lang="fa-IR" sz="3000" b="1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532497"/>
              </p:ext>
            </p:extLst>
          </p:nvPr>
        </p:nvGraphicFramePr>
        <p:xfrm>
          <a:off x="990600" y="2514600"/>
          <a:ext cx="7467600" cy="3775683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114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0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رویکردهای 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تعریف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cs typeface="B Nazanin" pitchFamily="2" charset="-78"/>
                        </a:rPr>
                        <a:t>نام روش­ها</a:t>
                      </a:r>
                      <a:endParaRPr lang="en-US" sz="2000" b="1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45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cs typeface="B Nazanin" pitchFamily="2" charset="-78"/>
                        </a:rPr>
                        <a:t>پیش بینی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اکتشافی 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این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روش ها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به دنبال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پیش بینی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آینده بر مبنای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داده های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گذشته و وضعیت حال هستند. در این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روش ها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، آدمی ناظری بیرونی است که تنها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می تواند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به اکتشاف آن آینده محتوم بپردازد.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تحلیل روندها، تحلیل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سری های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زمانی،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منحنی های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رشد، پایش فناوری ، چرخه عمر فناوری، تحلیل رگرسیون، تحلیل همبستگی،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مدل های شبیه سازی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مونت کارلو.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12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smtClean="0">
                          <a:cs typeface="B Nazanin" pitchFamily="2" charset="-78"/>
                        </a:rPr>
                        <a:t>پیش بینی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هنجاری 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cs typeface="B Nazanin" pitchFamily="2" charset="-78"/>
                        </a:rPr>
                        <a:t>این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روش ها هدف گرا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هستند. سوال اصلی در این نوع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پیش بینی ها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اینگونه است:  آینده چگونه باید باشد؟ در این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روش ها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، جایگاه آدمی به عنوان یک ناظر بیرونی و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مشاهده گر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تغییر یافته و نقش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فعال تری می یابد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cs typeface="B Nazanin" pitchFamily="2" charset="-78"/>
                        </a:rPr>
                        <a:t>درخت های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ارتباطات، 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تحلیل های ریخت شناسی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،  </a:t>
                      </a:r>
                      <a:r>
                        <a:rPr lang="fa-IR" sz="2000" b="1" dirty="0" smtClean="0">
                          <a:cs typeface="B Nazanin" pitchFamily="2" charset="-78"/>
                        </a:rPr>
                        <a:t>دیاگرام های </a:t>
                      </a:r>
                      <a:r>
                        <a:rPr lang="fa-IR" sz="2000" b="1" dirty="0">
                          <a:cs typeface="B Nazanin" pitchFamily="2" charset="-78"/>
                        </a:rPr>
                        <a:t>جریان ماموریت ، تحلیل آثار متقابل .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26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1981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دسته‌بندی روش‌های پیش بینی فناوری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5- ابزارهای </a:t>
            </a:r>
            <a:r>
              <a:rPr lang="ar-SA" sz="3000" b="1" dirty="0" smtClean="0"/>
              <a:t>هوشمندی راهبردی </a:t>
            </a:r>
            <a:r>
              <a:rPr lang="fa-IR" sz="3000" b="1" dirty="0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72000"/>
          </a:xfrm>
        </p:spPr>
        <p:txBody>
          <a:bodyPr/>
          <a:lstStyle/>
          <a:p>
            <a:pPr marL="58738" indent="0" algn="just">
              <a:lnSpc>
                <a:spcPct val="150000"/>
              </a:lnSpc>
              <a:buNone/>
            </a:pPr>
            <a:r>
              <a:rPr lang="fa-IR" dirty="0" smtClean="0"/>
              <a:t>سهم پیش</a:t>
            </a:r>
            <a:r>
              <a:rPr lang="en-US" dirty="0" smtClean="0"/>
              <a:t> </a:t>
            </a:r>
            <a:r>
              <a:rPr lang="fa-IR" dirty="0" smtClean="0"/>
              <a:t>بینی فناوری در سیاست</a:t>
            </a:r>
            <a:r>
              <a:rPr lang="en-US" dirty="0" smtClean="0"/>
              <a:t> </a:t>
            </a:r>
            <a:r>
              <a:rPr lang="fa-IR" dirty="0" smtClean="0"/>
              <a:t>گذاری با استفاده از تعمیم روندهای گذشته و تاحدودی نیز استفاده از خلاقیت در کشف آینده محتمل: </a:t>
            </a:r>
            <a:endParaRPr lang="en-US" dirty="0" smtClean="0"/>
          </a:p>
          <a:p>
            <a:pPr marL="573088" indent="-292100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600" dirty="0" smtClean="0"/>
              <a:t>کاهش ریسک و عدم اطمینان در مورد وقایع در شرف وقوع؛</a:t>
            </a:r>
            <a:endParaRPr lang="en-US" sz="2600" dirty="0" smtClean="0"/>
          </a:p>
          <a:p>
            <a:pPr marL="573088" indent="-292100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600" dirty="0" smtClean="0"/>
              <a:t>شناخت ویژگی</a:t>
            </a:r>
            <a:r>
              <a:rPr lang="en-US" sz="2600" dirty="0" smtClean="0"/>
              <a:t> </a:t>
            </a:r>
            <a:r>
              <a:rPr lang="fa-IR" sz="2600" dirty="0" smtClean="0"/>
              <a:t>های نوآوری</a:t>
            </a:r>
            <a:r>
              <a:rPr lang="en-US" sz="2600" dirty="0" smtClean="0"/>
              <a:t> </a:t>
            </a:r>
            <a:r>
              <a:rPr lang="fa-IR" sz="2600" dirty="0" smtClean="0"/>
              <a:t>های فناورانه آتی و تصمیم</a:t>
            </a:r>
            <a:r>
              <a:rPr lang="en-US" sz="2600" dirty="0" smtClean="0"/>
              <a:t> </a:t>
            </a:r>
            <a:r>
              <a:rPr lang="fa-IR" sz="2600" dirty="0" smtClean="0"/>
              <a:t>گیری درباره موضعی که باید در مقابل آنها اتخاذ شود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27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5- ابزارهای </a:t>
            </a:r>
            <a:r>
              <a:rPr lang="ar-SA" sz="3000" b="1" dirty="0" smtClean="0"/>
              <a:t>هوشمندی راهبردی </a:t>
            </a:r>
            <a:r>
              <a:rPr lang="fa-IR" sz="3000" b="1" dirty="0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864"/>
            <a:ext cx="8229600" cy="4821936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Clr>
                <a:srgbClr val="0000CC"/>
              </a:buClr>
              <a:buNone/>
            </a:pPr>
            <a:r>
              <a:rPr lang="fa-IR" b="1" dirty="0" smtClean="0"/>
              <a:t>ارزیابی فناوری</a:t>
            </a:r>
          </a:p>
          <a:p>
            <a:pPr marL="109728" indent="0" algn="just">
              <a:buClr>
                <a:srgbClr val="0000CC"/>
              </a:buClr>
              <a:buNone/>
            </a:pPr>
            <a:endParaRPr lang="fa-IR" b="1" dirty="0" smtClean="0"/>
          </a:p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/>
              <a:t>تلاش یا مطالعه سیستماتیک اثرات مستقیم و غیر مستقیمی(خواسته و ناخواسته) که معرفی، توسعه، و یا تغییر یک فناوری خاص ممکن است در اجتماع، محیط و اقتصاد داشته باشد؛</a:t>
            </a:r>
          </a:p>
          <a:p>
            <a:pPr algn="just">
              <a:buClr>
                <a:srgbClr val="0000CC"/>
              </a:buClr>
              <a:buNone/>
            </a:pPr>
            <a:endParaRPr lang="fa-IR" dirty="0" smtClean="0"/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>
                <a:solidFill>
                  <a:srgbClr val="0000CC"/>
                </a:solidFill>
              </a:rPr>
              <a:t>اهداف ارزیابی فناوری عبارتند از:</a:t>
            </a:r>
          </a:p>
          <a:p>
            <a:pPr marL="395288" indent="3175">
              <a:buClr>
                <a:srgbClr val="0000CC"/>
              </a:buClr>
            </a:pPr>
            <a:r>
              <a:rPr lang="fa-IR" sz="2600" dirty="0" smtClean="0"/>
              <a:t>  </a:t>
            </a:r>
            <a:r>
              <a:rPr lang="ar-SA" sz="2600" dirty="0" smtClean="0"/>
              <a:t>مطالعه فناوری موجود و یا در حال ظهو و کاربردهای ممکن و بالقوه آن؛</a:t>
            </a:r>
            <a:endParaRPr lang="fa-IR" sz="2600" dirty="0" smtClean="0"/>
          </a:p>
          <a:p>
            <a:pPr marL="395288" indent="3175"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/>
              <a:t>پیش</a:t>
            </a:r>
            <a:r>
              <a:rPr lang="fa-IR" sz="2600" dirty="0" smtClean="0"/>
              <a:t> ب</a:t>
            </a:r>
            <a:r>
              <a:rPr lang="ar-SA" sz="2600" dirty="0" smtClean="0"/>
              <a:t>ینی اثرات مستقیم و غیر مستقیم(خواسته و ناخواسته) فناورانه، اقتصادی، محیطی، انسانی، اجتماعی یک فناوری خاص؛</a:t>
            </a:r>
            <a:r>
              <a:rPr lang="fa-IR" sz="2600" dirty="0" smtClean="0"/>
              <a:t> </a:t>
            </a:r>
          </a:p>
          <a:p>
            <a:pPr marL="395288" indent="3175">
              <a:buClr>
                <a:srgbClr val="0000CC"/>
              </a:buClr>
            </a:pPr>
            <a:r>
              <a:rPr lang="fa-IR" sz="2600" dirty="0" smtClean="0"/>
              <a:t>  </a:t>
            </a:r>
            <a:r>
              <a:rPr lang="ar-SA" sz="2600" dirty="0" smtClean="0"/>
              <a:t>بررسی پیامدهای یک فناوری خاص از چشم</a:t>
            </a:r>
            <a:r>
              <a:rPr lang="fa-IR" sz="2600" dirty="0" smtClean="0"/>
              <a:t> </a:t>
            </a:r>
            <a:r>
              <a:rPr lang="ar-SA" sz="2600" dirty="0" smtClean="0"/>
              <a:t>انداز ارزش</a:t>
            </a:r>
            <a:r>
              <a:rPr lang="fa-IR" sz="2600" dirty="0" smtClean="0"/>
              <a:t> </a:t>
            </a:r>
            <a:r>
              <a:rPr lang="ar-SA" sz="2600" dirty="0" smtClean="0"/>
              <a:t>ها؛</a:t>
            </a:r>
            <a:r>
              <a:rPr lang="fa-IR" sz="2600" dirty="0" smtClean="0"/>
              <a:t> </a:t>
            </a:r>
          </a:p>
          <a:p>
            <a:pPr marL="395288" indent="3175">
              <a:buClr>
                <a:srgbClr val="0000CC"/>
              </a:buClr>
            </a:pPr>
            <a:r>
              <a:rPr lang="fa-IR" sz="2600" dirty="0" smtClean="0"/>
              <a:t> </a:t>
            </a:r>
            <a:r>
              <a:rPr lang="ar-SA" sz="2600" dirty="0" smtClean="0"/>
              <a:t>توصیه و پیشنهاد احتمالات و رویدادهای ممکن برای اقدام و طراحی؛</a:t>
            </a:r>
            <a:endParaRPr lang="fa-IR" sz="2600" dirty="0" smtClean="0"/>
          </a:p>
          <a:p>
            <a:pPr marL="395288" indent="3175">
              <a:buClr>
                <a:srgbClr val="0000CC"/>
              </a:buClr>
            </a:pPr>
            <a:r>
              <a:rPr lang="ar-SA" sz="2600" dirty="0" smtClean="0"/>
              <a:t>پشتیبانی از تصمیم</a:t>
            </a:r>
            <a:r>
              <a:rPr lang="fa-IR" sz="2600" dirty="0" smtClean="0"/>
              <a:t> </a:t>
            </a:r>
            <a:r>
              <a:rPr lang="ar-SA" sz="2600" dirty="0" smtClean="0"/>
              <a:t>گیری و سیاست</a:t>
            </a:r>
            <a:r>
              <a:rPr lang="fa-IR" sz="2600" dirty="0" smtClean="0"/>
              <a:t> </a:t>
            </a:r>
            <a:r>
              <a:rPr lang="ar-SA" sz="2600" dirty="0" smtClean="0"/>
              <a:t>گذاری</a:t>
            </a:r>
            <a:r>
              <a:rPr lang="fa-IR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28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5- ابزارهای </a:t>
            </a:r>
            <a:r>
              <a:rPr lang="ar-SA" sz="3000" b="1" dirty="0" smtClean="0"/>
              <a:t>هوشمندی راهبردی </a:t>
            </a:r>
            <a:r>
              <a:rPr lang="fa-IR" sz="3000" b="1" dirty="0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>
                <a:solidFill>
                  <a:srgbClr val="0000CC"/>
                </a:solidFill>
              </a:rPr>
              <a:t>فرآیند ارزیابی فناوری</a:t>
            </a:r>
            <a:endParaRPr lang="fa-IR" dirty="0" smtClean="0">
              <a:solidFill>
                <a:srgbClr val="0000CC"/>
              </a:solidFill>
            </a:endParaRPr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ar-SA" sz="2600" dirty="0" smtClean="0">
                <a:solidFill>
                  <a:srgbClr val="0000CC"/>
                </a:solidFill>
              </a:rPr>
              <a:t>تعریف مسئله</a:t>
            </a:r>
            <a:r>
              <a:rPr lang="fa-IR" sz="2600" dirty="0" smtClean="0">
                <a:solidFill>
                  <a:srgbClr val="0000CC"/>
                </a:solidFill>
              </a:rPr>
              <a:t>:</a:t>
            </a:r>
            <a:r>
              <a:rPr lang="ar-SA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/>
              <a:t>تعیین موضوعات سیاستی</a:t>
            </a:r>
            <a:r>
              <a:rPr lang="fa-IR" sz="2600" dirty="0" smtClean="0"/>
              <a:t>؛ </a:t>
            </a:r>
            <a:r>
              <a:rPr lang="ar-SA" sz="2600" dirty="0" smtClean="0"/>
              <a:t>شناسایی ذینفعان؛</a:t>
            </a:r>
            <a:endParaRPr lang="fa-IR" sz="2600" dirty="0" smtClean="0"/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600" dirty="0" smtClean="0"/>
              <a:t> </a:t>
            </a:r>
            <a:r>
              <a:rPr lang="fa-IR" sz="2600" dirty="0" smtClean="0">
                <a:solidFill>
                  <a:srgbClr val="0000CC"/>
                </a:solidFill>
              </a:rPr>
              <a:t>گام </a:t>
            </a:r>
            <a:r>
              <a:rPr lang="ar-SA" sz="2600" dirty="0" smtClean="0">
                <a:solidFill>
                  <a:srgbClr val="0000CC"/>
                </a:solidFill>
              </a:rPr>
              <a:t>توصیف و پیش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بینی آینده فناوری</a:t>
            </a:r>
            <a:r>
              <a:rPr lang="fa-IR" sz="2600" dirty="0" smtClean="0">
                <a:solidFill>
                  <a:srgbClr val="0000CC"/>
                </a:solidFill>
              </a:rPr>
              <a:t>:</a:t>
            </a:r>
            <a:r>
              <a:rPr lang="ar-SA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/>
              <a:t>شناسایی پارامترهای فنی اصلی فناوری</a:t>
            </a:r>
            <a:r>
              <a:rPr lang="fa-IR" sz="2600" dirty="0" smtClean="0"/>
              <a:t> </a:t>
            </a:r>
            <a:r>
              <a:rPr lang="ar-SA" sz="2600" dirty="0" smtClean="0"/>
              <a:t>ها</a:t>
            </a:r>
            <a:r>
              <a:rPr lang="fa-IR" sz="2600" dirty="0" smtClean="0"/>
              <a:t> (</a:t>
            </a:r>
            <a:r>
              <a:rPr lang="ar-SA" sz="2600" dirty="0" smtClean="0"/>
              <a:t>مکمل، رقیب</a:t>
            </a:r>
            <a:r>
              <a:rPr lang="fa-IR" sz="2600" dirty="0" smtClean="0"/>
              <a:t>)</a:t>
            </a:r>
            <a:r>
              <a:rPr lang="ar-SA" sz="2600" dirty="0" smtClean="0"/>
              <a:t> و مسیر توسعه آن؛ </a:t>
            </a:r>
            <a:endParaRPr lang="fa-IR" sz="2600" dirty="0" smtClean="0"/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ar-SA" sz="2600" dirty="0" smtClean="0">
                <a:solidFill>
                  <a:srgbClr val="0000CC"/>
                </a:solidFill>
              </a:rPr>
              <a:t>توصیف وضعیت جامعه و پیش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بینی آینده آن</a:t>
            </a:r>
            <a:r>
              <a:rPr lang="fa-IR" sz="2600" dirty="0" smtClean="0">
                <a:solidFill>
                  <a:srgbClr val="0000CC"/>
                </a:solidFill>
              </a:rPr>
              <a:t>: </a:t>
            </a:r>
            <a:r>
              <a:rPr lang="fa-IR" sz="2600" dirty="0" smtClean="0"/>
              <a:t>تمرکز بر </a:t>
            </a:r>
            <a:r>
              <a:rPr lang="ar-SA" sz="2600" dirty="0" smtClean="0"/>
              <a:t>موضوعات </a:t>
            </a:r>
            <a:r>
              <a:rPr lang="fa-IR" sz="2600" dirty="0" smtClean="0"/>
              <a:t>(</a:t>
            </a:r>
            <a:r>
              <a:rPr lang="ar-SA" sz="2600" dirty="0" smtClean="0"/>
              <a:t>اجتماعی</a:t>
            </a:r>
            <a:r>
              <a:rPr lang="fa-IR" sz="2600" dirty="0" smtClean="0"/>
              <a:t>،</a:t>
            </a:r>
            <a:r>
              <a:rPr lang="ar-SA" sz="2600" dirty="0" smtClean="0"/>
              <a:t>اقتصادی، سیاسی) </a:t>
            </a:r>
            <a:r>
              <a:rPr lang="fa-IR" sz="2600" dirty="0" smtClean="0"/>
              <a:t>در تعامل </a:t>
            </a:r>
            <a:r>
              <a:rPr lang="ar-SA" sz="2600" dirty="0" smtClean="0"/>
              <a:t>موضوع مطالعه</a:t>
            </a:r>
            <a:r>
              <a:rPr lang="fa-IR" sz="2600" dirty="0" smtClean="0"/>
              <a:t>؛ </a:t>
            </a:r>
            <a:r>
              <a:rPr lang="ar-SA" sz="2600" dirty="0" smtClean="0"/>
              <a:t>شناسایی طرف</a:t>
            </a:r>
            <a:r>
              <a:rPr lang="fa-IR" sz="2600" dirty="0" smtClean="0"/>
              <a:t> </a:t>
            </a:r>
            <a:r>
              <a:rPr lang="ar-SA" sz="2600" dirty="0" smtClean="0"/>
              <a:t>های ذینفع و ارزش</a:t>
            </a:r>
            <a:r>
              <a:rPr lang="fa-IR" sz="2600" dirty="0" smtClean="0"/>
              <a:t> </a:t>
            </a:r>
            <a:r>
              <a:rPr lang="ar-SA" sz="2600" dirty="0" smtClean="0"/>
              <a:t>های اجتماعی </a:t>
            </a:r>
            <a:r>
              <a:rPr lang="fa-IR" sz="2600" dirty="0" smtClean="0"/>
              <a:t>موثر </a:t>
            </a:r>
            <a:r>
              <a:rPr lang="ar-SA" sz="2600" dirty="0" smtClean="0"/>
              <a:t>بر</a:t>
            </a:r>
            <a:r>
              <a:rPr lang="fa-IR" sz="2600" dirty="0" smtClean="0"/>
              <a:t> یا </a:t>
            </a:r>
            <a:r>
              <a:rPr lang="ar-SA" sz="2600" dirty="0" smtClean="0"/>
              <a:t>تاثیر </a:t>
            </a:r>
            <a:r>
              <a:rPr lang="fa-IR" sz="2600" dirty="0" smtClean="0"/>
              <a:t>پذیر </a:t>
            </a:r>
            <a:r>
              <a:rPr lang="ar-SA" sz="2600" dirty="0" smtClean="0"/>
              <a:t>از توسعه فناوری</a:t>
            </a:r>
            <a:r>
              <a:rPr lang="fa-IR" sz="2600" dirty="0" smtClean="0"/>
              <a:t>؛</a:t>
            </a:r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ar-SA" sz="2600" dirty="0" smtClean="0">
                <a:solidFill>
                  <a:srgbClr val="0000CC"/>
                </a:solidFill>
              </a:rPr>
              <a:t>شناسایی، تحلیل و برآورد آثار</a:t>
            </a:r>
            <a:r>
              <a:rPr lang="fa-IR" sz="2600" dirty="0" smtClean="0">
                <a:solidFill>
                  <a:srgbClr val="0000CC"/>
                </a:solidFill>
              </a:rPr>
              <a:t>: </a:t>
            </a:r>
            <a:r>
              <a:rPr lang="ar-SA" sz="2600" dirty="0" smtClean="0"/>
              <a:t>احتمال و شدت آثار ناشی از تعامل فناوری</a:t>
            </a:r>
            <a:r>
              <a:rPr lang="fa-IR" sz="2600" dirty="0" smtClean="0"/>
              <a:t> </a:t>
            </a:r>
            <a:r>
              <a:rPr lang="ar-SA" sz="2600" dirty="0" smtClean="0"/>
              <a:t>ها با زمینه اجتماعی آنها</a:t>
            </a:r>
            <a:r>
              <a:rPr lang="fa-IR" sz="2600" dirty="0" smtClean="0"/>
              <a:t>؛ ارزیابی و جمع بندی </a:t>
            </a:r>
            <a:r>
              <a:rPr lang="ar-SA" sz="2600" dirty="0" smtClean="0"/>
              <a:t>این آثار؛</a:t>
            </a:r>
            <a:endParaRPr lang="fa-IR" sz="2600" dirty="0" smtClean="0"/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ar-SA" sz="2600" dirty="0" smtClean="0">
                <a:solidFill>
                  <a:srgbClr val="0000CC"/>
                </a:solidFill>
              </a:rPr>
              <a:t>تحلیل سیاست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ها</a:t>
            </a:r>
            <a:r>
              <a:rPr lang="fa-IR" sz="2600" dirty="0" smtClean="0"/>
              <a:t>:</a:t>
            </a:r>
            <a:r>
              <a:rPr lang="ar-SA" sz="2600" dirty="0" smtClean="0"/>
              <a:t> </a:t>
            </a:r>
            <a:r>
              <a:rPr lang="fa-IR" sz="2600" dirty="0" smtClean="0"/>
              <a:t>تجزیه و تحلیل </a:t>
            </a:r>
            <a:r>
              <a:rPr lang="ar-SA" sz="2600" dirty="0" smtClean="0"/>
              <a:t>سیاست</a:t>
            </a:r>
            <a:r>
              <a:rPr lang="fa-IR" sz="2600" dirty="0" smtClean="0"/>
              <a:t> </a:t>
            </a:r>
            <a:r>
              <a:rPr lang="ar-SA" sz="2600" dirty="0" smtClean="0"/>
              <a:t>های ممکن با استفاده از دستاوردهای مرحله پیشین</a:t>
            </a:r>
            <a:r>
              <a:rPr lang="fa-IR" sz="2600" dirty="0" smtClean="0"/>
              <a:t>؛ 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29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305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smtClean="0"/>
              <a:t>5- ابزارهای </a:t>
            </a:r>
            <a:r>
              <a:rPr lang="ar-SA" sz="3000" b="1" smtClean="0"/>
              <a:t>هوشمندی راهبردی </a:t>
            </a:r>
            <a:r>
              <a:rPr lang="fa-IR" sz="3000" b="1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</a:rPr>
              <a:t>1- هوشمندی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در ارتباط و توالی  با داده، اطلاعات، و دانش:</a:t>
            </a:r>
          </a:p>
          <a:p>
            <a:pPr algn="just">
              <a:buClr>
                <a:srgbClr val="0000CC"/>
              </a:buClr>
              <a:buNone/>
            </a:pPr>
            <a:r>
              <a:rPr lang="fa-IR" dirty="0" smtClean="0"/>
              <a:t>   داده            اطلاعات          دانش          هوشمندی  </a:t>
            </a:r>
          </a:p>
          <a:p>
            <a:pPr algn="just">
              <a:buClr>
                <a:srgbClr val="0000CC"/>
              </a:buClr>
              <a:buNone/>
            </a:pPr>
            <a:r>
              <a:rPr lang="fa-IR" dirty="0" smtClean="0"/>
              <a:t>         </a:t>
            </a:r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 عبارت است از خلق و یا اکتساب دانشِ متناسب با شرایط و تصمیم گیری، از طریق جمع آوری، سازماندهی، تلخیص، ارزیابی ، توصیف، و تفسیر اطلاعات معتبر؛</a:t>
            </a:r>
          </a:p>
          <a:p>
            <a:pPr algn="just">
              <a:buClr>
                <a:srgbClr val="0000CC"/>
              </a:buClr>
              <a:buNone/>
            </a:pPr>
            <a:endParaRPr lang="fa-IR" dirty="0" smtClean="0"/>
          </a:p>
          <a:p>
            <a:pPr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کاهش دهنده ریسک و عدم اطمینان از طریق ایجاد دانش جدید پیرامون مسئله.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3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7010400" y="198120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5105400" y="198120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3657600" y="198120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sz="3000" dirty="0" smtClean="0">
                <a:solidFill>
                  <a:srgbClr val="0000CC"/>
                </a:solidFill>
              </a:rPr>
              <a:t>ویژگی های انواع مختلف ارزیابی فناوری:</a:t>
            </a:r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گرایش به مشاوره و تصمیم گیری از طریق حمایت از مشارکت عموم در سیاست گذاری؛</a:t>
            </a:r>
            <a:endParaRPr lang="en-US" b="1" dirty="0" smtClean="0"/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پیش بینی و تحلیل آثار محتمل؛</a:t>
            </a:r>
            <a:endParaRPr lang="en-US" b="1" dirty="0" smtClean="0"/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کاهش عدم اطمینان و ریسک؛</a:t>
            </a:r>
            <a:endParaRPr lang="en-US" b="1" dirty="0" smtClean="0"/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شفافیت و تحلیل موضوعات ارزشی و هنجاری؛</a:t>
            </a:r>
            <a:endParaRPr lang="en-US" b="1" dirty="0" smtClean="0"/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پرداختن به نوآوری های اجتماعی، سیاسی و نهادی در کنار درک فنی از نوآوری؛</a:t>
            </a:r>
            <a:endParaRPr lang="en-US" b="1" dirty="0" smtClean="0"/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تفکر در خصوص جایگزین ها و ابعاد مختلف آنها ؛</a:t>
            </a:r>
            <a:endParaRPr lang="en-US" b="1" dirty="0" smtClean="0"/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داشتن نگاه توام درون رشته ای و میان رشته ای؛</a:t>
            </a:r>
            <a:endParaRPr lang="en-US" b="1" dirty="0" smtClean="0"/>
          </a:p>
          <a:p>
            <a:pPr marL="398463" lvl="0" indent="0" algn="just">
              <a:buClr>
                <a:srgbClr val="0000CC"/>
              </a:buClr>
            </a:pPr>
            <a:r>
              <a:rPr lang="fa-IR" dirty="0" smtClean="0"/>
              <a:t> داشتن محدودیت زمانی.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30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5- ابزارهای </a:t>
            </a:r>
            <a:r>
              <a:rPr lang="ar-SA" sz="3000" b="1" dirty="0" smtClean="0"/>
              <a:t>هوشمندی راهبردی </a:t>
            </a:r>
            <a:r>
              <a:rPr lang="fa-IR" sz="3000" b="1" dirty="0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2057400"/>
          <a:ext cx="7772400" cy="4416552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111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0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cs typeface="B Nazanin" pitchFamily="2" charset="-78"/>
                        </a:rPr>
                        <a:t>انواع  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cs typeface="B Nazanin" pitchFamily="2" charset="-78"/>
                        </a:rPr>
                        <a:t>تعریف</a:t>
                      </a:r>
                      <a:endParaRPr lang="en-US" sz="1800" b="1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cs typeface="B Nazanin" pitchFamily="2" charset="-78"/>
                        </a:rPr>
                        <a:t>نام روش­ها</a:t>
                      </a:r>
                      <a:endParaRPr lang="en-US" sz="1800" b="1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روش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تحقیقاتی  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cs typeface="B Nazanin" pitchFamily="2" charset="-78"/>
                        </a:rPr>
                        <a:t>این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روش ها </a:t>
                      </a:r>
                      <a:r>
                        <a:rPr lang="fa-IR" sz="1800" dirty="0">
                          <a:cs typeface="B Nazanin" pitchFamily="2" charset="-78"/>
                        </a:rPr>
                        <a:t>برای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جمع آوری </a:t>
                      </a:r>
                      <a:r>
                        <a:rPr lang="fa-IR" sz="1800" dirty="0">
                          <a:cs typeface="B Nazanin" pitchFamily="2" charset="-78"/>
                        </a:rPr>
                        <a:t>داده، تسهیل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پیش بینی</a:t>
                      </a:r>
                      <a:r>
                        <a:rPr lang="fa-IR" sz="1800" dirty="0">
                          <a:cs typeface="B Nazanin" pitchFamily="2" charset="-78"/>
                        </a:rPr>
                        <a:t>، ارزیابی کمی ریسک، شناسایی پیامدهای اقتصادی، بررسی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ارزش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اجتماعی و مسائل زیست­محیطی استفاده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می شوند</a:t>
                      </a:r>
                      <a:r>
                        <a:rPr lang="fa-IR" sz="1800" dirty="0">
                          <a:cs typeface="B Nazanin" pitchFamily="2" charset="-78"/>
                        </a:rPr>
                        <a:t>.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مدل سازی</a:t>
                      </a:r>
                      <a:r>
                        <a:rPr lang="fa-IR" sz="1800" dirty="0">
                          <a:cs typeface="B Nazanin" pitchFamily="2" charset="-78"/>
                        </a:rPr>
                        <a:t>، تحلیل سیستم، تحلیل ریسک، دلفی، مصاحبه با متخصصان، و تحلیل گفتمان.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روش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تعاملی، مشارکتی و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مباحثه ای 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cs typeface="B Nazanin" pitchFamily="2" charset="-78"/>
                        </a:rPr>
                        <a:t>این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روش ها </a:t>
                      </a:r>
                      <a:r>
                        <a:rPr lang="fa-IR" sz="1800" dirty="0">
                          <a:cs typeface="B Nazanin" pitchFamily="2" charset="-78"/>
                        </a:rPr>
                        <a:t>برای سازماندهی تعاملات اجتماعی ، مدیریت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تعارض ها </a:t>
                      </a:r>
                      <a:r>
                        <a:rPr lang="fa-IR" sz="1800" dirty="0">
                          <a:cs typeface="B Nazanin" pitchFamily="2" charset="-78"/>
                        </a:rPr>
                        <a:t>و یافتن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راه حل ها </a:t>
                      </a:r>
                      <a:r>
                        <a:rPr lang="fa-IR" sz="1800" dirty="0">
                          <a:cs typeface="B Nazanin" pitchFamily="2" charset="-78"/>
                        </a:rPr>
                        <a:t>مورد استفاده قرار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میگیرند</a:t>
                      </a:r>
                      <a:r>
                        <a:rPr lang="fa-IR" sz="1800" dirty="0">
                          <a:cs typeface="B Nazanin" pitchFamily="2" charset="-78"/>
                        </a:rPr>
                        <a:t>.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گروه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کانونی و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کارگروه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سناریو و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چشم انداز </a:t>
                      </a:r>
                      <a:r>
                        <a:rPr lang="fa-IR" sz="1800" dirty="0">
                          <a:cs typeface="B Nazanin" pitchFamily="2" charset="-78"/>
                        </a:rPr>
                        <a:t>.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1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روش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ارتباطی 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cs typeface="B Nazanin" pitchFamily="2" charset="-78"/>
                        </a:rPr>
                        <a:t>این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روش ها </a:t>
                      </a:r>
                      <a:r>
                        <a:rPr lang="fa-IR" sz="1800" dirty="0">
                          <a:cs typeface="B Nazanin" pitchFamily="2" charset="-78"/>
                        </a:rPr>
                        <a:t>برای ایجاد و القای تصویر مشارکتی ارزیابی فناوری، بیان رویکرد و فرآیند آن، اشاعه محصول ارزیابی فناوری و درنتیجه افزایش تاثیر آن به کار می­روند.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شبکه سازی </a:t>
                      </a:r>
                      <a:r>
                        <a:rPr lang="fa-IR" sz="1800" dirty="0">
                          <a:cs typeface="B Nazanin" pitchFamily="2" charset="-78"/>
                        </a:rPr>
                        <a:t>و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کنفرانس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گفتگو و مباحثه، 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خبرنامه ها </a:t>
                      </a:r>
                      <a:r>
                        <a:rPr lang="fa-IR" sz="1800" dirty="0">
                          <a:cs typeface="B Nazanin" pitchFamily="2" charset="-78"/>
                        </a:rPr>
                        <a:t>و مجلات ویژه که دربردارنده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ایده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ذینفعان مختلف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است،‌وب سایت ها </a:t>
                      </a:r>
                      <a:r>
                        <a:rPr lang="fa-IR" sz="1800" dirty="0">
                          <a:cs typeface="B Nazanin" pitchFamily="2" charset="-78"/>
                        </a:rPr>
                        <a:t>و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پرسشنامه های </a:t>
                      </a:r>
                      <a:r>
                        <a:rPr lang="fa-IR" sz="1800" dirty="0">
                          <a:cs typeface="B Nazanin" pitchFamily="2" charset="-78"/>
                        </a:rPr>
                        <a:t>محلی.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600200" y="1600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دسته‌بندی روش‌های ارزیابی فناوری 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09600"/>
            <a:ext cx="8305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smtClean="0"/>
              <a:t>5- ابزارهای </a:t>
            </a:r>
            <a:r>
              <a:rPr lang="ar-SA" sz="3000" b="1" smtClean="0"/>
              <a:t>هوشمندی راهبردی </a:t>
            </a:r>
            <a:r>
              <a:rPr lang="fa-IR" sz="3000" b="1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32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90600" y="1642291"/>
            <a:ext cx="7696200" cy="49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09600"/>
            <a:ext cx="8305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smtClean="0"/>
              <a:t>5- ابزارهای </a:t>
            </a:r>
            <a:r>
              <a:rPr lang="ar-SA" sz="3000" b="1" smtClean="0"/>
              <a:t>هوشمندی راهبردی </a:t>
            </a:r>
            <a:r>
              <a:rPr lang="fa-IR" sz="3000" b="1" smtClean="0"/>
              <a:t>در سیاست گذاری (ادامه)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066800"/>
          </a:xfrm>
        </p:spPr>
        <p:txBody>
          <a:bodyPr>
            <a:normAutofit/>
          </a:bodyPr>
          <a:lstStyle/>
          <a:p>
            <a:pPr algn="just"/>
            <a:r>
              <a:rPr lang="fa-IR" sz="2600" b="1" dirty="0" smtClean="0"/>
              <a:t>6- جایگاه ابزارهای هوشمندی راهبردی در  گام های مختلف فرآیند سیاست گذاری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33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grpSp>
        <p:nvGrpSpPr>
          <p:cNvPr id="48130" name="Group 2"/>
          <p:cNvGrpSpPr>
            <a:grpSpLocks noChangeAspect="1"/>
          </p:cNvGrpSpPr>
          <p:nvPr/>
        </p:nvGrpSpPr>
        <p:grpSpPr bwMode="auto">
          <a:xfrm>
            <a:off x="-158312" y="1690563"/>
            <a:ext cx="9187010" cy="5091237"/>
            <a:chOff x="2286" y="2285"/>
            <a:chExt cx="7634" cy="5176"/>
          </a:xfrm>
        </p:grpSpPr>
        <p:sp>
          <p:nvSpPr>
            <p:cNvPr id="48131" name="AutoShape 3"/>
            <p:cNvSpPr>
              <a:spLocks noChangeAspect="1" noChangeArrowheads="1"/>
            </p:cNvSpPr>
            <p:nvPr/>
          </p:nvSpPr>
          <p:spPr bwMode="auto">
            <a:xfrm>
              <a:off x="2286" y="2285"/>
              <a:ext cx="7634" cy="51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cs typeface="B Nazanin" pitchFamily="2" charset="-78"/>
              </a:endParaRPr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>
              <a:off x="4530" y="5489"/>
              <a:ext cx="3225" cy="84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پایش سیاست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 rot="5249282">
              <a:off x="4453" y="2043"/>
              <a:ext cx="3960" cy="5713"/>
            </a:xfrm>
            <a:custGeom>
              <a:avLst/>
              <a:gdLst>
                <a:gd name="G0" fmla="+- 9631807 0 0"/>
                <a:gd name="G1" fmla="+- -11519301 0 0"/>
                <a:gd name="G2" fmla="+- 9631807 0 -11519301"/>
                <a:gd name="G3" fmla="+- 10800 0 0"/>
                <a:gd name="G4" fmla="+- 0 0 963180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369 0 0"/>
                <a:gd name="G9" fmla="+- 0 0 -11519301"/>
                <a:gd name="G10" fmla="+- 9369 0 2700"/>
                <a:gd name="G11" fmla="cos G10 9631807"/>
                <a:gd name="G12" fmla="sin G10 9631807"/>
                <a:gd name="G13" fmla="cos 13500 9631807"/>
                <a:gd name="G14" fmla="sin 13500 9631807"/>
                <a:gd name="G15" fmla="+- G11 10800 0"/>
                <a:gd name="G16" fmla="+- G12 10800 0"/>
                <a:gd name="G17" fmla="+- G13 10800 0"/>
                <a:gd name="G18" fmla="+- G14 10800 0"/>
                <a:gd name="G19" fmla="*/ 9369 1 2"/>
                <a:gd name="G20" fmla="+- G19 5400 0"/>
                <a:gd name="G21" fmla="cos G20 9631807"/>
                <a:gd name="G22" fmla="sin G20 9631807"/>
                <a:gd name="G23" fmla="+- G21 10800 0"/>
                <a:gd name="G24" fmla="+- G12 G23 G22"/>
                <a:gd name="G25" fmla="+- G22 G23 G11"/>
                <a:gd name="G26" fmla="cos 10800 9631807"/>
                <a:gd name="G27" fmla="sin 10800 9631807"/>
                <a:gd name="G28" fmla="cos 9369 9631807"/>
                <a:gd name="G29" fmla="sin 9369 963180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519301"/>
                <a:gd name="G36" fmla="sin G34 -11519301"/>
                <a:gd name="G37" fmla="+/ -11519301 963180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369 G39"/>
                <a:gd name="G43" fmla="sin 936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260 w 21600"/>
                <a:gd name="T5" fmla="*/ 8114 h 21600"/>
                <a:gd name="T6" fmla="*/ 742 w 21600"/>
                <a:gd name="T7" fmla="*/ 10056 h 21600"/>
                <a:gd name="T8" fmla="*/ 19874 w 21600"/>
                <a:gd name="T9" fmla="*/ 8469 h 21600"/>
                <a:gd name="T10" fmla="*/ -519 w 21600"/>
                <a:gd name="T11" fmla="*/ 18158 h 21600"/>
                <a:gd name="T12" fmla="*/ 482 w 21600"/>
                <a:gd name="T13" fmla="*/ 13433 h 21600"/>
                <a:gd name="T14" fmla="*/ 5208 w 21600"/>
                <a:gd name="T15" fmla="*/ 1443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945" y="15906"/>
                  </a:moveTo>
                  <a:cubicBezTo>
                    <a:pt x="4673" y="18565"/>
                    <a:pt x="7629" y="20169"/>
                    <a:pt x="10800" y="20169"/>
                  </a:cubicBezTo>
                  <a:cubicBezTo>
                    <a:pt x="15974" y="20169"/>
                    <a:pt x="20169" y="15974"/>
                    <a:pt x="20169" y="10800"/>
                  </a:cubicBezTo>
                  <a:cubicBezTo>
                    <a:pt x="20169" y="5625"/>
                    <a:pt x="15974" y="1431"/>
                    <a:pt x="10800" y="1431"/>
                  </a:cubicBezTo>
                  <a:cubicBezTo>
                    <a:pt x="5893" y="1430"/>
                    <a:pt x="1818" y="5216"/>
                    <a:pt x="1456" y="10109"/>
                  </a:cubicBezTo>
                  <a:lnTo>
                    <a:pt x="29" y="10003"/>
                  </a:lnTo>
                  <a:cubicBezTo>
                    <a:pt x="446" y="4363"/>
                    <a:pt x="5144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7144" y="21600"/>
                    <a:pt x="3737" y="19751"/>
                    <a:pt x="1745" y="16686"/>
                  </a:cubicBezTo>
                  <a:lnTo>
                    <a:pt x="-519" y="18158"/>
                  </a:lnTo>
                  <a:lnTo>
                    <a:pt x="482" y="13433"/>
                  </a:lnTo>
                  <a:lnTo>
                    <a:pt x="5208" y="14435"/>
                  </a:lnTo>
                  <a:lnTo>
                    <a:pt x="2945" y="159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cs typeface="B Nazanin" pitchFamily="2" charset="-78"/>
              </a:endParaRPr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>
              <a:off x="5820" y="2564"/>
              <a:ext cx="2160" cy="99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گام1.چشم انداز و اولویتها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آینده نگاری و پیش بینی فناوری 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7275" y="3749"/>
              <a:ext cx="2160" cy="8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گام2.دستور کار سیاستی 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ارزیابی فناوری  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7177" y="4635"/>
              <a:ext cx="2528" cy="7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گام3. تدوین سیاستها و برنامه ها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نقشه راه علم و فناوری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48137" name="Oval 9"/>
            <p:cNvSpPr>
              <a:spLocks noChangeArrowheads="1"/>
            </p:cNvSpPr>
            <p:nvPr/>
          </p:nvSpPr>
          <p:spPr bwMode="auto">
            <a:xfrm>
              <a:off x="4530" y="5985"/>
              <a:ext cx="3450" cy="900"/>
            </a:xfrm>
            <a:prstGeom prst="ellipse">
              <a:avLst/>
            </a:prstGeom>
            <a:solidFill>
              <a:srgbClr val="8DB3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گام4.  پیاده سازی نتایج/ تغییرات </a:t>
              </a: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   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48138" name="AutoShape 10"/>
            <p:cNvSpPr>
              <a:spLocks noChangeArrowheads="1"/>
            </p:cNvSpPr>
            <p:nvPr/>
          </p:nvSpPr>
          <p:spPr bwMode="auto">
            <a:xfrm>
              <a:off x="3037" y="4035"/>
              <a:ext cx="2663" cy="9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گام5. توصیه ها  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ارزیابی استراتژیک، ممیزی و ترازیابی    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7- مطالعه موردی (پروژه پامفا)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پروژه پایلوت آینده‌نگاری مناسب ترین فناوری‌های ایران1404 (پامفا 1404) ، اولین تجربه آینده نگاری ملی در ایران؛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پامفا 1404، یکی از پروژه های 15گانه نقشه جامع علمی کشور؛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مجری  آن، گروه آینده اندیشی مرکز تحقیقات سیاست علمی کشور 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هدف اصلی آن: «شناسایی آینده‌های بدیل فناوری‌ها در ایران و مطلوب‌ها و نامطلوب‌های موجود در آن‌ها».</a:t>
            </a:r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7- مطالعه موردی 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dirty="0" smtClean="0"/>
              <a:t> مراحل انجام: </a:t>
            </a:r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00CC"/>
                </a:solidFill>
              </a:rPr>
              <a:t>مرحله اول(1385) :</a:t>
            </a:r>
          </a:p>
          <a:p>
            <a:pPr marL="636588" indent="-17463">
              <a:buClr>
                <a:srgbClr val="0000CC"/>
              </a:buClr>
            </a:pPr>
            <a:r>
              <a:rPr lang="fa-IR" dirty="0" smtClean="0"/>
              <a:t> </a:t>
            </a:r>
            <a:r>
              <a:rPr lang="fa-IR" sz="2400" dirty="0" smtClean="0"/>
              <a:t>استفاده از پرسشنامه های دلفی 2005 ژاپن، با اعمال برخی تغییرات؛</a:t>
            </a:r>
          </a:p>
          <a:p>
            <a:pPr marL="636588" indent="-17463">
              <a:buClr>
                <a:srgbClr val="0000CC"/>
              </a:buClr>
            </a:pPr>
            <a:r>
              <a:rPr lang="fa-IR" sz="2400" dirty="0" smtClean="0"/>
              <a:t>تمرکز بر نتايج فرآيندي و رفتار جامعه‌ي خبرگان ايراني.</a:t>
            </a:r>
          </a:p>
          <a:p>
            <a:pPr marL="636588" indent="-17463">
              <a:buClr>
                <a:srgbClr val="0000CC"/>
              </a:buClr>
              <a:buNone/>
            </a:pPr>
            <a:endParaRPr lang="en-US" sz="2400" dirty="0" smtClean="0"/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00CC"/>
                </a:solidFill>
              </a:rPr>
              <a:t>مرحله دوم(1386) :</a:t>
            </a:r>
          </a:p>
          <a:p>
            <a:pPr>
              <a:buClr>
                <a:srgbClr val="0000CC"/>
              </a:buClr>
            </a:pPr>
            <a:r>
              <a:rPr lang="fa-IR" sz="2400" dirty="0" smtClean="0"/>
              <a:t>تمرکز بر  5 حوزه مختلف هوافضا، دریا، فناوری اطلاعات و ارتباطات، زیست‌فناوری و نانوفناوری، در قالب 5 پانل؛</a:t>
            </a:r>
          </a:p>
          <a:p>
            <a:pPr>
              <a:buClr>
                <a:srgbClr val="0000CC"/>
              </a:buClr>
            </a:pPr>
            <a:r>
              <a:rPr lang="fa-IR" sz="2400" dirty="0" smtClean="0"/>
              <a:t>استفاده از روش‌های پانل، دلفی و سناریونگاری.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7- مطالعه موردی 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r>
              <a:rPr lang="ar-SA" sz="2600" dirty="0" smtClean="0">
                <a:solidFill>
                  <a:srgbClr val="0000CC"/>
                </a:solidFill>
              </a:rPr>
              <a:t>نقش پامفا1404 در اجرای کارکرد اطلاع</a:t>
            </a:r>
            <a:r>
              <a:rPr lang="fa-IR" sz="2600" dirty="0" smtClean="0">
                <a:solidFill>
                  <a:srgbClr val="0000CC"/>
                </a:solidFill>
              </a:rPr>
              <a:t> </a:t>
            </a:r>
            <a:r>
              <a:rPr lang="ar-SA" sz="2600" dirty="0" smtClean="0">
                <a:solidFill>
                  <a:srgbClr val="0000CC"/>
                </a:solidFill>
              </a:rPr>
              <a:t>رسانی سیاست</a:t>
            </a:r>
            <a:endParaRPr lang="fa-IR" sz="2600" dirty="0" smtClean="0">
              <a:solidFill>
                <a:srgbClr val="0000CC"/>
              </a:solidFill>
            </a:endParaRPr>
          </a:p>
          <a:p>
            <a:pPr marL="515938" indent="-176213"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en-US" sz="2600" dirty="0" smtClean="0"/>
              <a:t> </a:t>
            </a:r>
            <a:r>
              <a:rPr lang="fa-IR" sz="2400" dirty="0" smtClean="0"/>
              <a:t>اخذ دانش ضمنی از «حوضچه متخصصان» دخیل در این پروژه، و ارائه آن به سیاست گذاران </a:t>
            </a:r>
            <a:r>
              <a:rPr lang="ar-SA" sz="2400" dirty="0" smtClean="0"/>
              <a:t>بخش‌های </a:t>
            </a:r>
            <a:r>
              <a:rPr lang="en-US" sz="2400" dirty="0" smtClean="0"/>
              <a:t> S&amp;T</a:t>
            </a:r>
            <a:r>
              <a:rPr lang="ar-SA" sz="2400" dirty="0" smtClean="0"/>
              <a:t>و مراکز دانشگاهی و پژوهشی و حیطه عمومی</a:t>
            </a:r>
            <a:r>
              <a:rPr lang="en-US" sz="2400" dirty="0" smtClean="0"/>
              <a:t> </a:t>
            </a:r>
            <a:r>
              <a:rPr lang="ar-SA" sz="2400" dirty="0" smtClean="0"/>
              <a:t>کشور</a:t>
            </a:r>
            <a:r>
              <a:rPr lang="fa-IR" sz="2400" dirty="0" smtClean="0"/>
              <a:t>؛</a:t>
            </a:r>
          </a:p>
          <a:p>
            <a:pPr marL="365125" indent="-25400" algn="just">
              <a:buClr>
                <a:srgbClr val="0000CC"/>
              </a:buClr>
              <a:buNone/>
            </a:pPr>
            <a:endParaRPr lang="fa-IR" sz="2400" dirty="0" smtClean="0"/>
          </a:p>
          <a:p>
            <a:pPr marL="114300" lvl="0" indent="3175" algn="just"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2600" b="1" dirty="0" smtClean="0">
                <a:solidFill>
                  <a:srgbClr val="0000CC"/>
                </a:solidFill>
              </a:rPr>
              <a:t> </a:t>
            </a:r>
            <a:r>
              <a:rPr lang="fa-IR" sz="2600" dirty="0" smtClean="0">
                <a:solidFill>
                  <a:srgbClr val="0000CC"/>
                </a:solidFill>
              </a:rPr>
              <a:t>نقش پامفا1404 در اجرای کارکرد درون سازی مشارکت در سیاست گذاری</a:t>
            </a:r>
            <a:endParaRPr lang="en-US" sz="2600" dirty="0" smtClean="0">
              <a:solidFill>
                <a:srgbClr val="0000CC"/>
              </a:solidFill>
            </a:endParaRPr>
          </a:p>
          <a:p>
            <a:pPr marL="365125" indent="-25400" algn="just">
              <a:buClr>
                <a:srgbClr val="0000CC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365125" indent="-255588"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400" dirty="0" smtClean="0"/>
              <a:t>پ</a:t>
            </a:r>
            <a:r>
              <a:rPr lang="ar-SA" sz="2400" dirty="0" smtClean="0"/>
              <a:t>امفا 1404،</a:t>
            </a:r>
            <a:r>
              <a:rPr lang="fa-IR" sz="2400" dirty="0" smtClean="0"/>
              <a:t> به عنوان </a:t>
            </a:r>
            <a:r>
              <a:rPr lang="ar-SA" sz="2400" dirty="0" smtClean="0"/>
              <a:t> یک حرکت ملی </a:t>
            </a:r>
            <a:r>
              <a:rPr lang="fa-IR" sz="2400" dirty="0" smtClean="0"/>
              <a:t> با رعایت کامل اصل مشارکت؛</a:t>
            </a:r>
          </a:p>
          <a:p>
            <a:pPr marL="365125" indent="-255588"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400" dirty="0" smtClean="0"/>
              <a:t>مشارکت </a:t>
            </a:r>
            <a:r>
              <a:rPr lang="ar-SA" sz="2400" dirty="0" smtClean="0"/>
              <a:t>خبرگانی از سه بخش اصلی</a:t>
            </a:r>
            <a:r>
              <a:rPr lang="fa-IR" sz="2400" dirty="0" smtClean="0"/>
              <a:t>: </a:t>
            </a:r>
            <a:r>
              <a:rPr lang="ar-SA" sz="2400" dirty="0" smtClean="0"/>
              <a:t>بخش سیاست‌گذاری، بخش علمی و دانشگاهی و بخش صنعت </a:t>
            </a:r>
            <a:r>
              <a:rPr lang="fa-IR" sz="2400" dirty="0" smtClean="0"/>
              <a:t>؛</a:t>
            </a:r>
          </a:p>
          <a:p>
            <a:pPr marL="365125" indent="-255588" algn="just">
              <a:buClr>
                <a:srgbClr val="0000CC"/>
              </a:buClr>
              <a:buFont typeface="Arial" pitchFamily="34" charset="0"/>
              <a:buChar char="•"/>
            </a:pPr>
            <a:r>
              <a:rPr lang="ar-SA" sz="2400" dirty="0" smtClean="0"/>
              <a:t>تعداد مشارکت‌کنندگان در پانل‌ها حدود 60 نفر</a:t>
            </a:r>
            <a:r>
              <a:rPr lang="fa-IR" sz="2400" dirty="0" smtClean="0"/>
              <a:t>؛</a:t>
            </a:r>
            <a:r>
              <a:rPr lang="ar-SA" sz="2400" dirty="0" smtClean="0"/>
              <a:t> تعداد خبرگاني كه پرسش</a:t>
            </a:r>
            <a:r>
              <a:rPr lang="fa-IR" sz="2400" dirty="0" smtClean="0"/>
              <a:t> </a:t>
            </a:r>
            <a:r>
              <a:rPr lang="ar-SA" sz="2400" dirty="0" smtClean="0"/>
              <a:t>نامه دلفی براي آنان ارسال شد، حدود 1200 نفر</a:t>
            </a:r>
            <a:r>
              <a:rPr lang="fa-IR" sz="2400" dirty="0" smtClean="0"/>
              <a:t>؛ </a:t>
            </a:r>
            <a:r>
              <a:rPr lang="ar-SA" sz="2400" dirty="0" smtClean="0"/>
              <a:t>تعداد افراد مشارکت‌کننده در کارگاه‌های سناریونگاری در حدود 75 نفر</a:t>
            </a:r>
            <a:r>
              <a:rPr lang="fa-IR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36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fa-IR" dirty="0" smtClean="0"/>
              <a:t>7- مطالعه موردی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325112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00CC"/>
                </a:solidFill>
              </a:rPr>
              <a:t>نقش پامفا1404 در اجرای کارکرد حمایت از تعریف سیاست</a:t>
            </a:r>
          </a:p>
          <a:p>
            <a:pPr lvl="0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ar-SA" sz="2400" dirty="0" smtClean="0"/>
              <a:t>فاصله زمانی </a:t>
            </a:r>
            <a:r>
              <a:rPr lang="fa-IR" sz="2400" dirty="0" smtClean="0"/>
              <a:t>اندک</a:t>
            </a:r>
            <a:r>
              <a:rPr lang="ar-SA" sz="2400" dirty="0" smtClean="0"/>
              <a:t> میان اتمام پامفا 1404 و نقشه جامعه علمی کشور </a:t>
            </a:r>
            <a:r>
              <a:rPr lang="fa-IR" sz="2400" dirty="0" smtClean="0"/>
              <a:t>؛</a:t>
            </a:r>
          </a:p>
          <a:p>
            <a:pPr lvl="0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400" dirty="0" smtClean="0"/>
              <a:t>فقدان </a:t>
            </a:r>
            <a:r>
              <a:rPr lang="ar-SA" sz="2400" dirty="0" smtClean="0"/>
              <a:t>فرصت کافی برای تبدیل و فرموله شدن دانش و هوش پیش</a:t>
            </a:r>
            <a:r>
              <a:rPr lang="fa-IR" sz="2400" dirty="0" smtClean="0"/>
              <a:t> </a:t>
            </a:r>
            <a:r>
              <a:rPr lang="ar-SA" sz="2400" dirty="0" smtClean="0"/>
              <a:t>بینی پامفا1404 در قالب راهبردها و سیاست</a:t>
            </a:r>
            <a:r>
              <a:rPr lang="fa-IR" sz="2400" dirty="0" smtClean="0"/>
              <a:t> </a:t>
            </a:r>
            <a:r>
              <a:rPr lang="ar-SA" sz="2400" dirty="0" smtClean="0"/>
              <a:t>های نقشه جامع علمی کشور</a:t>
            </a:r>
            <a:r>
              <a:rPr lang="fa-IR" sz="2400" dirty="0" smtClean="0"/>
              <a:t>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ar-SA" sz="2600" dirty="0" smtClean="0"/>
              <a:t> </a:t>
            </a:r>
            <a:r>
              <a:rPr lang="fa-IR" sz="2600" dirty="0" smtClean="0">
                <a:solidFill>
                  <a:srgbClr val="0000CC"/>
                </a:solidFill>
              </a:rPr>
              <a:t>نقش پامفا1404 در اجرای کارکرد تسهیل پیاده سازی سیاست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400" dirty="0" smtClean="0"/>
              <a:t> عدم تاثیر پامفا1404 </a:t>
            </a:r>
            <a:r>
              <a:rPr lang="ar-SA" sz="2400" dirty="0" smtClean="0"/>
              <a:t>در</a:t>
            </a:r>
            <a:r>
              <a:rPr lang="fa-IR" sz="2400" dirty="0" smtClean="0"/>
              <a:t> </a:t>
            </a:r>
            <a:r>
              <a:rPr lang="ar-SA" sz="2400" dirty="0" smtClean="0"/>
              <a:t> تسهیل پیاده</a:t>
            </a:r>
            <a:r>
              <a:rPr lang="fa-IR" sz="2400" dirty="0" smtClean="0"/>
              <a:t> </a:t>
            </a:r>
            <a:r>
              <a:rPr lang="ar-SA" sz="2400" dirty="0" smtClean="0"/>
              <a:t>سازی نقشه جامعه علمی کشور </a:t>
            </a:r>
            <a:r>
              <a:rPr lang="fa-IR" sz="2400" dirty="0" smtClean="0"/>
              <a:t>به دلیل  عدم حفظ </a:t>
            </a:r>
            <a:r>
              <a:rPr lang="ar-SA" sz="2400" dirty="0" smtClean="0"/>
              <a:t>شبکه شکل گرفته </a:t>
            </a:r>
            <a:r>
              <a:rPr lang="fa-IR" sz="2400" dirty="0" smtClean="0"/>
              <a:t> در طی اجرای پامفا 1404.</a:t>
            </a:r>
            <a:endParaRPr lang="en-US" sz="2600" dirty="0" smtClean="0">
              <a:solidFill>
                <a:srgbClr val="0000CC"/>
              </a:solidFill>
            </a:endParaRPr>
          </a:p>
          <a:p>
            <a:pPr lvl="0"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37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066800"/>
          </a:xfrm>
        </p:spPr>
        <p:txBody>
          <a:bodyPr/>
          <a:lstStyle/>
          <a:p>
            <a:r>
              <a:rPr lang="fa-IR" dirty="0" smtClean="0"/>
              <a:t>7- مطالعه موردی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25112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00CC"/>
                </a:solidFill>
              </a:rPr>
              <a:t>نقش پامفا1404 در اجرای کارکرد پیکربندی مجدد سیستم سیاستی</a:t>
            </a:r>
          </a:p>
          <a:p>
            <a:pPr marL="633413" lvl="0" indent="-293688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400" dirty="0" smtClean="0"/>
              <a:t>عدم موثر بودن پامفا 1404 در اجرای این کارکرد به دلیل عدم ارزیابی نتایج و اثرات سیاستی </a:t>
            </a:r>
            <a:r>
              <a:rPr lang="ar-SA" sz="2400" dirty="0" smtClean="0"/>
              <a:t>پس از اجرای پامفا1404</a:t>
            </a:r>
            <a:r>
              <a:rPr lang="fa-IR" sz="2400" dirty="0" smtClean="0"/>
              <a:t> و در نتیجه عدم ایجاد یادگیری سیاستی.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00CC"/>
                </a:solidFill>
              </a:rPr>
              <a:t>نقش پامفا1404 در اجرای کارکرد نمادین </a:t>
            </a:r>
            <a:endParaRPr lang="en-US" sz="2600" dirty="0" smtClean="0">
              <a:solidFill>
                <a:srgbClr val="0000CC"/>
              </a:solidFill>
            </a:endParaRPr>
          </a:p>
          <a:p>
            <a:pPr marL="571500" lvl="0" indent="-255588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 </a:t>
            </a:r>
            <a:r>
              <a:rPr lang="fa-IR" sz="2400" dirty="0" smtClean="0"/>
              <a:t>انتقال سیگنال هایی به عموم مردم</a:t>
            </a:r>
            <a:r>
              <a:rPr lang="ar-SA" sz="2400" dirty="0" smtClean="0"/>
              <a:t>، مبنی بر اینکه تدوین نقشه جامع علمی کشور  بر اساس اطلاعات منطقی آینده</a:t>
            </a:r>
            <a:r>
              <a:rPr lang="fa-IR" sz="2400" dirty="0" smtClean="0"/>
              <a:t> </a:t>
            </a:r>
            <a:r>
              <a:rPr lang="ar-SA" sz="2400" dirty="0" smtClean="0"/>
              <a:t>گاری  صورت گرفته است</a:t>
            </a:r>
            <a:r>
              <a:rPr lang="fa-IR" sz="24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b="1" smtClean="0">
                <a:solidFill>
                  <a:srgbClr val="C00000"/>
                </a:solidFill>
                <a:cs typeface="B Nazanin" pitchFamily="2" charset="-78"/>
              </a:rPr>
              <a:pPr/>
              <a:t>38</a:t>
            </a:fld>
            <a:endParaRPr lang="fa-IR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</a:rPr>
              <a:t>1- هوشمندی(ادامه)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21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4</a:t>
            </a:fld>
            <a:endParaRPr lang="fa-IR" dirty="0">
              <a:cs typeface="B Nazanin" pitchFamily="2" charset="-78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81000" y="2133600"/>
            <a:ext cx="8229600" cy="3665948"/>
            <a:chOff x="1413" y="6000"/>
            <a:chExt cx="9360" cy="4006"/>
          </a:xfrm>
        </p:grpSpPr>
        <p:sp>
          <p:nvSpPr>
            <p:cNvPr id="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413" y="6000"/>
              <a:ext cx="9360" cy="310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B Nazanin" pitchFamily="2" charset="-78"/>
              </a:endParaRPr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7605" y="6155"/>
              <a:ext cx="20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ارائه گزینه ها 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2973" y="9331"/>
              <a:ext cx="658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شکل1-فرایند هوشمندی</a:t>
              </a:r>
              <a:endPara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2656" y="6924"/>
              <a:ext cx="2099" cy="1079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4"/>
            <p:cNvSpPr>
              <a:spLocks noChangeArrowheads="1"/>
            </p:cNvSpPr>
            <p:nvPr/>
          </p:nvSpPr>
          <p:spPr bwMode="auto">
            <a:xfrm>
              <a:off x="7605" y="6924"/>
              <a:ext cx="2101" cy="1079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3"/>
            <p:cNvSpPr>
              <a:spLocks noChangeShapeType="1"/>
            </p:cNvSpPr>
            <p:nvPr/>
          </p:nvSpPr>
          <p:spPr bwMode="auto">
            <a:xfrm>
              <a:off x="4755" y="7464"/>
              <a:ext cx="28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22"/>
            <p:cNvSpPr>
              <a:spLocks noChangeShapeType="1"/>
            </p:cNvSpPr>
            <p:nvPr/>
          </p:nvSpPr>
          <p:spPr bwMode="auto">
            <a:xfrm>
              <a:off x="5100" y="7465"/>
              <a:ext cx="0" cy="39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21"/>
            <p:cNvSpPr>
              <a:spLocks noChangeShapeType="1"/>
            </p:cNvSpPr>
            <p:nvPr/>
          </p:nvSpPr>
          <p:spPr bwMode="auto">
            <a:xfrm flipV="1">
              <a:off x="5505" y="7095"/>
              <a:ext cx="0" cy="370"/>
            </a:xfrm>
            <a:prstGeom prst="straightConnector1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20"/>
            <p:cNvSpPr>
              <a:spLocks noChangeShapeType="1"/>
            </p:cNvSpPr>
            <p:nvPr/>
          </p:nvSpPr>
          <p:spPr bwMode="auto">
            <a:xfrm>
              <a:off x="6075" y="7465"/>
              <a:ext cx="0" cy="6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9"/>
            <p:cNvSpPr>
              <a:spLocks noChangeShapeType="1"/>
            </p:cNvSpPr>
            <p:nvPr/>
          </p:nvSpPr>
          <p:spPr bwMode="auto">
            <a:xfrm flipV="1">
              <a:off x="6750" y="6924"/>
              <a:ext cx="0" cy="54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8"/>
            <p:cNvSpPr>
              <a:spLocks noChangeShapeType="1"/>
            </p:cNvSpPr>
            <p:nvPr/>
          </p:nvSpPr>
          <p:spPr bwMode="auto">
            <a:xfrm flipV="1">
              <a:off x="7364" y="7095"/>
              <a:ext cx="0" cy="36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805" y="7095"/>
              <a:ext cx="1755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اطلاعات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770" y="7093"/>
              <a:ext cx="1755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هوشمندی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19" name="AutoShape 15"/>
            <p:cNvSpPr>
              <a:spLocks noChangeShapeType="1"/>
            </p:cNvSpPr>
            <p:nvPr/>
          </p:nvSpPr>
          <p:spPr bwMode="auto">
            <a:xfrm flipH="1">
              <a:off x="2326" y="7464"/>
              <a:ext cx="33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4"/>
            <p:cNvSpPr>
              <a:spLocks noChangeShapeType="1"/>
            </p:cNvSpPr>
            <p:nvPr/>
          </p:nvSpPr>
          <p:spPr bwMode="auto">
            <a:xfrm>
              <a:off x="9706" y="7464"/>
              <a:ext cx="35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13"/>
            <p:cNvSpPr>
              <a:spLocks noChangeShapeType="1"/>
            </p:cNvSpPr>
            <p:nvPr/>
          </p:nvSpPr>
          <p:spPr bwMode="auto">
            <a:xfrm>
              <a:off x="2986" y="8003"/>
              <a:ext cx="1" cy="38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12"/>
            <p:cNvSpPr>
              <a:spLocks noChangeShapeType="1"/>
            </p:cNvSpPr>
            <p:nvPr/>
          </p:nvSpPr>
          <p:spPr bwMode="auto">
            <a:xfrm>
              <a:off x="9421" y="8003"/>
              <a:ext cx="1" cy="38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331" y="8003"/>
              <a:ext cx="202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تلخیص اطلاعات 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291" y="6531"/>
              <a:ext cx="145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ارزیابی 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5852" y="6567"/>
              <a:ext cx="108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شرح 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8460" y="8385"/>
              <a:ext cx="202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توصیه 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5656" y="6773"/>
              <a:ext cx="202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پیش بینی 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28" name="AutoShape 6"/>
            <p:cNvSpPr>
              <a:spLocks noChangeShapeType="1"/>
            </p:cNvSpPr>
            <p:nvPr/>
          </p:nvSpPr>
          <p:spPr bwMode="auto">
            <a:xfrm>
              <a:off x="8715" y="6562"/>
              <a:ext cx="1" cy="38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025" y="8385"/>
              <a:ext cx="202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لیست اطلاعات 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5100" y="8085"/>
              <a:ext cx="202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توصیف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1" name="AutoShape 3"/>
            <p:cNvSpPr>
              <a:spLocks noChangeShapeType="1"/>
            </p:cNvSpPr>
            <p:nvPr/>
          </p:nvSpPr>
          <p:spPr bwMode="auto">
            <a:xfrm>
              <a:off x="4049" y="6531"/>
              <a:ext cx="1" cy="38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2805" y="6124"/>
              <a:ext cx="20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Nazanin" pitchFamily="2" charset="-78"/>
                </a:rPr>
                <a:t>سازماندهی اطلاعات 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</p:grp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هوشمندی راهبردی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/>
              <a:t>در ارتباط با مسائل و موضوعات راهبردی در دو سطح شرکتی و ملی؛ </a:t>
            </a:r>
          </a:p>
          <a:p>
            <a:pPr marL="735013" indent="3175"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dirty="0" smtClean="0"/>
              <a:t> </a:t>
            </a:r>
            <a:r>
              <a:rPr lang="fa-IR" dirty="0" smtClean="0">
                <a:solidFill>
                  <a:srgbClr val="0000CC"/>
                </a:solidFill>
              </a:rPr>
              <a:t>هوشمندی راهبردی در سطح شرکتی: </a:t>
            </a:r>
          </a:p>
          <a:p>
            <a:pPr marL="1312863" indent="-58738"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 </a:t>
            </a:r>
            <a:r>
              <a:rPr lang="fa-IR" sz="2600" dirty="0" smtClean="0"/>
              <a:t>پشتیبان تصمیم گیری راهبردی مدیران و قابلیت رقابت شرکت از طریق </a:t>
            </a:r>
            <a:r>
              <a:rPr lang="ar-SA" sz="2600" dirty="0" smtClean="0"/>
              <a:t>جمع</a:t>
            </a:r>
            <a:r>
              <a:rPr lang="fa-IR" sz="2600" dirty="0" smtClean="0"/>
              <a:t> </a:t>
            </a:r>
            <a:r>
              <a:rPr lang="ar-SA" sz="2600" dirty="0" smtClean="0"/>
              <a:t>آوری، بررسی و تحلیل اطلاعات درباره رقبا، مشتریان، عرضه</a:t>
            </a:r>
            <a:r>
              <a:rPr lang="fa-IR" sz="2600" dirty="0" smtClean="0"/>
              <a:t> </a:t>
            </a:r>
            <a:r>
              <a:rPr lang="ar-SA" sz="2600" dirty="0" smtClean="0"/>
              <a:t>کنندگان، روند صنعت و الگوهای رفتاری آتی عناصر محیطی و بازار</a:t>
            </a:r>
            <a:r>
              <a:rPr lang="fa-IR" sz="2600" dirty="0" smtClean="0"/>
              <a:t>.</a:t>
            </a:r>
          </a:p>
          <a:p>
            <a:pPr marL="735013" indent="3175" algn="just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fa-IR" sz="2600" dirty="0" smtClean="0"/>
              <a:t> </a:t>
            </a:r>
            <a:r>
              <a:rPr lang="fa-IR" dirty="0" smtClean="0">
                <a:solidFill>
                  <a:srgbClr val="0000CC"/>
                </a:solidFill>
              </a:rPr>
              <a:t>هوشمندی راهبردی در سطح ملی: </a:t>
            </a:r>
          </a:p>
          <a:p>
            <a:pPr marL="1150938" indent="-177800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dirty="0" smtClean="0"/>
              <a:t> </a:t>
            </a:r>
            <a:r>
              <a:rPr lang="fa-IR" sz="2600" dirty="0" smtClean="0"/>
              <a:t>کاربران آن سیاست گذاران؛</a:t>
            </a:r>
          </a:p>
          <a:p>
            <a:pPr marL="1150938" indent="-177800" algn="just">
              <a:lnSpc>
                <a:spcPct val="15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fa-IR" sz="2600" dirty="0" smtClean="0"/>
              <a:t> شناخته شده با عنوان هوشمندی راهبردی در سیاست گذاری(</a:t>
            </a:r>
            <a:r>
              <a:rPr lang="en-US" sz="2600" dirty="0" smtClean="0"/>
              <a:t>SPI</a:t>
            </a:r>
            <a:r>
              <a:rPr lang="fa-IR" sz="2600" dirty="0" smtClean="0"/>
              <a:t>)</a:t>
            </a:r>
            <a:r>
              <a:rPr lang="en-US" dirty="0" smtClean="0"/>
              <a:t>.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5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3- هوشمندی راهبردی در سیاست گذاری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lnSpc>
                <a:spcPct val="150000"/>
              </a:lnSpc>
              <a:buClr>
                <a:srgbClr val="0000CC"/>
              </a:buClr>
              <a:buNone/>
            </a:pPr>
            <a:r>
              <a:rPr lang="fa-IR" sz="3000" b="1" dirty="0" smtClean="0"/>
              <a:t>تعاریف</a:t>
            </a:r>
            <a:r>
              <a:rPr lang="fa-IR" sz="3000" dirty="0" smtClean="0"/>
              <a:t>:</a:t>
            </a:r>
          </a:p>
          <a:p>
            <a:pPr marL="109728" indent="0" algn="just">
              <a:lnSpc>
                <a:spcPct val="150000"/>
              </a:lnSpc>
              <a:buClr>
                <a:srgbClr val="0000CC"/>
              </a:buClr>
              <a:buNone/>
            </a:pPr>
            <a:r>
              <a:rPr lang="ar-SA" sz="3000" dirty="0" smtClean="0"/>
              <a:t>جست‌وجو ، پردازش، </a:t>
            </a:r>
            <a:r>
              <a:rPr lang="ar-SA" sz="3100" dirty="0"/>
              <a:t>خلق</a:t>
            </a:r>
            <a:r>
              <a:rPr lang="ar-SA" sz="3000" dirty="0" smtClean="0"/>
              <a:t>، حفاظت، و اشاعه اطلاعاتِ راهبردی و انتقال آنها به فرد مناسب در زمان مناسب جهت اتخاذ سیاست مناسب</a:t>
            </a:r>
            <a:r>
              <a:rPr lang="fa-IR" sz="3000" dirty="0" smtClean="0"/>
              <a:t>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ar-SA" sz="3000" dirty="0" smtClean="0"/>
              <a:t>فرایند مستمر جمع</a:t>
            </a:r>
            <a:r>
              <a:rPr lang="fa-IR" sz="3000" dirty="0" smtClean="0"/>
              <a:t> </a:t>
            </a:r>
            <a:r>
              <a:rPr lang="ar-SA" sz="3000" dirty="0" smtClean="0"/>
              <a:t>آوری اطلاعات قانونی و اخلاقی، تجزیه و تحلیل هوشیارانه آنها و انتشار کنترل شده هوشمندی در سطح  عملیاتی به سیاست</a:t>
            </a:r>
            <a:r>
              <a:rPr lang="fa-IR" sz="3000" dirty="0" smtClean="0"/>
              <a:t> </a:t>
            </a:r>
            <a:r>
              <a:rPr lang="ar-SA" sz="3000" dirty="0" smtClean="0"/>
              <a:t>گذاران</a:t>
            </a:r>
            <a:r>
              <a:rPr lang="fa-IR" sz="3000" dirty="0" smtClean="0"/>
              <a:t>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/>
              <a:t> </a:t>
            </a:r>
            <a:r>
              <a:rPr lang="fa-IR" sz="3000" dirty="0" smtClean="0">
                <a:solidFill>
                  <a:srgbClr val="0000CC"/>
                </a:solidFill>
              </a:rPr>
              <a:t>عوامل تعیین کننده </a:t>
            </a:r>
            <a:r>
              <a:rPr lang="ar-SA" sz="3000" dirty="0" smtClean="0">
                <a:solidFill>
                  <a:srgbClr val="0000CC"/>
                </a:solidFill>
              </a:rPr>
              <a:t>كيفيت و اثربخشيِ </a:t>
            </a:r>
            <a:r>
              <a:rPr lang="en-US" sz="3000" dirty="0" smtClean="0">
                <a:solidFill>
                  <a:srgbClr val="0000CC"/>
                </a:solidFill>
              </a:rPr>
              <a:t>SPI</a:t>
            </a:r>
            <a:r>
              <a:rPr lang="ar-SA" sz="3000" dirty="0" smtClean="0">
                <a:solidFill>
                  <a:srgbClr val="0000CC"/>
                </a:solidFill>
              </a:rPr>
              <a:t> </a:t>
            </a:r>
            <a:r>
              <a:rPr lang="fa-IR" sz="3000" dirty="0" smtClean="0">
                <a:solidFill>
                  <a:srgbClr val="0000CC"/>
                </a:solidFill>
              </a:rPr>
              <a:t>: </a:t>
            </a:r>
            <a:r>
              <a:rPr lang="fa-IR" dirty="0" smtClean="0">
                <a:solidFill>
                  <a:srgbClr val="C00000"/>
                </a:solidFill>
              </a:rPr>
              <a:t>1) </a:t>
            </a:r>
            <a:r>
              <a:rPr lang="ar-SA" dirty="0" smtClean="0"/>
              <a:t>نگاه  رو به جلو؛ </a:t>
            </a:r>
            <a:r>
              <a:rPr lang="fa-IR" dirty="0" smtClean="0">
                <a:solidFill>
                  <a:srgbClr val="C00000"/>
                </a:solidFill>
              </a:rPr>
              <a:t>2) </a:t>
            </a:r>
            <a:r>
              <a:rPr lang="fa-IR" dirty="0" smtClean="0"/>
              <a:t>مشخص کردن فضای تصمیم گیری برای</a:t>
            </a:r>
            <a:r>
              <a:rPr lang="ar-SA" dirty="0" smtClean="0"/>
              <a:t> سیاست</a:t>
            </a:r>
            <a:r>
              <a:rPr lang="fa-IR" dirty="0" smtClean="0"/>
              <a:t> </a:t>
            </a:r>
            <a:r>
              <a:rPr lang="ar-SA" dirty="0" smtClean="0"/>
              <a:t>گذاران</a:t>
            </a:r>
            <a:r>
              <a:rPr lang="fa-IR" dirty="0" smtClean="0"/>
              <a:t>؛</a:t>
            </a:r>
            <a:r>
              <a:rPr lang="ar-SA" dirty="0" smtClean="0"/>
              <a:t> </a:t>
            </a:r>
            <a:r>
              <a:rPr lang="fa-IR" dirty="0" smtClean="0">
                <a:solidFill>
                  <a:srgbClr val="C00000"/>
                </a:solidFill>
              </a:rPr>
              <a:t>3) </a:t>
            </a:r>
            <a:r>
              <a:rPr lang="fa-IR" dirty="0" smtClean="0"/>
              <a:t>نشان دادن چگونگی تلاقی </a:t>
            </a:r>
            <a:r>
              <a:rPr lang="ar-SA" dirty="0" smtClean="0"/>
              <a:t>تصميم با آينده</a:t>
            </a:r>
            <a:r>
              <a:rPr lang="fa-IR" dirty="0" smtClean="0"/>
              <a:t>؛</a:t>
            </a:r>
            <a:r>
              <a:rPr lang="ar-SA" dirty="0" smtClean="0"/>
              <a:t> </a:t>
            </a:r>
            <a:r>
              <a:rPr lang="fa-IR" dirty="0" smtClean="0">
                <a:solidFill>
                  <a:srgbClr val="C00000"/>
                </a:solidFill>
              </a:rPr>
              <a:t>4) </a:t>
            </a:r>
            <a:r>
              <a:rPr lang="fa-IR" dirty="0" smtClean="0"/>
              <a:t>نشان دادن </a:t>
            </a:r>
            <a:r>
              <a:rPr lang="ar-SA" dirty="0" smtClean="0"/>
              <a:t>پيامدهاي محتمل </a:t>
            </a:r>
            <a:r>
              <a:rPr lang="fa-IR" dirty="0" smtClean="0"/>
              <a:t>تصمیم </a:t>
            </a:r>
            <a:r>
              <a:rPr lang="ar-SA" dirty="0" smtClean="0"/>
              <a:t>در آينده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6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3- هوشمندی راهبردی در سیاست گذاری 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dirty="0" smtClean="0"/>
              <a:t>قابلیت ها: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درک وابستگی</a:t>
            </a:r>
            <a:r>
              <a:rPr lang="fa-IR" dirty="0" smtClean="0"/>
              <a:t> </a:t>
            </a:r>
            <a:r>
              <a:rPr lang="ar-SA" dirty="0" smtClean="0"/>
              <a:t>های به مسیر، انگیزه</a:t>
            </a:r>
            <a:r>
              <a:rPr lang="fa-IR" dirty="0" smtClean="0"/>
              <a:t> </a:t>
            </a:r>
            <a:r>
              <a:rPr lang="ar-SA" dirty="0" smtClean="0"/>
              <a:t>های متنوع، اولویت</a:t>
            </a:r>
            <a:r>
              <a:rPr lang="fa-IR" dirty="0" smtClean="0"/>
              <a:t> </a:t>
            </a:r>
            <a:r>
              <a:rPr lang="ar-SA" dirty="0" smtClean="0"/>
              <a:t>ها، و قابلیت</a:t>
            </a:r>
            <a:r>
              <a:rPr lang="fa-IR" dirty="0" smtClean="0"/>
              <a:t> </a:t>
            </a:r>
            <a:r>
              <a:rPr lang="ar-SA" dirty="0" smtClean="0"/>
              <a:t>ها در موقعیت</a:t>
            </a:r>
            <a:r>
              <a:rPr lang="fa-IR" dirty="0" smtClean="0"/>
              <a:t> </a:t>
            </a:r>
            <a:r>
              <a:rPr lang="ar-SA" dirty="0" smtClean="0"/>
              <a:t>های سیاست</a:t>
            </a:r>
            <a:r>
              <a:rPr lang="fa-IR" dirty="0" smtClean="0"/>
              <a:t> </a:t>
            </a:r>
            <a:r>
              <a:rPr lang="ar-SA" dirty="0" smtClean="0"/>
              <a:t>گذاری</a:t>
            </a:r>
            <a:r>
              <a:rPr lang="fa-IR" dirty="0" smtClean="0"/>
              <a:t>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 درک عناصر ناسازگار، مخرب، و درحال ظهور و شگفتی</a:t>
            </a:r>
            <a:r>
              <a:rPr lang="fa-IR" dirty="0" smtClean="0"/>
              <a:t> </a:t>
            </a:r>
            <a:r>
              <a:rPr lang="ar-SA" dirty="0" smtClean="0"/>
              <a:t>سازهای ممکن در موقعیت</a:t>
            </a:r>
            <a:r>
              <a:rPr lang="fa-IR" dirty="0" smtClean="0"/>
              <a:t> </a:t>
            </a:r>
            <a:r>
              <a:rPr lang="ar-SA" dirty="0" smtClean="0"/>
              <a:t>های  سیاست</a:t>
            </a:r>
            <a:r>
              <a:rPr lang="fa-IR" dirty="0" smtClean="0"/>
              <a:t> </a:t>
            </a:r>
            <a:r>
              <a:rPr lang="ar-SA" dirty="0" smtClean="0"/>
              <a:t>گذاری؛ </a:t>
            </a:r>
            <a:endParaRPr lang="fa-IR" dirty="0" smtClean="0"/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ar-SA" dirty="0" smtClean="0"/>
              <a:t>درک سناریوها، راهبردها و چشم</a:t>
            </a:r>
            <a:r>
              <a:rPr lang="fa-IR" dirty="0" smtClean="0"/>
              <a:t> </a:t>
            </a:r>
            <a:r>
              <a:rPr lang="ar-SA" dirty="0" smtClean="0"/>
              <a:t>اندازهای جایگزین برای مدیریت عوامل کلیدی در  موقعیت</a:t>
            </a:r>
            <a:r>
              <a:rPr lang="fa-IR" dirty="0" smtClean="0"/>
              <a:t> </a:t>
            </a:r>
            <a:r>
              <a:rPr lang="ar-SA" dirty="0" smtClean="0"/>
              <a:t>های  سیاست</a:t>
            </a:r>
            <a:r>
              <a:rPr lang="fa-IR" dirty="0" smtClean="0"/>
              <a:t> </a:t>
            </a:r>
            <a:r>
              <a:rPr lang="ar-SA" dirty="0" smtClean="0"/>
              <a:t>گذاری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7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1066800"/>
          </a:xfrm>
        </p:spPr>
        <p:txBody>
          <a:bodyPr>
            <a:normAutofit/>
          </a:bodyPr>
          <a:lstStyle/>
          <a:p>
            <a:r>
              <a:rPr lang="fa-IR" sz="2700" b="1" dirty="0" smtClean="0"/>
              <a:t>4- چارچوب </a:t>
            </a:r>
            <a:r>
              <a:rPr lang="fa-IR" sz="2700" b="1" dirty="0"/>
              <a:t>های تحلیلی ارتباط هوشمندی راهبردی با سیاست </a:t>
            </a:r>
            <a:r>
              <a:rPr lang="fa-IR" sz="2700" b="1" dirty="0" smtClean="0"/>
              <a:t>گذاری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lnSpc>
                <a:spcPct val="150000"/>
              </a:lnSpc>
              <a:buClr>
                <a:srgbClr val="0000CC"/>
              </a:buClr>
              <a:buNone/>
            </a:pPr>
            <a:r>
              <a:rPr lang="fa-IR" sz="3300" b="1" i="1" dirty="0"/>
              <a:t>از منظر پنجره فرصت </a:t>
            </a:r>
            <a:endParaRPr lang="fa-IR" sz="3300" b="1" i="1" dirty="0" smtClean="0"/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>
                <a:solidFill>
                  <a:srgbClr val="0000CC"/>
                </a:solidFill>
              </a:rPr>
              <a:t>سیاست گذاری</a:t>
            </a:r>
            <a:r>
              <a:rPr lang="ar-SA" sz="3000" dirty="0" smtClean="0">
                <a:solidFill>
                  <a:srgbClr val="0000CC"/>
                </a:solidFill>
              </a:rPr>
              <a:t> مبتنی بر شواهد</a:t>
            </a:r>
            <a:r>
              <a:rPr lang="fa-IR" sz="3000" dirty="0" smtClean="0">
                <a:solidFill>
                  <a:srgbClr val="0000CC"/>
                </a:solidFill>
              </a:rPr>
              <a:t>: </a:t>
            </a:r>
            <a:r>
              <a:rPr lang="fa-IR" sz="3000" dirty="0" smtClean="0">
                <a:solidFill>
                  <a:srgbClr val="C00000"/>
                </a:solidFill>
              </a:rPr>
              <a:t>اتخاذ تصمیمات </a:t>
            </a:r>
            <a:r>
              <a:rPr lang="fa-IR" sz="3000" dirty="0" smtClean="0"/>
              <a:t>با کیفیت</a:t>
            </a:r>
            <a:r>
              <a:rPr lang="ar-SA" sz="3000" dirty="0" smtClean="0"/>
              <a:t> </a:t>
            </a:r>
            <a:r>
              <a:rPr lang="fa-IR" sz="3000" dirty="0" smtClean="0"/>
              <a:t>از طریق </a:t>
            </a:r>
            <a:r>
              <a:rPr lang="fa-IR" sz="3000" dirty="0" smtClean="0">
                <a:solidFill>
                  <a:srgbClr val="C00000"/>
                </a:solidFill>
              </a:rPr>
              <a:t>جمع آوری </a:t>
            </a:r>
            <a:r>
              <a:rPr lang="ar-SA" sz="3000" dirty="0" smtClean="0">
                <a:solidFill>
                  <a:srgbClr val="C00000"/>
                </a:solidFill>
              </a:rPr>
              <a:t>اطلاعات</a:t>
            </a:r>
            <a:r>
              <a:rPr lang="ar-SA" sz="3000" dirty="0" smtClean="0">
                <a:solidFill>
                  <a:srgbClr val="0000CC"/>
                </a:solidFill>
              </a:rPr>
              <a:t> </a:t>
            </a:r>
            <a:r>
              <a:rPr lang="ar-SA" sz="3000" dirty="0" smtClean="0"/>
              <a:t>گسترده و با کیف</a:t>
            </a:r>
            <a:r>
              <a:rPr lang="fa-IR" sz="3000" dirty="0" smtClean="0"/>
              <a:t>ی</a:t>
            </a:r>
            <a:r>
              <a:rPr lang="ar-SA" sz="3000" dirty="0" smtClean="0"/>
              <a:t>ت در مورد مسائل،</a:t>
            </a:r>
            <a:r>
              <a:rPr lang="fa-IR" sz="3000" dirty="0" smtClean="0"/>
              <a:t> </a:t>
            </a:r>
            <a:r>
              <a:rPr lang="fa-IR" sz="3000" dirty="0" smtClean="0">
                <a:solidFill>
                  <a:srgbClr val="C00000"/>
                </a:solidFill>
              </a:rPr>
              <a:t>تبدیل آن </a:t>
            </a:r>
            <a:r>
              <a:rPr lang="ar-SA" sz="3000" dirty="0" smtClean="0">
                <a:solidFill>
                  <a:srgbClr val="C00000"/>
                </a:solidFill>
              </a:rPr>
              <a:t> به دانش </a:t>
            </a:r>
            <a:r>
              <a:rPr lang="ar-SA" sz="3000" dirty="0" smtClean="0"/>
              <a:t>معنادار، و</a:t>
            </a:r>
            <a:r>
              <a:rPr lang="fa-IR" sz="3000" dirty="0" smtClean="0"/>
              <a:t> </a:t>
            </a:r>
            <a:r>
              <a:rPr lang="fa-IR" sz="3000" dirty="0" smtClean="0">
                <a:solidFill>
                  <a:srgbClr val="C00000"/>
                </a:solidFill>
              </a:rPr>
              <a:t>انتشار آن</a:t>
            </a:r>
            <a:r>
              <a:rPr lang="fa-IR" sz="3000" dirty="0" smtClean="0">
                <a:solidFill>
                  <a:srgbClr val="0000CC"/>
                </a:solidFill>
              </a:rPr>
              <a:t> </a:t>
            </a:r>
            <a:r>
              <a:rPr lang="ar-SA" sz="3000" dirty="0" smtClean="0"/>
              <a:t> در بین ذینفعان مختلف که قدرت عمل دارند</a:t>
            </a:r>
            <a:r>
              <a:rPr lang="fa-IR" sz="3000" dirty="0" smtClean="0"/>
              <a:t>؛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>
                <a:solidFill>
                  <a:srgbClr val="0000CC"/>
                </a:solidFill>
              </a:rPr>
              <a:t>شواهد: </a:t>
            </a:r>
            <a:r>
              <a:rPr lang="ar-SA" sz="3000" dirty="0" smtClean="0"/>
              <a:t>آمارهای رسمی (سرشماری‌ها، ‌آمارگیری‌های نمونه‌ای و آمارهای ثبتی)؛‌ آمارهای غیررسمی، نتایج پژوهش</a:t>
            </a:r>
            <a:r>
              <a:rPr lang="fa-IR" sz="3000" dirty="0" smtClean="0"/>
              <a:t> </a:t>
            </a:r>
            <a:r>
              <a:rPr lang="ar-SA" sz="3000" dirty="0" smtClean="0"/>
              <a:t>های دانشگاهی،‌ نظرات کارشناسی، ‌نتایج نظرسنجی‌ها، نگرش‌ها و ارزش</a:t>
            </a:r>
            <a:r>
              <a:rPr lang="fa-IR" sz="3000" dirty="0" smtClean="0"/>
              <a:t> </a:t>
            </a:r>
            <a:r>
              <a:rPr lang="ar-SA" sz="3000" dirty="0" smtClean="0"/>
              <a:t>ها (ذهنیت‌ها) و نتایج مبتنی بر پایش‌ها و ارزیابی برنامه</a:t>
            </a:r>
            <a:r>
              <a:rPr lang="fa-IR" sz="3000" dirty="0" smtClean="0"/>
              <a:t> </a:t>
            </a:r>
            <a:r>
              <a:rPr lang="ar-SA" sz="3000" dirty="0" smtClean="0"/>
              <a:t>ها </a:t>
            </a:r>
            <a:r>
              <a:rPr lang="fa-IR" sz="3000" dirty="0" smtClean="0"/>
              <a:t>.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r>
              <a:rPr lang="fa-IR" sz="3000" dirty="0" smtClean="0">
                <a:solidFill>
                  <a:srgbClr val="0000CC"/>
                </a:solidFill>
              </a:rPr>
              <a:t>پنجره فرصت </a:t>
            </a:r>
            <a:r>
              <a:rPr lang="fa-IR" sz="3000" dirty="0" smtClean="0"/>
              <a:t>یکی از چارچوب های سیاست گذاری مبتنی بر شواهد؛</a:t>
            </a:r>
          </a:p>
          <a:p>
            <a:pPr algn="just">
              <a:lnSpc>
                <a:spcPct val="150000"/>
              </a:lnSpc>
            </a:pPr>
            <a:endParaRPr lang="fa-IR" sz="3000" dirty="0" smtClean="0"/>
          </a:p>
          <a:p>
            <a:pPr algn="just">
              <a:buNone/>
            </a:pPr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8</a:t>
            </a:fld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itchFamily="2" charset="-78"/>
              </a:rPr>
              <a:pPr/>
              <a:t>9</a:t>
            </a:fld>
            <a:endParaRPr lang="fa-IR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38313"/>
            <a:ext cx="79248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6172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شکل2-پنجره فرصت: چارچوبی برای تبدیل شواهد به اقدامات سیاستی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/>
              <a:t>4- چارچوب های تحلیلی ارتباط هوشمندی راهبردی با سیاست گذاری(ادامه)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4286</TotalTime>
  <Words>3242</Words>
  <Application>Microsoft Office PowerPoint</Application>
  <PresentationFormat>On-screen Show (4:3)</PresentationFormat>
  <Paragraphs>347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B Titr</vt:lpstr>
      <vt:lpstr>Times New Roman</vt:lpstr>
      <vt:lpstr>Wingdings 2</vt:lpstr>
      <vt:lpstr>Arial</vt:lpstr>
      <vt:lpstr>Trebuchet MS</vt:lpstr>
      <vt:lpstr>B Nazanin</vt:lpstr>
      <vt:lpstr>Wingdings</vt:lpstr>
      <vt:lpstr>Calibri</vt:lpstr>
      <vt:lpstr>Georgia</vt:lpstr>
      <vt:lpstr>Urban</vt:lpstr>
      <vt:lpstr> هوشمندی راهبردی در سیاست گذاری علم، فناوری و نوآوری(STI): مفهوم شناسی، ابزارها و الگوها</vt:lpstr>
      <vt:lpstr>فهرست مطالب</vt:lpstr>
      <vt:lpstr>1- هوشمندی</vt:lpstr>
      <vt:lpstr>1- هوشمندی(ادامه)</vt:lpstr>
      <vt:lpstr>2- هوشمندی راهبردی </vt:lpstr>
      <vt:lpstr>3- هوشمندی راهبردی در سیاست گذاری </vt:lpstr>
      <vt:lpstr>3- هوشمندی راهبردی در سیاست گذاری (ادامه)</vt:lpstr>
      <vt:lpstr>4- چارچوب های تحلیلی ارتباط هوشمندی راهبردی با سیاست گذاری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5- ابزارهای هوشمندی راهبردی در سیاست گذاری</vt:lpstr>
      <vt:lpstr>5- ابزارهای هوشمندی راهبردی در سیاست گذاری(ادامه)</vt:lpstr>
      <vt:lpstr>PowerPoint Presentation</vt:lpstr>
      <vt:lpstr>PowerPoint Presentation</vt:lpstr>
      <vt:lpstr>PowerPoint Presentation</vt:lpstr>
      <vt:lpstr>PowerPoint Presentation</vt:lpstr>
      <vt:lpstr>5- ابزارهای هوشمندی راهبردی در سیاست گذاری (ادامه)</vt:lpstr>
      <vt:lpstr>PowerPoint Presentation</vt:lpstr>
      <vt:lpstr>5- ابزارهای هوشمندی راهبردی در سیاست گذاری (ادامه)</vt:lpstr>
      <vt:lpstr>5- ابزارهای هوشمندی راهبردی در سیاست گذاری (ادامه)</vt:lpstr>
      <vt:lpstr>5- ابزارهای هوشمندی راهبردی در سیاست گذاری (ادامه)</vt:lpstr>
      <vt:lpstr>PowerPoint Presentation</vt:lpstr>
      <vt:lpstr>5- ابزارهای هوشمندی راهبردی در سیاست گذاری (ادامه)</vt:lpstr>
      <vt:lpstr>PowerPoint Presentation</vt:lpstr>
      <vt:lpstr>PowerPoint Presentation</vt:lpstr>
      <vt:lpstr>6- جایگاه ابزارهای هوشمندی راهبردی در  گام های مختلف فرآیند سیاست گذاری </vt:lpstr>
      <vt:lpstr>7- مطالعه موردی (پروژه پامفا)</vt:lpstr>
      <vt:lpstr>7- مطالعه موردی (ادامه)</vt:lpstr>
      <vt:lpstr>7- مطالعه موردی (ادامه)</vt:lpstr>
      <vt:lpstr>7- مطالعه موردی (ادامه)</vt:lpstr>
      <vt:lpstr>7- مطالعه موردی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UA</dc:creator>
  <cp:lastModifiedBy>Windows User</cp:lastModifiedBy>
  <cp:revision>161</cp:revision>
  <dcterms:created xsi:type="dcterms:W3CDTF">2019-05-01T06:29:46Z</dcterms:created>
  <dcterms:modified xsi:type="dcterms:W3CDTF">2019-07-20T11:53:21Z</dcterms:modified>
</cp:coreProperties>
</file>