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 bookmarkIdSeed="3">
  <p:sldMasterIdLst>
    <p:sldMasterId id="2147483660" r:id="rId1"/>
  </p:sldMasterIdLst>
  <p:notesMasterIdLst>
    <p:notesMasterId r:id="rId44"/>
  </p:notesMasterIdLst>
  <p:sldIdLst>
    <p:sldId id="256" r:id="rId2"/>
    <p:sldId id="265" r:id="rId3"/>
    <p:sldId id="300" r:id="rId4"/>
    <p:sldId id="266" r:id="rId5"/>
    <p:sldId id="301" r:id="rId6"/>
    <p:sldId id="302" r:id="rId7"/>
    <p:sldId id="303" r:id="rId8"/>
    <p:sldId id="304" r:id="rId9"/>
    <p:sldId id="305" r:id="rId10"/>
    <p:sldId id="30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307" r:id="rId21"/>
    <p:sldId id="277" r:id="rId22"/>
    <p:sldId id="279" r:id="rId23"/>
    <p:sldId id="278" r:id="rId24"/>
    <p:sldId id="280" r:id="rId25"/>
    <p:sldId id="281" r:id="rId26"/>
    <p:sldId id="282" r:id="rId27"/>
    <p:sldId id="291" r:id="rId28"/>
    <p:sldId id="283" r:id="rId29"/>
    <p:sldId id="284" r:id="rId30"/>
    <p:sldId id="292" r:id="rId31"/>
    <p:sldId id="285" r:id="rId32"/>
    <p:sldId id="293" r:id="rId33"/>
    <p:sldId id="286" r:id="rId34"/>
    <p:sldId id="287" r:id="rId35"/>
    <p:sldId id="288" r:id="rId36"/>
    <p:sldId id="289" r:id="rId37"/>
    <p:sldId id="290" r:id="rId38"/>
    <p:sldId id="294" r:id="rId39"/>
    <p:sldId id="295" r:id="rId40"/>
    <p:sldId id="296" r:id="rId41"/>
    <p:sldId id="298" r:id="rId42"/>
    <p:sldId id="299" r:id="rId43"/>
  </p:sldIdLst>
  <p:sldSz cx="9144000" cy="6858000" type="screen4x3"/>
  <p:notesSz cx="6858000" cy="9144000"/>
  <p:embeddedFontLst>
    <p:embeddedFont>
      <p:font typeface="B Nazanin" panose="00000400000000000000" pitchFamily="2" charset="-78"/>
      <p:regular r:id="rId45"/>
      <p:bold r:id="rId46"/>
    </p:embeddedFont>
    <p:embeddedFont>
      <p:font typeface="Georgia" panose="02040502050405020303" pitchFamily="18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Tahoma" panose="020B0604030504040204" pitchFamily="34" charset="0"/>
      <p:regular r:id="rId53"/>
      <p:bold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Wingdings 2" panose="05020102010507070707" pitchFamily="18" charset="2"/>
      <p:regular r:id="rId59"/>
    </p:embeddedFont>
    <p:embeddedFont>
      <p:font typeface="Trebuchet MS" panose="020B0603020202020204" pitchFamily="34" charset="0"/>
      <p:regular r:id="rId60"/>
      <p:bold r:id="rId61"/>
      <p:italic r:id="rId62"/>
      <p:boldItalic r:id="rId63"/>
    </p:embeddedFont>
    <p:embeddedFont>
      <p:font typeface="B Titr" panose="00000700000000000000" pitchFamily="2" charset="-78"/>
      <p:bold r:id="rId64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FCE75-8111-42D0-81BF-6D9D4B43428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14FCA5-100E-4398-AA56-0CCD6DE0684E}">
      <dgm:prSet phldrT="[Text]" custT="1"/>
      <dgm:spPr/>
      <dgm:t>
        <a:bodyPr/>
        <a:lstStyle/>
        <a:p>
          <a:pPr algn="ctr" rtl="1"/>
          <a:r>
            <a:rPr lang="fa-IR" sz="2000" b="1" dirty="0" smtClean="0">
              <a:cs typeface="B Nazanin" panose="00000400000000000000" pitchFamily="2" charset="-78"/>
            </a:rPr>
            <a:t>دارایی صنعتی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7380399B-DA19-4426-BC35-E916490E1033}" type="parTrans" cxnId="{9097F2BB-7A7E-4E81-A3F8-53E7C6853BAA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989F5C04-5D05-40F6-B3B3-FB183BDBA23E}" type="sibTrans" cxnId="{9097F2BB-7A7E-4E81-A3F8-53E7C6853BAA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D77C277A-EE33-44B7-8802-177CB2A84860}">
      <dgm:prSet phldrT="[Text]" custT="1"/>
      <dgm:spPr/>
      <dgm:t>
        <a:bodyPr/>
        <a:lstStyle/>
        <a:p>
          <a:pPr algn="r" rtl="1"/>
          <a:r>
            <a:rPr lang="fa-IR" sz="2000" b="1" dirty="0" smtClean="0">
              <a:cs typeface="B Nazanin" panose="00000400000000000000" pitchFamily="2" charset="-78"/>
            </a:rPr>
            <a:t>گواهی ثبت اختراع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B32DBEF8-C55C-4F97-8FB5-470D897D1327}" type="parTrans" cxnId="{1C0C4134-E3DD-41A9-9829-87F4ADF1A611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D134524C-E56F-4121-B22E-5CC1C7AF336C}" type="sibTrans" cxnId="{1C0C4134-E3DD-41A9-9829-87F4ADF1A611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1861001A-E969-410C-BBAB-AAA860464073}">
      <dgm:prSet phldrT="[Text]" custT="1"/>
      <dgm:spPr/>
      <dgm:t>
        <a:bodyPr/>
        <a:lstStyle/>
        <a:p>
          <a:pPr algn="r" rtl="1"/>
          <a:r>
            <a:rPr lang="fa-IR" sz="2000" b="1" dirty="0" smtClean="0">
              <a:cs typeface="B Nazanin" panose="00000400000000000000" pitchFamily="2" charset="-78"/>
            </a:rPr>
            <a:t>طرح های صنعتی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24AF3D66-7CD9-4DD7-BB22-EBDB00C952ED}" type="parTrans" cxnId="{79F9DCA8-0617-4E92-95BD-7203BEA41FB2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EAE5C0F0-7247-4E43-8492-3FC9C78FF86B}" type="sibTrans" cxnId="{79F9DCA8-0617-4E92-95BD-7203BEA41FB2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D913654F-3D5D-4DC2-8360-7CCCA328371A}">
      <dgm:prSet phldrT="[Text]" custT="1"/>
      <dgm:spPr/>
      <dgm:t>
        <a:bodyPr/>
        <a:lstStyle/>
        <a:p>
          <a:pPr algn="ctr" rtl="1"/>
          <a:r>
            <a:rPr lang="fa-IR" sz="2000" b="1" dirty="0" smtClean="0">
              <a:cs typeface="B Nazanin" panose="00000400000000000000" pitchFamily="2" charset="-78"/>
            </a:rPr>
            <a:t>حق نشر دارایی‌های هنری و ادبی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035211FE-9630-4497-ADA2-C6C5B46093B2}" type="parTrans" cxnId="{D46417B3-14C3-42C9-803C-911EA62F44BC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F80F7A5A-DBA3-492E-BC3D-04B77B99D72D}" type="sibTrans" cxnId="{D46417B3-14C3-42C9-803C-911EA62F44BC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BA08C504-81CC-4E96-83B0-DC063184E991}">
      <dgm:prSet phldrT="[Text]" custT="1"/>
      <dgm:spPr/>
      <dgm:t>
        <a:bodyPr/>
        <a:lstStyle/>
        <a:p>
          <a:pPr algn="r" rtl="1"/>
          <a:r>
            <a:rPr lang="fa-IR" sz="2000" b="1" dirty="0" smtClean="0">
              <a:cs typeface="B Nazanin" panose="00000400000000000000" pitchFamily="2" charset="-78"/>
            </a:rPr>
            <a:t>آثار ادبی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A8772B32-69A0-4660-AA32-BCA43FAFAA8F}" type="parTrans" cxnId="{D1111764-010B-4A5A-86AA-BCAECA47DBB1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1EDE0A51-4B1B-455F-978A-B10D120DFEC0}" type="sibTrans" cxnId="{D1111764-010B-4A5A-86AA-BCAECA47DBB1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EC90ABE3-E213-4BCE-8E9A-55D9612DA62A}">
      <dgm:prSet phldrT="[Text]" custT="1"/>
      <dgm:spPr/>
      <dgm:t>
        <a:bodyPr/>
        <a:lstStyle/>
        <a:p>
          <a:pPr algn="r" rtl="1"/>
          <a:r>
            <a:rPr lang="fa-IR" sz="2000" b="1" dirty="0" smtClean="0">
              <a:cs typeface="B Nazanin" panose="00000400000000000000" pitchFamily="2" charset="-78"/>
            </a:rPr>
            <a:t>نرم افزار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BC68FCDB-9C5B-4806-B8CB-E69CEE4C7C66}" type="parTrans" cxnId="{6293CC6C-2229-45D2-9E7D-EDCBCBBCB445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54BA1C48-38A1-48B5-A450-C7B2E07216E3}" type="sibTrans" cxnId="{6293CC6C-2229-45D2-9E7D-EDCBCBBCB445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5C5BE040-C1D6-4676-813C-5FE0808AB43F}">
      <dgm:prSet phldrT="[Text]" custT="1"/>
      <dgm:spPr/>
      <dgm:t>
        <a:bodyPr/>
        <a:lstStyle/>
        <a:p>
          <a:pPr algn="r" rtl="1"/>
          <a:r>
            <a:rPr lang="fa-IR" sz="2000" b="1" dirty="0" smtClean="0">
              <a:cs typeface="B Nazanin" panose="00000400000000000000" pitchFamily="2" charset="-78"/>
            </a:rPr>
            <a:t>علائم تجاری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FA72E964-4483-4D07-AA6A-69C0C43CC9F1}" type="parTrans" cxnId="{33A6B5B1-CFCF-4AF3-BC7E-A42B7E99C16A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EB52C757-9DDB-44AF-8D90-094031D9AFBB}" type="sibTrans" cxnId="{33A6B5B1-CFCF-4AF3-BC7E-A42B7E99C16A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D5FA63EC-3C53-453A-899B-A247F77E96C3}">
      <dgm:prSet phldrT="[Text]" custT="1"/>
      <dgm:spPr/>
      <dgm:t>
        <a:bodyPr/>
        <a:lstStyle/>
        <a:p>
          <a:pPr algn="r" rtl="1"/>
          <a:r>
            <a:rPr lang="fa-IR" sz="2000" b="1" dirty="0" smtClean="0">
              <a:cs typeface="B Nazanin" panose="00000400000000000000" pitchFamily="2" charset="-78"/>
            </a:rPr>
            <a:t>نشان‌های جغرافیای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0D3B2C89-A6AA-4AA6-8DFB-4CA3EC21EF57}" type="parTrans" cxnId="{BAF92C30-2B68-4EB6-B44D-E094DBF12AE1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95C82754-365F-40F9-8025-C6F72F6EB53E}" type="sibTrans" cxnId="{BAF92C30-2B68-4EB6-B44D-E094DBF12AE1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CB503F9F-56F7-4AE7-AFC2-792BEAA3769A}">
      <dgm:prSet phldrT="[Text]" custT="1"/>
      <dgm:spPr/>
      <dgm:t>
        <a:bodyPr/>
        <a:lstStyle/>
        <a:p>
          <a:pPr algn="r" rtl="1"/>
          <a:r>
            <a:rPr lang="fa-IR" sz="2000" b="1" dirty="0" smtClean="0">
              <a:cs typeface="B Nazanin" panose="00000400000000000000" pitchFamily="2" charset="-78"/>
            </a:rPr>
            <a:t>اسرار تجاری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AED82270-AA45-4910-89CE-1723AE6DC8CF}" type="parTrans" cxnId="{B5E0AF42-C926-4DB3-8873-1B7C8D144A31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FFE7BBF2-E3E7-487A-9E50-F8165AE01105}" type="sibTrans" cxnId="{B5E0AF42-C926-4DB3-8873-1B7C8D144A31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93710024-EF52-457B-84F8-DEA771996C74}">
      <dgm:prSet phldrT="[Text]" custT="1"/>
      <dgm:spPr/>
      <dgm:t>
        <a:bodyPr/>
        <a:lstStyle/>
        <a:p>
          <a:pPr algn="r" rtl="1"/>
          <a:r>
            <a:rPr lang="fa-IR" sz="2000" b="1" dirty="0" smtClean="0">
              <a:cs typeface="B Nazanin" panose="00000400000000000000" pitchFamily="2" charset="-78"/>
            </a:rPr>
            <a:t>آثار هنری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9EAE3460-0EAF-48AB-81D5-8E07EC8064AB}" type="parTrans" cxnId="{18870D63-570A-462B-90DA-115A03E44423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D68805D7-0765-418A-94E8-7AC87146E5F3}" type="sibTrans" cxnId="{18870D63-570A-462B-90DA-115A03E44423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5ECB19B5-8F65-4C42-957F-4FAEC04B6C06}" type="pres">
      <dgm:prSet presAssocID="{FD2FCE75-8111-42D0-81BF-6D9D4B4342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28AEE1-7CB1-4BE8-8389-D4A2D12B0B7E}" type="pres">
      <dgm:prSet presAssocID="{C514FCA5-100E-4398-AA56-0CCD6DE0684E}" presName="composite" presStyleCnt="0"/>
      <dgm:spPr/>
    </dgm:pt>
    <dgm:pt modelId="{BB5F8D8F-BEDC-49AC-A03D-F2773F894F19}" type="pres">
      <dgm:prSet presAssocID="{C514FCA5-100E-4398-AA56-0CCD6DE0684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CF693-9464-4BE3-AD13-E97C8097FDC7}" type="pres">
      <dgm:prSet presAssocID="{C514FCA5-100E-4398-AA56-0CCD6DE0684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BDCB9-CF88-4734-9A88-3D9A59B6511F}" type="pres">
      <dgm:prSet presAssocID="{989F5C04-5D05-40F6-B3B3-FB183BDBA23E}" presName="space" presStyleCnt="0"/>
      <dgm:spPr/>
    </dgm:pt>
    <dgm:pt modelId="{32AD3E22-E3F1-4B51-A50D-8508A56F3E58}" type="pres">
      <dgm:prSet presAssocID="{D913654F-3D5D-4DC2-8360-7CCCA328371A}" presName="composite" presStyleCnt="0"/>
      <dgm:spPr/>
    </dgm:pt>
    <dgm:pt modelId="{0DFE6596-ABF0-4363-8D5A-29AAAFFEAC42}" type="pres">
      <dgm:prSet presAssocID="{D913654F-3D5D-4DC2-8360-7CCCA328371A}" presName="parTx" presStyleLbl="alignNode1" presStyleIdx="1" presStyleCnt="2" custLinFactNeighborX="2230" custLinFactNeighborY="-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8982E-BC4A-441B-BFBF-168B8F6389F9}" type="pres">
      <dgm:prSet presAssocID="{D913654F-3D5D-4DC2-8360-7CCCA328371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2A133D-6BF7-4B67-A3A2-B5C7851756D2}" type="presOf" srcId="{FD2FCE75-8111-42D0-81BF-6D9D4B434281}" destId="{5ECB19B5-8F65-4C42-957F-4FAEC04B6C06}" srcOrd="0" destOrd="0" presId="urn:microsoft.com/office/officeart/2005/8/layout/hList1"/>
    <dgm:cxn modelId="{267C6003-E6CF-4D61-87D5-DA3F0C410F0D}" type="presOf" srcId="{1861001A-E969-410C-BBAB-AAA860464073}" destId="{8D3CF693-9464-4BE3-AD13-E97C8097FDC7}" srcOrd="0" destOrd="1" presId="urn:microsoft.com/office/officeart/2005/8/layout/hList1"/>
    <dgm:cxn modelId="{1C0C4134-E3DD-41A9-9829-87F4ADF1A611}" srcId="{C514FCA5-100E-4398-AA56-0CCD6DE0684E}" destId="{D77C277A-EE33-44B7-8802-177CB2A84860}" srcOrd="0" destOrd="0" parTransId="{B32DBEF8-C55C-4F97-8FB5-470D897D1327}" sibTransId="{D134524C-E56F-4121-B22E-5CC1C7AF336C}"/>
    <dgm:cxn modelId="{37FC5CE0-7269-476F-82C6-D19F86771DDB}" type="presOf" srcId="{5C5BE040-C1D6-4676-813C-5FE0808AB43F}" destId="{8D3CF693-9464-4BE3-AD13-E97C8097FDC7}" srcOrd="0" destOrd="2" presId="urn:microsoft.com/office/officeart/2005/8/layout/hList1"/>
    <dgm:cxn modelId="{B754C8CB-D534-4C46-8781-3291B823897F}" type="presOf" srcId="{D77C277A-EE33-44B7-8802-177CB2A84860}" destId="{8D3CF693-9464-4BE3-AD13-E97C8097FDC7}" srcOrd="0" destOrd="0" presId="urn:microsoft.com/office/officeart/2005/8/layout/hList1"/>
    <dgm:cxn modelId="{79F9DCA8-0617-4E92-95BD-7203BEA41FB2}" srcId="{C514FCA5-100E-4398-AA56-0CCD6DE0684E}" destId="{1861001A-E969-410C-BBAB-AAA860464073}" srcOrd="1" destOrd="0" parTransId="{24AF3D66-7CD9-4DD7-BB22-EBDB00C952ED}" sibTransId="{EAE5C0F0-7247-4E43-8492-3FC9C78FF86B}"/>
    <dgm:cxn modelId="{9555326B-EBB0-4912-A33C-F0A8F51E3BD1}" type="presOf" srcId="{CB503F9F-56F7-4AE7-AFC2-792BEAA3769A}" destId="{8D3CF693-9464-4BE3-AD13-E97C8097FDC7}" srcOrd="0" destOrd="4" presId="urn:microsoft.com/office/officeart/2005/8/layout/hList1"/>
    <dgm:cxn modelId="{9097F2BB-7A7E-4E81-A3F8-53E7C6853BAA}" srcId="{FD2FCE75-8111-42D0-81BF-6D9D4B434281}" destId="{C514FCA5-100E-4398-AA56-0CCD6DE0684E}" srcOrd="0" destOrd="0" parTransId="{7380399B-DA19-4426-BC35-E916490E1033}" sibTransId="{989F5C04-5D05-40F6-B3B3-FB183BDBA23E}"/>
    <dgm:cxn modelId="{0F6D6956-62B2-4E67-A14F-4FF7840EC6B4}" type="presOf" srcId="{EC90ABE3-E213-4BCE-8E9A-55D9612DA62A}" destId="{24E8982E-BC4A-441B-BFBF-168B8F6389F9}" srcOrd="0" destOrd="2" presId="urn:microsoft.com/office/officeart/2005/8/layout/hList1"/>
    <dgm:cxn modelId="{6293CC6C-2229-45D2-9E7D-EDCBCBBCB445}" srcId="{D913654F-3D5D-4DC2-8360-7CCCA328371A}" destId="{EC90ABE3-E213-4BCE-8E9A-55D9612DA62A}" srcOrd="2" destOrd="0" parTransId="{BC68FCDB-9C5B-4806-B8CB-E69CEE4C7C66}" sibTransId="{54BA1C48-38A1-48B5-A450-C7B2E07216E3}"/>
    <dgm:cxn modelId="{B5E0AF42-C926-4DB3-8873-1B7C8D144A31}" srcId="{C514FCA5-100E-4398-AA56-0CCD6DE0684E}" destId="{CB503F9F-56F7-4AE7-AFC2-792BEAA3769A}" srcOrd="4" destOrd="0" parTransId="{AED82270-AA45-4910-89CE-1723AE6DC8CF}" sibTransId="{FFE7BBF2-E3E7-487A-9E50-F8165AE01105}"/>
    <dgm:cxn modelId="{A2E90766-E659-476E-996D-37ACFF0A469F}" type="presOf" srcId="{BA08C504-81CC-4E96-83B0-DC063184E991}" destId="{24E8982E-BC4A-441B-BFBF-168B8F6389F9}" srcOrd="0" destOrd="0" presId="urn:microsoft.com/office/officeart/2005/8/layout/hList1"/>
    <dgm:cxn modelId="{BAF92C30-2B68-4EB6-B44D-E094DBF12AE1}" srcId="{C514FCA5-100E-4398-AA56-0CCD6DE0684E}" destId="{D5FA63EC-3C53-453A-899B-A247F77E96C3}" srcOrd="3" destOrd="0" parTransId="{0D3B2C89-A6AA-4AA6-8DFB-4CA3EC21EF57}" sibTransId="{95C82754-365F-40F9-8025-C6F72F6EB53E}"/>
    <dgm:cxn modelId="{95A49D68-32F2-4F8D-AC59-11DF43477373}" type="presOf" srcId="{C514FCA5-100E-4398-AA56-0CCD6DE0684E}" destId="{BB5F8D8F-BEDC-49AC-A03D-F2773F894F19}" srcOrd="0" destOrd="0" presId="urn:microsoft.com/office/officeart/2005/8/layout/hList1"/>
    <dgm:cxn modelId="{33A6B5B1-CFCF-4AF3-BC7E-A42B7E99C16A}" srcId="{C514FCA5-100E-4398-AA56-0CCD6DE0684E}" destId="{5C5BE040-C1D6-4676-813C-5FE0808AB43F}" srcOrd="2" destOrd="0" parTransId="{FA72E964-4483-4D07-AA6A-69C0C43CC9F1}" sibTransId="{EB52C757-9DDB-44AF-8D90-094031D9AFBB}"/>
    <dgm:cxn modelId="{1E04547B-F8BE-48C3-9808-A6895A4EA789}" type="presOf" srcId="{D913654F-3D5D-4DC2-8360-7CCCA328371A}" destId="{0DFE6596-ABF0-4363-8D5A-29AAAFFEAC42}" srcOrd="0" destOrd="0" presId="urn:microsoft.com/office/officeart/2005/8/layout/hList1"/>
    <dgm:cxn modelId="{8836F38F-806B-4BB9-B2C8-959BA20133C3}" type="presOf" srcId="{93710024-EF52-457B-84F8-DEA771996C74}" destId="{24E8982E-BC4A-441B-BFBF-168B8F6389F9}" srcOrd="0" destOrd="1" presId="urn:microsoft.com/office/officeart/2005/8/layout/hList1"/>
    <dgm:cxn modelId="{18870D63-570A-462B-90DA-115A03E44423}" srcId="{D913654F-3D5D-4DC2-8360-7CCCA328371A}" destId="{93710024-EF52-457B-84F8-DEA771996C74}" srcOrd="1" destOrd="0" parTransId="{9EAE3460-0EAF-48AB-81D5-8E07EC8064AB}" sibTransId="{D68805D7-0765-418A-94E8-7AC87146E5F3}"/>
    <dgm:cxn modelId="{8A5D032B-F9E6-43F7-83D4-4C5C6CA89660}" type="presOf" srcId="{D5FA63EC-3C53-453A-899B-A247F77E96C3}" destId="{8D3CF693-9464-4BE3-AD13-E97C8097FDC7}" srcOrd="0" destOrd="3" presId="urn:microsoft.com/office/officeart/2005/8/layout/hList1"/>
    <dgm:cxn modelId="{D1111764-010B-4A5A-86AA-BCAECA47DBB1}" srcId="{D913654F-3D5D-4DC2-8360-7CCCA328371A}" destId="{BA08C504-81CC-4E96-83B0-DC063184E991}" srcOrd="0" destOrd="0" parTransId="{A8772B32-69A0-4660-AA32-BCA43FAFAA8F}" sibTransId="{1EDE0A51-4B1B-455F-978A-B10D120DFEC0}"/>
    <dgm:cxn modelId="{D46417B3-14C3-42C9-803C-911EA62F44BC}" srcId="{FD2FCE75-8111-42D0-81BF-6D9D4B434281}" destId="{D913654F-3D5D-4DC2-8360-7CCCA328371A}" srcOrd="1" destOrd="0" parTransId="{035211FE-9630-4497-ADA2-C6C5B46093B2}" sibTransId="{F80F7A5A-DBA3-492E-BC3D-04B77B99D72D}"/>
    <dgm:cxn modelId="{4B16822D-B84B-4AD1-97F1-61D1FBC2E1EB}" type="presParOf" srcId="{5ECB19B5-8F65-4C42-957F-4FAEC04B6C06}" destId="{9A28AEE1-7CB1-4BE8-8389-D4A2D12B0B7E}" srcOrd="0" destOrd="0" presId="urn:microsoft.com/office/officeart/2005/8/layout/hList1"/>
    <dgm:cxn modelId="{F6735E6E-61CF-4EA2-8325-2FAA01354EB4}" type="presParOf" srcId="{9A28AEE1-7CB1-4BE8-8389-D4A2D12B0B7E}" destId="{BB5F8D8F-BEDC-49AC-A03D-F2773F894F19}" srcOrd="0" destOrd="0" presId="urn:microsoft.com/office/officeart/2005/8/layout/hList1"/>
    <dgm:cxn modelId="{DCAF3D19-0C48-4657-8EA3-DFE296AA4BBD}" type="presParOf" srcId="{9A28AEE1-7CB1-4BE8-8389-D4A2D12B0B7E}" destId="{8D3CF693-9464-4BE3-AD13-E97C8097FDC7}" srcOrd="1" destOrd="0" presId="urn:microsoft.com/office/officeart/2005/8/layout/hList1"/>
    <dgm:cxn modelId="{A9282878-B33F-4FAA-8B53-FDA6947C04FA}" type="presParOf" srcId="{5ECB19B5-8F65-4C42-957F-4FAEC04B6C06}" destId="{2C6BDCB9-CF88-4734-9A88-3D9A59B6511F}" srcOrd="1" destOrd="0" presId="urn:microsoft.com/office/officeart/2005/8/layout/hList1"/>
    <dgm:cxn modelId="{55D05D18-F41D-472E-AEE4-F78394C3EAEC}" type="presParOf" srcId="{5ECB19B5-8F65-4C42-957F-4FAEC04B6C06}" destId="{32AD3E22-E3F1-4B51-A50D-8508A56F3E58}" srcOrd="2" destOrd="0" presId="urn:microsoft.com/office/officeart/2005/8/layout/hList1"/>
    <dgm:cxn modelId="{EE7357CD-ECDB-4E05-A0BC-E57B6745A0CD}" type="presParOf" srcId="{32AD3E22-E3F1-4B51-A50D-8508A56F3E58}" destId="{0DFE6596-ABF0-4363-8D5A-29AAAFFEAC42}" srcOrd="0" destOrd="0" presId="urn:microsoft.com/office/officeart/2005/8/layout/hList1"/>
    <dgm:cxn modelId="{16FE62ED-9331-44DA-B977-FE7CF7CEC7F4}" type="presParOf" srcId="{32AD3E22-E3F1-4B51-A50D-8508A56F3E58}" destId="{24E8982E-BC4A-441B-BFBF-168B8F6389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F8D8F-BEDC-49AC-A03D-F2773F894F19}">
      <dsp:nvSpPr>
        <dsp:cNvPr id="0" name=""/>
        <dsp:cNvSpPr/>
      </dsp:nvSpPr>
      <dsp:spPr>
        <a:xfrm>
          <a:off x="33" y="7846"/>
          <a:ext cx="3230233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دارایی صنعتی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33" y="7846"/>
        <a:ext cx="3230233" cy="1152000"/>
      </dsp:txXfrm>
    </dsp:sp>
    <dsp:sp modelId="{8D3CF693-9464-4BE3-AD13-E97C8097FDC7}">
      <dsp:nvSpPr>
        <dsp:cNvPr id="0" name=""/>
        <dsp:cNvSpPr/>
      </dsp:nvSpPr>
      <dsp:spPr>
        <a:xfrm>
          <a:off x="33" y="1159846"/>
          <a:ext cx="3230233" cy="2360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B Nazanin" panose="00000400000000000000" pitchFamily="2" charset="-78"/>
            </a:rPr>
            <a:t>گواهی ثبت اختراع</a:t>
          </a:r>
          <a:endParaRPr lang="en-US" sz="2000" b="1" kern="1200" dirty="0">
            <a:cs typeface="B Nazanin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B Nazanin" panose="00000400000000000000" pitchFamily="2" charset="-78"/>
            </a:rPr>
            <a:t>طرح های صنعتی</a:t>
          </a:r>
          <a:endParaRPr lang="en-US" sz="2000" b="1" kern="1200" dirty="0">
            <a:cs typeface="B Nazanin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B Nazanin" panose="00000400000000000000" pitchFamily="2" charset="-78"/>
            </a:rPr>
            <a:t>علائم تجاری</a:t>
          </a:r>
          <a:endParaRPr lang="en-US" sz="2000" b="1" kern="1200" dirty="0">
            <a:cs typeface="B Nazanin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B Nazanin" panose="00000400000000000000" pitchFamily="2" charset="-78"/>
            </a:rPr>
            <a:t>نشان‌های جغرافیای</a:t>
          </a:r>
          <a:endParaRPr lang="en-US" sz="2000" b="1" kern="1200" dirty="0">
            <a:cs typeface="B Nazanin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B Nazanin" panose="00000400000000000000" pitchFamily="2" charset="-78"/>
            </a:rPr>
            <a:t>اسرار تجاری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33" y="1159846"/>
        <a:ext cx="3230233" cy="2360699"/>
      </dsp:txXfrm>
    </dsp:sp>
    <dsp:sp modelId="{0DFE6596-ABF0-4363-8D5A-29AAAFFEAC42}">
      <dsp:nvSpPr>
        <dsp:cNvPr id="0" name=""/>
        <dsp:cNvSpPr/>
      </dsp:nvSpPr>
      <dsp:spPr>
        <a:xfrm>
          <a:off x="3682534" y="0"/>
          <a:ext cx="3230233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حق نشر دارایی‌های هنری و ادبی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3682534" y="0"/>
        <a:ext cx="3230233" cy="1152000"/>
      </dsp:txXfrm>
    </dsp:sp>
    <dsp:sp modelId="{24E8982E-BC4A-441B-BFBF-168B8F6389F9}">
      <dsp:nvSpPr>
        <dsp:cNvPr id="0" name=""/>
        <dsp:cNvSpPr/>
      </dsp:nvSpPr>
      <dsp:spPr>
        <a:xfrm>
          <a:off x="3682500" y="1159846"/>
          <a:ext cx="3230233" cy="2360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B Nazanin" panose="00000400000000000000" pitchFamily="2" charset="-78"/>
            </a:rPr>
            <a:t>آثار ادبی</a:t>
          </a:r>
          <a:endParaRPr lang="en-US" sz="2000" b="1" kern="1200" dirty="0">
            <a:cs typeface="B Nazanin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B Nazanin" panose="00000400000000000000" pitchFamily="2" charset="-78"/>
            </a:rPr>
            <a:t>آثار هنری</a:t>
          </a:r>
          <a:endParaRPr lang="en-US" sz="2000" b="1" kern="1200" dirty="0">
            <a:cs typeface="B Nazanin" panose="000004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B Nazanin" panose="00000400000000000000" pitchFamily="2" charset="-78"/>
            </a:rPr>
            <a:t>نرم افزار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3682500" y="1159846"/>
        <a:ext cx="3230233" cy="2360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B04AA18-DFED-4F27-9C54-063C79362A09}" type="datetimeFigureOut">
              <a:rPr lang="fa-IR" smtClean="0"/>
              <a:t>21/11/1440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7B66258-224A-4F79-A336-79A37C3929B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71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6258-224A-4F79-A336-79A37C3929B0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347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9C2CC84B-FF26-49AD-9055-D10ADAF1447A}" type="datetime1">
              <a:rPr lang="fa-IR" smtClean="0"/>
              <a:t>21/11/1440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526317" y="6526176"/>
            <a:ext cx="132588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از 42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01964"/>
            <a:ext cx="762000" cy="365760"/>
          </a:xfrm>
        </p:spPr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9000D1E1-ED5A-4CEF-9130-9EE2693A80B7}" type="datetime1">
              <a:rPr lang="fa-IR" smtClean="0"/>
              <a:t>21/11/1440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FE78EBF5-C6D6-4820-88E2-027C28BC77A9}" type="datetime1">
              <a:rPr lang="fa-IR" smtClean="0"/>
              <a:t>21/11/1440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F79FA725-52E2-44E8-93EF-7312AFE9BABF}" type="datetime1">
              <a:rPr lang="fa-IR" smtClean="0"/>
              <a:t>21/11/1440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59CDE180-F0F1-4FBF-90F4-3F62003C676D}" type="datetime1">
              <a:rPr lang="fa-IR" smtClean="0"/>
              <a:t>21/11/1440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50DCD048-9137-4C70-AA11-21DF5BC22D46}" type="datetime1">
              <a:rPr lang="fa-IR" smtClean="0"/>
              <a:t>21/11/1440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F52337F-3D7B-4704-A2C5-C23137247681}" type="datetime1">
              <a:rPr lang="fa-IR" smtClean="0"/>
              <a:t>21/11/1440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40568" y="6401702"/>
            <a:ext cx="132588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از 42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BD4E9E9C-3CC8-43CA-97FA-71AF33751C4B}" type="datetime1">
              <a:rPr lang="fa-IR" smtClean="0"/>
              <a:t>21/11/1440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494318" y="6505119"/>
            <a:ext cx="132588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از 42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187624" cy="365760"/>
          </a:xfrm>
        </p:spPr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1E70EF23-AE82-4E19-BB87-4BC3B7387798}" type="datetime1">
              <a:rPr lang="fa-IR" smtClean="0"/>
              <a:t>21/11/1440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dirty="0" smtClean="0"/>
              <a:t>از 42</a:t>
            </a: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D23F025F-A80A-4FBF-9EFE-1D9A8E32FEAB}" type="datetime1">
              <a:rPr lang="fa-IR" smtClean="0"/>
              <a:t>21/11/1440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660" y="1484784"/>
            <a:ext cx="8458200" cy="1470025"/>
          </a:xfrm>
        </p:spPr>
        <p:txBody>
          <a:bodyPr>
            <a:normAutofit/>
          </a:bodyPr>
          <a:lstStyle/>
          <a:p>
            <a:r>
              <a:rPr lang="fa-IR" sz="3200" b="1" dirty="0"/>
              <a:t>سیاست‌های نظام مالکیت فکری با هدف توسعه نوآوری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/>
              <a:t>میترا امین </a:t>
            </a:r>
            <a:r>
              <a:rPr lang="fa-IR" b="1" dirty="0" smtClean="0"/>
              <a:t>لو</a:t>
            </a:r>
          </a:p>
          <a:p>
            <a:pPr algn="ctr"/>
            <a:r>
              <a:rPr lang="fa-IR" b="1" dirty="0"/>
              <a:t>مرضیه </a:t>
            </a:r>
            <a:r>
              <a:rPr lang="fa-IR" b="1" dirty="0" smtClean="0"/>
              <a:t>یعقوبی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732" y="1556792"/>
            <a:ext cx="4752528" cy="648072"/>
          </a:xfrm>
        </p:spPr>
        <p:txBody>
          <a:bodyPr>
            <a:normAutofit/>
          </a:bodyPr>
          <a:lstStyle/>
          <a:p>
            <a:pPr algn="ctr"/>
            <a:r>
              <a:rPr lang="fa-IR" sz="3000" b="1" dirty="0">
                <a:solidFill>
                  <a:srgbClr val="FF0000"/>
                </a:solidFill>
                <a:cs typeface="B Nazanin" panose="00000400000000000000" pitchFamily="2" charset="-78"/>
              </a:rPr>
              <a:t>برنامه کامپیوتری</a:t>
            </a:r>
            <a:endParaRPr lang="en-US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3744416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endParaRPr lang="fa-IR" dirty="0"/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مجموعه‌ای </a:t>
            </a:r>
            <a:r>
              <a:rPr lang="fa-IR" dirty="0"/>
              <a:t>از دستورالعمل‌ها و </a:t>
            </a:r>
            <a:r>
              <a:rPr lang="fa-IR" dirty="0" smtClean="0"/>
              <a:t>کدها</a:t>
            </a:r>
            <a:endParaRPr lang="fa-IR" dirty="0"/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fa-IR" dirty="0"/>
              <a:t>کنترل </a:t>
            </a:r>
            <a:r>
              <a:rPr lang="fa-IR" dirty="0" smtClean="0"/>
              <a:t>عملیات‌ </a:t>
            </a:r>
            <a:r>
              <a:rPr lang="fa-IR" dirty="0"/>
              <a:t>کامپیوتر را </a:t>
            </a:r>
            <a:r>
              <a:rPr lang="fa-IR" dirty="0" smtClean="0"/>
              <a:t>برای انجام یک کارکر خاص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عدم حمایت برنامه </a:t>
            </a:r>
            <a:r>
              <a:rPr lang="fa-IR" dirty="0"/>
              <a:t>کامپیوتری به طور جداگانه در </a:t>
            </a:r>
            <a:r>
              <a:rPr lang="fa-IR" dirty="0" smtClean="0"/>
              <a:t>پیمان </a:t>
            </a:r>
            <a:r>
              <a:rPr lang="fa-IR" dirty="0"/>
              <a:t>نامه برن </a:t>
            </a:r>
            <a:endParaRPr lang="fa-IR" dirty="0" smtClean="0"/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محصولی مرتبط با آن در حمایت حوزه </a:t>
            </a:r>
            <a:r>
              <a:rPr lang="fa-IR" dirty="0"/>
              <a:t>آثار هنری، علمی و ادبی </a:t>
            </a:r>
            <a:endParaRPr lang="fa-IR" dirty="0" smtClean="0"/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برنامه </a:t>
            </a:r>
            <a:r>
              <a:rPr lang="fa-IR" dirty="0"/>
              <a:t>کامپیوتری تحت نظر قانون حق نشر بسیاری از کشورها و همچنین تحت «معاهده کپی‌رایت وایپو</a:t>
            </a:r>
            <a:r>
              <a:rPr lang="fa-IR" dirty="0" smtClean="0"/>
              <a:t>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597" y="6381328"/>
            <a:ext cx="1338064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mtClean="0"/>
              <a:pPr algn="ctr"/>
              <a:t>10</a:t>
            </a:fld>
            <a:r>
              <a:rPr lang="fa-IR" dirty="0" smtClean="0"/>
              <a:t> </a:t>
            </a:r>
            <a:r>
              <a:rPr lang="fa-IR" dirty="0">
                <a:cs typeface="B Nazanin" pitchFamily="2" charset="-78"/>
              </a:rPr>
              <a:t>از 42</a:t>
            </a:r>
            <a:endParaRPr lang="fa-I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50128" y="980728"/>
            <a:ext cx="4782312" cy="743590"/>
          </a:xfrm>
          <a:prstGeom prst="rect">
            <a:avLst/>
          </a:prstGeom>
        </p:spPr>
        <p:txBody>
          <a:bodyPr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انواع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دارایی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فکری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5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765286"/>
              </p:ext>
            </p:extLst>
          </p:nvPr>
        </p:nvGraphicFramePr>
        <p:xfrm>
          <a:off x="237873" y="1628800"/>
          <a:ext cx="8726615" cy="4645288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1104603">
                  <a:extLst>
                    <a:ext uri="{9D8B030D-6E8A-4147-A177-3AD203B41FA5}">
                      <a16:colId xmlns:a16="http://schemas.microsoft.com/office/drawing/2014/main" val="857300559"/>
                    </a:ext>
                  </a:extLst>
                </a:gridCol>
                <a:gridCol w="1125541">
                  <a:extLst>
                    <a:ext uri="{9D8B030D-6E8A-4147-A177-3AD203B41FA5}">
                      <a16:colId xmlns:a16="http://schemas.microsoft.com/office/drawing/2014/main" val="3244589659"/>
                    </a:ext>
                  </a:extLst>
                </a:gridCol>
                <a:gridCol w="1469184">
                  <a:extLst>
                    <a:ext uri="{9D8B030D-6E8A-4147-A177-3AD203B41FA5}">
                      <a16:colId xmlns:a16="http://schemas.microsoft.com/office/drawing/2014/main" val="244852267"/>
                    </a:ext>
                  </a:extLst>
                </a:gridCol>
                <a:gridCol w="895560">
                  <a:extLst>
                    <a:ext uri="{9D8B030D-6E8A-4147-A177-3AD203B41FA5}">
                      <a16:colId xmlns:a16="http://schemas.microsoft.com/office/drawing/2014/main" val="528353054"/>
                    </a:ext>
                  </a:extLst>
                </a:gridCol>
                <a:gridCol w="1830400">
                  <a:extLst>
                    <a:ext uri="{9D8B030D-6E8A-4147-A177-3AD203B41FA5}">
                      <a16:colId xmlns:a16="http://schemas.microsoft.com/office/drawing/2014/main" val="314997292"/>
                    </a:ext>
                  </a:extLst>
                </a:gridCol>
                <a:gridCol w="2301327">
                  <a:extLst>
                    <a:ext uri="{9D8B030D-6E8A-4147-A177-3AD203B41FA5}">
                      <a16:colId xmlns:a16="http://schemas.microsoft.com/office/drawing/2014/main" val="575374256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نوع دارایی فکری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عنصر موردحمایت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نقض حق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فرآیند ثبت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مدت حمایت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مثال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57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گواهی ثبت اختراع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جوانب فنی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استفاده، ساخت، ارائه، فروش، واردات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بله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حداکثر 20 سال از تسلیم اظهارنامه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فناوری یا ساختار جدید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27669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طرح صنعتی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خصوصیات ظاهری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استفاده، ساخت، ارائه، فروش، واردات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بله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15 سال از زمان اظهارنامه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ساختار طاهری محصولات و ابزارها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22328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علامت تجاری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برند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بهره­برداری تبلیغاتی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اختیاری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متمایز، محدود از طریق استفاده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علامتها، لوگو ها، شعارهای تبلیغاتی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20133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حق نشر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اثر مولف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انتشار بدون مجوز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اختیاری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طول عمر به اضافه70 سال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نرم افزار ، موسیقی، محتوای وبسایت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68026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اسرار تجاری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اطلاعات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استفاده نابجای از اطلاعات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متمایز، محدود به محرمانگی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لیست مشتریان، فرمولاسیون تولید، الگوریتم ها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83239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نشان‌های جغرافیایی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محصول مبدا جغرافیایی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استفاده خارج از محل جغرافیایی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اختیاری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نامحدود تا زمان انصراف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صنایع دستی محلی</a:t>
                      </a:r>
                      <a:endParaRPr lang="en-US" sz="14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محصولات غذایی فرآوری محل خاص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33865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1547664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mtClean="0">
                <a:cs typeface="B Nazanin" panose="00000400000000000000" pitchFamily="2" charset="-78"/>
              </a:rPr>
              <a:pPr algn="ctr"/>
              <a:t>11</a:t>
            </a:fld>
            <a:r>
              <a:rPr lang="fa-IR" dirty="0" smtClean="0"/>
              <a:t> </a:t>
            </a:r>
            <a:r>
              <a:rPr lang="fa-IR" dirty="0">
                <a:cs typeface="B Nazanin" pitchFamily="2" charset="-78"/>
              </a:rPr>
              <a:t>از 42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0" y="764704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خلاصه انواع دارائی های فکری وروش های حمایتی و پیگیری حفاظت ازآنها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500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802" y="908720"/>
            <a:ext cx="68996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2- سازمان‌های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بین المللی مرتبط با مالکیت فکری</a:t>
            </a:r>
          </a:p>
        </p:txBody>
      </p:sp>
      <p:sp>
        <p:nvSpPr>
          <p:cNvPr id="3" name="Rectangle 2"/>
          <p:cNvSpPr/>
          <p:nvPr/>
        </p:nvSpPr>
        <p:spPr>
          <a:xfrm>
            <a:off x="4911327" y="1764440"/>
            <a:ext cx="3706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1- سازمان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جهانی مالکیت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فکری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0320" y="2420888"/>
            <a:ext cx="779020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از نهادهای زیرمجموعه سازمان ملل </a:t>
            </a:r>
            <a:r>
              <a:rPr lang="fa-IR" sz="2400" dirty="0" smtClean="0">
                <a:cs typeface="B Nazanin" pitchFamily="2" charset="-78"/>
              </a:rPr>
              <a:t>که در سال 1967 تاسیس شد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مقر سازمان جهانی مالکیت فکری در ژنو، </a:t>
            </a:r>
            <a:r>
              <a:rPr lang="fa-IR" sz="2400" dirty="0" smtClean="0">
                <a:cs typeface="B Nazanin" pitchFamily="2" charset="-78"/>
              </a:rPr>
              <a:t>سویس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192 کشور عضو تا </a:t>
            </a:r>
            <a:r>
              <a:rPr lang="fa-IR" sz="2400" dirty="0">
                <a:cs typeface="B Nazanin" pitchFamily="2" charset="-78"/>
              </a:rPr>
              <a:t>سال2019  </a:t>
            </a:r>
            <a:endParaRPr lang="fa-IR" sz="2400" dirty="0" smtClean="0">
              <a:cs typeface="B Nazanin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a-IR" sz="2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وظایف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قانون‌گذاری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سیاستگذاری مالکیت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فکری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خدمات ثبت دارائی­های فکری و حل تعارضات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بهبود زیرساخت فنی و اشتراک دانش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کمک‌های فنی و </a:t>
            </a:r>
            <a:r>
              <a:rPr lang="fa-IR" sz="2400" dirty="0" smtClean="0">
                <a:cs typeface="B Nazanin" panose="00000400000000000000" pitchFamily="2" charset="-78"/>
              </a:rPr>
              <a:t>مشاوره قانونی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ارتباطات: </a:t>
            </a:r>
            <a:r>
              <a:rPr lang="fa-IR" sz="2400" dirty="0">
                <a:cs typeface="B Nazanin" panose="00000400000000000000" pitchFamily="2" charset="-78"/>
              </a:rPr>
              <a:t>پایگاه-داده </a:t>
            </a:r>
            <a:r>
              <a:rPr lang="fa-IR" sz="2400" dirty="0" smtClean="0">
                <a:cs typeface="B Nazanin" panose="00000400000000000000" pitchFamily="2" charset="-78"/>
              </a:rPr>
              <a:t>جهانی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2589" y="6468717"/>
            <a:ext cx="1547664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mtClean="0">
                <a:cs typeface="B Nazanin" panose="00000400000000000000" pitchFamily="2" charset="-78"/>
              </a:rPr>
              <a:pPr algn="ctr"/>
              <a:t>12</a:t>
            </a:fld>
            <a:r>
              <a:rPr lang="fa-IR" dirty="0" smtClean="0"/>
              <a:t> </a:t>
            </a:r>
            <a:r>
              <a:rPr lang="fa-IR" dirty="0">
                <a:cs typeface="B Nazanin" pitchFamily="2" charset="-78"/>
              </a:rPr>
              <a:t>از 42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0531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809" y="1052736"/>
            <a:ext cx="79111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2- سازمان‌های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بین المللی مرتبط با مالکیت فکری (ادامه)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5578" y="1916832"/>
            <a:ext cx="293221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fa-IR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2- </a:t>
            </a:r>
            <a:r>
              <a:rPr lang="ar-SA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سازمان </a:t>
            </a:r>
            <a:r>
              <a:rPr lang="ar-SA" sz="2800" dirty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جهانی </a:t>
            </a:r>
            <a:r>
              <a:rPr lang="ar-SA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تجارت</a:t>
            </a:r>
            <a:endParaRPr lang="en-US" sz="2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504685"/>
            <a:ext cx="813690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2800" dirty="0">
                <a:cs typeface="B Nazanin" pitchFamily="2" charset="-78"/>
              </a:rPr>
              <a:t>از نهادهای زیرمجموعه سازمان ملل که در سال </a:t>
            </a:r>
            <a:r>
              <a:rPr lang="fa-IR" sz="2800" dirty="0" smtClean="0">
                <a:cs typeface="B Nazanin" pitchFamily="2" charset="-78"/>
              </a:rPr>
              <a:t>1995 تاسیس </a:t>
            </a:r>
            <a:r>
              <a:rPr lang="fa-IR" sz="2800" dirty="0">
                <a:cs typeface="B Nazanin" pitchFamily="2" charset="-78"/>
              </a:rPr>
              <a:t>شد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شورای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عمومی </a:t>
            </a:r>
            <a:endParaRPr lang="fa-IR" sz="26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شورای بخشی: متشکل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شورای تجارت کالا، شورای تجارت خدمات و شورای جنبه‌های مرتبط با تجارت حقوق مالکیت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فکری.</a:t>
            </a:r>
            <a:endParaRPr lang="fa-IR" sz="2600" dirty="0"/>
          </a:p>
        </p:txBody>
      </p:sp>
      <p:sp>
        <p:nvSpPr>
          <p:cNvPr id="5" name="Rounded Rectangle 4"/>
          <p:cNvSpPr/>
          <p:nvPr/>
        </p:nvSpPr>
        <p:spPr>
          <a:xfrm>
            <a:off x="1772727" y="4263250"/>
            <a:ext cx="626469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درصورت الحاق به این سازمان، موافقتنامه جنبه‌های تجاری حقوق مالکیت فکری(تریپس) لازم‌الاجراست.</a:t>
            </a:r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259632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mtClean="0">
                <a:cs typeface="B Nazanin" panose="00000400000000000000" pitchFamily="2" charset="-78"/>
              </a:rPr>
              <a:pPr algn="ctr"/>
              <a:t>13</a:t>
            </a:fld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از 42</a:t>
            </a:r>
          </a:p>
        </p:txBody>
      </p:sp>
    </p:spTree>
    <p:extLst>
      <p:ext uri="{BB962C8B-B14F-4D97-AF65-F5344CB8AC3E}">
        <p14:creationId xmlns:p14="http://schemas.microsoft.com/office/powerpoint/2010/main" val="165618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6453" y="1372997"/>
            <a:ext cx="6256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۳- کنفرانس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تجارت و توسعه سازمان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ملل </a:t>
            </a:r>
            <a:r>
              <a:rPr lang="fa-IR" sz="2400" b="1" dirty="0"/>
              <a:t>(</a:t>
            </a:r>
            <a:r>
              <a:rPr lang="en-US" sz="2400" b="1" dirty="0"/>
              <a:t>UNCTAD</a:t>
            </a:r>
            <a:r>
              <a:rPr lang="fa-IR" sz="2400" b="1" dirty="0"/>
              <a:t>) 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7899" y="756409"/>
            <a:ext cx="79111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2- سازمان‌های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بین المللی مرتبط با مالکیت فکری (ادامه)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98884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در ۱۹۶۴ </a:t>
            </a:r>
            <a:r>
              <a:rPr lang="fa-IR" sz="2400" dirty="0">
                <a:cs typeface="B Nazanin" pitchFamily="2" charset="-78"/>
              </a:rPr>
              <a:t>میلادی با هدف یکپارچگی کشورهای درحال توسعه با اقتصاد جهانی تأسیس شد. </a:t>
            </a:r>
            <a:endParaRPr lang="fa-IR" sz="24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اجرای برنامه ای در </a:t>
            </a:r>
            <a:r>
              <a:rPr lang="fa-IR" sz="2400" dirty="0">
                <a:cs typeface="B Nazanin" pitchFamily="2" charset="-78"/>
              </a:rPr>
              <a:t>زمینه توسعه ابعاد حقوق مالکیت فکری </a:t>
            </a:r>
            <a:r>
              <a:rPr lang="fa-IR" sz="2400" dirty="0" smtClean="0">
                <a:cs typeface="B Nazanin" pitchFamily="2" charset="-78"/>
              </a:rPr>
              <a:t>جهت کمک به اهداف </a:t>
            </a:r>
            <a:r>
              <a:rPr lang="fa-IR" sz="2400" dirty="0">
                <a:cs typeface="B Nazanin" pitchFamily="2" charset="-78"/>
              </a:rPr>
              <a:t>توسعه پایدار (</a:t>
            </a:r>
            <a:r>
              <a:rPr lang="en-US" sz="2400" dirty="0">
                <a:cs typeface="B Nazanin" pitchFamily="2" charset="-78"/>
              </a:rPr>
              <a:t>SDG</a:t>
            </a:r>
            <a:r>
              <a:rPr lang="fa-IR" sz="2400" dirty="0">
                <a:cs typeface="B Nazanin" pitchFamily="2" charset="-78"/>
              </a:rPr>
              <a:t>) </a:t>
            </a:r>
            <a:r>
              <a:rPr lang="fa-IR" sz="2400" dirty="0" smtClean="0">
                <a:cs typeface="B Nazanin" pitchFamily="2" charset="-78"/>
              </a:rPr>
              <a:t>:</a:t>
            </a:r>
            <a:endParaRPr lang="fa-IR" sz="2400" dirty="0" smtClean="0">
              <a:latin typeface="Tahoma" panose="020B060403050404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ایجاد </a:t>
            </a:r>
            <a:r>
              <a:rPr lang="fa-IR" sz="2400" dirty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ظرفیت در کشورهای درحال توسعه در زمینه استفاده از سرمایه­گذاری مناسب و چارچوب مالکیت فکری</a:t>
            </a:r>
            <a:r>
              <a:rPr lang="fa-IR" sz="2400" dirty="0"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منظور ترویج مشارکت و انتقال فناوری‌های درحال </a:t>
            </a:r>
            <a:r>
              <a:rPr lang="fa-IR" sz="2400" dirty="0" smtClean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ظهور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مشاوره به کشورهای درحال توسعه درباره نقش سرمایه­گذاری و سیاست­های مالکیت فکری در فناوری‌های درحال ظهور و کاربرد مالکیت فکری در سلامت عمومی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259632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mtClean="0">
                <a:cs typeface="B Nazanin" panose="00000400000000000000" pitchFamily="2" charset="-78"/>
              </a:rPr>
              <a:pPr algn="ctr"/>
              <a:t>14</a:t>
            </a:fld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از 42</a:t>
            </a:r>
          </a:p>
        </p:txBody>
      </p:sp>
    </p:spTree>
    <p:extLst>
      <p:ext uri="{BB962C8B-B14F-4D97-AF65-F5344CB8AC3E}">
        <p14:creationId xmlns:p14="http://schemas.microsoft.com/office/powerpoint/2010/main" val="2808472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700808"/>
            <a:ext cx="81455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4- دفتر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ثبت اختراع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اروپا</a:t>
            </a:r>
          </a:p>
          <a:p>
            <a:r>
              <a:rPr lang="fa-I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فعالیت اصلی دفتر: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جستجو و بررسی پرونده‌های ثبت اختراع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اعطای گواهی ثبت اختراع اروپا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اطلاعات حقوقی و خدمات </a:t>
            </a:r>
            <a:r>
              <a:rPr lang="fa-I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آموزشی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a-IR" sz="24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5- دفتر ثبت اختراعات و علامت تجاری ایالات متحده</a:t>
            </a:r>
            <a:endParaRPr lang="fa-IR" sz="24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fa-I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ثبت علامت تجاری و اختراعات ایالات متحده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a-IR" sz="2400" dirty="0">
                <a:cs typeface="B Nazanin" pitchFamily="2" charset="-78"/>
              </a:rPr>
              <a:t>به دلیل اهمیت ثبت اختراع در </a:t>
            </a:r>
            <a:r>
              <a:rPr lang="fa-IR" sz="2400" dirty="0" smtClean="0">
                <a:cs typeface="B Nazanin" pitchFamily="2" charset="-78"/>
              </a:rPr>
              <a:t>امریکا </a:t>
            </a:r>
            <a:r>
              <a:rPr lang="fa-IR" sz="2400" dirty="0">
                <a:cs typeface="B Nazanin" pitchFamily="2" charset="-78"/>
              </a:rPr>
              <a:t>برای </a:t>
            </a:r>
            <a:r>
              <a:rPr lang="fa-IR" sz="2400" dirty="0" smtClean="0">
                <a:cs typeface="B Nazanin" pitchFamily="2" charset="-78"/>
              </a:rPr>
              <a:t>مخترعین، نقش نهاد بین المللی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یکی از 5 دفتر اختراعات مهم دنیا در کنارانحادیه اروپا، ژاپن، کره و چین</a:t>
            </a:r>
          </a:p>
        </p:txBody>
      </p:sp>
      <p:sp>
        <p:nvSpPr>
          <p:cNvPr id="3" name="Rectangle 2"/>
          <p:cNvSpPr/>
          <p:nvPr/>
        </p:nvSpPr>
        <p:spPr>
          <a:xfrm>
            <a:off x="557899" y="980728"/>
            <a:ext cx="79111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2- سازمان‌های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بین المللی مرتبط با مالکیت فکری (ادامه)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259632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mtClean="0">
                <a:cs typeface="B Nazanin" panose="00000400000000000000" pitchFamily="2" charset="-78"/>
              </a:rPr>
              <a:pPr algn="ctr"/>
              <a:t>15</a:t>
            </a:fld>
            <a:r>
              <a:rPr lang="fa-IR" dirty="0" smtClean="0"/>
              <a:t> </a:t>
            </a:r>
            <a:r>
              <a:rPr lang="fa-IR" dirty="0">
                <a:cs typeface="B Nazanin" pitchFamily="2" charset="-78"/>
              </a:rPr>
              <a:t>از 42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43503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259632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mtClean="0">
                <a:cs typeface="B Nazanin" panose="00000400000000000000" pitchFamily="2" charset="-78"/>
              </a:rPr>
              <a:pPr algn="ctr"/>
              <a:t>16</a:t>
            </a:fld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از 42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1469" y="908720"/>
            <a:ext cx="6655989" cy="605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3- </a:t>
            </a:r>
            <a:r>
              <a:rPr lang="ar-SA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معاهدات 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بین المللی مرتبط با مالکیت فکری 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613392"/>
            <a:ext cx="77704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indent="-107950" algn="just">
              <a:spcAft>
                <a:spcPts val="0"/>
              </a:spcAft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اصول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اساسی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پیمان‌نامه</a:t>
            </a:r>
          </a:p>
          <a:p>
            <a:pPr marL="493395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رفتار ملی: </a:t>
            </a:r>
          </a:p>
          <a:p>
            <a:pPr marL="144145" indent="-107950" algn="just">
              <a:spcAft>
                <a:spcPts val="0"/>
              </a:spcAft>
            </a:pPr>
            <a:r>
              <a:rPr lang="fa-IR" sz="2600" dirty="0" smtClean="0">
                <a:cs typeface="B Nazanin" panose="00000400000000000000" pitchFamily="2" charset="-78"/>
              </a:rPr>
              <a:t>حفاظت مشابه تابعین کشور خود، </a:t>
            </a:r>
            <a:r>
              <a:rPr lang="fa-IR" sz="2600" dirty="0">
                <a:cs typeface="B Nazanin" panose="00000400000000000000" pitchFamily="2" charset="-78"/>
              </a:rPr>
              <a:t>به تابعین کشورهای عضو دیگر</a:t>
            </a:r>
            <a:r>
              <a:rPr lang="fa-IR" dirty="0"/>
              <a:t> </a:t>
            </a:r>
            <a:endParaRPr lang="fa-IR" sz="26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93395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حق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تقدم:</a:t>
            </a:r>
          </a:p>
          <a:p>
            <a:pPr marL="144145" indent="-107950" algn="just">
              <a:spcAft>
                <a:spcPts val="0"/>
              </a:spcAft>
            </a:pPr>
            <a:r>
              <a:rPr lang="fa-IR" sz="2600" dirty="0" smtClean="0">
                <a:cs typeface="B Nazanin" panose="00000400000000000000" pitchFamily="2" charset="-78"/>
              </a:rPr>
              <a:t>دادن فرصت به متقاضی برپایه </a:t>
            </a:r>
            <a:r>
              <a:rPr lang="fa-IR" sz="2600" dirty="0">
                <a:cs typeface="B Nazanin" panose="00000400000000000000" pitchFamily="2" charset="-78"/>
              </a:rPr>
              <a:t>ثبت اولین اظهارنامه در یکی از کشورهای عضو، </a:t>
            </a:r>
            <a:r>
              <a:rPr lang="fa-IR" sz="2600" dirty="0" smtClean="0">
                <a:cs typeface="B Nazanin" panose="00000400000000000000" pitchFamily="2" charset="-78"/>
              </a:rPr>
              <a:t>در </a:t>
            </a:r>
            <a:r>
              <a:rPr lang="fa-IR" sz="2600" dirty="0">
                <a:cs typeface="B Nazanin" panose="00000400000000000000" pitchFamily="2" charset="-78"/>
              </a:rPr>
              <a:t>مدت زمان </a:t>
            </a:r>
            <a:r>
              <a:rPr lang="fa-IR" sz="2600" dirty="0" smtClean="0">
                <a:cs typeface="B Nazanin" panose="00000400000000000000" pitchFamily="2" charset="-78"/>
              </a:rPr>
              <a:t>مشخص</a:t>
            </a:r>
            <a:endParaRPr lang="fa-IR" sz="26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93395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قوانین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مشترک: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marL="144145" indent="-107950" algn="just">
              <a:spcAft>
                <a:spcPts val="0"/>
              </a:spcAft>
            </a:pPr>
            <a:r>
              <a:rPr lang="fa-IR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تبعیت تمام کشورهای عضو از قوانین مشترک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761056"/>
            <a:ext cx="828621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fa-IR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1-</a:t>
            </a:r>
            <a:r>
              <a:rPr lang="ar-SA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پیمان </a:t>
            </a:r>
            <a:r>
              <a:rPr lang="ar-SA" sz="2800" b="1" dirty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نامه پاریس به منظور حمایت از دارایی صنعتی (1883)</a:t>
            </a:r>
            <a:endParaRPr lang="en-US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8304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" y="6492240"/>
            <a:ext cx="1041225" cy="365760"/>
          </a:xfrm>
        </p:spPr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17</a:t>
            </a:fld>
            <a:r>
              <a:rPr lang="fa-IR" dirty="0">
                <a:cs typeface="B Nazanin" pitchFamily="2" charset="-78"/>
              </a:rPr>
              <a:t>از </a:t>
            </a:r>
            <a:r>
              <a:rPr lang="fa-IR" dirty="0" smtClean="0">
                <a:cs typeface="B Nazanin" pitchFamily="2" charset="-78"/>
              </a:rPr>
              <a:t>42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435290" y="734833"/>
            <a:ext cx="7667485" cy="605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3- </a:t>
            </a:r>
            <a:r>
              <a:rPr lang="ar-SA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معاهدات 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بین المللی مرتبط با مالکیت فکری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612" y="1522228"/>
            <a:ext cx="8102775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2-پیمان نامه برن (1886)</a:t>
            </a:r>
            <a:endParaRPr lang="fa-IR" sz="2400" b="1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موافقنامه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اولیه چندگانه در سطح جهانی مرتبط با حق نشر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 که دارای الزامات زیر است: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600" dirty="0">
                <a:cs typeface="B Nazanin" panose="00000400000000000000" pitchFamily="2" charset="-78"/>
              </a:rPr>
              <a:t>رفتار ملی </a:t>
            </a:r>
            <a:r>
              <a:rPr lang="fa-IR" sz="2600" dirty="0" smtClean="0">
                <a:cs typeface="B Nazanin" panose="00000400000000000000" pitchFamily="2" charset="-78"/>
              </a:rPr>
              <a:t>(اثر </a:t>
            </a:r>
            <a:r>
              <a:rPr lang="fa-IR" sz="2600" dirty="0">
                <a:cs typeface="B Nazanin" panose="00000400000000000000" pitchFamily="2" charset="-78"/>
              </a:rPr>
              <a:t>منتشر </a:t>
            </a:r>
            <a:r>
              <a:rPr lang="fa-IR" sz="2600" dirty="0" smtClean="0">
                <a:cs typeface="B Nazanin" panose="00000400000000000000" pitchFamily="2" charset="-78"/>
              </a:rPr>
              <a:t>شده/ </a:t>
            </a:r>
            <a:r>
              <a:rPr lang="fa-IR" sz="2600" dirty="0">
                <a:cs typeface="B Nazanin" panose="00000400000000000000" pitchFamily="2" charset="-78"/>
              </a:rPr>
              <a:t>منتشر </a:t>
            </a:r>
            <a:r>
              <a:rPr lang="fa-IR" sz="2600" dirty="0" smtClean="0">
                <a:cs typeface="B Nazanin" panose="00000400000000000000" pitchFamily="2" charset="-78"/>
              </a:rPr>
              <a:t>نشده)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600" dirty="0" smtClean="0">
                <a:cs typeface="B Nazanin" panose="00000400000000000000" pitchFamily="2" charset="-78"/>
              </a:rPr>
              <a:t>اعطای </a:t>
            </a:r>
            <a:r>
              <a:rPr lang="fa-IR" sz="2600" dirty="0">
                <a:cs typeface="B Nazanin" panose="00000400000000000000" pitchFamily="2" charset="-78"/>
              </a:rPr>
              <a:t>برخی حقوق اخلاقی به نویسنده درجهت بهره‌برداری از </a:t>
            </a:r>
            <a:r>
              <a:rPr lang="fa-IR" sz="2600" dirty="0" smtClean="0">
                <a:cs typeface="B Nazanin" panose="00000400000000000000" pitchFamily="2" charset="-78"/>
              </a:rPr>
              <a:t>اثر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600" dirty="0" smtClean="0">
                <a:cs typeface="B Nazanin" panose="00000400000000000000" pitchFamily="2" charset="-78"/>
              </a:rPr>
              <a:t> </a:t>
            </a:r>
            <a:r>
              <a:rPr lang="fa-IR" sz="2600" dirty="0">
                <a:cs typeface="B Nazanin" panose="00000400000000000000" pitchFamily="2" charset="-78"/>
              </a:rPr>
              <a:t>اعطای برخی حقوق اقتصادی (مانند حق انحصاری ترجمه، بازنشر) </a:t>
            </a:r>
            <a:r>
              <a:rPr lang="fa-IR" sz="2600" dirty="0" smtClean="0">
                <a:cs typeface="B Nazanin" panose="00000400000000000000" pitchFamily="2" charset="-78"/>
              </a:rPr>
              <a:t>و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600" dirty="0" smtClean="0">
                <a:cs typeface="B Nazanin" panose="00000400000000000000" pitchFamily="2" charset="-78"/>
              </a:rPr>
              <a:t> </a:t>
            </a:r>
            <a:r>
              <a:rPr lang="fa-IR" sz="2600" dirty="0">
                <a:cs typeface="B Nazanin" panose="00000400000000000000" pitchFamily="2" charset="-78"/>
              </a:rPr>
              <a:t>تصویب حداقل شرایط حفاظت (۵۰ سال پس از فوت صاحب اثر) برای آثار </a:t>
            </a:r>
            <a:r>
              <a:rPr lang="fa-IR" sz="2600" dirty="0" smtClean="0">
                <a:cs typeface="B Nazanin" panose="00000400000000000000" pitchFamily="2" charset="-78"/>
              </a:rPr>
              <a:t>گوناگون.</a:t>
            </a:r>
            <a:endParaRPr lang="fa-IR" sz="2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9444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259632" cy="365760"/>
          </a:xfrm>
        </p:spPr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18</a:t>
            </a:fld>
            <a:r>
              <a:rPr lang="fa-IR" dirty="0" smtClean="0">
                <a:cs typeface="B Nazanin" panose="00000400000000000000" pitchFamily="2" charset="-78"/>
              </a:rPr>
              <a:t> از 42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772816"/>
            <a:ext cx="88330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3- قرارداد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مادرید مرتبط با ثبت بین‌المللی علائم (۱۸۹۱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سیستمی به منظور ثبت بین المللی علامت تجاری با استفاده از یک اظهارنامه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تصویب پروتکل مادرید در 1989 جهت سازگاری بیشتر با قوانین داخلی کشورهای خاص که قادر به پیوستن به موافقت نامه مادرید نبودند </a:t>
            </a:r>
          </a:p>
          <a:p>
            <a:pPr algn="just"/>
            <a:r>
              <a:rPr lang="fa-IR" sz="2400" b="1" dirty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4- </a:t>
            </a:r>
            <a:r>
              <a:rPr lang="ar-SA" sz="2400" b="1" dirty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معاهده همکاری ثبت اختراع</a:t>
            </a:r>
            <a:r>
              <a:rPr lang="fa-IR" sz="2400" b="1" dirty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(</a:t>
            </a:r>
            <a:r>
              <a:rPr lang="en-US" sz="2400" b="1" dirty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PCT</a:t>
            </a:r>
            <a:r>
              <a:rPr lang="fa-IR" sz="2400" b="1" dirty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ar-SA" sz="2400" b="1" dirty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(1970</a:t>
            </a:r>
            <a:r>
              <a:rPr lang="ar-SA" sz="24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fa-IR" sz="2400" b="1" dirty="0" smtClean="0">
              <a:latin typeface="Calibri Light" panose="020F03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/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درخواست ثبت اختراع به‌طور همزمان در کشورهای عضو به‌وسیله ثبت یک تقاضانامه واحد بین‌المللی به </a:t>
            </a: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>زبان </a:t>
            </a:r>
            <a:r>
              <a:rPr lang="fa-IR" sz="24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واحد</a:t>
            </a:r>
          </a:p>
          <a:p>
            <a:pPr algn="just"/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5- موافقتنامه لیسبون (۱۹۵۸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حمایت از اسامی مبدأ و تسهیل ثبت بین‌المللی این اسامی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>حمایت از محصولات سایر کشورهای عضو در کشور مبدا 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266" y="847040"/>
            <a:ext cx="7667485" cy="605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3- </a:t>
            </a:r>
            <a:r>
              <a:rPr lang="ar-SA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معاهدات 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بین المللی مرتبط با مالکیت فکری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200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043608" cy="365760"/>
          </a:xfrm>
        </p:spPr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19</a:t>
            </a:fld>
            <a:r>
              <a:rPr lang="fa-IR" dirty="0">
                <a:cs typeface="B Nazanin" panose="00000400000000000000" pitchFamily="2" charset="-78"/>
              </a:rPr>
              <a:t>از </a:t>
            </a:r>
            <a:r>
              <a:rPr lang="fa-IR" dirty="0" smtClean="0">
                <a:cs typeface="B Nazanin" panose="00000400000000000000" pitchFamily="2" charset="-78"/>
              </a:rPr>
              <a:t>42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714159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indent="-107950" algn="just">
              <a:lnSpc>
                <a:spcPct val="150000"/>
              </a:lnSpc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6- موافقنامه عمومی تعرفه و تجارت (1946)</a:t>
            </a:r>
            <a:endParaRPr lang="fa-IR" sz="2400" b="1" dirty="0">
              <a:cs typeface="B Nazanin" panose="00000400000000000000" pitchFamily="2" charset="-78"/>
            </a:endParaRPr>
          </a:p>
          <a:p>
            <a:pPr marL="379095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fa-IR" sz="2400" dirty="0">
                <a:cs typeface="B Nazanin" pitchFamily="2" charset="-78"/>
              </a:rPr>
              <a:t>هدف آن کاهش تعرفه‌ها و دیگر موانع تجاری در رابطه با تجارت </a:t>
            </a:r>
            <a:r>
              <a:rPr lang="fa-IR" sz="2400" dirty="0" smtClean="0">
                <a:cs typeface="B Nazanin" pitchFamily="2" charset="-78"/>
              </a:rPr>
              <a:t>کالا</a:t>
            </a:r>
          </a:p>
          <a:p>
            <a:pPr marL="379095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fa-IR" sz="2400" dirty="0" smtClean="0">
                <a:latin typeface="iran"/>
                <a:ea typeface="Calibri" panose="020F0502020204030204" pitchFamily="34" charset="0"/>
                <a:cs typeface="B Nazanin" panose="00000400000000000000" pitchFamily="2" charset="-78"/>
              </a:rPr>
              <a:t>امضای موافقتنامه پس از 8 دور مذاکرات در سال 1994 در اروگوئه</a:t>
            </a:r>
          </a:p>
          <a:p>
            <a:pPr marL="379095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fa-IR" sz="2400" dirty="0" smtClean="0">
                <a:latin typeface="iran"/>
                <a:ea typeface="Calibri" panose="020F0502020204030204" pitchFamily="34" charset="0"/>
                <a:cs typeface="B Nazanin" panose="00000400000000000000" pitchFamily="2" charset="-78"/>
              </a:rPr>
              <a:t>در سال1994 سازمان تجارت جهانی تأسیس شد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</a:p>
          <a:p>
            <a:pPr marL="379095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تصویب </a:t>
            </a:r>
            <a:r>
              <a:rPr lang="fa-IR" sz="2400" dirty="0" smtClean="0">
                <a:cs typeface="B Nazanin" pitchFamily="2" charset="-78"/>
              </a:rPr>
              <a:t>موافقت‌نامه </a:t>
            </a:r>
            <a:r>
              <a:rPr lang="fa-IR" sz="2400" dirty="0">
                <a:cs typeface="B Nazanin" pitchFamily="2" charset="-78"/>
              </a:rPr>
              <a:t>جنبه‌هاي تجاري حقوق مالكيت فكري </a:t>
            </a:r>
            <a:r>
              <a:rPr lang="fa-IR" sz="2400" dirty="0" smtClean="0">
                <a:cs typeface="B Nazanin" pitchFamily="2" charset="-78"/>
              </a:rPr>
              <a:t>(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تریپس) در دور دوازدهم مذاکرات</a:t>
            </a:r>
          </a:p>
          <a:p>
            <a:pPr marL="379095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fa-IR" sz="2400" dirty="0">
                <a:cs typeface="B Nazanin" pitchFamily="2" charset="-78"/>
              </a:rPr>
              <a:t>استاندارهای حداقلی مقرر در موافقت‌نامه تریپس، </a:t>
            </a:r>
            <a:r>
              <a:rPr lang="fa-IR" sz="2400" dirty="0" smtClean="0">
                <a:cs typeface="B Nazanin" pitchFamily="2" charset="-78"/>
              </a:rPr>
              <a:t>موجب ورود نظام </a:t>
            </a:r>
            <a:r>
              <a:rPr lang="fa-IR" sz="2400" dirty="0">
                <a:cs typeface="B Nazanin" pitchFamily="2" charset="-78"/>
              </a:rPr>
              <a:t>حقوق مالکیت فکری </a:t>
            </a:r>
            <a:r>
              <a:rPr lang="fa-IR" sz="2400" dirty="0" smtClean="0">
                <a:cs typeface="B Nazanin" pitchFamily="2" charset="-78"/>
              </a:rPr>
              <a:t>به سیاست </a:t>
            </a:r>
            <a:r>
              <a:rPr lang="fa-IR" sz="2400" dirty="0">
                <a:cs typeface="B Nazanin" pitchFamily="2" charset="-78"/>
              </a:rPr>
              <a:t>داخلی نظام‌های </a:t>
            </a:r>
            <a:r>
              <a:rPr lang="fa-IR" sz="2400" dirty="0" smtClean="0">
                <a:cs typeface="B Nazanin" pitchFamily="2" charset="-78"/>
              </a:rPr>
              <a:t>ملی</a:t>
            </a:r>
            <a:endParaRPr lang="fa-IR" sz="2400" dirty="0" smtClean="0"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763" y="908720"/>
            <a:ext cx="7654661" cy="605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3- </a:t>
            </a:r>
            <a:r>
              <a:rPr lang="ar-SA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معاهدات 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بین المللی مرتبط با مالکیت فکری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464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664" y="1368152"/>
            <a:ext cx="3024336" cy="504056"/>
          </a:xfrm>
        </p:spPr>
        <p:txBody>
          <a:bodyPr>
            <a:noAutofit/>
          </a:bodyPr>
          <a:lstStyle/>
          <a:p>
            <a:pPr algn="ctr"/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فهرست مطالب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2060848"/>
            <a:ext cx="8229600" cy="46085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a-IR" b="1" dirty="0" smtClean="0"/>
              <a:t>مقدمه</a:t>
            </a:r>
          </a:p>
          <a:p>
            <a:pPr marL="109728" indent="0">
              <a:buNone/>
            </a:pPr>
            <a:r>
              <a:rPr lang="fa-IR" b="1" dirty="0" smtClean="0"/>
              <a:t>1- </a:t>
            </a:r>
            <a:r>
              <a:rPr lang="fa-IR" b="1" dirty="0" smtClean="0"/>
              <a:t>انواع </a:t>
            </a:r>
            <a:r>
              <a:rPr lang="fa-IR" b="1" dirty="0"/>
              <a:t>دارایی فکری</a:t>
            </a:r>
            <a:endParaRPr lang="en-US" b="1" dirty="0"/>
          </a:p>
          <a:p>
            <a:pPr marL="109728" indent="0">
              <a:buNone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2- سازمان‌های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بین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المللی مرتبط با مالکیت فکری</a:t>
            </a:r>
            <a:endParaRPr lang="fa-IR" b="1" dirty="0"/>
          </a:p>
          <a:p>
            <a:pPr marL="109728" indent="0">
              <a:spcBef>
                <a:spcPts val="200"/>
              </a:spcBef>
              <a:buNone/>
            </a:pPr>
            <a:r>
              <a:rPr lang="fa-IR" b="1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3- </a:t>
            </a:r>
            <a:r>
              <a:rPr lang="ar-SA" b="1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معاهدات </a:t>
            </a:r>
            <a:r>
              <a:rPr lang="ar-SA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بین المللی مرتبط با مالکیت فکری </a:t>
            </a:r>
            <a:endParaRPr lang="en-US" b="1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fa-IR" b="1" kern="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4- ضرورت </a:t>
            </a:r>
            <a:r>
              <a:rPr lang="fa-IR" b="1" kern="0" dirty="0">
                <a:latin typeface="Calibri Light" panose="020F0302020204030204" pitchFamily="34" charset="0"/>
                <a:ea typeface="Times New Roman" panose="02020603050405020304" pitchFamily="18" charset="0"/>
              </a:rPr>
              <a:t>دخالت دولت‌ها در مالکیت </a:t>
            </a:r>
            <a:r>
              <a:rPr lang="fa-IR" b="1" kern="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فکری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5- نظام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ملی مالکیت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فکری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6-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مطالعه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موردی وضعیت ایران در قوانین مالکیت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فکری</a:t>
            </a:r>
          </a:p>
          <a:p>
            <a:pPr marL="624078" indent="-514350">
              <a:spcBef>
                <a:spcPts val="1200"/>
              </a:spcBef>
              <a:buFont typeface="+mj-lt"/>
              <a:buAutoNum type="arabicPeriod"/>
            </a:pPr>
            <a:endParaRPr lang="fa-IR" b="1" dirty="0"/>
          </a:p>
          <a:p>
            <a:pPr marL="109728" indent="0">
              <a:spcBef>
                <a:spcPts val="1200"/>
              </a:spcBef>
              <a:buNone/>
            </a:pPr>
            <a:endParaRPr lang="fa-IR" b="1" dirty="0" smtClean="0"/>
          </a:p>
          <a:p>
            <a:pPr>
              <a:spcBef>
                <a:spcPts val="1200"/>
              </a:spcBef>
            </a:pPr>
            <a:endParaRPr lang="fa-IR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fa-IR" b="1" dirty="0"/>
          </a:p>
          <a:p>
            <a:pPr>
              <a:spcBef>
                <a:spcPts val="1200"/>
              </a:spcBef>
            </a:pPr>
            <a:endParaRPr lang="fa-IR" b="1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endParaRPr lang="en-US" b="1" kern="0" dirty="0">
              <a:solidFill>
                <a:srgbClr val="0070C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115616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mtClean="0"/>
              <a:pPr algn="ctr"/>
              <a:t>2</a:t>
            </a:fld>
            <a:r>
              <a:rPr lang="fa-IR" dirty="0" smtClean="0"/>
              <a:t> از 42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115616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323528" y="1714159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indent="-107950" algn="just">
              <a:lnSpc>
                <a:spcPct val="150000"/>
              </a:lnSpc>
              <a:spcAft>
                <a:spcPts val="0"/>
              </a:spcAft>
            </a:pPr>
            <a:r>
              <a:rPr lang="fa-IR" sz="2400" b="1" dirty="0" smtClean="0">
                <a:cs typeface="B Nazanin" pitchFamily="2" charset="-78"/>
              </a:rPr>
              <a:t>7- موافقت‌نامه </a:t>
            </a:r>
            <a:r>
              <a:rPr lang="fa-IR" sz="2400" b="1" dirty="0">
                <a:cs typeface="B Nazanin" pitchFamily="2" charset="-78"/>
              </a:rPr>
              <a:t>جنبه‌هاي تجاري حقوق مالكيت فكري (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تریپس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</a:p>
          <a:p>
            <a:pPr marL="379095" indent="-342900" algn="just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ثبت همه اختراعات</a:t>
            </a:r>
            <a:r>
              <a:rPr lang="fa-IR" sz="2400" dirty="0">
                <a:cs typeface="B Nazanin" pitchFamily="2" charset="-78"/>
              </a:rPr>
              <a:t>، </a:t>
            </a:r>
            <a:r>
              <a:rPr lang="fa-IR" sz="2400" dirty="0" smtClean="0">
                <a:cs typeface="B Nazanin" pitchFamily="2" charset="-78"/>
              </a:rPr>
              <a:t>اعم  از محصول </a:t>
            </a:r>
            <a:r>
              <a:rPr lang="fa-IR" sz="2400" dirty="0">
                <a:cs typeface="B Nazanin" pitchFamily="2" charset="-78"/>
              </a:rPr>
              <a:t>یا فرآیند در تمامی زمینه‌های فناوری </a:t>
            </a:r>
            <a:r>
              <a:rPr lang="fa-IR" sz="2400" dirty="0" smtClean="0">
                <a:cs typeface="B Nazanin" pitchFamily="2" charset="-78"/>
              </a:rPr>
              <a:t>به شرط احراز شرایط.</a:t>
            </a:r>
          </a:p>
          <a:p>
            <a:pPr marL="379095" indent="-342900" algn="just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 منع اعضاء از </a:t>
            </a:r>
            <a:r>
              <a:rPr lang="fa-IR" sz="2400" dirty="0">
                <a:cs typeface="B Nazanin" pitchFamily="2" charset="-78"/>
              </a:rPr>
              <a:t>ثبت روش‌های جراحی، تشخیصی و درمان برای مداوای انسان یا </a:t>
            </a:r>
            <a:r>
              <a:rPr lang="fa-IR" sz="2400" dirty="0" smtClean="0">
                <a:cs typeface="B Nazanin" pitchFamily="2" charset="-78"/>
              </a:rPr>
              <a:t>حیوان</a:t>
            </a:r>
          </a:p>
          <a:p>
            <a:pPr marL="379095" indent="-342900" algn="just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 ثبت </a:t>
            </a:r>
            <a:r>
              <a:rPr lang="fa-IR" sz="2400" dirty="0">
                <a:cs typeface="B Nazanin" pitchFamily="2" charset="-78"/>
              </a:rPr>
              <a:t>اختراع </a:t>
            </a:r>
            <a:r>
              <a:rPr lang="fa-IR" sz="2400" dirty="0" smtClean="0">
                <a:cs typeface="B Nazanin" pitchFamily="2" charset="-78"/>
              </a:rPr>
              <a:t>فارغ </a:t>
            </a:r>
            <a:r>
              <a:rPr lang="fa-IR" sz="2400" dirty="0">
                <a:cs typeface="B Nazanin" pitchFamily="2" charset="-78"/>
              </a:rPr>
              <a:t>از </a:t>
            </a:r>
            <a:r>
              <a:rPr lang="fa-IR" sz="2400" dirty="0" smtClean="0">
                <a:cs typeface="B Nazanin" pitchFamily="2" charset="-78"/>
              </a:rPr>
              <a:t>واردات محصولات محصولات </a:t>
            </a:r>
            <a:r>
              <a:rPr lang="fa-IR" sz="2400" dirty="0">
                <a:cs typeface="B Nazanin" pitchFamily="2" charset="-78"/>
              </a:rPr>
              <a:t>وارد می‌شوند یا </a:t>
            </a:r>
            <a:r>
              <a:rPr lang="fa-IR" sz="2400" dirty="0" smtClean="0">
                <a:cs typeface="B Nazanin" pitchFamily="2" charset="-78"/>
              </a:rPr>
              <a:t>تولید محلی و </a:t>
            </a:r>
            <a:r>
              <a:rPr lang="fa-IR" sz="2400" dirty="0">
                <a:cs typeface="B Nazanin" pitchFamily="2" charset="-78"/>
              </a:rPr>
              <a:t>بدون توجه به محل جغرافیایی اختراع و نوع زمینه فناوری </a:t>
            </a:r>
            <a:endParaRPr lang="fa-IR" sz="2400" dirty="0" smtClean="0">
              <a:cs typeface="B Nazanin" pitchFamily="2" charset="-78"/>
            </a:endParaRPr>
          </a:p>
          <a:p>
            <a:pPr marL="379095" indent="-342900" algn="just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حفاظت بیست ساله اختراع از تاریخ تقاضانامه ثبت </a:t>
            </a:r>
          </a:p>
          <a:p>
            <a:pPr marL="144145" indent="-107950" algn="just">
              <a:lnSpc>
                <a:spcPct val="150000"/>
              </a:lnSpc>
              <a:spcAft>
                <a:spcPts val="0"/>
              </a:spcAft>
            </a:pPr>
            <a:endParaRPr lang="fa-IR" sz="24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763" y="908720"/>
            <a:ext cx="7654661" cy="605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3- </a:t>
            </a:r>
            <a:r>
              <a:rPr lang="ar-SA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معاهدات 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بین المللی مرتبط با مالکیت فکری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5031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400734" y="836712"/>
            <a:ext cx="6269666" cy="586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4- ضرورت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دخالت دولت‌ها در مالکیت فکری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1327147"/>
            <a:ext cx="8655496" cy="484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نظریه های مختلف در ضرورت دخالت دولت :</a:t>
            </a:r>
            <a:endParaRPr kumimoji="0" lang="en-US" altLang="fa-IR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الف- قانون طبیعی</a:t>
            </a:r>
            <a:r>
              <a:rPr kumimoji="0" lang="fa-IR" altLang="fa-IR" sz="26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kumimoji="0" lang="fa-IR" altLang="fa-IR" sz="2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(لاک)</a:t>
            </a:r>
            <a:r>
              <a:rPr kumimoji="0" lang="fa-IR" altLang="fa-IR" sz="26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: </a:t>
            </a:r>
            <a:r>
              <a:rPr kumimoji="0" lang="fa-IR" altLang="fa-IR" sz="2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حقوق هر فرد بر</a:t>
            </a:r>
            <a:r>
              <a:rPr kumimoji="0" lang="fa-IR" altLang="fa-IR" sz="26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مالکیت فکری </a:t>
            </a:r>
            <a:r>
              <a:rPr kumimoji="0" lang="fa-IR" altLang="fa-IR" sz="2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به‌طور طبیعی و مستقل از قوانین و حکومت؛</a:t>
            </a:r>
            <a:endParaRPr kumimoji="0" lang="en-US" altLang="fa-IR" sz="2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2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ب- تئوری «بهبود شخصیت» هگل : حقوق مالکیت فکری</a:t>
            </a:r>
            <a:r>
              <a:rPr lang="fa-IR" altLang="fa-IR" sz="2600" dirty="0" smtClean="0" bmk="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kumimoji="0" lang="fa-IR" altLang="fa-IR" sz="2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الزام اخلاقی برای بهبود شخصیت افراد؛</a:t>
            </a:r>
            <a:endParaRPr kumimoji="0" lang="en-US" altLang="fa-IR" sz="2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2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ج- تئوری پاداش نوزیک</a:t>
            </a:r>
            <a:r>
              <a:rPr lang="fa-IR" altLang="fa-IR" sz="2600" dirty="0" smtClean="0" bmk="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kumimoji="0" lang="fa-IR" altLang="fa-IR" sz="2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حقوق مالکیت فکری پاداشی برای مشارکت و لیاقت افراد</a:t>
            </a: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2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د- تئوری رفاه اجتماعی (بنتهام)</a:t>
            </a:r>
            <a:r>
              <a:rPr lang="fa-IR" altLang="fa-IR" sz="2600" baseline="30000" dirty="0" smtClean="0" bmk="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r>
              <a:rPr lang="fa-IR" altLang="fa-IR" sz="2600" dirty="0" smtClean="0" bmk="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kumimoji="0" lang="fa-IR" altLang="fa-I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مفید بودن نوآوری برای جامعه و درنتیجه اشاعه و گسترش</a:t>
            </a:r>
            <a:r>
              <a:rPr kumimoji="0" lang="fa-IR" altLang="fa-IR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رضایت</a:t>
            </a:r>
            <a:endParaRPr kumimoji="0" lang="en-US" altLang="fa-I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5720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52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43608" y="1556792"/>
            <a:ext cx="324036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اقتصاد تکاملی</a:t>
            </a:r>
            <a:endParaRPr lang="fa-IR" sz="2800" dirty="0"/>
          </a:p>
        </p:txBody>
      </p:sp>
      <p:sp>
        <p:nvSpPr>
          <p:cNvPr id="5" name="Rectangle 4"/>
          <p:cNvSpPr/>
          <p:nvPr/>
        </p:nvSpPr>
        <p:spPr>
          <a:xfrm>
            <a:off x="4860032" y="1556792"/>
            <a:ext cx="324036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اقتصاد نئوکلاسیک</a:t>
            </a:r>
            <a:endParaRPr lang="fa-IR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547664" y="2904381"/>
            <a:ext cx="6408712" cy="9669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نقش قائل شدن برای دولت در سیاستگذاری مالکیت فکری</a:t>
            </a: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771" y="677321"/>
            <a:ext cx="7356502" cy="586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4- ضرورت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دخالت دولت‌ها در مالکیت فکری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47664" y="4196853"/>
            <a:ext cx="6408712" cy="8434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وجود شکست در نظام نوآوری و لزوم شکل دهی بازار و صیانت از ساز و کار آن</a:t>
            </a: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56865" y="5393846"/>
            <a:ext cx="6298956" cy="905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انتخاب ترکیبی از رویکردها و متناسب با شرایط کشور</a:t>
            </a:r>
            <a:endParaRPr lang="fa-IR" sz="2600" dirty="0">
              <a:cs typeface="B Nazanin" panose="00000400000000000000" pitchFamily="2" charset="-78"/>
            </a:endParaRPr>
          </a:p>
        </p:txBody>
      </p:sp>
      <p:cxnSp>
        <p:nvCxnSpPr>
          <p:cNvPr id="24" name="Elbow Connector 23"/>
          <p:cNvCxnSpPr>
            <a:stCxn id="5" idx="2"/>
            <a:endCxn id="6" idx="0"/>
          </p:cNvCxnSpPr>
          <p:nvPr/>
        </p:nvCxnSpPr>
        <p:spPr>
          <a:xfrm rot="5400000">
            <a:off x="5338366" y="1762534"/>
            <a:ext cx="555501" cy="17281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4" idx="2"/>
            <a:endCxn id="6" idx="0"/>
          </p:cNvCxnSpPr>
          <p:nvPr/>
        </p:nvCxnSpPr>
        <p:spPr>
          <a:xfrm rot="16200000" flipH="1">
            <a:off x="3430154" y="1582514"/>
            <a:ext cx="555501" cy="20882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14" idx="0"/>
          </p:cNvCxnSpPr>
          <p:nvPr/>
        </p:nvCxnSpPr>
        <p:spPr>
          <a:xfrm>
            <a:off x="4752020" y="3871363"/>
            <a:ext cx="0" cy="325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2"/>
          </p:cNvCxnSpPr>
          <p:nvPr/>
        </p:nvCxnSpPr>
        <p:spPr>
          <a:xfrm flipH="1">
            <a:off x="4733588" y="5040321"/>
            <a:ext cx="18432" cy="353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031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218485" y="977859"/>
            <a:ext cx="3942105" cy="586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ملی مالکیت فکری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2095678"/>
            <a:ext cx="85689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۱- کارکردهای نظام مالکیت فکری</a:t>
            </a:r>
            <a:endParaRPr lang="fa-IR" sz="2800" b="1" dirty="0">
              <a:cs typeface="B Nazanin" panose="00000400000000000000" pitchFamily="2" charset="-78"/>
            </a:endParaRPr>
          </a:p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کارکرد انگیزشی: تشویق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نوآوری </a:t>
            </a:r>
            <a:endParaRPr lang="fa-IR" sz="28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کارکرد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مبادله‌ای: </a:t>
            </a:r>
            <a:r>
              <a:rPr lang="fa-IR" sz="2800" dirty="0">
                <a:cs typeface="B Nazanin" panose="00000400000000000000" pitchFamily="2" charset="-78"/>
              </a:rPr>
              <a:t>ورودی در فعالیت‌های نوآورانه آتی </a:t>
            </a:r>
          </a:p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800" dirty="0">
                <a:cs typeface="B Nazanin" panose="00000400000000000000" pitchFamily="2" charset="-78"/>
              </a:rPr>
              <a:t>کارکرد </a:t>
            </a:r>
            <a:r>
              <a:rPr lang="fa-IR" sz="2800" dirty="0" smtClean="0">
                <a:cs typeface="B Nazanin" panose="00000400000000000000" pitchFamily="2" charset="-78"/>
              </a:rPr>
              <a:t>افشا: حفاظت در قبال افشا اطلاعات</a:t>
            </a:r>
          </a:p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800" dirty="0">
                <a:cs typeface="B Nazanin" panose="00000400000000000000" pitchFamily="2" charset="-78"/>
              </a:rPr>
              <a:t>کارکرد </a:t>
            </a:r>
            <a:r>
              <a:rPr lang="fa-IR" sz="2800" dirty="0" smtClean="0">
                <a:cs typeface="B Nazanin" panose="00000400000000000000" pitchFamily="2" charset="-78"/>
              </a:rPr>
              <a:t>علامت‌دهی: </a:t>
            </a:r>
            <a:r>
              <a:rPr lang="fa-IR" sz="2800" dirty="0">
                <a:cs typeface="B Nazanin" panose="00000400000000000000" pitchFamily="2" charset="-78"/>
              </a:rPr>
              <a:t>اعتباری برای جذب همکاران پژوهشی </a:t>
            </a:r>
            <a:r>
              <a:rPr lang="fa-IR" sz="2800" dirty="0" smtClean="0">
                <a:cs typeface="B Nazanin" panose="00000400000000000000" pitchFamily="2" charset="-78"/>
              </a:rPr>
              <a:t> و سرمایه گذار</a:t>
            </a:r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2909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51520" y="1378218"/>
            <a:ext cx="871296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۲- بازیگران </a:t>
            </a:r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نظام مالکیت </a:t>
            </a:r>
            <a:r>
              <a:rPr lang="fa-IR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فکری</a:t>
            </a: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a-IR" sz="2600" dirty="0">
                <a:cs typeface="B Nazanin" panose="00000400000000000000" pitchFamily="2" charset="-78"/>
              </a:rPr>
              <a:t>سازمان </a:t>
            </a:r>
            <a:r>
              <a:rPr lang="fa-IR" sz="2600" dirty="0" smtClean="0">
                <a:cs typeface="B Nazanin" panose="00000400000000000000" pitchFamily="2" charset="-78"/>
              </a:rPr>
              <a:t>های دولتی، </a:t>
            </a:r>
            <a:r>
              <a:rPr lang="fa-IR" sz="2600" dirty="0">
                <a:cs typeface="B Nazanin" panose="00000400000000000000" pitchFamily="2" charset="-78"/>
              </a:rPr>
              <a:t>مانند دفتر مالکیت صنعتی و نهادهای سیاستگذاری؛</a:t>
            </a:r>
            <a:endParaRPr lang="en-US" sz="2600" dirty="0">
              <a:cs typeface="B Nazanin" panose="00000400000000000000" pitchFamily="2" charset="-78"/>
            </a:endParaRP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a-IR" sz="2600" dirty="0">
                <a:cs typeface="B Nazanin" panose="00000400000000000000" pitchFamily="2" charset="-78"/>
              </a:rPr>
              <a:t>سازمانهای خارج از بدنه دولت </a:t>
            </a:r>
            <a:r>
              <a:rPr lang="fa-IR" sz="2600" dirty="0" smtClean="0">
                <a:cs typeface="B Nazanin" panose="00000400000000000000" pitchFamily="2" charset="-78"/>
              </a:rPr>
              <a:t>با کارکرد نظارت دولتی، </a:t>
            </a:r>
            <a:r>
              <a:rPr lang="fa-IR" sz="2600" dirty="0">
                <a:cs typeface="B Nazanin" panose="00000400000000000000" pitchFamily="2" charset="-78"/>
              </a:rPr>
              <a:t>مانند واحد یا کارگزار علامت تجاری و ثبت اختراع؛</a:t>
            </a:r>
            <a:endParaRPr lang="en-US" sz="2600" dirty="0">
              <a:cs typeface="B Nazanin" panose="00000400000000000000" pitchFamily="2" charset="-78"/>
            </a:endParaRP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a-IR" sz="2600" dirty="0">
                <a:cs typeface="B Nazanin" panose="00000400000000000000" pitchFamily="2" charset="-78"/>
              </a:rPr>
              <a:t>دادگاه‌ها و سایر نهادهای </a:t>
            </a:r>
            <a:r>
              <a:rPr lang="fa-IR" sz="2600" dirty="0" smtClean="0">
                <a:cs typeface="B Nazanin" panose="00000400000000000000" pitchFamily="2" charset="-78"/>
              </a:rPr>
              <a:t>قضایی؛</a:t>
            </a:r>
            <a:endParaRPr lang="en-US" sz="2600" dirty="0">
              <a:cs typeface="B Nazanin" panose="00000400000000000000" pitchFamily="2" charset="-78"/>
            </a:endParaRP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a-IR" sz="2600" dirty="0">
                <a:cs typeface="B Nazanin" panose="00000400000000000000" pitchFamily="2" charset="-78"/>
              </a:rPr>
              <a:t>شرکت‌های بهره بردار از </a:t>
            </a:r>
            <a:r>
              <a:rPr lang="fa-IR" sz="2600" dirty="0" smtClean="0">
                <a:cs typeface="B Nazanin" panose="00000400000000000000" pitchFamily="2" charset="-78"/>
              </a:rPr>
              <a:t>مالکیت‌های </a:t>
            </a:r>
            <a:r>
              <a:rPr lang="fa-IR" sz="2600" dirty="0">
                <a:cs typeface="B Nazanin" panose="00000400000000000000" pitchFamily="2" charset="-78"/>
              </a:rPr>
              <a:t>فکری مانند شرکت‌های کوچک‌ومتوسط</a:t>
            </a:r>
            <a:endParaRPr lang="en-US" sz="2600" dirty="0">
              <a:cs typeface="B Nazanin" panose="00000400000000000000" pitchFamily="2" charset="-78"/>
            </a:endParaRP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a-IR" sz="2600" dirty="0">
                <a:cs typeface="B Nazanin" panose="00000400000000000000" pitchFamily="2" charset="-78"/>
              </a:rPr>
              <a:t>بخش‌های غیررسمی و </a:t>
            </a:r>
            <a:r>
              <a:rPr lang="fa-IR" sz="2600" dirty="0" smtClean="0">
                <a:cs typeface="B Nazanin" panose="00000400000000000000" pitchFamily="2" charset="-78"/>
              </a:rPr>
              <a:t>سنتی: کاربر </a:t>
            </a:r>
            <a:r>
              <a:rPr lang="fa-IR" sz="2600" dirty="0">
                <a:cs typeface="B Nazanin" panose="00000400000000000000" pitchFamily="2" charset="-78"/>
              </a:rPr>
              <a:t>نشان </a:t>
            </a:r>
            <a:r>
              <a:rPr lang="fa-IR" sz="2600" dirty="0" smtClean="0">
                <a:cs typeface="B Nazanin" panose="00000400000000000000" pitchFamily="2" charset="-78"/>
              </a:rPr>
              <a:t>جغرافیایی؛</a:t>
            </a: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a-IR" sz="2600" dirty="0" smtClean="0">
                <a:cs typeface="B Nazanin" panose="00000400000000000000" pitchFamily="2" charset="-78"/>
              </a:rPr>
              <a:t>دانشگاه‌ها </a:t>
            </a:r>
            <a:r>
              <a:rPr lang="fa-IR" sz="2600" dirty="0">
                <a:cs typeface="B Nazanin" panose="00000400000000000000" pitchFamily="2" charset="-78"/>
              </a:rPr>
              <a:t>و مؤسسات تحقیقات </a:t>
            </a:r>
            <a:r>
              <a:rPr lang="fa-IR" sz="2600" dirty="0" smtClean="0">
                <a:cs typeface="B Nazanin" panose="00000400000000000000" pitchFamily="2" charset="-78"/>
              </a:rPr>
              <a:t>دولتی؛</a:t>
            </a:r>
            <a:endParaRPr lang="en-US" sz="2600" dirty="0">
              <a:cs typeface="B Nazanin" panose="00000400000000000000" pitchFamily="2" charset="-78"/>
            </a:endParaRP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a-IR" sz="2600" dirty="0">
                <a:cs typeface="B Nazanin" panose="00000400000000000000" pitchFamily="2" charset="-78"/>
              </a:rPr>
              <a:t>کسب‌وکارهای </a:t>
            </a:r>
            <a:r>
              <a:rPr lang="fa-IR" sz="2600" dirty="0" smtClean="0">
                <a:cs typeface="B Nazanin" panose="00000400000000000000" pitchFamily="2" charset="-78"/>
              </a:rPr>
              <a:t>پیشرو. </a:t>
            </a:r>
            <a:endParaRPr lang="en-US" sz="2600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699966" y="858778"/>
            <a:ext cx="5104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ملی مالکیت فکری(ادامه)  </a:t>
            </a:r>
          </a:p>
        </p:txBody>
      </p:sp>
    </p:spTree>
    <p:extLst>
      <p:ext uri="{BB962C8B-B14F-4D97-AF65-F5344CB8AC3E}">
        <p14:creationId xmlns:p14="http://schemas.microsoft.com/office/powerpoint/2010/main" val="2120974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79512" y="1257727"/>
            <a:ext cx="878497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۳- راهبردهای مالکیت فکری</a:t>
            </a:r>
            <a:endParaRPr lang="fa-IR" sz="2200" b="1" dirty="0">
              <a:cs typeface="B Nazanin" panose="00000400000000000000" pitchFamily="2" charset="-78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200" dirty="0" smtClean="0">
                <a:cs typeface="B Nazanin" pitchFamily="2" charset="-78"/>
              </a:rPr>
              <a:t>وابستگی به ساختار </a:t>
            </a:r>
            <a:r>
              <a:rPr lang="fa-IR" sz="2200" dirty="0">
                <a:cs typeface="B Nazanin" pitchFamily="2" charset="-78"/>
              </a:rPr>
              <a:t>تولید کشور، </a:t>
            </a:r>
            <a:r>
              <a:rPr lang="fa-IR" sz="2200" dirty="0" smtClean="0">
                <a:cs typeface="B Nazanin" pitchFamily="2" charset="-78"/>
              </a:rPr>
              <a:t>مانند؛ زیرساخت‌های </a:t>
            </a:r>
            <a:r>
              <a:rPr lang="fa-IR" sz="2200" dirty="0">
                <a:cs typeface="B Nazanin" pitchFamily="2" charset="-78"/>
              </a:rPr>
              <a:t>علمی و فناورانه، در دسترس بودن سرمایه ریسک پذیر، اندازه بازار و سایر عوامل 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200" dirty="0" smtClean="0">
                <a:cs typeface="B Nazanin" pitchFamily="2" charset="-78"/>
              </a:rPr>
              <a:t>سیاستگذاری کشورها به دلیل تفاوت قدرت </a:t>
            </a:r>
            <a:r>
              <a:rPr lang="fa-IR" sz="2200" dirty="0">
                <a:cs typeface="B Nazanin" pitchFamily="2" charset="-78"/>
              </a:rPr>
              <a:t>و اثربخشی </a:t>
            </a:r>
            <a:r>
              <a:rPr lang="fa-IR" sz="2200" dirty="0" smtClean="0">
                <a:cs typeface="B Nazanin" pitchFamily="2" charset="-78"/>
              </a:rPr>
              <a:t>حقوق </a:t>
            </a:r>
            <a:r>
              <a:rPr lang="fa-IR" sz="2200" dirty="0">
                <a:cs typeface="B Nazanin" pitchFamily="2" charset="-78"/>
              </a:rPr>
              <a:t>براساس سطوح </a:t>
            </a:r>
            <a:r>
              <a:rPr lang="fa-IR" sz="2200" dirty="0" smtClean="0">
                <a:cs typeface="B Nazanin" pitchFamily="2" charset="-78"/>
              </a:rPr>
              <a:t>توسعه اقتصادی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200" dirty="0" smtClean="0">
                <a:cs typeface="B Nazanin" pitchFamily="2" charset="-78"/>
              </a:rPr>
              <a:t>شرط ناکافی نظام </a:t>
            </a:r>
            <a:r>
              <a:rPr lang="fa-IR" sz="2200" dirty="0">
                <a:cs typeface="B Nazanin" pitchFamily="2" charset="-78"/>
              </a:rPr>
              <a:t>مالکیت فکری قوی </a:t>
            </a:r>
            <a:r>
              <a:rPr lang="fa-IR" sz="2200" dirty="0" smtClean="0">
                <a:cs typeface="B Nazanin" pitchFamily="2" charset="-78"/>
              </a:rPr>
              <a:t>برای صنعتی </a:t>
            </a:r>
            <a:r>
              <a:rPr lang="fa-IR" sz="2200" dirty="0">
                <a:cs typeface="B Nazanin" pitchFamily="2" charset="-78"/>
              </a:rPr>
              <a:t>شدن و رشد اقتصادی کشورها </a:t>
            </a:r>
            <a:endParaRPr lang="fa-IR" sz="2200" dirty="0" smtClean="0">
              <a:cs typeface="B Nazanin" pitchFamily="2" charset="-78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200" dirty="0" smtClean="0">
                <a:cs typeface="B Nazanin" pitchFamily="2" charset="-78"/>
              </a:rPr>
              <a:t>ردپایی </a:t>
            </a:r>
            <a:r>
              <a:rPr lang="fa-IR" sz="2200" dirty="0">
                <a:cs typeface="B Nazanin" pitchFamily="2" charset="-78"/>
              </a:rPr>
              <a:t>از نظام ثبت اختراعات </a:t>
            </a:r>
            <a:r>
              <a:rPr lang="fa-IR" sz="2200" dirty="0" smtClean="0">
                <a:cs typeface="B Nazanin" pitchFamily="2" charset="-78"/>
              </a:rPr>
              <a:t>ضعیف در </a:t>
            </a:r>
            <a:r>
              <a:rPr lang="fa-IR" sz="2200" dirty="0">
                <a:cs typeface="B Nazanin" pitchFamily="2" charset="-78"/>
              </a:rPr>
              <a:t>زمان فرارسی کشورهای درحال توسعه </a:t>
            </a:r>
            <a:r>
              <a:rPr lang="fa-IR" sz="2200" dirty="0" smtClean="0">
                <a:cs typeface="B Nazanin" pitchFamily="2" charset="-78"/>
              </a:rPr>
              <a:t>به جهت تامین شرایط توسعه و فرارسی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200" dirty="0">
                <a:cs typeface="B Nazanin" pitchFamily="2" charset="-78"/>
              </a:rPr>
              <a:t>کشورهایی </a:t>
            </a:r>
            <a:r>
              <a:rPr lang="fa-IR" sz="2200" dirty="0" smtClean="0">
                <a:cs typeface="B Nazanin" pitchFamily="2" charset="-78"/>
              </a:rPr>
              <a:t>با تحقیق </a:t>
            </a:r>
            <a:r>
              <a:rPr lang="fa-IR" sz="2200" dirty="0">
                <a:cs typeface="B Nazanin" pitchFamily="2" charset="-78"/>
              </a:rPr>
              <a:t>و توسعه </a:t>
            </a:r>
            <a:r>
              <a:rPr lang="fa-IR" sz="2200" dirty="0" smtClean="0">
                <a:cs typeface="B Nazanin" pitchFamily="2" charset="-78"/>
              </a:rPr>
              <a:t>کمتری، سطح پائین تر نوآوری، و </a:t>
            </a:r>
            <a:r>
              <a:rPr lang="fa-IR" sz="2200" dirty="0">
                <a:cs typeface="B Nazanin" pitchFamily="2" charset="-78"/>
              </a:rPr>
              <a:t>لذا نظام مالکیت فکری ضعیف­تر پاسخگوی بهتر نظام نواوری </a:t>
            </a:r>
            <a:endParaRPr lang="fa-IR" sz="2200" dirty="0" smtClean="0">
              <a:cs typeface="B Nazanin" pitchFamily="2" charset="-78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200" dirty="0" smtClean="0">
                <a:cs typeface="B Nazanin" pitchFamily="2" charset="-78"/>
              </a:rPr>
              <a:t>مسیر رشد کشورهای در حال توسعه از طریق  اعمال استثنائات در معاهدات </a:t>
            </a:r>
            <a:r>
              <a:rPr lang="fa-IR" sz="2200" dirty="0">
                <a:cs typeface="B Nazanin" pitchFamily="2" charset="-78"/>
              </a:rPr>
              <a:t>بین‌المللی حفاظت از دارایی‌های </a:t>
            </a:r>
            <a:r>
              <a:rPr lang="fa-IR" sz="2200" dirty="0" smtClean="0">
                <a:cs typeface="B Nazanin" pitchFamily="2" charset="-78"/>
              </a:rPr>
              <a:t>فکری</a:t>
            </a:r>
            <a:endParaRPr lang="fa-IR" sz="2200" dirty="0"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8914" y="836712"/>
            <a:ext cx="5104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ملی مالکیت فکری(ادامه)  </a:t>
            </a:r>
          </a:p>
        </p:txBody>
      </p:sp>
    </p:spTree>
    <p:extLst>
      <p:ext uri="{BB962C8B-B14F-4D97-AF65-F5344CB8AC3E}">
        <p14:creationId xmlns:p14="http://schemas.microsoft.com/office/powerpoint/2010/main" val="1819652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1597467" y="837215"/>
            <a:ext cx="5104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ملی مالکیت فکری(ادامه)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9112" y="2169488"/>
            <a:ext cx="3369111" cy="3764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313200" indent="-457200" algn="just">
              <a:buFont typeface="Wingdings" pitchFamily="2" charset="2"/>
              <a:buChar char="Ø"/>
            </a:pPr>
            <a:r>
              <a:rPr lang="fa-IR" sz="2600" dirty="0" smtClean="0">
                <a:cs typeface="B Nazanin" panose="00000400000000000000" pitchFamily="2" charset="-78"/>
              </a:rPr>
              <a:t>درآمد متوسط پایین و نبود نوآوری در سطوح بالا</a:t>
            </a:r>
          </a:p>
          <a:p>
            <a:pPr marL="313200" indent="-457200" algn="just">
              <a:buFont typeface="Wingdings" pitchFamily="2" charset="2"/>
              <a:buChar char="Ø"/>
            </a:pPr>
            <a:r>
              <a:rPr lang="fa-IR" sz="2600" dirty="0" smtClean="0">
                <a:cs typeface="B Nazanin" panose="00000400000000000000" pitchFamily="2" charset="-78"/>
              </a:rPr>
              <a:t>نیاز به تقلید و مهندسی معکوس</a:t>
            </a:r>
          </a:p>
          <a:p>
            <a:pPr marL="313200" indent="-457200" algn="just">
              <a:buFont typeface="Wingdings" pitchFamily="2" charset="2"/>
              <a:buChar char="Ø"/>
            </a:pPr>
            <a:r>
              <a:rPr lang="fa-IR" sz="2600" dirty="0" smtClean="0">
                <a:cs typeface="B Nazanin" panose="00000400000000000000" pitchFamily="2" charset="-78"/>
              </a:rPr>
              <a:t>استفاده از سواری مجانی درجهت توسعه</a:t>
            </a: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64288" y="2575609"/>
            <a:ext cx="1692696" cy="2952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انتخاب نظام مالکیت فکری ضعیف</a:t>
            </a: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591" y="2826511"/>
            <a:ext cx="2368682" cy="205861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کشورهای درحال توسعه</a:t>
            </a: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701749" y="3653314"/>
            <a:ext cx="399780" cy="437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ight Arrow 11"/>
          <p:cNvSpPr/>
          <p:nvPr/>
        </p:nvSpPr>
        <p:spPr>
          <a:xfrm>
            <a:off x="2819333" y="3653314"/>
            <a:ext cx="399780" cy="437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4060846" y="1534726"/>
            <a:ext cx="4604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۳- راهبردهای </a:t>
            </a:r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مالکیت </a:t>
            </a:r>
            <a:r>
              <a:rPr lang="fa-IR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فکری( ادامه)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1061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051720" y="2121823"/>
            <a:ext cx="5472608" cy="1584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Nazanin" panose="00000400000000000000" pitchFamily="2" charset="-78"/>
              </a:rPr>
              <a:t>کشورهای توسعه یافته :  نوآور، درآمد بالا، نیاز به حفاظت قوی به منظور حفاظت از اختراعات.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59832" y="4421444"/>
            <a:ext cx="3312368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Nazanin" panose="00000400000000000000" pitchFamily="2" charset="-78"/>
              </a:rPr>
              <a:t>حفاظت سختگیرانه و قوی برای دارایی‌های فکری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5854" y="836712"/>
            <a:ext cx="5104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ملی مالکیت فکری(ادامه)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0846" y="1534726"/>
            <a:ext cx="4604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۳- راهبردهای </a:t>
            </a:r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مالکیت </a:t>
            </a:r>
            <a:r>
              <a:rPr lang="fa-IR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فکری( ادامه)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11960" y="3789040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9573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4314109" y="1700808"/>
            <a:ext cx="4426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۴- قوانین </a:t>
            </a:r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مقررات مالکیت فکری 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111" y="2204864"/>
            <a:ext cx="829545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قوانین مالکیت فکری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عناصر نظام مالکیت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فکری،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 که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شامل: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مقرراتی در رابطه با اختراعات، آثار ادبی و هنری، ‌نشان‌های تجاری و دیگر محصولات قابل عرضه در بازار که از ذهنی خلاق منتج شده‌اند </a:t>
            </a:r>
            <a:endParaRPr lang="fa-IR" sz="26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تأثیر قابل‌توجهی معاهدات و پیمان نامه‌های بین‌المللی و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منطقه‌ای بر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قوانین مالکیت فکری کشورهای مختلف </a:t>
            </a:r>
            <a:endParaRPr lang="fa-IR" sz="26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درگیر شدن کشورها در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فرآیند بین‌المللی­سازی قوانین مالکیت فکری </a:t>
            </a:r>
            <a:endParaRPr lang="fa-IR" sz="26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اما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هنوز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قوانین ملی کشورها اهمیت و تفاوتهای زیادی دارند. </a:t>
            </a:r>
            <a:endParaRPr lang="fa-IR" sz="2600" dirty="0"/>
          </a:p>
        </p:txBody>
      </p:sp>
      <p:sp>
        <p:nvSpPr>
          <p:cNvPr id="7" name="Rectangle 6"/>
          <p:cNvSpPr/>
          <p:nvPr/>
        </p:nvSpPr>
        <p:spPr>
          <a:xfrm>
            <a:off x="1651276" y="980728"/>
            <a:ext cx="5104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ملی مالکیت فکری(ادامه)  </a:t>
            </a:r>
          </a:p>
        </p:txBody>
      </p:sp>
    </p:spTree>
    <p:extLst>
      <p:ext uri="{BB962C8B-B14F-4D97-AF65-F5344CB8AC3E}">
        <p14:creationId xmlns:p14="http://schemas.microsoft.com/office/powerpoint/2010/main" val="3234951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1667406" y="715466"/>
            <a:ext cx="5104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ملی مالکیت فکری(ادامه)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5" y="1484784"/>
            <a:ext cx="83447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۴- قوانین و مقررات مالکیت فکری( ادامه) </a:t>
            </a:r>
            <a:endParaRPr lang="fa-IR" sz="2400" b="1" dirty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تفاوت در نقش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نظام ­های مالکیت فکری،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صنایع یا بخش های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مختلف:</a:t>
            </a:r>
          </a:p>
          <a:p>
            <a:pPr algn="just">
              <a:lnSpc>
                <a:spcPct val="150000"/>
              </a:lnSpc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1- ساختار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بازار و صنعت (شرایط رقابت، اندازه، موانع ورود، رشد بازار، شدت تحقیق و توسعه و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...)</a:t>
            </a:r>
          </a:p>
          <a:p>
            <a:pPr algn="just">
              <a:lnSpc>
                <a:spcPct val="150000"/>
              </a:lnSpc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2-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ماهیت فناوری (فرصت‌های فناورانه، شدت سرمایه و..) </a:t>
            </a:r>
            <a:endParaRPr lang="fa-IR" sz="26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3- ماهیت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قوانین مالکیت فکری(اختراع برای فناوری، کپی‌رایت برای نرم افزار و آثار خلاقانه، علامت تجاری در بازارهای مشتری محور و...).</a:t>
            </a:r>
            <a:endParaRPr lang="fa-IR" sz="2600" dirty="0"/>
          </a:p>
        </p:txBody>
      </p:sp>
    </p:spTree>
    <p:extLst>
      <p:ext uri="{BB962C8B-B14F-4D97-AF65-F5344CB8AC3E}">
        <p14:creationId xmlns:p14="http://schemas.microsoft.com/office/powerpoint/2010/main" val="326774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232" y="979709"/>
            <a:ext cx="2304256" cy="648072"/>
          </a:xfrm>
        </p:spPr>
        <p:txBody>
          <a:bodyPr>
            <a:normAutofit/>
          </a:bodyPr>
          <a:lstStyle/>
          <a:p>
            <a:pPr algn="ctr"/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مقدمه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t>3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467544" y="1796067"/>
            <a:ext cx="83529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لزوم توجه به نظام مالکیت فکری برای افزایش رقابت پذیری شرکتها در اقتصاد مبتنی بر دانش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دیدگاه های مختلف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تاثیر قوانین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مالکیت فکری بر نوآوری؛ پیشبرد یا محدودیت؟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اثرات اقتصادی قوانین مالکیت فکری بر کشورهای با درآمد بالا، متوسط و پائین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رویکرد قوانین مالکیت فکری قوی و ضعیف بر نوآوری و تقلید در اقتصاد های مختلف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اثر تائید نشده قوانین مالکیت فکری بر ایجاد نوآوری لکن اثر مثبت آن بر توزیع و انتشار فعالیت های نوآورانه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تفاوت اثرات مالکیت فکری در کشرهای توسعه یاقته و در حال توسعه در ابعادوضعیت تحقیق و توسعه، پیشرفت فناوری، دسترس بودن نیروی کار و اراده سیاسی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تفاوت تاثیر قوانین مالکیت فکری در سطوح اقتصاد کان ، صنعت و بنگاه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اهمیت سیاستگذاری و ابزارهای آن در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نظام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مالکیت فکری به عنوان پیشران نوآوری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لزوم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دخالت دولت، نهادسازی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سیاستگذاری به جای واگذاری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تعادلات بازار و روتین ها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8578" y="6488668"/>
            <a:ext cx="1134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3 از </a:t>
            </a:r>
            <a:r>
              <a:rPr lang="fa-IR" dirty="0">
                <a:cs typeface="B Nazanin" pitchFamily="2" charset="-78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393703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331640" y="2595440"/>
            <a:ext cx="2520280" cy="20946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صنایع با:</a:t>
            </a:r>
          </a:p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تحقیق و توسعه بالا</a:t>
            </a:r>
          </a:p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نرخ تقلید پایین</a:t>
            </a:r>
          </a:p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وابسته به دانش</a:t>
            </a: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2080" y="2420888"/>
            <a:ext cx="2772308" cy="226917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حفاظت قوی</a:t>
            </a: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211960" y="3333265"/>
            <a:ext cx="720080" cy="79208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1656906" y="764704"/>
            <a:ext cx="5104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ملی مالکیت فکری(ادامه)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1343" y="1465849"/>
            <a:ext cx="5319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۴- قوانین </a:t>
            </a:r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مقررات مالکیت </a:t>
            </a:r>
            <a:r>
              <a:rPr lang="fa-IR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فکری( ادامه) 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6854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762000" y="3042318"/>
            <a:ext cx="78519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کشورهای درحال توسعه به‌منظور دسترسی به محصولات دارویی ضروری  با قیمت پایین‌تر از ابزارهای سیاستی متفاوتی استفاده می‌کنند: </a:t>
            </a:r>
            <a:endParaRPr lang="fa-IR" sz="2600" dirty="0"/>
          </a:p>
        </p:txBody>
      </p:sp>
      <p:sp>
        <p:nvSpPr>
          <p:cNvPr id="4" name="Rectangle 3"/>
          <p:cNvSpPr/>
          <p:nvPr/>
        </p:nvSpPr>
        <p:spPr>
          <a:xfrm>
            <a:off x="6120998" y="2264898"/>
            <a:ext cx="2492991" cy="520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fa-IR" sz="26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4-1)صنعت </a:t>
            </a:r>
            <a:r>
              <a:rPr lang="fa-IR" sz="2600" dirty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داروسازی </a:t>
            </a:r>
            <a:endParaRPr lang="en-US" sz="26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6906" y="764704"/>
            <a:ext cx="5104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ملی مالکیت فکری(ادامه)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1267" y="1484721"/>
            <a:ext cx="5319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۴- قوانین </a:t>
            </a:r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مقررات مالکیت </a:t>
            </a:r>
            <a:r>
              <a:rPr lang="fa-IR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فکری( ادامه) 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923928" y="4744367"/>
            <a:ext cx="1890276" cy="79208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2671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32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395536" y="1526218"/>
            <a:ext cx="843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۴- قوانین و مقررات مالکیت </a:t>
            </a:r>
            <a:r>
              <a:rPr lang="fa-IR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فکری</a:t>
            </a:r>
            <a:endParaRPr lang="fa-IR" sz="2400" b="1" dirty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6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4-1) صنعت داروسازی</a:t>
            </a:r>
            <a:endParaRPr lang="en-US" sz="2600" dirty="0" smtClean="0">
              <a:latin typeface="Calibri Light" panose="020F03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الف) </a:t>
            </a:r>
            <a:r>
              <a:rPr lang="fa-IR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دوره گذار (بهره برداری از فرصت نپیوستن به معاهدات جهانی):</a:t>
            </a: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dirty="0" smtClean="0">
                <a:cs typeface="B Nazanin" panose="00000400000000000000" pitchFamily="2" charset="-78"/>
              </a:rPr>
              <a:t>لازم الاجراشدن مفاد موافقتنامه تریپس در تاریخ مشخص شده برای کشورهای درحال توسعه و کمتر توسعه یافته.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dirty="0">
                <a:cs typeface="B Nazanin" panose="00000400000000000000" pitchFamily="2" charset="-78"/>
              </a:rPr>
              <a:t>ملزم به حفاظت از تمام انواع دارایی </a:t>
            </a:r>
            <a:r>
              <a:rPr lang="fa-IR" sz="2600" dirty="0" smtClean="0">
                <a:cs typeface="B Nazanin" panose="00000400000000000000" pitchFamily="2" charset="-78"/>
              </a:rPr>
              <a:t>فکری بعد از گذار از مهلت ارفاقی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dirty="0" smtClean="0">
                <a:cs typeface="B Nazanin" panose="00000400000000000000" pitchFamily="2" charset="-78"/>
              </a:rPr>
              <a:t>رشد صنعت در مهلت ارفاقی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2501" y="764704"/>
            <a:ext cx="5104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ملی مالکیت فکری(ادامه)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645621" y="1484721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3198" y="2098199"/>
            <a:ext cx="184731" cy="501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endParaRPr lang="en-US" sz="26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7037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33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395536" y="1545467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۴- قوانین و مقررات مالکیت </a:t>
            </a:r>
            <a:r>
              <a:rPr lang="fa-IR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فکری</a:t>
            </a:r>
            <a:endParaRPr lang="fa-IR" sz="2400" b="1" dirty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4-1)صنعت داروسازی</a:t>
            </a:r>
            <a:endParaRPr lang="en-US" sz="2400" dirty="0">
              <a:latin typeface="Calibri Light" panose="020F03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ب) مجوز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اجباری :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اجازه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واردات محصولات ژنریک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سوی دولت،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دلیل قیمت بالای محصولات دارای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برند و درنتیجه دسترسی عموم به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محصول با قیمت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ارزانتر</a:t>
            </a:r>
          </a:p>
          <a:p>
            <a:pPr lvl="0" algn="just">
              <a:lnSpc>
                <a:spcPct val="150000"/>
              </a:lnSpc>
            </a:pPr>
            <a:endParaRPr lang="fa-IR" sz="24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ج)واردات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موازی :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عرضه محصول تحت حفاظت مالکیت فکری برای دومین بار در بازار از طریق خرید آن در بازار محلی.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6906" y="764704"/>
            <a:ext cx="5104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ملی مالکیت فکری(ادامه)  </a:t>
            </a:r>
          </a:p>
        </p:txBody>
      </p:sp>
    </p:spTree>
    <p:extLst>
      <p:ext uri="{BB962C8B-B14F-4D97-AF65-F5344CB8AC3E}">
        <p14:creationId xmlns:p14="http://schemas.microsoft.com/office/powerpoint/2010/main" val="2984424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34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611560" y="1628800"/>
            <a:ext cx="8066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۴- قوانین و مقررات مالکیت </a:t>
            </a:r>
            <a:r>
              <a:rPr lang="fa-IR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فکری</a:t>
            </a:r>
            <a:endParaRPr lang="fa-IR" sz="2400" b="1" dirty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4-1)صنعت داروسازی</a:t>
            </a:r>
            <a:endParaRPr lang="en-US" sz="2400" dirty="0">
              <a:latin typeface="Calibri Light" panose="020F03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د) استفاده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غیرتجاری دولت از اختراعات ثبت شده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اجازه واردات داروهای ضروری مشخص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شده توسط دولت در شرایط اضطراری.</a:t>
            </a:r>
          </a:p>
          <a:p>
            <a:pPr lvl="0" algn="just">
              <a:lnSpc>
                <a:spcPct val="150000"/>
              </a:lnSpc>
            </a:pPr>
            <a:endParaRPr lang="fa-IR" sz="2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ه) استثنا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حقوق و شمول اعطای گواهی ثبت اختراع: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استثنا کردن اعطای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ثبت اختراع به محصولات دارویی براساس قانون محلی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کشور.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6906" y="764704"/>
            <a:ext cx="5104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ملی مالکیت فکری(ادامه)  </a:t>
            </a:r>
          </a:p>
        </p:txBody>
      </p:sp>
    </p:spTree>
    <p:extLst>
      <p:ext uri="{BB962C8B-B14F-4D97-AF65-F5344CB8AC3E}">
        <p14:creationId xmlns:p14="http://schemas.microsoft.com/office/powerpoint/2010/main" val="3142945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35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689909" y="1519723"/>
            <a:ext cx="7825929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۴- قوانین و مقررات مالکیت </a:t>
            </a:r>
            <a:r>
              <a:rPr lang="fa-IR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فکری </a:t>
            </a:r>
            <a:endParaRPr lang="fa-IR" sz="2400" b="1" dirty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6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4-1)صنعت داروسازی</a:t>
            </a:r>
            <a:endParaRPr lang="en-US" sz="2600" dirty="0">
              <a:latin typeface="Calibri Light" panose="020F03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و) </a:t>
            </a:r>
            <a:r>
              <a:rPr lang="fa-IR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معافیت </a:t>
            </a:r>
            <a:r>
              <a:rPr lang="fa-IR" sz="26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قابلیت اختراع: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منع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ثبت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اختراع برای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استفاده جدید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محصولات موجود و شناخته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شده به دلیل دسترسی به داروها و جلوگیری از تمدید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دوره حفاظت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اختراع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6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کنترل </a:t>
            </a:r>
            <a:r>
              <a:rPr lang="fa-IR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قیمت(قیمت‌گذاری افتراقی):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دستیابی به سود با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استفاده از قیمت‌های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متفاوت؛ قیمت پایین در کشورهای در حال توسعه و قیمت بالا در کشورهای توسعه یافته.</a:t>
            </a: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6906" y="764704"/>
            <a:ext cx="5104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ملی مالکیت فکری(ادامه)  </a:t>
            </a:r>
          </a:p>
        </p:txBody>
      </p:sp>
    </p:spTree>
    <p:extLst>
      <p:ext uri="{BB962C8B-B14F-4D97-AF65-F5344CB8AC3E}">
        <p14:creationId xmlns:p14="http://schemas.microsoft.com/office/powerpoint/2010/main" val="1393160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36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2722" y="1628800"/>
            <a:ext cx="850682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۴- قوانین و مقررات مالکیت </a:t>
            </a:r>
            <a:r>
              <a:rPr lang="fa-IR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فکری</a:t>
            </a:r>
            <a:endParaRPr lang="fa-IR" sz="2400" b="1" dirty="0">
              <a:cs typeface="B Nazanin" panose="00000400000000000000" pitchFamily="2" charset="-78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4-2</a:t>
            </a:r>
            <a:r>
              <a:rPr lang="fa-IR" sz="2400" dirty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 صنعت نرم‌افزار</a:t>
            </a:r>
            <a:endParaRPr lang="en-US" sz="2400" dirty="0">
              <a:latin typeface="Calibri Light" panose="020F03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نرم</a:t>
            </a:r>
            <a:r>
              <a:rPr kumimoji="0" lang="en-US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‌</a:t>
            </a:r>
            <a:r>
              <a:rPr kumimoji="0" lang="fa-IR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افزار رايانه</a:t>
            </a:r>
            <a:r>
              <a:rPr kumimoji="0" lang="en-US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‌</a:t>
            </a:r>
            <a:r>
              <a:rPr kumimoji="0" lang="fa-IR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 را مي</a:t>
            </a:r>
            <a:r>
              <a:rPr kumimoji="0" lang="en-US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‌</a:t>
            </a:r>
            <a:r>
              <a:rPr kumimoji="0" lang="fa-IR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توان نمونه</a:t>
            </a:r>
            <a:r>
              <a:rPr kumimoji="0" lang="en-US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‌</a:t>
            </a:r>
            <a:r>
              <a:rPr kumimoji="0" lang="fa-IR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 بارز از دارايي فکری برشمرد که با وجود ماهيت غيرفيزيکي و غيرملموس خود، کاملاً دارای ارزش اقتصادی است و اگر سازوکارهای حقوقي الزم برای اعمال مالکيت بر اين گونه دارايي</a:t>
            </a:r>
            <a:r>
              <a:rPr kumimoji="0" lang="en-US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‌</a:t>
            </a:r>
            <a:r>
              <a:rPr kumimoji="0" lang="fa-IR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ها و جلوگيری از استفاده غيرمجاز در آنها طراحي و اجرا نشود، عملاً امکان شکل</a:t>
            </a:r>
            <a:r>
              <a:rPr kumimoji="0" lang="en-US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‌</a:t>
            </a:r>
            <a:r>
              <a:rPr kumimoji="0" lang="fa-IR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گيری و رشد کسب و کارهای مرتبط و در نتيجه صنعت نرم</a:t>
            </a:r>
            <a:r>
              <a:rPr kumimoji="0" lang="en-US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‌</a:t>
            </a:r>
            <a:r>
              <a:rPr kumimoji="0" lang="fa-IR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افزار به وجود نخواهد آمد و در پي آن ظهور خلاقيت</a:t>
            </a:r>
            <a:r>
              <a:rPr kumimoji="0" lang="en-US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‌</a:t>
            </a:r>
            <a:r>
              <a:rPr kumimoji="0" lang="fa-IR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های بشری در اين زمينه با موانع جدی مواجه خواهد شد</a:t>
            </a:r>
            <a:r>
              <a:rPr kumimoji="0" lang="en-US" alt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‎</a:t>
            </a:r>
            <a:endParaRPr kumimoji="0" lang="en-US" alt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6906" y="764704"/>
            <a:ext cx="5104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ملی مالکیت فکری(ادامه)  </a:t>
            </a:r>
          </a:p>
        </p:txBody>
      </p:sp>
    </p:spTree>
    <p:extLst>
      <p:ext uri="{BB962C8B-B14F-4D97-AF65-F5344CB8AC3E}">
        <p14:creationId xmlns:p14="http://schemas.microsoft.com/office/powerpoint/2010/main" val="20969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37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1687341" y="2530773"/>
            <a:ext cx="4752528" cy="8025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سیستم قوی آمریکا در ثبت اختراعات نرم افزاری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7341" y="3573191"/>
            <a:ext cx="4752528" cy="8025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تهدید صنعت نرم افزاری اروپا و توجه به تجربیات آمریکا 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4533288"/>
            <a:ext cx="4752528" cy="8025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تعدیل قوانین سهل انگارانه اروپا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7341" y="5567436"/>
            <a:ext cx="4752528" cy="1173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رشد ثبت اختراعات در این صنعت در بسیاری از کشورها و اهمیت آن برای شرکت های بزرگ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12558" y="2047251"/>
            <a:ext cx="2260554" cy="520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fa-IR" sz="26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4-2) صنعت نرم‌افزار</a:t>
            </a:r>
            <a:endParaRPr lang="en-US" sz="26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6906" y="764704"/>
            <a:ext cx="5104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5- نظام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ملی مالکیت فکری(ادامه)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1084" y="1484721"/>
            <a:ext cx="4349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۴- قوانین </a:t>
            </a:r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مقررات مالکیت </a:t>
            </a:r>
            <a:r>
              <a:rPr lang="fa-IR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فکری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cxnSp>
        <p:nvCxnSpPr>
          <p:cNvPr id="16" name="Straight Arrow Connector 15"/>
          <p:cNvCxnSpPr>
            <a:stCxn id="5" idx="2"/>
            <a:endCxn id="7" idx="0"/>
          </p:cNvCxnSpPr>
          <p:nvPr/>
        </p:nvCxnSpPr>
        <p:spPr>
          <a:xfrm>
            <a:off x="4063605" y="3333363"/>
            <a:ext cx="0" cy="239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8" idx="0"/>
          </p:cNvCxnSpPr>
          <p:nvPr/>
        </p:nvCxnSpPr>
        <p:spPr>
          <a:xfrm>
            <a:off x="4063605" y="4375781"/>
            <a:ext cx="4339" cy="15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  <a:endCxn id="9" idx="0"/>
          </p:cNvCxnSpPr>
          <p:nvPr/>
        </p:nvCxnSpPr>
        <p:spPr>
          <a:xfrm flipH="1">
            <a:off x="4063605" y="5335878"/>
            <a:ext cx="4339" cy="231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198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38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624270" y="633592"/>
            <a:ext cx="779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6- مطالعه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موردی وضعیت ایران در قوانین مالکیت فکری</a:t>
            </a:r>
          </a:p>
        </p:txBody>
      </p:sp>
      <p:sp>
        <p:nvSpPr>
          <p:cNvPr id="4" name="Rectangle 3"/>
          <p:cNvSpPr/>
          <p:nvPr/>
        </p:nvSpPr>
        <p:spPr>
          <a:xfrm>
            <a:off x="833000" y="2224028"/>
            <a:ext cx="784244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قانون حمایت حقوق مؤلفان و مصنفان و هنرمندان، مصوب 1348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قانون ترجمه و تکثیر کتب و نشریات و آثار صوتی، مصوب 1352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قانون حمایت از حقوق پدیدآورندگان نرم‌افزارهای رایانه‌ای، مصوب 1379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قانون تجارت الکترونیکی، مصوب 1382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قانون ثبت ارقام گیاهی و کنترل و گواهی بذر و نهال، مصوب 1382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قانون نشانه‌های مبدأ جغرافیایی کالا، مصوب 1383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قانون ثبت اختراعات، طرح‌های صنعتی و علائم تجاری، مصوب 1386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0667" y="1700808"/>
            <a:ext cx="5453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قوانین تصویب شده در حوزه مالکیت فکری: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506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39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58871" y="836712"/>
            <a:ext cx="88056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6- مطالعه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موردی وضعیت ایران در قوانین مالکیت فکری(ادامه)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5061" y="1535550"/>
            <a:ext cx="6333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وضعیت نظام مالکیت فکری در صنعت دارو در ایران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058770"/>
            <a:ext cx="84394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اسنثنائات قانون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ثبت علائم و اختراعات مصوب سال۱۳۱۰ در ماده </a:t>
            </a: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۲۸:</a:t>
            </a:r>
          </a:p>
          <a:p>
            <a:pPr algn="just">
              <a:lnSpc>
                <a:spcPct val="150000"/>
              </a:lnSpc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منع ثبت اختراع ترکیبات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دارویی (ثبت اختراع محصول) </a:t>
            </a:r>
            <a:endParaRPr lang="fa-IR" sz="26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تنها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ثبت اختراع فرآیندی (که در قانون به‌عنوان ترتیبات دارویی نام برده شده) انجام می‌شد و محصول دارویی در ثبت اختراع استثنا شد. </a:t>
            </a:r>
            <a:endParaRPr lang="fa-IR" sz="2600" dirty="0"/>
          </a:p>
        </p:txBody>
      </p:sp>
      <p:sp>
        <p:nvSpPr>
          <p:cNvPr id="6" name="Rectangle 5"/>
          <p:cNvSpPr/>
          <p:nvPr/>
        </p:nvSpPr>
        <p:spPr>
          <a:xfrm>
            <a:off x="683568" y="4954334"/>
            <a:ext cx="8136904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استفاده از مهندسی </a:t>
            </a:r>
            <a:r>
              <a:rPr lang="fa-IR" sz="26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معکوس </a:t>
            </a:r>
            <a:r>
              <a:rPr lang="fa-IR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تولید دارو، بدون پرداخت حق امتیاز به </a:t>
            </a:r>
            <a:r>
              <a:rPr lang="fa-IR" sz="26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شرکت‌های اصلی دارنده گواهی </a:t>
            </a:r>
            <a:r>
              <a:rPr lang="fa-IR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ثبت </a:t>
            </a:r>
            <a:r>
              <a:rPr lang="fa-IR" sz="26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اختراع </a:t>
            </a:r>
            <a:r>
              <a:rPr lang="fa-IR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محصول.</a:t>
            </a:r>
            <a:endParaRPr lang="fa-IR" sz="2600" b="1" dirty="0"/>
          </a:p>
        </p:txBody>
      </p:sp>
    </p:spTree>
    <p:extLst>
      <p:ext uri="{BB962C8B-B14F-4D97-AF65-F5344CB8AC3E}">
        <p14:creationId xmlns:p14="http://schemas.microsoft.com/office/powerpoint/2010/main" val="407214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63888" y="1188628"/>
            <a:ext cx="4782312" cy="743590"/>
          </a:xfrm>
          <a:prstGeom prst="rect">
            <a:avLst/>
          </a:prstGeom>
        </p:spPr>
        <p:txBody>
          <a:bodyPr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انواع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دارایی فکری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2077084"/>
              </p:ext>
            </p:extLst>
          </p:nvPr>
        </p:nvGraphicFramePr>
        <p:xfrm>
          <a:off x="1115616" y="2060848"/>
          <a:ext cx="691276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-25598" y="6461460"/>
            <a:ext cx="1619672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mtClean="0">
                <a:cs typeface="B Nazanin" pitchFamily="2" charset="-78"/>
              </a:rPr>
              <a:pPr algn="ctr"/>
              <a:t>4</a:t>
            </a:fld>
            <a:r>
              <a:rPr lang="fa-IR" dirty="0">
                <a:cs typeface="B Nazanin" pitchFamily="2" charset="-78"/>
              </a:rPr>
              <a:t>  از </a:t>
            </a:r>
            <a:r>
              <a:rPr lang="fa-IR" dirty="0" smtClean="0">
                <a:cs typeface="B Nazanin" pitchFamily="2" charset="-78"/>
              </a:rPr>
              <a:t>42</a:t>
            </a:r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584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40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683568" y="2348880"/>
            <a:ext cx="79852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 تصویب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قانون ثبت اختراعات، طرح‌های صنعتی و علائم تجاری در سال۱۳۸۶، گواهی ثبت اختراع هم به محصول و هم به فرآیند اعطا شد. </a:t>
            </a:r>
            <a:endParaRPr lang="fa-IR" sz="2600" dirty="0"/>
          </a:p>
        </p:txBody>
      </p:sp>
      <p:sp>
        <p:nvSpPr>
          <p:cNvPr id="4" name="Rectangle 3"/>
          <p:cNvSpPr/>
          <p:nvPr/>
        </p:nvSpPr>
        <p:spPr>
          <a:xfrm>
            <a:off x="683568" y="4365263"/>
            <a:ext cx="7985278" cy="2092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بسته شدن مسیر تولید داروی ژنریک در ایران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مواجه با مشکل در صنعت داروسازی به سبب تمرکز نوآوری بر فرآیند و نه محصول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کسب سود شرکت‌های خارجی برند به وسیله ثبت اختراعات آنها در ایران و منع نولید کننده داخلی</a:t>
            </a:r>
            <a:endParaRPr lang="fa-IR" sz="2600" dirty="0"/>
          </a:p>
        </p:txBody>
      </p:sp>
      <p:sp>
        <p:nvSpPr>
          <p:cNvPr id="5" name="Rectangle 4"/>
          <p:cNvSpPr/>
          <p:nvPr/>
        </p:nvSpPr>
        <p:spPr>
          <a:xfrm>
            <a:off x="158871" y="836712"/>
            <a:ext cx="88056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6- مطالعه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موردی وضعیت ایران در قوانین مالکیت فکری(ادامه)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2726" y="1535550"/>
            <a:ext cx="7149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وضعیت نظام مالکیت فکری در صنعت دارو در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ایران(ادامه)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524923" y="3349278"/>
            <a:ext cx="1039683" cy="6167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7624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41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317956" y="1707474"/>
            <a:ext cx="6413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وضعیت نظام مالکیت فکری در صنعت نرم‌افزار ایران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871" y="836712"/>
            <a:ext cx="88056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6- مطالعه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موردی وضعیت ایران در قوانین مالکیت فکری(ادامه)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7564" y="2589854"/>
            <a:ext cx="3846484" cy="17032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بنابر ماده ۱۲ قانون حمایت از حقوق پدیدآورندگان نرم‌افزارهای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رایانه‌ای: حفاظت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نرم‌افزارهایی که برای نخستین بار در ایران تولید و توزیع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شده‌اند.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2559602"/>
            <a:ext cx="3016726" cy="17334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نپیوستن ایران به </a:t>
            </a:r>
            <a:endParaRPr lang="fa-IR" sz="24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ctr"/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کنوانسیون برن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7784" y="5227804"/>
            <a:ext cx="4680520" cy="1182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نبود حفاظت برای اختراعات نرم افزاری خارجی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610518" y="4536329"/>
            <a:ext cx="936104" cy="510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4354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42</a:t>
            </a:fld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42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732171" y="3717032"/>
            <a:ext cx="8151440" cy="2492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کشورهای </a:t>
            </a:r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دیگر بنا بر اصل حمایت متقابل، تعهدی به حفاظت از نرم‌افزارهای ایرانی ندارند. نبود حمایت متقابل در بین ایران و شرکت‌های خارجی، رقابت را کاهش داده و به‌طور مسلم یکی از عوامل ضعف در صنعت نرم‌افزار ایران عدم وجود رقابت و بی‌میلی سرمایه‌گذاران خارجی به‌منظور ورود به کشور است. </a:t>
            </a:r>
            <a:endParaRPr lang="fa-IR" sz="2600" dirty="0"/>
          </a:p>
        </p:txBody>
      </p:sp>
      <p:sp>
        <p:nvSpPr>
          <p:cNvPr id="4" name="Striped Right Arrow 3"/>
          <p:cNvSpPr/>
          <p:nvPr/>
        </p:nvSpPr>
        <p:spPr>
          <a:xfrm rot="5400000">
            <a:off x="4499992" y="2492896"/>
            <a:ext cx="612068" cy="1476164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1438982" y="1713546"/>
            <a:ext cx="7229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وضعیت نظام مالکیت فکری در صنعت نرم‌افزار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ایران(ادامه)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871" y="836712"/>
            <a:ext cx="88056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6- مطالعه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موردی وضعیت ایران در قوانین مالکیت فکری(ادامه)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6073" y="2248090"/>
            <a:ext cx="105990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درنتیجه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94951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700808"/>
            <a:ext cx="7272808" cy="648072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دارائی های صنعتی : گواهی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ثبت اختراع (پتنت)</a:t>
            </a:r>
            <a:endParaRPr lang="en-US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36912"/>
            <a:ext cx="8424936" cy="3384376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حل مشکل فنی خاص در زمینه فناوری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سندی صادر شده توسط اداره دولتی (یا دفتر منطقه ای به نیابت  از چند کشور)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براساس تقاضانامه ارائه شده توسط متقاضی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سند : شرایط قانونی و انحصاری بهره برداری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بهره برداری : ساخت، فروش، توزیع، جلوگیری از واردات و یا استفاده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حداکثر حمایت : بیست سال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270" y="6492240"/>
            <a:ext cx="1331640" cy="365760"/>
          </a:xfrm>
        </p:spPr>
        <p:txBody>
          <a:bodyPr/>
          <a:lstStyle/>
          <a:p>
            <a:r>
              <a:rPr lang="fa-IR" dirty="0" smtClean="0"/>
              <a:t>  </a:t>
            </a:r>
            <a:fld id="{85360FD1-730F-4C18-B25B-3934FD1E2396}" type="slidenum">
              <a:rPr lang="fa-IR" smtClean="0"/>
              <a:pPr/>
              <a:t>5</a:t>
            </a:fld>
            <a:r>
              <a:rPr lang="fa-IR" dirty="0">
                <a:cs typeface="B Nazanin" pitchFamily="2" charset="-78"/>
              </a:rPr>
              <a:t>از </a:t>
            </a:r>
            <a:r>
              <a:rPr lang="fa-IR" dirty="0" smtClean="0">
                <a:cs typeface="B Nazanin" pitchFamily="2" charset="-78"/>
              </a:rPr>
              <a:t>42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50128" y="980728"/>
            <a:ext cx="4782312" cy="743590"/>
          </a:xfrm>
          <a:prstGeom prst="rect">
            <a:avLst/>
          </a:prstGeom>
        </p:spPr>
        <p:txBody>
          <a:bodyPr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انواع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دارایی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فکری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2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556792"/>
            <a:ext cx="4752528" cy="648072"/>
          </a:xfrm>
        </p:spPr>
        <p:txBody>
          <a:bodyPr>
            <a:normAutofit/>
          </a:bodyPr>
          <a:lstStyle/>
          <a:p>
            <a:pPr algn="ctr"/>
            <a:r>
              <a:rPr lang="fa-IR" sz="2600" b="1" dirty="0">
                <a:solidFill>
                  <a:srgbClr val="FF0000"/>
                </a:solidFill>
                <a:cs typeface="B Nazanin" panose="00000400000000000000" pitchFamily="2" charset="-78"/>
              </a:rPr>
              <a:t>دارائی های صنعتی </a:t>
            </a:r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: طرح و علائم</a:t>
            </a:r>
            <a:endParaRPr lang="en-US" sz="2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49488"/>
            <a:ext cx="8424936" cy="4203848"/>
          </a:xfrm>
        </p:spPr>
        <p:txBody>
          <a:bodyPr>
            <a:normAutofit/>
          </a:bodyPr>
          <a:lstStyle/>
          <a:p>
            <a:pPr marL="109728" indent="0">
              <a:buClr>
                <a:schemeClr val="accent1">
                  <a:lumMod val="75000"/>
                </a:schemeClr>
              </a:buClr>
              <a:buNone/>
            </a:pPr>
            <a:r>
              <a:rPr lang="fa-IR" b="1" dirty="0" smtClean="0"/>
              <a:t>طرح‌ صنعتی:</a:t>
            </a:r>
            <a:r>
              <a:rPr lang="fa-IR" dirty="0" smtClean="0"/>
              <a:t>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جنبه‌های </a:t>
            </a:r>
            <a:r>
              <a:rPr lang="fa-IR" dirty="0"/>
              <a:t>زیبایی‌شناختی و ظاهری (شکل، بافت، الگو، رنگ) یک محصول </a:t>
            </a:r>
            <a:endParaRPr lang="fa-IR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 </a:t>
            </a:r>
            <a:r>
              <a:rPr lang="fa-IR" dirty="0"/>
              <a:t>ویژگی‌های زینتی و غیرکارکردی فنی یک محصول صنعتی </a:t>
            </a:r>
            <a:endParaRPr lang="fa-IR" dirty="0" smtClean="0"/>
          </a:p>
          <a:p>
            <a:pPr marL="109728" indent="0">
              <a:buClr>
                <a:schemeClr val="accent1">
                  <a:lumMod val="75000"/>
                </a:schemeClr>
              </a:buClr>
              <a:buNone/>
            </a:pPr>
            <a:r>
              <a:rPr lang="fa-IR" b="1" dirty="0" smtClean="0"/>
              <a:t>علائم </a:t>
            </a:r>
            <a:r>
              <a:rPr lang="fa-IR" b="1" dirty="0"/>
              <a:t>تجاری:</a:t>
            </a:r>
            <a:r>
              <a:rPr lang="fa-IR" dirty="0"/>
              <a:t> </a:t>
            </a:r>
            <a:endParaRPr lang="fa-IR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/>
              <a:t>نشانی برای انحصار </a:t>
            </a:r>
            <a:r>
              <a:rPr lang="fa-IR" dirty="0"/>
              <a:t>محصولات یا خدمات یک بنگاه </a:t>
            </a:r>
            <a:endParaRPr lang="fa-IR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/>
              <a:t>باعث </a:t>
            </a:r>
            <a:r>
              <a:rPr lang="fa-IR" dirty="0"/>
              <a:t>شناسایی آن از محصولات و خدمات رقبا </a:t>
            </a:r>
            <a:endParaRPr lang="fa-IR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/>
              <a:t>متمایز </a:t>
            </a:r>
            <a:r>
              <a:rPr lang="fa-IR" dirty="0"/>
              <a:t>نمودن محصول و خدمات </a:t>
            </a:r>
            <a:r>
              <a:rPr lang="fa-IR" dirty="0"/>
              <a:t>شرکت ها برای مشتریان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/>
              <a:t>نشانه‌های </a:t>
            </a:r>
            <a:r>
              <a:rPr lang="fa-IR" dirty="0"/>
              <a:t>متمایز </a:t>
            </a:r>
            <a:r>
              <a:rPr lang="fa-IR" dirty="0"/>
              <a:t>می توانند نمادها</a:t>
            </a:r>
            <a:r>
              <a:rPr lang="fa-IR" dirty="0"/>
              <a:t>، رنگ‌ها، حروف، شکل‌ها یا اسامی‌ </a:t>
            </a:r>
            <a:r>
              <a:rPr lang="fa-IR" dirty="0"/>
              <a:t>باشند.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026" y="6492240"/>
            <a:ext cx="1311614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mtClean="0"/>
              <a:pPr algn="ctr"/>
              <a:t>6</a:t>
            </a:fld>
            <a:r>
              <a:rPr lang="fa-IR" dirty="0" smtClean="0"/>
              <a:t> </a:t>
            </a:r>
            <a:r>
              <a:rPr lang="fa-IR" dirty="0">
                <a:cs typeface="B Nazanin" pitchFamily="2" charset="-78"/>
              </a:rPr>
              <a:t>از </a:t>
            </a:r>
            <a:r>
              <a:rPr lang="fa-IR" dirty="0" smtClean="0">
                <a:cs typeface="B Nazanin" pitchFamily="2" charset="-78"/>
              </a:rPr>
              <a:t>42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50128" y="980728"/>
            <a:ext cx="4782312" cy="743590"/>
          </a:xfrm>
          <a:prstGeom prst="rect">
            <a:avLst/>
          </a:prstGeom>
        </p:spPr>
        <p:txBody>
          <a:bodyPr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انواع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دارایی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فکری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0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595589"/>
            <a:ext cx="4752528" cy="648072"/>
          </a:xfrm>
        </p:spPr>
        <p:txBody>
          <a:bodyPr>
            <a:normAutofit/>
          </a:bodyPr>
          <a:lstStyle/>
          <a:p>
            <a:pPr algn="ctr"/>
            <a:r>
              <a:rPr lang="fa-IR" sz="3000" b="1" dirty="0">
                <a:solidFill>
                  <a:srgbClr val="FF0000"/>
                </a:solidFill>
                <a:cs typeface="B Nazanin" panose="00000400000000000000" pitchFamily="2" charset="-78"/>
              </a:rPr>
              <a:t>علائم جغرافیایی</a:t>
            </a:r>
            <a:endParaRPr lang="en-US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92896"/>
            <a:ext cx="8424936" cy="3168352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ویژگی </a:t>
            </a:r>
            <a:r>
              <a:rPr lang="fa-IR" dirty="0"/>
              <a:t>مشترک این نام‌ها در زمینه جغرافیایی (آب، خاک، محیط و دانش سنتی تولید یک محصول یا فرآیند) </a:t>
            </a:r>
            <a:endParaRPr lang="fa-IR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علایمی جهت مشخص نمودن مبدا </a:t>
            </a:r>
            <a:r>
              <a:rPr lang="fa-IR" dirty="0"/>
              <a:t>یك کالا واقع در قلمرو یك بخش، منطقه یا ناحيه‌ای خاص </a:t>
            </a:r>
            <a:endParaRPr lang="fa-IR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 </a:t>
            </a:r>
            <a:r>
              <a:rPr lang="fa-IR" dirty="0"/>
              <a:t>مشروط </a:t>
            </a:r>
            <a:r>
              <a:rPr lang="fa-IR" dirty="0" smtClean="0"/>
              <a:t>بر رعایت </a:t>
            </a:r>
            <a:r>
              <a:rPr lang="fa-IR" dirty="0"/>
              <a:t>کيفيت معين، شهرت یا دیگر مشخصات </a:t>
            </a:r>
            <a:r>
              <a:rPr lang="fa-IR" dirty="0" smtClean="0"/>
              <a:t>کالا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 مثال : پنیر </a:t>
            </a:r>
            <a:r>
              <a:rPr lang="fa-IR" dirty="0"/>
              <a:t>فیلادلفیا، چای دارجلینگ، فرش کاشان، زعفران </a:t>
            </a:r>
            <a:r>
              <a:rPr lang="fa-IR" dirty="0" smtClean="0"/>
              <a:t>قائنات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026" y="6468999"/>
            <a:ext cx="1259632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mtClean="0"/>
              <a:pPr algn="ctr"/>
              <a:t>7</a:t>
            </a:fld>
            <a:r>
              <a:rPr lang="fa-IR" dirty="0" smtClean="0"/>
              <a:t> </a:t>
            </a:r>
            <a:r>
              <a:rPr lang="fa-IR" dirty="0">
                <a:cs typeface="B Nazanin" pitchFamily="2" charset="-78"/>
              </a:rPr>
              <a:t>از </a:t>
            </a:r>
            <a:r>
              <a:rPr lang="fa-IR" dirty="0" smtClean="0">
                <a:cs typeface="B Nazanin" pitchFamily="2" charset="-78"/>
              </a:rPr>
              <a:t>42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50128" y="980728"/>
            <a:ext cx="4782312" cy="743590"/>
          </a:xfrm>
          <a:prstGeom prst="rect">
            <a:avLst/>
          </a:prstGeom>
        </p:spPr>
        <p:txBody>
          <a:bodyPr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انواع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دارایی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فکری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2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732" y="1700808"/>
            <a:ext cx="4752528" cy="648072"/>
          </a:xfrm>
        </p:spPr>
        <p:txBody>
          <a:bodyPr>
            <a:normAutofit/>
          </a:bodyPr>
          <a:lstStyle/>
          <a:p>
            <a:pPr algn="ctr"/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اسرار تجاری</a:t>
            </a:r>
            <a:endParaRPr lang="en-US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8424936" cy="3456384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/>
              <a:t>تکنيک‌های نوآورانه و دانش فنی </a:t>
            </a:r>
            <a:r>
              <a:rPr lang="fa-IR" dirty="0" smtClean="0"/>
              <a:t> شرکتها برای ایجاد توان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عدم امکان حمایت همه این دانش ها توسط نظام اختراعات (فناورانه نیست یا شرایط احراز ندارد)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عدم تمایل مالک به افشاء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قابلیت پائین مهندسی معکوس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آسیب پذیری حمایت در خصوص افشاء، کپی و مهندسی معکوس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حمایت در نظام قراردادی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904" y="6496294"/>
            <a:ext cx="1152128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mtClean="0"/>
              <a:pPr algn="ctr"/>
              <a:t>8</a:t>
            </a:fld>
            <a:r>
              <a:rPr lang="fa-IR" dirty="0" smtClean="0"/>
              <a:t> </a:t>
            </a:r>
            <a:r>
              <a:rPr lang="fa-IR" dirty="0">
                <a:cs typeface="B Nazanin" pitchFamily="2" charset="-78"/>
              </a:rPr>
              <a:t>از 42</a:t>
            </a:r>
            <a:endParaRPr lang="fa-I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50128" y="980728"/>
            <a:ext cx="4782312" cy="743590"/>
          </a:xfrm>
          <a:prstGeom prst="rect">
            <a:avLst/>
          </a:prstGeom>
        </p:spPr>
        <p:txBody>
          <a:bodyPr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انواع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دارایی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فکری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732" y="1628800"/>
            <a:ext cx="4752528" cy="648072"/>
          </a:xfrm>
        </p:spPr>
        <p:txBody>
          <a:bodyPr>
            <a:normAutofit/>
          </a:bodyPr>
          <a:lstStyle/>
          <a:p>
            <a:r>
              <a:rPr lang="fa-IR" sz="3000" b="1" dirty="0">
                <a:solidFill>
                  <a:srgbClr val="FF0000"/>
                </a:solidFill>
                <a:cs typeface="B Nazanin" panose="00000400000000000000" pitchFamily="2" charset="-78"/>
              </a:rPr>
              <a:t>حق نشر دارایی‌های هنری وادبی</a:t>
            </a:r>
            <a:endParaRPr lang="en-US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8424936" cy="324036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اعطای حق به نویسنده‌ها</a:t>
            </a:r>
            <a:r>
              <a:rPr lang="fa-IR" dirty="0"/>
              <a:t>، هنرمندان و دیگر </a:t>
            </a:r>
            <a:r>
              <a:rPr lang="fa-IR" dirty="0" smtClean="0"/>
              <a:t>پدیدآورندگان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آثاری از قبیل  </a:t>
            </a:r>
            <a:r>
              <a:rPr lang="fa-IR" dirty="0"/>
              <a:t>اجراها (مثل اجرای بازیگری و موسیقی)، محصولات فونوگرافی (مانند لوح فشرده) در ضبط صدا و برنامه‌های تلویزیونی، رمان، شعر، بازی‌ها، روزنامه، آثار مرجع، تبلیغات، پایگاه داده‌ها، فیلم، نوشتن ملودی، نقاشی، عکس‌ها، نقشه، معماری، مجسمه، نقش‌های فنی و </a:t>
            </a:r>
            <a:r>
              <a:rPr lang="fa-IR" dirty="0" smtClean="0"/>
              <a:t>نرم‌افزار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حق </a:t>
            </a:r>
            <a:r>
              <a:rPr lang="fa-IR" dirty="0"/>
              <a:t>انحصاری در تکثير، توليد، عرضه، اجرا و بهر‌ه برداری از </a:t>
            </a:r>
            <a:r>
              <a:rPr lang="fa-IR" dirty="0" smtClean="0"/>
              <a:t>اثر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fa-IR" dirty="0" smtClean="0"/>
              <a:t>حق </a:t>
            </a:r>
            <a:r>
              <a:rPr lang="fa-IR" dirty="0"/>
              <a:t>بهره‌برداری </a:t>
            </a:r>
            <a:r>
              <a:rPr lang="fa-IR" dirty="0" smtClean="0"/>
              <a:t>قابل </a:t>
            </a:r>
            <a:r>
              <a:rPr lang="fa-IR" dirty="0"/>
              <a:t>نقل و انتقال و معامله </a:t>
            </a:r>
            <a:r>
              <a:rPr lang="fa-IR" dirty="0" smtClean="0"/>
              <a:t>است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8" y="6381328"/>
            <a:ext cx="1032549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t>9</a:t>
            </a:fld>
            <a:r>
              <a:rPr lang="fa-IR" dirty="0" smtClean="0"/>
              <a:t> </a:t>
            </a:r>
            <a:r>
              <a:rPr lang="fa-IR" dirty="0">
                <a:cs typeface="B Nazanin" pitchFamily="2" charset="-78"/>
              </a:rPr>
              <a:t>از 42</a:t>
            </a:r>
            <a:endParaRPr lang="fa-I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50128" y="980728"/>
            <a:ext cx="4782312" cy="743590"/>
          </a:xfrm>
          <a:prstGeom prst="rect">
            <a:avLst/>
          </a:prstGeom>
        </p:spPr>
        <p:txBody>
          <a:bodyPr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انواع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دارایی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فکری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61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1161</TotalTime>
  <Words>3272</Words>
  <Application>Microsoft Office PowerPoint</Application>
  <PresentationFormat>On-screen Show (4:3)</PresentationFormat>
  <Paragraphs>380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B Nazanin</vt:lpstr>
      <vt:lpstr>Georgia</vt:lpstr>
      <vt:lpstr>Calibri Light</vt:lpstr>
      <vt:lpstr>Times New Roman</vt:lpstr>
      <vt:lpstr>Wingdings</vt:lpstr>
      <vt:lpstr>Tahoma</vt:lpstr>
      <vt:lpstr>Calibri</vt:lpstr>
      <vt:lpstr>Symbol</vt:lpstr>
      <vt:lpstr>Arial</vt:lpstr>
      <vt:lpstr>iran</vt:lpstr>
      <vt:lpstr>Wingdings 2</vt:lpstr>
      <vt:lpstr>Trebuchet MS</vt:lpstr>
      <vt:lpstr>B Titr</vt:lpstr>
      <vt:lpstr>Urban</vt:lpstr>
      <vt:lpstr>سیاست‌های نظام مالکیت فکری با هدف توسعه نوآوری</vt:lpstr>
      <vt:lpstr>فهرست مطالب</vt:lpstr>
      <vt:lpstr>مقدمه</vt:lpstr>
      <vt:lpstr>PowerPoint Presentation</vt:lpstr>
      <vt:lpstr>دارائی های صنعتی : گواهی ثبت اختراع (پتنت)</vt:lpstr>
      <vt:lpstr>دارائی های صنعتی : طرح و علائم</vt:lpstr>
      <vt:lpstr>علائم جغرافیایی</vt:lpstr>
      <vt:lpstr>اسرار تجاری</vt:lpstr>
      <vt:lpstr>حق نشر دارایی‌های هنری وادبی</vt:lpstr>
      <vt:lpstr>برنامه کامپیوتری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مرضیه یعقوبی</dc:creator>
  <cp:lastModifiedBy>Windows User</cp:lastModifiedBy>
  <cp:revision>86</cp:revision>
  <dcterms:created xsi:type="dcterms:W3CDTF">2019-05-01T06:29:46Z</dcterms:created>
  <dcterms:modified xsi:type="dcterms:W3CDTF">2019-07-23T13:13:51Z</dcterms:modified>
</cp:coreProperties>
</file>